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4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0.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7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28.xml" ContentType="application/vnd.openxmlformats-officedocument.presentationml.tags+xml"/>
  <Override PartName="/ppt/notesSlides/notesSlide7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8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tags/tag37.xml" ContentType="application/vnd.openxmlformats-officedocument.presentationml.tags+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4"/>
  </p:sldMasterIdLst>
  <p:notesMasterIdLst>
    <p:notesMasterId r:id="rId104"/>
  </p:notesMasterIdLst>
  <p:handoutMasterIdLst>
    <p:handoutMasterId r:id="rId105"/>
  </p:handoutMasterIdLst>
  <p:sldIdLst>
    <p:sldId id="470" r:id="rId5"/>
    <p:sldId id="428" r:id="rId6"/>
    <p:sldId id="471" r:id="rId7"/>
    <p:sldId id="355" r:id="rId8"/>
    <p:sldId id="304" r:id="rId9"/>
    <p:sldId id="472" r:id="rId10"/>
    <p:sldId id="473" r:id="rId11"/>
    <p:sldId id="474" r:id="rId12"/>
    <p:sldId id="475" r:id="rId13"/>
    <p:sldId id="476" r:id="rId14"/>
    <p:sldId id="477" r:id="rId15"/>
    <p:sldId id="478" r:id="rId16"/>
    <p:sldId id="479" r:id="rId17"/>
    <p:sldId id="480" r:id="rId18"/>
    <p:sldId id="481" r:id="rId19"/>
    <p:sldId id="520" r:id="rId20"/>
    <p:sldId id="526" r:id="rId21"/>
    <p:sldId id="527" r:id="rId22"/>
    <p:sldId id="528" r:id="rId23"/>
    <p:sldId id="482" r:id="rId24"/>
    <p:sldId id="483" r:id="rId25"/>
    <p:sldId id="484" r:id="rId26"/>
    <p:sldId id="514" r:id="rId27"/>
    <p:sldId id="486" r:id="rId28"/>
    <p:sldId id="487" r:id="rId29"/>
    <p:sldId id="488" r:id="rId30"/>
    <p:sldId id="489" r:id="rId31"/>
    <p:sldId id="490" r:id="rId32"/>
    <p:sldId id="491" r:id="rId33"/>
    <p:sldId id="492" r:id="rId34"/>
    <p:sldId id="538" r:id="rId35"/>
    <p:sldId id="494" r:id="rId36"/>
    <p:sldId id="495" r:id="rId37"/>
    <p:sldId id="496" r:id="rId38"/>
    <p:sldId id="539" r:id="rId39"/>
    <p:sldId id="515" r:id="rId40"/>
    <p:sldId id="504" r:id="rId41"/>
    <p:sldId id="505" r:id="rId42"/>
    <p:sldId id="506" r:id="rId43"/>
    <p:sldId id="540" r:id="rId44"/>
    <p:sldId id="516" r:id="rId45"/>
    <p:sldId id="452" r:id="rId46"/>
    <p:sldId id="541" r:id="rId47"/>
    <p:sldId id="517" r:id="rId48"/>
    <p:sldId id="385" r:id="rId49"/>
    <p:sldId id="542" r:id="rId50"/>
    <p:sldId id="543" r:id="rId51"/>
    <p:sldId id="448" r:id="rId52"/>
    <p:sldId id="449" r:id="rId53"/>
    <p:sldId id="445" r:id="rId54"/>
    <p:sldId id="446" r:id="rId55"/>
    <p:sldId id="447" r:id="rId56"/>
    <p:sldId id="378" r:id="rId57"/>
    <p:sldId id="380" r:id="rId58"/>
    <p:sldId id="381" r:id="rId59"/>
    <p:sldId id="382" r:id="rId60"/>
    <p:sldId id="383" r:id="rId61"/>
    <p:sldId id="384" r:id="rId62"/>
    <p:sldId id="533" r:id="rId63"/>
    <p:sldId id="427" r:id="rId64"/>
    <p:sldId id="546" r:id="rId65"/>
    <p:sldId id="524" r:id="rId66"/>
    <p:sldId id="553" r:id="rId67"/>
    <p:sldId id="525" r:id="rId68"/>
    <p:sldId id="522" r:id="rId69"/>
    <p:sldId id="544" r:id="rId70"/>
    <p:sldId id="545" r:id="rId71"/>
    <p:sldId id="523" r:id="rId72"/>
    <p:sldId id="552" r:id="rId73"/>
    <p:sldId id="443" r:id="rId74"/>
    <p:sldId id="561" r:id="rId75"/>
    <p:sldId id="356" r:id="rId76"/>
    <p:sldId id="431" r:id="rId77"/>
    <p:sldId id="468" r:id="rId78"/>
    <p:sldId id="426" r:id="rId79"/>
    <p:sldId id="432" r:id="rId80"/>
    <p:sldId id="532" r:id="rId81"/>
    <p:sldId id="537" r:id="rId82"/>
    <p:sldId id="549" r:id="rId83"/>
    <p:sldId id="550" r:id="rId84"/>
    <p:sldId id="547" r:id="rId85"/>
    <p:sldId id="548" r:id="rId86"/>
    <p:sldId id="555" r:id="rId87"/>
    <p:sldId id="551" r:id="rId88"/>
    <p:sldId id="530" r:id="rId89"/>
    <p:sldId id="560" r:id="rId90"/>
    <p:sldId id="556" r:id="rId91"/>
    <p:sldId id="557" r:id="rId92"/>
    <p:sldId id="456" r:id="rId93"/>
    <p:sldId id="465" r:id="rId94"/>
    <p:sldId id="457" r:id="rId95"/>
    <p:sldId id="521" r:id="rId96"/>
    <p:sldId id="458" r:id="rId97"/>
    <p:sldId id="529" r:id="rId98"/>
    <p:sldId id="467" r:id="rId99"/>
    <p:sldId id="518" r:id="rId100"/>
    <p:sldId id="511" r:id="rId101"/>
    <p:sldId id="534" r:id="rId102"/>
    <p:sldId id="535" r:id="rId103"/>
  </p:sldIdLst>
  <p:sldSz cx="12188825" cy="6858000"/>
  <p:notesSz cx="6858000" cy="92964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Cloud Computing Introduction" id="{C32BF143-2A19-4EE7-8BD5-6798161C09D7}">
          <p14:sldIdLst>
            <p14:sldId id="470"/>
            <p14:sldId id="428"/>
            <p14:sldId id="471"/>
            <p14:sldId id="355"/>
            <p14:sldId id="304"/>
          </p14:sldIdLst>
        </p14:section>
        <p14:section name="Windows Azure Overview" id="{5E4156E2-A099-4F51-80BA-A0A1B5CA74F0}">
          <p14:sldIdLst>
            <p14:sldId id="472"/>
            <p14:sldId id="473"/>
            <p14:sldId id="474"/>
            <p14:sldId id="475"/>
            <p14:sldId id="476"/>
            <p14:sldId id="477"/>
            <p14:sldId id="478"/>
            <p14:sldId id="479"/>
            <p14:sldId id="480"/>
            <p14:sldId id="481"/>
            <p14:sldId id="520"/>
            <p14:sldId id="526"/>
            <p14:sldId id="527"/>
            <p14:sldId id="528"/>
            <p14:sldId id="482"/>
            <p14:sldId id="483"/>
            <p14:sldId id="484"/>
          </p14:sldIdLst>
        </p14:section>
        <p14:section name="Scenarios" id="{59B8AFEC-CA21-4369-9886-E61B18FEEA8F}">
          <p14:sldIdLst>
            <p14:sldId id="514"/>
            <p14:sldId id="486"/>
            <p14:sldId id="487"/>
            <p14:sldId id="488"/>
            <p14:sldId id="489"/>
            <p14:sldId id="490"/>
            <p14:sldId id="491"/>
            <p14:sldId id="492"/>
            <p14:sldId id="538"/>
            <p14:sldId id="494"/>
            <p14:sldId id="495"/>
            <p14:sldId id="496"/>
            <p14:sldId id="539"/>
            <p14:sldId id="515"/>
            <p14:sldId id="504"/>
            <p14:sldId id="505"/>
            <p14:sldId id="506"/>
            <p14:sldId id="540"/>
            <p14:sldId id="516"/>
            <p14:sldId id="452"/>
            <p14:sldId id="541"/>
            <p14:sldId id="517"/>
          </p14:sldIdLst>
        </p14:section>
        <p14:section name="Cloud Services" id="{8CD983AE-5A30-4764-9A2C-A425DB0D4637}">
          <p14:sldIdLst>
            <p14:sldId id="385"/>
            <p14:sldId id="542"/>
            <p14:sldId id="543"/>
            <p14:sldId id="448"/>
            <p14:sldId id="449"/>
            <p14:sldId id="445"/>
            <p14:sldId id="446"/>
            <p14:sldId id="447"/>
          </p14:sldIdLst>
        </p14:section>
        <p14:section name="Web Sites" id="{2871BE7E-DFB0-450F-8E73-35BCF9D191A2}">
          <p14:sldIdLst>
            <p14:sldId id="378"/>
            <p14:sldId id="380"/>
            <p14:sldId id="381"/>
            <p14:sldId id="382"/>
            <p14:sldId id="383"/>
            <p14:sldId id="384"/>
            <p14:sldId id="533"/>
            <p14:sldId id="427"/>
          </p14:sldIdLst>
        </p14:section>
        <p14:section name="Networking" id="{0B370356-3D54-48E2-8525-B6795827BAE8}">
          <p14:sldIdLst>
            <p14:sldId id="546"/>
            <p14:sldId id="524"/>
            <p14:sldId id="553"/>
            <p14:sldId id="525"/>
            <p14:sldId id="522"/>
            <p14:sldId id="544"/>
            <p14:sldId id="545"/>
            <p14:sldId id="523"/>
            <p14:sldId id="552"/>
            <p14:sldId id="443"/>
            <p14:sldId id="561"/>
          </p14:sldIdLst>
        </p14:section>
        <p14:section name="Virtual Machines" id="{F0F5B035-F424-4FA7-B544-D9588B3F33E0}">
          <p14:sldIdLst>
            <p14:sldId id="356"/>
            <p14:sldId id="431"/>
            <p14:sldId id="468"/>
            <p14:sldId id="426"/>
            <p14:sldId id="432"/>
            <p14:sldId id="532"/>
            <p14:sldId id="537"/>
            <p14:sldId id="549"/>
            <p14:sldId id="550"/>
            <p14:sldId id="547"/>
            <p14:sldId id="548"/>
            <p14:sldId id="555"/>
            <p14:sldId id="551"/>
            <p14:sldId id="530"/>
            <p14:sldId id="560"/>
            <p14:sldId id="556"/>
            <p14:sldId id="557"/>
          </p14:sldIdLst>
        </p14:section>
        <p14:section name="Management + Monitoring" id="{D7C9233A-9AC0-4D93-8E40-3371AE488A8F}">
          <p14:sldIdLst>
            <p14:sldId id="456"/>
            <p14:sldId id="465"/>
            <p14:sldId id="457"/>
            <p14:sldId id="521"/>
            <p14:sldId id="458"/>
            <p14:sldId id="529"/>
            <p14:sldId id="467"/>
          </p14:sldIdLst>
        </p14:section>
        <p14:section name="Close" id="{8AF084D8-4D86-40FB-8932-4F6AA17A5223}">
          <p14:sldIdLst>
            <p14:sldId id="518"/>
            <p14:sldId id="511"/>
          </p14:sldIdLst>
        </p14:section>
        <p14:section name="Appendix Technical" id="{D7863F7E-1599-45F9-B189-651C86D2741C}">
          <p14:sldIdLst>
            <p14:sldId id="534"/>
            <p14:sldId id="535"/>
          </p14:sldIdLst>
        </p14:section>
      </p14:sectionLst>
    </p:ext>
    <p:ext uri="{EFAFB233-063F-42B5-8137-9DF3F51BA10A}">
      <p15:sldGuideLst xmlns:p15="http://schemas.microsoft.com/office/powerpoint/2012/main">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ah LaNasa" initials="ML" lastIdx="1" clrIdx="0">
    <p:extLst>
      <p:ext uri="{19B8F6BF-5375-455C-9EA6-DF929625EA0E}">
        <p15:presenceInfo xmlns:p15="http://schemas.microsoft.com/office/powerpoint/2012/main" userId="Micah LaNasa" providerId="None"/>
      </p:ext>
    </p:extLst>
  </p:cmAuthor>
  <p:cmAuthor id="2" name="Micah LaNasa" initials="ML [2]" lastIdx="4" clrIdx="1">
    <p:extLst>
      <p:ext uri="{19B8F6BF-5375-455C-9EA6-DF929625EA0E}">
        <p15:presenceInfo xmlns:p15="http://schemas.microsoft.com/office/powerpoint/2012/main" userId="2ce0773f97f1453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DBFF"/>
    <a:srgbClr val="00188F"/>
    <a:srgbClr val="CC99F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48907" autoAdjust="0"/>
  </p:normalViewPr>
  <p:slideViewPr>
    <p:cSldViewPr snapToGrid="0">
      <p:cViewPr varScale="1">
        <p:scale>
          <a:sx n="117" d="100"/>
          <a:sy n="117" d="100"/>
        </p:scale>
        <p:origin x="366" y="108"/>
      </p:cViewPr>
      <p:guideLst>
        <p:guide orient="horz" pos="2160"/>
        <p:guide orient="horz" pos="911"/>
        <p:guide orient="horz" pos="1199"/>
        <p:guide orient="horz" pos="1487"/>
        <p:guide orient="horz" pos="2729"/>
        <p:guide orient="horz" pos="4176"/>
        <p:guide pos="3839"/>
        <p:guide pos="326"/>
        <p:guide pos="7067"/>
        <p:guide pos="7355"/>
      </p:guideLst>
    </p:cSldViewPr>
  </p:slideViewPr>
  <p:outlineViewPr>
    <p:cViewPr>
      <p:scale>
        <a:sx n="33" d="100"/>
        <a:sy n="33" d="100"/>
      </p:scale>
      <p:origin x="0" y="-6636"/>
    </p:cViewPr>
  </p:outlineViewPr>
  <p:notesTextViewPr>
    <p:cViewPr>
      <p:scale>
        <a:sx n="3" d="2"/>
        <a:sy n="3" d="2"/>
      </p:scale>
      <p:origin x="0" y="0"/>
    </p:cViewPr>
  </p:notesTextViewPr>
  <p:sorterViewPr>
    <p:cViewPr>
      <p:scale>
        <a:sx n="80" d="100"/>
        <a:sy n="80" d="100"/>
      </p:scale>
      <p:origin x="0" y="-144"/>
    </p:cViewPr>
  </p:sorterViewPr>
  <p:notesViewPr>
    <p:cSldViewPr snapToGrid="0" showGuides="1">
      <p:cViewPr varScale="1">
        <p:scale>
          <a:sx n="55" d="100"/>
          <a:sy n="55" d="100"/>
        </p:scale>
        <p:origin x="-1776"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presProps" Target="presProps.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10/3/2013</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10/3/2013</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microsoft.com/"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www.microsoft.com/"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technet.microsoft.com/en-us/library/hh831416.aspx"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indows.azure.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603">
              <a:spcAft>
                <a:spcPts val="343"/>
              </a:spcAft>
              <a:defRPr/>
            </a:pPr>
            <a:endParaRPr lang="en-US" sz="900"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79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46FE09-991B-4BFE-BB1A-7E0FC2EFC5A1}"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624518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b="1"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9A2B35-821E-4FAE-8E81-3564E2139296}"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293460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9A2B35-821E-4FAE-8E81-3564E2139296}"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46977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9A2B35-821E-4FAE-8E81-3564E2139296}"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523191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9A2B35-821E-4FAE-8E81-3564E2139296}"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302886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0A7327B1-EA79-42BA-8B82-860D37DAB89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466586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00FAEB-29E7-49EB-AC4B-A00B8AD2AD34}"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039057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AE2E8E-6E14-4714-8A97-DD4206FF8999}"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81019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r>
              <a:rPr lang="en-US" b="1" baseline="0" dirty="0" smtClean="0"/>
              <a:t> </a:t>
            </a:r>
            <a:r>
              <a:rPr lang="en-US" b="0" baseline="0" dirty="0" smtClean="0"/>
              <a:t>Discuss how IT Pros can easily estimate the cost of leveraging Windows Azure via the Windows Azure Cost Calculator</a:t>
            </a:r>
          </a:p>
          <a:p>
            <a:endParaRPr lang="en-US" b="0"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The global scale and power of leveraging the Windows Azure cloud platform is surprisingly cost-effective.  </a:t>
            </a:r>
          </a:p>
          <a:p>
            <a:pPr marL="285750" indent="-285750">
              <a:buFont typeface="Arial" panose="020B0604020202020204" pitchFamily="34" charset="0"/>
              <a:buChar char="•"/>
            </a:pPr>
            <a:r>
              <a:rPr lang="en-US" b="0" baseline="0" dirty="0" smtClean="0"/>
              <a:t>When you get started, you pay only for the resources that you need – there’s no upfront costs</a:t>
            </a:r>
          </a:p>
          <a:p>
            <a:pPr marL="285750" indent="-285750">
              <a:buFont typeface="Arial" panose="020B0604020202020204" pitchFamily="34" charset="0"/>
              <a:buChar char="•"/>
            </a:pPr>
            <a:r>
              <a:rPr lang="en-US" b="0" baseline="0" dirty="0" smtClean="0"/>
              <a:t>Of course, you can start out for free with a trial subscription to evaluate Windows Azure for your scenario</a:t>
            </a:r>
          </a:p>
          <a:p>
            <a:pPr marL="285750" indent="-285750">
              <a:buFont typeface="Arial" panose="020B0604020202020204" pitchFamily="34" charset="0"/>
              <a:buChar char="•"/>
            </a:pPr>
            <a:r>
              <a:rPr lang="en-US" b="0" baseline="0" dirty="0" smtClean="0"/>
              <a:t>To estimate the costs associated with your organization’s particular scenario on a paid subscription, you can leverage the Windows Azure pricing calculator as a starting point of reference.</a:t>
            </a:r>
          </a:p>
          <a:p>
            <a:pPr marL="285750" indent="-285750">
              <a:buFont typeface="Arial" panose="020B0604020202020204" pitchFamily="34" charset="0"/>
              <a:buChar char="•"/>
            </a:pPr>
            <a:r>
              <a:rPr lang="en-US" b="0" baseline="0" dirty="0" smtClean="0"/>
              <a:t>Note that deeper discounts are available by selecting a 6-or-12 month prepaid option ( minimum $500 monthly commitment ) or purchasing Windows Azure via an existing volume licensing agreement.</a:t>
            </a:r>
          </a:p>
          <a:p>
            <a:pPr marL="285750" indent="-285750">
              <a:buFont typeface="Arial" panose="020B0604020202020204" pitchFamily="34" charset="0"/>
              <a:buChar char="•"/>
            </a:pPr>
            <a:r>
              <a:rPr lang="en-US" b="0" baseline="0" dirty="0" smtClean="0"/>
              <a:t>Two important enhancements were announced in June 2013 that make Windows Azure even more cost effective for on-demand scenarios:</a:t>
            </a:r>
          </a:p>
          <a:p>
            <a:pPr marL="895243" lvl="1" indent="-285750">
              <a:buFont typeface="Arial" panose="020B0604020202020204" pitchFamily="34" charset="0"/>
              <a:buChar char="•"/>
            </a:pPr>
            <a:r>
              <a:rPr lang="en-US" b="0" baseline="0" dirty="0" smtClean="0"/>
              <a:t>VM’s that are Stopped from the management portal are not charged compute costs when in a “Stopped (</a:t>
            </a:r>
            <a:r>
              <a:rPr lang="en-US" b="0" baseline="0" dirty="0" err="1" smtClean="0"/>
              <a:t>Deallocated</a:t>
            </a:r>
            <a:r>
              <a:rPr lang="en-US" b="0" baseline="0" dirty="0" smtClean="0"/>
              <a:t>)” state</a:t>
            </a:r>
          </a:p>
          <a:p>
            <a:pPr marL="895243" lvl="1" indent="-285750">
              <a:buFont typeface="Arial" panose="020B0604020202020204" pitchFamily="34" charset="0"/>
              <a:buChar char="•"/>
            </a:pPr>
            <a:r>
              <a:rPr lang="en-US" b="0" baseline="0" dirty="0" smtClean="0"/>
              <a:t>VM compute charges accumulate per-minute </a:t>
            </a:r>
            <a:r>
              <a:rPr lang="en-US" b="0" baseline="0" dirty="0" err="1" smtClean="0"/>
              <a:t>vs</a:t>
            </a:r>
            <a:r>
              <a:rPr lang="en-US" b="0" baseline="0" dirty="0" smtClean="0"/>
              <a:t> per-hour, making scenarios that use partial hours more cost effective than competing platforms.</a:t>
            </a:r>
          </a:p>
          <a:p>
            <a:pPr marL="895243" lvl="1" indent="-285750">
              <a:buFont typeface="Arial" panose="020B0604020202020204" pitchFamily="34" charset="0"/>
              <a:buChar char="•"/>
            </a:pPr>
            <a:endParaRPr lang="en-US" b="0" baseline="0" dirty="0" smtClean="0"/>
          </a:p>
          <a:p>
            <a:pPr marL="285750" indent="-2857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952661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 </a:t>
            </a:r>
            <a:r>
              <a:rPr lang="en-US" b="0" baseline="0" dirty="0" smtClean="0"/>
              <a:t>Provide IT Pros with a comparative monthly cost for procuring and operating servers.  </a:t>
            </a:r>
          </a:p>
          <a:p>
            <a:endParaRPr lang="en-US" b="0" baseline="0" dirty="0" smtClean="0"/>
          </a:p>
          <a:p>
            <a:r>
              <a:rPr lang="en-US" b="0" baseline="0" dirty="0" smtClean="0"/>
              <a:t>For on-premises deployments IT Pros do not usually calculate a “monthly” cost for procuring and operating servers.  As a result, they often have a difficult time with an effective cost analysis between on-premises and cloud-based deployments:</a:t>
            </a:r>
          </a:p>
          <a:p>
            <a:endParaRPr lang="en-US" b="0" baseline="0" dirty="0" smtClean="0"/>
          </a:p>
          <a:p>
            <a:pPr marL="285750" indent="-285750">
              <a:buFont typeface="Arial" panose="020B0604020202020204" pitchFamily="34" charset="0"/>
              <a:buChar char="•"/>
            </a:pPr>
            <a:r>
              <a:rPr lang="en-US" b="0" baseline="0" dirty="0" smtClean="0"/>
              <a:t>Capital cost for procuring 2 average datacenter servers ( one per-site to support geo-replication ) configured with dual quad-core processors, 16GB RAM, RAID controller, 5 hard disks, dual redundant power supplies, 2 years of NBD support, No OS = $7,600 ( </a:t>
            </a:r>
            <a:r>
              <a:rPr lang="en-US" b="0" baseline="0" dirty="0" err="1" smtClean="0"/>
              <a:t>approx</a:t>
            </a:r>
            <a:r>
              <a:rPr lang="en-US" b="0" baseline="0" dirty="0" smtClean="0"/>
              <a:t> $3,800 per server )</a:t>
            </a:r>
          </a:p>
          <a:p>
            <a:pPr marL="285750" indent="-285750">
              <a:buFont typeface="Arial" panose="020B0604020202020204" pitchFamily="34" charset="0"/>
              <a:buChar char="•"/>
            </a:pPr>
            <a:r>
              <a:rPr lang="en-US" b="0" baseline="0" dirty="0" smtClean="0"/>
              <a:t>Total facility operating costs for two years, including power, cooling, datacenter space, property taxes, facility and security personnel, and other expenses related to physical infrastructure – </a:t>
            </a:r>
            <a:r>
              <a:rPr lang="en-US" sz="1600" kern="1200" dirty="0" smtClean="0">
                <a:solidFill>
                  <a:schemeClr val="tx1"/>
                </a:solidFill>
                <a:effectLst/>
                <a:latin typeface="Segoe UI" pitchFamily="34" charset="0"/>
                <a:ea typeface="+mn-ea"/>
                <a:cs typeface="+mn-cs"/>
              </a:rPr>
              <a:t>industry rule-of-thumb is that total facility cost of a server will equal the purchase price of server within 2 years or less = $7,600</a:t>
            </a:r>
          </a:p>
          <a:p>
            <a:pPr marL="285750" indent="-285750">
              <a:buFont typeface="Arial" panose="020B0604020202020204" pitchFamily="34" charset="0"/>
              <a:buChar char="•"/>
            </a:pPr>
            <a:r>
              <a:rPr lang="en-US" sz="1600" b="0" kern="1200" baseline="0" dirty="0" smtClean="0">
                <a:solidFill>
                  <a:schemeClr val="tx1"/>
                </a:solidFill>
                <a:effectLst/>
                <a:latin typeface="Segoe UI" pitchFamily="34" charset="0"/>
                <a:ea typeface="+mn-ea"/>
                <a:cs typeface="+mn-cs"/>
              </a:rPr>
              <a:t>Monthly total cost of operating servers for first two years = ( $7,600 + $ 7,600 ) / 24 months = ~$630/month</a:t>
            </a:r>
          </a:p>
          <a:p>
            <a:pPr marL="285750" indent="-285750">
              <a:buFont typeface="Arial" panose="020B0604020202020204" pitchFamily="34" charset="0"/>
              <a:buChar char="•"/>
            </a:pPr>
            <a:r>
              <a:rPr lang="en-US" sz="1600" b="0" kern="1200" baseline="0" dirty="0" smtClean="0">
                <a:solidFill>
                  <a:schemeClr val="tx1"/>
                </a:solidFill>
                <a:effectLst/>
                <a:latin typeface="Segoe UI" pitchFamily="34" charset="0"/>
                <a:ea typeface="+mn-ea"/>
                <a:cs typeface="+mn-cs"/>
              </a:rPr>
              <a:t>Monthly cost per VM – assuming this server configuration could host 7 Small VMs ( second server used as secondary replication server at second site ) = $630 / 7 Small VMs = $90 per Small VM</a:t>
            </a:r>
          </a:p>
          <a:p>
            <a:pPr marL="0" indent="0">
              <a:buFont typeface="Arial" panose="020B0604020202020204" pitchFamily="34" charset="0"/>
              <a:buNone/>
            </a:pPr>
            <a:endParaRPr lang="en-US" sz="1600" b="0" kern="1200" baseline="0" dirty="0" smtClean="0">
              <a:solidFill>
                <a:schemeClr val="tx1"/>
              </a:solidFill>
              <a:effectLst/>
              <a:latin typeface="Segoe UI" pitchFamily="34" charset="0"/>
              <a:ea typeface="+mn-ea"/>
              <a:cs typeface="+mn-cs"/>
            </a:endParaRPr>
          </a:p>
          <a:p>
            <a:pPr marL="0" marR="0" lvl="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smtClean="0">
                <a:solidFill>
                  <a:schemeClr val="tx1"/>
                </a:solidFill>
                <a:effectLst/>
                <a:latin typeface="Segoe UI" pitchFamily="34" charset="0"/>
                <a:ea typeface="+mn-ea"/>
                <a:cs typeface="+mn-cs"/>
              </a:rPr>
              <a:t>NOTE: </a:t>
            </a:r>
            <a:r>
              <a:rPr lang="en-US" sz="1600" kern="1200" dirty="0" smtClean="0">
                <a:solidFill>
                  <a:schemeClr val="tx1"/>
                </a:solidFill>
                <a:effectLst/>
                <a:latin typeface="Segoe UI" pitchFamily="34" charset="0"/>
                <a:ea typeface="+mn-ea"/>
                <a:cs typeface="+mn-cs"/>
              </a:rPr>
              <a:t>This on-premises cost estimate is a simple hardware + operating cost comparison – it </a:t>
            </a:r>
            <a:r>
              <a:rPr lang="en-US" sz="1600" b="1" kern="1200" dirty="0" smtClean="0">
                <a:solidFill>
                  <a:schemeClr val="tx1"/>
                </a:solidFill>
                <a:effectLst/>
                <a:latin typeface="Segoe UI" pitchFamily="34" charset="0"/>
                <a:ea typeface="+mn-ea"/>
                <a:cs typeface="+mn-cs"/>
              </a:rPr>
              <a:t>does not include</a:t>
            </a:r>
            <a:r>
              <a:rPr lang="en-US" sz="1600" kern="1200" dirty="0" smtClean="0">
                <a:solidFill>
                  <a:schemeClr val="tx1"/>
                </a:solidFill>
                <a:effectLst/>
                <a:latin typeface="Segoe UI" pitchFamily="34" charset="0"/>
                <a:ea typeface="+mn-ea"/>
                <a:cs typeface="+mn-cs"/>
              </a:rPr>
              <a:t> finance charges for the server hardware, server software licenses, additional</a:t>
            </a:r>
            <a:r>
              <a:rPr lang="en-US" sz="1600" kern="1200" baseline="0" dirty="0" smtClean="0">
                <a:solidFill>
                  <a:schemeClr val="tx1"/>
                </a:solidFill>
                <a:effectLst/>
                <a:latin typeface="Segoe UI" pitchFamily="34" charset="0"/>
                <a:ea typeface="+mn-ea"/>
                <a:cs typeface="+mn-cs"/>
              </a:rPr>
              <a:t> disk space for storing data, </a:t>
            </a:r>
            <a:r>
              <a:rPr lang="en-US" sz="1600" kern="1200" dirty="0" smtClean="0">
                <a:solidFill>
                  <a:schemeClr val="tx1"/>
                </a:solidFill>
                <a:effectLst/>
                <a:latin typeface="Segoe UI" pitchFamily="34" charset="0"/>
                <a:ea typeface="+mn-ea"/>
                <a:cs typeface="+mn-cs"/>
              </a:rPr>
              <a:t>leasing space at a second datacenter location or WAN/Internet communications charges – all of which can be accounted for in the Windows Azure cost model.</a:t>
            </a:r>
          </a:p>
          <a:p>
            <a:pPr marL="0" indent="0">
              <a:buFont typeface="Arial" panose="020B0604020202020204" pitchFamily="34" charset="0"/>
              <a:buNone/>
            </a:pPr>
            <a:endParaRPr lang="en-US" sz="1600" b="0" kern="1200" baseline="0" dirty="0" smtClean="0">
              <a:solidFill>
                <a:schemeClr val="tx1"/>
              </a:solidFill>
              <a:effectLst/>
              <a:latin typeface="Segoe UI" pitchFamily="34" charset="0"/>
              <a:ea typeface="+mn-ea"/>
              <a:cs typeface="+mn-cs"/>
            </a:endParaRPr>
          </a:p>
          <a:p>
            <a:pPr marL="0" indent="0">
              <a:buFont typeface="Arial" panose="020B0604020202020204" pitchFamily="34" charset="0"/>
              <a:buNone/>
            </a:pPr>
            <a:r>
              <a:rPr lang="en-US" sz="1600" b="0" kern="1200" baseline="0" dirty="0" smtClean="0">
                <a:solidFill>
                  <a:schemeClr val="tx1"/>
                </a:solidFill>
                <a:effectLst/>
                <a:latin typeface="Segoe UI" pitchFamily="34" charset="0"/>
                <a:ea typeface="+mn-ea"/>
                <a:cs typeface="+mn-cs"/>
              </a:rPr>
              <a:t>Use this cost model when comparing to Windows Azure pricing calculator during demo.</a:t>
            </a:r>
          </a:p>
          <a:p>
            <a:pPr marL="0" indent="0">
              <a:buFont typeface="Arial" panose="020B0604020202020204" pitchFamily="34" charset="0"/>
              <a:buNone/>
            </a:pPr>
            <a:endParaRPr lang="en-US" b="0" baseline="0" dirty="0" smtClean="0"/>
          </a:p>
          <a:p>
            <a:endParaRPr lang="en-US" b="1"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4013662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 </a:t>
            </a:r>
            <a:r>
              <a:rPr lang="en-US" dirty="0" smtClean="0"/>
              <a:t>Introduce the results from the independent</a:t>
            </a:r>
            <a:r>
              <a:rPr lang="en-US" baseline="0" dirty="0" smtClean="0"/>
              <a:t> </a:t>
            </a:r>
            <a:r>
              <a:rPr lang="en-US" baseline="0" dirty="0" err="1" smtClean="0"/>
              <a:t>IaaS</a:t>
            </a:r>
            <a:r>
              <a:rPr lang="en-US" baseline="0" dirty="0" smtClean="0"/>
              <a:t> Cloud Study performed by Cloud Spectator</a:t>
            </a:r>
          </a:p>
          <a:p>
            <a:endParaRPr lang="en-US" baseline="0" dirty="0" smtClean="0"/>
          </a:p>
          <a:p>
            <a:r>
              <a:rPr lang="en-US" b="1" baseline="0" dirty="0" smtClean="0"/>
              <a:t>Key Talking Points:</a:t>
            </a:r>
          </a:p>
          <a:p>
            <a:pPr marL="285750" indent="-285750">
              <a:buFontTx/>
              <a:buChar char="-"/>
            </a:pPr>
            <a:r>
              <a:rPr lang="en-US" baseline="0" dirty="0" smtClean="0"/>
              <a:t>5-Day Comparative Study performed in May 2013</a:t>
            </a:r>
          </a:p>
          <a:p>
            <a:pPr marL="285750" indent="-285750">
              <a:buFontTx/>
              <a:buChar char="-"/>
            </a:pPr>
            <a:r>
              <a:rPr lang="en-US" baseline="0" dirty="0" smtClean="0"/>
              <a:t>Comparative </a:t>
            </a:r>
            <a:r>
              <a:rPr lang="en-US" baseline="0" dirty="0" err="1" smtClean="0"/>
              <a:t>IaaS</a:t>
            </a:r>
            <a:r>
              <a:rPr lang="en-US" baseline="0" dirty="0" smtClean="0"/>
              <a:t> configuration on each cloud platform – 2 ECUs/</a:t>
            </a:r>
            <a:r>
              <a:rPr lang="en-US" baseline="0" dirty="0" err="1" smtClean="0"/>
              <a:t>vCPUs</a:t>
            </a:r>
            <a:r>
              <a:rPr lang="en-US" baseline="0" dirty="0" smtClean="0"/>
              <a:t>, 3.5-4GB RAM</a:t>
            </a:r>
          </a:p>
          <a:p>
            <a:pPr marL="285750" indent="-285750">
              <a:buFontTx/>
              <a:buChar char="-"/>
            </a:pPr>
            <a:r>
              <a:rPr lang="en-US" baseline="0" dirty="0" smtClean="0"/>
              <a:t>VMs configured for Ubuntu 12.04</a:t>
            </a:r>
          </a:p>
          <a:p>
            <a:pPr marL="285750" indent="-285750">
              <a:buFontTx/>
              <a:buChar char="-"/>
            </a:pPr>
            <a:r>
              <a:rPr lang="en-US" baseline="0" dirty="0" smtClean="0"/>
              <a:t>Standard </a:t>
            </a:r>
            <a:r>
              <a:rPr lang="en-US" baseline="0" dirty="0" err="1" smtClean="0"/>
              <a:t>Unixbench</a:t>
            </a:r>
            <a:r>
              <a:rPr lang="en-US" baseline="0" dirty="0" smtClean="0"/>
              <a:t> tests performed to measure performance of Linux in each VM</a:t>
            </a:r>
          </a:p>
          <a:p>
            <a:pPr marL="285750" indent="-285750">
              <a:buFontTx/>
              <a:buChar char="-"/>
            </a:pPr>
            <a:r>
              <a:rPr lang="en-US" baseline="0" dirty="0" smtClean="0"/>
              <a:t>For Price/Performance Comparisons, divided performance score by retail pay-per-hour cost from each provider</a:t>
            </a:r>
          </a:p>
          <a:p>
            <a:pPr marL="285750" indent="-285750">
              <a:buFontTx/>
              <a:buChar char="-"/>
            </a:pPr>
            <a:r>
              <a:rPr lang="en-US" b="1" baseline="0" dirty="0" smtClean="0"/>
              <a:t>( CLICK ) Reported Results: </a:t>
            </a:r>
            <a:r>
              <a:rPr lang="en-US" b="0" baseline="0" dirty="0" smtClean="0"/>
              <a:t>Approximately </a:t>
            </a:r>
            <a:r>
              <a:rPr lang="en-US" b="1" baseline="0" dirty="0" smtClean="0"/>
              <a:t>3x </a:t>
            </a:r>
            <a:r>
              <a:rPr lang="en-US" b="0" baseline="0" dirty="0" smtClean="0"/>
              <a:t>better performance than Amazon,  </a:t>
            </a:r>
            <a:r>
              <a:rPr lang="en-US" b="1" baseline="0" dirty="0" smtClean="0"/>
              <a:t>( CLICK )</a:t>
            </a:r>
            <a:r>
              <a:rPr lang="en-US" b="0" baseline="0" dirty="0" smtClean="0"/>
              <a:t> and </a:t>
            </a:r>
            <a:r>
              <a:rPr lang="en-US" b="0" baseline="0" dirty="0" err="1" smtClean="0"/>
              <a:t>Approx</a:t>
            </a:r>
            <a:r>
              <a:rPr lang="en-US" b="0" baseline="0" dirty="0" smtClean="0"/>
              <a:t> </a:t>
            </a:r>
            <a:r>
              <a:rPr lang="en-US" b="1" baseline="0" dirty="0" smtClean="0"/>
              <a:t>5x</a:t>
            </a:r>
            <a:r>
              <a:rPr lang="en-US" b="0" baseline="0" dirty="0" smtClean="0"/>
              <a:t> more value than </a:t>
            </a:r>
            <a:r>
              <a:rPr lang="en-US" b="0" baseline="0" dirty="0" err="1" smtClean="0"/>
              <a:t>RackSpace</a:t>
            </a:r>
            <a:r>
              <a:rPr lang="en-US" b="0" baseline="0" dirty="0" smtClean="0"/>
              <a:t> in terms of Price/Performance ratio.</a:t>
            </a:r>
          </a:p>
          <a:p>
            <a:pPr marL="285750" indent="-285750">
              <a:buFontTx/>
              <a:buChar char="-"/>
            </a:pPr>
            <a:endParaRPr lang="en-US" b="1" baseline="0" dirty="0" smtClean="0"/>
          </a:p>
          <a:p>
            <a:pPr marL="285750" indent="-285750">
              <a:buFontTx/>
              <a:buChar char="-"/>
            </a:pPr>
            <a:endParaRPr lang="en-US" baseline="0" dirty="0" smtClean="0"/>
          </a:p>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3671552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912413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E4590D-5E94-498D-9872-45222547810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938324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E4590D-5E94-498D-9872-45222547810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800731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E4590D-5E94-498D-9872-45222547810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784946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r>
              <a:rPr lang="en-US" dirty="0" smtClean="0"/>
              <a:t>We have looked under the hood and covered</a:t>
            </a:r>
            <a:r>
              <a:rPr lang="en-US" baseline="0" dirty="0" smtClean="0"/>
              <a:t> the fundamentals of the technology building blocks.  Now, lets turn our attention to what these technologies really enable you to do…</a:t>
            </a:r>
          </a:p>
          <a:p>
            <a:pPr defTabSz="941362">
              <a:spcAft>
                <a:spcPts val="343"/>
              </a:spcAft>
              <a:defRPr/>
            </a:pPr>
            <a:endParaRPr lang="en-US" dirty="0" smtClean="0"/>
          </a:p>
          <a:p>
            <a:pPr defTabSz="941362">
              <a:spcAft>
                <a:spcPts val="343"/>
              </a:spcAft>
              <a:defRPr/>
            </a:pPr>
            <a:r>
              <a:rPr lang="en-US" dirty="0" smtClean="0"/>
              <a:t>With </a:t>
            </a:r>
            <a:r>
              <a:rPr lang="en-US" dirty="0"/>
              <a:t>Windows Azure infrastructure services; you can </a:t>
            </a:r>
            <a:r>
              <a:rPr lang="en-US" dirty="0" smtClean="0"/>
              <a:t>architect a </a:t>
            </a:r>
            <a:r>
              <a:rPr lang="en-US" dirty="0"/>
              <a:t>variety of hybrid or cloud only scenarios.  We will talk about 5 scenarios in particular. These are some of the most common uses cases we have been seeing amongst our </a:t>
            </a:r>
            <a:r>
              <a:rPr lang="en-US" dirty="0" smtClean="0"/>
              <a:t>customers</a:t>
            </a:r>
            <a:r>
              <a:rPr lang="en-US" baseline="0" dirty="0" smtClean="0"/>
              <a:t> and partners – yet, there are many more ways you can take advantage of Infrastructure Services to help address growing business needs.</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354596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Store, Backup, Recover </a:t>
            </a:r>
            <a:endParaRPr lang="en-US" dirty="0"/>
          </a:p>
          <a:p>
            <a:r>
              <a:rPr lang="en-US" dirty="0"/>
              <a:t> </a:t>
            </a:r>
          </a:p>
          <a:p>
            <a:r>
              <a:rPr lang="en-US" sz="1000" kern="1200" dirty="0" smtClean="0">
                <a:solidFill>
                  <a:schemeClr val="tx1"/>
                </a:solidFill>
                <a:effectLst/>
                <a:latin typeface="Segoe UI Light" pitchFamily="34" charset="0"/>
                <a:ea typeface="+mn-ea"/>
                <a:cs typeface="+mn-cs"/>
              </a:rPr>
              <a:t>Let’s first understand why Cloud makes for a great storage option? A typical organization increases their data storage by 50-60% every year (</a:t>
            </a:r>
            <a:r>
              <a:rPr lang="en-US" sz="1000" kern="1200" dirty="0" err="1" smtClean="0">
                <a:solidFill>
                  <a:schemeClr val="tx1"/>
                </a:solidFill>
                <a:effectLst/>
                <a:latin typeface="Segoe UI Light" pitchFamily="34" charset="0"/>
                <a:ea typeface="+mn-ea"/>
                <a:cs typeface="+mn-cs"/>
              </a:rPr>
              <a:t>source:IDC</a:t>
            </a:r>
            <a:r>
              <a:rPr lang="en-US" sz="1000" kern="1200" dirty="0" smtClean="0">
                <a:solidFill>
                  <a:schemeClr val="tx1"/>
                </a:solidFill>
                <a:effectLst/>
                <a:latin typeface="Segoe UI Light" pitchFamily="34" charset="0"/>
                <a:ea typeface="+mn-ea"/>
                <a:cs typeface="+mn-cs"/>
              </a:rPr>
              <a:t>). But only a small portion of the data is frequently accessed or used. So using purely on-premises storage like SAN/NAS solutions for that data is expensive. Forrester’s study placed a cost of about $95 per GB of data per year for an on-premises SAN solution which is 4X the cost of putting a GB in the Cloud. Of course, not all data  can be put in the Cloud for performance or compliance reasons but where you can, using Azure for all backup and archived data, as well as less frequently accessed primary data makes a great business case.</a:t>
            </a:r>
          </a:p>
          <a:p>
            <a:r>
              <a:rPr lang="en-US" dirty="0"/>
              <a:t> </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E90E0B-D119-462A-ADF0-5E7C0B481D59}"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838960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E9C9E2-4F66-4727-BFFF-194B4CCF1B92}"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307669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1E76DAC-4389-45FA-ACC3-E28A6BAE08AE}"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062841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503" rtl="0" eaLnBrk="1" fontAlgn="auto" latinLnBrk="0" hangingPunct="1">
              <a:lnSpc>
                <a:spcPct val="90000"/>
              </a:lnSpc>
              <a:spcBef>
                <a:spcPts val="0"/>
              </a:spcBef>
              <a:spcAft>
                <a:spcPts val="340"/>
              </a:spcAft>
              <a:buClrTx/>
              <a:buSzTx/>
              <a:buFontTx/>
              <a:buNone/>
              <a:tabLst/>
              <a:defRPr/>
            </a:pPr>
            <a:endParaRPr lang="en-US" sz="1600" baseline="0" dirty="0" smtClean="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75659E-D8FA-4F9E-8546-5AE0E347C6D2}"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892315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D9246E-E515-4891-AD4E-967F5CE0F889}"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9559390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endParaRPr lang="en-US" dirty="0">
              <a:solidFill>
                <a:prstClr val="black"/>
              </a:solidFill>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E80ED8-0AE7-4DC1-9CFF-8C38C42D7BF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18727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503" rtl="0" eaLnBrk="1" fontAlgn="auto" latinLnBrk="0" hangingPunct="1">
              <a:lnSpc>
                <a:spcPct val="90000"/>
              </a:lnSpc>
              <a:spcBef>
                <a:spcPts val="0"/>
              </a:spcBef>
              <a:spcAft>
                <a:spcPts val="340"/>
              </a:spcAft>
              <a:buClrTx/>
              <a:buSzTx/>
              <a:buFontTx/>
              <a:buNone/>
              <a:tabLst/>
              <a:defRPr/>
            </a:pPr>
            <a:r>
              <a:rPr lang="en-US" sz="1000" kern="1200" dirty="0" smtClean="0">
                <a:solidFill>
                  <a:schemeClr val="tx1"/>
                </a:solidFill>
                <a:effectLst/>
                <a:latin typeface="Segoe UI Light" pitchFamily="34" charset="0"/>
                <a:ea typeface="+mn-ea"/>
                <a:cs typeface="+mn-cs"/>
              </a:rPr>
              <a:t>In the last few years, we have seen an explosive growth in the use of the public cloud. While most of the initial adoption was seen by startups and smaller orgs, most of the new growth will come from larger organizations adopting the public cloud. </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Now you might ask what’s causing cloud adoption at such a fierce rate. There are 3 fundamentals business drivers at play here:</a:t>
            </a:r>
          </a:p>
          <a:p>
            <a:endParaRPr lang="en-US" sz="1000" b="1" u="sng" kern="1200" dirty="0" smtClean="0">
              <a:solidFill>
                <a:schemeClr val="tx1"/>
              </a:solidFill>
              <a:effectLst/>
              <a:latin typeface="Segoe UI Light" pitchFamily="34" charset="0"/>
              <a:ea typeface="+mn-ea"/>
              <a:cs typeface="+mn-cs"/>
            </a:endParaRPr>
          </a:p>
          <a:p>
            <a:r>
              <a:rPr lang="en-US" sz="1000" b="1" u="sng" kern="1200" dirty="0" smtClean="0">
                <a:solidFill>
                  <a:schemeClr val="tx1"/>
                </a:solidFill>
                <a:effectLst/>
                <a:latin typeface="Segoe UI Light" pitchFamily="34" charset="0"/>
                <a:ea typeface="+mn-ea"/>
                <a:cs typeface="+mn-cs"/>
              </a:rPr>
              <a:t>SPEED</a:t>
            </a:r>
            <a:r>
              <a:rPr lang="en-US" sz="1000" kern="1200" dirty="0" smtClean="0">
                <a:solidFill>
                  <a:schemeClr val="tx1"/>
                </a:solidFill>
                <a:effectLst/>
                <a:latin typeface="Segoe UI Light" pitchFamily="34" charset="0"/>
                <a:ea typeface="+mn-ea"/>
                <a:cs typeface="+mn-cs"/>
              </a:rPr>
              <a:t>: With minutes instead of days/weeks to procure &amp; provision servers, the pace of innovation has dramatically increased. Reduced ‘time to develop’ &amp; ‘time to market’ means your IT can be much more agile in servicing needs of the business units or developers.  Embrace &amp; Enable Innovation. Help your business move forward against the competition. In fact, it is the speed and agility that IT hasn’t been able</a:t>
            </a:r>
            <a:r>
              <a:rPr lang="en-US" sz="1000" kern="1200" baseline="0" dirty="0" smtClean="0">
                <a:solidFill>
                  <a:schemeClr val="tx1"/>
                </a:solidFill>
                <a:effectLst/>
                <a:latin typeface="Segoe UI Light" pitchFamily="34" charset="0"/>
                <a:ea typeface="+mn-ea"/>
                <a:cs typeface="+mn-cs"/>
              </a:rPr>
              <a:t> to provide has resulted in what many call “Shadow IT” where business units are resorting to using credit cards to procure computing resources outside of the purview of the IT.</a:t>
            </a:r>
            <a:endParaRPr lang="en-US" sz="1000" kern="1200" dirty="0" smtClean="0">
              <a:solidFill>
                <a:schemeClr val="tx1"/>
              </a:solidFill>
              <a:effectLst/>
              <a:latin typeface="Segoe UI Light" pitchFamily="34" charset="0"/>
              <a:ea typeface="+mn-ea"/>
              <a:cs typeface="+mn-cs"/>
            </a:endParaRPr>
          </a:p>
          <a:p>
            <a:endParaRPr lang="en-US" sz="1000" b="1" u="sng" kern="1200" dirty="0" smtClean="0">
              <a:solidFill>
                <a:schemeClr val="tx1"/>
              </a:solidFill>
              <a:effectLst/>
              <a:latin typeface="Segoe UI Light" pitchFamily="34" charset="0"/>
              <a:ea typeface="+mn-ea"/>
              <a:cs typeface="+mn-cs"/>
            </a:endParaRPr>
          </a:p>
          <a:p>
            <a:r>
              <a:rPr lang="en-US" sz="1000" b="1" u="sng" kern="1200" dirty="0" smtClean="0">
                <a:solidFill>
                  <a:schemeClr val="tx1"/>
                </a:solidFill>
                <a:effectLst/>
                <a:latin typeface="Segoe UI Light" pitchFamily="34" charset="0"/>
                <a:ea typeface="+mn-ea"/>
                <a:cs typeface="+mn-cs"/>
              </a:rPr>
              <a:t>SCALE</a:t>
            </a:r>
            <a:r>
              <a:rPr lang="en-US" sz="1000" kern="1200" dirty="0" smtClean="0">
                <a:solidFill>
                  <a:schemeClr val="tx1"/>
                </a:solidFill>
                <a:effectLst/>
                <a:latin typeface="Segoe UI Light" pitchFamily="34" charset="0"/>
                <a:ea typeface="+mn-ea"/>
                <a:cs typeface="+mn-cs"/>
              </a:rPr>
              <a:t>: Cloud gives you an almost infinite set of computing resources. Your applications will enjoy massive global scale, and can easily scale up or down depending on the demand. That means, you never have to worry about running out of capacity or worry about overprovisioning. You use just enough resources for your needs - nothing more, nothing less. </a:t>
            </a:r>
          </a:p>
          <a:p>
            <a:endParaRPr lang="en-US" sz="1000" b="1" u="sng" kern="1200" dirty="0" smtClean="0">
              <a:solidFill>
                <a:schemeClr val="tx1"/>
              </a:solidFill>
              <a:effectLst/>
              <a:latin typeface="Segoe UI Light" pitchFamily="34" charset="0"/>
              <a:ea typeface="+mn-ea"/>
              <a:cs typeface="+mn-cs"/>
            </a:endParaRPr>
          </a:p>
          <a:p>
            <a:r>
              <a:rPr lang="en-US" sz="1000" b="1" u="sng" kern="1200" dirty="0" smtClean="0">
                <a:solidFill>
                  <a:schemeClr val="tx1"/>
                </a:solidFill>
                <a:effectLst/>
                <a:latin typeface="Segoe UI Light" pitchFamily="34" charset="0"/>
                <a:ea typeface="+mn-ea"/>
                <a:cs typeface="+mn-cs"/>
              </a:rPr>
              <a:t>ECONOMICS:</a:t>
            </a:r>
            <a:r>
              <a:rPr lang="en-US" sz="1000" b="1" kern="1200" dirty="0" smtClean="0">
                <a:solidFill>
                  <a:schemeClr val="tx1"/>
                </a:solidFill>
                <a:effectLst/>
                <a:latin typeface="Segoe UI Light" pitchFamily="34" charset="0"/>
                <a:ea typeface="+mn-ea"/>
                <a:cs typeface="+mn-cs"/>
              </a:rPr>
              <a:t> </a:t>
            </a:r>
            <a:r>
              <a:rPr lang="en-US" sz="1000" kern="1200" dirty="0" smtClean="0">
                <a:solidFill>
                  <a:schemeClr val="tx1"/>
                </a:solidFill>
                <a:effectLst/>
                <a:latin typeface="Segoe UI Light" pitchFamily="34" charset="0"/>
                <a:ea typeface="+mn-ea"/>
                <a:cs typeface="+mn-cs"/>
              </a:rPr>
              <a:t>And of course, you’re paying only for what you use in the Cloud. This in itself saves you money for any app that has variable computing needs. For some organizations, there is also an additional benefit of changing </a:t>
            </a:r>
            <a:r>
              <a:rPr lang="en-US" sz="1000" kern="1200" dirty="0" err="1" smtClean="0">
                <a:solidFill>
                  <a:schemeClr val="tx1"/>
                </a:solidFill>
                <a:effectLst/>
                <a:latin typeface="Segoe UI Light" pitchFamily="34" charset="0"/>
                <a:ea typeface="+mn-ea"/>
                <a:cs typeface="+mn-cs"/>
              </a:rPr>
              <a:t>CapEX</a:t>
            </a:r>
            <a:r>
              <a:rPr lang="en-US" sz="1000" kern="1200" dirty="0" smtClean="0">
                <a:solidFill>
                  <a:schemeClr val="tx1"/>
                </a:solidFill>
                <a:effectLst/>
                <a:latin typeface="Segoe UI Light" pitchFamily="34" charset="0"/>
                <a:ea typeface="+mn-ea"/>
                <a:cs typeface="+mn-cs"/>
              </a:rPr>
              <a:t> to </a:t>
            </a:r>
            <a:r>
              <a:rPr lang="en-US" sz="1000" kern="1200" dirty="0" err="1" smtClean="0">
                <a:solidFill>
                  <a:schemeClr val="tx1"/>
                </a:solidFill>
                <a:effectLst/>
                <a:latin typeface="Segoe UI Light" pitchFamily="34" charset="0"/>
                <a:ea typeface="+mn-ea"/>
                <a:cs typeface="+mn-cs"/>
              </a:rPr>
              <a:t>OpEX</a:t>
            </a:r>
            <a:r>
              <a:rPr lang="en-US" sz="1000" kern="1200" dirty="0" smtClean="0">
                <a:solidFill>
                  <a:schemeClr val="tx1"/>
                </a:solidFill>
                <a:effectLst/>
                <a:latin typeface="Segoe UI Light" pitchFamily="34" charset="0"/>
                <a:ea typeface="+mn-ea"/>
                <a:cs typeface="+mn-cs"/>
              </a:rPr>
              <a:t>, which frees up capital from infrastructure investments so it can be put to other uses. </a:t>
            </a:r>
          </a:p>
          <a:p>
            <a:endParaRPr lang="en-US" sz="10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334CA4-0776-4EDD-A4B7-C3035D83D489}"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982370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9269" lvl="1" indent="0" defTabSz="941362">
              <a:spcAft>
                <a:spcPts val="343"/>
              </a:spcAft>
              <a:buNone/>
              <a:defRPr/>
            </a:pPr>
            <a:endParaRPr lang="en-US" dirty="0">
              <a:solidFill>
                <a:prstClr val="black"/>
              </a:solidFill>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7CB637-B354-4D31-9737-BDB0C7C1EA04}"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919191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848546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14C5A4-8579-463E-9B29-50110034162C}"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1201183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14C5A4-8579-463E-9B29-50110034162C}"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950192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82055B-8D21-4958-B1A6-DF7545B40AC4}"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8442640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751370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10"/>
              </a:spcAft>
            </a:pPr>
            <a:endParaRPr lang="en-US" dirty="0">
              <a:latin typeface="Calibri"/>
              <a:ea typeface="Calibri"/>
              <a:cs typeface="Times New Roman"/>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623620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CE7555-475E-44D5-A1B7-C439608A902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9409104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130A02-42B0-466A-9E3A-CAB46734B96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3288729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130A02-42B0-466A-9E3A-CAB46734B96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699263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pPr marL="171450" indent="-171450">
              <a:buFont typeface="Arial" pitchFamily="34" charset="0"/>
              <a:buChar char="•"/>
            </a:pPr>
            <a:r>
              <a:rPr lang="en-US" dirty="0" smtClean="0"/>
              <a:t>Describe the various computing patterns that</a:t>
            </a:r>
            <a:r>
              <a:rPr lang="en-US" baseline="0" dirty="0" smtClean="0"/>
              <a:t> are good for Cloud Computing</a:t>
            </a:r>
          </a:p>
          <a:p>
            <a:pPr marL="0" indent="0">
              <a:buFont typeface="Arial" pitchFamily="34" charset="0"/>
              <a:buNone/>
            </a:pPr>
            <a:endParaRPr lang="en-US" baseline="0" dirty="0" smtClean="0"/>
          </a:p>
          <a:p>
            <a:pPr marL="0" indent="0">
              <a:buFont typeface="Arial" pitchFamily="34" charset="0"/>
              <a:buNone/>
            </a:pPr>
            <a:r>
              <a:rPr lang="en-US" b="1" baseline="0" dirty="0" smtClean="0"/>
              <a:t>Speaking Points:</a:t>
            </a:r>
          </a:p>
          <a:p>
            <a:pPr marL="171450" indent="-171450">
              <a:buFont typeface="Arial" pitchFamily="34" charset="0"/>
              <a:buChar char="•"/>
            </a:pPr>
            <a:r>
              <a:rPr lang="en-US" dirty="0" smtClean="0"/>
              <a:t>There</a:t>
            </a:r>
            <a:r>
              <a:rPr lang="en-US" baseline="0" dirty="0" smtClean="0"/>
              <a:t> are numerous terms and definitions floating around in the industry for “the cloud”, “cloud computing”, “cloud services”, etc.</a:t>
            </a:r>
          </a:p>
          <a:p>
            <a:pPr marL="171450" indent="-171450">
              <a:buFont typeface="Arial" pitchFamily="34" charset="0"/>
              <a:buChar char="•"/>
            </a:pPr>
            <a:r>
              <a:rPr lang="en-US" baseline="0" dirty="0" smtClean="0"/>
              <a:t>Microsoft thinks of the cloud as simply an approach to computing that enables applications to be delivered at scale for a variety of workloads and client devices.</a:t>
            </a:r>
            <a:endParaRPr lang="en-US" dirty="0" smtClean="0"/>
          </a:p>
          <a:p>
            <a:pPr marL="171450" indent="-171450">
              <a:buFont typeface="Arial" pitchFamily="34" charset="0"/>
              <a:buChar char="•"/>
            </a:pPr>
            <a:r>
              <a:rPr lang="en-US" dirty="0" smtClean="0"/>
              <a:t>The cloud can help deliver IT as a standardized service…freeing you up to focus on your business</a:t>
            </a:r>
          </a:p>
          <a:p>
            <a:pPr marL="285750" indent="-285750">
              <a:buFont typeface="Arial" panose="020B0604020202020204" pitchFamily="34" charset="0"/>
              <a:buChar char="•"/>
            </a:pPr>
            <a:r>
              <a:rPr lang="en-US" dirty="0" smtClean="0"/>
              <a:t>Cover the workloads</a:t>
            </a:r>
            <a:r>
              <a:rPr lang="en-US" baseline="0" dirty="0" smtClean="0"/>
              <a:t> in the slide</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15716079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2077982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10"/>
              </a:spcAft>
            </a:pPr>
            <a:endParaRPr lang="en-US" dirty="0">
              <a:latin typeface="Calibri"/>
              <a:ea typeface="Calibri"/>
              <a:cs typeface="Times New Roman"/>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6333817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42</a:t>
            </a:fld>
            <a:endParaRPr lang="en-US" dirty="0"/>
          </a:p>
        </p:txBody>
      </p:sp>
    </p:spTree>
    <p:extLst>
      <p:ext uri="{BB962C8B-B14F-4D97-AF65-F5344CB8AC3E}">
        <p14:creationId xmlns:p14="http://schemas.microsoft.com/office/powerpoint/2010/main" val="25772452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362">
              <a:spcAft>
                <a:spcPts val="343"/>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679219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8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6A9FE-A1DE-47AF-8A4A-D1158C469C45}"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40260505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45</a:t>
            </a:fld>
            <a:endParaRPr lang="en-US" dirty="0"/>
          </a:p>
        </p:txBody>
      </p:sp>
    </p:spTree>
    <p:extLst>
      <p:ext uri="{BB962C8B-B14F-4D97-AF65-F5344CB8AC3E}">
        <p14:creationId xmlns:p14="http://schemas.microsoft.com/office/powerpoint/2010/main" val="12716016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r>
              <a:rPr lang="en-US" b="1" baseline="0" dirty="0" smtClean="0"/>
              <a:t> </a:t>
            </a:r>
            <a:r>
              <a:rPr lang="en-US" b="0" baseline="0" dirty="0" smtClean="0"/>
              <a:t>Introduce how VMs relate to Cloud Services</a:t>
            </a:r>
          </a:p>
          <a:p>
            <a:endParaRPr lang="en-US" b="0"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All VMs exist inside a container known as a Cloud Service</a:t>
            </a:r>
          </a:p>
          <a:p>
            <a:pPr marL="285750" indent="-285750">
              <a:buFont typeface="Arial" panose="020B0604020202020204" pitchFamily="34" charset="0"/>
              <a:buChar char="•"/>
            </a:pPr>
            <a:r>
              <a:rPr lang="en-US" b="0" baseline="0" dirty="0" smtClean="0"/>
              <a:t>When a new VM is created, if an existing Cloud Service is not specified, a new Cloud Service is created for that VM</a:t>
            </a:r>
          </a:p>
          <a:p>
            <a:pPr marL="285750" indent="-285750">
              <a:buFont typeface="Arial" panose="020B0604020202020204" pitchFamily="34" charset="0"/>
              <a:buChar char="•"/>
            </a:pPr>
            <a:r>
              <a:rPr lang="en-US" b="0" baseline="0" dirty="0" smtClean="0"/>
              <a:t>Cloud Service serves as a boundary.  All VMs inside the same Cloud Service share:</a:t>
            </a:r>
          </a:p>
          <a:p>
            <a:pPr marL="895243" lvl="1" indent="-285750">
              <a:buFont typeface="Arial" panose="020B0604020202020204" pitchFamily="34" charset="0"/>
              <a:buChar char="•"/>
            </a:pPr>
            <a:r>
              <a:rPr lang="en-US" b="0" baseline="0" dirty="0" smtClean="0"/>
              <a:t>Same Public IPv4 Address</a:t>
            </a:r>
          </a:p>
          <a:p>
            <a:pPr marL="895243" lvl="1" indent="-285750">
              <a:buFont typeface="Arial" panose="020B0604020202020204" pitchFamily="34" charset="0"/>
              <a:buChar char="•"/>
            </a:pPr>
            <a:r>
              <a:rPr lang="en-US" b="0" baseline="0" dirty="0" smtClean="0"/>
              <a:t>Same Public DNS name ( *.cloudapp.net )</a:t>
            </a:r>
          </a:p>
          <a:p>
            <a:pPr marL="895243" lvl="1" indent="-285750">
              <a:buFont typeface="Arial" panose="020B0604020202020204" pitchFamily="34" charset="0"/>
              <a:buChar char="•"/>
            </a:pPr>
            <a:r>
              <a:rPr lang="en-US" b="0" baseline="0" dirty="0" smtClean="0"/>
              <a:t>Common Internet Firewall / Load Balancer instance</a:t>
            </a:r>
            <a:endParaRPr lang="en-US" b="0" baseline="0" dirty="0"/>
          </a:p>
          <a:p>
            <a:pPr marL="285750" lvl="0" indent="-285750">
              <a:buFont typeface="Arial" panose="020B0604020202020204" pitchFamily="34" charset="0"/>
              <a:buChar char="•"/>
            </a:pPr>
            <a:r>
              <a:rPr lang="en-US" b="0" baseline="0" dirty="0" smtClean="0"/>
              <a:t>In terms of IP Address lifetimes …</a:t>
            </a:r>
          </a:p>
          <a:p>
            <a:pPr marL="895243" lvl="1" indent="-285750">
              <a:buFont typeface="Arial" panose="020B0604020202020204" pitchFamily="34" charset="0"/>
              <a:buChar char="•"/>
            </a:pPr>
            <a:r>
              <a:rPr lang="en-US" b="0" baseline="0" dirty="0" smtClean="0"/>
              <a:t>Public IP Addresses are aligned to the lifetime of a Cloud Service</a:t>
            </a:r>
          </a:p>
          <a:p>
            <a:pPr marL="895243" lvl="1" indent="-285750">
              <a:buFont typeface="Arial" panose="020B0604020202020204" pitchFamily="34" charset="0"/>
              <a:buChar char="•"/>
            </a:pPr>
            <a:r>
              <a:rPr lang="en-US" b="0" baseline="0" dirty="0" smtClean="0"/>
              <a:t>Internal IP </a:t>
            </a:r>
            <a:r>
              <a:rPr lang="en-US" b="0" baseline="0" dirty="0" err="1" smtClean="0"/>
              <a:t>Addressses</a:t>
            </a:r>
            <a:r>
              <a:rPr lang="en-US" b="0" baseline="0" dirty="0" smtClean="0"/>
              <a:t> are aligned to the lifetime of a VM</a:t>
            </a:r>
          </a:p>
        </p:txBody>
      </p:sp>
      <p:sp>
        <p:nvSpPr>
          <p:cNvPr id="4" name="Slide Number Placeholder 3"/>
          <p:cNvSpPr>
            <a:spLocks noGrp="1"/>
          </p:cNvSpPr>
          <p:nvPr>
            <p:ph type="sldNum" sz="quarter" idx="10"/>
          </p:nvPr>
        </p:nvSpPr>
        <p:spPr/>
        <p:txBody>
          <a:bodyPr/>
          <a:lstStyle/>
          <a:p>
            <a:fld id="{82AABF77-E2E4-44CA-BA5C-65E132CF08D8}" type="slidenum">
              <a:rPr lang="en-US" smtClean="0"/>
              <a:pPr/>
              <a:t>46</a:t>
            </a:fld>
            <a:endParaRPr lang="en-US" dirty="0"/>
          </a:p>
        </p:txBody>
      </p:sp>
    </p:spTree>
    <p:extLst>
      <p:ext uri="{BB962C8B-B14F-4D97-AF65-F5344CB8AC3E}">
        <p14:creationId xmlns:p14="http://schemas.microsoft.com/office/powerpoint/2010/main" val="37036420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r>
              <a:rPr lang="en-US" b="1" baseline="0" dirty="0" smtClean="0"/>
              <a:t> </a:t>
            </a:r>
            <a:r>
              <a:rPr lang="en-US" b="0" baseline="0" dirty="0" smtClean="0"/>
              <a:t>Discuss the ability to host multiple VMs in the same Cloud Service.</a:t>
            </a:r>
          </a:p>
          <a:p>
            <a:endParaRPr lang="en-US" b="0"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Multiple VMs can be configured in the same cloud service so that they can share a common public IPv4 address and be load balanced.</a:t>
            </a:r>
          </a:p>
          <a:p>
            <a:pPr marL="285750" indent="-285750">
              <a:buFont typeface="Arial" panose="020B0604020202020204" pitchFamily="34" charset="0"/>
              <a:buChar char="•"/>
            </a:pPr>
            <a:r>
              <a:rPr lang="en-US" b="0" baseline="0" dirty="0" smtClean="0"/>
              <a:t>If VM’s are configured in same Cloud Service and Availability Set, they can also be configured to “Auto-scale” based on load – VM’s will be turned on during scale-up and turned-off during scale-down.</a:t>
            </a:r>
          </a:p>
          <a:p>
            <a:pPr marL="0" indent="0">
              <a:buFont typeface="Arial" panose="020B0604020202020204" pitchFamily="34" charset="0"/>
              <a:buNone/>
            </a:pPr>
            <a:endParaRPr lang="en-US" b="0" dirty="0" smtClean="0"/>
          </a:p>
          <a:p>
            <a:r>
              <a:rPr lang="en-US" b="1" dirty="0" smtClean="0"/>
              <a:t>NOTE: </a:t>
            </a:r>
            <a:r>
              <a:rPr lang="en-US" dirty="0" smtClean="0"/>
              <a:t>The limits</a:t>
            </a:r>
            <a:r>
              <a:rPr lang="en-US" baseline="0" dirty="0" smtClean="0"/>
              <a:t> per subscription are:</a:t>
            </a:r>
          </a:p>
          <a:p>
            <a:pPr marL="285750" indent="-285750">
              <a:buFont typeface="Arial" panose="020B0604020202020204" pitchFamily="34" charset="0"/>
              <a:buChar char="•"/>
            </a:pPr>
            <a:r>
              <a:rPr lang="en-US" baseline="0" dirty="0" smtClean="0"/>
              <a:t>Maximum </a:t>
            </a:r>
            <a:r>
              <a:rPr lang="en-US" baseline="0" dirty="0" err="1" smtClean="0"/>
              <a:t>IaaS</a:t>
            </a:r>
            <a:r>
              <a:rPr lang="en-US" baseline="0" dirty="0" smtClean="0"/>
              <a:t> VMs per Cloud Service: 50</a:t>
            </a:r>
          </a:p>
          <a:p>
            <a:pPr marL="285750" indent="-285750">
              <a:buFont typeface="Arial" panose="020B0604020202020204" pitchFamily="34" charset="0"/>
              <a:buChar char="•"/>
            </a:pPr>
            <a:r>
              <a:rPr lang="en-US" baseline="0" dirty="0" smtClean="0"/>
              <a:t>Maximum Cloud Services per Subscription: 20</a:t>
            </a:r>
          </a:p>
          <a:p>
            <a:pPr marL="285750" indent="-285750">
              <a:buFont typeface="Arial" panose="020B0604020202020204" pitchFamily="34" charset="0"/>
              <a:buChar char="•"/>
            </a:pPr>
            <a:r>
              <a:rPr lang="en-US" baseline="0" dirty="0" smtClean="0"/>
              <a:t>Maximum VMs per Virtual Network: 1,024</a:t>
            </a:r>
          </a:p>
          <a:p>
            <a:pPr marL="285750" indent="-285750">
              <a:buFont typeface="Arial" panose="020B0604020202020204" pitchFamily="34" charset="0"/>
              <a:buChar char="•"/>
            </a:pPr>
            <a:r>
              <a:rPr lang="en-US" baseline="0" dirty="0" smtClean="0"/>
              <a:t>From: http://pointers/Questions/6568/Soft-and-Hard-limits-on-Azure-subscriptions-and-accounts</a:t>
            </a:r>
          </a:p>
          <a:p>
            <a:pPr marL="285750" indent="-285750">
              <a:buFont typeface="Arial" panose="020B0604020202020204" pitchFamily="34" charset="0"/>
              <a:buChar char="•"/>
            </a:pPr>
            <a:r>
              <a:rPr lang="en-US" baseline="0" dirty="0" smtClean="0"/>
              <a:t>These limits can be increased simply by an account request in the management portal</a:t>
            </a:r>
          </a:p>
        </p:txBody>
      </p:sp>
      <p:sp>
        <p:nvSpPr>
          <p:cNvPr id="4" name="Slide Number Placeholder 3"/>
          <p:cNvSpPr>
            <a:spLocks noGrp="1"/>
          </p:cNvSpPr>
          <p:nvPr>
            <p:ph type="sldNum" sz="quarter" idx="10"/>
          </p:nvPr>
        </p:nvSpPr>
        <p:spPr/>
        <p:txBody>
          <a:bodyPr/>
          <a:lstStyle/>
          <a:p>
            <a:fld id="{82AABF77-E2E4-44CA-BA5C-65E132CF08D8}" type="slidenum">
              <a:rPr lang="en-US" smtClean="0"/>
              <a:pPr/>
              <a:t>47</a:t>
            </a:fld>
            <a:endParaRPr lang="en-US" dirty="0"/>
          </a:p>
        </p:txBody>
      </p:sp>
    </p:spTree>
    <p:extLst>
      <p:ext uri="{BB962C8B-B14F-4D97-AF65-F5344CB8AC3E}">
        <p14:creationId xmlns:p14="http://schemas.microsoft.com/office/powerpoint/2010/main" val="3926108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a:p>
        </p:txBody>
      </p:sp>
    </p:spTree>
    <p:extLst>
      <p:ext uri="{BB962C8B-B14F-4D97-AF65-F5344CB8AC3E}">
        <p14:creationId xmlns:p14="http://schemas.microsoft.com/office/powerpoint/2010/main" val="20129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AE5897A4-75F2-44CA-ABBE-2B8113464C12}" type="datetime1">
              <a:rPr lang="en-US" smtClean="0"/>
              <a:t>10/3/2013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49</a:t>
            </a:fld>
            <a:endParaRPr lang="en-US" dirty="0"/>
          </a:p>
        </p:txBody>
      </p:sp>
    </p:spTree>
    <p:extLst>
      <p:ext uri="{BB962C8B-B14F-4D97-AF65-F5344CB8AC3E}">
        <p14:creationId xmlns:p14="http://schemas.microsoft.com/office/powerpoint/2010/main" val="2938826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4074789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51</a:t>
            </a:fld>
            <a:endParaRPr lang="en-US" dirty="0"/>
          </a:p>
        </p:txBody>
      </p:sp>
    </p:spTree>
    <p:extLst>
      <p:ext uri="{BB962C8B-B14F-4D97-AF65-F5344CB8AC3E}">
        <p14:creationId xmlns:p14="http://schemas.microsoft.com/office/powerpoint/2010/main" val="15155677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Discuss availability </a:t>
            </a:r>
          </a:p>
          <a:p>
            <a:endParaRPr lang="en-US"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b="1" dirty="0" smtClean="0"/>
              <a:t>Speaking</a:t>
            </a:r>
            <a:r>
              <a:rPr lang="en-US" b="1" baseline="0" dirty="0" smtClean="0"/>
              <a:t> Points:</a:t>
            </a:r>
          </a:p>
          <a:p>
            <a:pPr marL="285750" indent="-285750">
              <a:buFont typeface="Arial" panose="020B0604020202020204" pitchFamily="34" charset="0"/>
              <a:buChar char="•"/>
            </a:pPr>
            <a:r>
              <a:rPr lang="en-US" dirty="0" smtClean="0"/>
              <a:t>For a cloud service, Windows Azure maintains the infrastructure for you, performing routine maintenance, patching the operating systems, and attempting to recover from service and hardware failures. If you define at least two instances of every role, most maintenance, as well as your own service upgrades, can be performed without any interruption in service. </a:t>
            </a:r>
          </a:p>
          <a:p>
            <a:pPr marL="285750" indent="-285750">
              <a:buFont typeface="Arial" panose="020B0604020202020204" pitchFamily="34" charset="0"/>
              <a:buChar char="•"/>
            </a:pPr>
            <a:r>
              <a:rPr lang="en-US" dirty="0" smtClean="0"/>
              <a:t>A cloud service must have at least two instances of every role to qualify for the Windows Azure Service Level Agreement, which guarantees external connectivity to your Internet-facing roles at least 99.95 of the time. </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52</a:t>
            </a:fld>
            <a:endParaRPr lang="en-US" dirty="0"/>
          </a:p>
        </p:txBody>
      </p:sp>
    </p:spTree>
    <p:extLst>
      <p:ext uri="{BB962C8B-B14F-4D97-AF65-F5344CB8AC3E}">
        <p14:creationId xmlns:p14="http://schemas.microsoft.com/office/powerpoint/2010/main" val="23110574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Describe</a:t>
            </a:r>
            <a:r>
              <a:rPr lang="en-US" baseline="0" dirty="0" smtClean="0"/>
              <a:t> the Windows Azure Web Sites Feature</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53</a:t>
            </a:fld>
            <a:endParaRPr lang="en-US" dirty="0"/>
          </a:p>
        </p:txBody>
      </p:sp>
    </p:spTree>
    <p:extLst>
      <p:ext uri="{BB962C8B-B14F-4D97-AF65-F5344CB8AC3E}">
        <p14:creationId xmlns:p14="http://schemas.microsoft.com/office/powerpoint/2010/main" val="14446427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Discuss</a:t>
            </a:r>
            <a:r>
              <a:rPr lang="en-US" baseline="0" dirty="0" smtClean="0"/>
              <a:t> Shared Instances in Windows Azure Web Sites	</a:t>
            </a:r>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dirty="0" smtClean="0"/>
              <a:t>Windows Azure allows you to deploy and host up to 10 web-sites in a free, shared/multi-tenant hosting environment. You can start out developing and testing web sites at no cost using this free shared mode, and it supports the ability to run web sites that serve up to 165MB/day of content (5GB/month). </a:t>
            </a:r>
          </a:p>
          <a:p>
            <a:pPr marL="285750" indent="-285750">
              <a:buFont typeface="Arial" panose="020B0604020202020204" pitchFamily="34" charset="0"/>
              <a:buChar char="•"/>
            </a:pPr>
            <a:r>
              <a:rPr lang="en-US" dirty="0" smtClean="0"/>
              <a:t>A web-site running in shared mode is deployed in a shared/multi-tenant hosting environment.  Unlike the free tier, though, a web-site in shared mode has no quotas/upper-limit around the amount of bandwidth it can serve.  The first 5 GB/month of bandwidth you serve with a shared web-site is free, and then you pay the standard “pay as you go” Windows Azure outbound bandwidth rate for outbound bandwidth above 5 GB.</a:t>
            </a:r>
          </a:p>
          <a:p>
            <a:pPr marL="285750" indent="-285750">
              <a:buFont typeface="Arial" panose="020B0604020202020204" pitchFamily="34" charset="0"/>
              <a:buChar char="•"/>
            </a:pPr>
            <a:r>
              <a:rPr lang="en-US" dirty="0" smtClean="0"/>
              <a:t>A web-site running in shared mode also now supports the ability to map multiple custom DNS domain names, using both CNAMEs and A-records, to it.  With A-record support you have the ability to support “naked domains” with your web-sites (e.g. </a:t>
            </a:r>
            <a:r>
              <a:rPr lang="en-US" dirty="0" smtClean="0">
                <a:hlinkClick r:id="rId3"/>
              </a:rPr>
              <a:t>http://microsoft.com</a:t>
            </a:r>
            <a:r>
              <a:rPr lang="en-US" dirty="0" smtClean="0"/>
              <a:t> in addition to </a:t>
            </a:r>
            <a:r>
              <a:rPr lang="en-US" dirty="0" smtClean="0">
                <a:hlinkClick r:id="rId4"/>
              </a:rPr>
              <a:t>http://www.microsoft.com</a:t>
            </a:r>
            <a:r>
              <a:rPr lang="en-US" dirty="0" smtClean="0"/>
              <a:t>).  </a:t>
            </a:r>
          </a:p>
          <a:p>
            <a:pPr marL="285750" indent="-285750">
              <a:buFont typeface="Arial" panose="020B0604020202020204" pitchFamily="34" charset="0"/>
              <a:buChar char="•"/>
            </a:pPr>
            <a:r>
              <a:rPr lang="en-US" dirty="0" smtClean="0"/>
              <a:t>We will also in the future enable SNI based SSL as a built-in feature with shared mode web-sites (this functionality isn’t supported with today’s release – but will be coming later this year to both the shared and reserved tiers).</a:t>
            </a:r>
          </a:p>
          <a:p>
            <a:pPr marL="285750" indent="-285750">
              <a:buFont typeface="Arial" panose="020B0604020202020204" pitchFamily="34" charset="0"/>
              <a:buChar char="•"/>
            </a:pPr>
            <a:r>
              <a:rPr lang="en-US" dirty="0" smtClean="0"/>
              <a:t>You pay for a shared mode web-site using the standard “pay as you go” model that we support with other features of Windows Azure (meaning no up-front costs, and you pay only for the hours that the feature is enabled).  A web-site running in shared mode costs only 1.3 cents/hr. during the preview (so on average $9.36/month).</a:t>
            </a:r>
          </a:p>
          <a:p>
            <a:pPr marL="285750" indent="-285750">
              <a:buFont typeface="Arial" panose="020B0604020202020204" pitchFamily="34" charset="0"/>
              <a:buChar char="•"/>
            </a:pPr>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54</a:t>
            </a:fld>
            <a:endParaRPr lang="en-US" dirty="0"/>
          </a:p>
        </p:txBody>
      </p:sp>
    </p:spTree>
    <p:extLst>
      <p:ext uri="{BB962C8B-B14F-4D97-AF65-F5344CB8AC3E}">
        <p14:creationId xmlns:p14="http://schemas.microsoft.com/office/powerpoint/2010/main" val="24788294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Discuss</a:t>
            </a:r>
            <a:r>
              <a:rPr lang="en-US" baseline="0" dirty="0" smtClean="0"/>
              <a:t> Scalability of Shared Instances in Windows Azure Web Sites	</a:t>
            </a:r>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dirty="0" smtClean="0"/>
              <a:t>Windows Azure Web Sites allows you to scale-up or down your capacity within seconds.  This allows you to deploy a site using the shared mode option to begin with, and then dynamically scale up to the reserved mode option only when you need to – without you having to change any code or redeploy your application.</a:t>
            </a:r>
          </a:p>
          <a:p>
            <a:pPr marL="285750" indent="-285750">
              <a:buFont typeface="Arial" panose="020B0604020202020204" pitchFamily="34" charset="0"/>
              <a:buChar char="•"/>
            </a:pPr>
            <a:r>
              <a:rPr lang="en-US" dirty="0" smtClean="0"/>
              <a:t>If your site traffic starts to drop off, you can scale back down the number of reserved instances you are using, or scale down to the shared mode tier – all within seconds and without having to change code, redeploy, or adjust DNS mappings.  You can also use the “Dashboard” view within the Windows Azure Portal to easily monitor your site’s load in real-time (it shows not only requests/sec and bandwidth but also stats like CPU and memory usage).</a:t>
            </a:r>
          </a:p>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55</a:t>
            </a:fld>
            <a:endParaRPr lang="en-US" dirty="0"/>
          </a:p>
        </p:txBody>
      </p:sp>
    </p:spTree>
    <p:extLst>
      <p:ext uri="{BB962C8B-B14F-4D97-AF65-F5344CB8AC3E}">
        <p14:creationId xmlns:p14="http://schemas.microsoft.com/office/powerpoint/2010/main" val="19399469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Discuss</a:t>
            </a:r>
            <a:r>
              <a:rPr lang="en-US" baseline="0" dirty="0" smtClean="0"/>
              <a:t> Reserved Instances in Windows Azure Web Sites	</a:t>
            </a:r>
            <a:endParaRPr lang="en-US" dirty="0" smtClean="0"/>
          </a:p>
          <a:p>
            <a:endParaRPr lang="en-US" dirty="0" smtClean="0"/>
          </a:p>
          <a:p>
            <a:r>
              <a:rPr lang="en-US" b="1" dirty="0" smtClean="0"/>
              <a:t>Speaking</a:t>
            </a:r>
            <a:r>
              <a:rPr lang="en-US" b="1" baseline="0" dirty="0" smtClean="0"/>
              <a:t> Points:</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In addition to running sites in shared mode, we also support scaling them to run within a reserved instance mode.  When running in reserved instance mode your sites are guaranteed to run isolated within your own Small, Medium or Large VM (meaning no other customers run within it).  You can run any number of web-sites within a VM, and there are no quotas on CPU or memory limits.</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Unlike shared mode, there is no per-site cost when running in reserved mode.  Instead you pay only for the reserved instance VMs you use – and you can run any number of web-sites you want within them at no extra cost (e.g. you could run a single site within a reserved instance VM or 100 web-sites within it for the same cost).  Reserved instance VMs start at 8 cents/hr. for a small reserved VM.  </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56</a:t>
            </a:fld>
            <a:endParaRPr lang="en-US" dirty="0"/>
          </a:p>
        </p:txBody>
      </p:sp>
    </p:spTree>
    <p:extLst>
      <p:ext uri="{BB962C8B-B14F-4D97-AF65-F5344CB8AC3E}">
        <p14:creationId xmlns:p14="http://schemas.microsoft.com/office/powerpoint/2010/main" val="1365903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r>
              <a:rPr lang="en-US" dirty="0" smtClean="0"/>
              <a:t>Discuss</a:t>
            </a:r>
            <a:r>
              <a:rPr lang="en-US" baseline="0" dirty="0" smtClean="0"/>
              <a:t> Scalability of Reserved Instances in Windows Azure Web Sites	</a:t>
            </a:r>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dirty="0" smtClean="0"/>
              <a:t>You can run your sites using either a single reserved instance VM, or scale up to have multiple instances of them (e.g. 2 medium sized VMs, etc.).  Scaling up or down is easy – just select the “reserved” instance VM within the “scale” tab of the Windows Azure Portal, choose the VM size you want, the number of instances of it you want to run, and then click save.  Changes take effect in seconds.</a:t>
            </a:r>
          </a:p>
          <a:p>
            <a:pPr marL="285750" indent="-285750">
              <a:buFont typeface="Arial" panose="020B0604020202020204" pitchFamily="34" charset="0"/>
              <a:buChar char="•"/>
            </a:pPr>
            <a:r>
              <a:rPr lang="en-US" dirty="0" smtClean="0"/>
              <a:t>[</a:t>
            </a:r>
            <a:r>
              <a:rPr lang="en-US" b="1" dirty="0" smtClean="0"/>
              <a:t>USE</a:t>
            </a:r>
            <a:r>
              <a:rPr lang="en-US" b="1" baseline="0" dirty="0" smtClean="0"/>
              <a:t> BUILD TO ILLUSTRATE] </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57</a:t>
            </a:fld>
            <a:endParaRPr lang="en-US" dirty="0"/>
          </a:p>
        </p:txBody>
      </p:sp>
    </p:spTree>
    <p:extLst>
      <p:ext uri="{BB962C8B-B14F-4D97-AF65-F5344CB8AC3E}">
        <p14:creationId xmlns:p14="http://schemas.microsoft.com/office/powerpoint/2010/main" val="20200908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baseline="0" dirty="0" smtClean="0"/>
          </a:p>
          <a:p>
            <a:r>
              <a:rPr lang="en-US" baseline="0" dirty="0" smtClean="0"/>
              <a:t>Highlight the ability to get started quickly with the Windows Azure Web App Gallery</a:t>
            </a:r>
          </a:p>
          <a:p>
            <a:endParaRPr lang="en-US" baseline="0" dirty="0" smtClean="0"/>
          </a:p>
          <a:p>
            <a:pPr marL="0" marR="0" indent="0" algn="l" defTabSz="914058" rtl="0" eaLnBrk="1" fontAlgn="auto" latinLnBrk="0" hangingPunct="1">
              <a:lnSpc>
                <a:spcPct val="100000"/>
              </a:lnSpc>
              <a:spcBef>
                <a:spcPts val="0"/>
              </a:spcBef>
              <a:spcAft>
                <a:spcPts val="0"/>
              </a:spcAft>
              <a:buClrTx/>
              <a:buSzTx/>
              <a:buFontTx/>
              <a:buNone/>
              <a:tabLst/>
              <a:defRPr/>
            </a:pPr>
            <a:r>
              <a:rPr lang="en-US" b="1" baseline="0" dirty="0" smtClean="0"/>
              <a:t>Speaking Points:</a:t>
            </a:r>
          </a:p>
          <a:p>
            <a:pPr marL="0" marR="0" indent="0" algn="l" defTabSz="914058" rtl="0" eaLnBrk="1" fontAlgn="auto" latinLnBrk="0" hangingPunct="1">
              <a:lnSpc>
                <a:spcPct val="100000"/>
              </a:lnSpc>
              <a:spcBef>
                <a:spcPts val="0"/>
              </a:spcBef>
              <a:spcAft>
                <a:spcPts val="0"/>
              </a:spcAft>
              <a:buClrTx/>
              <a:buSzTx/>
              <a:buFontTx/>
              <a:buNone/>
              <a:tabLst/>
              <a:defRPr/>
            </a:pPr>
            <a:endParaRPr lang="en-US" b="1" baseline="0" dirty="0" smtClean="0"/>
          </a:p>
          <a:p>
            <a:pPr marL="171450" marR="0" indent="-171450" algn="l" defTabSz="914058" rtl="0" eaLnBrk="1" fontAlgn="auto" latinLnBrk="0" hangingPunct="1">
              <a:lnSpc>
                <a:spcPct val="100000"/>
              </a:lnSpc>
              <a:spcBef>
                <a:spcPts val="0"/>
              </a:spcBef>
              <a:spcAft>
                <a:spcPts val="0"/>
              </a:spcAft>
              <a:buClrTx/>
              <a:buSzTx/>
              <a:buFont typeface="Arial"/>
              <a:buChar char="•"/>
              <a:tabLst/>
              <a:defRPr/>
            </a:pPr>
            <a:r>
              <a:rPr lang="en-US" b="0" baseline="0" dirty="0" smtClean="0"/>
              <a:t>Along-side the publishing capabilities, Windows Azure Web Sites also offers the Web App Gallery which provides many turn key solutions based off of well known open source web applications.</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Notes:</a:t>
            </a:r>
          </a:p>
          <a:p>
            <a:pPr marL="0" marR="0" indent="0" algn="l" defTabSz="1218987"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Segoe UI" pitchFamily="34" charset="0"/>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59</a:t>
            </a:fld>
            <a:endParaRPr lang="en-US"/>
          </a:p>
        </p:txBody>
      </p:sp>
    </p:spTree>
    <p:extLst>
      <p:ext uri="{BB962C8B-B14F-4D97-AF65-F5344CB8AC3E}">
        <p14:creationId xmlns:p14="http://schemas.microsoft.com/office/powerpoint/2010/main" val="350242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DEMO-</a:t>
            </a:r>
            <a:r>
              <a:rPr lang="en-US" dirty="0" err="1" smtClean="0"/>
              <a:t>WindowsAzureWebSitesITPro</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60</a:t>
            </a:fld>
            <a:endParaRPr lang="en-US" dirty="0"/>
          </a:p>
        </p:txBody>
      </p:sp>
    </p:spTree>
    <p:extLst>
      <p:ext uri="{BB962C8B-B14F-4D97-AF65-F5344CB8AC3E}">
        <p14:creationId xmlns:p14="http://schemas.microsoft.com/office/powerpoint/2010/main" val="39073242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sz="1600" b="1" dirty="0" smtClean="0"/>
              <a:t>Slide Objectives:</a:t>
            </a:r>
          </a:p>
          <a:p>
            <a:pPr marL="171450" indent="-171450">
              <a:buFont typeface="Arial" pitchFamily="34" charset="0"/>
              <a:buChar char="•"/>
            </a:pPr>
            <a:r>
              <a:rPr lang="en-US" sz="1600" dirty="0" smtClean="0"/>
              <a:t>Highlight the Windows Azure Virtual Machines</a:t>
            </a:r>
            <a:r>
              <a:rPr lang="en-US" sz="1600" baseline="0" dirty="0" smtClean="0"/>
              <a:t> feature</a:t>
            </a:r>
            <a:endParaRPr lang="en-US" sz="1600" dirty="0" smtClean="0"/>
          </a:p>
          <a:p>
            <a:endParaRPr lang="en-US" b="1" dirty="0" smtClean="0"/>
          </a:p>
          <a:p>
            <a:r>
              <a:rPr lang="en-US" b="1" dirty="0" smtClean="0"/>
              <a:t>Speaking Points:</a:t>
            </a:r>
          </a:p>
          <a:p>
            <a:pPr marL="171450" indent="-171450">
              <a:buFont typeface="Arial" pitchFamily="34" charset="0"/>
              <a:buChar char="•"/>
            </a:pPr>
            <a:r>
              <a:rPr lang="en-US" dirty="0" smtClean="0"/>
              <a:t>As you saw you can use both Windows Server or Linux</a:t>
            </a:r>
          </a:p>
          <a:p>
            <a:pPr marL="171450" indent="-171450">
              <a:buFont typeface="Arial" pitchFamily="34" charset="0"/>
              <a:buChar char="•"/>
            </a:pPr>
            <a:r>
              <a:rPr lang="en-US" dirty="0" smtClean="0"/>
              <a:t>You can install any software</a:t>
            </a:r>
            <a:r>
              <a:rPr lang="en-US" baseline="0" dirty="0" smtClean="0"/>
              <a:t> you want in the virtual machine.  It’s your virtual machine</a:t>
            </a:r>
          </a:p>
          <a:p>
            <a:pPr marL="171450" indent="-171450">
              <a:buFont typeface="Arial" pitchFamily="34" charset="0"/>
              <a:buChar char="•"/>
            </a:pPr>
            <a:r>
              <a:rPr lang="en-US" baseline="0" dirty="0" smtClean="0"/>
              <a:t>You can also setup a virtual private network to connect VMs to your on-premises infrastructure</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61</a:t>
            </a:fld>
            <a:endParaRPr lang="en-US" dirty="0"/>
          </a:p>
        </p:txBody>
      </p:sp>
    </p:spTree>
    <p:extLst>
      <p:ext uri="{BB962C8B-B14F-4D97-AF65-F5344CB8AC3E}">
        <p14:creationId xmlns:p14="http://schemas.microsoft.com/office/powerpoint/2010/main" val="2991327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9F211B-7162-46EC-B559-F1EABFD2F3B7}"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6208691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smtClean="0">
                <a:latin typeface="Segoe UI" pitchFamily="34" charset="0"/>
              </a:rPr>
              <a:t>We are now</a:t>
            </a:r>
            <a:r>
              <a:rPr lang="en-US" baseline="0" dirty="0" smtClean="0">
                <a:latin typeface="Segoe UI" pitchFamily="34" charset="0"/>
              </a:rPr>
              <a:t> moving on to discuss another main component of infrastructure services – which is Virtual Network. For those customers and partners who want to retain select data and applications on-premises while having layers of applications running in the cloud, Virtual Network is the key to build the desired hybrid architecture.</a:t>
            </a:r>
          </a:p>
          <a:p>
            <a:endParaRPr lang="en-US" baseline="0" dirty="0" smtClean="0">
              <a:latin typeface="Segoe UI" pitchFamily="34" charset="0"/>
            </a:endParaRPr>
          </a:p>
          <a:p>
            <a:pPr marL="0" marR="0" indent="0" algn="l" defTabSz="931786" rtl="0" eaLnBrk="1" fontAlgn="auto" latinLnBrk="0" hangingPunct="1">
              <a:lnSpc>
                <a:spcPct val="90000"/>
              </a:lnSpc>
              <a:spcBef>
                <a:spcPts val="0"/>
              </a:spcBef>
              <a:spcAft>
                <a:spcPts val="340"/>
              </a:spcAft>
              <a:buClrTx/>
              <a:buSzTx/>
              <a:buFontTx/>
              <a:buNone/>
              <a:tabLst/>
              <a:defRPr/>
            </a:pPr>
            <a:r>
              <a:rPr lang="en-US" b="1" dirty="0" smtClean="0"/>
              <a:t>Virtual Network (VNET) </a:t>
            </a:r>
            <a:r>
              <a:rPr lang="en-US" dirty="0" smtClean="0"/>
              <a:t>allows you to create a logically isolated section of</a:t>
            </a:r>
            <a:r>
              <a:rPr lang="en-US" baseline="0" dirty="0" smtClean="0"/>
              <a:t> Windows </a:t>
            </a:r>
            <a:r>
              <a:rPr lang="en-US" dirty="0" smtClean="0"/>
              <a:t>Azure and treat it like your own network. You can customize</a:t>
            </a:r>
            <a:r>
              <a:rPr lang="en-US" baseline="0" dirty="0" smtClean="0"/>
              <a:t> the network configuration for a VNET - </a:t>
            </a:r>
            <a:r>
              <a:rPr lang="en-US" dirty="0" smtClean="0"/>
              <a:t>create subnets, assign private IP addresses and bring your own DNS server if you wish. </a:t>
            </a:r>
            <a:r>
              <a:rPr lang="en-US" sz="1000" b="0" i="0" kern="1200" dirty="0" smtClean="0">
                <a:solidFill>
                  <a:schemeClr val="tx1"/>
                </a:solidFill>
                <a:effectLst/>
                <a:latin typeface="Segoe UI Light" pitchFamily="34" charset="0"/>
                <a:ea typeface="+mn-ea"/>
                <a:cs typeface="+mn-cs"/>
              </a:rPr>
              <a:t> Within a Virtual Network for example, you can create a public-facing subnet for your webservers that has access to the Internet, and place your backend systems such as databases or application servers in a private-facing subnet with no Internet access.</a:t>
            </a:r>
            <a:endParaRPr lang="en-US" dirty="0" smtClean="0"/>
          </a:p>
          <a:p>
            <a:endParaRPr lang="en-US" baseline="0" dirty="0" smtClean="0">
              <a:latin typeface="Segoe UI" pitchFamily="34" charset="0"/>
            </a:endParaRPr>
          </a:p>
          <a:p>
            <a:r>
              <a:rPr lang="en-US" baseline="0" dirty="0" smtClean="0">
                <a:latin typeface="Segoe UI" pitchFamily="34" charset="0"/>
              </a:rPr>
              <a:t>There are a few other very important benefits of using Virtual Network. Some of the scenarios we will talk about later come to life through Virtual Network. For instance, with Virtual Network:</a:t>
            </a:r>
          </a:p>
          <a:p>
            <a:endParaRPr lang="en-US" baseline="0" dirty="0" smtClean="0">
              <a:latin typeface="Segoe UI" pitchFamily="34" charset="0"/>
            </a:endParaRPr>
          </a:p>
          <a:p>
            <a:pPr marL="171450" indent="-171450" rtl="0" fontAlgn="ctr">
              <a:buFont typeface="Wingdings" pitchFamily="2" charset="2"/>
              <a:buChar char="ü"/>
            </a:pPr>
            <a:r>
              <a:rPr lang="en-US" sz="1000" kern="1200" dirty="0" smtClean="0">
                <a:solidFill>
                  <a:schemeClr val="tx1"/>
                </a:solidFill>
                <a:effectLst/>
                <a:latin typeface="Segoe UI Light" pitchFamily="34" charset="0"/>
                <a:ea typeface="+mn-ea"/>
                <a:cs typeface="+mn-cs"/>
              </a:rPr>
              <a:t>You can persist your IP address for Virtual</a:t>
            </a:r>
            <a:r>
              <a:rPr lang="en-US" sz="1000" kern="1200" baseline="0" dirty="0" smtClean="0">
                <a:solidFill>
                  <a:schemeClr val="tx1"/>
                </a:solidFill>
                <a:effectLst/>
                <a:latin typeface="Segoe UI Light" pitchFamily="34" charset="0"/>
                <a:ea typeface="+mn-ea"/>
                <a:cs typeface="+mn-cs"/>
              </a:rPr>
              <a:t> Machines. That means when you are deploying SharePoint in Windows Azure or enabling Active Directory in Virtual Machines, the persistent IP address you need is there and available. You can build services with common tiers, where all apps – whether in cloud or on-premises - use the same AD , use the same database tier or be managed by the same System Center Operations Manager since they are in the same network and can communicate directly to each other. </a:t>
            </a:r>
          </a:p>
          <a:p>
            <a:pPr marL="171450" indent="-171450" rtl="0" fontAlgn="ctr">
              <a:buFont typeface="Wingdings" pitchFamily="2" charset="2"/>
              <a:buChar char="ü"/>
            </a:pPr>
            <a:endParaRPr lang="en-US" sz="1000" kern="1200" baseline="0" dirty="0" smtClean="0">
              <a:solidFill>
                <a:schemeClr val="tx1"/>
              </a:solidFill>
              <a:effectLst/>
              <a:latin typeface="Segoe UI Light" pitchFamily="34" charset="0"/>
              <a:ea typeface="+mn-ea"/>
              <a:cs typeface="+mn-cs"/>
            </a:endParaRPr>
          </a:p>
          <a:p>
            <a:pPr marL="171450" marR="0" indent="-171450" algn="l" defTabSz="931786" rtl="0" eaLnBrk="1" fontAlgn="ctr" latinLnBrk="0" hangingPunct="1">
              <a:lnSpc>
                <a:spcPct val="90000"/>
              </a:lnSpc>
              <a:spcBef>
                <a:spcPts val="0"/>
              </a:spcBef>
              <a:spcAft>
                <a:spcPts val="340"/>
              </a:spcAft>
              <a:buClrTx/>
              <a:buSzTx/>
              <a:buFont typeface="Wingdings" pitchFamily="2" charset="2"/>
              <a:buChar char="ü"/>
              <a:tabLst/>
              <a:defRPr/>
            </a:pPr>
            <a:r>
              <a:rPr lang="en-US" sz="1000" kern="1200" baseline="0" dirty="0" smtClean="0">
                <a:solidFill>
                  <a:schemeClr val="tx1"/>
                </a:solidFill>
                <a:effectLst/>
                <a:latin typeface="Segoe UI Light" pitchFamily="34" charset="0"/>
                <a:ea typeface="+mn-ea"/>
                <a:cs typeface="+mn-cs"/>
              </a:rPr>
              <a:t>You can build composite, multi-tier applications that take advantage of Windows Azure web and worker role instances, </a:t>
            </a:r>
            <a:r>
              <a:rPr lang="en-US" sz="1000" kern="1200" baseline="0" dirty="0" err="1" smtClean="0">
                <a:solidFill>
                  <a:schemeClr val="tx1"/>
                </a:solidFill>
                <a:effectLst/>
                <a:latin typeface="Segoe UI Light" pitchFamily="34" charset="0"/>
                <a:ea typeface="+mn-ea"/>
                <a:cs typeface="+mn-cs"/>
              </a:rPr>
              <a:t>PaaS</a:t>
            </a:r>
            <a:r>
              <a:rPr lang="en-US" sz="1000" kern="1200" baseline="0" dirty="0" smtClean="0">
                <a:solidFill>
                  <a:schemeClr val="tx1"/>
                </a:solidFill>
                <a:effectLst/>
                <a:latin typeface="Segoe UI Light" pitchFamily="34" charset="0"/>
                <a:ea typeface="+mn-ea"/>
                <a:cs typeface="+mn-cs"/>
              </a:rPr>
              <a:t> model, as well as Virtual Machines instances, </a:t>
            </a:r>
            <a:r>
              <a:rPr lang="en-US" sz="1000" kern="1200" baseline="0" dirty="0" err="1" smtClean="0">
                <a:solidFill>
                  <a:schemeClr val="tx1"/>
                </a:solidFill>
                <a:effectLst/>
                <a:latin typeface="Segoe UI Light" pitchFamily="34" charset="0"/>
                <a:ea typeface="+mn-ea"/>
                <a:cs typeface="+mn-cs"/>
              </a:rPr>
              <a:t>IaaS</a:t>
            </a:r>
            <a:r>
              <a:rPr lang="en-US" sz="1000" kern="1200" baseline="0" dirty="0" smtClean="0">
                <a:solidFill>
                  <a:schemeClr val="tx1"/>
                </a:solidFill>
                <a:effectLst/>
                <a:latin typeface="Segoe UI Light" pitchFamily="34" charset="0"/>
                <a:ea typeface="+mn-ea"/>
                <a:cs typeface="+mn-cs"/>
              </a:rPr>
              <a:t> model. Using Virtual Network will enable those instances to talk to each other. </a:t>
            </a:r>
          </a:p>
          <a:p>
            <a:pPr marL="171450" marR="0" indent="-171450" algn="l" defTabSz="931786" rtl="0" eaLnBrk="1" fontAlgn="ctr" latinLnBrk="0" hangingPunct="1">
              <a:lnSpc>
                <a:spcPct val="90000"/>
              </a:lnSpc>
              <a:spcBef>
                <a:spcPts val="0"/>
              </a:spcBef>
              <a:spcAft>
                <a:spcPts val="340"/>
              </a:spcAft>
              <a:buClrTx/>
              <a:buSzTx/>
              <a:buFont typeface="Wingdings" pitchFamily="2" charset="2"/>
              <a:buChar char="ü"/>
              <a:tabLst/>
              <a:defRPr/>
            </a:pPr>
            <a:endParaRPr lang="en-US" sz="1000" kern="1200" baseline="0" dirty="0" smtClean="0">
              <a:solidFill>
                <a:schemeClr val="tx1"/>
              </a:solidFill>
              <a:effectLst/>
              <a:latin typeface="Segoe UI Light" pitchFamily="34" charset="0"/>
              <a:ea typeface="+mn-ea"/>
              <a:cs typeface="+mn-cs"/>
            </a:endParaRPr>
          </a:p>
          <a:p>
            <a:pPr marL="171450" marR="0" indent="-171450" algn="l" defTabSz="931786" rtl="0" eaLnBrk="1" fontAlgn="ctr" latinLnBrk="0" hangingPunct="1">
              <a:lnSpc>
                <a:spcPct val="90000"/>
              </a:lnSpc>
              <a:spcBef>
                <a:spcPts val="0"/>
              </a:spcBef>
              <a:spcAft>
                <a:spcPts val="340"/>
              </a:spcAft>
              <a:buClrTx/>
              <a:buSzTx/>
              <a:buFont typeface="Wingdings" pitchFamily="2" charset="2"/>
              <a:buChar char="ü"/>
              <a:tabLst/>
              <a:defRPr/>
            </a:pPr>
            <a:r>
              <a:rPr lang="en-US" sz="1000" kern="1200" dirty="0" smtClean="0">
                <a:solidFill>
                  <a:schemeClr val="tx1"/>
                </a:solidFill>
                <a:effectLst/>
                <a:latin typeface="Segoe UI Light" pitchFamily="34" charset="0"/>
                <a:ea typeface="+mn-ea"/>
                <a:cs typeface="+mn-cs"/>
              </a:rPr>
              <a:t>You can point all Virtual Machines</a:t>
            </a:r>
            <a:r>
              <a:rPr lang="en-US" sz="1000" kern="1200" baseline="0" dirty="0" smtClean="0">
                <a:solidFill>
                  <a:schemeClr val="tx1"/>
                </a:solidFill>
                <a:effectLst/>
                <a:latin typeface="Segoe UI Light" pitchFamily="34" charset="0"/>
                <a:ea typeface="+mn-ea"/>
                <a:cs typeface="+mn-cs"/>
              </a:rPr>
              <a:t> </a:t>
            </a:r>
            <a:r>
              <a:rPr lang="en-US" sz="1000" kern="1200" dirty="0" smtClean="0">
                <a:solidFill>
                  <a:schemeClr val="tx1"/>
                </a:solidFill>
                <a:effectLst/>
                <a:latin typeface="Segoe UI Light" pitchFamily="34" charset="0"/>
                <a:ea typeface="+mn-ea"/>
                <a:cs typeface="+mn-cs"/>
              </a:rPr>
              <a:t>to a DNS server on-premises or a DNS server running in a Virtual Network. This capability enables you to use your Domain Controllers in Windows Azure</a:t>
            </a:r>
            <a:r>
              <a:rPr lang="en-US" sz="1000" kern="1200" baseline="0" dirty="0" smtClean="0">
                <a:solidFill>
                  <a:schemeClr val="tx1"/>
                </a:solidFill>
                <a:effectLst/>
                <a:latin typeface="Segoe UI Light" pitchFamily="34" charset="0"/>
                <a:ea typeface="+mn-ea"/>
                <a:cs typeface="+mn-cs"/>
              </a:rPr>
              <a:t> to enable single sign-on for your applications.</a:t>
            </a:r>
          </a:p>
          <a:p>
            <a:pPr marL="171450" marR="0" indent="-171450" algn="l" defTabSz="931786" rtl="0" eaLnBrk="1" fontAlgn="ctr" latinLnBrk="0" hangingPunct="1">
              <a:lnSpc>
                <a:spcPct val="90000"/>
              </a:lnSpc>
              <a:spcBef>
                <a:spcPts val="0"/>
              </a:spcBef>
              <a:spcAft>
                <a:spcPts val="340"/>
              </a:spcAft>
              <a:buClrTx/>
              <a:buSzTx/>
              <a:buFont typeface="Wingdings" pitchFamily="2" charset="2"/>
              <a:buChar char="ü"/>
              <a:tabLst/>
              <a:defRPr/>
            </a:pPr>
            <a:endParaRPr lang="en-US" sz="1000" kern="1200" baseline="0" dirty="0" smtClean="0">
              <a:solidFill>
                <a:schemeClr val="tx1"/>
              </a:solidFill>
              <a:effectLst/>
              <a:latin typeface="Segoe UI Light" pitchFamily="34" charset="0"/>
              <a:ea typeface="+mn-ea"/>
              <a:cs typeface="+mn-cs"/>
            </a:endParaRPr>
          </a:p>
          <a:p>
            <a:pPr marL="0" marR="0" indent="0" algn="l" defTabSz="931786" rtl="0" eaLnBrk="1" fontAlgn="ctr" latinLnBrk="0" hangingPunct="1">
              <a:lnSpc>
                <a:spcPct val="90000"/>
              </a:lnSpc>
              <a:spcBef>
                <a:spcPts val="0"/>
              </a:spcBef>
              <a:spcAft>
                <a:spcPts val="340"/>
              </a:spcAft>
              <a:buClrTx/>
              <a:buSzTx/>
              <a:buFont typeface="Wingdings" pitchFamily="2" charset="2"/>
              <a:buNone/>
              <a:tabLst/>
              <a:defRPr/>
            </a:pPr>
            <a:r>
              <a:rPr lang="en-US" sz="1000" kern="1200" baseline="0" dirty="0" smtClean="0">
                <a:solidFill>
                  <a:schemeClr val="tx1"/>
                </a:solidFill>
                <a:effectLst/>
                <a:latin typeface="Segoe UI Light" pitchFamily="34" charset="0"/>
                <a:ea typeface="+mn-ea"/>
                <a:cs typeface="+mn-cs"/>
              </a:rPr>
              <a:t>You can find the list of supported VPN devices in the appendix.</a:t>
            </a:r>
          </a:p>
          <a:p>
            <a:pPr marL="171450" marR="0" indent="-171450" algn="l" defTabSz="931786" rtl="0" eaLnBrk="1" fontAlgn="ctr" latinLnBrk="0" hangingPunct="1">
              <a:lnSpc>
                <a:spcPct val="90000"/>
              </a:lnSpc>
              <a:spcBef>
                <a:spcPts val="0"/>
              </a:spcBef>
              <a:spcAft>
                <a:spcPts val="340"/>
              </a:spcAft>
              <a:buClrTx/>
              <a:buSzTx/>
              <a:buFont typeface="Wingdings" pitchFamily="2" charset="2"/>
              <a:buChar char="ü"/>
              <a:tabLst/>
              <a:defRPr/>
            </a:pPr>
            <a:endParaRPr lang="en-US" sz="1000" kern="1200" baseline="0" dirty="0" smtClean="0">
              <a:solidFill>
                <a:schemeClr val="tx1"/>
              </a:solidFill>
              <a:effectLst/>
              <a:latin typeface="Segoe UI Light" pitchFamily="34" charset="0"/>
              <a:ea typeface="+mn-ea"/>
              <a:cs typeface="+mn-cs"/>
            </a:endParaRPr>
          </a:p>
          <a:p>
            <a:pPr marL="0" marR="0" indent="0" algn="l" defTabSz="931786" rtl="0" eaLnBrk="1" fontAlgn="ctr" latinLnBrk="0" hangingPunct="1">
              <a:lnSpc>
                <a:spcPct val="90000"/>
              </a:lnSpc>
              <a:spcBef>
                <a:spcPts val="0"/>
              </a:spcBef>
              <a:spcAft>
                <a:spcPts val="340"/>
              </a:spcAft>
              <a:buClrTx/>
              <a:buSzTx/>
              <a:buFont typeface="Wingdings" pitchFamily="2" charset="2"/>
              <a:buNone/>
              <a:tabLst/>
              <a:defRPr/>
            </a:pPr>
            <a:endParaRPr lang="en-US" sz="1000" kern="1200" dirty="0" smtClean="0">
              <a:solidFill>
                <a:schemeClr val="tx1"/>
              </a:solidFill>
              <a:effectLst/>
              <a:latin typeface="Segoe UI Light" pitchFamily="34" charset="0"/>
              <a:ea typeface="+mn-ea"/>
              <a:cs typeface="+mn-cs"/>
            </a:endParaRPr>
          </a:p>
          <a:p>
            <a:pPr marL="0" marR="0" indent="0" algn="l" defTabSz="931786" rtl="0" eaLnBrk="1" fontAlgn="ctr" latinLnBrk="0" hangingPunct="1">
              <a:lnSpc>
                <a:spcPct val="90000"/>
              </a:lnSpc>
              <a:spcBef>
                <a:spcPts val="0"/>
              </a:spcBef>
              <a:spcAft>
                <a:spcPts val="340"/>
              </a:spcAft>
              <a:buClrTx/>
              <a:buSzTx/>
              <a:buFont typeface="Wingdings" pitchFamily="2" charset="2"/>
              <a:buNone/>
              <a:tabLst/>
              <a:defRPr/>
            </a:pPr>
            <a:endParaRPr lang="en-US" sz="1000" kern="1200" baseline="0" dirty="0" smtClean="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2582406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Compare and contrast</a:t>
            </a:r>
            <a:r>
              <a:rPr lang="en-US" b="0" baseline="0" dirty="0" smtClean="0"/>
              <a:t> existing networking with VNETs in Windows Azure</a:t>
            </a:r>
            <a:endParaRPr lang="en-US"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extLst>
      <p:ext uri="{BB962C8B-B14F-4D97-AF65-F5344CB8AC3E}">
        <p14:creationId xmlns:p14="http://schemas.microsoft.com/office/powerpoint/2010/main" val="5542310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Segoe UI Light" pitchFamily="34" charset="0"/>
                <a:ea typeface="+mn-ea"/>
                <a:cs typeface="+mn-cs"/>
              </a:rPr>
              <a:t>There is eve</a:t>
            </a:r>
            <a:r>
              <a:rPr lang="en-US" sz="1000" kern="1200" baseline="0" dirty="0" smtClean="0">
                <a:solidFill>
                  <a:schemeClr val="tx1"/>
                </a:solidFill>
                <a:effectLst/>
                <a:latin typeface="Segoe UI Light" pitchFamily="34" charset="0"/>
                <a:ea typeface="+mn-ea"/>
                <a:cs typeface="+mn-cs"/>
              </a:rPr>
              <a:t>n more news on the networking front…</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In addition to Cisco and Juniper, we have new partners that support Windows Azure’s site to site networking capability with their gateway devices.  F5, Juniper and </a:t>
            </a:r>
            <a:r>
              <a:rPr lang="en-US" sz="1000" kern="1200" dirty="0" err="1" smtClean="0">
                <a:solidFill>
                  <a:schemeClr val="tx1"/>
                </a:solidFill>
                <a:effectLst/>
                <a:latin typeface="Segoe UI Light" pitchFamily="34" charset="0"/>
                <a:ea typeface="+mn-ea"/>
                <a:cs typeface="+mn-cs"/>
              </a:rPr>
              <a:t>WatchGuard</a:t>
            </a:r>
            <a:r>
              <a:rPr lang="en-US" sz="1000" kern="1200" dirty="0" smtClean="0">
                <a:solidFill>
                  <a:schemeClr val="tx1"/>
                </a:solidFill>
                <a:effectLst/>
                <a:latin typeface="Segoe UI Light" pitchFamily="34" charset="0"/>
                <a:ea typeface="+mn-ea"/>
                <a:cs typeface="+mn-cs"/>
              </a:rPr>
              <a:t> gateway devices have recently became available for use with Window Azure Virtual Network.  When setting up your cross-premises and cloud connectivity, now you have more options.</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We also have enhanced the existing ‘Site-to-Site VPN’ connectivity so you also can use </a:t>
            </a:r>
            <a:r>
              <a:rPr lang="en-US" sz="1000" u="none" strike="noStrike" kern="1200" dirty="0" smtClean="0">
                <a:solidFill>
                  <a:schemeClr val="tx1"/>
                </a:solidFill>
                <a:effectLst/>
                <a:latin typeface="Segoe UI Light" pitchFamily="34" charset="0"/>
                <a:ea typeface="+mn-ea"/>
                <a:cs typeface="+mn-cs"/>
                <a:hlinkClick r:id="rId3"/>
              </a:rPr>
              <a:t>Windows Server 2012 RRAS</a:t>
            </a:r>
            <a:r>
              <a:rPr lang="en-US" sz="1000" kern="1200" dirty="0" smtClean="0">
                <a:solidFill>
                  <a:schemeClr val="tx1"/>
                </a:solidFill>
                <a:effectLst/>
                <a:latin typeface="Segoe UI Light" pitchFamily="34" charset="0"/>
                <a:ea typeface="+mn-ea"/>
                <a:cs typeface="+mn-cs"/>
              </a:rPr>
              <a:t> (Routing and Remote Access) as an on-premises VPN server. This gives you the flexibility of using a software based VPN solution, as opposed to a physical gateway device, to connect your on-premises network to Windows Azure. </a:t>
            </a:r>
          </a:p>
          <a:p>
            <a:endParaRPr lang="en-US" dirty="0" smtClean="0"/>
          </a:p>
          <a:p>
            <a:r>
              <a:rPr lang="en-US" dirty="0" smtClean="0"/>
              <a:t>Software</a:t>
            </a:r>
            <a:r>
              <a:rPr lang="en-US" baseline="0" dirty="0" smtClean="0"/>
              <a:t> based VPN and more physical hardware options. More ways to get started with the power of AND.</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A72771-5B60-4490-BCF6-7B66D2415730}"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3003163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Segoe UI Light" pitchFamily="34" charset="0"/>
                <a:ea typeface="+mn-ea"/>
                <a:cs typeface="+mn-cs"/>
              </a:rPr>
              <a:t>When we announced general availability of infrastructure services, we have re-iterated our commitment to make the power of AND work for our customers.  We have more than one view of the world, it is cloud AND on-premises and we continue to deliver on that theme.  Case in point is Point-to-Site VPN.</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It allows you to setup virtual</a:t>
            </a:r>
            <a:r>
              <a:rPr lang="en-US" sz="1000" kern="1200" baseline="0" dirty="0" smtClean="0">
                <a:solidFill>
                  <a:schemeClr val="tx1"/>
                </a:solidFill>
                <a:effectLst/>
                <a:latin typeface="Segoe UI Light" pitchFamily="34" charset="0"/>
                <a:ea typeface="+mn-ea"/>
                <a:cs typeface="+mn-cs"/>
              </a:rPr>
              <a:t> private network (</a:t>
            </a:r>
            <a:r>
              <a:rPr lang="en-US" sz="1000" kern="1200" dirty="0" smtClean="0">
                <a:solidFill>
                  <a:schemeClr val="tx1"/>
                </a:solidFill>
                <a:effectLst/>
                <a:latin typeface="Segoe UI Light" pitchFamily="34" charset="0"/>
                <a:ea typeface="+mn-ea"/>
                <a:cs typeface="+mn-cs"/>
              </a:rPr>
              <a:t>VPN) connections between individual computers and a virtual network in Windows Azure. We built this capability based on customer requests and learnings from a preview feature called Windows Azure Connect. </a:t>
            </a:r>
            <a:r>
              <a:rPr lang="en-US" sz="1000" i="1" kern="1200" dirty="0" smtClean="0">
                <a:solidFill>
                  <a:schemeClr val="tx1"/>
                </a:solidFill>
                <a:effectLst/>
                <a:latin typeface="Segoe UI Light" pitchFamily="34" charset="0"/>
                <a:ea typeface="+mn-ea"/>
                <a:cs typeface="+mn-cs"/>
              </a:rPr>
              <a:t>Point-to-Site VPN</a:t>
            </a:r>
            <a:r>
              <a:rPr lang="en-US" sz="1000" kern="1200" dirty="0" smtClean="0">
                <a:solidFill>
                  <a:schemeClr val="tx1"/>
                </a:solidFill>
                <a:effectLst/>
                <a:latin typeface="Segoe UI Light" pitchFamily="34" charset="0"/>
                <a:ea typeface="+mn-ea"/>
                <a:cs typeface="+mn-cs"/>
              </a:rPr>
              <a:t> greatly simplifies setting up secure connections between Windows Azure and client machines, whether from your office environment or from remote locations. </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Using Point-to-Site VPN enables some new and exciting ways to connect to Windows Azure that are not possible from other cloud providers. Here are a few examples:</a:t>
            </a:r>
          </a:p>
          <a:p>
            <a:pPr lvl="0"/>
            <a:endParaRPr lang="en-US" sz="1000" kern="1200" dirty="0" smtClean="0">
              <a:solidFill>
                <a:schemeClr val="tx1"/>
              </a:solidFill>
              <a:effectLst/>
              <a:latin typeface="Segoe UI Light" pitchFamily="34" charset="0"/>
              <a:ea typeface="+mn-ea"/>
              <a:cs typeface="+mn-cs"/>
            </a:endParaRPr>
          </a:p>
          <a:p>
            <a:pPr marL="171450" lvl="0" indent="-171450">
              <a:buFont typeface="Arial" panose="020B0604020202020204" pitchFamily="34" charset="0"/>
              <a:buChar char="•"/>
            </a:pPr>
            <a:r>
              <a:rPr lang="en-US" sz="1000" kern="1200" dirty="0" smtClean="0">
                <a:solidFill>
                  <a:schemeClr val="tx1"/>
                </a:solidFill>
                <a:effectLst/>
                <a:latin typeface="Segoe UI Light" pitchFamily="34" charset="0"/>
                <a:ea typeface="+mn-ea"/>
                <a:cs typeface="+mn-cs"/>
              </a:rPr>
              <a:t>You can securely connect to your Windows Azure environment from any location. You can connect your laptop to a Windows Azure test and development environment and continue to code away while sipping coffee at an airport café!</a:t>
            </a:r>
          </a:p>
          <a:p>
            <a:pPr marL="171450" lvl="0" indent="-171450">
              <a:buFont typeface="Arial" panose="020B0604020202020204" pitchFamily="34" charset="0"/>
              <a:buChar char="•"/>
            </a:pPr>
            <a:r>
              <a:rPr lang="en-US" sz="1000" kern="1200" dirty="0" smtClean="0">
                <a:solidFill>
                  <a:schemeClr val="tx1"/>
                </a:solidFill>
                <a:effectLst/>
                <a:latin typeface="Segoe UI Light" pitchFamily="34" charset="0"/>
                <a:ea typeface="+mn-ea"/>
                <a:cs typeface="+mn-cs"/>
              </a:rPr>
              <a:t>Small businesses or departments within an enterprise who don’t have existing VPN devices and/or network expertise to manage VPN devices can rely on the Point-to-Site VPN feature to securely connect to workloads running in Windows Azure virtual machines.</a:t>
            </a:r>
          </a:p>
          <a:p>
            <a:pPr marL="171450" lvl="0" indent="-171450">
              <a:buFont typeface="Arial" panose="020B0604020202020204" pitchFamily="34" charset="0"/>
              <a:buChar char="•"/>
            </a:pPr>
            <a:r>
              <a:rPr lang="en-US" sz="1000" kern="1200" dirty="0" smtClean="0">
                <a:solidFill>
                  <a:schemeClr val="tx1"/>
                </a:solidFill>
                <a:effectLst/>
                <a:latin typeface="Segoe UI Light" pitchFamily="34" charset="0"/>
                <a:ea typeface="+mn-ea"/>
                <a:cs typeface="+mn-cs"/>
              </a:rPr>
              <a:t>You can quickly set up secure connections to Windows Azure even if your computers are behind a corporate proxy or firewall.</a:t>
            </a:r>
          </a:p>
          <a:p>
            <a:pPr marL="171450" lvl="0" indent="-171450">
              <a:buFont typeface="Arial" panose="020B0604020202020204" pitchFamily="34" charset="0"/>
              <a:buChar char="•"/>
            </a:pPr>
            <a:r>
              <a:rPr lang="en-US" sz="1000" kern="1200" dirty="0" smtClean="0">
                <a:solidFill>
                  <a:schemeClr val="tx1"/>
                </a:solidFill>
                <a:effectLst/>
                <a:latin typeface="Segoe UI Light" pitchFamily="34" charset="0"/>
                <a:ea typeface="+mn-ea"/>
                <a:cs typeface="+mn-cs"/>
              </a:rPr>
              <a:t>Independent Software Vendors (ISVs) wanting to provide secure access to their cloud apps can leverage the Point-to-Site VPN feature to offer a seamless application experience.</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F1516E-D76E-4608-A7C9-8C02BCC4C7B4}"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20175357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Input</a:t>
            </a:r>
            <a:r>
              <a:rPr lang="en-US" baseline="0" dirty="0" smtClean="0"/>
              <a:t> port forwarding is how you can configure direct communication to multiple VMs that have services listening on the same port. </a:t>
            </a:r>
          </a:p>
          <a:p>
            <a:endParaRPr lang="en-US"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Input Endpoints are used to perform Port Address Translation (PAT) from a single Public IP Address ( called a VIP in Windows Azure ) to the Private IP Addresses ( called DIPs in Windows Azure ) of each VM inside the Cloud Service to selectively allow only permitted applications to be accessed from the public Internet.</a:t>
            </a:r>
          </a:p>
          <a:p>
            <a:pPr marL="285750" indent="-285750">
              <a:buFont typeface="Arial" panose="020B0604020202020204" pitchFamily="34" charset="0"/>
              <a:buChar char="•"/>
            </a:pPr>
            <a:r>
              <a:rPr lang="en-US" b="0" baseline="0" dirty="0" smtClean="0"/>
              <a:t>Default endpoints for Windows Server VM’s to allow for remote administration – Remote Desktop and PowerShell</a:t>
            </a:r>
          </a:p>
          <a:p>
            <a:pPr marL="285750" indent="-285750">
              <a:buFont typeface="Arial" panose="020B0604020202020204" pitchFamily="34" charset="0"/>
              <a:buChar char="•"/>
            </a:pPr>
            <a:r>
              <a:rPr lang="en-US" b="0" baseline="0" dirty="0" smtClean="0"/>
              <a:t>Default endpoints for Linux VM’s to allow for remote administration – Secure Shell (SSH)</a:t>
            </a:r>
          </a:p>
          <a:p>
            <a:pPr marL="285750" indent="-285750">
              <a:buFont typeface="Arial" panose="020B0604020202020204" pitchFamily="34" charset="0"/>
              <a:buChar char="•"/>
            </a:pPr>
            <a:r>
              <a:rPr lang="en-US" b="0" baseline="0" dirty="0" smtClean="0"/>
              <a:t>In the slide example, Windows Server VM’s are illustrated with input endpoints to permit inbound Remote Desktop connections</a:t>
            </a:r>
          </a:p>
          <a:p>
            <a:pPr marL="285750" indent="-285750">
              <a:buFont typeface="Arial" panose="020B0604020202020204" pitchFamily="34" charset="0"/>
              <a:buChar char="•"/>
            </a:pPr>
            <a:r>
              <a:rPr lang="en-US" b="0" baseline="0" dirty="0" smtClean="0"/>
              <a:t>For Linux VM’s – Secure Shell (SSH) would be used instead – input endpoints would forward traffic to each VM on </a:t>
            </a:r>
            <a:r>
              <a:rPr lang="en-US" b="0" baseline="0" dirty="0" err="1" smtClean="0"/>
              <a:t>tcp</a:t>
            </a:r>
            <a:r>
              <a:rPr lang="en-US" b="0" baseline="0" dirty="0" smtClean="0"/>
              <a:t>/22</a:t>
            </a:r>
          </a:p>
          <a:p>
            <a:endParaRPr lang="en-US" baseline="0" dirty="0" smtClean="0"/>
          </a:p>
          <a:p>
            <a:r>
              <a:rPr lang="en-US" b="1" baseline="0" dirty="0" smtClean="0"/>
              <a:t>Additional Information:</a:t>
            </a:r>
          </a:p>
          <a:p>
            <a:r>
              <a:rPr lang="en-US" baseline="0" dirty="0" smtClean="0"/>
              <a:t>Public IP Address Ranges for Windows Azure datacenters: http://msdn.microsoft.com/en-us/library/windowsazure/dn175718.aspx</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66</a:t>
            </a:fld>
            <a:endParaRPr lang="en-US" dirty="0"/>
          </a:p>
        </p:txBody>
      </p:sp>
    </p:spTree>
    <p:extLst>
      <p:ext uri="{BB962C8B-B14F-4D97-AF65-F5344CB8AC3E}">
        <p14:creationId xmlns:p14="http://schemas.microsoft.com/office/powerpoint/2010/main" val="13122200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 </a:t>
            </a:r>
            <a:r>
              <a:rPr lang="en-US" b="0" baseline="0" dirty="0" smtClean="0"/>
              <a:t>Introduce load-balancing of endpoints for distributing traffic across multiple VM’s running the same application.</a:t>
            </a:r>
          </a:p>
          <a:p>
            <a:pPr marL="0" marR="0" indent="0" algn="l" defTabSz="914172"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172" rtl="0" eaLnBrk="1" fontAlgn="auto" latinLnBrk="0" hangingPunct="1">
              <a:lnSpc>
                <a:spcPct val="100000"/>
              </a:lnSpc>
              <a:spcBef>
                <a:spcPts val="0"/>
              </a:spcBef>
              <a:spcAft>
                <a:spcPts val="0"/>
              </a:spcAft>
              <a:buClrTx/>
              <a:buSzTx/>
              <a:buFontTx/>
              <a:buNone/>
              <a:tabLst/>
              <a:defRPr/>
            </a:pPr>
            <a:r>
              <a:rPr lang="en-US" b="1" baseline="0" dirty="0" smtClean="0"/>
              <a:t>Key Talking Points:</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Public and Private ports can be different, if needed</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Load-balancing uses simple round-robin distribution of traffic – any client state information needs to be maintained by application.</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Endpoint monitoring probes are used to verify that the application within each VM is responding</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Default probe intervals are every 15 seconds.  After 2 missed probe intervals, VM will be considered unresponsive.</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Custom endpoint monitoring probes can be created by a developer inside each VM to perform more sophisticated availability checks. ( configured via Portal or Set-</a:t>
            </a:r>
            <a:r>
              <a:rPr lang="en-US" b="0" baseline="0" dirty="0" err="1" smtClean="0"/>
              <a:t>AzureLoadBalancedEndpoint</a:t>
            </a:r>
            <a:r>
              <a:rPr lang="en-US" b="0" baseline="0" dirty="0" smtClean="0"/>
              <a:t> PowerShell </a:t>
            </a:r>
            <a:r>
              <a:rPr lang="en-US" b="0" baseline="0" dirty="0" err="1" smtClean="0"/>
              <a:t>cmdlet</a:t>
            </a:r>
            <a:r>
              <a:rPr lang="en-US" b="0" baseline="0" dirty="0" smtClean="0"/>
              <a:t> )</a:t>
            </a:r>
          </a:p>
          <a:p>
            <a:pPr marL="0" marR="0" indent="0" algn="l" defTabSz="91417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dirty="0" smtClean="0"/>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67</a:t>
            </a:fld>
            <a:endParaRPr lang="en-US" dirty="0"/>
          </a:p>
        </p:txBody>
      </p:sp>
    </p:spTree>
    <p:extLst>
      <p:ext uri="{BB962C8B-B14F-4D97-AF65-F5344CB8AC3E}">
        <p14:creationId xmlns:p14="http://schemas.microsoft.com/office/powerpoint/2010/main" val="31649479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Segoe UI Light" pitchFamily="34" charset="0"/>
                <a:ea typeface="+mn-ea"/>
                <a:cs typeface="+mn-cs"/>
              </a:rPr>
              <a:t>Another new feature we’ve added is Public Endpoint Access Control Lists for Virtual Machines.</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We are adding an additional security option so that you can control inbound traffic to your Virtual Machines. In the Windows Azure management portal </a:t>
            </a:r>
            <a:r>
              <a:rPr lang="en-US" sz="1000" kern="1200" baseline="0" dirty="0" smtClean="0">
                <a:solidFill>
                  <a:schemeClr val="tx1"/>
                </a:solidFill>
                <a:effectLst/>
                <a:latin typeface="Segoe UI Light" pitchFamily="34" charset="0"/>
                <a:ea typeface="+mn-ea"/>
                <a:cs typeface="+mn-cs"/>
              </a:rPr>
              <a:t>or by using PowerShell</a:t>
            </a:r>
            <a:r>
              <a:rPr lang="en-US" sz="1000" kern="1200" dirty="0" smtClean="0">
                <a:solidFill>
                  <a:schemeClr val="tx1"/>
                </a:solidFill>
                <a:effectLst/>
                <a:latin typeface="Segoe UI Light" pitchFamily="34" charset="0"/>
                <a:ea typeface="+mn-ea"/>
                <a:cs typeface="+mn-cs"/>
              </a:rPr>
              <a:t>, simply define how traffic from outside of your corporate firewall communicates with your Virtual Machine public endpoints. You can simply determine what ports to open and which IP addresses can communicate with your instances. </a:t>
            </a: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Public Endpoint ACLs put additional security controls at your fingertips. </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C91740D-6755-49FF-B46C-0907BDD7ECE3}"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20593010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 </a:t>
            </a:r>
            <a:r>
              <a:rPr lang="en-US" b="0" baseline="0" dirty="0" smtClean="0"/>
              <a:t>Introduce Windows Azure Traffic Manager as method to globally load-balance users across application instances.</a:t>
            </a:r>
          </a:p>
          <a:p>
            <a:endParaRPr lang="en-US" b="0"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Traffic Manager provides a globally load-balanced DNS namespace ( foo.cloudapp.net in the slide ) that can transparent direct users to the closest application instance provisioning in a cloud service.</a:t>
            </a:r>
          </a:p>
          <a:p>
            <a:pPr marL="285750" indent="-285750">
              <a:buFont typeface="Arial" panose="020B0604020202020204" pitchFamily="34" charset="0"/>
              <a:buChar char="•"/>
            </a:pPr>
            <a:r>
              <a:rPr lang="en-US" b="0" baseline="0" dirty="0" smtClean="0"/>
              <a:t>Policies can be used to load-balance users based on </a:t>
            </a:r>
            <a:r>
              <a:rPr lang="en-US" b="1" baseline="0" dirty="0" smtClean="0"/>
              <a:t>Performance</a:t>
            </a:r>
            <a:r>
              <a:rPr lang="en-US" b="0" baseline="0" dirty="0" smtClean="0"/>
              <a:t> ( network latency/closeness ), </a:t>
            </a:r>
            <a:r>
              <a:rPr lang="en-US" b="1" baseline="0" dirty="0" smtClean="0"/>
              <a:t>Round-robin</a:t>
            </a:r>
            <a:r>
              <a:rPr lang="en-US" b="0" baseline="0" dirty="0" smtClean="0"/>
              <a:t>, or </a:t>
            </a:r>
            <a:r>
              <a:rPr lang="en-US" b="1" baseline="0" dirty="0" smtClean="0"/>
              <a:t>Failover</a:t>
            </a:r>
          </a:p>
          <a:p>
            <a:pPr marL="285750" indent="-285750">
              <a:buFont typeface="Arial" panose="020B0604020202020204" pitchFamily="34" charset="0"/>
              <a:buChar char="•"/>
            </a:pPr>
            <a:r>
              <a:rPr lang="en-US" b="0" baseline="0" dirty="0" smtClean="0"/>
              <a:t>Traffic Manager uses HTTP or HTTPS to monitor available of each application instance by periodically sending tests to each cloud service.</a:t>
            </a:r>
          </a:p>
          <a:p>
            <a:pPr marL="285750" indent="-285750">
              <a:buFont typeface="Arial" panose="020B0604020202020204" pitchFamily="34" charset="0"/>
              <a:buChar char="•"/>
            </a:pPr>
            <a:endParaRPr lang="en-US" b="0" baseline="0" dirty="0" smtClean="0"/>
          </a:p>
          <a:p>
            <a:pPr marL="0" indent="0">
              <a:buFont typeface="Arial" panose="020B0604020202020204" pitchFamily="34" charset="0"/>
              <a:buNone/>
            </a:pPr>
            <a:r>
              <a:rPr lang="en-US" b="1" baseline="0" dirty="0" smtClean="0"/>
              <a:t>Creating a Traffic Manager Profile: </a:t>
            </a:r>
            <a:r>
              <a:rPr lang="en-US" b="0" baseline="0" dirty="0" smtClean="0"/>
              <a:t>http://msdn.microsoft.com/en-US/library/windowsazure/dn339012.aspx</a:t>
            </a:r>
          </a:p>
          <a:p>
            <a:pPr marL="285750" indent="-2857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69</a:t>
            </a:fld>
            <a:endParaRPr lang="en-US" dirty="0"/>
          </a:p>
        </p:txBody>
      </p:sp>
    </p:spTree>
    <p:extLst>
      <p:ext uri="{BB962C8B-B14F-4D97-AF65-F5344CB8AC3E}">
        <p14:creationId xmlns:p14="http://schemas.microsoft.com/office/powerpoint/2010/main" val="25258715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70</a:t>
            </a:fld>
            <a:endParaRPr lang="en-US"/>
          </a:p>
        </p:txBody>
      </p:sp>
    </p:spTree>
    <p:extLst>
      <p:ext uri="{BB962C8B-B14F-4D97-AF65-F5344CB8AC3E}">
        <p14:creationId xmlns:p14="http://schemas.microsoft.com/office/powerpoint/2010/main" val="15434882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71</a:t>
            </a:fld>
            <a:endParaRPr lang="en-US" dirty="0"/>
          </a:p>
        </p:txBody>
      </p:sp>
    </p:spTree>
    <p:extLst>
      <p:ext uri="{BB962C8B-B14F-4D97-AF65-F5344CB8AC3E}">
        <p14:creationId xmlns:p14="http://schemas.microsoft.com/office/powerpoint/2010/main" val="2323812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0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0A7327B1-EA79-42BA-8B82-860D37DAB89B}"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4587906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72</a:t>
            </a:fld>
            <a:endParaRPr lang="en-US" dirty="0"/>
          </a:p>
        </p:txBody>
      </p:sp>
    </p:spTree>
    <p:extLst>
      <p:ext uri="{BB962C8B-B14F-4D97-AF65-F5344CB8AC3E}">
        <p14:creationId xmlns:p14="http://schemas.microsoft.com/office/powerpoint/2010/main" val="27135352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73</a:t>
            </a:fld>
            <a:endParaRPr lang="en-US" dirty="0"/>
          </a:p>
        </p:txBody>
      </p:sp>
    </p:spTree>
    <p:extLst>
      <p:ext uri="{BB962C8B-B14F-4D97-AF65-F5344CB8AC3E}">
        <p14:creationId xmlns:p14="http://schemas.microsoft.com/office/powerpoint/2010/main" val="10976835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mn-lt"/>
                <a:ea typeface="+mn-ea"/>
                <a:cs typeface="+mn-cs"/>
              </a:rPr>
              <a:t>Key</a:t>
            </a:r>
            <a:r>
              <a:rPr lang="en-US" sz="1600" b="1" kern="1200" baseline="0" dirty="0" smtClean="0">
                <a:solidFill>
                  <a:schemeClr val="tx1"/>
                </a:solidFill>
                <a:effectLst/>
                <a:latin typeface="+mn-lt"/>
                <a:ea typeface="+mn-ea"/>
                <a:cs typeface="+mn-cs"/>
              </a:rPr>
              <a:t> talking point: </a:t>
            </a:r>
            <a:r>
              <a:rPr lang="en-US" sz="1600" b="0" kern="1200" baseline="0" dirty="0" smtClean="0">
                <a:solidFill>
                  <a:schemeClr val="tx1"/>
                </a:solidFill>
                <a:effectLst/>
                <a:latin typeface="+mn-lt"/>
                <a:ea typeface="+mn-ea"/>
                <a:cs typeface="+mn-cs"/>
              </a:rPr>
              <a:t>Point out that not ALL workloads are supported running as a VM on Windows Azure (i.e. Hyper-V)</a:t>
            </a:r>
            <a:endParaRPr lang="en-US" sz="1600" b="0" kern="1200" dirty="0" smtClean="0">
              <a:solidFill>
                <a:schemeClr val="tx1"/>
              </a:solidFill>
              <a:effectLst/>
              <a:latin typeface="+mn-lt"/>
              <a:ea typeface="+mn-ea"/>
              <a:cs typeface="+mn-cs"/>
            </a:endParaRPr>
          </a:p>
          <a:p>
            <a:r>
              <a:rPr lang="en-US" sz="1600" kern="1200" dirty="0" smtClean="0">
                <a:solidFill>
                  <a:schemeClr val="tx1"/>
                </a:solidFill>
                <a:effectLst/>
                <a:latin typeface="+mn-lt"/>
                <a:ea typeface="+mn-ea"/>
                <a:cs typeface="+mn-cs"/>
              </a:rPr>
              <a:t>Windows Server 2008 R2 and later versions are supported for the following roles: </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Domain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Federation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Lightweight Directory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Application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DNS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Fax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Network Policy and Access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Print and Document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Web Server (IIS)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Deployment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Server Update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File Services</a:t>
            </a:r>
          </a:p>
        </p:txBody>
      </p:sp>
      <p:sp>
        <p:nvSpPr>
          <p:cNvPr id="4" name="Slide Number Placeholder 3"/>
          <p:cNvSpPr>
            <a:spLocks noGrp="1"/>
          </p:cNvSpPr>
          <p:nvPr>
            <p:ph type="sldNum" sz="quarter" idx="10"/>
          </p:nvPr>
        </p:nvSpPr>
        <p:spPr/>
        <p:txBody>
          <a:bodyPr/>
          <a:lstStyle/>
          <a:p>
            <a:fld id="{0110E035-3DF4-4A15-9272-486F21423BC9}" type="slidenum">
              <a:rPr lang="en-US" smtClean="0"/>
              <a:t>74</a:t>
            </a:fld>
            <a:endParaRPr lang="en-US" dirty="0"/>
          </a:p>
        </p:txBody>
      </p:sp>
    </p:spTree>
    <p:extLst>
      <p:ext uri="{BB962C8B-B14F-4D97-AF65-F5344CB8AC3E}">
        <p14:creationId xmlns:p14="http://schemas.microsoft.com/office/powerpoint/2010/main" val="25988978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DEMO-</a:t>
            </a:r>
            <a:r>
              <a:rPr lang="en-US" dirty="0" err="1" smtClean="0"/>
              <a:t>GettingStartedVMs</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75</a:t>
            </a:fld>
            <a:endParaRPr lang="en-US" dirty="0"/>
          </a:p>
        </p:txBody>
      </p:sp>
    </p:spTree>
    <p:extLst>
      <p:ext uri="{BB962C8B-B14F-4D97-AF65-F5344CB8AC3E}">
        <p14:creationId xmlns:p14="http://schemas.microsoft.com/office/powerpoint/2010/main" val="29559900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76</a:t>
            </a:fld>
            <a:endParaRPr lang="en-US" dirty="0"/>
          </a:p>
        </p:txBody>
      </p:sp>
    </p:spTree>
    <p:extLst>
      <p:ext uri="{BB962C8B-B14F-4D97-AF65-F5344CB8AC3E}">
        <p14:creationId xmlns:p14="http://schemas.microsoft.com/office/powerpoint/2010/main" val="10815454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t>Slide Objective: </a:t>
            </a:r>
            <a:r>
              <a:rPr lang="en-US" sz="1600" b="0" dirty="0" smtClean="0"/>
              <a:t>Discuss the instance</a:t>
            </a:r>
            <a:r>
              <a:rPr lang="en-US" sz="1600" b="0" baseline="0" dirty="0" smtClean="0"/>
              <a:t> sizing and costs</a:t>
            </a:r>
            <a:endParaRPr lang="en-US" sz="1600" b="1" dirty="0" smtClean="0"/>
          </a:p>
          <a:p>
            <a:endParaRPr lang="en-US" sz="1600" dirty="0" smtClean="0"/>
          </a:p>
          <a:p>
            <a:r>
              <a:rPr lang="en-US" b="1" dirty="0" smtClean="0"/>
              <a:t>Key Talking Points:</a:t>
            </a:r>
          </a:p>
          <a:p>
            <a:pPr marL="285750" indent="-285750">
              <a:buFont typeface="Arial" panose="020B0604020202020204" pitchFamily="34" charset="0"/>
              <a:buChar char="•"/>
            </a:pPr>
            <a:r>
              <a:rPr lang="en-US" b="0" dirty="0" smtClean="0"/>
              <a:t>Costs</a:t>
            </a:r>
            <a:r>
              <a:rPr lang="en-US" b="0" baseline="0" dirty="0" smtClean="0"/>
              <a:t> are based on public Pay-As-You-Go pricing for </a:t>
            </a:r>
            <a:r>
              <a:rPr lang="en-US" b="1" baseline="0" dirty="0" smtClean="0"/>
              <a:t>Windows </a:t>
            </a:r>
            <a:r>
              <a:rPr lang="en-US" b="0" baseline="0" dirty="0" smtClean="0"/>
              <a:t>VMs.  Additional discounts available via 6-month/12-month prepaid plans or Volume Licensing purchases</a:t>
            </a:r>
          </a:p>
          <a:p>
            <a:pPr marL="285750" indent="-285750">
              <a:buFont typeface="Arial" panose="020B0604020202020204" pitchFamily="34" charset="0"/>
              <a:buChar char="•"/>
            </a:pPr>
            <a:r>
              <a:rPr lang="en-US" b="0" baseline="0" dirty="0" smtClean="0"/>
              <a:t>Although costs are commonly shown as per-hour compute charges, Windows Azure uses per-minute billing for partial hours.</a:t>
            </a:r>
          </a:p>
          <a:p>
            <a:pPr marL="285750" indent="-285750">
              <a:buFont typeface="Arial" panose="020B0604020202020204" pitchFamily="34" charset="0"/>
              <a:buChar char="•"/>
            </a:pPr>
            <a:endParaRPr lang="en-US" b="0" baseline="0" dirty="0" smtClean="0"/>
          </a:p>
          <a:p>
            <a:pPr marL="0" indent="0">
              <a:buFont typeface="Arial" panose="020B0604020202020204" pitchFamily="34" charset="0"/>
              <a:buNone/>
            </a:pPr>
            <a:r>
              <a:rPr lang="en-US" b="1" baseline="0" dirty="0" smtClean="0"/>
              <a:t>Additional Resources</a:t>
            </a:r>
          </a:p>
          <a:p>
            <a:pPr marL="0" indent="0">
              <a:buFont typeface="Arial" panose="020B0604020202020204" pitchFamily="34" charset="0"/>
              <a:buNone/>
            </a:pPr>
            <a:r>
              <a:rPr lang="en-US" b="0" baseline="0" dirty="0" smtClean="0"/>
              <a:t>Virtual Machine and Cloud Service Sizes for Windows Azure - http://msdn.microsoft.com/en-us/library/windowsazure/dn197896.aspx</a:t>
            </a:r>
            <a:endParaRPr lang="en-US" b="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77</a:t>
            </a:fld>
            <a:endParaRPr lang="en-US" dirty="0"/>
          </a:p>
        </p:txBody>
      </p:sp>
    </p:spTree>
    <p:extLst>
      <p:ext uri="{BB962C8B-B14F-4D97-AF65-F5344CB8AC3E}">
        <p14:creationId xmlns:p14="http://schemas.microsoft.com/office/powerpoint/2010/main" val="20897587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 </a:t>
            </a:r>
            <a:r>
              <a:rPr lang="en-US" dirty="0" smtClean="0"/>
              <a:t>Discuss</a:t>
            </a:r>
            <a:r>
              <a:rPr lang="en-US" baseline="0" dirty="0" smtClean="0"/>
              <a:t> how to achieve an SLA of 99.95% for VMs</a:t>
            </a:r>
          </a:p>
          <a:p>
            <a:endParaRPr lang="en-US"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Configuring at least two VMs performing the same workload in the same availability set provides a 99.95% SLA</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Without</a:t>
            </a:r>
            <a:r>
              <a:rPr lang="en-US" baseline="0" dirty="0" smtClean="0"/>
              <a:t> at least two virtual machines performing the same workload grouped into an availability set, you get a 99.9% SLA. </a:t>
            </a:r>
            <a:endParaRPr lang="en-US" dirty="0" smtClean="0"/>
          </a:p>
          <a:p>
            <a:pPr marL="285750" indent="-285750">
              <a:buFont typeface="Arial" panose="020B0604020202020204" pitchFamily="34" charset="0"/>
              <a:buChar char="•"/>
            </a:pPr>
            <a:r>
              <a:rPr lang="en-US" b="0" baseline="0" dirty="0" smtClean="0"/>
              <a:t>Virtual Network SLA = 99.9%</a:t>
            </a:r>
          </a:p>
          <a:p>
            <a:pPr marL="285750" indent="-285750">
              <a:buFont typeface="Arial" panose="020B0604020202020204" pitchFamily="34" charset="0"/>
              <a:buChar char="•"/>
            </a:pPr>
            <a:r>
              <a:rPr lang="en-US" b="0" baseline="0" dirty="0" smtClean="0"/>
              <a:t>VMs in same availability set are automatically placed in separate upgrade and failure domains ( racks ) within a datacenter.</a:t>
            </a:r>
          </a:p>
          <a:p>
            <a:pPr marL="285750" indent="-285750">
              <a:buFont typeface="Arial" panose="020B0604020202020204" pitchFamily="34" charset="0"/>
              <a:buChar char="•"/>
            </a:pPr>
            <a:r>
              <a:rPr lang="en-US" b="0" baseline="0" dirty="0" smtClean="0"/>
              <a:t>Azure SLA is more granular than competition – mapped to availability of specific infrastructure components that are hosting VMs, instead of generically mapped to edge of a datacenter region</a:t>
            </a:r>
          </a:p>
          <a:p>
            <a:pPr marL="285750" indent="-285750">
              <a:buFont typeface="Arial" panose="020B0604020202020204" pitchFamily="34" charset="0"/>
              <a:buChar char="•"/>
            </a:pPr>
            <a:r>
              <a:rPr lang="en-US" b="0" baseline="0" dirty="0" smtClean="0"/>
              <a:t>SLA for VM’s based on monthly availability instead of annual availability ( most of competition ).</a:t>
            </a:r>
          </a:p>
          <a:p>
            <a:pPr marL="285750" indent="-285750">
              <a:buFont typeface="Arial" panose="020B0604020202020204" pitchFamily="34" charset="0"/>
              <a:buChar char="•"/>
            </a:pPr>
            <a:r>
              <a:rPr lang="en-US" b="0" dirty="0" smtClean="0"/>
              <a:t>Complete SLA for VMs available at http://www.microsoft.com/en-us/download/details.aspx?id=38427 </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78</a:t>
            </a:fld>
            <a:endParaRPr lang="en-US" dirty="0"/>
          </a:p>
        </p:txBody>
      </p:sp>
    </p:spTree>
    <p:extLst>
      <p:ext uri="{BB962C8B-B14F-4D97-AF65-F5344CB8AC3E}">
        <p14:creationId xmlns:p14="http://schemas.microsoft.com/office/powerpoint/2010/main" val="2266157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 </a:t>
            </a:r>
            <a:r>
              <a:rPr lang="en-NZ" dirty="0" smtClean="0"/>
              <a:t>Explain availability</a:t>
            </a:r>
            <a:r>
              <a:rPr lang="en-NZ" baseline="0" dirty="0" smtClean="0"/>
              <a:t> sets</a:t>
            </a:r>
          </a:p>
          <a:p>
            <a:endParaRPr lang="en-NZ" baseline="0" dirty="0" smtClean="0"/>
          </a:p>
          <a:p>
            <a:r>
              <a:rPr lang="en-NZ" b="1" baseline="0" dirty="0" smtClean="0"/>
              <a:t>Key Talking Points:</a:t>
            </a:r>
            <a:endParaRPr lang="en-NZ" b="1" dirty="0" smtClean="0"/>
          </a:p>
          <a:p>
            <a:pPr marL="285750" indent="-285750">
              <a:buFont typeface="Arial" panose="020B0604020202020204" pitchFamily="34" charset="0"/>
              <a:buChar char="•"/>
            </a:pPr>
            <a:r>
              <a:rPr lang="en-NZ" dirty="0" smtClean="0"/>
              <a:t>Availability sets</a:t>
            </a:r>
            <a:r>
              <a:rPr lang="en-NZ" baseline="0" dirty="0" smtClean="0"/>
              <a:t> tell the Fabric Controller to place VMs in the same set on different racks for faults and in separate upgrade domains for updates. </a:t>
            </a:r>
          </a:p>
          <a:p>
            <a:pPr marL="285750" indent="-285750">
              <a:buFont typeface="Arial" panose="020B0604020202020204" pitchFamily="34" charset="0"/>
              <a:buChar char="•"/>
            </a:pPr>
            <a:r>
              <a:rPr lang="en-NZ" baseline="0" dirty="0" smtClean="0"/>
              <a:t>This essentially tells the FC not to take the guest OS down of all VMs in the same set for host updates. </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79</a:t>
            </a:fld>
            <a:endParaRPr lang="en-US" dirty="0"/>
          </a:p>
        </p:txBody>
      </p:sp>
    </p:spTree>
    <p:extLst>
      <p:ext uri="{BB962C8B-B14F-4D97-AF65-F5344CB8AC3E}">
        <p14:creationId xmlns:p14="http://schemas.microsoft.com/office/powerpoint/2010/main" val="19332616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 </a:t>
            </a:r>
            <a:r>
              <a:rPr lang="en-US" dirty="0" smtClean="0"/>
              <a:t>Introduce how load balancing and availability</a:t>
            </a:r>
            <a:r>
              <a:rPr lang="en-US" baseline="0" dirty="0" smtClean="0"/>
              <a:t> sets can be combined to provide and end-to-end highly available solution.</a:t>
            </a:r>
          </a:p>
          <a:p>
            <a:pPr marL="0" marR="0" indent="0" algn="l" defTabSz="914172"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172" rtl="0" eaLnBrk="1" fontAlgn="auto" latinLnBrk="0" hangingPunct="1">
              <a:lnSpc>
                <a:spcPct val="100000"/>
              </a:lnSpc>
              <a:spcBef>
                <a:spcPts val="0"/>
              </a:spcBef>
              <a:spcAft>
                <a:spcPts val="0"/>
              </a:spcAft>
              <a:buClrTx/>
              <a:buSzTx/>
              <a:buFontTx/>
              <a:buNone/>
              <a:tabLst/>
              <a:defRPr/>
            </a:pPr>
            <a:r>
              <a:rPr lang="en-US" b="1" baseline="0" dirty="0" smtClean="0"/>
              <a:t>Key Talking Points:</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Explain</a:t>
            </a:r>
            <a:r>
              <a:rPr lang="en-US" baseline="0" dirty="0" smtClean="0"/>
              <a:t> that each tier of an application can be enabled with its own availability set which ensures at a physical hardware level in the data center that there is no single point of failure. </a:t>
            </a:r>
          </a:p>
          <a:p>
            <a:pPr marL="285750" marR="0" indent="-285750" algn="l" defTabSz="91417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Load-balancing used for Internet-facing VMs to distribute traffic across VM’s within same cloud service.</a:t>
            </a:r>
          </a:p>
          <a:p>
            <a:pPr marL="0" marR="0" indent="0" algn="l" defTabSz="914172"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80</a:t>
            </a:fld>
            <a:endParaRPr lang="en-US" dirty="0"/>
          </a:p>
        </p:txBody>
      </p:sp>
    </p:spTree>
    <p:extLst>
      <p:ext uri="{BB962C8B-B14F-4D97-AF65-F5344CB8AC3E}">
        <p14:creationId xmlns:p14="http://schemas.microsoft.com/office/powerpoint/2010/main" val="11255254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 workflow</a:t>
            </a:r>
            <a:r>
              <a:rPr lang="en-US" baseline="0" dirty="0" smtClean="0"/>
              <a:t> for creating a custom image in the cloud </a:t>
            </a:r>
          </a:p>
          <a:p>
            <a:endParaRPr lang="en-US" baseline="0" dirty="0" smtClean="0"/>
          </a:p>
          <a:p>
            <a:r>
              <a:rPr lang="en-US" b="1" baseline="0" dirty="0" smtClean="0"/>
              <a:t>Key Talking Points:</a:t>
            </a:r>
            <a:endParaRPr lang="en-US" b="1" dirty="0" smtClean="0"/>
          </a:p>
          <a:p>
            <a:pPr marL="285750" indent="-285750">
              <a:buFont typeface="Arial" panose="020B0604020202020204" pitchFamily="34" charset="0"/>
              <a:buChar char="•"/>
            </a:pPr>
            <a:r>
              <a:rPr lang="en-US" dirty="0" smtClean="0"/>
              <a:t>This use case is all about using the capture feature of IaaS</a:t>
            </a:r>
            <a:r>
              <a:rPr lang="en-US" baseline="0" dirty="0" smtClean="0"/>
              <a:t> to create OS images. </a:t>
            </a:r>
          </a:p>
          <a:p>
            <a:pPr marL="285750" indent="-285750">
              <a:buFont typeface="Arial" panose="020B0604020202020204" pitchFamily="34" charset="0"/>
              <a:buChar char="•"/>
            </a:pPr>
            <a:r>
              <a:rPr lang="en-US" baseline="0" dirty="0" smtClean="0"/>
              <a:t>The first part you start with a base vhd that you then custom with software binaries, registry settings etc.. You run sysprep.exe and generalize/shutdown the OS. </a:t>
            </a:r>
          </a:p>
          <a:p>
            <a:pPr marL="285750" indent="-285750">
              <a:buFont typeface="Arial" panose="020B0604020202020204" pitchFamily="34" charset="0"/>
              <a:buChar char="•"/>
            </a:pPr>
            <a:r>
              <a:rPr lang="en-US" baseline="0" dirty="0" smtClean="0"/>
              <a:t>You can then upload it if coming from on-premises or just click the capture button if you created the VM in the cloud. </a:t>
            </a:r>
          </a:p>
          <a:p>
            <a:pPr marL="285750" indent="-285750">
              <a:buFont typeface="Arial" panose="020B0604020202020204" pitchFamily="34" charset="0"/>
              <a:buChar char="•"/>
            </a:pPr>
            <a:r>
              <a:rPr lang="en-US" baseline="0" dirty="0" smtClean="0"/>
              <a:t>Capture allows you to take a generalized VM and save the underlying VHD as a new image in your image library.</a:t>
            </a:r>
          </a:p>
          <a:p>
            <a:pPr marL="285750" indent="-285750">
              <a:buFont typeface="Arial" panose="020B0604020202020204" pitchFamily="34" charset="0"/>
              <a:buChar char="•"/>
            </a:pPr>
            <a:endParaRPr lang="en-US" baseline="0" dirty="0" smtClean="0"/>
          </a:p>
          <a:p>
            <a:pPr marL="0" indent="0">
              <a:buFont typeface="Arial" panose="020B0604020202020204" pitchFamily="34" charset="0"/>
              <a:buNone/>
            </a:pPr>
            <a:r>
              <a:rPr lang="en-US" b="1" baseline="0" dirty="0" smtClean="0"/>
              <a:t>Steps: </a:t>
            </a:r>
            <a:r>
              <a:rPr lang="en-US" baseline="0" dirty="0" smtClean="0"/>
              <a:t>How to capture an image of a Windows Server VM - http://www.windowsazure.com/en-us/manage/windows/how-to-guides/capture-an-image/</a:t>
            </a:r>
          </a:p>
          <a:p>
            <a:pPr marL="0" indent="0">
              <a:buFont typeface="Arial" panose="020B0604020202020204" pitchFamily="34" charset="0"/>
              <a:buNone/>
            </a:pPr>
            <a:r>
              <a:rPr lang="en-US" b="1" baseline="0" dirty="0" smtClean="0"/>
              <a:t>Steps: </a:t>
            </a:r>
            <a:r>
              <a:rPr lang="en-US" baseline="0" dirty="0" smtClean="0"/>
              <a:t>How to capture an image of a Linux VM - http://www.windowsazure.com/en-us/manage/linux/how-to-guides/capture-an-image/</a:t>
            </a:r>
          </a:p>
        </p:txBody>
      </p:sp>
      <p:sp>
        <p:nvSpPr>
          <p:cNvPr id="4" name="Slide Number Placeholder 3"/>
          <p:cNvSpPr>
            <a:spLocks noGrp="1"/>
          </p:cNvSpPr>
          <p:nvPr>
            <p:ph type="sldNum" sz="quarter" idx="10"/>
          </p:nvPr>
        </p:nvSpPr>
        <p:spPr/>
        <p:txBody>
          <a:bodyPr/>
          <a:lstStyle/>
          <a:p>
            <a:fld id="{0110E035-3DF4-4A15-9272-486F21423BC9}" type="slidenum">
              <a:rPr lang="en-US" smtClean="0"/>
              <a:t>81</a:t>
            </a:fld>
            <a:endParaRPr lang="en-US" dirty="0"/>
          </a:p>
        </p:txBody>
      </p:sp>
    </p:spTree>
    <p:extLst>
      <p:ext uri="{BB962C8B-B14F-4D97-AF65-F5344CB8AC3E}">
        <p14:creationId xmlns:p14="http://schemas.microsoft.com/office/powerpoint/2010/main" val="106279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327B1-EA79-42BA-8B82-860D37DAB89B}"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7911767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defTabSz="924458">
              <a:defRPr/>
            </a:pPr>
            <a:r>
              <a:rPr lang="en-US" b="0" dirty="0" smtClean="0"/>
              <a:t>Explain workflow for bringing your own VHD</a:t>
            </a:r>
            <a:r>
              <a:rPr lang="en-US" b="0" baseline="0" dirty="0" smtClean="0"/>
              <a:t> </a:t>
            </a:r>
          </a:p>
          <a:p>
            <a:pPr defTabSz="924458">
              <a:defRPr/>
            </a:pPr>
            <a:endParaRPr lang="en-US" b="0" baseline="0" dirty="0" smtClean="0"/>
          </a:p>
          <a:p>
            <a:pPr defTabSz="924458">
              <a:defRPr/>
            </a:pPr>
            <a:r>
              <a:rPr lang="en-US" b="1" baseline="0" dirty="0" smtClean="0"/>
              <a:t>Key Talking Points:</a:t>
            </a:r>
            <a:endParaRPr lang="en-US" b="1" dirty="0" smtClean="0"/>
          </a:p>
          <a:p>
            <a:pPr defTabSz="924458">
              <a:defRPr/>
            </a:pPr>
            <a:r>
              <a:rPr lang="en-US" dirty="0" smtClean="0"/>
              <a:t>This use case is when you already</a:t>
            </a:r>
            <a:r>
              <a:rPr lang="en-US" baseline="0" dirty="0" smtClean="0"/>
              <a:t> have a “golden image(s)” your company uses for server provisioning or you have a VM running on premises that you would just like to run in our data center. You take the vhd – use PowerShell or System Center 2012 SP1 App Controller to upload as a page blob to a storage account. From there use the portal to add as an image (sysprepped) or disk (configured VM) and there you can create a VM based off of the </a:t>
            </a:r>
            <a:r>
              <a:rPr lang="en-US" baseline="0" dirty="0" err="1" smtClean="0"/>
              <a:t>vhd</a:t>
            </a:r>
            <a:r>
              <a:rPr lang="en-US" baseline="0" dirty="0" smtClean="0"/>
              <a:t>.</a:t>
            </a:r>
          </a:p>
          <a:p>
            <a:pPr defTabSz="924458">
              <a:defRPr/>
            </a:pPr>
            <a:endParaRPr lang="en-US" baseline="0" dirty="0" smtClean="0"/>
          </a:p>
          <a:p>
            <a:pPr defTabSz="924458">
              <a:defRPr/>
            </a:pPr>
            <a:r>
              <a:rPr lang="en-US" b="1" baseline="0" dirty="0" smtClean="0"/>
              <a:t>Steps: </a:t>
            </a:r>
            <a:r>
              <a:rPr lang="en-US" baseline="0" dirty="0" smtClean="0"/>
              <a:t>Copy VHD to Windows Azure Storage – See “PowerShell” Appendix slides, use 3</a:t>
            </a:r>
            <a:r>
              <a:rPr lang="en-US" baseline="30000" dirty="0" smtClean="0"/>
              <a:t>rd</a:t>
            </a:r>
            <a:r>
              <a:rPr lang="en-US" baseline="0" dirty="0" smtClean="0"/>
              <a:t> Party GUI Tool, such as </a:t>
            </a:r>
            <a:r>
              <a:rPr lang="en-US" baseline="0" dirty="0" err="1" smtClean="0"/>
              <a:t>CloudXplorer</a:t>
            </a:r>
            <a:r>
              <a:rPr lang="en-US" baseline="0" dirty="0" smtClean="0"/>
              <a:t> or System Center 2012 SP1 App Controller ( discussed in Management and Monitoring module ).</a:t>
            </a:r>
          </a:p>
          <a:p>
            <a:pPr defTabSz="924458">
              <a:defRPr/>
            </a:pPr>
            <a:endParaRPr lang="en-US" baseline="0" dirty="0" smtClean="0"/>
          </a:p>
          <a:p>
            <a:pPr defTabSz="924458">
              <a:defRPr/>
            </a:pPr>
            <a:r>
              <a:rPr lang="en-US" b="1" baseline="0" dirty="0" smtClean="0"/>
              <a:t>Note: </a:t>
            </a:r>
            <a:r>
              <a:rPr lang="en-US" baseline="0" dirty="0" smtClean="0"/>
              <a:t>When using 3</a:t>
            </a:r>
            <a:r>
              <a:rPr lang="en-US" baseline="30000" dirty="0" smtClean="0"/>
              <a:t>rd</a:t>
            </a:r>
            <a:r>
              <a:rPr lang="en-US" baseline="0" dirty="0" smtClean="0"/>
              <a:t> Party Tools to copy VHDs to Windows Azure Storage, ensure that tool supports copying files to “Page Blobs” ( many 3</a:t>
            </a:r>
            <a:r>
              <a:rPr lang="en-US" baseline="30000" dirty="0" smtClean="0"/>
              <a:t>rd</a:t>
            </a:r>
            <a:r>
              <a:rPr lang="en-US" baseline="0" dirty="0" smtClean="0"/>
              <a:t> party tools either only support, or default to, copying files to “Block Blobs” which will not work for VHDs ).</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82</a:t>
            </a:fld>
            <a:endParaRPr lang="en-US" dirty="0"/>
          </a:p>
        </p:txBody>
      </p:sp>
    </p:spTree>
    <p:extLst>
      <p:ext uri="{BB962C8B-B14F-4D97-AF65-F5344CB8AC3E}">
        <p14:creationId xmlns:p14="http://schemas.microsoft.com/office/powerpoint/2010/main" val="3868291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3641"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This animation</a:t>
            </a:r>
            <a:r>
              <a:rPr lang="en-US" baseline="0" dirty="0" smtClean="0"/>
              <a:t> is a simple example of the steps needed to migrate a VM running in Hyper-V on premises to Windows Azure.</a:t>
            </a:r>
          </a:p>
          <a:p>
            <a:endParaRPr lang="en-US" baseline="0" dirty="0" smtClean="0"/>
          </a:p>
          <a:p>
            <a:r>
              <a:rPr lang="en-US" b="1" baseline="0" dirty="0" smtClean="0"/>
              <a:t>Notes:</a:t>
            </a:r>
          </a:p>
          <a:p>
            <a:r>
              <a:rPr lang="en-US" baseline="0" dirty="0" smtClean="0"/>
              <a:t>The reason for the adjustment in drive letters is the Windows Azure VM exposes the local server physical storage as the D: drive on Windows. This location should be considered temporary because it is not backed by Windows Azure storage. Since the D: is taken VMs that are currently using the D: drive will need to be adjusted on upload.</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83</a:t>
            </a:fld>
            <a:endParaRPr lang="en-US" dirty="0"/>
          </a:p>
        </p:txBody>
      </p:sp>
    </p:spTree>
    <p:extLst>
      <p:ext uri="{BB962C8B-B14F-4D97-AF65-F5344CB8AC3E}">
        <p14:creationId xmlns:p14="http://schemas.microsoft.com/office/powerpoint/2010/main" val="18886429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p>
          <a:p>
            <a:r>
              <a:rPr lang="en-US" dirty="0" smtClean="0"/>
              <a:t>Highlight</a:t>
            </a:r>
            <a:r>
              <a:rPr lang="en-US" baseline="0" dirty="0" smtClean="0"/>
              <a:t> the differences in default cache policy between the OS disk and DataDisk </a:t>
            </a:r>
          </a:p>
          <a:p>
            <a:endParaRPr lang="en-US"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You can modify the</a:t>
            </a:r>
            <a:r>
              <a:rPr lang="en-US" sz="1600" baseline="0" dirty="0" smtClean="0">
                <a:solidFill>
                  <a:schemeClr val="bg1"/>
                </a:solidFill>
              </a:rPr>
              <a:t> disk cache setting </a:t>
            </a:r>
            <a:r>
              <a:rPr lang="en-US" sz="1600" dirty="0" smtClean="0">
                <a:solidFill>
                  <a:schemeClr val="bg1"/>
                </a:solidFill>
              </a:rPr>
              <a:t>using PowerShell:</a:t>
            </a:r>
            <a:r>
              <a:rPr lang="en-US" sz="1600" baseline="0" dirty="0" smtClean="0">
                <a:solidFill>
                  <a:schemeClr val="bg1"/>
                </a:solidFill>
              </a:rPr>
              <a:t> </a:t>
            </a:r>
            <a:r>
              <a:rPr lang="en-US" sz="1600" dirty="0" smtClean="0">
                <a:solidFill>
                  <a:schemeClr val="bg1"/>
                </a:solidFill>
              </a:rPr>
              <a:t>Set-</a:t>
            </a:r>
            <a:r>
              <a:rPr lang="en-US" sz="1600" dirty="0" err="1" smtClean="0">
                <a:solidFill>
                  <a:schemeClr val="bg1"/>
                </a:solidFill>
              </a:rPr>
              <a:t>AzureOSDisk</a:t>
            </a:r>
            <a:r>
              <a:rPr lang="en-US" sz="1600" dirty="0" smtClean="0">
                <a:solidFill>
                  <a:schemeClr val="bg1"/>
                </a:solidFill>
              </a:rPr>
              <a:t> or Set-</a:t>
            </a:r>
            <a:r>
              <a:rPr lang="en-US" sz="1600" dirty="0" err="1" smtClean="0">
                <a:solidFill>
                  <a:schemeClr val="bg1"/>
                </a:solidFill>
              </a:rPr>
              <a:t>AzureDataDisk</a:t>
            </a:r>
            <a:r>
              <a:rPr lang="en-US" sz="1600" dirty="0" smtClean="0">
                <a:solidFill>
                  <a:schemeClr val="bg1"/>
                </a:solidFill>
              </a:rPr>
              <a:t>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84</a:t>
            </a:fld>
            <a:endParaRPr lang="en-US" dirty="0"/>
          </a:p>
        </p:txBody>
      </p:sp>
    </p:spTree>
    <p:extLst>
      <p:ext uri="{BB962C8B-B14F-4D97-AF65-F5344CB8AC3E}">
        <p14:creationId xmlns:p14="http://schemas.microsoft.com/office/powerpoint/2010/main" val="331689365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a:t>
            </a:r>
            <a:r>
              <a:rPr lang="en-US" sz="1100" b="1" kern="1200" baseline="0" dirty="0" smtClean="0">
                <a:solidFill>
                  <a:schemeClr val="tx1"/>
                </a:solidFill>
                <a:effectLst/>
                <a:latin typeface="Segoe UI" pitchFamily="34" charset="0"/>
                <a:ea typeface="+mn-ea"/>
                <a:cs typeface="+mn-cs"/>
              </a:rPr>
              <a:t> </a:t>
            </a:r>
            <a:r>
              <a:rPr lang="en-US" sz="1100" b="0" kern="1200" baseline="0" dirty="0" smtClean="0">
                <a:solidFill>
                  <a:schemeClr val="tx1"/>
                </a:solidFill>
                <a:effectLst/>
                <a:latin typeface="Segoe UI" pitchFamily="34" charset="0"/>
                <a:ea typeface="+mn-ea"/>
                <a:cs typeface="+mn-cs"/>
              </a:rPr>
              <a:t>Introduce auto-scaling of Windows Azure VM’s</a:t>
            </a:r>
          </a:p>
          <a:p>
            <a:pPr marL="0" marR="0" indent="0" algn="l" defTabSz="1218987" rtl="0" eaLnBrk="1" fontAlgn="auto" latinLnBrk="0" hangingPunct="1">
              <a:lnSpc>
                <a:spcPct val="100000"/>
              </a:lnSpc>
              <a:spcBef>
                <a:spcPts val="0"/>
              </a:spcBef>
              <a:spcAft>
                <a:spcPts val="0"/>
              </a:spcAft>
              <a:buClrTx/>
              <a:buSzTx/>
              <a:buFontTx/>
              <a:buNone/>
              <a:tabLst/>
              <a:defRPr/>
            </a:pPr>
            <a:endParaRPr lang="en-US" sz="1100" b="0" kern="1200" baseline="0" dirty="0" smtClean="0">
              <a:solidFill>
                <a:schemeClr val="tx1"/>
              </a:solidFill>
              <a:effectLst/>
              <a:latin typeface="Segoe UI" pitchFamily="34" charset="0"/>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baseline="0" dirty="0" smtClean="0">
                <a:solidFill>
                  <a:schemeClr val="tx1"/>
                </a:solidFill>
                <a:effectLst/>
                <a:latin typeface="Segoe UI" pitchFamily="34" charset="0"/>
                <a:ea typeface="+mn-ea"/>
                <a:cs typeface="+mn-cs"/>
              </a:rPr>
              <a:t>Key Talking Points:</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Auto-scaling provides the ability to elastically spin-up/spin-down VM instances based on utilization thresholds</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Configured in the properties of the Cloud Service</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CPU Utilization supported for </a:t>
            </a:r>
            <a:r>
              <a:rPr lang="en-US" sz="1100" b="0" kern="1200" baseline="0" dirty="0" err="1" smtClean="0">
                <a:solidFill>
                  <a:schemeClr val="tx1"/>
                </a:solidFill>
                <a:effectLst/>
                <a:latin typeface="Segoe UI" pitchFamily="34" charset="0"/>
                <a:ea typeface="+mn-ea"/>
                <a:cs typeface="+mn-cs"/>
              </a:rPr>
              <a:t>IaaS</a:t>
            </a:r>
            <a:r>
              <a:rPr lang="en-US" sz="1100" b="0" kern="1200" baseline="0" dirty="0" smtClean="0">
                <a:solidFill>
                  <a:schemeClr val="tx1"/>
                </a:solidFill>
                <a:effectLst/>
                <a:latin typeface="Segoe UI" pitchFamily="34" charset="0"/>
                <a:ea typeface="+mn-ea"/>
                <a:cs typeface="+mn-cs"/>
              </a:rPr>
              <a:t> VM’s</a:t>
            </a:r>
          </a:p>
          <a:p>
            <a:pPr marL="780943" marR="0" lvl="1"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Low water mark threshold – Stop VM instances when utilization below</a:t>
            </a:r>
          </a:p>
          <a:p>
            <a:pPr marL="780943" marR="0" lvl="1"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High water mark threshold – Start VM instances when utilization exceeds</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Queue Length also supported as scaling metric for </a:t>
            </a:r>
            <a:r>
              <a:rPr lang="en-US" sz="1100" b="0" kern="1200" baseline="0" dirty="0" err="1" smtClean="0">
                <a:solidFill>
                  <a:schemeClr val="tx1"/>
                </a:solidFill>
                <a:effectLst/>
                <a:latin typeface="Segoe UI" pitchFamily="34" charset="0"/>
                <a:ea typeface="+mn-ea"/>
                <a:cs typeface="+mn-cs"/>
              </a:rPr>
              <a:t>PaaS</a:t>
            </a:r>
            <a:r>
              <a:rPr lang="en-US" sz="1100" b="0" kern="1200" baseline="0" dirty="0" smtClean="0">
                <a:solidFill>
                  <a:schemeClr val="tx1"/>
                </a:solidFill>
                <a:effectLst/>
                <a:latin typeface="Segoe UI" pitchFamily="34" charset="0"/>
                <a:ea typeface="+mn-ea"/>
                <a:cs typeface="+mn-cs"/>
              </a:rPr>
              <a:t> instances</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baseline="0" dirty="0" smtClean="0">
                <a:solidFill>
                  <a:schemeClr val="tx1"/>
                </a:solidFill>
                <a:effectLst/>
                <a:latin typeface="Segoe UI" pitchFamily="34" charset="0"/>
                <a:ea typeface="+mn-ea"/>
                <a:cs typeface="+mn-cs"/>
              </a:rPr>
              <a:t>Each VM within the Cloud Service initially needs to be provisioned, but some VM’s remain in a Stopped state until high-water mark threshold is  exceeded.</a:t>
            </a: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0" kern="1200" baseline="0" dirty="0" smtClean="0">
              <a:solidFill>
                <a:schemeClr val="tx1"/>
              </a:solidFill>
              <a:effectLst/>
              <a:latin typeface="Segoe UI" pitchFamily="34" charset="0"/>
              <a:ea typeface="+mn-ea"/>
              <a:cs typeface="+mn-cs"/>
            </a:endParaRPr>
          </a:p>
          <a:p>
            <a:pPr marL="171450" marR="0" indent="-1714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0" kern="1200" baseline="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85</a:t>
            </a:fld>
            <a:endParaRPr lang="en-US" dirty="0">
              <a:solidFill>
                <a:prstClr val="black"/>
              </a:solidFill>
            </a:endParaRPr>
          </a:p>
        </p:txBody>
      </p:sp>
    </p:spTree>
    <p:extLst>
      <p:ext uri="{BB962C8B-B14F-4D97-AF65-F5344CB8AC3E}">
        <p14:creationId xmlns:p14="http://schemas.microsoft.com/office/powerpoint/2010/main" val="15982627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86</a:t>
            </a:fld>
            <a:endParaRPr lang="en-US" dirty="0"/>
          </a:p>
        </p:txBody>
      </p:sp>
    </p:spTree>
    <p:extLst>
      <p:ext uri="{BB962C8B-B14F-4D97-AF65-F5344CB8AC3E}">
        <p14:creationId xmlns:p14="http://schemas.microsoft.com/office/powerpoint/2010/main" val="19729729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Connecting cloud</a:t>
            </a:r>
            <a:r>
              <a:rPr lang="en-US" baseline="0" dirty="0" smtClean="0"/>
              <a:t> services without a VNet</a:t>
            </a:r>
          </a:p>
          <a:p>
            <a:endParaRPr lang="en-US" baseline="0" dirty="0" smtClean="0"/>
          </a:p>
          <a:p>
            <a:r>
              <a:rPr lang="en-US" b="1" baseline="0" dirty="0" smtClean="0"/>
              <a:t>Notes:</a:t>
            </a:r>
            <a:endParaRPr lang="en-US" b="1" dirty="0" smtClean="0"/>
          </a:p>
          <a:p>
            <a:r>
              <a:rPr lang="en-US" dirty="0" smtClean="0"/>
              <a:t>This diagram</a:t>
            </a:r>
            <a:r>
              <a:rPr lang="en-US" baseline="0" dirty="0" smtClean="0"/>
              <a:t> illustrates how you can configure applications such as Windows Azure Web Sites or Cloud Services to connect to applications running on virtual machines without directly putting them on the same virtual network. Note currently Windows Azure Web Sites do not support virtual networks. </a:t>
            </a:r>
          </a:p>
          <a:p>
            <a:endParaRPr lang="en-US" baseline="0" dirty="0" smtClean="0"/>
          </a:p>
          <a:p>
            <a:r>
              <a:rPr lang="en-US" baseline="0" dirty="0" smtClean="0"/>
              <a:t>The application on the VM will need to have an endpoint opened on it to allow inbound traffic from the other service. </a:t>
            </a:r>
          </a:p>
          <a:p>
            <a:r>
              <a:rPr lang="en-US" baseline="0" dirty="0" smtClean="0"/>
              <a:t>To secure connections it is recommended the firewall on the VM be configured to restrict traffic only from the service.</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87</a:t>
            </a:fld>
            <a:endParaRPr lang="en-US" dirty="0"/>
          </a:p>
        </p:txBody>
      </p:sp>
    </p:spTree>
    <p:extLst>
      <p:ext uri="{BB962C8B-B14F-4D97-AF65-F5344CB8AC3E}">
        <p14:creationId xmlns:p14="http://schemas.microsoft.com/office/powerpoint/2010/main" val="4271984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Connecting</a:t>
            </a:r>
            <a:r>
              <a:rPr lang="en-US" baseline="0" dirty="0" smtClean="0"/>
              <a:t> cloud services with a VNET</a:t>
            </a:r>
          </a:p>
          <a:p>
            <a:endParaRPr lang="en-US" baseline="0" dirty="0" smtClean="0"/>
          </a:p>
          <a:p>
            <a:r>
              <a:rPr lang="en-US" b="1" baseline="0" dirty="0" smtClean="0"/>
              <a:t>Notes:</a:t>
            </a:r>
            <a:endParaRPr lang="en-US" b="1" dirty="0" smtClean="0"/>
          </a:p>
          <a:p>
            <a:r>
              <a:rPr lang="en-US" dirty="0" smtClean="0"/>
              <a:t>In this scenario</a:t>
            </a:r>
            <a:r>
              <a:rPr lang="en-US" baseline="0" dirty="0" smtClean="0"/>
              <a:t> a web/worker role is deployed on the same virtual network as the virtual machines.</a:t>
            </a:r>
          </a:p>
          <a:p>
            <a:endParaRPr lang="en-US" baseline="0" dirty="0" smtClean="0"/>
          </a:p>
          <a:p>
            <a:r>
              <a:rPr lang="en-US" baseline="0" dirty="0" smtClean="0"/>
              <a:t>The benefit is direct connectivity without the need for configuring endpoints on the load balancer. </a:t>
            </a:r>
          </a:p>
          <a:p>
            <a:endParaRPr lang="en-US" baseline="0" dirty="0" smtClean="0"/>
          </a:p>
          <a:p>
            <a:r>
              <a:rPr lang="en-US" baseline="0" dirty="0" smtClean="0"/>
              <a:t>This is a requirement for scenarios like AD that require persistent IP addresses or lots of ports (RPC/COM+).</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88</a:t>
            </a:fld>
            <a:endParaRPr lang="en-US" dirty="0"/>
          </a:p>
        </p:txBody>
      </p:sp>
    </p:spTree>
    <p:extLst>
      <p:ext uri="{BB962C8B-B14F-4D97-AF65-F5344CB8AC3E}">
        <p14:creationId xmlns:p14="http://schemas.microsoft.com/office/powerpoint/2010/main" val="20790467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89</a:t>
            </a:fld>
            <a:endParaRPr lang="en-US" dirty="0"/>
          </a:p>
        </p:txBody>
      </p:sp>
    </p:spTree>
    <p:extLst>
      <p:ext uri="{BB962C8B-B14F-4D97-AF65-F5344CB8AC3E}">
        <p14:creationId xmlns:p14="http://schemas.microsoft.com/office/powerpoint/2010/main" val="36101590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90</a:t>
            </a:fld>
            <a:endParaRPr lang="en-US" dirty="0"/>
          </a:p>
        </p:txBody>
      </p:sp>
    </p:spTree>
    <p:extLst>
      <p:ext uri="{BB962C8B-B14F-4D97-AF65-F5344CB8AC3E}">
        <p14:creationId xmlns:p14="http://schemas.microsoft.com/office/powerpoint/2010/main" val="20954675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In this slide I want to show you how easy it is to use System Center 2012 SP1 to take virtual machines that are running on premise</a:t>
            </a:r>
            <a:r>
              <a:rPr lang="en-US" baseline="0" dirty="0" smtClean="0"/>
              <a:t> and move them to Windows Azure. Using the App Controller component you can actually save to the library a virtual machine that’s running and then using App Controller you can actually take the virtual machine that’s been stored in the library and then move it to Windows Azure. We will do our best attempt to actually fit the VM according the capabilities that exist for Windows Azure VM role, if not we allow you as a customer to modify the settings of the virtual machine as it is moved to Windows Azure. </a:t>
            </a:r>
          </a:p>
          <a:p>
            <a:pPr eaLnBrk="1" hangingPunct="1">
              <a:spcBef>
                <a:spcPct val="0"/>
              </a:spcBef>
            </a:pPr>
            <a:r>
              <a:rPr lang="en-US" baseline="0" dirty="0" smtClean="0"/>
              <a:t>We also allow the use of Orchestrator and it’s Azure IP to automate tasks against Windows Azure. </a:t>
            </a:r>
          </a:p>
          <a:p>
            <a:pPr eaLnBrk="1" hangingPunct="1">
              <a:spcBef>
                <a:spcPct val="0"/>
              </a:spcBef>
            </a:pPr>
            <a:r>
              <a:rPr lang="en-US" baseline="0" dirty="0" smtClean="0"/>
              <a:t>And from a monitoring perspective we support or rather System Center SP1 Operations Manager allows you to monitor the virtual machine that is now running inside the data center. </a:t>
            </a:r>
          </a:p>
          <a:p>
            <a:pPr eaLnBrk="1" hangingPunct="1">
              <a:spcBef>
                <a:spcPct val="0"/>
              </a:spcBef>
            </a:pPr>
            <a:endParaRPr lang="en-US" baseline="0" dirty="0" smtClean="0"/>
          </a:p>
          <a:p>
            <a:pPr eaLnBrk="1" hangingPunct="1">
              <a:spcBef>
                <a:spcPct val="0"/>
              </a:spcBef>
            </a:pPr>
            <a:r>
              <a:rPr lang="en-US" baseline="0" dirty="0" smtClean="0"/>
              <a:t>New Capabilities in SP1</a:t>
            </a:r>
          </a:p>
          <a:p>
            <a:pPr marL="342900" indent="-342900">
              <a:buFont typeface="Arial" panose="020B0604020202020204" pitchFamily="34" charset="0"/>
              <a:buChar char="•"/>
            </a:pPr>
            <a:r>
              <a:rPr lang="en-US" sz="1600" dirty="0" smtClean="0">
                <a:solidFill>
                  <a:schemeClr val="tx1">
                    <a:lumMod val="75000"/>
                    <a:lumOff val="25000"/>
                  </a:schemeClr>
                </a:solidFill>
              </a:rPr>
              <a:t>Windows Azure </a:t>
            </a:r>
            <a:r>
              <a:rPr lang="en-US" sz="1600" dirty="0" err="1" smtClean="0">
                <a:solidFill>
                  <a:schemeClr val="tx1">
                    <a:lumMod val="75000"/>
                    <a:lumOff val="25000"/>
                  </a:schemeClr>
                </a:solidFill>
              </a:rPr>
              <a:t>IaaS</a:t>
            </a:r>
            <a:r>
              <a:rPr lang="en-US" sz="1600" dirty="0" smtClean="0">
                <a:solidFill>
                  <a:schemeClr val="tx1">
                    <a:lumMod val="75000"/>
                    <a:lumOff val="25000"/>
                  </a:schemeClr>
                </a:solidFill>
              </a:rPr>
              <a:t> features – disks, images (AC)</a:t>
            </a:r>
          </a:p>
          <a:p>
            <a:pPr marL="342900" indent="-342900">
              <a:buFont typeface="Arial" panose="020B0604020202020204" pitchFamily="34" charset="0"/>
              <a:buChar char="•"/>
            </a:pPr>
            <a:r>
              <a:rPr lang="en-US" sz="1600" dirty="0" smtClean="0">
                <a:solidFill>
                  <a:schemeClr val="tx1">
                    <a:lumMod val="75000"/>
                    <a:lumOff val="25000"/>
                  </a:schemeClr>
                </a:solidFill>
              </a:rPr>
              <a:t>Build </a:t>
            </a:r>
            <a:r>
              <a:rPr lang="en-US" sz="1600" dirty="0" err="1" smtClean="0">
                <a:solidFill>
                  <a:schemeClr val="tx1">
                    <a:lumMod val="75000"/>
                    <a:lumOff val="25000"/>
                  </a:schemeClr>
                </a:solidFill>
              </a:rPr>
              <a:t>runbooks</a:t>
            </a:r>
            <a:r>
              <a:rPr lang="en-US" sz="1600" dirty="0" smtClean="0">
                <a:solidFill>
                  <a:schemeClr val="tx1">
                    <a:lumMod val="75000"/>
                    <a:lumOff val="25000"/>
                  </a:schemeClr>
                </a:solidFill>
              </a:rPr>
              <a:t> against Azure (SCO)</a:t>
            </a:r>
          </a:p>
          <a:p>
            <a:pPr marL="285750" marR="0" indent="-285750" algn="l" defTabSz="1218987"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600" dirty="0" smtClean="0">
                <a:solidFill>
                  <a:schemeClr val="tx1">
                    <a:lumMod val="75000"/>
                    <a:lumOff val="25000"/>
                  </a:schemeClr>
                </a:solidFill>
              </a:rPr>
              <a:t>Copy VMs from on-premises to Windows Azure, and vice-versa (AC, SCO)</a:t>
            </a:r>
          </a:p>
          <a:p>
            <a:pPr marL="342900" indent="-342900">
              <a:buFont typeface="Arial" panose="020B0604020202020204" pitchFamily="34" charset="0"/>
              <a:buChar char="•"/>
            </a:pPr>
            <a:r>
              <a:rPr lang="en-US" sz="1600" dirty="0" smtClean="0">
                <a:solidFill>
                  <a:schemeClr val="tx1">
                    <a:lumMod val="75000"/>
                    <a:lumOff val="25000"/>
                  </a:schemeClr>
                </a:solidFill>
              </a:rPr>
              <a:t>Deploy VMs on Azure (AC, SCO)</a:t>
            </a:r>
          </a:p>
          <a:p>
            <a:pPr marL="342900" indent="-342900">
              <a:buFont typeface="Arial" panose="020B0604020202020204" pitchFamily="34" charset="0"/>
              <a:buChar char="•"/>
            </a:pPr>
            <a:r>
              <a:rPr lang="en-US" sz="1600" dirty="0" smtClean="0">
                <a:solidFill>
                  <a:schemeClr val="tx1">
                    <a:lumMod val="75000"/>
                    <a:lumOff val="25000"/>
                  </a:schemeClr>
                </a:solidFill>
              </a:rPr>
              <a:t>Backup running workloads onto Windows Azure (DPM)</a:t>
            </a:r>
          </a:p>
          <a:p>
            <a:pPr marL="342900" indent="-342900">
              <a:buFont typeface="Arial" panose="020B0604020202020204" pitchFamily="34" charset="0"/>
              <a:buChar char="•"/>
            </a:pPr>
            <a:r>
              <a:rPr lang="en-US" sz="1600" dirty="0" smtClean="0">
                <a:solidFill>
                  <a:schemeClr val="tx1">
                    <a:lumMod val="75000"/>
                    <a:lumOff val="25000"/>
                  </a:schemeClr>
                </a:solidFill>
              </a:rPr>
              <a:t>Orchestrate &amp; Automate Windows Azure Service management tasks  (SCO)</a:t>
            </a:r>
          </a:p>
          <a:p>
            <a:pPr marL="342900" indent="-342900">
              <a:buFont typeface="Arial" panose="020B0604020202020204" pitchFamily="34" charset="0"/>
              <a:buChar char="•"/>
            </a:pPr>
            <a:r>
              <a:rPr lang="en-US" sz="1600" dirty="0" smtClean="0">
                <a:solidFill>
                  <a:schemeClr val="tx1">
                    <a:lumMod val="75000"/>
                    <a:lumOff val="25000"/>
                  </a:schemeClr>
                </a:solidFill>
              </a:rPr>
              <a:t>Leverage outside-in view of service health (OM)</a:t>
            </a:r>
          </a:p>
          <a:p>
            <a:pPr marL="342900" indent="-342900">
              <a:buFont typeface="Arial" panose="020B0604020202020204" pitchFamily="34" charset="0"/>
              <a:buChar char="•"/>
            </a:pPr>
            <a:r>
              <a:rPr lang="en-US" sz="1600" dirty="0" smtClean="0">
                <a:solidFill>
                  <a:schemeClr val="tx1">
                    <a:lumMod val="75000"/>
                    <a:lumOff val="25000"/>
                  </a:schemeClr>
                </a:solidFill>
              </a:rPr>
              <a:t>Leverage Visio Authoring tool to monitor Windows Azure (OM)</a:t>
            </a:r>
          </a:p>
          <a:p>
            <a:pPr marL="342900" indent="-342900">
              <a:buFont typeface="Arial" panose="020B0604020202020204" pitchFamily="34" charset="0"/>
              <a:buChar char="•"/>
            </a:pPr>
            <a:endParaRPr lang="en-US" sz="1600" dirty="0" smtClean="0">
              <a:solidFill>
                <a:schemeClr val="tx1">
                  <a:lumMod val="75000"/>
                  <a:lumOff val="25000"/>
                </a:schemeClr>
              </a:solidFill>
            </a:endParaRPr>
          </a:p>
          <a:p>
            <a:pPr eaLnBrk="1" hangingPunct="1">
              <a:spcBef>
                <a:spcPct val="0"/>
              </a:spcBef>
            </a:pPr>
            <a:endParaRPr lang="en-US" dirty="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17D5E1E-245B-45BA-A3AC-B8DBF6B823B4}" type="slidenum">
              <a:rPr lang="en-US" smtClean="0">
                <a:solidFill>
                  <a:srgbClr val="000000"/>
                </a:solidFill>
              </a:rPr>
              <a:pPr defTabSz="912813" fontAlgn="base">
                <a:spcBef>
                  <a:spcPct val="0"/>
                </a:spcBef>
                <a:spcAft>
                  <a:spcPct val="0"/>
                </a:spcAft>
              </a:pPr>
              <a:t>91</a:t>
            </a:fld>
            <a:endParaRPr lang="en-US" smtClean="0">
              <a:solidFill>
                <a:srgbClr val="000000"/>
              </a:solidFill>
            </a:endParaRPr>
          </a:p>
        </p:txBody>
      </p:sp>
    </p:spTree>
    <p:extLst>
      <p:ext uri="{BB962C8B-B14F-4D97-AF65-F5344CB8AC3E}">
        <p14:creationId xmlns:p14="http://schemas.microsoft.com/office/powerpoint/2010/main" val="2511673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0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ED8F25-B083-4128-B7CF-A5DE61C89776}"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41380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786" rtl="0" eaLnBrk="1" fontAlgn="auto" latinLnBrk="0" hangingPunct="1">
              <a:lnSpc>
                <a:spcPct val="90000"/>
              </a:lnSpc>
              <a:spcBef>
                <a:spcPts val="0"/>
              </a:spcBef>
              <a:spcAft>
                <a:spcPts val="340"/>
              </a:spcAft>
              <a:buClrTx/>
              <a:buSzTx/>
              <a:buFontTx/>
              <a:buNone/>
              <a:tabLst/>
              <a:defRPr/>
            </a:pPr>
            <a:r>
              <a:rPr lang="en-US" sz="1200"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For</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many customers and partners, scripting and automation is the key to efficient operations. Fear not! </a:t>
            </a:r>
            <a:r>
              <a:rPr lang="en-US" sz="1200"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Microsoft’s</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a:t>
            </a:r>
            <a:r>
              <a:rPr lang="en-US" sz="1200"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popular</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task automation framework PowerShell is available for use with Windows Azure as well.  Whether you want to automate provisioning of lots and lots of Virtual Machines or configure your Virtual Network settings through scripts, PowerShell </a:t>
            </a:r>
            <a:r>
              <a:rPr lang="en-US" sz="1200" u="none" spc="-50" baseline="0" dirty="0" err="1"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cmdlets</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are ready for you.  </a:t>
            </a:r>
            <a:r>
              <a:rPr lang="en-US" sz="1200"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You</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can download PowerShell </a:t>
            </a:r>
            <a:r>
              <a:rPr lang="en-US" sz="1200" u="none" spc="-50" baseline="0" dirty="0" err="1"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cmdlets</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from  </a:t>
            </a:r>
            <a:r>
              <a:rPr lang="en-US" sz="1200" b="1"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http://www.windowsazure.com/en-us/downloads/</a:t>
            </a:r>
            <a:r>
              <a:rPr lang="en-US" sz="1200" u="none" spc="-50" baseline="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 </a:t>
            </a:r>
            <a:r>
              <a:rPr lang="en-US" sz="1200" u="none" spc="-50" dirty="0" smtClean="0">
                <a:gradFill>
                  <a:gsLst>
                    <a:gs pos="0">
                      <a:schemeClr val="accent1"/>
                    </a:gs>
                    <a:gs pos="100000">
                      <a:schemeClr val="accent1"/>
                    </a:gs>
                  </a:gsLst>
                  <a:lin ang="5400000" scaled="1"/>
                </a:gradFill>
                <a:latin typeface="Segoe UI" pitchFamily="34" charset="0"/>
                <a:ea typeface="Segoe UI" pitchFamily="34" charset="0"/>
                <a:cs typeface="Segoe UI" pitchFamily="34" charset="0"/>
              </a:rPr>
              <a:t>to get started.</a:t>
            </a:r>
          </a:p>
          <a:p>
            <a:endParaRPr lang="en-US" sz="1200" dirty="0" smtClean="0"/>
          </a:p>
          <a:p>
            <a:r>
              <a:rPr lang="en-US" sz="1200" dirty="0" smtClean="0"/>
              <a:t>You can configure</a:t>
            </a:r>
            <a:r>
              <a:rPr lang="en-US" sz="1200" baseline="0" dirty="0" smtClean="0"/>
              <a:t> and manage all 3 elements of infrastructure services (</a:t>
            </a:r>
            <a:r>
              <a:rPr lang="en-US" sz="1200" baseline="0" dirty="0" err="1" smtClean="0"/>
              <a:t>IaaS</a:t>
            </a:r>
            <a:r>
              <a:rPr lang="en-US" sz="1200" baseline="0" dirty="0" smtClean="0"/>
              <a:t>) with PowerShell: Virtual Machines, Virtual Network and Storage. When you want to upload  custom VHDs into Windows Azure or bring your images back to on-premises, at scale, use PowerShell.  When you are working across many Windows Azure subscriptions and need to copy VHDs in between, use PowerShell. Or when you want to convert images virtualized with VMware (VMDK format) into VHD to run in Virtual Machines, use the Microsoft Virtual Machine Converter (MVMC Toolkit) first and then upload the converted images using PowerShell </a:t>
            </a:r>
            <a:r>
              <a:rPr lang="en-US" sz="1200" baseline="0" dirty="0" err="1" smtClean="0"/>
              <a:t>cmdlets</a:t>
            </a:r>
            <a:r>
              <a:rPr lang="en-US" sz="1200" baseline="0" dirty="0" smtClean="0"/>
              <a:t>.</a:t>
            </a:r>
          </a:p>
          <a:p>
            <a:endParaRPr lang="en-US" sz="1200" baseline="0" dirty="0" smtClean="0"/>
          </a:p>
          <a:p>
            <a:r>
              <a:rPr lang="en-US" sz="1200" baseline="0" dirty="0" smtClean="0"/>
              <a:t>PowerShell is here to help increase your productivity, and to give you advanced management options.  </a:t>
            </a:r>
          </a:p>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8C0FAB-3609-4A33-998D-F0CAA2A2040D}"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92</a:t>
            </a:fld>
            <a:endParaRPr lang="en-US" dirty="0">
              <a:solidFill>
                <a:prstClr val="black"/>
              </a:solidFill>
            </a:endParaRPr>
          </a:p>
        </p:txBody>
      </p:sp>
    </p:spTree>
    <p:extLst>
      <p:ext uri="{BB962C8B-B14F-4D97-AF65-F5344CB8AC3E}">
        <p14:creationId xmlns:p14="http://schemas.microsoft.com/office/powerpoint/2010/main" val="19242439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r>
              <a:rPr lang="en-US" b="1" baseline="0" dirty="0" smtClean="0"/>
              <a:t> </a:t>
            </a:r>
            <a:r>
              <a:rPr lang="en-US" b="0" baseline="0" dirty="0" smtClean="0"/>
              <a:t>Describe native monitoring capabilities that are accessible via the Windows Azure Management Portal.</a:t>
            </a:r>
          </a:p>
          <a:p>
            <a:endParaRPr lang="en-US" b="0" baseline="0" dirty="0" smtClean="0"/>
          </a:p>
          <a:p>
            <a:r>
              <a:rPr lang="en-US" b="1" baseline="0" dirty="0" smtClean="0"/>
              <a:t>Key Talking Points:</a:t>
            </a:r>
          </a:p>
          <a:p>
            <a:pPr marL="285750" indent="-285750">
              <a:buFont typeface="Arial" panose="020B0604020202020204" pitchFamily="34" charset="0"/>
              <a:buChar char="•"/>
            </a:pPr>
            <a:r>
              <a:rPr lang="en-US" b="0" baseline="0" dirty="0" smtClean="0"/>
              <a:t>VMs, Virtual Networks and Storage all have built-in monitoring support</a:t>
            </a:r>
          </a:p>
          <a:p>
            <a:pPr marL="285750" indent="-285750">
              <a:buFont typeface="Arial" panose="020B0604020202020204" pitchFamily="34" charset="0"/>
              <a:buChar char="•"/>
            </a:pPr>
            <a:r>
              <a:rPr lang="en-US" b="0" baseline="0" dirty="0" smtClean="0"/>
              <a:t>VMs and Virtual Networks – monitoring enabled by default</a:t>
            </a:r>
          </a:p>
          <a:p>
            <a:pPr marL="285750" indent="-285750">
              <a:buFont typeface="Arial" panose="020B0604020202020204" pitchFamily="34" charset="0"/>
              <a:buChar char="•"/>
            </a:pPr>
            <a:r>
              <a:rPr lang="en-US" b="0" baseline="0" dirty="0" smtClean="0"/>
              <a:t>Storage – monitoring disabled by default – storage monitoring stores monitoring metric data in four tables – the storage consumed by these metrics and the transactions for writing this monitoring data is billable and can increase the cost of storage.</a:t>
            </a:r>
          </a:p>
          <a:p>
            <a:pPr marL="285750" indent="-285750">
              <a:buFont typeface="Arial" panose="020B0604020202020204" pitchFamily="34" charset="0"/>
              <a:buChar char="•"/>
            </a:pPr>
            <a:r>
              <a:rPr lang="en-US" b="0" baseline="0" dirty="0" smtClean="0"/>
              <a:t>Metrics can be added/deleted to customize dashboard</a:t>
            </a:r>
          </a:p>
          <a:p>
            <a:pPr marL="285750" indent="-285750">
              <a:buFont typeface="Arial" panose="020B0604020202020204" pitchFamily="34" charset="0"/>
              <a:buChar char="•"/>
            </a:pPr>
            <a:r>
              <a:rPr lang="en-US" b="0" baseline="0" dirty="0" smtClean="0"/>
              <a:t>Alerts can be configured to notify administrators when thresholds are exceeded.</a:t>
            </a:r>
            <a:endParaRPr lang="en-US" b="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94</a:t>
            </a:fld>
            <a:endParaRPr lang="en-US" dirty="0"/>
          </a:p>
        </p:txBody>
      </p:sp>
    </p:spTree>
    <p:extLst>
      <p:ext uri="{BB962C8B-B14F-4D97-AF65-F5344CB8AC3E}">
        <p14:creationId xmlns:p14="http://schemas.microsoft.com/office/powerpoint/2010/main" val="35947070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95</a:t>
            </a:fld>
            <a:endParaRPr lang="en-US" dirty="0"/>
          </a:p>
        </p:txBody>
      </p:sp>
    </p:spTree>
    <p:extLst>
      <p:ext uri="{BB962C8B-B14F-4D97-AF65-F5344CB8AC3E}">
        <p14:creationId xmlns:p14="http://schemas.microsoft.com/office/powerpoint/2010/main" val="1443240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D9513E-2F63-4E92-8AD6-620F209119FF}"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96</a:t>
            </a:fld>
            <a:endParaRPr lang="en-US" dirty="0">
              <a:solidFill>
                <a:prstClr val="black"/>
              </a:solidFill>
            </a:endParaRPr>
          </a:p>
        </p:txBody>
      </p:sp>
    </p:spTree>
    <p:extLst>
      <p:ext uri="{BB962C8B-B14F-4D97-AF65-F5344CB8AC3E}">
        <p14:creationId xmlns:p14="http://schemas.microsoft.com/office/powerpoint/2010/main" val="2393346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6" name="Date Placeholder 5"/>
          <p:cNvSpPr>
            <a:spLocks noGrp="1"/>
          </p:cNvSpPr>
          <p:nvPr>
            <p:ph type="dt" idx="10"/>
          </p:nvPr>
        </p:nvSpPr>
        <p:spPr/>
        <p:txBody>
          <a:bodyPr/>
          <a:lstStyle/>
          <a:p>
            <a:fld id="{E05F0FDE-0B9C-4E37-A1AB-AA68C509158B}" type="datetime1">
              <a:rPr lang="en-US" smtClean="0"/>
              <a:t>10/3/2013</a:t>
            </a:fld>
            <a:endParaRPr lang="en-US" dirty="0"/>
          </a:p>
        </p:txBody>
      </p:sp>
      <p:sp>
        <p:nvSpPr>
          <p:cNvPr id="9" name="Footer Placeholder 8"/>
          <p:cNvSpPr>
            <a:spLocks noGrp="1"/>
          </p:cNvSpPr>
          <p:nvPr>
            <p:ph type="ftr" sz="quarter" idx="11"/>
          </p:nvPr>
        </p:nvSpPr>
        <p:spPr/>
        <p:txBody>
          <a:bodyPr/>
          <a:lstStyle/>
          <a:p>
            <a:pPr defTabSz="93293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pPr/>
              <a:t>97</a:t>
            </a:fld>
            <a:endParaRPr lang="en-US" dirty="0"/>
          </a:p>
        </p:txBody>
      </p:sp>
      <p:sp>
        <p:nvSpPr>
          <p:cNvPr id="11" name="Header Placeholder 10"/>
          <p:cNvSpPr>
            <a:spLocks noGrp="1"/>
          </p:cNvSpPr>
          <p:nvPr>
            <p:ph type="hdr" sz="quarter" idx="13"/>
          </p:nvPr>
        </p:nvSpPr>
        <p:spPr/>
        <p:txBody>
          <a:bodyPr/>
          <a:lstStyle/>
          <a:p>
            <a:r>
              <a:rPr lang="en-US" dirty="0" smtClean="0"/>
              <a:t>System Center Marketing</a:t>
            </a:r>
          </a:p>
        </p:txBody>
      </p:sp>
    </p:spTree>
    <p:extLst>
      <p:ext uri="{BB962C8B-B14F-4D97-AF65-F5344CB8AC3E}">
        <p14:creationId xmlns:p14="http://schemas.microsoft.com/office/powerpoint/2010/main" val="26839661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dirty="0" smtClean="0"/>
              <a:t>Slide Objectives</a:t>
            </a:r>
          </a:p>
          <a:p>
            <a:pPr marL="171450" indent="-171450">
              <a:buFont typeface="Arial" pitchFamily="34" charset="0"/>
              <a:buChar char="•"/>
            </a:pPr>
            <a:r>
              <a:rPr lang="en-US" b="0" dirty="0" smtClean="0"/>
              <a:t>Understand basic concept of a CDN</a:t>
            </a:r>
          </a:p>
          <a:p>
            <a:pPr marL="171450" indent="-171450">
              <a:buFont typeface="Arial" pitchFamily="34" charset="0"/>
              <a:buChar char="•"/>
            </a:pPr>
            <a:r>
              <a:rPr lang="en-US" b="0" dirty="0" smtClean="0"/>
              <a:t>Understand at a high level how Windows Azure CDN works</a:t>
            </a:r>
          </a:p>
          <a:p>
            <a:endParaRPr lang="en-US" dirty="0" smtClean="0"/>
          </a:p>
          <a:p>
            <a:r>
              <a:rPr lang="en-US" b="1" dirty="0" smtClean="0"/>
              <a:t>Key Talking Points</a:t>
            </a:r>
          </a:p>
          <a:p>
            <a:pPr marL="171450" indent="-171450">
              <a:buFont typeface="Arial" pitchFamily="34" charset="0"/>
              <a:buChar char="•"/>
            </a:pPr>
            <a:r>
              <a:rPr lang="en-US" baseline="0" dirty="0" smtClean="0"/>
              <a:t>The Windows Azure CDN provides edge nodes around the world</a:t>
            </a:r>
          </a:p>
          <a:p>
            <a:pPr marL="171450" indent="-171450">
              <a:buFont typeface="Arial" pitchFamily="34" charset="0"/>
              <a:buChar char="•"/>
            </a:pPr>
            <a:r>
              <a:rPr lang="en-US" baseline="0" dirty="0" smtClean="0"/>
              <a:t>Data stored in CDN enabled storage accounts is retrieved from the origin storage container and cached at each edge node in a lazy load fashion</a:t>
            </a:r>
          </a:p>
          <a:p>
            <a:pPr marL="171450" indent="-171450">
              <a:buFont typeface="Arial" pitchFamily="34" charset="0"/>
              <a:buChar char="•"/>
            </a:pPr>
            <a:r>
              <a:rPr lang="en-US" baseline="0" dirty="0" smtClean="0"/>
              <a:t>Windows Azure Customers have control over how long data is cached for.</a:t>
            </a:r>
          </a:p>
          <a:p>
            <a:pPr marL="171450" indent="-171450">
              <a:buFont typeface="Arial" pitchFamily="34" charset="0"/>
              <a:buChar char="•"/>
            </a:pPr>
            <a:r>
              <a:rPr lang="en-NZ" dirty="0" smtClean="0"/>
              <a:t>Windows Azure CDN has 18 locations globally (United States, Europe, Asia, Australia and South America) and continues to expand</a:t>
            </a:r>
          </a:p>
          <a:p>
            <a:pPr marL="171450" indent="-171450">
              <a:buFont typeface="Arial" pitchFamily="34" charset="0"/>
              <a:buChar char="•"/>
            </a:pPr>
            <a:r>
              <a:rPr lang="en-NZ" dirty="0" smtClean="0"/>
              <a:t>The benefit of using a CDN is better performance and user experience for users who are farther from the source of the content stored in the Windows Azure Blob service. </a:t>
            </a:r>
          </a:p>
          <a:p>
            <a:pPr marL="171450" indent="-171450">
              <a:buFont typeface="Arial" pitchFamily="34" charset="0"/>
              <a:buChar char="•"/>
            </a:pPr>
            <a:r>
              <a:rPr lang="en-NZ" dirty="0" smtClean="0"/>
              <a:t>Windows Azure CDN provides worldwide high-bandwidth access to serve content for popular events.</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r>
              <a:rPr lang="en-US" dirty="0" smtClean="0"/>
              <a:t>http://blogs.msdn.com/b/windowsazure/archive/2009/11/05/introducing-the-windows-azure-content-delivery-network.aspx</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98</a:t>
            </a:fld>
            <a:endParaRPr lang="en-US" dirty="0"/>
          </a:p>
        </p:txBody>
      </p:sp>
    </p:spTree>
    <p:extLst>
      <p:ext uri="{BB962C8B-B14F-4D97-AF65-F5344CB8AC3E}">
        <p14:creationId xmlns:p14="http://schemas.microsoft.com/office/powerpoint/2010/main" val="11132673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a:t>
            </a:r>
            <a:r>
              <a:rPr lang="en-US" baseline="0" dirty="0" smtClean="0"/>
              <a:t> how to enable CDN</a:t>
            </a:r>
          </a:p>
          <a:p>
            <a:pPr marL="0" indent="0">
              <a:buFont typeface="Arial" pitchFamily="34" charset="0"/>
              <a:buNone/>
            </a:pPr>
            <a:endParaRPr lang="en-US" baseline="0" dirty="0" smtClean="0"/>
          </a:p>
          <a:p>
            <a:pPr marL="0" marR="0" indent="0" algn="l" defTabSz="685864" rtl="0" eaLnBrk="1" fontAlgn="auto" latinLnBrk="0" hangingPunct="1">
              <a:lnSpc>
                <a:spcPct val="90000"/>
              </a:lnSpc>
              <a:spcBef>
                <a:spcPts val="0"/>
              </a:spcBef>
              <a:spcAft>
                <a:spcPts val="250"/>
              </a:spcAft>
              <a:buClrTx/>
              <a:buSzTx/>
              <a:buFont typeface="Arial" pitchFamily="34" charset="0"/>
              <a:buNone/>
              <a:tabLst/>
              <a:defRPr/>
            </a:pPr>
            <a:r>
              <a:rPr lang="en-US" sz="1600" b="1" dirty="0" smtClean="0"/>
              <a:t>Key Talking</a:t>
            </a:r>
            <a:r>
              <a:rPr lang="en-US" sz="1600" b="1" baseline="0" dirty="0" smtClean="0"/>
              <a:t> Points</a:t>
            </a:r>
            <a:endParaRPr lang="en-US" sz="1600" b="1" dirty="0" smtClean="0"/>
          </a:p>
          <a:p>
            <a:pPr marL="285750" indent="-285750">
              <a:buFont typeface="Arial" pitchFamily="34" charset="0"/>
              <a:buChar char="•"/>
            </a:pPr>
            <a:r>
              <a:rPr lang="en-US" i="0" dirty="0" smtClean="0"/>
              <a:t>The Windows Azure Content Delivery Network (CDN) offers IT Pros a global solution for delivering high-bandwidth content that's hosted in Windows Azure.</a:t>
            </a:r>
            <a:endParaRPr lang="en-US" i="0" baseline="0" dirty="0" smtClean="0"/>
          </a:p>
          <a:p>
            <a:pPr marL="0" indent="0">
              <a:buFont typeface="Arial" pitchFamily="34" charset="0"/>
              <a:buNone/>
            </a:pPr>
            <a:endParaRPr lang="en-US" baseline="0" dirty="0" smtClean="0"/>
          </a:p>
          <a:p>
            <a:pPr marL="0" indent="0">
              <a:buFont typeface="Arial" pitchFamily="34" charset="0"/>
              <a:buNone/>
            </a:pPr>
            <a:r>
              <a:rPr lang="en-US" b="1" baseline="0" dirty="0" smtClean="0"/>
              <a:t>Demo Steps</a:t>
            </a:r>
          </a:p>
          <a:p>
            <a:pPr marL="285750" indent="-285750">
              <a:buFont typeface="Arial" panose="020B0604020202020204" pitchFamily="34" charset="0"/>
              <a:buChar char="•"/>
            </a:pPr>
            <a:r>
              <a:rPr lang="en-US" dirty="0" smtClean="0"/>
              <a:t>Log into the </a:t>
            </a:r>
            <a:r>
              <a:rPr lang="en-US" dirty="0" smtClean="0">
                <a:hlinkClick r:id="rId3"/>
              </a:rPr>
              <a:t>Windows Azure Platform Management Portal</a:t>
            </a:r>
            <a:r>
              <a:rPr lang="en-US" dirty="0" smtClean="0"/>
              <a:t>.</a:t>
            </a:r>
          </a:p>
          <a:p>
            <a:pPr marL="285750" indent="-285750">
              <a:buFont typeface="Arial" panose="020B0604020202020204" pitchFamily="34" charset="0"/>
              <a:buChar char="•"/>
            </a:pPr>
            <a:r>
              <a:rPr lang="en-US" dirty="0" smtClean="0"/>
              <a:t>In the navigation pane, click </a:t>
            </a:r>
            <a:r>
              <a:rPr lang="en-US" b="1" dirty="0" smtClean="0"/>
              <a:t>Hosted Services, Storage Accounts &amp; CDN</a:t>
            </a:r>
            <a:r>
              <a:rPr lang="en-US" dirty="0" smtClean="0"/>
              <a:t>.</a:t>
            </a:r>
          </a:p>
          <a:p>
            <a:pPr marL="285750" indent="-285750">
              <a:buFont typeface="Arial" panose="020B0604020202020204" pitchFamily="34" charset="0"/>
              <a:buChar char="•"/>
            </a:pPr>
            <a:r>
              <a:rPr lang="en-US" dirty="0" smtClean="0"/>
              <a:t>In the upper portion of the navigation pane, click </a:t>
            </a:r>
            <a:r>
              <a:rPr lang="en-US" b="1" dirty="0" smtClean="0"/>
              <a:t>CDN</a:t>
            </a:r>
            <a:r>
              <a:rPr lang="en-US" dirty="0" smtClean="0"/>
              <a:t>.</a:t>
            </a:r>
          </a:p>
          <a:p>
            <a:pPr marL="285750" indent="-285750">
              <a:buFont typeface="Arial" panose="020B0604020202020204" pitchFamily="34" charset="0"/>
              <a:buChar char="•"/>
            </a:pPr>
            <a:r>
              <a:rPr lang="en-US" dirty="0" smtClean="0"/>
              <a:t>On the ribbon, click </a:t>
            </a:r>
            <a:r>
              <a:rPr lang="en-US" b="1" dirty="0" smtClean="0"/>
              <a:t>New Endpoint</a:t>
            </a:r>
            <a:r>
              <a:rPr lang="en-US" dirty="0" smtClean="0"/>
              <a:t>. This will open the </a:t>
            </a:r>
            <a:r>
              <a:rPr lang="en-US" b="1" dirty="0" smtClean="0"/>
              <a:t>Create a New CDN Endpoint</a:t>
            </a:r>
            <a:r>
              <a:rPr lang="en-US" dirty="0" smtClean="0"/>
              <a:t> window.</a:t>
            </a:r>
          </a:p>
          <a:p>
            <a:pPr marL="285750" indent="-285750">
              <a:buFont typeface="Arial" panose="020B0604020202020204" pitchFamily="34" charset="0"/>
              <a:buChar char="•"/>
            </a:pPr>
            <a:r>
              <a:rPr lang="en-US" dirty="0" smtClean="0"/>
              <a:t>On the </a:t>
            </a:r>
            <a:r>
              <a:rPr lang="en-US" b="1" dirty="0" smtClean="0"/>
              <a:t>Create a New CDN Endpoint</a:t>
            </a:r>
            <a:r>
              <a:rPr lang="en-US" dirty="0" smtClean="0"/>
              <a:t> window select a subscription from the </a:t>
            </a:r>
            <a:r>
              <a:rPr lang="en-US" b="1" dirty="0" smtClean="0"/>
              <a:t>Choose a Subscription</a:t>
            </a:r>
            <a:r>
              <a:rPr lang="en-US" dirty="0" smtClean="0"/>
              <a:t> dropdown on which to enable CDN.</a:t>
            </a:r>
          </a:p>
          <a:p>
            <a:pPr marL="285750" indent="-285750">
              <a:buFont typeface="Arial" panose="020B0604020202020204" pitchFamily="34" charset="0"/>
              <a:buChar char="•"/>
            </a:pPr>
            <a:r>
              <a:rPr lang="en-US" dirty="0" smtClean="0"/>
              <a:t>Select the source of the CDN content from the </a:t>
            </a:r>
            <a:r>
              <a:rPr lang="en-US" b="1" dirty="0" smtClean="0"/>
              <a:t>Chose a content provider</a:t>
            </a:r>
            <a:r>
              <a:rPr lang="en-US" dirty="0" smtClean="0"/>
              <a:t> dropdown.</a:t>
            </a:r>
          </a:p>
          <a:p>
            <a:pPr marL="285750" indent="-285750">
              <a:buFont typeface="Arial" panose="020B0604020202020204" pitchFamily="34" charset="0"/>
              <a:buChar char="•"/>
            </a:pPr>
            <a:r>
              <a:rPr lang="en-US" dirty="0" smtClean="0"/>
              <a:t>If you need to use HTTPS connections check </a:t>
            </a:r>
            <a:r>
              <a:rPr lang="en-US" b="1" dirty="0" smtClean="0"/>
              <a:t>HTTPS</a:t>
            </a:r>
            <a:r>
              <a:rPr lang="en-US" dirty="0" smtClean="0"/>
              <a:t>. </a:t>
            </a:r>
          </a:p>
          <a:p>
            <a:pPr marL="285750" indent="-285750">
              <a:buFont typeface="Arial" panose="020B0604020202020204" pitchFamily="34" charset="0"/>
              <a:buChar char="•"/>
            </a:pPr>
            <a:r>
              <a:rPr lang="en-US" dirty="0" smtClean="0"/>
              <a:t>If you are caching content from a hosted service and you are using query strings to specify the content to be retrieved, check </a:t>
            </a:r>
            <a:r>
              <a:rPr lang="en-US" b="1" dirty="0" smtClean="0"/>
              <a:t>Query Strings</a:t>
            </a:r>
            <a:r>
              <a:rPr lang="en-US" dirty="0" smtClean="0"/>
              <a:t>. </a:t>
            </a:r>
          </a:p>
          <a:p>
            <a:pPr marL="285750" indent="-285750">
              <a:buFont typeface="Arial" panose="020B0604020202020204" pitchFamily="34" charset="0"/>
              <a:buChar char="•"/>
            </a:pPr>
            <a:r>
              <a:rPr lang="en-US" dirty="0" smtClean="0"/>
              <a:t>Click </a:t>
            </a:r>
            <a:r>
              <a:rPr lang="en-US" b="1" dirty="0" smtClean="0"/>
              <a:t>Create</a:t>
            </a:r>
            <a:r>
              <a:rPr lang="en-US" dirty="0" smtClean="0"/>
              <a:t>.</a:t>
            </a:r>
          </a:p>
          <a:p>
            <a:pPr marL="0" indent="0">
              <a:buFont typeface="Arial" pitchFamily="34" charset="0"/>
              <a:buNone/>
            </a:pPr>
            <a:endParaRPr lang="en-US" dirty="0" smtClean="0"/>
          </a:p>
          <a:p>
            <a:pPr marL="0" marR="0" indent="0" algn="l" defTabSz="1218987" rtl="0" eaLnBrk="1" fontAlgn="auto" latinLnBrk="0" hangingPunct="1">
              <a:lnSpc>
                <a:spcPct val="100000"/>
              </a:lnSpc>
              <a:spcBef>
                <a:spcPts val="0"/>
              </a:spcBef>
              <a:spcAft>
                <a:spcPts val="0"/>
              </a:spcAft>
              <a:buClrTx/>
              <a:buSzTx/>
              <a:buFont typeface="Arial" pitchFamily="34" charset="0"/>
              <a:buNone/>
              <a:tabLst/>
              <a:defRPr/>
            </a:pPr>
            <a:r>
              <a:rPr lang="en-US" sz="1600" b="1" dirty="0" smtClean="0"/>
              <a:t>Notes</a:t>
            </a:r>
          </a:p>
          <a:p>
            <a:pPr marL="0" indent="0">
              <a:buFont typeface="Arial" pitchFamily="34" charset="0"/>
              <a:buNone/>
            </a:pPr>
            <a:r>
              <a:rPr lang="en-US" dirty="0" smtClean="0"/>
              <a:t>The content source URL will display </a:t>
            </a:r>
            <a:r>
              <a:rPr lang="en-US" b="1" dirty="0" smtClean="0"/>
              <a:t>Source URL for the CDN Endpoint</a:t>
            </a:r>
            <a:r>
              <a:rPr lang="en-US" dirty="0" smtClean="0"/>
              <a:t>. This is the URL from which the CDN will retrieve the cached content.</a:t>
            </a:r>
          </a:p>
          <a:p>
            <a:endParaRPr lang="en-US" dirty="0" smtClean="0"/>
          </a:p>
          <a:p>
            <a:r>
              <a:rPr lang="en-US" dirty="0" smtClean="0"/>
              <a:t>Once you enable CDN access to a storage account or hosted service, all publicly available objects are eligible for CDN edge caching.</a:t>
            </a:r>
          </a:p>
          <a:p>
            <a:r>
              <a:rPr lang="en-US" dirty="0" smtClean="0"/>
              <a:t>If you modify an object that is currently cached in the CDN, the new content will not be available via the CDN until the CDN refreshes its content when the cached content time-to-live period expires.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99</a:t>
            </a:fld>
            <a:endParaRPr lang="en-US" dirty="0"/>
          </a:p>
        </p:txBody>
      </p:sp>
    </p:spTree>
    <p:extLst>
      <p:ext uri="{BB962C8B-B14F-4D97-AF65-F5344CB8AC3E}">
        <p14:creationId xmlns:p14="http://schemas.microsoft.com/office/powerpoint/2010/main" val="3265924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980725"/>
            <a:ext cx="11152188" cy="1172373"/>
          </a:xfrm>
        </p:spPr>
        <p:txBody>
          <a:bodyPr anchor="b" anchorCtr="0">
            <a:spAutoFit/>
          </a:bodyPr>
          <a:lstStyle>
            <a:lvl1pPr>
              <a:defRPr sz="7057" spc="-150"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69169" y="4773829"/>
            <a:ext cx="11152188" cy="724246"/>
          </a:xfrm>
        </p:spPr>
        <p:txBody>
          <a:bodyPr>
            <a:spAutoFit/>
          </a:bodyPr>
          <a:lstStyle>
            <a:lvl1pPr marL="0" indent="0">
              <a:spcBef>
                <a:spcPts val="0"/>
              </a:spcBef>
              <a:buNone/>
              <a:defRPr sz="3136" spc="-70"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548405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180" rtl="0" eaLnBrk="1" latinLnBrk="0" hangingPunct="1">
              <a:lnSpc>
                <a:spcPct val="90000"/>
              </a:lnSpc>
              <a:spcBef>
                <a:spcPct val="0"/>
              </a:spcBef>
              <a:buNone/>
              <a:defRPr lang="en-US" sz="5293" b="0" kern="1200" cap="none" spc="-100" baseline="0" dirty="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7621555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81107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txBox="1">
            <a:spLocks/>
          </p:cNvSpPr>
          <p:nvPr userDrawn="1"/>
        </p:nvSpPr>
        <p:spPr>
          <a:xfrm>
            <a:off x="269169" y="308191"/>
            <a:ext cx="11149013" cy="927940"/>
          </a:xfrm>
          <a:prstGeom prst="rect">
            <a:avLst/>
          </a:prstGeom>
        </p:spPr>
        <p:txBody>
          <a:bodyPr lIns="143391" tIns="89619" rIns="143391" bIns="89619"/>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Cloud, an ‘evolution’ for IT</a:t>
            </a:r>
          </a:p>
        </p:txBody>
      </p:sp>
    </p:spTree>
    <p:extLst>
      <p:ext uri="{BB962C8B-B14F-4D97-AF65-F5344CB8AC3E}">
        <p14:creationId xmlns:p14="http://schemas.microsoft.com/office/powerpoint/2010/main" val="280623670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69169" y="1187621"/>
            <a:ext cx="11152188" cy="2463945"/>
          </a:xfrm>
        </p:spPr>
        <p:txBody>
          <a:bodyPr>
            <a:spAutoFit/>
          </a:bodyPr>
          <a:lstStyle>
            <a:lvl1pPr marL="0" indent="0">
              <a:buNone/>
              <a:defRPr sz="3234">
                <a:gradFill>
                  <a:gsLst>
                    <a:gs pos="1250">
                      <a:schemeClr val="tx1"/>
                    </a:gs>
                    <a:gs pos="100000">
                      <a:schemeClr val="tx1"/>
                    </a:gs>
                  </a:gsLst>
                  <a:lin ang="5400000" scaled="0"/>
                </a:gradFill>
                <a:latin typeface="Consolas" pitchFamily="49" charset="0"/>
                <a:cs typeface="Consolas" pitchFamily="49" charset="0"/>
              </a:defRPr>
            </a:lvl1pPr>
            <a:lvl2pPr marL="339657" indent="0">
              <a:buNone/>
              <a:defRPr>
                <a:gradFill>
                  <a:gsLst>
                    <a:gs pos="1250">
                      <a:schemeClr val="tx1"/>
                    </a:gs>
                    <a:gs pos="100000">
                      <a:schemeClr val="tx1"/>
                    </a:gs>
                  </a:gsLst>
                  <a:lin ang="5400000" scaled="0"/>
                </a:gradFill>
                <a:latin typeface="Consolas" pitchFamily="49" charset="0"/>
                <a:cs typeface="Consolas" pitchFamily="49" charset="0"/>
              </a:defRPr>
            </a:lvl2pPr>
            <a:lvl3pPr marL="572973" indent="0">
              <a:buNone/>
              <a:defRPr>
                <a:gradFill>
                  <a:gsLst>
                    <a:gs pos="1250">
                      <a:schemeClr val="tx1"/>
                    </a:gs>
                    <a:gs pos="100000">
                      <a:schemeClr val="tx1"/>
                    </a:gs>
                  </a:gsLst>
                  <a:lin ang="5400000" scaled="0"/>
                </a:gradFill>
                <a:latin typeface="Consolas" pitchFamily="49" charset="0"/>
                <a:cs typeface="Consolas" pitchFamily="49" charset="0"/>
              </a:defRPr>
            </a:lvl3pPr>
            <a:lvl4pPr marL="798353" indent="0">
              <a:buNone/>
              <a:defRPr>
                <a:gradFill>
                  <a:gsLst>
                    <a:gs pos="1250">
                      <a:schemeClr val="tx1"/>
                    </a:gs>
                    <a:gs pos="100000">
                      <a:schemeClr val="tx1"/>
                    </a:gs>
                  </a:gsLst>
                  <a:lin ang="5400000" scaled="0"/>
                </a:gradFill>
                <a:latin typeface="Consolas" pitchFamily="49" charset="0"/>
                <a:cs typeface="Consolas" pitchFamily="49" charset="0"/>
              </a:defRPr>
            </a:lvl4pPr>
            <a:lvl5pPr marL="1030082"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8768159"/>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269169" y="291069"/>
            <a:ext cx="11152188" cy="914360"/>
          </a:xfrm>
        </p:spPr>
        <p:txBody>
          <a:bodyPr>
            <a:spAutoFit/>
          </a:bodyPr>
          <a:lstStyle>
            <a:lvl1pPr>
              <a:defRPr sz="5293"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69169" y="1187621"/>
            <a:ext cx="11149013" cy="2504683"/>
          </a:xfrm>
          <a:prstGeom prst="rect">
            <a:avLst/>
          </a:prstGeom>
        </p:spPr>
        <p:txBody>
          <a:bodyPr>
            <a:spAutoFit/>
          </a:bodyPr>
          <a:lstStyle>
            <a:lvl1pPr marL="342831" indent="-342831">
              <a:buClr>
                <a:srgbClr val="FFFFFF"/>
              </a:buClr>
              <a:buSzPct val="90000"/>
              <a:buFont typeface="Arial" pitchFamily="34" charset="0"/>
              <a:buChar char="•"/>
              <a:defRPr sz="3528">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24" indent="-285693">
              <a:buClr>
                <a:srgbClr val="FFFFFF"/>
              </a:buClr>
              <a:buSzPct val="90000"/>
              <a:buFont typeface="Arial" pitchFamily="34" charset="0"/>
              <a:buChar char="•"/>
              <a:defRPr sz="3136">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17" indent="-285693">
              <a:buClr>
                <a:srgbClr val="FFFFFF"/>
              </a:buClr>
              <a:buSzPct val="90000"/>
              <a:buFont typeface="Arial" pitchFamily="34" charset="0"/>
              <a:buChar char="•"/>
              <a:defRPr sz="2744">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771" indent="-228554">
              <a:buClr>
                <a:srgbClr val="FFFFFF"/>
              </a:buClr>
              <a:buSzPct val="90000"/>
              <a:buFont typeface="Arial" pitchFamily="34" charset="0"/>
              <a:buChar char="•"/>
              <a:defRPr sz="2352">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326" indent="-228554">
              <a:buClr>
                <a:srgbClr val="FFFFFF"/>
              </a:buClr>
              <a:buSzPct val="90000"/>
              <a:buFont typeface="Arial" pitchFamily="34" charset="0"/>
              <a:buChar char="•"/>
              <a:defRPr sz="196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77769054"/>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0265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462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8288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413017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117920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2">
    <p:bg>
      <p:bgRef idx="1001">
        <a:schemeClr val="bg2"/>
      </p:bgRef>
    </p:bg>
    <p:spTree>
      <p:nvGrpSpPr>
        <p:cNvPr id="1" name=""/>
        <p:cNvGrpSpPr/>
        <p:nvPr/>
      </p:nvGrpSpPr>
      <p:grpSpPr>
        <a:xfrm>
          <a:off x="0" y="0"/>
          <a:ext cx="0" cy="0"/>
          <a:chOff x="0" y="0"/>
          <a:chExt cx="0" cy="0"/>
        </a:xfrm>
      </p:grpSpPr>
      <p:sp>
        <p:nvSpPr>
          <p:cNvPr id="8" name="Freeform 6"/>
          <p:cNvSpPr>
            <a:spLocks noChangeAspect="1" noEditPoints="1"/>
          </p:cNvSpPr>
          <p:nvPr userDrawn="1"/>
        </p:nvSpPr>
        <p:spPr bwMode="auto">
          <a:xfrm>
            <a:off x="622" y="0"/>
            <a:ext cx="12188203" cy="6861505"/>
          </a:xfrm>
          <a:custGeom>
            <a:avLst/>
            <a:gdLst>
              <a:gd name="T0" fmla="*/ 0 w 3917"/>
              <a:gd name="T1" fmla="*/ 0 h 2204"/>
              <a:gd name="T2" fmla="*/ 0 w 3917"/>
              <a:gd name="T3" fmla="*/ 2204 h 2204"/>
              <a:gd name="T4" fmla="*/ 3917 w 3917"/>
              <a:gd name="T5" fmla="*/ 2204 h 2204"/>
              <a:gd name="T6" fmla="*/ 3917 w 3917"/>
              <a:gd name="T7" fmla="*/ 0 h 2204"/>
              <a:gd name="T8" fmla="*/ 0 w 3917"/>
              <a:gd name="T9" fmla="*/ 0 h 2204"/>
              <a:gd name="T10" fmla="*/ 1698 w 3917"/>
              <a:gd name="T11" fmla="*/ 1674 h 2204"/>
              <a:gd name="T12" fmla="*/ 87 w 3917"/>
              <a:gd name="T13" fmla="*/ 1907 h 2204"/>
              <a:gd name="T14" fmla="*/ 88 w 3917"/>
              <a:gd name="T15" fmla="*/ 297 h 2204"/>
              <a:gd name="T16" fmla="*/ 1698 w 3917"/>
              <a:gd name="T17" fmla="*/ 518 h 2204"/>
              <a:gd name="T18" fmla="*/ 1698 w 3917"/>
              <a:gd name="T19" fmla="*/ 167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7" h="2204">
                <a:moveTo>
                  <a:pt x="0" y="0"/>
                </a:moveTo>
                <a:cubicBezTo>
                  <a:pt x="0" y="2204"/>
                  <a:pt x="0" y="2204"/>
                  <a:pt x="0" y="2204"/>
                </a:cubicBezTo>
                <a:cubicBezTo>
                  <a:pt x="3917" y="2204"/>
                  <a:pt x="3917" y="2204"/>
                  <a:pt x="3917" y="2204"/>
                </a:cubicBezTo>
                <a:cubicBezTo>
                  <a:pt x="3917" y="0"/>
                  <a:pt x="3917" y="0"/>
                  <a:pt x="3917" y="0"/>
                </a:cubicBezTo>
                <a:lnTo>
                  <a:pt x="0" y="0"/>
                </a:lnTo>
                <a:close/>
                <a:moveTo>
                  <a:pt x="1698" y="1674"/>
                </a:moveTo>
                <a:cubicBezTo>
                  <a:pt x="87" y="1907"/>
                  <a:pt x="87" y="1907"/>
                  <a:pt x="87" y="1907"/>
                </a:cubicBezTo>
                <a:cubicBezTo>
                  <a:pt x="89" y="1376"/>
                  <a:pt x="86" y="828"/>
                  <a:pt x="88" y="297"/>
                </a:cubicBezTo>
                <a:cubicBezTo>
                  <a:pt x="1698" y="518"/>
                  <a:pt x="1698" y="518"/>
                  <a:pt x="1698" y="518"/>
                </a:cubicBezTo>
                <a:cubicBezTo>
                  <a:pt x="1700" y="902"/>
                  <a:pt x="1696" y="1291"/>
                  <a:pt x="1698" y="1674"/>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EFEFEF"/>
              </a:solidFill>
            </a:endParaRPr>
          </a:p>
        </p:txBody>
      </p:sp>
      <p:sp>
        <p:nvSpPr>
          <p:cNvPr id="2" name="Title 1"/>
          <p:cNvSpPr>
            <a:spLocks noGrp="1"/>
          </p:cNvSpPr>
          <p:nvPr>
            <p:ph type="title" hasCustomPrompt="1"/>
          </p:nvPr>
        </p:nvSpPr>
        <p:spPr>
          <a:xfrm>
            <a:off x="5646317" y="1187621"/>
            <a:ext cx="6273340" cy="2136525"/>
          </a:xfrm>
        </p:spPr>
        <p:txBody>
          <a:bodyPr wrap="square" anchor="t" anchorCtr="0">
            <a:spAutoFit/>
          </a:bodyPr>
          <a:lstStyle>
            <a:lvl1pPr>
              <a:defRPr sz="7057" spc="-150" baseline="0">
                <a:gradFill>
                  <a:gsLst>
                    <a:gs pos="22083">
                      <a:schemeClr val="tx1"/>
                    </a:gs>
                    <a:gs pos="42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646317" y="3877277"/>
            <a:ext cx="6273340" cy="724246"/>
          </a:xfrm>
        </p:spPr>
        <p:txBody>
          <a:bodyPr wrap="square">
            <a:spAutoFit/>
          </a:bodyPr>
          <a:lstStyle>
            <a:lvl1pPr marL="0" indent="0">
              <a:spcBef>
                <a:spcPts val="0"/>
              </a:spcBef>
              <a:buNone/>
              <a:defRPr sz="3136" spc="-70" baseline="0">
                <a:gradFill>
                  <a:gsLst>
                    <a:gs pos="22083">
                      <a:schemeClr val="tx1"/>
                    </a:gs>
                    <a:gs pos="42000">
                      <a:schemeClr val="tx1"/>
                    </a:gs>
                  </a:gsLst>
                  <a:lin ang="5400000" scaled="0"/>
                </a:gradFill>
                <a:latin typeface="+mj-lt"/>
              </a:defRPr>
            </a:lvl1pPr>
          </a:lstStyle>
          <a:p>
            <a:pPr lvl="0"/>
            <a:r>
              <a:rPr lang="en-US" dirty="0" smtClean="0"/>
              <a:t>Speaker title</a:t>
            </a:r>
            <a:endParaRPr lang="en-US" dirty="0"/>
          </a:p>
        </p:txBody>
      </p:sp>
      <p:sp>
        <p:nvSpPr>
          <p:cNvPr id="17" name="Freeform 5"/>
          <p:cNvSpPr>
            <a:spLocks noEditPoints="1"/>
          </p:cNvSpPr>
          <p:nvPr userDrawn="1"/>
        </p:nvSpPr>
        <p:spPr bwMode="black">
          <a:xfrm>
            <a:off x="1702394" y="1570215"/>
            <a:ext cx="3001183" cy="4623154"/>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1"/>
          </a:solidFill>
          <a:ln w="10795" cap="flat" cmpd="sng" algn="ctr">
            <a:noFill/>
            <a:prstDash val="solid"/>
            <a:headEnd type="none" w="med" len="med"/>
            <a:tailEnd type="none" w="med" len="med"/>
          </a:ln>
          <a:effectLst/>
          <a:ex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defRPr/>
            </a:pPr>
            <a:endParaRPr lang="en-US" sz="1960" kern="0" spc="-49" smtClean="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26868774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17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240300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ction Title">
    <p:bg>
      <p:bgPr>
        <a:solidFill>
          <a:srgbClr val="FFFFFF"/>
        </a:solidFill>
        <a:effectLst/>
      </p:bgPr>
    </p:bg>
    <p:spTree>
      <p:nvGrpSpPr>
        <p:cNvPr id="1" name=""/>
        <p:cNvGrpSpPr/>
        <p:nvPr/>
      </p:nvGrpSpPr>
      <p:grpSpPr>
        <a:xfrm>
          <a:off x="0" y="0"/>
          <a:ext cx="0" cy="0"/>
          <a:chOff x="0" y="0"/>
          <a:chExt cx="0" cy="0"/>
        </a:xfrm>
      </p:grpSpPr>
      <p:sp>
        <p:nvSpPr>
          <p:cNvPr id="11" name="Picture Placeholder 9"/>
          <p:cNvSpPr>
            <a:spLocks noGrp="1"/>
          </p:cNvSpPr>
          <p:nvPr>
            <p:ph type="pic" sz="quarter" idx="10" hasCustomPrompt="1"/>
          </p:nvPr>
        </p:nvSpPr>
        <p:spPr bwMode="hidden">
          <a:xfrm>
            <a:off x="0" y="0"/>
            <a:ext cx="12188825" cy="6858000"/>
          </a:xfrm>
          <a:prstGeom prst="rect">
            <a:avLst/>
          </a:prstGeom>
          <a:noFill/>
        </p:spPr>
        <p:txBody>
          <a:bodyPr lIns="279619" tIns="279619" rIns="279619">
            <a:noAutofit/>
          </a:bodyPr>
          <a:lstStyle>
            <a:lvl1pPr marL="0" indent="0">
              <a:buNone/>
              <a:defRPr sz="2352" baseline="0">
                <a:gradFill>
                  <a:gsLst>
                    <a:gs pos="1250">
                      <a:schemeClr val="accent1"/>
                    </a:gs>
                    <a:gs pos="100000">
                      <a:schemeClr val="accent1"/>
                    </a:gs>
                  </a:gsLst>
                  <a:lin ang="5400000" scaled="0"/>
                </a:gradFill>
              </a:defRPr>
            </a:lvl1pPr>
          </a:lstStyle>
          <a:p>
            <a:r>
              <a:rPr lang="en-US" dirty="0" smtClean="0"/>
              <a:t>Picture placeholder</a:t>
            </a:r>
            <a:endParaRPr lang="en-US" dirty="0"/>
          </a:p>
        </p:txBody>
      </p:sp>
      <p:sp>
        <p:nvSpPr>
          <p:cNvPr id="10" name="Title 1"/>
          <p:cNvSpPr>
            <a:spLocks noGrp="1"/>
          </p:cNvSpPr>
          <p:nvPr>
            <p:ph type="ctrTitle"/>
          </p:nvPr>
        </p:nvSpPr>
        <p:spPr bwMode="ltGray">
          <a:xfrm>
            <a:off x="270924" y="919956"/>
            <a:ext cx="5023756" cy="5018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26222" tIns="885459" rIns="1258284" bIns="885459" numCol="1" anchor="ctr" anchorCtr="0" compatLnSpc="1">
            <a:prstTxWarp prst="textNoShape">
              <a:avLst/>
            </a:prstTxWarp>
            <a:noAutofit/>
          </a:bodyPr>
          <a:lstStyle>
            <a:lvl1pPr algn="l">
              <a:defRPr lang="en-US" sz="5881" b="0" kern="1200" cap="none" spc="-200"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13513"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8679257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Windows Azure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8040" y="223511"/>
            <a:ext cx="5044806" cy="908431"/>
          </a:xfrm>
          <a:prstGeom prst="rect">
            <a:avLst/>
          </a:prstGeom>
        </p:spPr>
      </p:pic>
    </p:spTree>
    <p:extLst>
      <p:ext uri="{BB962C8B-B14F-4D97-AF65-F5344CB8AC3E}">
        <p14:creationId xmlns:p14="http://schemas.microsoft.com/office/powerpoint/2010/main" val="396993740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3054120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981250"/>
            <a:ext cx="11152188" cy="1172373"/>
          </a:xfrm>
        </p:spPr>
        <p:txBody>
          <a:bodyPr anchor="b" anchorCtr="0">
            <a:spAutoFit/>
          </a:bodyPr>
          <a:lstStyle>
            <a:lvl1pPr>
              <a:defRPr sz="7057" spc="-150"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69168" y="4773829"/>
            <a:ext cx="11152188" cy="724246"/>
          </a:xfrm>
        </p:spPr>
        <p:txBody>
          <a:bodyPr>
            <a:spAutoFit/>
          </a:bodyPr>
          <a:lstStyle>
            <a:lvl1pPr marL="0" indent="0">
              <a:spcBef>
                <a:spcPts val="0"/>
              </a:spcBef>
              <a:buNone/>
              <a:defRPr sz="3136" spc="-70"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0869886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2"/>
            <a:ext cx="11149013" cy="914360"/>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69169" y="1187621"/>
            <a:ext cx="11149013" cy="2193862"/>
          </a:xfrm>
          <a:prstGeom prst="rect">
            <a:avLst/>
          </a:prstGeom>
        </p:spPr>
        <p:txBody>
          <a:bodyPr>
            <a:spAutoFit/>
          </a:bodyPr>
          <a:lstStyle>
            <a:lvl1pPr marL="284106" indent="-284106">
              <a:buFont typeface="Wingdings" pitchFamily="2" charset="2"/>
              <a:buChar char=""/>
              <a:defRPr sz="3920"/>
            </a:lvl1pPr>
            <a:lvl2pPr marL="517421" indent="-233317">
              <a:buFont typeface="Wingdings" pitchFamily="2" charset="2"/>
              <a:buChar char=""/>
              <a:defRPr sz="2352" spc="-50" baseline="0">
                <a:latin typeface="+mn-lt"/>
              </a:defRPr>
            </a:lvl2pPr>
            <a:lvl3pPr marL="741214" indent="-223793">
              <a:buFont typeface="Wingdings" pitchFamily="2" charset="2"/>
              <a:buChar char=""/>
              <a:tabLst/>
              <a:defRPr sz="1960" spc="-50" baseline="0">
                <a:latin typeface="+mn-lt"/>
              </a:defRPr>
            </a:lvl3pPr>
            <a:lvl4pPr marL="914217" indent="-173003">
              <a:buFont typeface="Wingdings" pitchFamily="2" charset="2"/>
              <a:buChar char=""/>
              <a:defRPr sz="1764" spc="-50" baseline="0">
                <a:latin typeface="+mn-lt"/>
              </a:defRPr>
            </a:lvl4pPr>
            <a:lvl5pPr marL="1087221" indent="-173003">
              <a:buFont typeface="Wingdings" pitchFamily="2" charset="2"/>
              <a:buChar char=""/>
              <a:tabLst/>
              <a:defRPr sz="1764" spc="-50"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71927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69169" y="1187621"/>
            <a:ext cx="11149013" cy="2094277"/>
          </a:xfrm>
          <a:prstGeom prst="rect">
            <a:avLst/>
          </a:prstGeom>
        </p:spPr>
        <p:txBody>
          <a:bodyPr>
            <a:spAutoFit/>
          </a:bodyPr>
          <a:lstStyle>
            <a:lvl1pPr marL="0" indent="0">
              <a:spcBef>
                <a:spcPts val="2399"/>
              </a:spcBef>
              <a:buNone/>
              <a:defRPr sz="3920">
                <a:gradFill>
                  <a:gsLst>
                    <a:gs pos="100000">
                      <a:schemeClr val="tx2"/>
                    </a:gs>
                    <a:gs pos="0">
                      <a:schemeClr val="tx2"/>
                    </a:gs>
                  </a:gsLst>
                  <a:lin ang="5400000" scaled="0"/>
                </a:gradFill>
                <a:latin typeface="+mj-lt"/>
              </a:defRPr>
            </a:lvl1pPr>
            <a:lvl2pPr marL="0" indent="0">
              <a:buNone/>
              <a:defRPr sz="1960" spc="-50" baseline="0">
                <a:gradFill>
                  <a:gsLst>
                    <a:gs pos="100000">
                      <a:schemeClr val="tx1"/>
                    </a:gs>
                    <a:gs pos="6000">
                      <a:schemeClr val="tx1"/>
                    </a:gs>
                  </a:gsLst>
                  <a:lin ang="5400000" scaled="0"/>
                </a:gradFill>
              </a:defRPr>
            </a:lvl2pPr>
            <a:lvl3pPr marL="231729" indent="0">
              <a:buNone/>
              <a:defRPr sz="1960" spc="-50" baseline="0">
                <a:gradFill>
                  <a:gsLst>
                    <a:gs pos="100000">
                      <a:schemeClr val="tx1"/>
                    </a:gs>
                    <a:gs pos="6000">
                      <a:schemeClr val="tx1"/>
                    </a:gs>
                  </a:gsLst>
                  <a:lin ang="5400000" scaled="0"/>
                </a:gradFill>
              </a:defRPr>
            </a:lvl3pPr>
            <a:lvl4pPr marL="457109" indent="0">
              <a:buNone/>
              <a:defRPr sz="1764" spc="-50" baseline="0">
                <a:gradFill>
                  <a:gsLst>
                    <a:gs pos="100000">
                      <a:schemeClr val="tx1"/>
                    </a:gs>
                    <a:gs pos="6000">
                      <a:schemeClr val="tx1"/>
                    </a:gs>
                  </a:gsLst>
                  <a:lin ang="5400000" scaled="0"/>
                </a:gradFill>
              </a:defRPr>
            </a:lvl4pPr>
            <a:lvl5pPr marL="693599" indent="0">
              <a:buNone/>
              <a:defRPr sz="1764" spc="-50"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69169" y="286381"/>
            <a:ext cx="11149013" cy="927940"/>
          </a:xfrm>
        </p:spPr>
        <p:txBody>
          <a:bodyP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351279123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69169" y="1187621"/>
            <a:ext cx="11149013" cy="2094277"/>
          </a:xfrm>
          <a:prstGeom prst="rect">
            <a:avLst/>
          </a:prstGeom>
        </p:spPr>
        <p:txBody>
          <a:bodyPr>
            <a:spAutoFit/>
          </a:bodyPr>
          <a:lstStyle>
            <a:lvl1pPr marL="0" indent="0">
              <a:spcBef>
                <a:spcPts val="2399"/>
              </a:spcBef>
              <a:buNone/>
              <a:defRPr sz="3920">
                <a:gradFill>
                  <a:gsLst>
                    <a:gs pos="100000">
                      <a:schemeClr val="tx1"/>
                    </a:gs>
                    <a:gs pos="0">
                      <a:schemeClr val="tx1"/>
                    </a:gs>
                  </a:gsLst>
                  <a:lin ang="5400000" scaled="0"/>
                </a:gradFill>
                <a:latin typeface="+mj-lt"/>
              </a:defRPr>
            </a:lvl1pPr>
            <a:lvl2pPr marL="0" indent="0">
              <a:buNone/>
              <a:defRPr sz="1960" spc="-50" baseline="0">
                <a:gradFill>
                  <a:gsLst>
                    <a:gs pos="100000">
                      <a:schemeClr val="tx1"/>
                    </a:gs>
                    <a:gs pos="0">
                      <a:schemeClr val="tx1"/>
                    </a:gs>
                  </a:gsLst>
                  <a:lin ang="5400000" scaled="0"/>
                </a:gradFill>
              </a:defRPr>
            </a:lvl2pPr>
            <a:lvl3pPr marL="231729" indent="0">
              <a:buNone/>
              <a:defRPr sz="1960" spc="-50" baseline="0">
                <a:gradFill>
                  <a:gsLst>
                    <a:gs pos="100000">
                      <a:schemeClr val="tx1"/>
                    </a:gs>
                    <a:gs pos="0">
                      <a:schemeClr val="tx1"/>
                    </a:gs>
                  </a:gsLst>
                  <a:lin ang="5400000" scaled="0"/>
                </a:gradFill>
              </a:defRPr>
            </a:lvl3pPr>
            <a:lvl4pPr marL="457109" indent="0">
              <a:buNone/>
              <a:defRPr sz="1764" spc="-50" baseline="0">
                <a:gradFill>
                  <a:gsLst>
                    <a:gs pos="100000">
                      <a:schemeClr val="tx1"/>
                    </a:gs>
                    <a:gs pos="0">
                      <a:schemeClr val="tx1"/>
                    </a:gs>
                  </a:gsLst>
                  <a:lin ang="5400000" scaled="0"/>
                </a:gradFill>
              </a:defRPr>
            </a:lvl4pPr>
            <a:lvl5pPr marL="693599" indent="0">
              <a:buNone/>
              <a:defRPr sz="1764" spc="-50"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892192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69170" y="1187621"/>
            <a:ext cx="5368242" cy="2703851"/>
          </a:xfrm>
        </p:spPr>
        <p:txBody>
          <a:bodyPr wrap="square">
            <a:spAutoFit/>
          </a:bodyPr>
          <a:lstStyle>
            <a:lvl1pPr marL="292041" indent="-292041">
              <a:spcBef>
                <a:spcPts val="1200"/>
              </a:spcBef>
              <a:buClr>
                <a:schemeClr val="tx1"/>
              </a:buClr>
              <a:buFont typeface="Wingdings" pitchFamily="2" charset="2"/>
              <a:buChar char=""/>
              <a:defRPr/>
            </a:lvl1pPr>
            <a:lvl2pPr marL="520596" indent="-228554">
              <a:defRPr sz="2352" spc="-50" baseline="0"/>
            </a:lvl2pPr>
            <a:lvl3pPr marL="685663" indent="-165067">
              <a:tabLst/>
              <a:defRPr sz="1960" spc="-50" baseline="0"/>
            </a:lvl3pPr>
            <a:lvl4pPr marL="863427" indent="-177765">
              <a:defRPr sz="1764" spc="-50" baseline="0"/>
            </a:lvl4pPr>
            <a:lvl5pPr marL="1028494" indent="-165067">
              <a:tabLst/>
              <a:defRPr sz="1764" spc="-50"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637412" y="1187621"/>
            <a:ext cx="5386054" cy="2703851"/>
          </a:xfrm>
        </p:spPr>
        <p:txBody>
          <a:bodyPr wrap="square">
            <a:spAutoFit/>
          </a:bodyPr>
          <a:lstStyle>
            <a:lvl1pPr marL="339657" indent="-339657">
              <a:spcBef>
                <a:spcPts val="1200"/>
              </a:spcBef>
              <a:buFont typeface="Wingdings" pitchFamily="2" charset="2"/>
              <a:buChar char=""/>
              <a:defRPr lang="en-US" sz="3920" kern="1200" spc="-70" baseline="0" dirty="0" smtClean="0">
                <a:gradFill>
                  <a:gsLst>
                    <a:gs pos="1250">
                      <a:schemeClr val="tx1"/>
                    </a:gs>
                    <a:gs pos="100000">
                      <a:schemeClr val="tx1"/>
                    </a:gs>
                  </a:gsLst>
                  <a:lin ang="5400000" scaled="0"/>
                </a:gradFill>
                <a:latin typeface="+mj-lt"/>
                <a:ea typeface="+mn-ea"/>
                <a:cs typeface="+mn-cs"/>
              </a:defRPr>
            </a:lvl1pPr>
            <a:lvl2pPr marL="634873" indent="-342831">
              <a:defRPr lang="en-US" sz="2352" kern="1200" spc="-50" baseline="0" dirty="0" smtClean="0">
                <a:gradFill>
                  <a:gsLst>
                    <a:gs pos="1250">
                      <a:schemeClr val="tx1"/>
                    </a:gs>
                    <a:gs pos="100000">
                      <a:schemeClr val="tx1"/>
                    </a:gs>
                  </a:gsLst>
                  <a:lin ang="5400000" scaled="0"/>
                </a:gradFill>
                <a:latin typeface="+mn-lt"/>
                <a:ea typeface="+mn-ea"/>
                <a:cs typeface="+mn-cs"/>
              </a:defRPr>
            </a:lvl2pPr>
            <a:lvl3pPr marL="863427" indent="-342831">
              <a:defRPr lang="en-US" sz="1960" kern="1200" spc="-50" baseline="0" dirty="0" smtClean="0">
                <a:gradFill>
                  <a:gsLst>
                    <a:gs pos="1250">
                      <a:schemeClr val="tx1"/>
                    </a:gs>
                    <a:gs pos="100000">
                      <a:schemeClr val="tx1"/>
                    </a:gs>
                  </a:gsLst>
                  <a:lin ang="5400000" scaled="0"/>
                </a:gradFill>
                <a:latin typeface="+mn-lt"/>
                <a:ea typeface="+mn-ea"/>
                <a:cs typeface="+mn-cs"/>
              </a:defRPr>
            </a:lvl3pPr>
            <a:lvl4pPr marL="1028494" indent="-342831">
              <a:defRPr lang="en-US" sz="1764" kern="1200" spc="-50" baseline="0" dirty="0" smtClean="0">
                <a:gradFill>
                  <a:gsLst>
                    <a:gs pos="1250">
                      <a:schemeClr val="tx1"/>
                    </a:gs>
                    <a:gs pos="100000">
                      <a:schemeClr val="tx1"/>
                    </a:gs>
                  </a:gsLst>
                  <a:lin ang="5400000" scaled="0"/>
                </a:gradFill>
                <a:latin typeface="+mn-lt"/>
                <a:ea typeface="+mn-ea"/>
                <a:cs typeface="+mn-cs"/>
              </a:defRPr>
            </a:lvl4pPr>
            <a:lvl5pPr marL="1206259" indent="-342831">
              <a:defRPr lang="en-US" sz="1764" kern="1200" spc="-50" baseline="0" dirty="0">
                <a:gradFill>
                  <a:gsLst>
                    <a:gs pos="1250">
                      <a:schemeClr val="tx1"/>
                    </a:gs>
                    <a:gs pos="100000">
                      <a:schemeClr val="tx1"/>
                    </a:gs>
                  </a:gsLst>
                  <a:lin ang="5400000" scaled="0"/>
                </a:gradFill>
                <a:latin typeface="+mn-lt"/>
                <a:ea typeface="+mn-ea"/>
                <a:cs typeface="+mn-cs"/>
              </a:defRPr>
            </a:lvl5pPr>
          </a:lstStyle>
          <a:p>
            <a:pPr marL="292041" marR="0" lvl="0" indent="-292041" algn="l" defTabSz="914180"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20596" marR="0" lvl="1" indent="-228554"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85663" marR="0" lvl="2" indent="-165067"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63427" marR="0" lvl="3" indent="-177765"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28494" marR="0" lvl="4" indent="-165067"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155718754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69169" y="1187621"/>
            <a:ext cx="5377148" cy="2697815"/>
          </a:xfrm>
        </p:spPr>
        <p:txBody>
          <a:bodyPr>
            <a:spAutoFit/>
          </a:bodyPr>
          <a:lstStyle>
            <a:lvl1pPr marL="0" indent="0">
              <a:spcBef>
                <a:spcPts val="1200"/>
              </a:spcBef>
              <a:buNone/>
              <a:defRPr sz="3920">
                <a:gradFill>
                  <a:gsLst>
                    <a:gs pos="100000">
                      <a:schemeClr val="tx2"/>
                    </a:gs>
                    <a:gs pos="0">
                      <a:schemeClr val="tx2"/>
                    </a:gs>
                  </a:gsLst>
                  <a:lin ang="5400000" scaled="0"/>
                </a:gradFill>
                <a:latin typeface="+mj-lt"/>
              </a:defRPr>
            </a:lvl1pPr>
            <a:lvl2pPr marL="0" indent="0">
              <a:buNone/>
              <a:defRPr sz="1960" spc="-50" baseline="0"/>
            </a:lvl2pPr>
            <a:lvl3pPr marL="233317" indent="0">
              <a:buNone/>
              <a:defRPr sz="1960" spc="-50" baseline="0"/>
            </a:lvl3pPr>
            <a:lvl4pPr marL="457109" indent="0">
              <a:buNone/>
              <a:defRPr sz="1764" spc="-50" baseline="0"/>
            </a:lvl4pPr>
            <a:lvl5pPr marL="693599" indent="0">
              <a:buNone/>
              <a:defRPr sz="1764" spc="-50"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646317" y="1187621"/>
            <a:ext cx="5394960" cy="2642262"/>
          </a:xfrm>
        </p:spPr>
        <p:txBody>
          <a:bodyPr>
            <a:spAutoFit/>
          </a:bodyPr>
          <a:lstStyle>
            <a:lvl1pPr marL="0" indent="0">
              <a:spcBef>
                <a:spcPts val="1200"/>
              </a:spcBef>
              <a:buNone/>
              <a:defRPr lang="en-US" sz="3920" kern="1200" spc="-70" baseline="0" dirty="0" smtClean="0">
                <a:gradFill>
                  <a:gsLst>
                    <a:gs pos="100000">
                      <a:schemeClr val="tx2"/>
                    </a:gs>
                    <a:gs pos="0">
                      <a:schemeClr val="tx2"/>
                    </a:gs>
                  </a:gsLst>
                  <a:lin ang="5400000" scaled="0"/>
                </a:gradFill>
                <a:latin typeface="+mj-lt"/>
                <a:ea typeface="+mn-ea"/>
                <a:cs typeface="+mn-cs"/>
              </a:defRPr>
            </a:lvl1pPr>
            <a:lvl2pPr marL="3175"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250">
                      <a:schemeClr val="tx1"/>
                    </a:gs>
                    <a:gs pos="100000">
                      <a:schemeClr val="tx1"/>
                    </a:gs>
                  </a:gsLst>
                  <a:lin ang="5400000" scaled="0"/>
                </a:gradFill>
                <a:latin typeface="+mn-lt"/>
                <a:ea typeface="+mn-ea"/>
                <a:cs typeface="+mn-cs"/>
              </a:defRPr>
            </a:lvl2pPr>
            <a:lvl3pPr marL="233317"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250">
                      <a:schemeClr val="tx1"/>
                    </a:gs>
                    <a:gs pos="100000">
                      <a:schemeClr val="tx1"/>
                    </a:gs>
                  </a:gsLst>
                  <a:lin ang="5400000" scaled="0"/>
                </a:gradFill>
                <a:latin typeface="+mn-lt"/>
                <a:ea typeface="+mn-ea"/>
                <a:cs typeface="+mn-cs"/>
              </a:defRPr>
            </a:lvl3pPr>
            <a:lvl4pPr marL="460283"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smtClean="0">
                <a:gradFill>
                  <a:gsLst>
                    <a:gs pos="1250">
                      <a:schemeClr val="tx1"/>
                    </a:gs>
                    <a:gs pos="100000">
                      <a:schemeClr val="tx1"/>
                    </a:gs>
                  </a:gsLst>
                  <a:lin ang="5400000" scaled="0"/>
                </a:gradFill>
                <a:latin typeface="+mn-lt"/>
                <a:ea typeface="+mn-ea"/>
                <a:cs typeface="+mn-cs"/>
              </a:defRPr>
            </a:lvl4pPr>
            <a:lvl5pPr marL="687250"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a:gradFill>
                  <a:gsLst>
                    <a:gs pos="1250">
                      <a:schemeClr val="tx1"/>
                    </a:gs>
                    <a:gs pos="100000">
                      <a:schemeClr val="tx1"/>
                    </a:gs>
                  </a:gsLst>
                  <a:lin ang="5400000" scaled="0"/>
                </a:gradFill>
                <a:latin typeface="+mn-lt"/>
                <a:ea typeface="+mn-ea"/>
                <a:cs typeface="+mn-cs"/>
              </a:defRPr>
            </a:lvl5pPr>
          </a:lstStyle>
          <a:p>
            <a:pPr marL="0" marR="0" lvl="0" indent="0" algn="l" defTabSz="9141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861026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69169" y="1187621"/>
            <a:ext cx="5377148" cy="2637462"/>
          </a:xfrm>
        </p:spPr>
        <p:txBody>
          <a:bodyPr>
            <a:spAutoFit/>
          </a:bodyPr>
          <a:lstStyle>
            <a:lvl1pPr marL="0" indent="0">
              <a:spcBef>
                <a:spcPts val="1200"/>
              </a:spcBef>
              <a:buNone/>
              <a:defRPr sz="3920">
                <a:gradFill>
                  <a:gsLst>
                    <a:gs pos="1000">
                      <a:schemeClr val="tx1"/>
                    </a:gs>
                    <a:gs pos="98000">
                      <a:schemeClr val="tx1"/>
                    </a:gs>
                  </a:gsLst>
                  <a:lin ang="5400000" scaled="0"/>
                </a:gradFill>
                <a:latin typeface="+mj-lt"/>
              </a:defRPr>
            </a:lvl1pPr>
            <a:lvl2pPr marL="0" indent="0">
              <a:buNone/>
              <a:defRPr sz="1960" spc="-50" baseline="0">
                <a:gradFill>
                  <a:gsLst>
                    <a:gs pos="1000">
                      <a:schemeClr val="tx1"/>
                    </a:gs>
                    <a:gs pos="98000">
                      <a:schemeClr val="tx1"/>
                    </a:gs>
                  </a:gsLst>
                  <a:lin ang="5400000" scaled="0"/>
                </a:gradFill>
              </a:defRPr>
            </a:lvl2pPr>
            <a:lvl3pPr marL="233317" indent="0">
              <a:buNone/>
              <a:defRPr sz="1960" spc="-50" baseline="0">
                <a:gradFill>
                  <a:gsLst>
                    <a:gs pos="1000">
                      <a:schemeClr val="tx1"/>
                    </a:gs>
                    <a:gs pos="98000">
                      <a:schemeClr val="tx1"/>
                    </a:gs>
                  </a:gsLst>
                  <a:lin ang="5400000" scaled="0"/>
                </a:gradFill>
              </a:defRPr>
            </a:lvl3pPr>
            <a:lvl4pPr marL="457109" indent="0">
              <a:buNone/>
              <a:defRPr sz="1764" spc="-50" baseline="0">
                <a:gradFill>
                  <a:gsLst>
                    <a:gs pos="1000">
                      <a:schemeClr val="tx1"/>
                    </a:gs>
                    <a:gs pos="98000">
                      <a:schemeClr val="tx1"/>
                    </a:gs>
                  </a:gsLst>
                  <a:lin ang="5400000" scaled="0"/>
                </a:gradFill>
              </a:defRPr>
            </a:lvl4pPr>
            <a:lvl5pPr marL="693599" indent="0">
              <a:buNone/>
              <a:defRPr sz="1764" spc="-50"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646317" y="1187621"/>
            <a:ext cx="5394960" cy="2637462"/>
          </a:xfrm>
        </p:spPr>
        <p:txBody>
          <a:bodyPr>
            <a:spAutoFit/>
          </a:bodyPr>
          <a:lstStyle>
            <a:lvl1pPr marL="0" indent="0">
              <a:spcBef>
                <a:spcPts val="1200"/>
              </a:spcBef>
              <a:buNone/>
              <a:defRPr lang="en-US" sz="3920" kern="1200" spc="-70" baseline="0" dirty="0" smtClean="0">
                <a:gradFill>
                  <a:gsLst>
                    <a:gs pos="1000">
                      <a:schemeClr val="tx1"/>
                    </a:gs>
                    <a:gs pos="98000">
                      <a:schemeClr val="tx1"/>
                    </a:gs>
                  </a:gsLst>
                  <a:lin ang="5400000" scaled="0"/>
                </a:gradFill>
                <a:latin typeface="+mj-lt"/>
                <a:ea typeface="+mn-ea"/>
                <a:cs typeface="+mn-cs"/>
              </a:defRPr>
            </a:lvl1pPr>
            <a:lvl2pPr marL="3175"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000">
                      <a:schemeClr val="tx1"/>
                    </a:gs>
                    <a:gs pos="98000">
                      <a:schemeClr val="tx1"/>
                    </a:gs>
                  </a:gsLst>
                  <a:lin ang="5400000" scaled="0"/>
                </a:gradFill>
                <a:latin typeface="+mn-lt"/>
                <a:ea typeface="+mn-ea"/>
                <a:cs typeface="+mn-cs"/>
              </a:defRPr>
            </a:lvl2pPr>
            <a:lvl3pPr marL="233317"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000">
                      <a:schemeClr val="tx1"/>
                    </a:gs>
                    <a:gs pos="98000">
                      <a:schemeClr val="tx1"/>
                    </a:gs>
                  </a:gsLst>
                  <a:lin ang="5400000" scaled="0"/>
                </a:gradFill>
                <a:latin typeface="+mn-lt"/>
                <a:ea typeface="+mn-ea"/>
                <a:cs typeface="+mn-cs"/>
              </a:defRPr>
            </a:lvl3pPr>
            <a:lvl4pPr marL="460283"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smtClean="0">
                <a:gradFill>
                  <a:gsLst>
                    <a:gs pos="1000">
                      <a:schemeClr val="tx1"/>
                    </a:gs>
                    <a:gs pos="98000">
                      <a:schemeClr val="tx1"/>
                    </a:gs>
                  </a:gsLst>
                  <a:lin ang="5400000" scaled="0"/>
                </a:gradFill>
                <a:latin typeface="+mn-lt"/>
                <a:ea typeface="+mn-ea"/>
                <a:cs typeface="+mn-cs"/>
              </a:defRPr>
            </a:lvl4pPr>
            <a:lvl5pPr marL="687250"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a:gradFill>
                  <a:gsLst>
                    <a:gs pos="1000">
                      <a:schemeClr val="tx1"/>
                    </a:gs>
                    <a:gs pos="98000">
                      <a:schemeClr val="tx1"/>
                    </a:gs>
                  </a:gsLst>
                  <a:lin ang="5400000" scaled="0"/>
                </a:gradFill>
                <a:latin typeface="+mn-lt"/>
                <a:ea typeface="+mn-ea"/>
                <a:cs typeface="+mn-cs"/>
              </a:defRPr>
            </a:lvl5pPr>
          </a:lstStyle>
          <a:p>
            <a:pPr marL="0" marR="0" lvl="0" indent="0" algn="l" defTabSz="9141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882725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69" y="286381"/>
            <a:ext cx="11149013" cy="927940"/>
          </a:xfrm>
          <a:prstGeom prst="rect">
            <a:avLst/>
          </a:prstGeom>
        </p:spPr>
        <p:txBody>
          <a:bodyPr vert="horz" wrap="square" lIns="146304" tIns="91440" rIns="146304" bIns="9144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65994" y="1187621"/>
            <a:ext cx="11152188" cy="2559002"/>
          </a:xfrm>
          <a:prstGeom prst="rect">
            <a:avLst/>
          </a:prstGeom>
        </p:spPr>
        <p:txBody>
          <a:bodyPr vert="horz" lIns="182880" tIns="146304" rIns="182880" bIns="1463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89422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4170" r:id="rId18"/>
    <p:sldLayoutId id="2147484171" r:id="rId19"/>
    <p:sldLayoutId id="2147484172" r:id="rId20"/>
    <p:sldLayoutId id="2147484173" r:id="rId21"/>
    <p:sldLayoutId id="2147484174" r:id="rId22"/>
    <p:sldLayoutId id="2147484175" r:id="rId23"/>
  </p:sldLayoutIdLst>
  <p:transition>
    <p:fade/>
  </p:transition>
  <p:timing>
    <p:tnLst>
      <p:par>
        <p:cTn id="1" dur="indefinite" restart="never" nodeType="tmRoot"/>
      </p:par>
    </p:tnLst>
  </p:timing>
  <p:hf hdr="0" dt="0"/>
  <p:txStyles>
    <p:title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39657" marR="0" indent="-339657" algn="l" defTabSz="914180" rtl="0" eaLnBrk="1" fontAlgn="auto" latinLnBrk="0" hangingPunct="1">
        <a:lnSpc>
          <a:spcPct val="90000"/>
        </a:lnSpc>
        <a:spcBef>
          <a:spcPct val="20000"/>
        </a:spcBef>
        <a:spcAft>
          <a:spcPts val="0"/>
        </a:spcAft>
        <a:buClrTx/>
        <a:buSzPct val="90000"/>
        <a:buFont typeface="Arial" pitchFamily="34" charset="0"/>
        <a:buChar char="•"/>
        <a:tabLst/>
        <a:defRPr sz="3920" kern="1200" spc="-70" baseline="0">
          <a:gradFill>
            <a:gsLst>
              <a:gs pos="1250">
                <a:schemeClr val="tx1"/>
              </a:gs>
              <a:gs pos="100000">
                <a:schemeClr val="tx1"/>
              </a:gs>
            </a:gsLst>
            <a:lin ang="5400000" scaled="0"/>
          </a:gradFill>
          <a:latin typeface="+mj-lt"/>
          <a:ea typeface="+mn-ea"/>
          <a:cs typeface="+mn-cs"/>
        </a:defRPr>
      </a:lvl1pPr>
      <a:lvl2pPr marL="572973" marR="0" indent="-233317" algn="l" defTabSz="914180" rtl="0" eaLnBrk="1" fontAlgn="auto" latinLnBrk="0" hangingPunct="1">
        <a:lnSpc>
          <a:spcPct val="90000"/>
        </a:lnSpc>
        <a:spcBef>
          <a:spcPct val="20000"/>
        </a:spcBef>
        <a:spcAft>
          <a:spcPts val="0"/>
        </a:spcAft>
        <a:buClrTx/>
        <a:buSzPct val="90000"/>
        <a:buFont typeface="Wingdings" pitchFamily="2" charset="2"/>
        <a:buChar char=""/>
        <a:tabLst/>
        <a:defRPr sz="2744" kern="1200" spc="0" baseline="0">
          <a:gradFill>
            <a:gsLst>
              <a:gs pos="1250">
                <a:schemeClr val="tx1"/>
              </a:gs>
              <a:gs pos="100000">
                <a:schemeClr val="tx1"/>
              </a:gs>
            </a:gsLst>
            <a:lin ang="5400000" scaled="0"/>
          </a:gradFill>
          <a:latin typeface="+mn-lt"/>
          <a:ea typeface="+mn-ea"/>
          <a:cs typeface="+mn-cs"/>
        </a:defRPr>
      </a:lvl2pPr>
      <a:lvl3pPr marL="798353" marR="0" indent="-225380" algn="l" defTabSz="914180" rtl="0" eaLnBrk="1" fontAlgn="auto" latinLnBrk="0" hangingPunct="1">
        <a:lnSpc>
          <a:spcPct val="90000"/>
        </a:lnSpc>
        <a:spcBef>
          <a:spcPct val="20000"/>
        </a:spcBef>
        <a:spcAft>
          <a:spcPts val="0"/>
        </a:spcAft>
        <a:buClrTx/>
        <a:buSzPct val="90000"/>
        <a:buFont typeface="Wingdings" pitchFamily="2" charset="2"/>
        <a:buChar char=""/>
        <a:tabLst>
          <a:tab pos="798353" algn="l"/>
        </a:tabLst>
        <a:defRPr sz="2744" kern="1200" spc="0" baseline="0">
          <a:gradFill>
            <a:gsLst>
              <a:gs pos="1250">
                <a:schemeClr val="tx1"/>
              </a:gs>
              <a:gs pos="100000">
                <a:schemeClr val="tx1"/>
              </a:gs>
            </a:gsLst>
            <a:lin ang="5400000" scaled="0"/>
          </a:gradFill>
          <a:latin typeface="+mn-lt"/>
          <a:ea typeface="+mn-ea"/>
          <a:cs typeface="+mn-cs"/>
        </a:defRPr>
      </a:lvl3pPr>
      <a:lvl4pPr marL="1030082" marR="0" indent="-231729" algn="l" defTabSz="914180" rtl="0" eaLnBrk="1" fontAlgn="auto" latinLnBrk="0" hangingPunct="1">
        <a:lnSpc>
          <a:spcPct val="90000"/>
        </a:lnSpc>
        <a:spcBef>
          <a:spcPct val="20000"/>
        </a:spcBef>
        <a:spcAft>
          <a:spcPts val="0"/>
        </a:spcAft>
        <a:buClrTx/>
        <a:buSzPct val="90000"/>
        <a:buFont typeface="Wingdings" pitchFamily="2" charset="2"/>
        <a:buChar char=""/>
        <a:tabLst/>
        <a:defRPr sz="2352" kern="1200" spc="0" baseline="0">
          <a:gradFill>
            <a:gsLst>
              <a:gs pos="1250">
                <a:schemeClr val="tx1"/>
              </a:gs>
              <a:gs pos="100000">
                <a:schemeClr val="tx1"/>
              </a:gs>
            </a:gsLst>
            <a:lin ang="5400000" scaled="0"/>
          </a:gradFill>
          <a:latin typeface="+mn-lt"/>
          <a:ea typeface="+mn-ea"/>
          <a:cs typeface="+mn-cs"/>
        </a:defRPr>
      </a:lvl4pPr>
      <a:lvl5pPr marL="1255462" marR="0" indent="-225380" algn="l" defTabSz="914180" rtl="0" eaLnBrk="1" fontAlgn="auto" latinLnBrk="0" hangingPunct="1">
        <a:lnSpc>
          <a:spcPct val="90000"/>
        </a:lnSpc>
        <a:spcBef>
          <a:spcPct val="20000"/>
        </a:spcBef>
        <a:spcAft>
          <a:spcPts val="0"/>
        </a:spcAft>
        <a:buClrTx/>
        <a:buSzPct val="90000"/>
        <a:buFont typeface="Wingdings" pitchFamily="2" charset="2"/>
        <a:buChar char=""/>
        <a:tabLst>
          <a:tab pos="1255462" algn="l"/>
        </a:tabLst>
        <a:defRPr sz="2352"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180" rtl="0" eaLnBrk="1" latinLnBrk="0" hangingPunct="1">
        <a:defRPr sz="1764" kern="1200">
          <a:solidFill>
            <a:schemeClr val="tx1"/>
          </a:solidFill>
          <a:latin typeface="+mn-lt"/>
          <a:ea typeface="+mn-ea"/>
          <a:cs typeface="+mn-cs"/>
        </a:defRPr>
      </a:lvl1pPr>
      <a:lvl2pPr marL="457090" algn="l" defTabSz="914180" rtl="0" eaLnBrk="1" latinLnBrk="0" hangingPunct="1">
        <a:defRPr sz="1764" kern="1200">
          <a:solidFill>
            <a:schemeClr val="tx1"/>
          </a:solidFill>
          <a:latin typeface="+mn-lt"/>
          <a:ea typeface="+mn-ea"/>
          <a:cs typeface="+mn-cs"/>
        </a:defRPr>
      </a:lvl2pPr>
      <a:lvl3pPr marL="914180" algn="l" defTabSz="914180" rtl="0" eaLnBrk="1" latinLnBrk="0" hangingPunct="1">
        <a:defRPr sz="1764" kern="1200">
          <a:solidFill>
            <a:schemeClr val="tx1"/>
          </a:solidFill>
          <a:latin typeface="+mn-lt"/>
          <a:ea typeface="+mn-ea"/>
          <a:cs typeface="+mn-cs"/>
        </a:defRPr>
      </a:lvl3pPr>
      <a:lvl4pPr marL="1371271" algn="l" defTabSz="914180" rtl="0" eaLnBrk="1" latinLnBrk="0" hangingPunct="1">
        <a:defRPr sz="1764" kern="1200">
          <a:solidFill>
            <a:schemeClr val="tx1"/>
          </a:solidFill>
          <a:latin typeface="+mn-lt"/>
          <a:ea typeface="+mn-ea"/>
          <a:cs typeface="+mn-cs"/>
        </a:defRPr>
      </a:lvl4pPr>
      <a:lvl5pPr marL="1828361" algn="l" defTabSz="914180" rtl="0" eaLnBrk="1" latinLnBrk="0" hangingPunct="1">
        <a:defRPr sz="1764" kern="1200">
          <a:solidFill>
            <a:schemeClr val="tx1"/>
          </a:solidFill>
          <a:latin typeface="+mn-lt"/>
          <a:ea typeface="+mn-ea"/>
          <a:cs typeface="+mn-cs"/>
        </a:defRPr>
      </a:lvl5pPr>
      <a:lvl6pPr marL="2285452" algn="l" defTabSz="914180" rtl="0" eaLnBrk="1" latinLnBrk="0" hangingPunct="1">
        <a:defRPr sz="1764" kern="1200">
          <a:solidFill>
            <a:schemeClr val="tx1"/>
          </a:solidFill>
          <a:latin typeface="+mn-lt"/>
          <a:ea typeface="+mn-ea"/>
          <a:cs typeface="+mn-cs"/>
        </a:defRPr>
      </a:lvl6pPr>
      <a:lvl7pPr marL="2742541" algn="l" defTabSz="914180" rtl="0" eaLnBrk="1" latinLnBrk="0" hangingPunct="1">
        <a:defRPr sz="1764" kern="1200">
          <a:solidFill>
            <a:schemeClr val="tx1"/>
          </a:solidFill>
          <a:latin typeface="+mn-lt"/>
          <a:ea typeface="+mn-ea"/>
          <a:cs typeface="+mn-cs"/>
        </a:defRPr>
      </a:lvl7pPr>
      <a:lvl8pPr marL="3199632" algn="l" defTabSz="914180" rtl="0" eaLnBrk="1" latinLnBrk="0" hangingPunct="1">
        <a:defRPr sz="1764" kern="1200">
          <a:solidFill>
            <a:schemeClr val="tx1"/>
          </a:solidFill>
          <a:latin typeface="+mn-lt"/>
          <a:ea typeface="+mn-ea"/>
          <a:cs typeface="+mn-cs"/>
        </a:defRPr>
      </a:lvl8pPr>
      <a:lvl9pPr marL="3656723" algn="l" defTabSz="914180" rtl="0" eaLnBrk="1" latinLnBrk="0" hangingPunct="1">
        <a:defRPr sz="17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hdphoto" Target="../media/hdphoto3.wdp"/><Relationship Id="rId13" Type="http://schemas.microsoft.com/office/2007/relationships/hdphoto" Target="../media/hdphoto5.wdp"/><Relationship Id="rId18" Type="http://schemas.openxmlformats.org/officeDocument/2006/relationships/image" Target="../media/image19.png"/><Relationship Id="rId3" Type="http://schemas.openxmlformats.org/officeDocument/2006/relationships/image" Target="../media/image11.png"/><Relationship Id="rId21" Type="http://schemas.openxmlformats.org/officeDocument/2006/relationships/image" Target="../media/image21.png"/><Relationship Id="rId7" Type="http://schemas.openxmlformats.org/officeDocument/2006/relationships/image" Target="../media/image13.png"/><Relationship Id="rId12" Type="http://schemas.openxmlformats.org/officeDocument/2006/relationships/image" Target="../media/image16.png"/><Relationship Id="rId17" Type="http://schemas.microsoft.com/office/2007/relationships/hdphoto" Target="../media/hdphoto7.wdp"/><Relationship Id="rId2" Type="http://schemas.openxmlformats.org/officeDocument/2006/relationships/notesSlide" Target="../notesSlides/notesSlide10.xml"/><Relationship Id="rId16" Type="http://schemas.openxmlformats.org/officeDocument/2006/relationships/image" Target="../media/image18.png"/><Relationship Id="rId20" Type="http://schemas.openxmlformats.org/officeDocument/2006/relationships/image" Target="../media/image20.png"/><Relationship Id="rId1" Type="http://schemas.openxmlformats.org/officeDocument/2006/relationships/slideLayout" Target="../slideLayouts/slideLayout11.xml"/><Relationship Id="rId6" Type="http://schemas.microsoft.com/office/2007/relationships/hdphoto" Target="../media/hdphoto2.wdp"/><Relationship Id="rId11" Type="http://schemas.openxmlformats.org/officeDocument/2006/relationships/image" Target="../media/image15.emf"/><Relationship Id="rId5" Type="http://schemas.openxmlformats.org/officeDocument/2006/relationships/image" Target="../media/image12.png"/><Relationship Id="rId15" Type="http://schemas.microsoft.com/office/2007/relationships/hdphoto" Target="../media/hdphoto6.wdp"/><Relationship Id="rId23" Type="http://schemas.openxmlformats.org/officeDocument/2006/relationships/image" Target="../media/image23.emf"/><Relationship Id="rId10" Type="http://schemas.microsoft.com/office/2007/relationships/hdphoto" Target="../media/hdphoto4.wdp"/><Relationship Id="rId19" Type="http://schemas.microsoft.com/office/2007/relationships/hdphoto" Target="../media/hdphoto8.wdp"/><Relationship Id="rId4" Type="http://schemas.microsoft.com/office/2007/relationships/hdphoto" Target="../media/hdphoto1.wdp"/><Relationship Id="rId9" Type="http://schemas.openxmlformats.org/officeDocument/2006/relationships/image" Target="../media/image14.png"/><Relationship Id="rId14" Type="http://schemas.openxmlformats.org/officeDocument/2006/relationships/image" Target="../media/image17.png"/><Relationship Id="rId22"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png"/><Relationship Id="rId7"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18" Type="http://schemas.openxmlformats.org/officeDocument/2006/relationships/image" Target="../media/image47.png"/><Relationship Id="rId26" Type="http://schemas.openxmlformats.org/officeDocument/2006/relationships/image" Target="../media/image51.png"/><Relationship Id="rId3" Type="http://schemas.openxmlformats.org/officeDocument/2006/relationships/image" Target="../media/image25.png"/><Relationship Id="rId21" Type="http://schemas.microsoft.com/office/2007/relationships/hdphoto" Target="../media/hdphoto12.wdp"/><Relationship Id="rId34" Type="http://schemas.microsoft.com/office/2007/relationships/hdphoto" Target="../media/hdphoto17.wdp"/><Relationship Id="rId7" Type="http://schemas.openxmlformats.org/officeDocument/2006/relationships/image" Target="../media/image38.png"/><Relationship Id="rId12" Type="http://schemas.openxmlformats.org/officeDocument/2006/relationships/image" Target="../media/image43.png"/><Relationship Id="rId17" Type="http://schemas.microsoft.com/office/2007/relationships/hdphoto" Target="../media/hdphoto10.wdp"/><Relationship Id="rId25" Type="http://schemas.microsoft.com/office/2007/relationships/hdphoto" Target="../media/hdphoto14.wdp"/><Relationship Id="rId33" Type="http://schemas.openxmlformats.org/officeDocument/2006/relationships/image" Target="../media/image56.png"/><Relationship Id="rId38" Type="http://schemas.microsoft.com/office/2007/relationships/hdphoto" Target="../media/hdphoto19.wdp"/><Relationship Id="rId2" Type="http://schemas.openxmlformats.org/officeDocument/2006/relationships/notesSlide" Target="../notesSlides/notesSlide20.xml"/><Relationship Id="rId16" Type="http://schemas.openxmlformats.org/officeDocument/2006/relationships/image" Target="../media/image46.png"/><Relationship Id="rId20" Type="http://schemas.openxmlformats.org/officeDocument/2006/relationships/image" Target="../media/image48.png"/><Relationship Id="rId29" Type="http://schemas.microsoft.com/office/2007/relationships/hdphoto" Target="../media/hdphoto16.wdp"/><Relationship Id="rId1" Type="http://schemas.openxmlformats.org/officeDocument/2006/relationships/slideLayout" Target="../slideLayouts/slideLayout22.xml"/><Relationship Id="rId6" Type="http://schemas.openxmlformats.org/officeDocument/2006/relationships/image" Target="../media/image37.emf"/><Relationship Id="rId11" Type="http://schemas.openxmlformats.org/officeDocument/2006/relationships/image" Target="../media/image42.emf"/><Relationship Id="rId24" Type="http://schemas.openxmlformats.org/officeDocument/2006/relationships/image" Target="../media/image50.png"/><Relationship Id="rId32" Type="http://schemas.openxmlformats.org/officeDocument/2006/relationships/image" Target="../media/image55.png"/><Relationship Id="rId37" Type="http://schemas.openxmlformats.org/officeDocument/2006/relationships/image" Target="../media/image58.png"/><Relationship Id="rId5" Type="http://schemas.openxmlformats.org/officeDocument/2006/relationships/image" Target="../media/image36.png"/><Relationship Id="rId15" Type="http://schemas.microsoft.com/office/2007/relationships/hdphoto" Target="../media/hdphoto9.wdp"/><Relationship Id="rId23" Type="http://schemas.microsoft.com/office/2007/relationships/hdphoto" Target="../media/hdphoto13.wdp"/><Relationship Id="rId28" Type="http://schemas.openxmlformats.org/officeDocument/2006/relationships/image" Target="../media/image52.png"/><Relationship Id="rId36" Type="http://schemas.microsoft.com/office/2007/relationships/hdphoto" Target="../media/hdphoto18.wdp"/><Relationship Id="rId10" Type="http://schemas.openxmlformats.org/officeDocument/2006/relationships/image" Target="../media/image41.png"/><Relationship Id="rId19" Type="http://schemas.microsoft.com/office/2007/relationships/hdphoto" Target="../media/hdphoto11.wdp"/><Relationship Id="rId31" Type="http://schemas.openxmlformats.org/officeDocument/2006/relationships/image" Target="../media/image54.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 Id="rId22" Type="http://schemas.openxmlformats.org/officeDocument/2006/relationships/image" Target="../media/image49.png"/><Relationship Id="rId27" Type="http://schemas.microsoft.com/office/2007/relationships/hdphoto" Target="../media/hdphoto15.wdp"/><Relationship Id="rId30" Type="http://schemas.openxmlformats.org/officeDocument/2006/relationships/image" Target="../media/image53.png"/><Relationship Id="rId35"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18" Type="http://schemas.microsoft.com/office/2007/relationships/hdphoto" Target="../media/hdphoto10.wdp"/><Relationship Id="rId3" Type="http://schemas.openxmlformats.org/officeDocument/2006/relationships/image" Target="../media/image25.png"/><Relationship Id="rId21" Type="http://schemas.openxmlformats.org/officeDocument/2006/relationships/image" Target="../media/image51.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6.png"/><Relationship Id="rId2" Type="http://schemas.openxmlformats.org/officeDocument/2006/relationships/notesSlide" Target="../notesSlides/notesSlide21.xml"/><Relationship Id="rId16" Type="http://schemas.openxmlformats.org/officeDocument/2006/relationships/image" Target="../media/image55.png"/><Relationship Id="rId20" Type="http://schemas.microsoft.com/office/2007/relationships/hdphoto" Target="../media/hdphoto12.wdp"/><Relationship Id="rId1" Type="http://schemas.openxmlformats.org/officeDocument/2006/relationships/slideLayout" Target="../slideLayouts/slideLayout22.xml"/><Relationship Id="rId6" Type="http://schemas.openxmlformats.org/officeDocument/2006/relationships/image" Target="../media/image37.emf"/><Relationship Id="rId11" Type="http://schemas.openxmlformats.org/officeDocument/2006/relationships/image" Target="../media/image42.emf"/><Relationship Id="rId5" Type="http://schemas.openxmlformats.org/officeDocument/2006/relationships/image" Target="../media/image36.png"/><Relationship Id="rId15" Type="http://schemas.openxmlformats.org/officeDocument/2006/relationships/image" Target="../media/image54.png"/><Relationship Id="rId10" Type="http://schemas.openxmlformats.org/officeDocument/2006/relationships/image" Target="../media/image41.png"/><Relationship Id="rId19" Type="http://schemas.openxmlformats.org/officeDocument/2006/relationships/image" Target="../media/image48.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53.png"/><Relationship Id="rId22" Type="http://schemas.microsoft.com/office/2007/relationships/hdphoto" Target="../media/hdphoto15.wdp"/></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3.png"/><Relationship Id="rId18" Type="http://schemas.openxmlformats.org/officeDocument/2006/relationships/image" Target="../media/image56.png"/><Relationship Id="rId3" Type="http://schemas.openxmlformats.org/officeDocument/2006/relationships/image" Target="../media/image25.png"/><Relationship Id="rId7" Type="http://schemas.openxmlformats.org/officeDocument/2006/relationships/image" Target="../media/image38.png"/><Relationship Id="rId12" Type="http://schemas.openxmlformats.org/officeDocument/2006/relationships/image" Target="../media/image44.png"/><Relationship Id="rId17" Type="http://schemas.openxmlformats.org/officeDocument/2006/relationships/image" Target="../media/image39.png"/><Relationship Id="rId2" Type="http://schemas.openxmlformats.org/officeDocument/2006/relationships/notesSlide" Target="../notesSlides/notesSlide22.xml"/><Relationship Id="rId16" Type="http://schemas.openxmlformats.org/officeDocument/2006/relationships/image" Target="../media/image59.png"/><Relationship Id="rId1" Type="http://schemas.openxmlformats.org/officeDocument/2006/relationships/slideLayout" Target="../slideLayouts/slideLayout22.xml"/><Relationship Id="rId6" Type="http://schemas.openxmlformats.org/officeDocument/2006/relationships/image" Target="../media/image37.emf"/><Relationship Id="rId11" Type="http://schemas.openxmlformats.org/officeDocument/2006/relationships/image" Target="../media/image43.png"/><Relationship Id="rId5" Type="http://schemas.openxmlformats.org/officeDocument/2006/relationships/image" Target="../media/image36.png"/><Relationship Id="rId15" Type="http://schemas.openxmlformats.org/officeDocument/2006/relationships/image" Target="../media/image55.png"/><Relationship Id="rId10" Type="http://schemas.openxmlformats.org/officeDocument/2006/relationships/image" Target="../media/image42.emf"/><Relationship Id="rId4" Type="http://schemas.openxmlformats.org/officeDocument/2006/relationships/image" Target="../media/image35.png"/><Relationship Id="rId9" Type="http://schemas.openxmlformats.org/officeDocument/2006/relationships/image" Target="../media/image41.pn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microsoft.com/office/2007/relationships/hdphoto" Target="../media/hdphoto20.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image" Target="../media/image63.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microsoft.com/office/2007/relationships/hdphoto" Target="../media/hdphoto20.wdp"/></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7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microsoft.com/office/2007/relationships/hdphoto" Target="../media/hdphoto20.wdp"/></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2.xml"/><Relationship Id="rId1" Type="http://schemas.openxmlformats.org/officeDocument/2006/relationships/slideLayout" Target="../slideLayouts/slideLayout10.xml"/><Relationship Id="rId4" Type="http://schemas.microsoft.com/office/2007/relationships/hdphoto" Target="../media/hdphoto21.wdp"/></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microsoft.com/office/2007/relationships/hdphoto" Target="../media/hdphoto20.wdp"/></Relationships>
</file>

<file path=ppt/slides/_rels/slide44.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75.png"/><Relationship Id="rId7" Type="http://schemas.openxmlformats.org/officeDocument/2006/relationships/image" Target="../media/image82.emf"/><Relationship Id="rId2" Type="http://schemas.openxmlformats.org/officeDocument/2006/relationships/notesSlide" Target="../notesSlides/notesSlide44.xml"/><Relationship Id="rId1" Type="http://schemas.openxmlformats.org/officeDocument/2006/relationships/slideLayout" Target="../slideLayouts/slideLayout11.xml"/><Relationship Id="rId6" Type="http://schemas.openxmlformats.org/officeDocument/2006/relationships/image" Target="../media/image81.png"/><Relationship Id="rId5" Type="http://schemas.openxmlformats.org/officeDocument/2006/relationships/image" Target="../media/image77.png"/><Relationship Id="rId4" Type="http://schemas.openxmlformats.org/officeDocument/2006/relationships/image" Target="../media/image76.png"/></Relationships>
</file>

<file path=ppt/slides/_rels/slide45.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8" Type="http://schemas.openxmlformats.org/officeDocument/2006/relationships/image" Target="../media/image85.emf"/><Relationship Id="rId3" Type="http://schemas.openxmlformats.org/officeDocument/2006/relationships/tags" Target="../tags/tag2.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notesSlide" Target="../notesSlides/notesSlide46.xml"/><Relationship Id="rId5" Type="http://schemas.openxmlformats.org/officeDocument/2006/relationships/slideLayout" Target="../slideLayouts/slideLayout10.xml"/><Relationship Id="rId10" Type="http://schemas.microsoft.com/office/2007/relationships/hdphoto" Target="../media/hdphoto22.wdp"/><Relationship Id="rId4" Type="http://schemas.openxmlformats.org/officeDocument/2006/relationships/tags" Target="../tags/tag3.xml"/><Relationship Id="rId9" Type="http://schemas.openxmlformats.org/officeDocument/2006/relationships/image" Target="../media/image86.png"/></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microsoft.com/office/2007/relationships/hdphoto" Target="../media/hdphoto23.wdp"/><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87.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tags" Target="../tags/tag8.xml"/><Relationship Id="rId11" Type="http://schemas.openxmlformats.org/officeDocument/2006/relationships/image" Target="../media/image85.emf"/><Relationship Id="rId5" Type="http://schemas.openxmlformats.org/officeDocument/2006/relationships/tags" Target="../tags/tag7.xml"/><Relationship Id="rId10" Type="http://schemas.openxmlformats.org/officeDocument/2006/relationships/oleObject" Target="../embeddings/oleObject2.bin"/><Relationship Id="rId4" Type="http://schemas.openxmlformats.org/officeDocument/2006/relationships/tags" Target="../tags/tag6.xml"/><Relationship Id="rId9"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8.xml"/><Relationship Id="rId1" Type="http://schemas.openxmlformats.org/officeDocument/2006/relationships/slideLayout" Target="../slideLayouts/slideLayout10.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10.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0.xml"/><Relationship Id="rId6" Type="http://schemas.openxmlformats.org/officeDocument/2006/relationships/image" Target="../media/image95.png"/><Relationship Id="rId5" Type="http://schemas.microsoft.com/office/2007/relationships/hdphoto" Target="../media/hdphoto24.wdp"/><Relationship Id="rId4" Type="http://schemas.openxmlformats.org/officeDocument/2006/relationships/image" Target="../media/image94.png"/></Relationships>
</file>

<file path=ppt/slides/_rels/slide51.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6.png"/><Relationship Id="rId7" Type="http://schemas.openxmlformats.org/officeDocument/2006/relationships/image" Target="../media/image93.png"/><Relationship Id="rId2" Type="http://schemas.openxmlformats.org/officeDocument/2006/relationships/notesSlide" Target="../notesSlides/notesSlide50.xml"/><Relationship Id="rId1" Type="http://schemas.openxmlformats.org/officeDocument/2006/relationships/slideLayout" Target="../slideLayouts/slideLayout11.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52.xml.rels><?xml version="1.0" encoding="UTF-8" standalone="yes"?>
<Relationships xmlns="http://schemas.openxmlformats.org/package/2006/relationships"><Relationship Id="rId8" Type="http://schemas.microsoft.com/office/2007/relationships/hdphoto" Target="../media/hdphoto25.wdp"/><Relationship Id="rId13"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101.png"/><Relationship Id="rId12" Type="http://schemas.openxmlformats.org/officeDocument/2006/relationships/image" Target="../media/image97.png"/><Relationship Id="rId2" Type="http://schemas.openxmlformats.org/officeDocument/2006/relationships/notesSlide" Target="../notesSlides/notesSlide51.xml"/><Relationship Id="rId16" Type="http://schemas.microsoft.com/office/2007/relationships/hdphoto" Target="../media/hdphoto26.wdp"/><Relationship Id="rId1" Type="http://schemas.openxmlformats.org/officeDocument/2006/relationships/slideLayout" Target="../slideLayouts/slideLayout11.xml"/><Relationship Id="rId6" Type="http://schemas.openxmlformats.org/officeDocument/2006/relationships/image" Target="../media/image100.png"/><Relationship Id="rId11" Type="http://schemas.microsoft.com/office/2007/relationships/hdphoto" Target="../media/hdphoto24.wdp"/><Relationship Id="rId5" Type="http://schemas.openxmlformats.org/officeDocument/2006/relationships/image" Target="../media/image95.png"/><Relationship Id="rId15" Type="http://schemas.openxmlformats.org/officeDocument/2006/relationships/image" Target="../media/image102.png"/><Relationship Id="rId10" Type="http://schemas.openxmlformats.org/officeDocument/2006/relationships/image" Target="../media/image94.png"/><Relationship Id="rId4" Type="http://schemas.openxmlformats.org/officeDocument/2006/relationships/image" Target="../media/image96.png"/><Relationship Id="rId9" Type="http://schemas.openxmlformats.org/officeDocument/2006/relationships/image" Target="../media/image92.png"/><Relationship Id="rId14" Type="http://schemas.openxmlformats.org/officeDocument/2006/relationships/image" Target="../media/image99.png"/></Relationships>
</file>

<file path=ppt/slides/_rels/slide53.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53.xml"/><Relationship Id="rId1" Type="http://schemas.openxmlformats.org/officeDocument/2006/relationships/slideLayout" Target="../slideLayouts/slideLayout11.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10.png"/></Relationships>
</file>

<file path=ppt/slides/_rels/slide5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8.png"/><Relationship Id="rId7" Type="http://schemas.openxmlformats.org/officeDocument/2006/relationships/image" Target="../media/image105.png"/><Relationship Id="rId2" Type="http://schemas.openxmlformats.org/officeDocument/2006/relationships/notesSlide" Target="../notesSlides/notesSlide54.xml"/><Relationship Id="rId1" Type="http://schemas.openxmlformats.org/officeDocument/2006/relationships/slideLayout" Target="../slideLayouts/slideLayout11.xml"/><Relationship Id="rId6" Type="http://schemas.openxmlformats.org/officeDocument/2006/relationships/image" Target="../media/image104.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image" Target="../media/image107.png"/></Relationships>
</file>

<file path=ppt/slides/_rels/slide56.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8.png"/><Relationship Id="rId7" Type="http://schemas.openxmlformats.org/officeDocument/2006/relationships/image" Target="../media/image104.png"/><Relationship Id="rId2" Type="http://schemas.openxmlformats.org/officeDocument/2006/relationships/notesSlide" Target="../notesSlides/notesSlide55.xml"/><Relationship Id="rId1" Type="http://schemas.openxmlformats.org/officeDocument/2006/relationships/slideLayout" Target="../slideLayouts/slideLayout11.xml"/><Relationship Id="rId6" Type="http://schemas.openxmlformats.org/officeDocument/2006/relationships/image" Target="../media/image111.png"/><Relationship Id="rId5" Type="http://schemas.openxmlformats.org/officeDocument/2006/relationships/image" Target="../media/image110.png"/><Relationship Id="rId10" Type="http://schemas.openxmlformats.org/officeDocument/2006/relationships/image" Target="../media/image107.png"/><Relationship Id="rId4" Type="http://schemas.openxmlformats.org/officeDocument/2006/relationships/image" Target="../media/image109.png"/><Relationship Id="rId9" Type="http://schemas.openxmlformats.org/officeDocument/2006/relationships/image" Target="../media/image106.png"/></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107.png"/><Relationship Id="rId2" Type="http://schemas.openxmlformats.org/officeDocument/2006/relationships/notesSlide" Target="../notesSlides/notesSlide56.xml"/><Relationship Id="rId1" Type="http://schemas.openxmlformats.org/officeDocument/2006/relationships/slideLayout" Target="../slideLayouts/slideLayout11.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58.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12.png"/><Relationship Id="rId7" Type="http://schemas.openxmlformats.org/officeDocument/2006/relationships/image" Target="../media/image106.png"/><Relationship Id="rId2" Type="http://schemas.openxmlformats.org/officeDocument/2006/relationships/image" Target="../media/image111.png"/><Relationship Id="rId1" Type="http://schemas.openxmlformats.org/officeDocument/2006/relationships/slideLayout" Target="../slideLayouts/slideLayout1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13.png"/></Relationships>
</file>

<file path=ppt/slides/_rels/slide5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14.png"/><Relationship Id="rId7" Type="http://schemas.openxmlformats.org/officeDocument/2006/relationships/image" Target="../media/image118.png"/><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notesSlide" Target="../notesSlides/notesSlide57.xml"/><Relationship Id="rId16" Type="http://schemas.openxmlformats.org/officeDocument/2006/relationships/image" Target="../media/image127.png"/><Relationship Id="rId1" Type="http://schemas.openxmlformats.org/officeDocument/2006/relationships/slideLayout" Target="../slideLayouts/slideLayout4.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26.png"/><Relationship Id="rId10" Type="http://schemas.openxmlformats.org/officeDocument/2006/relationships/image" Target="../media/image121.png"/><Relationship Id="rId4" Type="http://schemas.openxmlformats.org/officeDocument/2006/relationships/image" Target="../media/image115.png"/><Relationship Id="rId9" Type="http://schemas.openxmlformats.org/officeDocument/2006/relationships/image" Target="../media/image120.png"/><Relationship Id="rId14"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emf"/><Relationship Id="rId7" Type="http://schemas.openxmlformats.org/officeDocument/2006/relationships/image" Target="../media/image135.emf"/><Relationship Id="rId2" Type="http://schemas.openxmlformats.org/officeDocument/2006/relationships/notesSlide" Target="../notesSlides/notesSlide62.xml"/><Relationship Id="rId1" Type="http://schemas.openxmlformats.org/officeDocument/2006/relationships/slideLayout" Target="../slideLayouts/slideLayout10.xml"/><Relationship Id="rId6" Type="http://schemas.openxmlformats.org/officeDocument/2006/relationships/image" Target="../media/image134.emf"/><Relationship Id="rId5" Type="http://schemas.openxmlformats.org/officeDocument/2006/relationships/image" Target="../media/image133.png"/><Relationship Id="rId4" Type="http://schemas.openxmlformats.org/officeDocument/2006/relationships/image" Target="../media/image132.png"/></Relationships>
</file>

<file path=ppt/slides/_rels/slide6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3.xml"/><Relationship Id="rId1" Type="http://schemas.openxmlformats.org/officeDocument/2006/relationships/slideLayout" Target="../slideLayouts/slideLayout10.xml"/><Relationship Id="rId4" Type="http://schemas.openxmlformats.org/officeDocument/2006/relationships/image" Target="../media/image138.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66.xml"/><Relationship Id="rId1" Type="http://schemas.openxmlformats.org/officeDocument/2006/relationships/slideLayout" Target="../slideLayouts/slideLayout10.xml"/><Relationship Id="rId4" Type="http://schemas.openxmlformats.org/officeDocument/2006/relationships/image" Target="../media/image140.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68.xml"/><Relationship Id="rId1" Type="http://schemas.openxmlformats.org/officeDocument/2006/relationships/slideLayout" Target="../slideLayouts/slideLayout10.xml"/><Relationship Id="rId6" Type="http://schemas.microsoft.com/office/2007/relationships/hdphoto" Target="../media/hdphoto27.wdp"/><Relationship Id="rId5" Type="http://schemas.openxmlformats.org/officeDocument/2006/relationships/image" Target="../media/image143.png"/><Relationship Id="rId4" Type="http://schemas.openxmlformats.org/officeDocument/2006/relationships/image" Target="../media/image142.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74.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hyperlink" Target="http://support.microsoft.com/kb/2721672" TargetMode="External"/><Relationship Id="rId7" Type="http://schemas.openxmlformats.org/officeDocument/2006/relationships/image" Target="../media/image150.png"/><Relationship Id="rId2" Type="http://schemas.openxmlformats.org/officeDocument/2006/relationships/notesSlide" Target="../notesSlides/notesSlide72.xml"/><Relationship Id="rId1" Type="http://schemas.openxmlformats.org/officeDocument/2006/relationships/slideLayout" Target="../slideLayouts/slideLayout10.xml"/><Relationship Id="rId6" Type="http://schemas.openxmlformats.org/officeDocument/2006/relationships/image" Target="../media/image144.png"/><Relationship Id="rId5" Type="http://schemas.openxmlformats.org/officeDocument/2006/relationships/image" Target="../media/image149.png"/><Relationship Id="rId4" Type="http://schemas.openxmlformats.org/officeDocument/2006/relationships/image" Target="../media/image146.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52.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notesSlide" Target="../notesSlides/notesSlide76.xml"/><Relationship Id="rId4"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6" Type="http://schemas.openxmlformats.org/officeDocument/2006/relationships/notesSlide" Target="../notesSlides/notesSlide77.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slideLayout" Target="../slideLayouts/slideLayout10.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8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78.xml"/><Relationship Id="rId1" Type="http://schemas.openxmlformats.org/officeDocument/2006/relationships/slideLayout" Target="../slideLayouts/slideLayout10.xml"/><Relationship Id="rId5" Type="http://schemas.openxmlformats.org/officeDocument/2006/relationships/image" Target="../media/image152.emf"/><Relationship Id="rId4" Type="http://schemas.microsoft.com/office/2007/relationships/hdphoto" Target="../media/hdphoto28.wdp"/></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154.wmf"/><Relationship Id="rId4" Type="http://schemas.openxmlformats.org/officeDocument/2006/relationships/image" Target="../media/image152.emf"/></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54.wmf"/><Relationship Id="rId5" Type="http://schemas.openxmlformats.org/officeDocument/2006/relationships/image" Target="../media/image152.emf"/><Relationship Id="rId4" Type="http://schemas.openxmlformats.org/officeDocument/2006/relationships/notesSlide" Target="../notesSlides/notesSlide80.xml"/></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81.xml"/><Relationship Id="rId3" Type="http://schemas.openxmlformats.org/officeDocument/2006/relationships/tags" Target="../tags/tag33.xml"/><Relationship Id="rId7" Type="http://schemas.openxmlformats.org/officeDocument/2006/relationships/slideLayout" Target="../slideLayouts/slideLayout10.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image" Target="../media/image152.emf"/></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83.xml"/><Relationship Id="rId1" Type="http://schemas.openxmlformats.org/officeDocument/2006/relationships/slideLayout" Target="../slideLayouts/slideLayout10.xml"/><Relationship Id="rId4" Type="http://schemas.openxmlformats.org/officeDocument/2006/relationships/image" Target="../media/image156.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85.xml"/><Relationship Id="rId1" Type="http://schemas.openxmlformats.org/officeDocument/2006/relationships/slideLayout" Target="../slideLayouts/slideLayout10.xml"/><Relationship Id="rId6" Type="http://schemas.openxmlformats.org/officeDocument/2006/relationships/image" Target="../media/image159.emf"/><Relationship Id="rId5" Type="http://schemas.openxmlformats.org/officeDocument/2006/relationships/image" Target="../media/image158.emf"/><Relationship Id="rId4" Type="http://schemas.openxmlformats.org/officeDocument/2006/relationships/image" Target="../media/image152.emf"/></Relationships>
</file>

<file path=ppt/slides/_rels/slide8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86.xml"/><Relationship Id="rId1" Type="http://schemas.openxmlformats.org/officeDocument/2006/relationships/slideLayout" Target="../slideLayouts/slideLayout10.xml"/><Relationship Id="rId5" Type="http://schemas.openxmlformats.org/officeDocument/2006/relationships/image" Target="../media/image152.emf"/><Relationship Id="rId4" Type="http://schemas.openxmlformats.org/officeDocument/2006/relationships/image" Target="../media/image159.emf"/></Relationships>
</file>

<file path=ppt/slides/_rels/slide89.xml.rels><?xml version="1.0" encoding="UTF-8" standalone="yes"?>
<Relationships xmlns="http://schemas.openxmlformats.org/package/2006/relationships"><Relationship Id="rId3" Type="http://schemas.openxmlformats.org/officeDocument/2006/relationships/image" Target="../media/image160.emf"/><Relationship Id="rId2" Type="http://schemas.openxmlformats.org/officeDocument/2006/relationships/notesSlide" Target="../notesSlides/notesSlide87.xml"/><Relationship Id="rId1" Type="http://schemas.openxmlformats.org/officeDocument/2006/relationships/slideLayout" Target="../slideLayouts/slideLayout18.xml"/><Relationship Id="rId4" Type="http://schemas.openxmlformats.org/officeDocument/2006/relationships/image" Target="../media/image161.emf"/></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13" Type="http://schemas.microsoft.com/office/2007/relationships/hdphoto" Target="../media/hdphoto5.wdp"/><Relationship Id="rId18" Type="http://schemas.openxmlformats.org/officeDocument/2006/relationships/image" Target="../media/image19.png"/><Relationship Id="rId3" Type="http://schemas.openxmlformats.org/officeDocument/2006/relationships/image" Target="../media/image11.png"/><Relationship Id="rId21" Type="http://schemas.openxmlformats.org/officeDocument/2006/relationships/image" Target="../media/image21.png"/><Relationship Id="rId7" Type="http://schemas.openxmlformats.org/officeDocument/2006/relationships/image" Target="../media/image13.png"/><Relationship Id="rId12" Type="http://schemas.openxmlformats.org/officeDocument/2006/relationships/image" Target="../media/image16.png"/><Relationship Id="rId17" Type="http://schemas.microsoft.com/office/2007/relationships/hdphoto" Target="../media/hdphoto7.wdp"/><Relationship Id="rId2" Type="http://schemas.openxmlformats.org/officeDocument/2006/relationships/notesSlide" Target="../notesSlides/notesSlide9.xml"/><Relationship Id="rId16" Type="http://schemas.openxmlformats.org/officeDocument/2006/relationships/image" Target="../media/image18.png"/><Relationship Id="rId20" Type="http://schemas.openxmlformats.org/officeDocument/2006/relationships/image" Target="../media/image20.png"/><Relationship Id="rId1" Type="http://schemas.openxmlformats.org/officeDocument/2006/relationships/slideLayout" Target="../slideLayouts/slideLayout11.xml"/><Relationship Id="rId6" Type="http://schemas.microsoft.com/office/2007/relationships/hdphoto" Target="../media/hdphoto2.wdp"/><Relationship Id="rId11" Type="http://schemas.openxmlformats.org/officeDocument/2006/relationships/image" Target="../media/image15.emf"/><Relationship Id="rId5" Type="http://schemas.openxmlformats.org/officeDocument/2006/relationships/image" Target="../media/image12.png"/><Relationship Id="rId15" Type="http://schemas.microsoft.com/office/2007/relationships/hdphoto" Target="../media/hdphoto6.wdp"/><Relationship Id="rId23" Type="http://schemas.openxmlformats.org/officeDocument/2006/relationships/image" Target="../media/image23.emf"/><Relationship Id="rId10" Type="http://schemas.microsoft.com/office/2007/relationships/hdphoto" Target="../media/hdphoto4.wdp"/><Relationship Id="rId19" Type="http://schemas.microsoft.com/office/2007/relationships/hdphoto" Target="../media/hdphoto8.wdp"/><Relationship Id="rId4" Type="http://schemas.microsoft.com/office/2007/relationships/hdphoto" Target="../media/hdphoto1.wdp"/><Relationship Id="rId9" Type="http://schemas.openxmlformats.org/officeDocument/2006/relationships/image" Target="../media/image14.png"/><Relationship Id="rId14" Type="http://schemas.openxmlformats.org/officeDocument/2006/relationships/image" Target="../media/image17.png"/><Relationship Id="rId22" Type="http://schemas.openxmlformats.org/officeDocument/2006/relationships/image" Target="../media/image22.png"/></Relationships>
</file>

<file path=ppt/slides/_rels/slide90.xml.rels><?xml version="1.0" encoding="UTF-8" standalone="yes"?>
<Relationships xmlns="http://schemas.openxmlformats.org/package/2006/relationships"><Relationship Id="rId8" Type="http://schemas.microsoft.com/office/2007/relationships/hdphoto" Target="../media/hdphoto30.wdp"/><Relationship Id="rId3" Type="http://schemas.openxmlformats.org/officeDocument/2006/relationships/image" Target="../media/image141.png"/><Relationship Id="rId7" Type="http://schemas.openxmlformats.org/officeDocument/2006/relationships/image" Target="../media/image163.png"/><Relationship Id="rId2" Type="http://schemas.openxmlformats.org/officeDocument/2006/relationships/notesSlide" Target="../notesSlides/notesSlide88.xml"/><Relationship Id="rId1" Type="http://schemas.openxmlformats.org/officeDocument/2006/relationships/slideLayout" Target="../slideLayouts/slideLayout10.xml"/><Relationship Id="rId6" Type="http://schemas.microsoft.com/office/2007/relationships/hdphoto" Target="../media/hdphoto29.wdp"/><Relationship Id="rId5" Type="http://schemas.openxmlformats.org/officeDocument/2006/relationships/image" Target="../media/image41.png"/><Relationship Id="rId4" Type="http://schemas.openxmlformats.org/officeDocument/2006/relationships/image" Target="../media/image162.png"/></Relationships>
</file>

<file path=ppt/slides/_rels/slide91.xml.rels><?xml version="1.0" encoding="UTF-8" standalone="yes"?>
<Relationships xmlns="http://schemas.openxmlformats.org/package/2006/relationships"><Relationship Id="rId8" Type="http://schemas.openxmlformats.org/officeDocument/2006/relationships/image" Target="../media/image143.png"/><Relationship Id="rId13" Type="http://schemas.microsoft.com/office/2007/relationships/hdphoto" Target="../media/hdphoto32.wdp"/><Relationship Id="rId3" Type="http://schemas.openxmlformats.org/officeDocument/2006/relationships/slideLayout" Target="../slideLayouts/slideLayout10.xml"/><Relationship Id="rId7" Type="http://schemas.openxmlformats.org/officeDocument/2006/relationships/image" Target="../media/image164.png"/><Relationship Id="rId12" Type="http://schemas.openxmlformats.org/officeDocument/2006/relationships/image" Target="../media/image166.png"/><Relationship Id="rId2" Type="http://schemas.openxmlformats.org/officeDocument/2006/relationships/tags" Target="../tags/tag37.xml"/><Relationship Id="rId1" Type="http://schemas.openxmlformats.org/officeDocument/2006/relationships/vmlDrawing" Target="../drawings/vmlDrawing3.vml"/><Relationship Id="rId6" Type="http://schemas.openxmlformats.org/officeDocument/2006/relationships/image" Target="../media/image85.emf"/><Relationship Id="rId11" Type="http://schemas.microsoft.com/office/2007/relationships/hdphoto" Target="../media/hdphoto31.wdp"/><Relationship Id="rId5" Type="http://schemas.openxmlformats.org/officeDocument/2006/relationships/oleObject" Target="../embeddings/oleObject3.bin"/><Relationship Id="rId10" Type="http://schemas.openxmlformats.org/officeDocument/2006/relationships/image" Target="../media/image165.png"/><Relationship Id="rId4" Type="http://schemas.openxmlformats.org/officeDocument/2006/relationships/notesSlide" Target="../notesSlides/notesSlide89.xml"/><Relationship Id="rId9" Type="http://schemas.microsoft.com/office/2007/relationships/hdphoto" Target="../media/hdphoto27.wdp"/><Relationship Id="rId14" Type="http://schemas.openxmlformats.org/officeDocument/2006/relationships/image" Target="../media/image167.emf"/></Relationships>
</file>

<file path=ppt/slides/_rels/slide92.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8" Type="http://schemas.microsoft.com/office/2007/relationships/hdphoto" Target="../media/hdphoto35.wdp"/><Relationship Id="rId3" Type="http://schemas.openxmlformats.org/officeDocument/2006/relationships/image" Target="../media/image170.png"/><Relationship Id="rId7" Type="http://schemas.openxmlformats.org/officeDocument/2006/relationships/image" Target="../media/image172.png"/><Relationship Id="rId2" Type="http://schemas.openxmlformats.org/officeDocument/2006/relationships/image" Target="../media/image169.png"/><Relationship Id="rId1" Type="http://schemas.openxmlformats.org/officeDocument/2006/relationships/slideLayout" Target="../slideLayouts/slideLayout10.xml"/><Relationship Id="rId6" Type="http://schemas.microsoft.com/office/2007/relationships/hdphoto" Target="../media/hdphoto34.wdp"/><Relationship Id="rId5" Type="http://schemas.openxmlformats.org/officeDocument/2006/relationships/image" Target="../media/image171.png"/><Relationship Id="rId4" Type="http://schemas.microsoft.com/office/2007/relationships/hdphoto" Target="../media/hdphoto33.wdp"/></Relationships>
</file>

<file path=ppt/slides/_rels/slide9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93.xml"/><Relationship Id="rId1" Type="http://schemas.openxmlformats.org/officeDocument/2006/relationships/slideLayout" Target="../slideLayouts/slideLayout11.xml"/><Relationship Id="rId4" Type="http://schemas.openxmlformats.org/officeDocument/2006/relationships/image" Target="../media/image175.png"/></Relationships>
</file>

<file path=ppt/slides/_rels/slide9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hyperlink" Target="http://images.blob.core.windows.net/" TargetMode="External"/><Relationship Id="rId2" Type="http://schemas.openxmlformats.org/officeDocument/2006/relationships/notesSlide" Target="../notesSlides/notesSlide95.xml"/><Relationship Id="rId1" Type="http://schemas.openxmlformats.org/officeDocument/2006/relationships/slideLayout" Target="../slideLayouts/slideLayout20.xml"/><Relationship Id="rId4" Type="http://schemas.openxmlformats.org/officeDocument/2006/relationships/hyperlink" Target="http://sally.blob.cdn.core.windows.net/" TargetMode="External"/></Relationships>
</file>

<file path=ppt/slides/_rels/slide9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96.xml"/><Relationship Id="rId1" Type="http://schemas.openxmlformats.org/officeDocument/2006/relationships/slideLayout" Target="../slideLayouts/slideLayout10.xml"/><Relationship Id="rId4" Type="http://schemas.openxmlformats.org/officeDocument/2006/relationships/image" Target="../media/image17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646317" y="1188523"/>
            <a:ext cx="6273340" cy="2628005"/>
          </a:xfrm>
        </p:spPr>
        <p:txBody>
          <a:bodyPr/>
          <a:lstStyle/>
          <a:p>
            <a:r>
              <a:rPr lang="en-US" sz="5881" dirty="0"/>
              <a:t>Windows Azure </a:t>
            </a:r>
            <a:br>
              <a:rPr lang="en-US" sz="5881" dirty="0"/>
            </a:br>
            <a:r>
              <a:rPr lang="en-US" sz="2352" dirty="0"/>
              <a:t> </a:t>
            </a:r>
            <a:r>
              <a:rPr lang="en-US" sz="5881" dirty="0"/>
              <a:t/>
            </a:r>
            <a:br>
              <a:rPr lang="en-US" sz="5881" dirty="0"/>
            </a:br>
            <a:r>
              <a:rPr lang="en-US" sz="4704" dirty="0"/>
              <a:t>Bringing Cloud </a:t>
            </a:r>
            <a:br>
              <a:rPr lang="en-US" sz="4704" dirty="0"/>
            </a:br>
            <a:r>
              <a:rPr lang="en-US" sz="4704" dirty="0"/>
              <a:t>to your Enterprise</a:t>
            </a:r>
            <a:endParaRPr lang="en-US" sz="4704" i="1" dirty="0"/>
          </a:p>
        </p:txBody>
      </p:sp>
      <p:sp>
        <p:nvSpPr>
          <p:cNvPr id="2" name="Text Placeholder 1"/>
          <p:cNvSpPr>
            <a:spLocks noGrp="1"/>
          </p:cNvSpPr>
          <p:nvPr>
            <p:ph type="body" sz="quarter" idx="12"/>
          </p:nvPr>
        </p:nvSpPr>
        <p:spPr>
          <a:xfrm>
            <a:off x="5646317" y="3981843"/>
            <a:ext cx="6273340" cy="618930"/>
          </a:xfrm>
        </p:spPr>
        <p:txBody>
          <a:bodyPr/>
          <a:lstStyle/>
          <a:p>
            <a:endParaRPr lang="en-US" dirty="0"/>
          </a:p>
        </p:txBody>
      </p:sp>
      <p:sp>
        <p:nvSpPr>
          <p:cNvPr id="4" name="Freeform 128"/>
          <p:cNvSpPr>
            <a:spLocks noChangeAspect="1"/>
          </p:cNvSpPr>
          <p:nvPr/>
        </p:nvSpPr>
        <p:spPr bwMode="black">
          <a:xfrm>
            <a:off x="0" y="632265"/>
            <a:ext cx="2850563" cy="157469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w="50800" cap="flat" cmpd="sng" algn="ctr">
            <a:solidFill>
              <a:schemeClr val="bg2"/>
            </a:solidFill>
            <a:prstDash val="solid"/>
            <a:headEnd type="none" w="med" len="med"/>
            <a:tailEnd type="none" w="med" len="med"/>
          </a:ln>
          <a:effectLst/>
          <a:ex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defRPr/>
            </a:pPr>
            <a:endParaRPr lang="en-US" sz="1960" kern="0" spc="-49">
              <a:gradFill>
                <a:gsLst>
                  <a:gs pos="1250">
                    <a:srgbClr val="EFEFEF"/>
                  </a:gs>
                  <a:gs pos="10417">
                    <a:srgbClr val="EFEFEF"/>
                  </a:gs>
                </a:gsLst>
                <a:lin ang="5400000" scaled="0"/>
              </a:gradFill>
              <a:latin typeface="Segoe UI"/>
            </a:endParaRPr>
          </a:p>
        </p:txBody>
      </p:sp>
    </p:spTree>
    <p:extLst>
      <p:ext uri="{BB962C8B-B14F-4D97-AF65-F5344CB8AC3E}">
        <p14:creationId xmlns:p14="http://schemas.microsoft.com/office/powerpoint/2010/main" val="389967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4.1205E-6 4.48025E-6 L 0.07773 0.1532 " pathEditMode="relative" rAng="0" ptsTypes="AA">
                                      <p:cBhvr>
                                        <p:cTn id="6" dur="750" fill="hold"/>
                                        <p:tgtEl>
                                          <p:spTgt spid="4"/>
                                        </p:tgtEl>
                                        <p:attrNameLst>
                                          <p:attrName>ppt_x</p:attrName>
                                          <p:attrName>ppt_y</p:attrName>
                                        </p:attrNameLst>
                                      </p:cBhvr>
                                      <p:rCtr x="3829" y="7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688763" y="6443663"/>
            <a:ext cx="500062" cy="122237"/>
          </a:xfrm>
          <a:prstGeom prst="rect">
            <a:avLst/>
          </a:prstGeom>
        </p:spPr>
        <p:txBody>
          <a:bodyPr/>
          <a:lstStyle/>
          <a:p>
            <a:pPr defTabSz="913946">
              <a:lnSpc>
                <a:spcPct val="90000"/>
              </a:lnSpc>
            </a:pPr>
            <a:fld id="{1BC86A1F-E589-44B2-A543-2EC98F5547A7}" type="slidenum">
              <a:rPr lang="en-US" sz="1764">
                <a:solidFill>
                  <a:srgbClr val="505050"/>
                </a:solidFill>
              </a:rPr>
              <a:pPr defTabSz="913946">
                <a:lnSpc>
                  <a:spcPct val="90000"/>
                </a:lnSpc>
              </a:pPr>
              <a:t>10</a:t>
            </a:fld>
            <a:endParaRPr lang="en-US" sz="1764" dirty="0">
              <a:solidFill>
                <a:srgbClr val="505050"/>
              </a:solidFill>
            </a:endParaRPr>
          </a:p>
        </p:txBody>
      </p:sp>
      <p:grpSp>
        <p:nvGrpSpPr>
          <p:cNvPr id="3" name="Group 2"/>
          <p:cNvGrpSpPr/>
          <p:nvPr/>
        </p:nvGrpSpPr>
        <p:grpSpPr>
          <a:xfrm>
            <a:off x="0" y="1011866"/>
            <a:ext cx="3546379" cy="896191"/>
            <a:chOff x="0" y="1031017"/>
            <a:chExt cx="3618434" cy="914400"/>
          </a:xfrm>
        </p:grpSpPr>
        <p:sp>
          <p:nvSpPr>
            <p:cNvPr id="4" name="Rectangle 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6" name="Group 5"/>
          <p:cNvGrpSpPr/>
          <p:nvPr/>
        </p:nvGrpSpPr>
        <p:grpSpPr>
          <a:xfrm>
            <a:off x="0" y="4647807"/>
            <a:ext cx="3546379" cy="896191"/>
            <a:chOff x="0" y="4517312"/>
            <a:chExt cx="3618434" cy="914400"/>
          </a:xfrm>
        </p:grpSpPr>
        <p:sp>
          <p:nvSpPr>
            <p:cNvPr id="7" name="Rectangle 6"/>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8"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9" name="Rectangle 8"/>
          <p:cNvSpPr/>
          <p:nvPr/>
        </p:nvSpPr>
        <p:spPr bwMode="auto">
          <a:xfrm>
            <a:off x="3678119" y="1001509"/>
            <a:ext cx="2640342" cy="4542489"/>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grpSp>
        <p:nvGrpSpPr>
          <p:cNvPr id="11" name="Group 10"/>
          <p:cNvGrpSpPr/>
          <p:nvPr/>
        </p:nvGrpSpPr>
        <p:grpSpPr>
          <a:xfrm>
            <a:off x="3726262" y="1227709"/>
            <a:ext cx="2559419" cy="4280031"/>
            <a:chOff x="3801971" y="1251246"/>
            <a:chExt cx="2611421" cy="4366992"/>
          </a:xfrm>
        </p:grpSpPr>
        <p:sp>
          <p:nvSpPr>
            <p:cNvPr id="12" name="Rectangle 11"/>
            <p:cNvSpPr/>
            <p:nvPr/>
          </p:nvSpPr>
          <p:spPr>
            <a:xfrm>
              <a:off x="3801971" y="1251246"/>
              <a:ext cx="2611421"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Heterogeneity</a:t>
              </a:r>
            </a:p>
          </p:txBody>
        </p:sp>
        <p:sp>
          <p:nvSpPr>
            <p:cNvPr id="13" name="Rectangle 12"/>
            <p:cNvSpPr/>
            <p:nvPr/>
          </p:nvSpPr>
          <p:spPr>
            <a:xfrm>
              <a:off x="4233127" y="4787241"/>
              <a:ext cx="1826397" cy="830997"/>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Open, Broad</a:t>
              </a:r>
              <a:br>
                <a:rPr lang="en-US" sz="2352" dirty="0">
                  <a:gradFill>
                    <a:gsLst>
                      <a:gs pos="0">
                        <a:srgbClr val="FFFFFF"/>
                      </a:gs>
                      <a:gs pos="100000">
                        <a:srgbClr val="FFFFFF"/>
                      </a:gs>
                    </a:gsLst>
                    <a:lin ang="5400000" scaled="0"/>
                  </a:gradFill>
                  <a:latin typeface="Segoe UI Light"/>
                </a:rPr>
              </a:br>
              <a:r>
                <a:rPr lang="en-US" sz="2352" dirty="0">
                  <a:gradFill>
                    <a:gsLst>
                      <a:gs pos="0">
                        <a:srgbClr val="FFFFFF"/>
                      </a:gs>
                      <a:gs pos="100000">
                        <a:srgbClr val="FFFFFF"/>
                      </a:gs>
                    </a:gsLst>
                    <a:lin ang="5400000" scaled="0"/>
                  </a:gradFill>
                  <a:latin typeface="Segoe UI Light"/>
                </a:rPr>
                <a:t>and Flexible</a:t>
              </a:r>
            </a:p>
          </p:txBody>
        </p:sp>
        <p:sp>
          <p:nvSpPr>
            <p:cNvPr id="14" name="Freeform 20"/>
            <p:cNvSpPr>
              <a:spLocks noEditPoints="1"/>
            </p:cNvSpPr>
            <p:nvPr/>
          </p:nvSpPr>
          <p:spPr bwMode="auto">
            <a:xfrm>
              <a:off x="4186666" y="2628901"/>
              <a:ext cx="1831308" cy="1257930"/>
            </a:xfrm>
            <a:custGeom>
              <a:avLst/>
              <a:gdLst>
                <a:gd name="T0" fmla="*/ 485 w 485"/>
                <a:gd name="T1" fmla="*/ 245 h 332"/>
                <a:gd name="T2" fmla="*/ 466 w 485"/>
                <a:gd name="T3" fmla="*/ 259 h 332"/>
                <a:gd name="T4" fmla="*/ 461 w 485"/>
                <a:gd name="T5" fmla="*/ 266 h 332"/>
                <a:gd name="T6" fmla="*/ 430 w 485"/>
                <a:gd name="T7" fmla="*/ 291 h 332"/>
                <a:gd name="T8" fmla="*/ 370 w 485"/>
                <a:gd name="T9" fmla="*/ 315 h 332"/>
                <a:gd name="T10" fmla="*/ 273 w 485"/>
                <a:gd name="T11" fmla="*/ 328 h 332"/>
                <a:gd name="T12" fmla="*/ 76 w 485"/>
                <a:gd name="T13" fmla="*/ 293 h 332"/>
                <a:gd name="T14" fmla="*/ 76 w 485"/>
                <a:gd name="T15" fmla="*/ 220 h 332"/>
                <a:gd name="T16" fmla="*/ 144 w 485"/>
                <a:gd name="T17" fmla="*/ 191 h 332"/>
                <a:gd name="T18" fmla="*/ 210 w 485"/>
                <a:gd name="T19" fmla="*/ 196 h 332"/>
                <a:gd name="T20" fmla="*/ 264 w 485"/>
                <a:gd name="T21" fmla="*/ 201 h 332"/>
                <a:gd name="T22" fmla="*/ 320 w 485"/>
                <a:gd name="T23" fmla="*/ 193 h 332"/>
                <a:gd name="T24" fmla="*/ 354 w 485"/>
                <a:gd name="T25" fmla="*/ 214 h 332"/>
                <a:gd name="T26" fmla="*/ 325 w 485"/>
                <a:gd name="T27" fmla="*/ 235 h 332"/>
                <a:gd name="T28" fmla="*/ 281 w 485"/>
                <a:gd name="T29" fmla="*/ 233 h 332"/>
                <a:gd name="T30" fmla="*/ 233 w 485"/>
                <a:gd name="T31" fmla="*/ 246 h 332"/>
                <a:gd name="T32" fmla="*/ 286 w 485"/>
                <a:gd name="T33" fmla="*/ 270 h 332"/>
                <a:gd name="T34" fmla="*/ 361 w 485"/>
                <a:gd name="T35" fmla="*/ 272 h 332"/>
                <a:gd name="T36" fmla="*/ 412 w 485"/>
                <a:gd name="T37" fmla="*/ 257 h 332"/>
                <a:gd name="T38" fmla="*/ 464 w 485"/>
                <a:gd name="T39" fmla="*/ 232 h 332"/>
                <a:gd name="T40" fmla="*/ 485 w 485"/>
                <a:gd name="T41" fmla="*/ 245 h 332"/>
                <a:gd name="T42" fmla="*/ 55 w 485"/>
                <a:gd name="T43" fmla="*/ 200 h 332"/>
                <a:gd name="T44" fmla="*/ 0 w 485"/>
                <a:gd name="T45" fmla="*/ 200 h 332"/>
                <a:gd name="T46" fmla="*/ 0 w 485"/>
                <a:gd name="T47" fmla="*/ 307 h 332"/>
                <a:gd name="T48" fmla="*/ 55 w 485"/>
                <a:gd name="T49" fmla="*/ 307 h 332"/>
                <a:gd name="T50" fmla="*/ 63 w 485"/>
                <a:gd name="T51" fmla="*/ 299 h 332"/>
                <a:gd name="T52" fmla="*/ 63 w 485"/>
                <a:gd name="T53" fmla="*/ 206 h 332"/>
                <a:gd name="T54" fmla="*/ 55 w 485"/>
                <a:gd name="T55" fmla="*/ 200 h 332"/>
                <a:gd name="T56" fmla="*/ 426 w 485"/>
                <a:gd name="T57" fmla="*/ 124 h 332"/>
                <a:gd name="T58" fmla="*/ 364 w 485"/>
                <a:gd name="T59" fmla="*/ 0 h 332"/>
                <a:gd name="T60" fmla="*/ 336 w 485"/>
                <a:gd name="T61" fmla="*/ 57 h 332"/>
                <a:gd name="T62" fmla="*/ 336 w 485"/>
                <a:gd name="T63" fmla="*/ 15 h 332"/>
                <a:gd name="T64" fmla="*/ 196 w 485"/>
                <a:gd name="T65" fmla="*/ 15 h 332"/>
                <a:gd name="T66" fmla="*/ 196 w 485"/>
                <a:gd name="T67" fmla="*/ 33 h 332"/>
                <a:gd name="T68" fmla="*/ 162 w 485"/>
                <a:gd name="T69" fmla="*/ 22 h 332"/>
                <a:gd name="T70" fmla="*/ 101 w 485"/>
                <a:gd name="T71" fmla="*/ 82 h 332"/>
                <a:gd name="T72" fmla="*/ 162 w 485"/>
                <a:gd name="T73" fmla="*/ 143 h 332"/>
                <a:gd name="T74" fmla="*/ 196 w 485"/>
                <a:gd name="T75" fmla="*/ 132 h 332"/>
                <a:gd name="T76" fmla="*/ 196 w 485"/>
                <a:gd name="T77" fmla="*/ 155 h 332"/>
                <a:gd name="T78" fmla="*/ 336 w 485"/>
                <a:gd name="T79" fmla="*/ 155 h 332"/>
                <a:gd name="T80" fmla="*/ 336 w 485"/>
                <a:gd name="T81" fmla="*/ 124 h 332"/>
                <a:gd name="T82" fmla="*/ 426 w 485"/>
                <a:gd name="T83" fmla="*/ 1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 h="332">
                  <a:moveTo>
                    <a:pt x="485" y="245"/>
                  </a:moveTo>
                  <a:cubicBezTo>
                    <a:pt x="485" y="245"/>
                    <a:pt x="483" y="246"/>
                    <a:pt x="466" y="259"/>
                  </a:cubicBezTo>
                  <a:cubicBezTo>
                    <a:pt x="466" y="259"/>
                    <a:pt x="462" y="266"/>
                    <a:pt x="461" y="266"/>
                  </a:cubicBezTo>
                  <a:cubicBezTo>
                    <a:pt x="453" y="272"/>
                    <a:pt x="445" y="280"/>
                    <a:pt x="430" y="291"/>
                  </a:cubicBezTo>
                  <a:cubicBezTo>
                    <a:pt x="415" y="293"/>
                    <a:pt x="385" y="307"/>
                    <a:pt x="370" y="315"/>
                  </a:cubicBezTo>
                  <a:cubicBezTo>
                    <a:pt x="343" y="314"/>
                    <a:pt x="303" y="320"/>
                    <a:pt x="273" y="328"/>
                  </a:cubicBezTo>
                  <a:cubicBezTo>
                    <a:pt x="231" y="322"/>
                    <a:pt x="226" y="332"/>
                    <a:pt x="76" y="293"/>
                  </a:cubicBezTo>
                  <a:cubicBezTo>
                    <a:pt x="76" y="293"/>
                    <a:pt x="76" y="233"/>
                    <a:pt x="76" y="220"/>
                  </a:cubicBezTo>
                  <a:cubicBezTo>
                    <a:pt x="104" y="214"/>
                    <a:pt x="112" y="196"/>
                    <a:pt x="144" y="191"/>
                  </a:cubicBezTo>
                  <a:cubicBezTo>
                    <a:pt x="167" y="188"/>
                    <a:pt x="188" y="190"/>
                    <a:pt x="210" y="196"/>
                  </a:cubicBezTo>
                  <a:cubicBezTo>
                    <a:pt x="225" y="201"/>
                    <a:pt x="239" y="204"/>
                    <a:pt x="264" y="201"/>
                  </a:cubicBezTo>
                  <a:cubicBezTo>
                    <a:pt x="285" y="200"/>
                    <a:pt x="293" y="193"/>
                    <a:pt x="320" y="193"/>
                  </a:cubicBezTo>
                  <a:cubicBezTo>
                    <a:pt x="338" y="193"/>
                    <a:pt x="356" y="204"/>
                    <a:pt x="354" y="214"/>
                  </a:cubicBezTo>
                  <a:cubicBezTo>
                    <a:pt x="354" y="224"/>
                    <a:pt x="336" y="233"/>
                    <a:pt x="325" y="235"/>
                  </a:cubicBezTo>
                  <a:cubicBezTo>
                    <a:pt x="299" y="235"/>
                    <a:pt x="306" y="233"/>
                    <a:pt x="281" y="233"/>
                  </a:cubicBezTo>
                  <a:cubicBezTo>
                    <a:pt x="252" y="233"/>
                    <a:pt x="251" y="238"/>
                    <a:pt x="233" y="246"/>
                  </a:cubicBezTo>
                  <a:cubicBezTo>
                    <a:pt x="251" y="251"/>
                    <a:pt x="262" y="257"/>
                    <a:pt x="286" y="270"/>
                  </a:cubicBezTo>
                  <a:cubicBezTo>
                    <a:pt x="312" y="267"/>
                    <a:pt x="338" y="270"/>
                    <a:pt x="361" y="272"/>
                  </a:cubicBezTo>
                  <a:cubicBezTo>
                    <a:pt x="380" y="267"/>
                    <a:pt x="390" y="259"/>
                    <a:pt x="412" y="257"/>
                  </a:cubicBezTo>
                  <a:cubicBezTo>
                    <a:pt x="427" y="246"/>
                    <a:pt x="446" y="228"/>
                    <a:pt x="464" y="232"/>
                  </a:cubicBezTo>
                  <a:cubicBezTo>
                    <a:pt x="474" y="233"/>
                    <a:pt x="485" y="245"/>
                    <a:pt x="485" y="245"/>
                  </a:cubicBezTo>
                  <a:close/>
                  <a:moveTo>
                    <a:pt x="55" y="200"/>
                  </a:moveTo>
                  <a:cubicBezTo>
                    <a:pt x="0" y="200"/>
                    <a:pt x="0" y="200"/>
                    <a:pt x="0" y="200"/>
                  </a:cubicBezTo>
                  <a:cubicBezTo>
                    <a:pt x="0" y="307"/>
                    <a:pt x="0" y="307"/>
                    <a:pt x="0" y="307"/>
                  </a:cubicBezTo>
                  <a:cubicBezTo>
                    <a:pt x="55" y="307"/>
                    <a:pt x="55" y="307"/>
                    <a:pt x="55" y="307"/>
                  </a:cubicBezTo>
                  <a:cubicBezTo>
                    <a:pt x="60" y="307"/>
                    <a:pt x="63" y="304"/>
                    <a:pt x="63" y="299"/>
                  </a:cubicBezTo>
                  <a:cubicBezTo>
                    <a:pt x="63" y="206"/>
                    <a:pt x="63" y="206"/>
                    <a:pt x="63" y="206"/>
                  </a:cubicBezTo>
                  <a:cubicBezTo>
                    <a:pt x="63" y="203"/>
                    <a:pt x="60" y="200"/>
                    <a:pt x="55" y="200"/>
                  </a:cubicBezTo>
                  <a:close/>
                  <a:moveTo>
                    <a:pt x="426" y="124"/>
                  </a:moveTo>
                  <a:cubicBezTo>
                    <a:pt x="364" y="0"/>
                    <a:pt x="364" y="0"/>
                    <a:pt x="364" y="0"/>
                  </a:cubicBezTo>
                  <a:cubicBezTo>
                    <a:pt x="336" y="57"/>
                    <a:pt x="336" y="57"/>
                    <a:pt x="336" y="57"/>
                  </a:cubicBezTo>
                  <a:cubicBezTo>
                    <a:pt x="336" y="15"/>
                    <a:pt x="336" y="15"/>
                    <a:pt x="336" y="15"/>
                  </a:cubicBezTo>
                  <a:cubicBezTo>
                    <a:pt x="196" y="15"/>
                    <a:pt x="196" y="15"/>
                    <a:pt x="196" y="15"/>
                  </a:cubicBezTo>
                  <a:cubicBezTo>
                    <a:pt x="196" y="33"/>
                    <a:pt x="196" y="33"/>
                    <a:pt x="196" y="33"/>
                  </a:cubicBezTo>
                  <a:cubicBezTo>
                    <a:pt x="187" y="26"/>
                    <a:pt x="175" y="22"/>
                    <a:pt x="162" y="22"/>
                  </a:cubicBezTo>
                  <a:cubicBezTo>
                    <a:pt x="128" y="22"/>
                    <a:pt x="101" y="49"/>
                    <a:pt x="101" y="82"/>
                  </a:cubicBezTo>
                  <a:cubicBezTo>
                    <a:pt x="101" y="116"/>
                    <a:pt x="128" y="143"/>
                    <a:pt x="162" y="143"/>
                  </a:cubicBezTo>
                  <a:cubicBezTo>
                    <a:pt x="175" y="143"/>
                    <a:pt x="187" y="138"/>
                    <a:pt x="196" y="132"/>
                  </a:cubicBezTo>
                  <a:cubicBezTo>
                    <a:pt x="196" y="155"/>
                    <a:pt x="196" y="155"/>
                    <a:pt x="196" y="155"/>
                  </a:cubicBezTo>
                  <a:cubicBezTo>
                    <a:pt x="336" y="155"/>
                    <a:pt x="336" y="155"/>
                    <a:pt x="336" y="155"/>
                  </a:cubicBezTo>
                  <a:cubicBezTo>
                    <a:pt x="336" y="124"/>
                    <a:pt x="336" y="124"/>
                    <a:pt x="336" y="124"/>
                  </a:cubicBezTo>
                  <a:lnTo>
                    <a:pt x="426" y="124"/>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40" name="Group 39"/>
          <p:cNvGrpSpPr/>
          <p:nvPr/>
        </p:nvGrpSpPr>
        <p:grpSpPr>
          <a:xfrm>
            <a:off x="4179505" y="1227709"/>
            <a:ext cx="1637570" cy="4123431"/>
            <a:chOff x="13401040" y="1251246"/>
            <a:chExt cx="1670842" cy="4207210"/>
          </a:xfrm>
        </p:grpSpPr>
        <p:sp>
          <p:nvSpPr>
            <p:cNvPr id="36" name="Rectangle 35"/>
            <p:cNvSpPr/>
            <p:nvPr/>
          </p:nvSpPr>
          <p:spPr>
            <a:xfrm>
              <a:off x="13434626" y="1251246"/>
              <a:ext cx="1526380"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37" name="Rectangle 36"/>
            <p:cNvSpPr/>
            <p:nvPr/>
          </p:nvSpPr>
          <p:spPr>
            <a:xfrm>
              <a:off x="13401040" y="4996791"/>
              <a:ext cx="1670842" cy="461665"/>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Trustworthy</a:t>
              </a:r>
            </a:p>
          </p:txBody>
        </p:sp>
        <p:sp>
          <p:nvSpPr>
            <p:cNvPr id="39" name="Freeform 164"/>
            <p:cNvSpPr>
              <a:spLocks noEditPoints="1"/>
            </p:cNvSpPr>
            <p:nvPr/>
          </p:nvSpPr>
          <p:spPr bwMode="black">
            <a:xfrm>
              <a:off x="13520982" y="2330038"/>
              <a:ext cx="1342946" cy="18618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132" name="Group 131"/>
          <p:cNvGrpSpPr/>
          <p:nvPr/>
        </p:nvGrpSpPr>
        <p:grpSpPr>
          <a:xfrm>
            <a:off x="6728089" y="1212602"/>
            <a:ext cx="4897832" cy="4169639"/>
            <a:chOff x="6864788" y="1235831"/>
            <a:chExt cx="4997345" cy="4254357"/>
          </a:xfrm>
        </p:grpSpPr>
        <p:grpSp>
          <p:nvGrpSpPr>
            <p:cNvPr id="133" name="Group 132"/>
            <p:cNvGrpSpPr/>
            <p:nvPr/>
          </p:nvGrpSpPr>
          <p:grpSpPr>
            <a:xfrm>
              <a:off x="8322903" y="1235831"/>
              <a:ext cx="3311320" cy="968115"/>
              <a:chOff x="6621400" y="1260137"/>
              <a:chExt cx="5695750" cy="1577381"/>
            </a:xfrm>
          </p:grpSpPr>
          <p:pic>
            <p:nvPicPr>
              <p:cNvPr id="163" name="Picture 2" descr="https://mediabank.partners.extranet.microsoft.com/Assets/Active/M-Q/Microsoft_.NET/Microsoft_NET_ADO_.NET/Logos+Logotypes/NET-ADO_bL.png"/>
              <p:cNvPicPr>
                <a:picLocks noChangeAspect="1" noChangeArrowheads="1"/>
              </p:cNvPicPr>
              <p:nvPr/>
            </p:nvPicPr>
            <p:blipFill>
              <a:blip r:embed="rId3" cstate="print">
                <a:alphaModFix/>
                <a:duotone>
                  <a:prstClr val="black"/>
                  <a:schemeClr val="tx1">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Lst>
              </a:blip>
              <a:srcRect r="31488"/>
              <a:stretch>
                <a:fillRect/>
              </a:stretch>
            </p:blipFill>
            <p:spPr bwMode="auto">
              <a:xfrm>
                <a:off x="6718704" y="1361491"/>
                <a:ext cx="2362777" cy="682881"/>
              </a:xfrm>
              <a:prstGeom prst="rect">
                <a:avLst/>
              </a:prstGeom>
              <a:noFill/>
            </p:spPr>
          </p:pic>
          <p:pic>
            <p:nvPicPr>
              <p:cNvPr id="164" name="Picture 4" descr="http://www.jbase.com/new/products/images/java.png"/>
              <p:cNvPicPr>
                <a:picLocks noChangeAspect="1" noChangeArrowheads="1"/>
              </p:cNvPicPr>
              <p:nvPr/>
            </p:nvPicPr>
            <p:blipFill>
              <a:blip r:embed="rId5" cstate="print">
                <a:duotone>
                  <a:prstClr val="black"/>
                  <a:schemeClr val="tx1">
                    <a:tint val="45000"/>
                    <a:satMod val="400000"/>
                  </a:schemeClr>
                </a:duotone>
                <a:extLst>
                  <a:ext uri="{BEBA8EAE-BF5A-486C-A8C5-ECC9F3942E4B}">
                    <a14:imgProps xmlns:a14="http://schemas.microsoft.com/office/drawing/2010/main">
                      <a14:imgLayer r:embed="rId6">
                        <a14:imgEffect>
                          <a14:brightnessContrast bright="-100000"/>
                        </a14:imgEffect>
                      </a14:imgLayer>
                    </a14:imgProps>
                  </a:ext>
                </a:extLst>
              </a:blip>
              <a:srcRect/>
              <a:stretch>
                <a:fillRect/>
              </a:stretch>
            </p:blipFill>
            <p:spPr bwMode="auto">
              <a:xfrm>
                <a:off x="11483714" y="1260137"/>
                <a:ext cx="833436" cy="1555036"/>
              </a:xfrm>
              <a:prstGeom prst="rect">
                <a:avLst/>
              </a:prstGeom>
              <a:noFill/>
            </p:spPr>
          </p:pic>
          <p:pic>
            <p:nvPicPr>
              <p:cNvPr id="165" name="Picture 164" descr="PHP.png"/>
              <p:cNvPicPr>
                <a:picLocks noChangeAspect="1"/>
              </p:cNvPicPr>
              <p:nvPr/>
            </p:nvPicPr>
            <p:blipFill>
              <a:blip r:embed="rId7" cstate="print">
                <a:duotone>
                  <a:prstClr val="black"/>
                  <a:schemeClr val="tx1">
                    <a:tint val="45000"/>
                    <a:satMod val="400000"/>
                  </a:schemeClr>
                </a:duotone>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9606405" y="1432173"/>
                <a:ext cx="1180078" cy="620645"/>
              </a:xfrm>
              <a:prstGeom prst="rect">
                <a:avLst/>
              </a:prstGeom>
              <a:noFill/>
            </p:spPr>
          </p:pic>
          <p:pic>
            <p:nvPicPr>
              <p:cNvPr id="166" name="Picture 165"/>
              <p:cNvPicPr>
                <a:picLocks noChangeAspect="1"/>
              </p:cNvPicPr>
              <p:nvPr/>
            </p:nvPicPr>
            <p:blipFill>
              <a:blip r:embed="rId9" cstate="print">
                <a:duotone>
                  <a:prstClr val="black"/>
                  <a:schemeClr val="tx1">
                    <a:tint val="45000"/>
                    <a:satMod val="400000"/>
                  </a:schemeClr>
                </a:duotone>
                <a:extLst>
                  <a:ext uri="{BEBA8EAE-BF5A-486C-A8C5-ECC9F3942E4B}">
                    <a14:imgProps xmlns:a14="http://schemas.microsoft.com/office/drawing/2010/main">
                      <a14:imgLayer r:embed="rId10">
                        <a14:imgEffect>
                          <a14:colorTemperature colorTemp="10900"/>
                        </a14:imgEffect>
                        <a14:imgEffect>
                          <a14:saturation sat="4000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21400" y="2302711"/>
                <a:ext cx="1946761" cy="514634"/>
              </a:xfrm>
              <a:prstGeom prst="rect">
                <a:avLst/>
              </a:prstGeom>
            </p:spPr>
          </p:pic>
          <p:pic>
            <p:nvPicPr>
              <p:cNvPr id="167" name="Picture 166"/>
              <p:cNvPicPr>
                <a:picLocks noChangeAspect="1"/>
              </p:cNvPicPr>
              <p:nvPr/>
            </p:nvPicPr>
            <p:blipFill>
              <a:blip r:embed="rId11">
                <a:duotone>
                  <a:prstClr val="black"/>
                  <a:schemeClr val="tx1">
                    <a:tint val="45000"/>
                    <a:satMod val="400000"/>
                  </a:schemeClr>
                </a:duotone>
                <a:lum bright="-100000"/>
              </a:blip>
              <a:stretch>
                <a:fillRect/>
              </a:stretch>
            </p:blipFill>
            <p:spPr>
              <a:xfrm>
                <a:off x="9152678" y="2385470"/>
                <a:ext cx="1840745" cy="452048"/>
              </a:xfrm>
              <a:prstGeom prst="rect">
                <a:avLst/>
              </a:prstGeom>
            </p:spPr>
          </p:pic>
        </p:grpSp>
        <p:grpSp>
          <p:nvGrpSpPr>
            <p:cNvPr id="134" name="Group 133"/>
            <p:cNvGrpSpPr/>
            <p:nvPr/>
          </p:nvGrpSpPr>
          <p:grpSpPr>
            <a:xfrm>
              <a:off x="8781196" y="4810762"/>
              <a:ext cx="1928351" cy="679426"/>
              <a:chOff x="8781196" y="4810762"/>
              <a:chExt cx="1928351" cy="679426"/>
            </a:xfrm>
          </p:grpSpPr>
          <p:grpSp>
            <p:nvGrpSpPr>
              <p:cNvPr id="157" name="Group 156"/>
              <p:cNvGrpSpPr/>
              <p:nvPr/>
            </p:nvGrpSpPr>
            <p:grpSpPr>
              <a:xfrm>
                <a:off x="8781196" y="4827520"/>
                <a:ext cx="668856" cy="617542"/>
                <a:chOff x="7110684" y="4142550"/>
                <a:chExt cx="552708" cy="552708"/>
              </a:xfrm>
              <a:solidFill>
                <a:srgbClr val="000000"/>
              </a:solidFill>
            </p:grpSpPr>
            <p:sp>
              <p:nvSpPr>
                <p:cNvPr id="159" name="Freeform 12"/>
                <p:cNvSpPr>
                  <a:spLocks/>
                </p:cNvSpPr>
                <p:nvPr/>
              </p:nvSpPr>
              <p:spPr bwMode="auto">
                <a:xfrm>
                  <a:off x="7355732" y="4142550"/>
                  <a:ext cx="307660" cy="271766"/>
                </a:xfrm>
                <a:custGeom>
                  <a:avLst/>
                  <a:gdLst>
                    <a:gd name="T0" fmla="*/ 0 w 1140"/>
                    <a:gd name="T1" fmla="*/ 1007 h 1007"/>
                    <a:gd name="T2" fmla="*/ 1140 w 1140"/>
                    <a:gd name="T3" fmla="*/ 1007 h 1007"/>
                    <a:gd name="T4" fmla="*/ 1140 w 1140"/>
                    <a:gd name="T5" fmla="*/ 0 h 1007"/>
                    <a:gd name="T6" fmla="*/ 0 w 1140"/>
                    <a:gd name="T7" fmla="*/ 161 h 1007"/>
                    <a:gd name="T8" fmla="*/ 0 w 1140"/>
                    <a:gd name="T9" fmla="*/ 1007 h 1007"/>
                  </a:gdLst>
                  <a:ahLst/>
                  <a:cxnLst>
                    <a:cxn ang="0">
                      <a:pos x="T0" y="T1"/>
                    </a:cxn>
                    <a:cxn ang="0">
                      <a:pos x="T2" y="T3"/>
                    </a:cxn>
                    <a:cxn ang="0">
                      <a:pos x="T4" y="T5"/>
                    </a:cxn>
                    <a:cxn ang="0">
                      <a:pos x="T6" y="T7"/>
                    </a:cxn>
                    <a:cxn ang="0">
                      <a:pos x="T8" y="T9"/>
                    </a:cxn>
                  </a:cxnLst>
                  <a:rect l="0" t="0" r="r" b="b"/>
                  <a:pathLst>
                    <a:path w="1140" h="1007">
                      <a:moveTo>
                        <a:pt x="0" y="1007"/>
                      </a:moveTo>
                      <a:lnTo>
                        <a:pt x="1140" y="1007"/>
                      </a:lnTo>
                      <a:lnTo>
                        <a:pt x="1140" y="0"/>
                      </a:lnTo>
                      <a:lnTo>
                        <a:pt x="0" y="161"/>
                      </a:lnTo>
                      <a:lnTo>
                        <a:pt x="0" y="1007"/>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60" name="Freeform 13"/>
                <p:cNvSpPr>
                  <a:spLocks/>
                </p:cNvSpPr>
                <p:nvPr/>
              </p:nvSpPr>
              <p:spPr bwMode="auto">
                <a:xfrm>
                  <a:off x="7110684" y="4187350"/>
                  <a:ext cx="235333" cy="226967"/>
                </a:xfrm>
                <a:custGeom>
                  <a:avLst/>
                  <a:gdLst>
                    <a:gd name="T0" fmla="*/ 872 w 872"/>
                    <a:gd name="T1" fmla="*/ 841 h 841"/>
                    <a:gd name="T2" fmla="*/ 872 w 872"/>
                    <a:gd name="T3" fmla="*/ 0 h 841"/>
                    <a:gd name="T4" fmla="*/ 0 w 872"/>
                    <a:gd name="T5" fmla="*/ 121 h 841"/>
                    <a:gd name="T6" fmla="*/ 0 w 872"/>
                    <a:gd name="T7" fmla="*/ 841 h 841"/>
                    <a:gd name="T8" fmla="*/ 872 w 872"/>
                    <a:gd name="T9" fmla="*/ 841 h 841"/>
                  </a:gdLst>
                  <a:ahLst/>
                  <a:cxnLst>
                    <a:cxn ang="0">
                      <a:pos x="T0" y="T1"/>
                    </a:cxn>
                    <a:cxn ang="0">
                      <a:pos x="T2" y="T3"/>
                    </a:cxn>
                    <a:cxn ang="0">
                      <a:pos x="T4" y="T5"/>
                    </a:cxn>
                    <a:cxn ang="0">
                      <a:pos x="T6" y="T7"/>
                    </a:cxn>
                    <a:cxn ang="0">
                      <a:pos x="T8" y="T9"/>
                    </a:cxn>
                  </a:cxnLst>
                  <a:rect l="0" t="0" r="r" b="b"/>
                  <a:pathLst>
                    <a:path w="872" h="841">
                      <a:moveTo>
                        <a:pt x="872" y="841"/>
                      </a:moveTo>
                      <a:lnTo>
                        <a:pt x="872" y="0"/>
                      </a:lnTo>
                      <a:lnTo>
                        <a:pt x="0" y="121"/>
                      </a:lnTo>
                      <a:lnTo>
                        <a:pt x="0" y="841"/>
                      </a:lnTo>
                      <a:lnTo>
                        <a:pt x="872" y="841"/>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61" name="Freeform 14"/>
                <p:cNvSpPr>
                  <a:spLocks/>
                </p:cNvSpPr>
                <p:nvPr/>
              </p:nvSpPr>
              <p:spPr bwMode="auto">
                <a:xfrm>
                  <a:off x="7355732" y="4424032"/>
                  <a:ext cx="307660" cy="271226"/>
                </a:xfrm>
                <a:custGeom>
                  <a:avLst/>
                  <a:gdLst>
                    <a:gd name="T0" fmla="*/ 0 w 1140"/>
                    <a:gd name="T1" fmla="*/ 0 h 1005"/>
                    <a:gd name="T2" fmla="*/ 0 w 1140"/>
                    <a:gd name="T3" fmla="*/ 846 h 1005"/>
                    <a:gd name="T4" fmla="*/ 1140 w 1140"/>
                    <a:gd name="T5" fmla="*/ 1005 h 1005"/>
                    <a:gd name="T6" fmla="*/ 1140 w 1140"/>
                    <a:gd name="T7" fmla="*/ 0 h 1005"/>
                    <a:gd name="T8" fmla="*/ 0 w 1140"/>
                    <a:gd name="T9" fmla="*/ 0 h 1005"/>
                  </a:gdLst>
                  <a:ahLst/>
                  <a:cxnLst>
                    <a:cxn ang="0">
                      <a:pos x="T0" y="T1"/>
                    </a:cxn>
                    <a:cxn ang="0">
                      <a:pos x="T2" y="T3"/>
                    </a:cxn>
                    <a:cxn ang="0">
                      <a:pos x="T4" y="T5"/>
                    </a:cxn>
                    <a:cxn ang="0">
                      <a:pos x="T6" y="T7"/>
                    </a:cxn>
                    <a:cxn ang="0">
                      <a:pos x="T8" y="T9"/>
                    </a:cxn>
                  </a:cxnLst>
                  <a:rect l="0" t="0" r="r" b="b"/>
                  <a:pathLst>
                    <a:path w="1140" h="1005">
                      <a:moveTo>
                        <a:pt x="0" y="0"/>
                      </a:moveTo>
                      <a:lnTo>
                        <a:pt x="0" y="846"/>
                      </a:lnTo>
                      <a:lnTo>
                        <a:pt x="1140" y="1005"/>
                      </a:lnTo>
                      <a:lnTo>
                        <a:pt x="1140" y="0"/>
                      </a:lnTo>
                      <a:lnTo>
                        <a:pt x="0" y="0"/>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62" name="Freeform 15"/>
                <p:cNvSpPr>
                  <a:spLocks/>
                </p:cNvSpPr>
                <p:nvPr/>
              </p:nvSpPr>
              <p:spPr bwMode="auto">
                <a:xfrm>
                  <a:off x="7110684" y="4424032"/>
                  <a:ext cx="235333" cy="226967"/>
                </a:xfrm>
                <a:custGeom>
                  <a:avLst/>
                  <a:gdLst>
                    <a:gd name="T0" fmla="*/ 872 w 872"/>
                    <a:gd name="T1" fmla="*/ 0 h 841"/>
                    <a:gd name="T2" fmla="*/ 0 w 872"/>
                    <a:gd name="T3" fmla="*/ 0 h 841"/>
                    <a:gd name="T4" fmla="*/ 0 w 872"/>
                    <a:gd name="T5" fmla="*/ 720 h 841"/>
                    <a:gd name="T6" fmla="*/ 872 w 872"/>
                    <a:gd name="T7" fmla="*/ 841 h 841"/>
                    <a:gd name="T8" fmla="*/ 872 w 872"/>
                    <a:gd name="T9" fmla="*/ 0 h 841"/>
                  </a:gdLst>
                  <a:ahLst/>
                  <a:cxnLst>
                    <a:cxn ang="0">
                      <a:pos x="T0" y="T1"/>
                    </a:cxn>
                    <a:cxn ang="0">
                      <a:pos x="T2" y="T3"/>
                    </a:cxn>
                    <a:cxn ang="0">
                      <a:pos x="T4" y="T5"/>
                    </a:cxn>
                    <a:cxn ang="0">
                      <a:pos x="T6" y="T7"/>
                    </a:cxn>
                    <a:cxn ang="0">
                      <a:pos x="T8" y="T9"/>
                    </a:cxn>
                  </a:cxnLst>
                  <a:rect l="0" t="0" r="r" b="b"/>
                  <a:pathLst>
                    <a:path w="872" h="841">
                      <a:moveTo>
                        <a:pt x="872" y="0"/>
                      </a:moveTo>
                      <a:lnTo>
                        <a:pt x="0" y="0"/>
                      </a:lnTo>
                      <a:lnTo>
                        <a:pt x="0" y="720"/>
                      </a:lnTo>
                      <a:lnTo>
                        <a:pt x="872" y="841"/>
                      </a:lnTo>
                      <a:lnTo>
                        <a:pt x="872" y="0"/>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158" name="Freeform 6"/>
              <p:cNvSpPr>
                <a:spLocks noEditPoints="1"/>
              </p:cNvSpPr>
              <p:nvPr/>
            </p:nvSpPr>
            <p:spPr bwMode="auto">
              <a:xfrm>
                <a:off x="10065682" y="4810762"/>
                <a:ext cx="643865" cy="679426"/>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cxnSp>
          <p:nvCxnSpPr>
            <p:cNvPr id="135" name="Straight Connector 134"/>
            <p:cNvCxnSpPr/>
            <p:nvPr/>
          </p:nvCxnSpPr>
          <p:spPr>
            <a:xfrm>
              <a:off x="7061533" y="3987986"/>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grpSp>
          <p:nvGrpSpPr>
            <p:cNvPr id="136" name="Group 135"/>
            <p:cNvGrpSpPr/>
            <p:nvPr/>
          </p:nvGrpSpPr>
          <p:grpSpPr>
            <a:xfrm>
              <a:off x="8285340" y="4130166"/>
              <a:ext cx="3164952" cy="357743"/>
              <a:chOff x="8285340" y="4130166"/>
              <a:chExt cx="3164952" cy="357743"/>
            </a:xfrm>
          </p:grpSpPr>
          <p:pic>
            <p:nvPicPr>
              <p:cNvPr id="155" name="Picture 154"/>
              <p:cNvPicPr>
                <a:picLocks noChangeAspect="1"/>
              </p:cNvPicPr>
              <p:nvPr/>
            </p:nvPicPr>
            <p:blipFill>
              <a:blip r:embed="rId12" cstate="print">
                <a:biLevel thresh="50000"/>
                <a:extLst>
                  <a:ext uri="{BEBA8EAE-BF5A-486C-A8C5-ECC9F3942E4B}">
                    <a14:imgProps xmlns:a14="http://schemas.microsoft.com/office/drawing/2010/main">
                      <a14:imgLayer r:embed="rId13">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285340" y="4130166"/>
                <a:ext cx="1411580" cy="349803"/>
              </a:xfrm>
              <a:prstGeom prst="rect">
                <a:avLst/>
              </a:prstGeom>
            </p:spPr>
          </p:pic>
          <p:pic>
            <p:nvPicPr>
              <p:cNvPr id="156" name="Picture 2" descr="https://encrypted-tbn1.gstatic.com/images?q=tbn:ANd9GcSU4_TkMLpE3Fd8IzUzpdhHuyuUHMZj1NQSvjo-kBjZLpJnpc_Uxg"/>
              <p:cNvPicPr>
                <a:picLocks noChangeAspect="1" noChangeArrowheads="1"/>
              </p:cNvPicPr>
              <p:nvPr/>
            </p:nvPicPr>
            <p:blipFill>
              <a:blip r:embed="rId14" cstate="print">
                <a:biLevel thresh="25000"/>
                <a:extLst>
                  <a:ext uri="{BEBA8EAE-BF5A-486C-A8C5-ECC9F3942E4B}">
                    <a14:imgProps xmlns:a14="http://schemas.microsoft.com/office/drawing/2010/main">
                      <a14:imgLayer r:embed="rId15">
                        <a14:imgEffect>
                          <a14:backgroundRemoval t="0" b="99083" l="0" r="100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982474" y="4150046"/>
                <a:ext cx="1467818" cy="337863"/>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37" name="Straight Connector 136"/>
            <p:cNvCxnSpPr/>
            <p:nvPr/>
          </p:nvCxnSpPr>
          <p:spPr>
            <a:xfrm>
              <a:off x="7061533" y="3107074"/>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cxnSp>
          <p:nvCxnSpPr>
            <p:cNvPr id="138" name="Straight Connector 137"/>
            <p:cNvCxnSpPr/>
            <p:nvPr/>
          </p:nvCxnSpPr>
          <p:spPr>
            <a:xfrm>
              <a:off x="7061533" y="4627399"/>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cxnSp>
          <p:nvCxnSpPr>
            <p:cNvPr id="139" name="Straight Connector 138"/>
            <p:cNvCxnSpPr/>
            <p:nvPr/>
          </p:nvCxnSpPr>
          <p:spPr>
            <a:xfrm>
              <a:off x="7061533" y="2279725"/>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sp>
          <p:nvSpPr>
            <p:cNvPr id="140" name="TextBox 139"/>
            <p:cNvSpPr txBox="1"/>
            <p:nvPr/>
          </p:nvSpPr>
          <p:spPr>
            <a:xfrm>
              <a:off x="6864788" y="1257384"/>
              <a:ext cx="1060227"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Languages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141" name="TextBox 140"/>
            <p:cNvSpPr txBox="1"/>
            <p:nvPr/>
          </p:nvSpPr>
          <p:spPr>
            <a:xfrm>
              <a:off x="6864788" y="2301604"/>
              <a:ext cx="1448564" cy="461665"/>
            </a:xfrm>
            <a:prstGeom prst="rect">
              <a:avLst/>
            </a:prstGeom>
            <a:noFill/>
          </p:spPr>
          <p:txBody>
            <a:bodyPr wrap="squar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CMS</a:t>
              </a:r>
            </a:p>
          </p:txBody>
        </p:sp>
        <p:sp>
          <p:nvSpPr>
            <p:cNvPr id="142" name="TextBox 141"/>
            <p:cNvSpPr txBox="1"/>
            <p:nvPr/>
          </p:nvSpPr>
          <p:spPr>
            <a:xfrm>
              <a:off x="6864788" y="3101042"/>
              <a:ext cx="855042"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Devices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143" name="TextBox 142"/>
            <p:cNvSpPr txBox="1"/>
            <p:nvPr/>
          </p:nvSpPr>
          <p:spPr>
            <a:xfrm>
              <a:off x="6864788" y="3987986"/>
              <a:ext cx="1023165"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Databases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144" name="TextBox 143"/>
            <p:cNvSpPr txBox="1"/>
            <p:nvPr/>
          </p:nvSpPr>
          <p:spPr>
            <a:xfrm>
              <a:off x="6864788" y="4640499"/>
              <a:ext cx="1020151" cy="627864"/>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Operating</a:t>
              </a:r>
            </a:p>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Systems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grpSp>
          <p:nvGrpSpPr>
            <p:cNvPr id="145" name="Group 144"/>
            <p:cNvGrpSpPr/>
            <p:nvPr/>
          </p:nvGrpSpPr>
          <p:grpSpPr>
            <a:xfrm>
              <a:off x="8580876" y="2362652"/>
              <a:ext cx="2502978" cy="647856"/>
              <a:chOff x="8580876" y="2315027"/>
              <a:chExt cx="2502978" cy="647856"/>
            </a:xfrm>
          </p:grpSpPr>
          <p:pic>
            <p:nvPicPr>
              <p:cNvPr id="150" name="Picture 10" descr="https://encrypted-tbn3.gstatic.com/images?q=tbn:ANd9GcQgAB8I4GUYPGAuHqEufTpFML_JWZior9mwUJP3P5Tro4I_bcL5"/>
              <p:cNvPicPr>
                <a:picLocks noChangeAspect="1" noChangeArrowheads="1"/>
              </p:cNvPicPr>
              <p:nvPr/>
            </p:nvPicPr>
            <p:blipFill>
              <a:blip r:embed="rId16" cstate="print">
                <a:biLevel thresh="50000"/>
                <a:extLst>
                  <a:ext uri="{BEBA8EAE-BF5A-486C-A8C5-ECC9F3942E4B}">
                    <a14:imgProps xmlns:a14="http://schemas.microsoft.com/office/drawing/2010/main">
                      <a14:imgLayer r:embed="rId17">
                        <a14:imgEffect>
                          <a14:backgroundRemoval t="0" b="100000" l="0" r="100000">
                            <a14:foregroundMark x1="14222" y1="48889" x2="16000" y2="67556"/>
                            <a14:foregroundMark x1="44889" y1="64444" x2="51556" y2="84444"/>
                            <a14:foregroundMark x1="84444" y1="52000" x2="86667" y2="71556"/>
                            <a14:foregroundMark x1="67556" y1="4444" x2="73333" y2="9333"/>
                          </a14:backgroundRemoval>
                        </a14:imgEffect>
                      </a14:imgLayer>
                    </a14:imgProps>
                  </a:ext>
                  <a:ext uri="{28A0092B-C50C-407E-A947-70E740481C1C}">
                    <a14:useLocalDpi xmlns:a14="http://schemas.microsoft.com/office/drawing/2010/main" val="0"/>
                  </a:ext>
                </a:extLst>
              </a:blip>
              <a:srcRect/>
              <a:stretch>
                <a:fillRect/>
              </a:stretch>
            </p:blipFill>
            <p:spPr bwMode="auto">
              <a:xfrm>
                <a:off x="8580876" y="2345399"/>
                <a:ext cx="620759" cy="596819"/>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150"/>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contrast="4000"/>
                        </a14:imgEffect>
                      </a14:imgLayer>
                    </a14:imgProps>
                  </a:ext>
                  <a:ext uri="{28A0092B-C50C-407E-A947-70E740481C1C}">
                    <a14:useLocalDpi xmlns:a14="http://schemas.microsoft.com/office/drawing/2010/main" val="0"/>
                  </a:ext>
                </a:extLst>
              </a:blip>
              <a:stretch>
                <a:fillRect/>
              </a:stretch>
            </p:blipFill>
            <p:spPr>
              <a:xfrm>
                <a:off x="9415834" y="2355505"/>
                <a:ext cx="851682" cy="607378"/>
              </a:xfrm>
              <a:prstGeom prst="rect">
                <a:avLst/>
              </a:prstGeom>
            </p:spPr>
          </p:pic>
          <p:grpSp>
            <p:nvGrpSpPr>
              <p:cNvPr id="152" name="Group 151"/>
              <p:cNvGrpSpPr/>
              <p:nvPr/>
            </p:nvGrpSpPr>
            <p:grpSpPr>
              <a:xfrm>
                <a:off x="10518154" y="2315027"/>
                <a:ext cx="565700" cy="647594"/>
                <a:chOff x="11227523" y="2315027"/>
                <a:chExt cx="565700" cy="647594"/>
              </a:xfrm>
            </p:grpSpPr>
            <p:pic>
              <p:nvPicPr>
                <p:cNvPr id="153" name="Picture 152"/>
                <p:cNvPicPr>
                  <a:picLocks noChangeAspect="1"/>
                </p:cNvPicPr>
                <p:nvPr/>
              </p:nvPicPr>
              <p:blipFill rotWithShape="1">
                <a:blip r:embed="rId20" cstate="print">
                  <a:biLevel thresh="50000"/>
                  <a:extLst>
                    <a:ext uri="{28A0092B-C50C-407E-A947-70E740481C1C}">
                      <a14:useLocalDpi xmlns:a14="http://schemas.microsoft.com/office/drawing/2010/main" val="0"/>
                    </a:ext>
                  </a:extLst>
                </a:blip>
                <a:srcRect b="28892"/>
                <a:stretch/>
              </p:blipFill>
              <p:spPr>
                <a:xfrm>
                  <a:off x="11227523" y="2315027"/>
                  <a:ext cx="563134" cy="485323"/>
                </a:xfrm>
                <a:prstGeom prst="rect">
                  <a:avLst/>
                </a:prstGeom>
              </p:spPr>
            </p:pic>
            <p:pic>
              <p:nvPicPr>
                <p:cNvPr id="154" name="Picture 153"/>
                <p:cNvPicPr>
                  <a:picLocks noChangeAspect="1"/>
                </p:cNvPicPr>
                <p:nvPr/>
              </p:nvPicPr>
              <p:blipFill rotWithShape="1">
                <a:blip r:embed="rId20" cstate="print">
                  <a:biLevel thresh="50000"/>
                  <a:extLst>
                    <a:ext uri="{28A0092B-C50C-407E-A947-70E740481C1C}">
                      <a14:useLocalDpi xmlns:a14="http://schemas.microsoft.com/office/drawing/2010/main" val="0"/>
                    </a:ext>
                  </a:extLst>
                </a:blip>
                <a:srcRect t="73899"/>
                <a:stretch/>
              </p:blipFill>
              <p:spPr>
                <a:xfrm>
                  <a:off x="11230089" y="2784475"/>
                  <a:ext cx="563134" cy="178146"/>
                </a:xfrm>
                <a:prstGeom prst="rect">
                  <a:avLst/>
                </a:prstGeom>
              </p:spPr>
            </p:pic>
          </p:grpSp>
        </p:grpSp>
        <p:grpSp>
          <p:nvGrpSpPr>
            <p:cNvPr id="146" name="Group 145"/>
            <p:cNvGrpSpPr/>
            <p:nvPr/>
          </p:nvGrpSpPr>
          <p:grpSpPr>
            <a:xfrm>
              <a:off x="8619647" y="3223400"/>
              <a:ext cx="2377226" cy="672139"/>
              <a:chOff x="8619647" y="3223400"/>
              <a:chExt cx="2377226" cy="672139"/>
            </a:xfrm>
          </p:grpSpPr>
          <p:pic>
            <p:nvPicPr>
              <p:cNvPr id="147" name="Picture 7"/>
              <p:cNvPicPr>
                <a:picLocks noChangeAspect="1" noChangeArrowheads="1"/>
              </p:cNvPicPr>
              <p:nvPr/>
            </p:nvPicPr>
            <p:blipFill>
              <a:blip r:embed="rId21" cstate="print">
                <a:biLevel thresh="75000"/>
                <a:extLst>
                  <a:ext uri="{28A0092B-C50C-407E-A947-70E740481C1C}">
                    <a14:useLocalDpi xmlns:a14="http://schemas.microsoft.com/office/drawing/2010/main" val="0"/>
                  </a:ext>
                </a:extLst>
              </a:blip>
              <a:srcRect/>
              <a:stretch>
                <a:fillRect/>
              </a:stretch>
            </p:blipFill>
            <p:spPr bwMode="auto">
              <a:xfrm>
                <a:off x="9666287" y="3223400"/>
                <a:ext cx="406934" cy="664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 name="Picture 8"/>
              <p:cNvPicPr>
                <a:picLocks noChangeAspect="1" noChangeArrowheads="1"/>
              </p:cNvPicPr>
              <p:nvPr/>
            </p:nvPicPr>
            <p:blipFill>
              <a:blip r:embed="rId22" cstate="print">
                <a:biLevel thresh="50000"/>
                <a:extLst>
                  <a:ext uri="{28A0092B-C50C-407E-A947-70E740481C1C}">
                    <a14:useLocalDpi xmlns:a14="http://schemas.microsoft.com/office/drawing/2010/main" val="0"/>
                  </a:ext>
                </a:extLst>
              </a:blip>
              <a:srcRect/>
              <a:stretch>
                <a:fillRect/>
              </a:stretch>
            </p:blipFill>
            <p:spPr bwMode="auto">
              <a:xfrm>
                <a:off x="10608448" y="3227883"/>
                <a:ext cx="388425" cy="66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9" name="Picture 14"/>
              <p:cNvPicPr>
                <a:picLocks noChangeAspect="1" noChangeArrowheads="1"/>
              </p:cNvPicPr>
              <p:nvPr/>
            </p:nvPicPr>
            <p:blipFill>
              <a:blip r:embed="rId23" cstate="print">
                <a:biLevel thresh="75000"/>
                <a:extLst>
                  <a:ext uri="{28A0092B-C50C-407E-A947-70E740481C1C}">
                    <a14:useLocalDpi xmlns:a14="http://schemas.microsoft.com/office/drawing/2010/main" val="0"/>
                  </a:ext>
                </a:extLst>
              </a:blip>
              <a:srcRect/>
              <a:stretch>
                <a:fillRect/>
              </a:stretch>
            </p:blipFill>
            <p:spPr bwMode="auto">
              <a:xfrm>
                <a:off x="8619647" y="3231556"/>
                <a:ext cx="549095" cy="642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0" name="Rectangle 9"/>
          <p:cNvSpPr/>
          <p:nvPr/>
        </p:nvSpPr>
        <p:spPr bwMode="auto">
          <a:xfrm>
            <a:off x="3700015" y="5543998"/>
            <a:ext cx="8488810" cy="131262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6607776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accel="100000" fill="hold" nodeType="with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132"/>
                                        </p:tgtEl>
                                        <p:attrNameLst>
                                          <p:attrName>ppt_x</p:attrName>
                                        </p:attrNameLst>
                                      </p:cBhvr>
                                      <p:tavLst>
                                        <p:tav tm="0">
                                          <p:val>
                                            <p:strVal val="ppt_x"/>
                                          </p:val>
                                        </p:tav>
                                        <p:tav tm="100000">
                                          <p:val>
                                            <p:strVal val="ppt_x"/>
                                          </p:val>
                                        </p:tav>
                                      </p:tavLst>
                                    </p:anim>
                                    <p:anim calcmode="lin" valueType="num">
                                      <p:cBhvr additive="base">
                                        <p:cTn id="11" dur="500"/>
                                        <p:tgtEl>
                                          <p:spTgt spid="132"/>
                                        </p:tgtEl>
                                        <p:attrNameLst>
                                          <p:attrName>ppt_y</p:attrName>
                                        </p:attrNameLst>
                                      </p:cBhvr>
                                      <p:tavLst>
                                        <p:tav tm="0">
                                          <p:val>
                                            <p:strVal val="ppt_y"/>
                                          </p:val>
                                        </p:tav>
                                        <p:tav tm="100000">
                                          <p:val>
                                            <p:strVal val="1+ppt_h/2"/>
                                          </p:val>
                                        </p:tav>
                                      </p:tavLst>
                                    </p:anim>
                                    <p:set>
                                      <p:cBhvr>
                                        <p:cTn id="12" dur="1" fill="hold">
                                          <p:stCondLst>
                                            <p:cond delay="499"/>
                                          </p:stCondLst>
                                        </p:cTn>
                                        <p:tgtEl>
                                          <p:spTgt spid="1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1011866"/>
            <a:ext cx="3546379" cy="896191"/>
            <a:chOff x="0" y="1031017"/>
            <a:chExt cx="3618434" cy="914400"/>
          </a:xfrm>
        </p:grpSpPr>
        <p:sp>
          <p:nvSpPr>
            <p:cNvPr id="4" name="Rectangle 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6" name="Group 5"/>
          <p:cNvGrpSpPr/>
          <p:nvPr/>
        </p:nvGrpSpPr>
        <p:grpSpPr>
          <a:xfrm>
            <a:off x="0" y="4647807"/>
            <a:ext cx="3546379" cy="896191"/>
            <a:chOff x="0" y="4517312"/>
            <a:chExt cx="3618434" cy="914400"/>
          </a:xfrm>
        </p:grpSpPr>
        <p:sp>
          <p:nvSpPr>
            <p:cNvPr id="7" name="Rectangle 6"/>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8"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9" name="Rectangle 8"/>
          <p:cNvSpPr/>
          <p:nvPr/>
        </p:nvSpPr>
        <p:spPr bwMode="auto">
          <a:xfrm>
            <a:off x="3678119" y="1011791"/>
            <a:ext cx="2640342" cy="4532207"/>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15" name="Rectangle 14"/>
          <p:cNvSpPr/>
          <p:nvPr/>
        </p:nvSpPr>
        <p:spPr bwMode="auto">
          <a:xfrm>
            <a:off x="6420668" y="1001509"/>
            <a:ext cx="5777354" cy="454248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4312" spc="-49" dirty="0">
              <a:gradFill>
                <a:gsLst>
                  <a:gs pos="36283">
                    <a:srgbClr val="00188F"/>
                  </a:gs>
                  <a:gs pos="28000">
                    <a:srgbClr val="00188F"/>
                  </a:gs>
                </a:gsLst>
                <a:lin ang="5400000" scaled="0"/>
              </a:gradFill>
              <a:latin typeface="Segoe UI Light"/>
            </a:endParaRPr>
          </a:p>
        </p:txBody>
      </p:sp>
      <p:grpSp>
        <p:nvGrpSpPr>
          <p:cNvPr id="40" name="Group 39"/>
          <p:cNvGrpSpPr/>
          <p:nvPr/>
        </p:nvGrpSpPr>
        <p:grpSpPr>
          <a:xfrm>
            <a:off x="4179505" y="1227709"/>
            <a:ext cx="1637570" cy="4123431"/>
            <a:chOff x="13401040" y="1251246"/>
            <a:chExt cx="1670842" cy="4207210"/>
          </a:xfrm>
        </p:grpSpPr>
        <p:sp>
          <p:nvSpPr>
            <p:cNvPr id="36" name="Rectangle 35"/>
            <p:cNvSpPr/>
            <p:nvPr/>
          </p:nvSpPr>
          <p:spPr>
            <a:xfrm>
              <a:off x="13434626" y="1251246"/>
              <a:ext cx="1526380"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37" name="Rectangle 36"/>
            <p:cNvSpPr/>
            <p:nvPr/>
          </p:nvSpPr>
          <p:spPr>
            <a:xfrm>
              <a:off x="13401040" y="4996791"/>
              <a:ext cx="1670842" cy="461665"/>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Trustworthy</a:t>
              </a:r>
            </a:p>
          </p:txBody>
        </p:sp>
        <p:sp>
          <p:nvSpPr>
            <p:cNvPr id="39" name="Freeform 164"/>
            <p:cNvSpPr>
              <a:spLocks noEditPoints="1"/>
            </p:cNvSpPr>
            <p:nvPr/>
          </p:nvSpPr>
          <p:spPr bwMode="black">
            <a:xfrm>
              <a:off x="13520982" y="2330038"/>
              <a:ext cx="1342946" cy="18618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38" name="Rectangle 37"/>
          <p:cNvSpPr/>
          <p:nvPr/>
        </p:nvSpPr>
        <p:spPr bwMode="auto">
          <a:xfrm>
            <a:off x="11904208" y="1011866"/>
            <a:ext cx="284617" cy="422667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4312" spc="-49" dirty="0">
              <a:gradFill>
                <a:gsLst>
                  <a:gs pos="36283">
                    <a:srgbClr val="00188F"/>
                  </a:gs>
                  <a:gs pos="28000">
                    <a:srgbClr val="00188F"/>
                  </a:gs>
                </a:gsLst>
                <a:lin ang="5400000" scaled="0"/>
              </a:gradFill>
              <a:latin typeface="Segoe UI Light"/>
            </a:endParaRPr>
          </a:p>
        </p:txBody>
      </p:sp>
      <p:sp>
        <p:nvSpPr>
          <p:cNvPr id="44" name="Rectangle 43"/>
          <p:cNvSpPr/>
          <p:nvPr/>
        </p:nvSpPr>
        <p:spPr bwMode="auto">
          <a:xfrm>
            <a:off x="6474548" y="1490364"/>
            <a:ext cx="5205612" cy="40993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179238" bIns="44810" numCol="1" spcCol="0" rtlCol="0" fromWordArt="0" anchor="ctr" anchorCtr="0" forceAA="0" compatLnSpc="1">
            <a:prstTxWarp prst="textNoShape">
              <a:avLst/>
            </a:prstTxWarp>
            <a:noAutofit/>
          </a:bodyPr>
          <a:lstStyle/>
          <a:p>
            <a:pPr defTabSz="932103" fontAlgn="base">
              <a:spcBef>
                <a:spcPct val="0"/>
              </a:spcBef>
              <a:spcAft>
                <a:spcPct val="0"/>
              </a:spcAft>
            </a:pPr>
            <a:r>
              <a:rPr lang="en-US" sz="1960" dirty="0">
                <a:gradFill>
                  <a:gsLst>
                    <a:gs pos="8850">
                      <a:srgbClr val="EFEFEF"/>
                    </a:gs>
                    <a:gs pos="45000">
                      <a:srgbClr val="EFEFEF"/>
                    </a:gs>
                  </a:gsLst>
                  <a:lin ang="5400000" scaled="0"/>
                </a:gradFill>
              </a:rPr>
              <a:t>Trust through transparency</a:t>
            </a:r>
          </a:p>
        </p:txBody>
      </p:sp>
      <p:sp>
        <p:nvSpPr>
          <p:cNvPr id="10" name="Rectangle 9"/>
          <p:cNvSpPr/>
          <p:nvPr/>
        </p:nvSpPr>
        <p:spPr bwMode="auto">
          <a:xfrm>
            <a:off x="3700015" y="5543998"/>
            <a:ext cx="8488810" cy="131262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2" name="Rectangle 71"/>
          <p:cNvSpPr/>
          <p:nvPr/>
        </p:nvSpPr>
        <p:spPr bwMode="auto">
          <a:xfrm>
            <a:off x="8220729" y="1011790"/>
            <a:ext cx="1665421" cy="44088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RELATIONSHIP</a:t>
            </a:r>
          </a:p>
        </p:txBody>
      </p:sp>
      <p:sp>
        <p:nvSpPr>
          <p:cNvPr id="73" name="Rectangle 72"/>
          <p:cNvSpPr/>
          <p:nvPr/>
        </p:nvSpPr>
        <p:spPr bwMode="auto">
          <a:xfrm>
            <a:off x="9922485" y="1011790"/>
            <a:ext cx="1757674" cy="440886"/>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EXPERIENCE</a:t>
            </a:r>
          </a:p>
        </p:txBody>
      </p:sp>
      <p:sp>
        <p:nvSpPr>
          <p:cNvPr id="75" name="Rectangle 74"/>
          <p:cNvSpPr/>
          <p:nvPr/>
        </p:nvSpPr>
        <p:spPr bwMode="auto">
          <a:xfrm>
            <a:off x="6481829" y="1001509"/>
            <a:ext cx="3273588" cy="86034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9895" tIns="161314" rIns="179238" bIns="143391" numCol="1" spcCol="0" rtlCol="0" fromWordArt="0" anchor="ctr" anchorCtr="0" forceAA="0" compatLnSpc="1">
            <a:prstTxWarp prst="textNoShape">
              <a:avLst/>
            </a:prstTxWarp>
            <a:noAutofit/>
          </a:bodyPr>
          <a:lstStyle/>
          <a:p>
            <a:pPr defTabSz="932103" fontAlgn="base">
              <a:spcBef>
                <a:spcPct val="0"/>
              </a:spcBef>
              <a:spcAft>
                <a:spcPct val="0"/>
              </a:spcAft>
            </a:pPr>
            <a:r>
              <a:rPr lang="en-US" sz="3038" dirty="0">
                <a:gradFill>
                  <a:gsLst>
                    <a:gs pos="8850">
                      <a:srgbClr val="EFEFEF"/>
                    </a:gs>
                    <a:gs pos="45000">
                      <a:srgbClr val="EFEFEF"/>
                    </a:gs>
                  </a:gsLst>
                  <a:lin ang="5400000" scaled="0"/>
                </a:gradFill>
              </a:rPr>
              <a:t>TRANSPARENCY</a:t>
            </a:r>
          </a:p>
        </p:txBody>
      </p:sp>
      <p:sp>
        <p:nvSpPr>
          <p:cNvPr id="51" name="Rectangle 50"/>
          <p:cNvSpPr/>
          <p:nvPr/>
        </p:nvSpPr>
        <p:spPr bwMode="auto">
          <a:xfrm>
            <a:off x="6483882" y="1954651"/>
            <a:ext cx="1682038" cy="1254668"/>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ISO 27001 Cloud Security Alliance (STAR)</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Industry standards</a:t>
            </a:r>
          </a:p>
        </p:txBody>
      </p:sp>
      <p:sp>
        <p:nvSpPr>
          <p:cNvPr id="53" name="Rectangle 52"/>
          <p:cNvSpPr/>
          <p:nvPr/>
        </p:nvSpPr>
        <p:spPr bwMode="auto">
          <a:xfrm>
            <a:off x="9986731" y="1954651"/>
            <a:ext cx="1702764" cy="1254668"/>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4180">
              <a:spcBef>
                <a:spcPts val="588"/>
              </a:spcBef>
              <a:defRPr/>
            </a:pPr>
            <a:r>
              <a:rPr lang="en-US" sz="1568" dirty="0">
                <a:gradFill>
                  <a:gsLst>
                    <a:gs pos="0">
                      <a:srgbClr val="505050">
                        <a:lumMod val="50000"/>
                      </a:srgbClr>
                    </a:gs>
                    <a:gs pos="100000">
                      <a:srgbClr val="505050">
                        <a:lumMod val="50000"/>
                      </a:srgbClr>
                    </a:gs>
                  </a:gsLst>
                  <a:lin ang="5400000" scaled="1"/>
                </a:gradFill>
              </a:rPr>
              <a:t>Regulatory compliance</a:t>
            </a:r>
          </a:p>
          <a:p>
            <a:pPr defTabSz="913946">
              <a:lnSpc>
                <a:spcPct val="90000"/>
              </a:lnSpc>
              <a:spcBef>
                <a:spcPts val="588"/>
              </a:spcBef>
              <a:defRPr/>
            </a:pPr>
            <a:r>
              <a:rPr lang="en-US" sz="1176" dirty="0">
                <a:gradFill>
                  <a:gsLst>
                    <a:gs pos="0">
                      <a:srgbClr val="505050">
                        <a:lumMod val="50000"/>
                      </a:srgbClr>
                    </a:gs>
                    <a:gs pos="100000">
                      <a:srgbClr val="505050">
                        <a:lumMod val="50000"/>
                      </a:srgbClr>
                    </a:gs>
                  </a:gsLst>
                  <a:lin ang="5400000" scaled="1"/>
                </a:gradFill>
              </a:rPr>
              <a:t>Trust center</a:t>
            </a:r>
          </a:p>
        </p:txBody>
      </p:sp>
      <p:sp>
        <p:nvSpPr>
          <p:cNvPr id="58" name="Rectangle 57"/>
          <p:cNvSpPr/>
          <p:nvPr/>
        </p:nvSpPr>
        <p:spPr bwMode="auto">
          <a:xfrm>
            <a:off x="6483882" y="3275565"/>
            <a:ext cx="1682038" cy="1254668"/>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Yearly audits</a:t>
            </a:r>
          </a:p>
          <a:p>
            <a:pPr defTabSz="913946">
              <a:lnSpc>
                <a:spcPct val="90000"/>
              </a:lnSpc>
              <a:spcBef>
                <a:spcPts val="588"/>
              </a:spcBef>
            </a:pPr>
            <a:r>
              <a:rPr lang="en-US" sz="1176" spc="-39" dirty="0">
                <a:gradFill>
                  <a:gsLst>
                    <a:gs pos="0">
                      <a:srgbClr val="505050">
                        <a:lumMod val="50000"/>
                      </a:srgbClr>
                    </a:gs>
                    <a:gs pos="100000">
                      <a:srgbClr val="505050">
                        <a:lumMod val="50000"/>
                      </a:srgbClr>
                    </a:gs>
                  </a:gsLst>
                  <a:lin ang="5400000" scaled="1"/>
                </a:gradFill>
              </a:rPr>
              <a:t>Independently verified</a:t>
            </a:r>
          </a:p>
        </p:txBody>
      </p:sp>
      <p:sp>
        <p:nvSpPr>
          <p:cNvPr id="59" name="Rectangle 58"/>
          <p:cNvSpPr/>
          <p:nvPr/>
        </p:nvSpPr>
        <p:spPr bwMode="auto">
          <a:xfrm>
            <a:off x="8224943" y="2615108"/>
            <a:ext cx="1702764" cy="1254668"/>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960" dirty="0">
                <a:gradFill>
                  <a:gsLst>
                    <a:gs pos="0">
                      <a:srgbClr val="505050">
                        <a:lumMod val="50000"/>
                      </a:srgbClr>
                    </a:gs>
                    <a:gs pos="100000">
                      <a:srgbClr val="505050">
                        <a:lumMod val="50000"/>
                      </a:srgbClr>
                    </a:gs>
                  </a:gsLst>
                  <a:lin ang="5400000" scaled="1"/>
                </a:gradFill>
              </a:rPr>
              <a:t>$</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Monthly SLAs</a:t>
            </a:r>
          </a:p>
        </p:txBody>
      </p:sp>
      <p:sp>
        <p:nvSpPr>
          <p:cNvPr id="60" name="Rectangle 59"/>
          <p:cNvSpPr/>
          <p:nvPr/>
        </p:nvSpPr>
        <p:spPr bwMode="auto">
          <a:xfrm>
            <a:off x="9986731" y="3275565"/>
            <a:ext cx="1702764" cy="1254668"/>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Real-time status</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Service dashboard</a:t>
            </a:r>
          </a:p>
        </p:txBody>
      </p:sp>
      <p:sp>
        <p:nvSpPr>
          <p:cNvPr id="63" name="Freeform 6"/>
          <p:cNvSpPr>
            <a:spLocks noChangeAspect="1" noEditPoints="1"/>
          </p:cNvSpPr>
          <p:nvPr/>
        </p:nvSpPr>
        <p:spPr bwMode="auto">
          <a:xfrm>
            <a:off x="7776831" y="2048779"/>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5" name="Freeform 6"/>
          <p:cNvSpPr>
            <a:spLocks noChangeAspect="1" noEditPoints="1"/>
          </p:cNvSpPr>
          <p:nvPr/>
        </p:nvSpPr>
        <p:spPr bwMode="auto">
          <a:xfrm>
            <a:off x="11292314" y="2048779"/>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6" name="Freeform 6"/>
          <p:cNvSpPr>
            <a:spLocks noChangeAspect="1" noEditPoints="1"/>
          </p:cNvSpPr>
          <p:nvPr/>
        </p:nvSpPr>
        <p:spPr bwMode="auto">
          <a:xfrm>
            <a:off x="7776831" y="3378532"/>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7" name="Freeform 6"/>
          <p:cNvSpPr>
            <a:spLocks noChangeAspect="1" noEditPoints="1"/>
          </p:cNvSpPr>
          <p:nvPr/>
        </p:nvSpPr>
        <p:spPr bwMode="auto">
          <a:xfrm>
            <a:off x="9534573" y="2713656"/>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8" name="Freeform 6"/>
          <p:cNvSpPr>
            <a:spLocks noChangeAspect="1" noEditPoints="1"/>
          </p:cNvSpPr>
          <p:nvPr/>
        </p:nvSpPr>
        <p:spPr bwMode="auto">
          <a:xfrm>
            <a:off x="11292314" y="3378532"/>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Tree>
    <p:extLst>
      <p:ext uri="{BB962C8B-B14F-4D97-AF65-F5344CB8AC3E}">
        <p14:creationId xmlns:p14="http://schemas.microsoft.com/office/powerpoint/2010/main" val="2969033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grpId="0" nodeType="withEffect">
                                  <p:stCondLst>
                                    <p:cond delay="0"/>
                                  </p:stCondLst>
                                  <p:childTnLst>
                                    <p:animScale>
                                      <p:cBhvr>
                                        <p:cTn id="6" dur="1000" fill="hold"/>
                                        <p:tgtEl>
                                          <p:spTgt spid="75"/>
                                        </p:tgtEl>
                                      </p:cBhvr>
                                      <p:by x="52500" y="52500"/>
                                    </p:animScale>
                                  </p:childTnLst>
                                </p:cTn>
                              </p:par>
                              <p:par>
                                <p:cTn id="7" presetID="42" presetClass="path" presetSubtype="0" decel="100000" fill="hold" grpId="1" nodeType="withEffect">
                                  <p:stCondLst>
                                    <p:cond delay="0"/>
                                  </p:stCondLst>
                                  <p:childTnLst>
                                    <p:animMotion origin="layout" path="M -9.72683E-7 0.00136 L -0.0651 -0.03109 " pathEditMode="relative" rAng="0" ptsTypes="AA">
                                      <p:cBhvr>
                                        <p:cTn id="8" dur="1000" fill="hold"/>
                                        <p:tgtEl>
                                          <p:spTgt spid="75"/>
                                        </p:tgtEl>
                                        <p:attrNameLst>
                                          <p:attrName>ppt_x</p:attrName>
                                          <p:attrName>ppt_y</p:attrName>
                                        </p:attrNameLst>
                                      </p:cBhvr>
                                      <p:rCtr x="-3255" y="-1634"/>
                                    </p:animMotion>
                                  </p:childTnLst>
                                </p:cTn>
                              </p:par>
                              <p:par>
                                <p:cTn id="9" presetID="2" presetClass="entr" presetSubtype="2" decel="100000" fill="hold" grpId="0" nodeType="withEffect">
                                  <p:stCondLst>
                                    <p:cond delay="5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2" decel="100000" fill="hold" grpId="1" nodeType="withEffect">
                                  <p:stCondLst>
                                    <p:cond delay="60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500" fill="hold"/>
                                        <p:tgtEl>
                                          <p:spTgt spid="72"/>
                                        </p:tgtEl>
                                        <p:attrNameLst>
                                          <p:attrName>ppt_x</p:attrName>
                                        </p:attrNameLst>
                                      </p:cBhvr>
                                      <p:tavLst>
                                        <p:tav tm="0">
                                          <p:val>
                                            <p:strVal val="1+#ppt_w/2"/>
                                          </p:val>
                                        </p:tav>
                                        <p:tav tm="100000">
                                          <p:val>
                                            <p:strVal val="#ppt_x"/>
                                          </p:val>
                                        </p:tav>
                                      </p:tavLst>
                                    </p:anim>
                                    <p:anim calcmode="lin" valueType="num">
                                      <p:cBhvr additive="base">
                                        <p:cTn id="16" dur="500" fill="hold"/>
                                        <p:tgtEl>
                                          <p:spTgt spid="72"/>
                                        </p:tgtEl>
                                        <p:attrNameLst>
                                          <p:attrName>ppt_y</p:attrName>
                                        </p:attrNameLst>
                                      </p:cBhvr>
                                      <p:tavLst>
                                        <p:tav tm="0">
                                          <p:val>
                                            <p:strVal val="#ppt_y"/>
                                          </p:val>
                                        </p:tav>
                                        <p:tav tm="100000">
                                          <p:val>
                                            <p:strVal val="#ppt_y"/>
                                          </p:val>
                                        </p:tav>
                                      </p:tavLst>
                                    </p:anim>
                                  </p:childTnLst>
                                </p:cTn>
                              </p:par>
                              <p:par>
                                <p:cTn id="17" presetID="2" presetClass="entr" presetSubtype="2" decel="100000" fill="hold" grpId="1" nodeType="withEffect">
                                  <p:stCondLst>
                                    <p:cond delay="70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1+#ppt_w/2"/>
                                          </p:val>
                                        </p:tav>
                                        <p:tav tm="100000">
                                          <p:val>
                                            <p:strVal val="#ppt_x"/>
                                          </p:val>
                                        </p:tav>
                                      </p:tavLst>
                                    </p:anim>
                                    <p:anim calcmode="lin" valueType="num">
                                      <p:cBhvr additive="base">
                                        <p:cTn id="20" dur="500" fill="hold"/>
                                        <p:tgtEl>
                                          <p:spTgt spid="73"/>
                                        </p:tgtEl>
                                        <p:attrNameLst>
                                          <p:attrName>ppt_y</p:attrName>
                                        </p:attrNameLst>
                                      </p:cBhvr>
                                      <p:tavLst>
                                        <p:tav tm="0">
                                          <p:val>
                                            <p:strVal val="#ppt_y"/>
                                          </p:val>
                                        </p:tav>
                                        <p:tav tm="100000">
                                          <p:val>
                                            <p:strVal val="#ppt_y"/>
                                          </p:val>
                                        </p:tav>
                                      </p:tavLst>
                                    </p:anim>
                                  </p:childTnLst>
                                </p:cTn>
                              </p:par>
                              <p:par>
                                <p:cTn id="21" presetID="1" presetClass="emph" presetSubtype="2" decel="100000" fill="hold" grpId="0" nodeType="withEffect">
                                  <p:stCondLst>
                                    <p:cond delay="1250"/>
                                  </p:stCondLst>
                                  <p:childTnLst>
                                    <p:animClr clrSpc="rgb" dir="cw">
                                      <p:cBhvr>
                                        <p:cTn id="22" dur="1250" fill="hold"/>
                                        <p:tgtEl>
                                          <p:spTgt spid="72"/>
                                        </p:tgtEl>
                                        <p:attrNameLst>
                                          <p:attrName>fillcolor</p:attrName>
                                        </p:attrNameLst>
                                      </p:cBhvr>
                                      <p:to>
                                        <a:srgbClr val="B2B2B2"/>
                                      </p:to>
                                    </p:animClr>
                                    <p:set>
                                      <p:cBhvr>
                                        <p:cTn id="23" dur="1250" fill="hold"/>
                                        <p:tgtEl>
                                          <p:spTgt spid="72"/>
                                        </p:tgtEl>
                                        <p:attrNameLst>
                                          <p:attrName>fill.type</p:attrName>
                                        </p:attrNameLst>
                                      </p:cBhvr>
                                      <p:to>
                                        <p:strVal val="solid"/>
                                      </p:to>
                                    </p:set>
                                    <p:set>
                                      <p:cBhvr>
                                        <p:cTn id="24" dur="1250" fill="hold"/>
                                        <p:tgtEl>
                                          <p:spTgt spid="72"/>
                                        </p:tgtEl>
                                        <p:attrNameLst>
                                          <p:attrName>fill.on</p:attrName>
                                        </p:attrNameLst>
                                      </p:cBhvr>
                                      <p:to>
                                        <p:strVal val="true"/>
                                      </p:to>
                                    </p:set>
                                  </p:childTnLst>
                                </p:cTn>
                              </p:par>
                              <p:par>
                                <p:cTn id="25" presetID="1" presetClass="emph" presetSubtype="2" decel="100000" fill="hold" grpId="0" nodeType="withEffect">
                                  <p:stCondLst>
                                    <p:cond delay="1250"/>
                                  </p:stCondLst>
                                  <p:childTnLst>
                                    <p:animClr clrSpc="rgb" dir="cw">
                                      <p:cBhvr>
                                        <p:cTn id="26" dur="1250" fill="hold"/>
                                        <p:tgtEl>
                                          <p:spTgt spid="73"/>
                                        </p:tgtEl>
                                        <p:attrNameLst>
                                          <p:attrName>fillcolor</p:attrName>
                                        </p:attrNameLst>
                                      </p:cBhvr>
                                      <p:to>
                                        <a:srgbClr val="B2B2B2"/>
                                      </p:to>
                                    </p:animClr>
                                    <p:set>
                                      <p:cBhvr>
                                        <p:cTn id="27" dur="1250" fill="hold"/>
                                        <p:tgtEl>
                                          <p:spTgt spid="73"/>
                                        </p:tgtEl>
                                        <p:attrNameLst>
                                          <p:attrName>fill.type</p:attrName>
                                        </p:attrNameLst>
                                      </p:cBhvr>
                                      <p:to>
                                        <p:strVal val="solid"/>
                                      </p:to>
                                    </p:set>
                                    <p:set>
                                      <p:cBhvr>
                                        <p:cTn id="28" dur="1250" fill="hold"/>
                                        <p:tgtEl>
                                          <p:spTgt spid="73"/>
                                        </p:tgtEl>
                                        <p:attrNameLst>
                                          <p:attrName>fill.on</p:attrName>
                                        </p:attrNameLst>
                                      </p:cBhvr>
                                      <p:to>
                                        <p:strVal val="true"/>
                                      </p:to>
                                    </p:set>
                                  </p:childTnLst>
                                </p:cTn>
                              </p:par>
                              <p:par>
                                <p:cTn id="29" presetID="1" presetClass="emph" presetSubtype="2" fill="hold" nodeType="withEffect">
                                  <p:stCondLst>
                                    <p:cond delay="1250"/>
                                  </p:stCondLst>
                                  <p:childTnLst>
                                    <p:animClr clrSpc="rgb" dir="cw">
                                      <p:cBhvr>
                                        <p:cTn id="30" dur="1250" fill="hold"/>
                                        <p:tgtEl>
                                          <p:spTgt spid="44"/>
                                        </p:tgtEl>
                                        <p:attrNameLst>
                                          <p:attrName>fillcolor</p:attrName>
                                        </p:attrNameLst>
                                      </p:cBhvr>
                                      <p:to>
                                        <a:schemeClr val="accent1"/>
                                      </p:to>
                                    </p:animClr>
                                    <p:set>
                                      <p:cBhvr>
                                        <p:cTn id="31" dur="1250" fill="hold"/>
                                        <p:tgtEl>
                                          <p:spTgt spid="44"/>
                                        </p:tgtEl>
                                        <p:attrNameLst>
                                          <p:attrName>fill.type</p:attrName>
                                        </p:attrNameLst>
                                      </p:cBhvr>
                                      <p:to>
                                        <p:strVal val="solid"/>
                                      </p:to>
                                    </p:set>
                                    <p:set>
                                      <p:cBhvr>
                                        <p:cTn id="32" dur="1250" fill="hold"/>
                                        <p:tgtEl>
                                          <p:spTgt spid="44"/>
                                        </p:tgtEl>
                                        <p:attrNameLst>
                                          <p:attrName>fill.on</p:attrName>
                                        </p:attrNameLst>
                                      </p:cBhvr>
                                      <p:to>
                                        <p:strVal val="true"/>
                                      </p:to>
                                    </p:set>
                                  </p:childTnLst>
                                </p:cTn>
                              </p:par>
                              <p:par>
                                <p:cTn id="33" presetID="2" presetClass="entr" presetSubtype="2" decel="100000" fill="hold" grpId="1" nodeType="withEffect">
                                  <p:stCondLst>
                                    <p:cond delay="7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1+#ppt_w/2"/>
                                          </p:val>
                                        </p:tav>
                                        <p:tav tm="100000">
                                          <p:val>
                                            <p:strVal val="#ppt_x"/>
                                          </p:val>
                                        </p:tav>
                                      </p:tavLst>
                                    </p:anim>
                                    <p:anim calcmode="lin" valueType="num">
                                      <p:cBhvr additive="base">
                                        <p:cTn id="36" dur="500" fill="hold"/>
                                        <p:tgtEl>
                                          <p:spTgt spid="51"/>
                                        </p:tgtEl>
                                        <p:attrNameLst>
                                          <p:attrName>ppt_y</p:attrName>
                                        </p:attrNameLst>
                                      </p:cBhvr>
                                      <p:tavLst>
                                        <p:tav tm="0">
                                          <p:val>
                                            <p:strVal val="#ppt_y"/>
                                          </p:val>
                                        </p:tav>
                                        <p:tav tm="100000">
                                          <p:val>
                                            <p:strVal val="#ppt_y"/>
                                          </p:val>
                                        </p:tav>
                                      </p:tavLst>
                                    </p:anim>
                                  </p:childTnLst>
                                </p:cTn>
                              </p:par>
                              <p:par>
                                <p:cTn id="37" presetID="1" presetClass="emph" presetSubtype="2" decel="100000" fill="hold" grpId="0" nodeType="withEffect">
                                  <p:stCondLst>
                                    <p:cond delay="1250"/>
                                  </p:stCondLst>
                                  <p:childTnLst>
                                    <p:animClr clrSpc="rgb" dir="cw">
                                      <p:cBhvr>
                                        <p:cTn id="38" dur="1250" fill="hold"/>
                                        <p:tgtEl>
                                          <p:spTgt spid="51"/>
                                        </p:tgtEl>
                                        <p:attrNameLst>
                                          <p:attrName>fillcolor</p:attrName>
                                        </p:attrNameLst>
                                      </p:cBhvr>
                                      <p:to>
                                        <a:srgbClr val="D7D7D7"/>
                                      </p:to>
                                    </p:animClr>
                                    <p:set>
                                      <p:cBhvr>
                                        <p:cTn id="39" dur="1250" fill="hold"/>
                                        <p:tgtEl>
                                          <p:spTgt spid="51"/>
                                        </p:tgtEl>
                                        <p:attrNameLst>
                                          <p:attrName>fill.type</p:attrName>
                                        </p:attrNameLst>
                                      </p:cBhvr>
                                      <p:to>
                                        <p:strVal val="solid"/>
                                      </p:to>
                                    </p:set>
                                    <p:set>
                                      <p:cBhvr>
                                        <p:cTn id="40" dur="1250" fill="hold"/>
                                        <p:tgtEl>
                                          <p:spTgt spid="51"/>
                                        </p:tgtEl>
                                        <p:attrNameLst>
                                          <p:attrName>fill.on</p:attrName>
                                        </p:attrNameLst>
                                      </p:cBhvr>
                                      <p:to>
                                        <p:strVal val="true"/>
                                      </p:to>
                                    </p:set>
                                  </p:childTnLst>
                                </p:cTn>
                              </p:par>
                              <p:par>
                                <p:cTn id="41" presetID="2" presetClass="entr" presetSubtype="2" decel="100000" fill="hold" grpId="1" nodeType="withEffect">
                                  <p:stCondLst>
                                    <p:cond delay="7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1" presetClass="emph" presetSubtype="2" decel="100000" fill="hold" grpId="0" nodeType="withEffect">
                                  <p:stCondLst>
                                    <p:cond delay="1250"/>
                                  </p:stCondLst>
                                  <p:childTnLst>
                                    <p:animClr clrSpc="rgb" dir="cw">
                                      <p:cBhvr>
                                        <p:cTn id="46" dur="1250" fill="hold"/>
                                        <p:tgtEl>
                                          <p:spTgt spid="53"/>
                                        </p:tgtEl>
                                        <p:attrNameLst>
                                          <p:attrName>fillcolor</p:attrName>
                                        </p:attrNameLst>
                                      </p:cBhvr>
                                      <p:to>
                                        <a:srgbClr val="D7D7D7"/>
                                      </p:to>
                                    </p:animClr>
                                    <p:set>
                                      <p:cBhvr>
                                        <p:cTn id="47" dur="1250" fill="hold"/>
                                        <p:tgtEl>
                                          <p:spTgt spid="53"/>
                                        </p:tgtEl>
                                        <p:attrNameLst>
                                          <p:attrName>fill.type</p:attrName>
                                        </p:attrNameLst>
                                      </p:cBhvr>
                                      <p:to>
                                        <p:strVal val="solid"/>
                                      </p:to>
                                    </p:set>
                                    <p:set>
                                      <p:cBhvr>
                                        <p:cTn id="48" dur="1250" fill="hold"/>
                                        <p:tgtEl>
                                          <p:spTgt spid="53"/>
                                        </p:tgtEl>
                                        <p:attrNameLst>
                                          <p:attrName>fill.on</p:attrName>
                                        </p:attrNameLst>
                                      </p:cBhvr>
                                      <p:to>
                                        <p:strVal val="true"/>
                                      </p:to>
                                    </p:set>
                                  </p:childTnLst>
                                </p:cTn>
                              </p:par>
                              <p:par>
                                <p:cTn id="49" presetID="2" presetClass="entr" presetSubtype="2" decel="100000" fill="hold" grpId="1" nodeType="withEffect">
                                  <p:stCondLst>
                                    <p:cond delay="70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fill="hold"/>
                                        <p:tgtEl>
                                          <p:spTgt spid="58"/>
                                        </p:tgtEl>
                                        <p:attrNameLst>
                                          <p:attrName>ppt_x</p:attrName>
                                        </p:attrNameLst>
                                      </p:cBhvr>
                                      <p:tavLst>
                                        <p:tav tm="0">
                                          <p:val>
                                            <p:strVal val="1+#ppt_w/2"/>
                                          </p:val>
                                        </p:tav>
                                        <p:tav tm="100000">
                                          <p:val>
                                            <p:strVal val="#ppt_x"/>
                                          </p:val>
                                        </p:tav>
                                      </p:tavLst>
                                    </p:anim>
                                    <p:anim calcmode="lin" valueType="num">
                                      <p:cBhvr additive="base">
                                        <p:cTn id="52" dur="500" fill="hold"/>
                                        <p:tgtEl>
                                          <p:spTgt spid="58"/>
                                        </p:tgtEl>
                                        <p:attrNameLst>
                                          <p:attrName>ppt_y</p:attrName>
                                        </p:attrNameLst>
                                      </p:cBhvr>
                                      <p:tavLst>
                                        <p:tav tm="0">
                                          <p:val>
                                            <p:strVal val="#ppt_y"/>
                                          </p:val>
                                        </p:tav>
                                        <p:tav tm="100000">
                                          <p:val>
                                            <p:strVal val="#ppt_y"/>
                                          </p:val>
                                        </p:tav>
                                      </p:tavLst>
                                    </p:anim>
                                  </p:childTnLst>
                                </p:cTn>
                              </p:par>
                              <p:par>
                                <p:cTn id="53" presetID="1" presetClass="emph" presetSubtype="2" decel="100000" fill="hold" grpId="0" nodeType="withEffect">
                                  <p:stCondLst>
                                    <p:cond delay="1250"/>
                                  </p:stCondLst>
                                  <p:childTnLst>
                                    <p:animClr clrSpc="rgb" dir="cw">
                                      <p:cBhvr>
                                        <p:cTn id="54" dur="1250" fill="hold"/>
                                        <p:tgtEl>
                                          <p:spTgt spid="58"/>
                                        </p:tgtEl>
                                        <p:attrNameLst>
                                          <p:attrName>fillcolor</p:attrName>
                                        </p:attrNameLst>
                                      </p:cBhvr>
                                      <p:to>
                                        <a:srgbClr val="D7D7D7"/>
                                      </p:to>
                                    </p:animClr>
                                    <p:set>
                                      <p:cBhvr>
                                        <p:cTn id="55" dur="1250" fill="hold"/>
                                        <p:tgtEl>
                                          <p:spTgt spid="58"/>
                                        </p:tgtEl>
                                        <p:attrNameLst>
                                          <p:attrName>fill.type</p:attrName>
                                        </p:attrNameLst>
                                      </p:cBhvr>
                                      <p:to>
                                        <p:strVal val="solid"/>
                                      </p:to>
                                    </p:set>
                                    <p:set>
                                      <p:cBhvr>
                                        <p:cTn id="56" dur="1250" fill="hold"/>
                                        <p:tgtEl>
                                          <p:spTgt spid="58"/>
                                        </p:tgtEl>
                                        <p:attrNameLst>
                                          <p:attrName>fill.on</p:attrName>
                                        </p:attrNameLst>
                                      </p:cBhvr>
                                      <p:to>
                                        <p:strVal val="true"/>
                                      </p:to>
                                    </p:set>
                                  </p:childTnLst>
                                </p:cTn>
                              </p:par>
                              <p:par>
                                <p:cTn id="57" presetID="2" presetClass="entr" presetSubtype="2" decel="100000" fill="hold" grpId="1" nodeType="withEffect">
                                  <p:stCondLst>
                                    <p:cond delay="70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par>
                                <p:cTn id="61" presetID="1" presetClass="emph" presetSubtype="2" decel="100000" fill="hold" grpId="0" nodeType="withEffect">
                                  <p:stCondLst>
                                    <p:cond delay="1250"/>
                                  </p:stCondLst>
                                  <p:childTnLst>
                                    <p:animClr clrSpc="rgb" dir="cw">
                                      <p:cBhvr>
                                        <p:cTn id="62" dur="1250" fill="hold"/>
                                        <p:tgtEl>
                                          <p:spTgt spid="59"/>
                                        </p:tgtEl>
                                        <p:attrNameLst>
                                          <p:attrName>fillcolor</p:attrName>
                                        </p:attrNameLst>
                                      </p:cBhvr>
                                      <p:to>
                                        <a:srgbClr val="D7D7D7"/>
                                      </p:to>
                                    </p:animClr>
                                    <p:set>
                                      <p:cBhvr>
                                        <p:cTn id="63" dur="1250" fill="hold"/>
                                        <p:tgtEl>
                                          <p:spTgt spid="59"/>
                                        </p:tgtEl>
                                        <p:attrNameLst>
                                          <p:attrName>fill.type</p:attrName>
                                        </p:attrNameLst>
                                      </p:cBhvr>
                                      <p:to>
                                        <p:strVal val="solid"/>
                                      </p:to>
                                    </p:set>
                                    <p:set>
                                      <p:cBhvr>
                                        <p:cTn id="64" dur="1250" fill="hold"/>
                                        <p:tgtEl>
                                          <p:spTgt spid="59"/>
                                        </p:tgtEl>
                                        <p:attrNameLst>
                                          <p:attrName>fill.on</p:attrName>
                                        </p:attrNameLst>
                                      </p:cBhvr>
                                      <p:to>
                                        <p:strVal val="true"/>
                                      </p:to>
                                    </p:set>
                                  </p:childTnLst>
                                </p:cTn>
                              </p:par>
                              <p:par>
                                <p:cTn id="65" presetID="2" presetClass="entr" presetSubtype="2" decel="100000" fill="hold" grpId="1" nodeType="withEffect">
                                  <p:stCondLst>
                                    <p:cond delay="70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1+#ppt_w/2"/>
                                          </p:val>
                                        </p:tav>
                                        <p:tav tm="100000">
                                          <p:val>
                                            <p:strVal val="#ppt_x"/>
                                          </p:val>
                                        </p:tav>
                                      </p:tavLst>
                                    </p:anim>
                                    <p:anim calcmode="lin" valueType="num">
                                      <p:cBhvr additive="base">
                                        <p:cTn id="68" dur="500" fill="hold"/>
                                        <p:tgtEl>
                                          <p:spTgt spid="60"/>
                                        </p:tgtEl>
                                        <p:attrNameLst>
                                          <p:attrName>ppt_y</p:attrName>
                                        </p:attrNameLst>
                                      </p:cBhvr>
                                      <p:tavLst>
                                        <p:tav tm="0">
                                          <p:val>
                                            <p:strVal val="#ppt_y"/>
                                          </p:val>
                                        </p:tav>
                                        <p:tav tm="100000">
                                          <p:val>
                                            <p:strVal val="#ppt_y"/>
                                          </p:val>
                                        </p:tav>
                                      </p:tavLst>
                                    </p:anim>
                                  </p:childTnLst>
                                </p:cTn>
                              </p:par>
                              <p:par>
                                <p:cTn id="69" presetID="1" presetClass="emph" presetSubtype="2" decel="100000" fill="hold" grpId="0" nodeType="withEffect">
                                  <p:stCondLst>
                                    <p:cond delay="1250"/>
                                  </p:stCondLst>
                                  <p:childTnLst>
                                    <p:animClr clrSpc="rgb" dir="cw">
                                      <p:cBhvr>
                                        <p:cTn id="70" dur="1250" fill="hold"/>
                                        <p:tgtEl>
                                          <p:spTgt spid="60"/>
                                        </p:tgtEl>
                                        <p:attrNameLst>
                                          <p:attrName>fillcolor</p:attrName>
                                        </p:attrNameLst>
                                      </p:cBhvr>
                                      <p:to>
                                        <a:srgbClr val="D7D7D7"/>
                                      </p:to>
                                    </p:animClr>
                                    <p:set>
                                      <p:cBhvr>
                                        <p:cTn id="71" dur="1250" fill="hold"/>
                                        <p:tgtEl>
                                          <p:spTgt spid="60"/>
                                        </p:tgtEl>
                                        <p:attrNameLst>
                                          <p:attrName>fill.type</p:attrName>
                                        </p:attrNameLst>
                                      </p:cBhvr>
                                      <p:to>
                                        <p:strVal val="solid"/>
                                      </p:to>
                                    </p:set>
                                    <p:set>
                                      <p:cBhvr>
                                        <p:cTn id="72" dur="1250" fill="hold"/>
                                        <p:tgtEl>
                                          <p:spTgt spid="60"/>
                                        </p:tgtEl>
                                        <p:attrNameLst>
                                          <p:attrName>fill.on</p:attrName>
                                        </p:attrNameLst>
                                      </p:cBhvr>
                                      <p:to>
                                        <p:strVal val="true"/>
                                      </p:to>
                                    </p:set>
                                  </p:childTnLst>
                                </p:cTn>
                              </p:par>
                              <p:par>
                                <p:cTn id="73" presetID="53" presetClass="entr" presetSubtype="16" fill="hold" grpId="0" nodeType="withEffect">
                                  <p:stCondLst>
                                    <p:cond delay="1750"/>
                                  </p:stCondLst>
                                  <p:childTnLst>
                                    <p:set>
                                      <p:cBhvr>
                                        <p:cTn id="74" dur="1" fill="hold">
                                          <p:stCondLst>
                                            <p:cond delay="0"/>
                                          </p:stCondLst>
                                        </p:cTn>
                                        <p:tgtEl>
                                          <p:spTgt spid="63"/>
                                        </p:tgtEl>
                                        <p:attrNameLst>
                                          <p:attrName>style.visibility</p:attrName>
                                        </p:attrNameLst>
                                      </p:cBhvr>
                                      <p:to>
                                        <p:strVal val="visible"/>
                                      </p:to>
                                    </p:set>
                                    <p:anim calcmode="lin" valueType="num">
                                      <p:cBhvr>
                                        <p:cTn id="75" dur="300" fill="hold"/>
                                        <p:tgtEl>
                                          <p:spTgt spid="63"/>
                                        </p:tgtEl>
                                        <p:attrNameLst>
                                          <p:attrName>ppt_w</p:attrName>
                                        </p:attrNameLst>
                                      </p:cBhvr>
                                      <p:tavLst>
                                        <p:tav tm="0">
                                          <p:val>
                                            <p:fltVal val="0"/>
                                          </p:val>
                                        </p:tav>
                                        <p:tav tm="100000">
                                          <p:val>
                                            <p:strVal val="#ppt_w"/>
                                          </p:val>
                                        </p:tav>
                                      </p:tavLst>
                                    </p:anim>
                                    <p:anim calcmode="lin" valueType="num">
                                      <p:cBhvr>
                                        <p:cTn id="76" dur="300" fill="hold"/>
                                        <p:tgtEl>
                                          <p:spTgt spid="63"/>
                                        </p:tgtEl>
                                        <p:attrNameLst>
                                          <p:attrName>ppt_h</p:attrName>
                                        </p:attrNameLst>
                                      </p:cBhvr>
                                      <p:tavLst>
                                        <p:tav tm="0">
                                          <p:val>
                                            <p:fltVal val="0"/>
                                          </p:val>
                                        </p:tav>
                                        <p:tav tm="100000">
                                          <p:val>
                                            <p:strVal val="#ppt_h"/>
                                          </p:val>
                                        </p:tav>
                                      </p:tavLst>
                                    </p:anim>
                                    <p:animEffect transition="in" filter="fade">
                                      <p:cBhvr>
                                        <p:cTn id="77" dur="300"/>
                                        <p:tgtEl>
                                          <p:spTgt spid="63"/>
                                        </p:tgtEl>
                                      </p:cBhvr>
                                    </p:animEffect>
                                  </p:childTnLst>
                                </p:cTn>
                              </p:par>
                              <p:par>
                                <p:cTn id="78" presetID="19" presetClass="emph" presetSubtype="0" fill="hold" grpId="1" nodeType="withEffect">
                                  <p:stCondLst>
                                    <p:cond delay="2050"/>
                                  </p:stCondLst>
                                  <p:childTnLst>
                                    <p:animClr clrSpc="rgb" dir="cw">
                                      <p:cBhvr override="childStyle">
                                        <p:cTn id="79" dur="200" fill="hold"/>
                                        <p:tgtEl>
                                          <p:spTgt spid="63"/>
                                        </p:tgtEl>
                                        <p:attrNameLst>
                                          <p:attrName>style.color</p:attrName>
                                        </p:attrNameLst>
                                      </p:cBhvr>
                                      <p:to>
                                        <a:schemeClr val="accent1"/>
                                      </p:to>
                                    </p:animClr>
                                    <p:animClr clrSpc="rgb" dir="cw">
                                      <p:cBhvr>
                                        <p:cTn id="80" dur="200" fill="hold"/>
                                        <p:tgtEl>
                                          <p:spTgt spid="63"/>
                                        </p:tgtEl>
                                        <p:attrNameLst>
                                          <p:attrName>fillcolor</p:attrName>
                                        </p:attrNameLst>
                                      </p:cBhvr>
                                      <p:to>
                                        <a:schemeClr val="accent1"/>
                                      </p:to>
                                    </p:animClr>
                                    <p:set>
                                      <p:cBhvr>
                                        <p:cTn id="81" dur="200" fill="hold"/>
                                        <p:tgtEl>
                                          <p:spTgt spid="63"/>
                                        </p:tgtEl>
                                        <p:attrNameLst>
                                          <p:attrName>fill.type</p:attrName>
                                        </p:attrNameLst>
                                      </p:cBhvr>
                                      <p:to>
                                        <p:strVal val="solid"/>
                                      </p:to>
                                    </p:set>
                                    <p:set>
                                      <p:cBhvr>
                                        <p:cTn id="82" dur="200" fill="hold"/>
                                        <p:tgtEl>
                                          <p:spTgt spid="63"/>
                                        </p:tgtEl>
                                        <p:attrNameLst>
                                          <p:attrName>fill.on</p:attrName>
                                        </p:attrNameLst>
                                      </p:cBhvr>
                                      <p:to>
                                        <p:strVal val="true"/>
                                      </p:to>
                                    </p:set>
                                  </p:childTnLst>
                                </p:cTn>
                              </p:par>
                              <p:par>
                                <p:cTn id="83" presetID="53" presetClass="entr" presetSubtype="16" fill="hold" grpId="0" nodeType="withEffect">
                                  <p:stCondLst>
                                    <p:cond delay="2050"/>
                                  </p:stCondLst>
                                  <p:childTnLst>
                                    <p:set>
                                      <p:cBhvr>
                                        <p:cTn id="84" dur="1" fill="hold">
                                          <p:stCondLst>
                                            <p:cond delay="0"/>
                                          </p:stCondLst>
                                        </p:cTn>
                                        <p:tgtEl>
                                          <p:spTgt spid="65"/>
                                        </p:tgtEl>
                                        <p:attrNameLst>
                                          <p:attrName>style.visibility</p:attrName>
                                        </p:attrNameLst>
                                      </p:cBhvr>
                                      <p:to>
                                        <p:strVal val="visible"/>
                                      </p:to>
                                    </p:set>
                                    <p:anim calcmode="lin" valueType="num">
                                      <p:cBhvr>
                                        <p:cTn id="85" dur="300" fill="hold"/>
                                        <p:tgtEl>
                                          <p:spTgt spid="65"/>
                                        </p:tgtEl>
                                        <p:attrNameLst>
                                          <p:attrName>ppt_w</p:attrName>
                                        </p:attrNameLst>
                                      </p:cBhvr>
                                      <p:tavLst>
                                        <p:tav tm="0">
                                          <p:val>
                                            <p:fltVal val="0"/>
                                          </p:val>
                                        </p:tav>
                                        <p:tav tm="100000">
                                          <p:val>
                                            <p:strVal val="#ppt_w"/>
                                          </p:val>
                                        </p:tav>
                                      </p:tavLst>
                                    </p:anim>
                                    <p:anim calcmode="lin" valueType="num">
                                      <p:cBhvr>
                                        <p:cTn id="86" dur="300" fill="hold"/>
                                        <p:tgtEl>
                                          <p:spTgt spid="65"/>
                                        </p:tgtEl>
                                        <p:attrNameLst>
                                          <p:attrName>ppt_h</p:attrName>
                                        </p:attrNameLst>
                                      </p:cBhvr>
                                      <p:tavLst>
                                        <p:tav tm="0">
                                          <p:val>
                                            <p:fltVal val="0"/>
                                          </p:val>
                                        </p:tav>
                                        <p:tav tm="100000">
                                          <p:val>
                                            <p:strVal val="#ppt_h"/>
                                          </p:val>
                                        </p:tav>
                                      </p:tavLst>
                                    </p:anim>
                                    <p:animEffect transition="in" filter="fade">
                                      <p:cBhvr>
                                        <p:cTn id="87" dur="300"/>
                                        <p:tgtEl>
                                          <p:spTgt spid="65"/>
                                        </p:tgtEl>
                                      </p:cBhvr>
                                    </p:animEffect>
                                  </p:childTnLst>
                                </p:cTn>
                              </p:par>
                              <p:par>
                                <p:cTn id="88" presetID="19" presetClass="emph" presetSubtype="0" fill="hold" grpId="1" nodeType="withEffect">
                                  <p:stCondLst>
                                    <p:cond delay="2350"/>
                                  </p:stCondLst>
                                  <p:childTnLst>
                                    <p:animClr clrSpc="rgb" dir="cw">
                                      <p:cBhvr override="childStyle">
                                        <p:cTn id="89" dur="200" fill="hold"/>
                                        <p:tgtEl>
                                          <p:spTgt spid="65"/>
                                        </p:tgtEl>
                                        <p:attrNameLst>
                                          <p:attrName>style.color</p:attrName>
                                        </p:attrNameLst>
                                      </p:cBhvr>
                                      <p:to>
                                        <a:schemeClr val="accent1"/>
                                      </p:to>
                                    </p:animClr>
                                    <p:animClr clrSpc="rgb" dir="cw">
                                      <p:cBhvr>
                                        <p:cTn id="90" dur="200" fill="hold"/>
                                        <p:tgtEl>
                                          <p:spTgt spid="65"/>
                                        </p:tgtEl>
                                        <p:attrNameLst>
                                          <p:attrName>fillcolor</p:attrName>
                                        </p:attrNameLst>
                                      </p:cBhvr>
                                      <p:to>
                                        <a:schemeClr val="accent1"/>
                                      </p:to>
                                    </p:animClr>
                                    <p:set>
                                      <p:cBhvr>
                                        <p:cTn id="91" dur="200" fill="hold"/>
                                        <p:tgtEl>
                                          <p:spTgt spid="65"/>
                                        </p:tgtEl>
                                        <p:attrNameLst>
                                          <p:attrName>fill.type</p:attrName>
                                        </p:attrNameLst>
                                      </p:cBhvr>
                                      <p:to>
                                        <p:strVal val="solid"/>
                                      </p:to>
                                    </p:set>
                                    <p:set>
                                      <p:cBhvr>
                                        <p:cTn id="92" dur="200" fill="hold"/>
                                        <p:tgtEl>
                                          <p:spTgt spid="65"/>
                                        </p:tgtEl>
                                        <p:attrNameLst>
                                          <p:attrName>fill.on</p:attrName>
                                        </p:attrNameLst>
                                      </p:cBhvr>
                                      <p:to>
                                        <p:strVal val="true"/>
                                      </p:to>
                                    </p:set>
                                  </p:childTnLst>
                                </p:cTn>
                              </p:par>
                              <p:par>
                                <p:cTn id="93" presetID="53" presetClass="entr" presetSubtype="16" fill="hold" grpId="0" nodeType="withEffect">
                                  <p:stCondLst>
                                    <p:cond delay="1750"/>
                                  </p:stCondLst>
                                  <p:childTnLst>
                                    <p:set>
                                      <p:cBhvr>
                                        <p:cTn id="94" dur="1" fill="hold">
                                          <p:stCondLst>
                                            <p:cond delay="0"/>
                                          </p:stCondLst>
                                        </p:cTn>
                                        <p:tgtEl>
                                          <p:spTgt spid="66"/>
                                        </p:tgtEl>
                                        <p:attrNameLst>
                                          <p:attrName>style.visibility</p:attrName>
                                        </p:attrNameLst>
                                      </p:cBhvr>
                                      <p:to>
                                        <p:strVal val="visible"/>
                                      </p:to>
                                    </p:set>
                                    <p:anim calcmode="lin" valueType="num">
                                      <p:cBhvr>
                                        <p:cTn id="95" dur="300" fill="hold"/>
                                        <p:tgtEl>
                                          <p:spTgt spid="66"/>
                                        </p:tgtEl>
                                        <p:attrNameLst>
                                          <p:attrName>ppt_w</p:attrName>
                                        </p:attrNameLst>
                                      </p:cBhvr>
                                      <p:tavLst>
                                        <p:tav tm="0">
                                          <p:val>
                                            <p:fltVal val="0"/>
                                          </p:val>
                                        </p:tav>
                                        <p:tav tm="100000">
                                          <p:val>
                                            <p:strVal val="#ppt_w"/>
                                          </p:val>
                                        </p:tav>
                                      </p:tavLst>
                                    </p:anim>
                                    <p:anim calcmode="lin" valueType="num">
                                      <p:cBhvr>
                                        <p:cTn id="96" dur="300" fill="hold"/>
                                        <p:tgtEl>
                                          <p:spTgt spid="66"/>
                                        </p:tgtEl>
                                        <p:attrNameLst>
                                          <p:attrName>ppt_h</p:attrName>
                                        </p:attrNameLst>
                                      </p:cBhvr>
                                      <p:tavLst>
                                        <p:tav tm="0">
                                          <p:val>
                                            <p:fltVal val="0"/>
                                          </p:val>
                                        </p:tav>
                                        <p:tav tm="100000">
                                          <p:val>
                                            <p:strVal val="#ppt_h"/>
                                          </p:val>
                                        </p:tav>
                                      </p:tavLst>
                                    </p:anim>
                                    <p:animEffect transition="in" filter="fade">
                                      <p:cBhvr>
                                        <p:cTn id="97" dur="300"/>
                                        <p:tgtEl>
                                          <p:spTgt spid="66"/>
                                        </p:tgtEl>
                                      </p:cBhvr>
                                    </p:animEffect>
                                  </p:childTnLst>
                                </p:cTn>
                              </p:par>
                              <p:par>
                                <p:cTn id="98" presetID="19" presetClass="emph" presetSubtype="0" fill="hold" grpId="1" nodeType="withEffect">
                                  <p:stCondLst>
                                    <p:cond delay="2050"/>
                                  </p:stCondLst>
                                  <p:childTnLst>
                                    <p:animClr clrSpc="rgb" dir="cw">
                                      <p:cBhvr override="childStyle">
                                        <p:cTn id="99" dur="200" fill="hold"/>
                                        <p:tgtEl>
                                          <p:spTgt spid="66"/>
                                        </p:tgtEl>
                                        <p:attrNameLst>
                                          <p:attrName>style.color</p:attrName>
                                        </p:attrNameLst>
                                      </p:cBhvr>
                                      <p:to>
                                        <a:schemeClr val="accent1"/>
                                      </p:to>
                                    </p:animClr>
                                    <p:animClr clrSpc="rgb" dir="cw">
                                      <p:cBhvr>
                                        <p:cTn id="100" dur="200" fill="hold"/>
                                        <p:tgtEl>
                                          <p:spTgt spid="66"/>
                                        </p:tgtEl>
                                        <p:attrNameLst>
                                          <p:attrName>fillcolor</p:attrName>
                                        </p:attrNameLst>
                                      </p:cBhvr>
                                      <p:to>
                                        <a:schemeClr val="accent1"/>
                                      </p:to>
                                    </p:animClr>
                                    <p:set>
                                      <p:cBhvr>
                                        <p:cTn id="101" dur="200" fill="hold"/>
                                        <p:tgtEl>
                                          <p:spTgt spid="66"/>
                                        </p:tgtEl>
                                        <p:attrNameLst>
                                          <p:attrName>fill.type</p:attrName>
                                        </p:attrNameLst>
                                      </p:cBhvr>
                                      <p:to>
                                        <p:strVal val="solid"/>
                                      </p:to>
                                    </p:set>
                                    <p:set>
                                      <p:cBhvr>
                                        <p:cTn id="102" dur="200" fill="hold"/>
                                        <p:tgtEl>
                                          <p:spTgt spid="66"/>
                                        </p:tgtEl>
                                        <p:attrNameLst>
                                          <p:attrName>fill.on</p:attrName>
                                        </p:attrNameLst>
                                      </p:cBhvr>
                                      <p:to>
                                        <p:strVal val="true"/>
                                      </p:to>
                                    </p:set>
                                  </p:childTnLst>
                                </p:cTn>
                              </p:par>
                              <p:par>
                                <p:cTn id="103" presetID="53" presetClass="entr" presetSubtype="16" fill="hold" grpId="0" nodeType="withEffect">
                                  <p:stCondLst>
                                    <p:cond delay="1900"/>
                                  </p:stCondLst>
                                  <p:childTnLst>
                                    <p:set>
                                      <p:cBhvr>
                                        <p:cTn id="104" dur="1" fill="hold">
                                          <p:stCondLst>
                                            <p:cond delay="0"/>
                                          </p:stCondLst>
                                        </p:cTn>
                                        <p:tgtEl>
                                          <p:spTgt spid="67"/>
                                        </p:tgtEl>
                                        <p:attrNameLst>
                                          <p:attrName>style.visibility</p:attrName>
                                        </p:attrNameLst>
                                      </p:cBhvr>
                                      <p:to>
                                        <p:strVal val="visible"/>
                                      </p:to>
                                    </p:set>
                                    <p:anim calcmode="lin" valueType="num">
                                      <p:cBhvr>
                                        <p:cTn id="105" dur="300" fill="hold"/>
                                        <p:tgtEl>
                                          <p:spTgt spid="67"/>
                                        </p:tgtEl>
                                        <p:attrNameLst>
                                          <p:attrName>ppt_w</p:attrName>
                                        </p:attrNameLst>
                                      </p:cBhvr>
                                      <p:tavLst>
                                        <p:tav tm="0">
                                          <p:val>
                                            <p:fltVal val="0"/>
                                          </p:val>
                                        </p:tav>
                                        <p:tav tm="100000">
                                          <p:val>
                                            <p:strVal val="#ppt_w"/>
                                          </p:val>
                                        </p:tav>
                                      </p:tavLst>
                                    </p:anim>
                                    <p:anim calcmode="lin" valueType="num">
                                      <p:cBhvr>
                                        <p:cTn id="106" dur="300" fill="hold"/>
                                        <p:tgtEl>
                                          <p:spTgt spid="67"/>
                                        </p:tgtEl>
                                        <p:attrNameLst>
                                          <p:attrName>ppt_h</p:attrName>
                                        </p:attrNameLst>
                                      </p:cBhvr>
                                      <p:tavLst>
                                        <p:tav tm="0">
                                          <p:val>
                                            <p:fltVal val="0"/>
                                          </p:val>
                                        </p:tav>
                                        <p:tav tm="100000">
                                          <p:val>
                                            <p:strVal val="#ppt_h"/>
                                          </p:val>
                                        </p:tav>
                                      </p:tavLst>
                                    </p:anim>
                                    <p:animEffect transition="in" filter="fade">
                                      <p:cBhvr>
                                        <p:cTn id="107" dur="300"/>
                                        <p:tgtEl>
                                          <p:spTgt spid="67"/>
                                        </p:tgtEl>
                                      </p:cBhvr>
                                    </p:animEffect>
                                  </p:childTnLst>
                                </p:cTn>
                              </p:par>
                              <p:par>
                                <p:cTn id="108" presetID="19" presetClass="emph" presetSubtype="0" fill="hold" grpId="1" nodeType="withEffect">
                                  <p:stCondLst>
                                    <p:cond delay="2200"/>
                                  </p:stCondLst>
                                  <p:childTnLst>
                                    <p:animClr clrSpc="rgb" dir="cw">
                                      <p:cBhvr override="childStyle">
                                        <p:cTn id="109" dur="200" fill="hold"/>
                                        <p:tgtEl>
                                          <p:spTgt spid="67"/>
                                        </p:tgtEl>
                                        <p:attrNameLst>
                                          <p:attrName>style.color</p:attrName>
                                        </p:attrNameLst>
                                      </p:cBhvr>
                                      <p:to>
                                        <a:schemeClr val="accent1"/>
                                      </p:to>
                                    </p:animClr>
                                    <p:animClr clrSpc="rgb" dir="cw">
                                      <p:cBhvr>
                                        <p:cTn id="110" dur="200" fill="hold"/>
                                        <p:tgtEl>
                                          <p:spTgt spid="67"/>
                                        </p:tgtEl>
                                        <p:attrNameLst>
                                          <p:attrName>fillcolor</p:attrName>
                                        </p:attrNameLst>
                                      </p:cBhvr>
                                      <p:to>
                                        <a:schemeClr val="accent1"/>
                                      </p:to>
                                    </p:animClr>
                                    <p:set>
                                      <p:cBhvr>
                                        <p:cTn id="111" dur="200" fill="hold"/>
                                        <p:tgtEl>
                                          <p:spTgt spid="67"/>
                                        </p:tgtEl>
                                        <p:attrNameLst>
                                          <p:attrName>fill.type</p:attrName>
                                        </p:attrNameLst>
                                      </p:cBhvr>
                                      <p:to>
                                        <p:strVal val="solid"/>
                                      </p:to>
                                    </p:set>
                                    <p:set>
                                      <p:cBhvr>
                                        <p:cTn id="112" dur="200" fill="hold"/>
                                        <p:tgtEl>
                                          <p:spTgt spid="67"/>
                                        </p:tgtEl>
                                        <p:attrNameLst>
                                          <p:attrName>fill.on</p:attrName>
                                        </p:attrNameLst>
                                      </p:cBhvr>
                                      <p:to>
                                        <p:strVal val="true"/>
                                      </p:to>
                                    </p:set>
                                  </p:childTnLst>
                                </p:cTn>
                              </p:par>
                              <p:par>
                                <p:cTn id="113" presetID="53" presetClass="entr" presetSubtype="16" fill="hold" grpId="0" nodeType="withEffect">
                                  <p:stCondLst>
                                    <p:cond delay="205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300" fill="hold"/>
                                        <p:tgtEl>
                                          <p:spTgt spid="68"/>
                                        </p:tgtEl>
                                        <p:attrNameLst>
                                          <p:attrName>ppt_w</p:attrName>
                                        </p:attrNameLst>
                                      </p:cBhvr>
                                      <p:tavLst>
                                        <p:tav tm="0">
                                          <p:val>
                                            <p:fltVal val="0"/>
                                          </p:val>
                                        </p:tav>
                                        <p:tav tm="100000">
                                          <p:val>
                                            <p:strVal val="#ppt_w"/>
                                          </p:val>
                                        </p:tav>
                                      </p:tavLst>
                                    </p:anim>
                                    <p:anim calcmode="lin" valueType="num">
                                      <p:cBhvr>
                                        <p:cTn id="116" dur="300" fill="hold"/>
                                        <p:tgtEl>
                                          <p:spTgt spid="68"/>
                                        </p:tgtEl>
                                        <p:attrNameLst>
                                          <p:attrName>ppt_h</p:attrName>
                                        </p:attrNameLst>
                                      </p:cBhvr>
                                      <p:tavLst>
                                        <p:tav tm="0">
                                          <p:val>
                                            <p:fltVal val="0"/>
                                          </p:val>
                                        </p:tav>
                                        <p:tav tm="100000">
                                          <p:val>
                                            <p:strVal val="#ppt_h"/>
                                          </p:val>
                                        </p:tav>
                                      </p:tavLst>
                                    </p:anim>
                                    <p:animEffect transition="in" filter="fade">
                                      <p:cBhvr>
                                        <p:cTn id="117" dur="300"/>
                                        <p:tgtEl>
                                          <p:spTgt spid="68"/>
                                        </p:tgtEl>
                                      </p:cBhvr>
                                    </p:animEffect>
                                  </p:childTnLst>
                                </p:cTn>
                              </p:par>
                              <p:par>
                                <p:cTn id="118" presetID="19" presetClass="emph" presetSubtype="0" fill="hold" grpId="1" nodeType="withEffect">
                                  <p:stCondLst>
                                    <p:cond delay="2350"/>
                                  </p:stCondLst>
                                  <p:childTnLst>
                                    <p:animClr clrSpc="rgb" dir="cw">
                                      <p:cBhvr override="childStyle">
                                        <p:cTn id="119" dur="200" fill="hold"/>
                                        <p:tgtEl>
                                          <p:spTgt spid="68"/>
                                        </p:tgtEl>
                                        <p:attrNameLst>
                                          <p:attrName>style.color</p:attrName>
                                        </p:attrNameLst>
                                      </p:cBhvr>
                                      <p:to>
                                        <a:schemeClr val="accent1"/>
                                      </p:to>
                                    </p:animClr>
                                    <p:animClr clrSpc="rgb" dir="cw">
                                      <p:cBhvr>
                                        <p:cTn id="120" dur="200" fill="hold"/>
                                        <p:tgtEl>
                                          <p:spTgt spid="68"/>
                                        </p:tgtEl>
                                        <p:attrNameLst>
                                          <p:attrName>fillcolor</p:attrName>
                                        </p:attrNameLst>
                                      </p:cBhvr>
                                      <p:to>
                                        <a:schemeClr val="accent1"/>
                                      </p:to>
                                    </p:animClr>
                                    <p:set>
                                      <p:cBhvr>
                                        <p:cTn id="121" dur="200" fill="hold"/>
                                        <p:tgtEl>
                                          <p:spTgt spid="68"/>
                                        </p:tgtEl>
                                        <p:attrNameLst>
                                          <p:attrName>fill.type</p:attrName>
                                        </p:attrNameLst>
                                      </p:cBhvr>
                                      <p:to>
                                        <p:strVal val="solid"/>
                                      </p:to>
                                    </p:set>
                                    <p:set>
                                      <p:cBhvr>
                                        <p:cTn id="122" dur="200" fill="hold"/>
                                        <p:tgtEl>
                                          <p:spTgt spid="6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2" grpId="0" animBg="1"/>
      <p:bldP spid="72" grpId="1" animBg="1"/>
      <p:bldP spid="73" grpId="0" animBg="1"/>
      <p:bldP spid="73" grpId="1" animBg="1"/>
      <p:bldP spid="75" grpId="0" animBg="1"/>
      <p:bldP spid="75" grpId="1" animBg="1"/>
      <p:bldP spid="51" grpId="0" animBg="1"/>
      <p:bldP spid="51" grpId="1" animBg="1"/>
      <p:bldP spid="53" grpId="0" animBg="1"/>
      <p:bldP spid="53" grpId="1" animBg="1"/>
      <p:bldP spid="58" grpId="0" animBg="1"/>
      <p:bldP spid="58" grpId="1" animBg="1"/>
      <p:bldP spid="59" grpId="0" animBg="1"/>
      <p:bldP spid="59" grpId="1" animBg="1"/>
      <p:bldP spid="60" grpId="0" animBg="1"/>
      <p:bldP spid="60" grpId="1" animBg="1"/>
      <p:bldP spid="63" grpId="0" animBg="1"/>
      <p:bldP spid="63" grpId="1" animBg="1"/>
      <p:bldP spid="65" grpId="0" animBg="1"/>
      <p:bldP spid="65" grpId="1" animBg="1"/>
      <p:bldP spid="66" grpId="0" animBg="1"/>
      <p:bldP spid="66" grpId="1" animBg="1"/>
      <p:bldP spid="67" grpId="0" animBg="1"/>
      <p:bldP spid="67" grpId="1" animBg="1"/>
      <p:bldP spid="68" grpId="0" animBg="1"/>
      <p:bldP spid="6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688763" y="6443663"/>
            <a:ext cx="500062" cy="122237"/>
          </a:xfrm>
          <a:prstGeom prst="rect">
            <a:avLst/>
          </a:prstGeom>
        </p:spPr>
        <p:txBody>
          <a:bodyPr/>
          <a:lstStyle/>
          <a:p>
            <a:pPr defTabSz="913946">
              <a:lnSpc>
                <a:spcPct val="90000"/>
              </a:lnSpc>
            </a:pPr>
            <a:fld id="{1BC86A1F-E589-44B2-A543-2EC98F5547A7}" type="slidenum">
              <a:rPr lang="en-US" sz="1764">
                <a:solidFill>
                  <a:srgbClr val="505050"/>
                </a:solidFill>
              </a:rPr>
              <a:pPr defTabSz="913946">
                <a:lnSpc>
                  <a:spcPct val="90000"/>
                </a:lnSpc>
              </a:pPr>
              <a:t>12</a:t>
            </a:fld>
            <a:endParaRPr lang="en-US" sz="1764" dirty="0">
              <a:solidFill>
                <a:srgbClr val="505050"/>
              </a:solidFill>
            </a:endParaRPr>
          </a:p>
        </p:txBody>
      </p:sp>
      <p:grpSp>
        <p:nvGrpSpPr>
          <p:cNvPr id="3" name="Group 2"/>
          <p:cNvGrpSpPr/>
          <p:nvPr/>
        </p:nvGrpSpPr>
        <p:grpSpPr>
          <a:xfrm>
            <a:off x="0" y="1011866"/>
            <a:ext cx="3546379" cy="896191"/>
            <a:chOff x="0" y="1031017"/>
            <a:chExt cx="3618434" cy="914400"/>
          </a:xfrm>
        </p:grpSpPr>
        <p:sp>
          <p:nvSpPr>
            <p:cNvPr id="4" name="Rectangle 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6" name="Group 5"/>
          <p:cNvGrpSpPr/>
          <p:nvPr/>
        </p:nvGrpSpPr>
        <p:grpSpPr>
          <a:xfrm>
            <a:off x="0" y="4647807"/>
            <a:ext cx="3546379" cy="896191"/>
            <a:chOff x="0" y="4517312"/>
            <a:chExt cx="3618434" cy="914400"/>
          </a:xfrm>
        </p:grpSpPr>
        <p:sp>
          <p:nvSpPr>
            <p:cNvPr id="7" name="Rectangle 6"/>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8"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9" name="Rectangle 8"/>
          <p:cNvSpPr/>
          <p:nvPr/>
        </p:nvSpPr>
        <p:spPr bwMode="auto">
          <a:xfrm>
            <a:off x="3678119" y="1011089"/>
            <a:ext cx="2640342" cy="4532909"/>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grpSp>
        <p:nvGrpSpPr>
          <p:cNvPr id="40" name="Group 39"/>
          <p:cNvGrpSpPr/>
          <p:nvPr/>
        </p:nvGrpSpPr>
        <p:grpSpPr>
          <a:xfrm>
            <a:off x="4179505" y="1227709"/>
            <a:ext cx="1637570" cy="4123431"/>
            <a:chOff x="13401040" y="1251246"/>
            <a:chExt cx="1670842" cy="4207210"/>
          </a:xfrm>
        </p:grpSpPr>
        <p:sp>
          <p:nvSpPr>
            <p:cNvPr id="36" name="Rectangle 35"/>
            <p:cNvSpPr/>
            <p:nvPr/>
          </p:nvSpPr>
          <p:spPr>
            <a:xfrm>
              <a:off x="13434626" y="1251246"/>
              <a:ext cx="1526380"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37" name="Rectangle 36"/>
            <p:cNvSpPr/>
            <p:nvPr/>
          </p:nvSpPr>
          <p:spPr>
            <a:xfrm>
              <a:off x="13401040" y="4996791"/>
              <a:ext cx="1670842" cy="461665"/>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Trustworthy</a:t>
              </a:r>
            </a:p>
          </p:txBody>
        </p:sp>
        <p:sp>
          <p:nvSpPr>
            <p:cNvPr id="39" name="Freeform 164"/>
            <p:cNvSpPr>
              <a:spLocks noEditPoints="1"/>
            </p:cNvSpPr>
            <p:nvPr/>
          </p:nvSpPr>
          <p:spPr bwMode="black">
            <a:xfrm>
              <a:off x="13520982" y="2330038"/>
              <a:ext cx="1342946" cy="18618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38" name="Rectangle 37"/>
          <p:cNvSpPr/>
          <p:nvPr/>
        </p:nvSpPr>
        <p:spPr bwMode="auto">
          <a:xfrm>
            <a:off x="11680159" y="890103"/>
            <a:ext cx="508666" cy="466735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4312" spc="-49" dirty="0">
              <a:gradFill>
                <a:gsLst>
                  <a:gs pos="36283">
                    <a:srgbClr val="00188F"/>
                  </a:gs>
                  <a:gs pos="28000">
                    <a:srgbClr val="00188F"/>
                  </a:gs>
                </a:gsLst>
                <a:lin ang="5400000" scaled="0"/>
              </a:gradFill>
              <a:latin typeface="Segoe UI Light"/>
            </a:endParaRPr>
          </a:p>
        </p:txBody>
      </p:sp>
      <p:sp>
        <p:nvSpPr>
          <p:cNvPr id="45" name="Rectangle 44"/>
          <p:cNvSpPr/>
          <p:nvPr/>
        </p:nvSpPr>
        <p:spPr bwMode="auto">
          <a:xfrm>
            <a:off x="6474549" y="1490364"/>
            <a:ext cx="5205612" cy="40993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179238" bIns="44810" numCol="1" spcCol="0" rtlCol="0" fromWordArt="0" anchor="ctr" anchorCtr="0" forceAA="0" compatLnSpc="1">
            <a:prstTxWarp prst="textNoShape">
              <a:avLst/>
            </a:prstTxWarp>
            <a:noAutofit/>
          </a:bodyPr>
          <a:lstStyle/>
          <a:p>
            <a:pPr defTabSz="932103" fontAlgn="base">
              <a:spcBef>
                <a:spcPct val="0"/>
              </a:spcBef>
              <a:spcAft>
                <a:spcPct val="0"/>
              </a:spcAft>
            </a:pPr>
            <a:r>
              <a:rPr lang="en-US" sz="1960" dirty="0">
                <a:gradFill>
                  <a:gsLst>
                    <a:gs pos="8850">
                      <a:srgbClr val="EFEFEF"/>
                    </a:gs>
                    <a:gs pos="45000">
                      <a:srgbClr val="EFEFEF"/>
                    </a:gs>
                  </a:gsLst>
                  <a:lin ang="5400000" scaled="0"/>
                </a:gradFill>
              </a:rPr>
              <a:t>Count on your existing relationship</a:t>
            </a:r>
          </a:p>
        </p:txBody>
      </p:sp>
      <p:sp>
        <p:nvSpPr>
          <p:cNvPr id="46" name="Rectangle 45"/>
          <p:cNvSpPr/>
          <p:nvPr/>
        </p:nvSpPr>
        <p:spPr bwMode="auto">
          <a:xfrm>
            <a:off x="6474548" y="1011089"/>
            <a:ext cx="1709844" cy="44158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TRANSPARENCY</a:t>
            </a:r>
            <a:endParaRPr lang="en-US" sz="1960" dirty="0">
              <a:gradFill>
                <a:gsLst>
                  <a:gs pos="8850">
                    <a:srgbClr val="EFEFEF"/>
                  </a:gs>
                  <a:gs pos="45000">
                    <a:srgbClr val="EFEFEF"/>
                  </a:gs>
                </a:gsLst>
                <a:lin ang="5400000" scaled="0"/>
              </a:gradFill>
            </a:endParaRPr>
          </a:p>
        </p:txBody>
      </p:sp>
      <p:sp>
        <p:nvSpPr>
          <p:cNvPr id="47" name="Rectangle 46"/>
          <p:cNvSpPr/>
          <p:nvPr/>
        </p:nvSpPr>
        <p:spPr bwMode="auto">
          <a:xfrm>
            <a:off x="8220729" y="1011089"/>
            <a:ext cx="1665421" cy="441587"/>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RELATIONSHIP</a:t>
            </a:r>
          </a:p>
        </p:txBody>
      </p:sp>
      <p:sp>
        <p:nvSpPr>
          <p:cNvPr id="48" name="Rectangle 47"/>
          <p:cNvSpPr/>
          <p:nvPr/>
        </p:nvSpPr>
        <p:spPr bwMode="auto">
          <a:xfrm>
            <a:off x="9922485" y="1011089"/>
            <a:ext cx="1757674" cy="441587"/>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EXPERIENCE</a:t>
            </a:r>
          </a:p>
        </p:txBody>
      </p:sp>
      <p:sp>
        <p:nvSpPr>
          <p:cNvPr id="10" name="Rectangle 9"/>
          <p:cNvSpPr/>
          <p:nvPr/>
        </p:nvSpPr>
        <p:spPr bwMode="auto">
          <a:xfrm>
            <a:off x="3700015" y="5543998"/>
            <a:ext cx="8488810" cy="131262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1"/>
          <p:cNvSpPr/>
          <p:nvPr/>
        </p:nvSpPr>
        <p:spPr bwMode="auto">
          <a:xfrm>
            <a:off x="8235308" y="1945319"/>
            <a:ext cx="1702764" cy="1198955"/>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Attach to </a:t>
            </a:r>
            <a:br>
              <a:rPr lang="en-US" sz="1568" dirty="0">
                <a:gradFill>
                  <a:gsLst>
                    <a:gs pos="0">
                      <a:srgbClr val="505050">
                        <a:lumMod val="50000"/>
                      </a:srgbClr>
                    </a:gs>
                    <a:gs pos="100000">
                      <a:srgbClr val="505050">
                        <a:lumMod val="50000"/>
                      </a:srgbClr>
                    </a:gs>
                  </a:gsLst>
                  <a:lin ang="5400000" scaled="1"/>
                </a:gradFill>
              </a:rPr>
            </a:br>
            <a:r>
              <a:rPr lang="en-US" sz="1568" dirty="0">
                <a:gradFill>
                  <a:gsLst>
                    <a:gs pos="0">
                      <a:srgbClr val="505050">
                        <a:lumMod val="50000"/>
                      </a:srgbClr>
                    </a:gs>
                    <a:gs pos="100000">
                      <a:srgbClr val="505050">
                        <a:lumMod val="50000"/>
                      </a:srgbClr>
                    </a:gs>
                  </a:gsLst>
                  <a:lin ang="5400000" scaled="1"/>
                </a:gradFill>
              </a:rPr>
              <a:t>your EA </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Enterprise ready procurement</a:t>
            </a:r>
          </a:p>
        </p:txBody>
      </p:sp>
      <p:sp>
        <p:nvSpPr>
          <p:cNvPr id="54" name="Rectangle 53"/>
          <p:cNvSpPr/>
          <p:nvPr/>
        </p:nvSpPr>
        <p:spPr bwMode="auto">
          <a:xfrm>
            <a:off x="6483883" y="3185888"/>
            <a:ext cx="1702764" cy="1184282"/>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24x7x365</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Enterprise-ready support</a:t>
            </a:r>
          </a:p>
        </p:txBody>
      </p:sp>
      <p:sp>
        <p:nvSpPr>
          <p:cNvPr id="55" name="Rectangle 54"/>
          <p:cNvSpPr/>
          <p:nvPr/>
        </p:nvSpPr>
        <p:spPr bwMode="auto">
          <a:xfrm>
            <a:off x="9986731" y="3185888"/>
            <a:ext cx="1702764" cy="1184282"/>
          </a:xfrm>
          <a:prstGeom prst="rect">
            <a:avLst/>
          </a:prstGeom>
          <a:solidFill>
            <a:srgbClr val="B3B3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89619" numCol="1" spcCol="0" rtlCol="0" fromWordArt="0" anchor="b" anchorCtr="0" forceAA="0" compatLnSpc="1">
            <a:prstTxWarp prst="textNoShape">
              <a:avLst/>
            </a:prstTxWarp>
            <a:noAutofit/>
          </a:bodyPr>
          <a:lstStyle/>
          <a:p>
            <a:pPr defTabSz="913946">
              <a:lnSpc>
                <a:spcPct val="90000"/>
              </a:lnSpc>
              <a:spcBef>
                <a:spcPts val="588"/>
              </a:spcBef>
            </a:pPr>
            <a:r>
              <a:rPr lang="en-US" sz="1568" dirty="0">
                <a:gradFill>
                  <a:gsLst>
                    <a:gs pos="0">
                      <a:srgbClr val="505050">
                        <a:lumMod val="50000"/>
                      </a:srgbClr>
                    </a:gs>
                    <a:gs pos="100000">
                      <a:srgbClr val="505050">
                        <a:lumMod val="50000"/>
                      </a:srgbClr>
                    </a:gs>
                  </a:gsLst>
                  <a:lin ang="5400000" scaled="1"/>
                </a:gradFill>
              </a:rPr>
              <a:t>MCS, CSS, Partners</a:t>
            </a:r>
          </a:p>
          <a:p>
            <a:pPr defTabSz="913946">
              <a:lnSpc>
                <a:spcPct val="90000"/>
              </a:lnSpc>
              <a:spcBef>
                <a:spcPts val="588"/>
              </a:spcBef>
            </a:pPr>
            <a:r>
              <a:rPr lang="en-US" sz="1176" dirty="0">
                <a:gradFill>
                  <a:gsLst>
                    <a:gs pos="0">
                      <a:srgbClr val="505050">
                        <a:lumMod val="50000"/>
                      </a:srgbClr>
                    </a:gs>
                    <a:gs pos="100000">
                      <a:srgbClr val="505050">
                        <a:lumMod val="50000"/>
                      </a:srgbClr>
                    </a:gs>
                  </a:gsLst>
                  <a:lin ang="5400000" scaled="1"/>
                </a:gradFill>
              </a:rPr>
              <a:t>Trusted advisors</a:t>
            </a:r>
          </a:p>
        </p:txBody>
      </p:sp>
      <p:sp>
        <p:nvSpPr>
          <p:cNvPr id="59" name="Freeform 6"/>
          <p:cNvSpPr>
            <a:spLocks noChangeAspect="1" noEditPoints="1"/>
          </p:cNvSpPr>
          <p:nvPr/>
        </p:nvSpPr>
        <p:spPr bwMode="auto">
          <a:xfrm>
            <a:off x="9546979" y="2039444"/>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1" name="Freeform 6"/>
          <p:cNvSpPr>
            <a:spLocks noChangeAspect="1" noEditPoints="1"/>
          </p:cNvSpPr>
          <p:nvPr/>
        </p:nvSpPr>
        <p:spPr bwMode="auto">
          <a:xfrm>
            <a:off x="7795555" y="3281386"/>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
        <p:nvSpPr>
          <p:cNvPr id="62" name="Freeform 6"/>
          <p:cNvSpPr>
            <a:spLocks noChangeAspect="1" noEditPoints="1"/>
          </p:cNvSpPr>
          <p:nvPr/>
        </p:nvSpPr>
        <p:spPr bwMode="auto">
          <a:xfrm>
            <a:off x="11298403" y="3281386"/>
            <a:ext cx="279068" cy="279068"/>
          </a:xfrm>
          <a:custGeom>
            <a:avLst/>
            <a:gdLst>
              <a:gd name="T0" fmla="*/ 196 w 392"/>
              <a:gd name="T1" fmla="*/ 0 h 392"/>
              <a:gd name="T2" fmla="*/ 0 w 392"/>
              <a:gd name="T3" fmla="*/ 196 h 392"/>
              <a:gd name="T4" fmla="*/ 196 w 392"/>
              <a:gd name="T5" fmla="*/ 392 h 392"/>
              <a:gd name="T6" fmla="*/ 392 w 392"/>
              <a:gd name="T7" fmla="*/ 196 h 392"/>
              <a:gd name="T8" fmla="*/ 196 w 392"/>
              <a:gd name="T9" fmla="*/ 0 h 392"/>
              <a:gd name="T10" fmla="*/ 177 w 392"/>
              <a:gd name="T11" fmla="*/ 295 h 392"/>
              <a:gd name="T12" fmla="*/ 86 w 392"/>
              <a:gd name="T13" fmla="*/ 212 h 392"/>
              <a:gd name="T14" fmla="*/ 118 w 392"/>
              <a:gd name="T15" fmla="*/ 176 h 392"/>
              <a:gd name="T16" fmla="*/ 176 w 392"/>
              <a:gd name="T17" fmla="*/ 228 h 392"/>
              <a:gd name="T18" fmla="*/ 286 w 392"/>
              <a:gd name="T19" fmla="*/ 113 h 392"/>
              <a:gd name="T20" fmla="*/ 322 w 392"/>
              <a:gd name="T21" fmla="*/ 147 h 392"/>
              <a:gd name="T22" fmla="*/ 177 w 392"/>
              <a:gd name="T23" fmla="*/ 295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6" y="0"/>
                </a:moveTo>
                <a:cubicBezTo>
                  <a:pt x="88" y="0"/>
                  <a:pt x="0" y="87"/>
                  <a:pt x="0" y="196"/>
                </a:cubicBezTo>
                <a:cubicBezTo>
                  <a:pt x="0" y="304"/>
                  <a:pt x="88" y="392"/>
                  <a:pt x="196" y="392"/>
                </a:cubicBezTo>
                <a:cubicBezTo>
                  <a:pt x="304" y="392"/>
                  <a:pt x="392" y="304"/>
                  <a:pt x="392" y="196"/>
                </a:cubicBezTo>
                <a:cubicBezTo>
                  <a:pt x="392" y="87"/>
                  <a:pt x="304" y="0"/>
                  <a:pt x="196" y="0"/>
                </a:cubicBezTo>
                <a:close/>
                <a:moveTo>
                  <a:pt x="177" y="295"/>
                </a:moveTo>
                <a:cubicBezTo>
                  <a:pt x="177" y="295"/>
                  <a:pt x="177" y="295"/>
                  <a:pt x="86" y="212"/>
                </a:cubicBezTo>
                <a:cubicBezTo>
                  <a:pt x="86" y="212"/>
                  <a:pt x="86" y="212"/>
                  <a:pt x="118" y="176"/>
                </a:cubicBezTo>
                <a:cubicBezTo>
                  <a:pt x="118" y="176"/>
                  <a:pt x="155" y="211"/>
                  <a:pt x="176" y="228"/>
                </a:cubicBezTo>
                <a:cubicBezTo>
                  <a:pt x="226" y="176"/>
                  <a:pt x="286" y="113"/>
                  <a:pt x="286" y="113"/>
                </a:cubicBezTo>
                <a:cubicBezTo>
                  <a:pt x="322" y="147"/>
                  <a:pt x="322" y="147"/>
                  <a:pt x="322" y="147"/>
                </a:cubicBezTo>
                <a:cubicBezTo>
                  <a:pt x="322" y="147"/>
                  <a:pt x="322" y="147"/>
                  <a:pt x="177" y="295"/>
                </a:cubicBezTo>
                <a:close/>
              </a:path>
            </a:pathLst>
          </a:custGeom>
          <a:solidFill>
            <a:srgbClr val="C5C5C5"/>
          </a:solidFill>
          <a:ln>
            <a:noFill/>
          </a:ln>
          <a:extLst/>
        </p:spPr>
        <p:txBody>
          <a:bodyPr vert="horz" wrap="square" lIns="87834" tIns="43918" rIns="87834" bIns="43918" numCol="1" anchor="t" anchorCtr="0" compatLnSpc="1">
            <a:prstTxWarp prst="textNoShape">
              <a:avLst/>
            </a:prstTxWarp>
          </a:bodyPr>
          <a:lstStyle/>
          <a:p>
            <a:pPr defTabSz="895904"/>
            <a:endParaRPr lang="en-US" sz="1729">
              <a:solidFill>
                <a:srgbClr val="505050"/>
              </a:solidFill>
            </a:endParaRPr>
          </a:p>
        </p:txBody>
      </p:sp>
    </p:spTree>
    <p:extLst>
      <p:ext uri="{BB962C8B-B14F-4D97-AF65-F5344CB8AC3E}">
        <p14:creationId xmlns:p14="http://schemas.microsoft.com/office/powerpoint/2010/main" val="2365729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decel="100000" fill="hold" grpId="0" nodeType="withEffect">
                                  <p:stCondLst>
                                    <p:cond delay="100"/>
                                  </p:stCondLst>
                                  <p:childTnLst>
                                    <p:animClr clrSpc="rgb" dir="cw">
                                      <p:cBhvr>
                                        <p:cTn id="6" dur="1250" fill="hold"/>
                                        <p:tgtEl>
                                          <p:spTgt spid="48"/>
                                        </p:tgtEl>
                                        <p:attrNameLst>
                                          <p:attrName>fillcolor</p:attrName>
                                        </p:attrNameLst>
                                      </p:cBhvr>
                                      <p:to>
                                        <a:srgbClr val="B2B2B2"/>
                                      </p:to>
                                    </p:animClr>
                                    <p:set>
                                      <p:cBhvr>
                                        <p:cTn id="7" dur="1250" fill="hold"/>
                                        <p:tgtEl>
                                          <p:spTgt spid="48"/>
                                        </p:tgtEl>
                                        <p:attrNameLst>
                                          <p:attrName>fill.type</p:attrName>
                                        </p:attrNameLst>
                                      </p:cBhvr>
                                      <p:to>
                                        <p:strVal val="solid"/>
                                      </p:to>
                                    </p:set>
                                    <p:set>
                                      <p:cBhvr>
                                        <p:cTn id="8" dur="1250" fill="hold"/>
                                        <p:tgtEl>
                                          <p:spTgt spid="48"/>
                                        </p:tgtEl>
                                        <p:attrNameLst>
                                          <p:attrName>fill.on</p:attrName>
                                        </p:attrNameLst>
                                      </p:cBhvr>
                                      <p:to>
                                        <p:strVal val="true"/>
                                      </p:to>
                                    </p:set>
                                  </p:childTnLst>
                                </p:cTn>
                              </p:par>
                              <p:par>
                                <p:cTn id="9" presetID="1" presetClass="emph" presetSubtype="2" fill="hold" nodeType="withEffect">
                                  <p:stCondLst>
                                    <p:cond delay="100"/>
                                  </p:stCondLst>
                                  <p:childTnLst>
                                    <p:animClr clrSpc="rgb" dir="cw">
                                      <p:cBhvr>
                                        <p:cTn id="10" dur="1250" fill="hold"/>
                                        <p:tgtEl>
                                          <p:spTgt spid="45"/>
                                        </p:tgtEl>
                                        <p:attrNameLst>
                                          <p:attrName>fillcolor</p:attrName>
                                        </p:attrNameLst>
                                      </p:cBhvr>
                                      <p:to>
                                        <a:schemeClr val="accent2"/>
                                      </p:to>
                                    </p:animClr>
                                    <p:set>
                                      <p:cBhvr>
                                        <p:cTn id="11" dur="1250" fill="hold"/>
                                        <p:tgtEl>
                                          <p:spTgt spid="45"/>
                                        </p:tgtEl>
                                        <p:attrNameLst>
                                          <p:attrName>fill.type</p:attrName>
                                        </p:attrNameLst>
                                      </p:cBhvr>
                                      <p:to>
                                        <p:strVal val="solid"/>
                                      </p:to>
                                    </p:set>
                                    <p:set>
                                      <p:cBhvr>
                                        <p:cTn id="12" dur="1250" fill="hold"/>
                                        <p:tgtEl>
                                          <p:spTgt spid="45"/>
                                        </p:tgtEl>
                                        <p:attrNameLst>
                                          <p:attrName>fill.on</p:attrName>
                                        </p:attrNameLst>
                                      </p:cBhvr>
                                      <p:to>
                                        <p:strVal val="true"/>
                                      </p:to>
                                    </p:set>
                                  </p:childTnLst>
                                </p:cTn>
                              </p:par>
                              <p:par>
                                <p:cTn id="13" presetID="1" presetClass="emph" presetSubtype="2" decel="100000" fill="hold" nodeType="withEffect">
                                  <p:stCondLst>
                                    <p:cond delay="100"/>
                                  </p:stCondLst>
                                  <p:childTnLst>
                                    <p:animClr clrSpc="rgb" dir="cw">
                                      <p:cBhvr>
                                        <p:cTn id="14" dur="1250" fill="hold"/>
                                        <p:tgtEl>
                                          <p:spTgt spid="46"/>
                                        </p:tgtEl>
                                        <p:attrNameLst>
                                          <p:attrName>fillcolor</p:attrName>
                                        </p:attrNameLst>
                                      </p:cBhvr>
                                      <p:to>
                                        <a:srgbClr val="B2B2B2"/>
                                      </p:to>
                                    </p:animClr>
                                    <p:set>
                                      <p:cBhvr>
                                        <p:cTn id="15" dur="1250" fill="hold"/>
                                        <p:tgtEl>
                                          <p:spTgt spid="46"/>
                                        </p:tgtEl>
                                        <p:attrNameLst>
                                          <p:attrName>fill.type</p:attrName>
                                        </p:attrNameLst>
                                      </p:cBhvr>
                                      <p:to>
                                        <p:strVal val="solid"/>
                                      </p:to>
                                    </p:set>
                                    <p:set>
                                      <p:cBhvr>
                                        <p:cTn id="16" dur="1250" fill="hold"/>
                                        <p:tgtEl>
                                          <p:spTgt spid="46"/>
                                        </p:tgtEl>
                                        <p:attrNameLst>
                                          <p:attrName>fill.on</p:attrName>
                                        </p:attrNameLst>
                                      </p:cBhvr>
                                      <p:to>
                                        <p:strVal val="true"/>
                                      </p:to>
                                    </p:set>
                                  </p:childTnLst>
                                </p:cTn>
                              </p:par>
                              <p:par>
                                <p:cTn id="17" presetID="2" presetClass="entr" presetSubtype="2" decel="100000" fill="hold" grpId="1" nodeType="withEffect">
                                  <p:stCondLst>
                                    <p:cond delay="7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par>
                                <p:cTn id="21" presetID="1" presetClass="emph" presetSubtype="2" decel="100000" fill="hold" grpId="0" nodeType="withEffect">
                                  <p:stCondLst>
                                    <p:cond delay="1250"/>
                                  </p:stCondLst>
                                  <p:childTnLst>
                                    <p:animClr clrSpc="rgb" dir="cw">
                                      <p:cBhvr>
                                        <p:cTn id="22" dur="1250" fill="hold"/>
                                        <p:tgtEl>
                                          <p:spTgt spid="52"/>
                                        </p:tgtEl>
                                        <p:attrNameLst>
                                          <p:attrName>fillcolor</p:attrName>
                                        </p:attrNameLst>
                                      </p:cBhvr>
                                      <p:to>
                                        <a:srgbClr val="D7D7D7"/>
                                      </p:to>
                                    </p:animClr>
                                    <p:set>
                                      <p:cBhvr>
                                        <p:cTn id="23" dur="1250" fill="hold"/>
                                        <p:tgtEl>
                                          <p:spTgt spid="52"/>
                                        </p:tgtEl>
                                        <p:attrNameLst>
                                          <p:attrName>fill.type</p:attrName>
                                        </p:attrNameLst>
                                      </p:cBhvr>
                                      <p:to>
                                        <p:strVal val="solid"/>
                                      </p:to>
                                    </p:set>
                                    <p:set>
                                      <p:cBhvr>
                                        <p:cTn id="24" dur="1250" fill="hold"/>
                                        <p:tgtEl>
                                          <p:spTgt spid="52"/>
                                        </p:tgtEl>
                                        <p:attrNameLst>
                                          <p:attrName>fill.on</p:attrName>
                                        </p:attrNameLst>
                                      </p:cBhvr>
                                      <p:to>
                                        <p:strVal val="true"/>
                                      </p:to>
                                    </p:set>
                                  </p:childTnLst>
                                </p:cTn>
                              </p:par>
                              <p:par>
                                <p:cTn id="25" presetID="2" presetClass="entr" presetSubtype="2" decel="100000" fill="hold" grpId="1" nodeType="withEffect">
                                  <p:stCondLst>
                                    <p:cond delay="70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1+#ppt_w/2"/>
                                          </p:val>
                                        </p:tav>
                                        <p:tav tm="100000">
                                          <p:val>
                                            <p:strVal val="#ppt_x"/>
                                          </p:val>
                                        </p:tav>
                                      </p:tavLst>
                                    </p:anim>
                                    <p:anim calcmode="lin" valueType="num">
                                      <p:cBhvr additive="base">
                                        <p:cTn id="28" dur="500" fill="hold"/>
                                        <p:tgtEl>
                                          <p:spTgt spid="54"/>
                                        </p:tgtEl>
                                        <p:attrNameLst>
                                          <p:attrName>ppt_y</p:attrName>
                                        </p:attrNameLst>
                                      </p:cBhvr>
                                      <p:tavLst>
                                        <p:tav tm="0">
                                          <p:val>
                                            <p:strVal val="#ppt_y"/>
                                          </p:val>
                                        </p:tav>
                                        <p:tav tm="100000">
                                          <p:val>
                                            <p:strVal val="#ppt_y"/>
                                          </p:val>
                                        </p:tav>
                                      </p:tavLst>
                                    </p:anim>
                                  </p:childTnLst>
                                </p:cTn>
                              </p:par>
                              <p:par>
                                <p:cTn id="29" presetID="1" presetClass="emph" presetSubtype="2" decel="100000" fill="hold" grpId="0" nodeType="withEffect">
                                  <p:stCondLst>
                                    <p:cond delay="1250"/>
                                  </p:stCondLst>
                                  <p:childTnLst>
                                    <p:animClr clrSpc="rgb" dir="cw">
                                      <p:cBhvr>
                                        <p:cTn id="30" dur="1250" fill="hold"/>
                                        <p:tgtEl>
                                          <p:spTgt spid="54"/>
                                        </p:tgtEl>
                                        <p:attrNameLst>
                                          <p:attrName>fillcolor</p:attrName>
                                        </p:attrNameLst>
                                      </p:cBhvr>
                                      <p:to>
                                        <a:srgbClr val="D7D7D7"/>
                                      </p:to>
                                    </p:animClr>
                                    <p:set>
                                      <p:cBhvr>
                                        <p:cTn id="31" dur="1250" fill="hold"/>
                                        <p:tgtEl>
                                          <p:spTgt spid="54"/>
                                        </p:tgtEl>
                                        <p:attrNameLst>
                                          <p:attrName>fill.type</p:attrName>
                                        </p:attrNameLst>
                                      </p:cBhvr>
                                      <p:to>
                                        <p:strVal val="solid"/>
                                      </p:to>
                                    </p:set>
                                    <p:set>
                                      <p:cBhvr>
                                        <p:cTn id="32" dur="1250" fill="hold"/>
                                        <p:tgtEl>
                                          <p:spTgt spid="54"/>
                                        </p:tgtEl>
                                        <p:attrNameLst>
                                          <p:attrName>fill.on</p:attrName>
                                        </p:attrNameLst>
                                      </p:cBhvr>
                                      <p:to>
                                        <p:strVal val="true"/>
                                      </p:to>
                                    </p:set>
                                  </p:childTnLst>
                                </p:cTn>
                              </p:par>
                              <p:par>
                                <p:cTn id="33" presetID="2" presetClass="entr" presetSubtype="2" decel="100000" fill="hold" grpId="1" nodeType="withEffect">
                                  <p:stCondLst>
                                    <p:cond delay="70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ppt_y"/>
                                          </p:val>
                                        </p:tav>
                                        <p:tav tm="100000">
                                          <p:val>
                                            <p:strVal val="#ppt_y"/>
                                          </p:val>
                                        </p:tav>
                                      </p:tavLst>
                                    </p:anim>
                                  </p:childTnLst>
                                </p:cTn>
                              </p:par>
                              <p:par>
                                <p:cTn id="37" presetID="1" presetClass="emph" presetSubtype="2" decel="100000" fill="hold" grpId="0" nodeType="withEffect">
                                  <p:stCondLst>
                                    <p:cond delay="1250"/>
                                  </p:stCondLst>
                                  <p:childTnLst>
                                    <p:animClr clrSpc="rgb" dir="cw">
                                      <p:cBhvr>
                                        <p:cTn id="38" dur="1250" fill="hold"/>
                                        <p:tgtEl>
                                          <p:spTgt spid="55"/>
                                        </p:tgtEl>
                                        <p:attrNameLst>
                                          <p:attrName>fillcolor</p:attrName>
                                        </p:attrNameLst>
                                      </p:cBhvr>
                                      <p:to>
                                        <a:srgbClr val="D7D7D7"/>
                                      </p:to>
                                    </p:animClr>
                                    <p:set>
                                      <p:cBhvr>
                                        <p:cTn id="39" dur="1250" fill="hold"/>
                                        <p:tgtEl>
                                          <p:spTgt spid="55"/>
                                        </p:tgtEl>
                                        <p:attrNameLst>
                                          <p:attrName>fill.type</p:attrName>
                                        </p:attrNameLst>
                                      </p:cBhvr>
                                      <p:to>
                                        <p:strVal val="solid"/>
                                      </p:to>
                                    </p:set>
                                    <p:set>
                                      <p:cBhvr>
                                        <p:cTn id="40" dur="1250" fill="hold"/>
                                        <p:tgtEl>
                                          <p:spTgt spid="55"/>
                                        </p:tgtEl>
                                        <p:attrNameLst>
                                          <p:attrName>fill.on</p:attrName>
                                        </p:attrNameLst>
                                      </p:cBhvr>
                                      <p:to>
                                        <p:strVal val="true"/>
                                      </p:to>
                                    </p:set>
                                  </p:childTnLst>
                                </p:cTn>
                              </p:par>
                              <p:par>
                                <p:cTn id="41" presetID="53" presetClass="entr" presetSubtype="16" fill="hold" grpId="0" nodeType="withEffect">
                                  <p:stCondLst>
                                    <p:cond delay="1750"/>
                                  </p:stCondLst>
                                  <p:childTnLst>
                                    <p:set>
                                      <p:cBhvr>
                                        <p:cTn id="42" dur="1" fill="hold">
                                          <p:stCondLst>
                                            <p:cond delay="0"/>
                                          </p:stCondLst>
                                        </p:cTn>
                                        <p:tgtEl>
                                          <p:spTgt spid="59"/>
                                        </p:tgtEl>
                                        <p:attrNameLst>
                                          <p:attrName>style.visibility</p:attrName>
                                        </p:attrNameLst>
                                      </p:cBhvr>
                                      <p:to>
                                        <p:strVal val="visible"/>
                                      </p:to>
                                    </p:set>
                                    <p:anim calcmode="lin" valueType="num">
                                      <p:cBhvr>
                                        <p:cTn id="43" dur="300" fill="hold"/>
                                        <p:tgtEl>
                                          <p:spTgt spid="59"/>
                                        </p:tgtEl>
                                        <p:attrNameLst>
                                          <p:attrName>ppt_w</p:attrName>
                                        </p:attrNameLst>
                                      </p:cBhvr>
                                      <p:tavLst>
                                        <p:tav tm="0">
                                          <p:val>
                                            <p:fltVal val="0"/>
                                          </p:val>
                                        </p:tav>
                                        <p:tav tm="100000">
                                          <p:val>
                                            <p:strVal val="#ppt_w"/>
                                          </p:val>
                                        </p:tav>
                                      </p:tavLst>
                                    </p:anim>
                                    <p:anim calcmode="lin" valueType="num">
                                      <p:cBhvr>
                                        <p:cTn id="44" dur="300" fill="hold"/>
                                        <p:tgtEl>
                                          <p:spTgt spid="59"/>
                                        </p:tgtEl>
                                        <p:attrNameLst>
                                          <p:attrName>ppt_h</p:attrName>
                                        </p:attrNameLst>
                                      </p:cBhvr>
                                      <p:tavLst>
                                        <p:tav tm="0">
                                          <p:val>
                                            <p:fltVal val="0"/>
                                          </p:val>
                                        </p:tav>
                                        <p:tav tm="100000">
                                          <p:val>
                                            <p:strVal val="#ppt_h"/>
                                          </p:val>
                                        </p:tav>
                                      </p:tavLst>
                                    </p:anim>
                                    <p:animEffect transition="in" filter="fade">
                                      <p:cBhvr>
                                        <p:cTn id="45" dur="300"/>
                                        <p:tgtEl>
                                          <p:spTgt spid="59"/>
                                        </p:tgtEl>
                                      </p:cBhvr>
                                    </p:animEffect>
                                  </p:childTnLst>
                                </p:cTn>
                              </p:par>
                              <p:par>
                                <p:cTn id="46" presetID="19" presetClass="emph" presetSubtype="0" fill="hold" grpId="1" nodeType="withEffect">
                                  <p:stCondLst>
                                    <p:cond delay="2050"/>
                                  </p:stCondLst>
                                  <p:childTnLst>
                                    <p:animClr clrSpc="rgb" dir="cw">
                                      <p:cBhvr override="childStyle">
                                        <p:cTn id="47" dur="200" fill="hold"/>
                                        <p:tgtEl>
                                          <p:spTgt spid="59"/>
                                        </p:tgtEl>
                                        <p:attrNameLst>
                                          <p:attrName>style.color</p:attrName>
                                        </p:attrNameLst>
                                      </p:cBhvr>
                                      <p:to>
                                        <a:schemeClr val="accent2"/>
                                      </p:to>
                                    </p:animClr>
                                    <p:animClr clrSpc="rgb" dir="cw">
                                      <p:cBhvr>
                                        <p:cTn id="48" dur="200" fill="hold"/>
                                        <p:tgtEl>
                                          <p:spTgt spid="59"/>
                                        </p:tgtEl>
                                        <p:attrNameLst>
                                          <p:attrName>fillcolor</p:attrName>
                                        </p:attrNameLst>
                                      </p:cBhvr>
                                      <p:to>
                                        <a:schemeClr val="accent2"/>
                                      </p:to>
                                    </p:animClr>
                                    <p:set>
                                      <p:cBhvr>
                                        <p:cTn id="49" dur="200" fill="hold"/>
                                        <p:tgtEl>
                                          <p:spTgt spid="59"/>
                                        </p:tgtEl>
                                        <p:attrNameLst>
                                          <p:attrName>fill.type</p:attrName>
                                        </p:attrNameLst>
                                      </p:cBhvr>
                                      <p:to>
                                        <p:strVal val="solid"/>
                                      </p:to>
                                    </p:set>
                                    <p:set>
                                      <p:cBhvr>
                                        <p:cTn id="50" dur="200" fill="hold"/>
                                        <p:tgtEl>
                                          <p:spTgt spid="59"/>
                                        </p:tgtEl>
                                        <p:attrNameLst>
                                          <p:attrName>fill.on</p:attrName>
                                        </p:attrNameLst>
                                      </p:cBhvr>
                                      <p:to>
                                        <p:strVal val="true"/>
                                      </p:to>
                                    </p:set>
                                  </p:childTnLst>
                                </p:cTn>
                              </p:par>
                              <p:par>
                                <p:cTn id="51" presetID="53" presetClass="entr" presetSubtype="16" fill="hold" grpId="0" nodeType="withEffect">
                                  <p:stCondLst>
                                    <p:cond delay="1600"/>
                                  </p:stCondLst>
                                  <p:childTnLst>
                                    <p:set>
                                      <p:cBhvr>
                                        <p:cTn id="52" dur="1" fill="hold">
                                          <p:stCondLst>
                                            <p:cond delay="0"/>
                                          </p:stCondLst>
                                        </p:cTn>
                                        <p:tgtEl>
                                          <p:spTgt spid="61"/>
                                        </p:tgtEl>
                                        <p:attrNameLst>
                                          <p:attrName>style.visibility</p:attrName>
                                        </p:attrNameLst>
                                      </p:cBhvr>
                                      <p:to>
                                        <p:strVal val="visible"/>
                                      </p:to>
                                    </p:set>
                                    <p:anim calcmode="lin" valueType="num">
                                      <p:cBhvr>
                                        <p:cTn id="53" dur="300" fill="hold"/>
                                        <p:tgtEl>
                                          <p:spTgt spid="61"/>
                                        </p:tgtEl>
                                        <p:attrNameLst>
                                          <p:attrName>ppt_w</p:attrName>
                                        </p:attrNameLst>
                                      </p:cBhvr>
                                      <p:tavLst>
                                        <p:tav tm="0">
                                          <p:val>
                                            <p:fltVal val="0"/>
                                          </p:val>
                                        </p:tav>
                                        <p:tav tm="100000">
                                          <p:val>
                                            <p:strVal val="#ppt_w"/>
                                          </p:val>
                                        </p:tav>
                                      </p:tavLst>
                                    </p:anim>
                                    <p:anim calcmode="lin" valueType="num">
                                      <p:cBhvr>
                                        <p:cTn id="54" dur="300" fill="hold"/>
                                        <p:tgtEl>
                                          <p:spTgt spid="61"/>
                                        </p:tgtEl>
                                        <p:attrNameLst>
                                          <p:attrName>ppt_h</p:attrName>
                                        </p:attrNameLst>
                                      </p:cBhvr>
                                      <p:tavLst>
                                        <p:tav tm="0">
                                          <p:val>
                                            <p:fltVal val="0"/>
                                          </p:val>
                                        </p:tav>
                                        <p:tav tm="100000">
                                          <p:val>
                                            <p:strVal val="#ppt_h"/>
                                          </p:val>
                                        </p:tav>
                                      </p:tavLst>
                                    </p:anim>
                                    <p:animEffect transition="in" filter="fade">
                                      <p:cBhvr>
                                        <p:cTn id="55" dur="300"/>
                                        <p:tgtEl>
                                          <p:spTgt spid="61"/>
                                        </p:tgtEl>
                                      </p:cBhvr>
                                    </p:animEffect>
                                  </p:childTnLst>
                                </p:cTn>
                              </p:par>
                              <p:par>
                                <p:cTn id="56" presetID="19" presetClass="emph" presetSubtype="0" fill="hold" grpId="1" nodeType="withEffect">
                                  <p:stCondLst>
                                    <p:cond delay="1900"/>
                                  </p:stCondLst>
                                  <p:childTnLst>
                                    <p:animClr clrSpc="rgb" dir="cw">
                                      <p:cBhvr override="childStyle">
                                        <p:cTn id="57" dur="200" fill="hold"/>
                                        <p:tgtEl>
                                          <p:spTgt spid="61"/>
                                        </p:tgtEl>
                                        <p:attrNameLst>
                                          <p:attrName>style.color</p:attrName>
                                        </p:attrNameLst>
                                      </p:cBhvr>
                                      <p:to>
                                        <a:schemeClr val="accent2"/>
                                      </p:to>
                                    </p:animClr>
                                    <p:animClr clrSpc="rgb" dir="cw">
                                      <p:cBhvr>
                                        <p:cTn id="58" dur="200" fill="hold"/>
                                        <p:tgtEl>
                                          <p:spTgt spid="61"/>
                                        </p:tgtEl>
                                        <p:attrNameLst>
                                          <p:attrName>fillcolor</p:attrName>
                                        </p:attrNameLst>
                                      </p:cBhvr>
                                      <p:to>
                                        <a:schemeClr val="accent2"/>
                                      </p:to>
                                    </p:animClr>
                                    <p:set>
                                      <p:cBhvr>
                                        <p:cTn id="59" dur="200" fill="hold"/>
                                        <p:tgtEl>
                                          <p:spTgt spid="61"/>
                                        </p:tgtEl>
                                        <p:attrNameLst>
                                          <p:attrName>fill.type</p:attrName>
                                        </p:attrNameLst>
                                      </p:cBhvr>
                                      <p:to>
                                        <p:strVal val="solid"/>
                                      </p:to>
                                    </p:set>
                                    <p:set>
                                      <p:cBhvr>
                                        <p:cTn id="60" dur="200" fill="hold"/>
                                        <p:tgtEl>
                                          <p:spTgt spid="61"/>
                                        </p:tgtEl>
                                        <p:attrNameLst>
                                          <p:attrName>fill.on</p:attrName>
                                        </p:attrNameLst>
                                      </p:cBhvr>
                                      <p:to>
                                        <p:strVal val="true"/>
                                      </p:to>
                                    </p:set>
                                  </p:childTnLst>
                                </p:cTn>
                              </p:par>
                              <p:par>
                                <p:cTn id="61" presetID="53" presetClass="entr" presetSubtype="16" fill="hold" grpId="0" nodeType="withEffect">
                                  <p:stCondLst>
                                    <p:cond delay="1750"/>
                                  </p:stCondLst>
                                  <p:childTnLst>
                                    <p:set>
                                      <p:cBhvr>
                                        <p:cTn id="62" dur="1" fill="hold">
                                          <p:stCondLst>
                                            <p:cond delay="0"/>
                                          </p:stCondLst>
                                        </p:cTn>
                                        <p:tgtEl>
                                          <p:spTgt spid="62"/>
                                        </p:tgtEl>
                                        <p:attrNameLst>
                                          <p:attrName>style.visibility</p:attrName>
                                        </p:attrNameLst>
                                      </p:cBhvr>
                                      <p:to>
                                        <p:strVal val="visible"/>
                                      </p:to>
                                    </p:set>
                                    <p:anim calcmode="lin" valueType="num">
                                      <p:cBhvr>
                                        <p:cTn id="63" dur="300" fill="hold"/>
                                        <p:tgtEl>
                                          <p:spTgt spid="62"/>
                                        </p:tgtEl>
                                        <p:attrNameLst>
                                          <p:attrName>ppt_w</p:attrName>
                                        </p:attrNameLst>
                                      </p:cBhvr>
                                      <p:tavLst>
                                        <p:tav tm="0">
                                          <p:val>
                                            <p:fltVal val="0"/>
                                          </p:val>
                                        </p:tav>
                                        <p:tav tm="100000">
                                          <p:val>
                                            <p:strVal val="#ppt_w"/>
                                          </p:val>
                                        </p:tav>
                                      </p:tavLst>
                                    </p:anim>
                                    <p:anim calcmode="lin" valueType="num">
                                      <p:cBhvr>
                                        <p:cTn id="64" dur="300" fill="hold"/>
                                        <p:tgtEl>
                                          <p:spTgt spid="62"/>
                                        </p:tgtEl>
                                        <p:attrNameLst>
                                          <p:attrName>ppt_h</p:attrName>
                                        </p:attrNameLst>
                                      </p:cBhvr>
                                      <p:tavLst>
                                        <p:tav tm="0">
                                          <p:val>
                                            <p:fltVal val="0"/>
                                          </p:val>
                                        </p:tav>
                                        <p:tav tm="100000">
                                          <p:val>
                                            <p:strVal val="#ppt_h"/>
                                          </p:val>
                                        </p:tav>
                                      </p:tavLst>
                                    </p:anim>
                                    <p:animEffect transition="in" filter="fade">
                                      <p:cBhvr>
                                        <p:cTn id="65" dur="300"/>
                                        <p:tgtEl>
                                          <p:spTgt spid="62"/>
                                        </p:tgtEl>
                                      </p:cBhvr>
                                    </p:animEffect>
                                  </p:childTnLst>
                                </p:cTn>
                              </p:par>
                              <p:par>
                                <p:cTn id="66" presetID="19" presetClass="emph" presetSubtype="0" fill="hold" grpId="1" nodeType="withEffect">
                                  <p:stCondLst>
                                    <p:cond delay="2050"/>
                                  </p:stCondLst>
                                  <p:childTnLst>
                                    <p:animClr clrSpc="rgb" dir="cw">
                                      <p:cBhvr override="childStyle">
                                        <p:cTn id="67" dur="200" fill="hold"/>
                                        <p:tgtEl>
                                          <p:spTgt spid="62"/>
                                        </p:tgtEl>
                                        <p:attrNameLst>
                                          <p:attrName>style.color</p:attrName>
                                        </p:attrNameLst>
                                      </p:cBhvr>
                                      <p:to>
                                        <a:schemeClr val="accent2"/>
                                      </p:to>
                                    </p:animClr>
                                    <p:animClr clrSpc="rgb" dir="cw">
                                      <p:cBhvr>
                                        <p:cTn id="68" dur="200" fill="hold"/>
                                        <p:tgtEl>
                                          <p:spTgt spid="62"/>
                                        </p:tgtEl>
                                        <p:attrNameLst>
                                          <p:attrName>fillcolor</p:attrName>
                                        </p:attrNameLst>
                                      </p:cBhvr>
                                      <p:to>
                                        <a:schemeClr val="accent2"/>
                                      </p:to>
                                    </p:animClr>
                                    <p:set>
                                      <p:cBhvr>
                                        <p:cTn id="69" dur="200" fill="hold"/>
                                        <p:tgtEl>
                                          <p:spTgt spid="62"/>
                                        </p:tgtEl>
                                        <p:attrNameLst>
                                          <p:attrName>fill.type</p:attrName>
                                        </p:attrNameLst>
                                      </p:cBhvr>
                                      <p:to>
                                        <p:strVal val="solid"/>
                                      </p:to>
                                    </p:set>
                                    <p:set>
                                      <p:cBhvr>
                                        <p:cTn id="70" dur="200" fill="hold"/>
                                        <p:tgtEl>
                                          <p:spTgt spid="6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2" grpId="1" animBg="1"/>
      <p:bldP spid="54" grpId="0" animBg="1"/>
      <p:bldP spid="54" grpId="1" animBg="1"/>
      <p:bldP spid="55" grpId="0" animBg="1"/>
      <p:bldP spid="55" grpId="1" animBg="1"/>
      <p:bldP spid="59" grpId="0" animBg="1"/>
      <p:bldP spid="59" grpId="1" animBg="1"/>
      <p:bldP spid="61" grpId="0" animBg="1"/>
      <p:bldP spid="61" grpId="1" animBg="1"/>
      <p:bldP spid="62" grpId="0" animBg="1"/>
      <p:bldP spid="6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688763" y="6443663"/>
            <a:ext cx="500062" cy="122237"/>
          </a:xfrm>
          <a:prstGeom prst="rect">
            <a:avLst/>
          </a:prstGeom>
        </p:spPr>
        <p:txBody>
          <a:bodyPr/>
          <a:lstStyle/>
          <a:p>
            <a:pPr defTabSz="913946">
              <a:lnSpc>
                <a:spcPct val="90000"/>
              </a:lnSpc>
            </a:pPr>
            <a:fld id="{1BC86A1F-E589-44B2-A543-2EC98F5547A7}" type="slidenum">
              <a:rPr lang="en-US" sz="1764">
                <a:solidFill>
                  <a:srgbClr val="505050"/>
                </a:solidFill>
              </a:rPr>
              <a:pPr defTabSz="913946">
                <a:lnSpc>
                  <a:spcPct val="90000"/>
                </a:lnSpc>
              </a:pPr>
              <a:t>13</a:t>
            </a:fld>
            <a:endParaRPr lang="en-US" sz="1764" dirty="0">
              <a:solidFill>
                <a:srgbClr val="505050"/>
              </a:solidFill>
            </a:endParaRPr>
          </a:p>
        </p:txBody>
      </p:sp>
      <p:grpSp>
        <p:nvGrpSpPr>
          <p:cNvPr id="3" name="Group 2"/>
          <p:cNvGrpSpPr/>
          <p:nvPr/>
        </p:nvGrpSpPr>
        <p:grpSpPr>
          <a:xfrm>
            <a:off x="0" y="1011866"/>
            <a:ext cx="3546379" cy="896191"/>
            <a:chOff x="0" y="1031017"/>
            <a:chExt cx="3618434" cy="914400"/>
          </a:xfrm>
        </p:grpSpPr>
        <p:sp>
          <p:nvSpPr>
            <p:cNvPr id="4" name="Rectangle 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6" name="Group 5"/>
          <p:cNvGrpSpPr/>
          <p:nvPr/>
        </p:nvGrpSpPr>
        <p:grpSpPr>
          <a:xfrm>
            <a:off x="0" y="4647807"/>
            <a:ext cx="3546379" cy="896191"/>
            <a:chOff x="0" y="4517312"/>
            <a:chExt cx="3618434" cy="914400"/>
          </a:xfrm>
        </p:grpSpPr>
        <p:sp>
          <p:nvSpPr>
            <p:cNvPr id="7" name="Rectangle 6"/>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8"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9" name="Rectangle 8"/>
          <p:cNvSpPr/>
          <p:nvPr/>
        </p:nvSpPr>
        <p:spPr bwMode="auto">
          <a:xfrm>
            <a:off x="3678119" y="1011791"/>
            <a:ext cx="2640342" cy="4532207"/>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grpSp>
        <p:nvGrpSpPr>
          <p:cNvPr id="40" name="Group 39"/>
          <p:cNvGrpSpPr/>
          <p:nvPr/>
        </p:nvGrpSpPr>
        <p:grpSpPr>
          <a:xfrm>
            <a:off x="4179505" y="1227709"/>
            <a:ext cx="1637570" cy="4123431"/>
            <a:chOff x="13401040" y="1251246"/>
            <a:chExt cx="1670842" cy="4207210"/>
          </a:xfrm>
        </p:grpSpPr>
        <p:sp>
          <p:nvSpPr>
            <p:cNvPr id="36" name="Rectangle 35"/>
            <p:cNvSpPr/>
            <p:nvPr/>
          </p:nvSpPr>
          <p:spPr>
            <a:xfrm>
              <a:off x="13434626" y="1251246"/>
              <a:ext cx="1526380"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37" name="Rectangle 36"/>
            <p:cNvSpPr/>
            <p:nvPr/>
          </p:nvSpPr>
          <p:spPr>
            <a:xfrm>
              <a:off x="13401040" y="4996791"/>
              <a:ext cx="1670842" cy="461665"/>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Trustworthy</a:t>
              </a:r>
            </a:p>
          </p:txBody>
        </p:sp>
        <p:sp>
          <p:nvSpPr>
            <p:cNvPr id="39" name="Freeform 164"/>
            <p:cNvSpPr>
              <a:spLocks noEditPoints="1"/>
            </p:cNvSpPr>
            <p:nvPr/>
          </p:nvSpPr>
          <p:spPr bwMode="black">
            <a:xfrm>
              <a:off x="13520982" y="2330038"/>
              <a:ext cx="1342946" cy="18618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10" name="Rectangle 9"/>
          <p:cNvSpPr/>
          <p:nvPr/>
        </p:nvSpPr>
        <p:spPr bwMode="auto">
          <a:xfrm>
            <a:off x="3700015" y="5543998"/>
            <a:ext cx="8488810" cy="131262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2" name="TextBox 11"/>
          <p:cNvSpPr txBox="1"/>
          <p:nvPr/>
        </p:nvSpPr>
        <p:spPr>
          <a:xfrm>
            <a:off x="6467826" y="4612103"/>
            <a:ext cx="5205611" cy="1402662"/>
          </a:xfrm>
          <a:prstGeom prst="rect">
            <a:avLst/>
          </a:prstGeom>
          <a:noFill/>
        </p:spPr>
        <p:txBody>
          <a:bodyPr wrap="square" lIns="179238" tIns="0" rIns="179238" bIns="143391" rtlCol="0">
            <a:spAutoFit/>
          </a:bodyPr>
          <a:lstStyle/>
          <a:p>
            <a:pPr defTabSz="913946">
              <a:lnSpc>
                <a:spcPct val="90000"/>
              </a:lnSpc>
              <a:spcAft>
                <a:spcPts val="588"/>
              </a:spcAft>
            </a:pPr>
            <a:r>
              <a:rPr lang="en-US" sz="1568" dirty="0">
                <a:gradFill>
                  <a:gsLst>
                    <a:gs pos="0">
                      <a:srgbClr val="505050">
                        <a:lumMod val="50000"/>
                      </a:srgbClr>
                    </a:gs>
                    <a:gs pos="100000">
                      <a:srgbClr val="505050">
                        <a:lumMod val="50000"/>
                      </a:srgbClr>
                    </a:gs>
                  </a:gsLst>
                  <a:lin ang="5400000" scaled="1"/>
                </a:gradFill>
              </a:rPr>
              <a:t>Today, we manage 200+ global services, running 24x7</a:t>
            </a:r>
          </a:p>
          <a:p>
            <a:pPr marL="112025" indent="-112025" defTabSz="913946">
              <a:lnSpc>
                <a:spcPct val="90000"/>
              </a:lnSpc>
              <a:spcAft>
                <a:spcPts val="294"/>
              </a:spcAft>
              <a:buFont typeface="Arial" pitchFamily="34" charset="0"/>
              <a:buChar char="•"/>
            </a:pPr>
            <a:r>
              <a:rPr lang="en-US" sz="1176" dirty="0">
                <a:gradFill>
                  <a:gsLst>
                    <a:gs pos="0">
                      <a:srgbClr val="505050">
                        <a:lumMod val="50000"/>
                      </a:srgbClr>
                    </a:gs>
                    <a:gs pos="100000">
                      <a:srgbClr val="505050">
                        <a:lumMod val="50000"/>
                      </a:srgbClr>
                    </a:gs>
                  </a:gsLst>
                  <a:lin ang="5400000" scaled="1"/>
                </a:gradFill>
              </a:rPr>
              <a:t>9.9 billion messages a day via Windows Live Messenger</a:t>
            </a:r>
          </a:p>
          <a:p>
            <a:pPr marL="112025" indent="-112025" defTabSz="913946">
              <a:lnSpc>
                <a:spcPct val="90000"/>
              </a:lnSpc>
              <a:spcAft>
                <a:spcPts val="294"/>
              </a:spcAft>
              <a:buFont typeface="Arial" pitchFamily="34" charset="0"/>
              <a:buChar char="•"/>
            </a:pPr>
            <a:r>
              <a:rPr lang="en-US" sz="1176" dirty="0">
                <a:gradFill>
                  <a:gsLst>
                    <a:gs pos="0">
                      <a:srgbClr val="505050">
                        <a:lumMod val="50000"/>
                      </a:srgbClr>
                    </a:gs>
                    <a:gs pos="100000">
                      <a:srgbClr val="505050">
                        <a:lumMod val="50000"/>
                      </a:srgbClr>
                    </a:gs>
                  </a:gsLst>
                  <a:lin ang="5400000" scaled="1"/>
                </a:gradFill>
              </a:rPr>
              <a:t>600 million unique users monthly on Windows Live and MSN</a:t>
            </a:r>
          </a:p>
          <a:p>
            <a:pPr marL="112025" indent="-112025" defTabSz="913946">
              <a:lnSpc>
                <a:spcPct val="90000"/>
              </a:lnSpc>
              <a:spcAft>
                <a:spcPts val="294"/>
              </a:spcAft>
              <a:buFont typeface="Arial" pitchFamily="34" charset="0"/>
              <a:buChar char="•"/>
            </a:pPr>
            <a:r>
              <a:rPr lang="en-US" sz="1176" dirty="0">
                <a:gradFill>
                  <a:gsLst>
                    <a:gs pos="0">
                      <a:srgbClr val="505050">
                        <a:lumMod val="50000"/>
                      </a:srgbClr>
                    </a:gs>
                    <a:gs pos="100000">
                      <a:srgbClr val="505050">
                        <a:lumMod val="50000"/>
                      </a:srgbClr>
                    </a:gs>
                  </a:gsLst>
                  <a:lin ang="5400000" scaled="1"/>
                </a:gradFill>
              </a:rPr>
              <a:t>1 Petabyte+ of updates served monthly Windows Update </a:t>
            </a:r>
          </a:p>
          <a:p>
            <a:pPr marL="112025" indent="-112025" defTabSz="913946">
              <a:lnSpc>
                <a:spcPct val="90000"/>
              </a:lnSpc>
              <a:spcAft>
                <a:spcPts val="294"/>
              </a:spcAft>
              <a:buFont typeface="Arial" pitchFamily="34" charset="0"/>
              <a:buChar char="•"/>
            </a:pPr>
            <a:r>
              <a:rPr lang="en-US" sz="1176" dirty="0">
                <a:gradFill>
                  <a:gsLst>
                    <a:gs pos="0">
                      <a:srgbClr val="505050">
                        <a:lumMod val="50000"/>
                      </a:srgbClr>
                    </a:gs>
                    <a:gs pos="100000">
                      <a:srgbClr val="505050">
                        <a:lumMod val="50000"/>
                      </a:srgbClr>
                    </a:gs>
                  </a:gsLst>
                  <a:lin ang="5400000" scaled="1"/>
                </a:gradFill>
              </a:rPr>
              <a:t>5M LiveMeeting conference minutes per year</a:t>
            </a:r>
          </a:p>
          <a:p>
            <a:pPr marL="112025" indent="-112025" defTabSz="913946">
              <a:lnSpc>
                <a:spcPct val="90000"/>
              </a:lnSpc>
              <a:spcAft>
                <a:spcPts val="294"/>
              </a:spcAft>
              <a:buFont typeface="Arial" pitchFamily="34" charset="0"/>
              <a:buChar char="•"/>
            </a:pPr>
            <a:r>
              <a:rPr lang="en-US" sz="1176" dirty="0">
                <a:gradFill>
                  <a:gsLst>
                    <a:gs pos="0">
                      <a:srgbClr val="505050">
                        <a:lumMod val="50000"/>
                      </a:srgbClr>
                    </a:gs>
                    <a:gs pos="100000">
                      <a:srgbClr val="505050">
                        <a:lumMod val="50000"/>
                      </a:srgbClr>
                    </a:gs>
                  </a:gsLst>
                  <a:lin ang="5400000" scaled="1"/>
                </a:gradFill>
              </a:rPr>
              <a:t>200 billion+ authentications through Windows Azure AD</a:t>
            </a:r>
          </a:p>
        </p:txBody>
      </p:sp>
      <p:sp>
        <p:nvSpPr>
          <p:cNvPr id="11" name="Rectangle 10"/>
          <p:cNvSpPr/>
          <p:nvPr/>
        </p:nvSpPr>
        <p:spPr bwMode="auto">
          <a:xfrm>
            <a:off x="6318461" y="1381"/>
            <a:ext cx="5870364" cy="463032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1029" name="Picture 5"/>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b="6311"/>
          <a:stretch/>
        </p:blipFill>
        <p:spPr bwMode="auto">
          <a:xfrm>
            <a:off x="6436709" y="1920221"/>
            <a:ext cx="5283796" cy="2641897"/>
          </a:xfrm>
          <a:prstGeom prst="rect">
            <a:avLst/>
          </a:prstGeom>
          <a:solidFill>
            <a:srgbClr val="FFFFFF"/>
          </a:solidFill>
          <a:ln>
            <a:noFill/>
          </a:ln>
          <a:effectLst/>
          <a:extLst/>
        </p:spPr>
      </p:pic>
      <p:sp>
        <p:nvSpPr>
          <p:cNvPr id="25" name="Rectangle 24"/>
          <p:cNvSpPr/>
          <p:nvPr/>
        </p:nvSpPr>
        <p:spPr bwMode="auto">
          <a:xfrm>
            <a:off x="6477162" y="1484737"/>
            <a:ext cx="5205612" cy="40993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179238" bIns="44810" numCol="1" spcCol="0" rtlCol="0" fromWordArt="0" anchor="ctr" anchorCtr="0" forceAA="0" compatLnSpc="1">
            <a:prstTxWarp prst="textNoShape">
              <a:avLst/>
            </a:prstTxWarp>
            <a:noAutofit/>
          </a:bodyPr>
          <a:lstStyle/>
          <a:p>
            <a:pPr defTabSz="932103" fontAlgn="base">
              <a:spcBef>
                <a:spcPct val="0"/>
              </a:spcBef>
              <a:spcAft>
                <a:spcPct val="0"/>
              </a:spcAft>
            </a:pPr>
            <a:r>
              <a:rPr lang="en-US" sz="1960" dirty="0">
                <a:gradFill>
                  <a:gsLst>
                    <a:gs pos="8850">
                      <a:srgbClr val="EFEFEF"/>
                    </a:gs>
                    <a:gs pos="45000">
                      <a:srgbClr val="EFEFEF"/>
                    </a:gs>
                  </a:gsLst>
                  <a:lin ang="5400000" scaled="0"/>
                </a:gradFill>
              </a:rPr>
              <a:t>Unparalleled experience in online security</a:t>
            </a:r>
          </a:p>
        </p:txBody>
      </p:sp>
      <p:sp>
        <p:nvSpPr>
          <p:cNvPr id="26" name="Rectangle 25"/>
          <p:cNvSpPr/>
          <p:nvPr/>
        </p:nvSpPr>
        <p:spPr bwMode="auto">
          <a:xfrm>
            <a:off x="6477162" y="1011865"/>
            <a:ext cx="1709844" cy="44081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TRANSPARENCY</a:t>
            </a:r>
            <a:endParaRPr lang="en-US" sz="1960" dirty="0">
              <a:gradFill>
                <a:gsLst>
                  <a:gs pos="8850">
                    <a:srgbClr val="EFEFEF"/>
                  </a:gs>
                  <a:gs pos="45000">
                    <a:srgbClr val="EFEFEF"/>
                  </a:gs>
                </a:gsLst>
                <a:lin ang="5400000" scaled="0"/>
              </a:gradFill>
            </a:endParaRPr>
          </a:p>
        </p:txBody>
      </p:sp>
      <p:sp>
        <p:nvSpPr>
          <p:cNvPr id="27" name="Rectangle 26"/>
          <p:cNvSpPr/>
          <p:nvPr/>
        </p:nvSpPr>
        <p:spPr bwMode="auto">
          <a:xfrm>
            <a:off x="8223342" y="1011865"/>
            <a:ext cx="1665421" cy="44081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RELATIONSHIP</a:t>
            </a:r>
          </a:p>
        </p:txBody>
      </p:sp>
      <p:sp>
        <p:nvSpPr>
          <p:cNvPr id="28" name="Rectangle 27"/>
          <p:cNvSpPr/>
          <p:nvPr/>
        </p:nvSpPr>
        <p:spPr bwMode="auto">
          <a:xfrm>
            <a:off x="9925099" y="1011865"/>
            <a:ext cx="1757674" cy="440811"/>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3391" tIns="0" rIns="89619" bIns="0" numCol="1" spcCol="0" rtlCol="0" fromWordArt="0" anchor="ctr" anchorCtr="0" forceAA="0" compatLnSpc="1">
            <a:prstTxWarp prst="textNoShape">
              <a:avLst/>
            </a:prstTxWarp>
            <a:noAutofit/>
          </a:bodyPr>
          <a:lstStyle/>
          <a:p>
            <a:pPr defTabSz="932103" fontAlgn="base">
              <a:spcBef>
                <a:spcPct val="0"/>
              </a:spcBef>
              <a:spcAft>
                <a:spcPct val="0"/>
              </a:spcAft>
            </a:pPr>
            <a:r>
              <a:rPr lang="en-US" sz="1568" dirty="0">
                <a:gradFill>
                  <a:gsLst>
                    <a:gs pos="8850">
                      <a:srgbClr val="EFEFEF"/>
                    </a:gs>
                    <a:gs pos="45000">
                      <a:srgbClr val="EFEFEF"/>
                    </a:gs>
                  </a:gsLst>
                  <a:lin ang="5400000" scaled="0"/>
                </a:gradFill>
              </a:rPr>
              <a:t>EXPERIENCE</a:t>
            </a:r>
          </a:p>
        </p:txBody>
      </p:sp>
    </p:spTree>
    <p:extLst>
      <p:ext uri="{BB962C8B-B14F-4D97-AF65-F5344CB8AC3E}">
        <p14:creationId xmlns:p14="http://schemas.microsoft.com/office/powerpoint/2010/main" val="3238237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100"/>
                                  </p:stCondLst>
                                  <p:childTnLst>
                                    <p:animClr clrSpc="rgb" dir="cw">
                                      <p:cBhvr>
                                        <p:cTn id="6" dur="1250" fill="hold"/>
                                        <p:tgtEl>
                                          <p:spTgt spid="25"/>
                                        </p:tgtEl>
                                        <p:attrNameLst>
                                          <p:attrName>fillcolor</p:attrName>
                                        </p:attrNameLst>
                                      </p:cBhvr>
                                      <p:to>
                                        <a:srgbClr val="FF8C00"/>
                                      </p:to>
                                    </p:animClr>
                                    <p:set>
                                      <p:cBhvr>
                                        <p:cTn id="7" dur="1250" fill="hold"/>
                                        <p:tgtEl>
                                          <p:spTgt spid="25"/>
                                        </p:tgtEl>
                                        <p:attrNameLst>
                                          <p:attrName>fill.type</p:attrName>
                                        </p:attrNameLst>
                                      </p:cBhvr>
                                      <p:to>
                                        <p:strVal val="solid"/>
                                      </p:to>
                                    </p:set>
                                    <p:set>
                                      <p:cBhvr>
                                        <p:cTn id="8" dur="1250" fill="hold"/>
                                        <p:tgtEl>
                                          <p:spTgt spid="25"/>
                                        </p:tgtEl>
                                        <p:attrNameLst>
                                          <p:attrName>fill.on</p:attrName>
                                        </p:attrNameLst>
                                      </p:cBhvr>
                                      <p:to>
                                        <p:strVal val="true"/>
                                      </p:to>
                                    </p:set>
                                  </p:childTnLst>
                                </p:cTn>
                              </p:par>
                              <p:par>
                                <p:cTn id="9" presetID="1" presetClass="emph" presetSubtype="2" decel="100000" fill="hold" nodeType="withEffect">
                                  <p:stCondLst>
                                    <p:cond delay="100"/>
                                  </p:stCondLst>
                                  <p:childTnLst>
                                    <p:animClr clrSpc="rgb" dir="cw">
                                      <p:cBhvr>
                                        <p:cTn id="10" dur="1250" fill="hold"/>
                                        <p:tgtEl>
                                          <p:spTgt spid="27"/>
                                        </p:tgtEl>
                                        <p:attrNameLst>
                                          <p:attrName>fillcolor</p:attrName>
                                        </p:attrNameLst>
                                      </p:cBhvr>
                                      <p:to>
                                        <a:srgbClr val="B2B2B2"/>
                                      </p:to>
                                    </p:animClr>
                                    <p:set>
                                      <p:cBhvr>
                                        <p:cTn id="11" dur="1250" fill="hold"/>
                                        <p:tgtEl>
                                          <p:spTgt spid="27"/>
                                        </p:tgtEl>
                                        <p:attrNameLst>
                                          <p:attrName>fill.type</p:attrName>
                                        </p:attrNameLst>
                                      </p:cBhvr>
                                      <p:to>
                                        <p:strVal val="solid"/>
                                      </p:to>
                                    </p:set>
                                    <p:set>
                                      <p:cBhvr>
                                        <p:cTn id="12" dur="1250" fill="hold"/>
                                        <p:tgtEl>
                                          <p:spTgt spid="27"/>
                                        </p:tgtEl>
                                        <p:attrNameLst>
                                          <p:attrName>fill.on</p:attrName>
                                        </p:attrNameLst>
                                      </p:cBhvr>
                                      <p:to>
                                        <p:strVal val="true"/>
                                      </p:to>
                                    </p:set>
                                  </p:childTnLst>
                                </p:cTn>
                              </p:par>
                              <p:par>
                                <p:cTn id="13" presetID="1" presetClass="emph" presetSubtype="2" decel="100000" fill="hold" nodeType="withEffect">
                                  <p:stCondLst>
                                    <p:cond delay="100"/>
                                  </p:stCondLst>
                                  <p:childTnLst>
                                    <p:animClr clrSpc="rgb" dir="cw">
                                      <p:cBhvr>
                                        <p:cTn id="14" dur="1250" fill="hold"/>
                                        <p:tgtEl>
                                          <p:spTgt spid="26"/>
                                        </p:tgtEl>
                                        <p:attrNameLst>
                                          <p:attrName>fillcolor</p:attrName>
                                        </p:attrNameLst>
                                      </p:cBhvr>
                                      <p:to>
                                        <a:srgbClr val="B2B2B2"/>
                                      </p:to>
                                    </p:animClr>
                                    <p:set>
                                      <p:cBhvr>
                                        <p:cTn id="15" dur="1250" fill="hold"/>
                                        <p:tgtEl>
                                          <p:spTgt spid="26"/>
                                        </p:tgtEl>
                                        <p:attrNameLst>
                                          <p:attrName>fill.type</p:attrName>
                                        </p:attrNameLst>
                                      </p:cBhvr>
                                      <p:to>
                                        <p:strVal val="solid"/>
                                      </p:to>
                                    </p:set>
                                    <p:set>
                                      <p:cBhvr>
                                        <p:cTn id="16" dur="1250" fill="hold"/>
                                        <p:tgtEl>
                                          <p:spTgt spid="26"/>
                                        </p:tgtEl>
                                        <p:attrNameLst>
                                          <p:attrName>fill.on</p:attrName>
                                        </p:attrNameLst>
                                      </p:cBhvr>
                                      <p:to>
                                        <p:strVal val="true"/>
                                      </p:to>
                                    </p:set>
                                  </p:childTnLst>
                                </p:cTn>
                              </p:par>
                              <p:par>
                                <p:cTn id="17" presetID="2" presetClass="entr" presetSubtype="2" decel="100000" fill="hold" nodeType="withEffect">
                                  <p:stCondLst>
                                    <p:cond delay="700"/>
                                  </p:stCondLst>
                                  <p:childTnLst>
                                    <p:set>
                                      <p:cBhvr>
                                        <p:cTn id="18" dur="1" fill="hold">
                                          <p:stCondLst>
                                            <p:cond delay="0"/>
                                          </p:stCondLst>
                                        </p:cTn>
                                        <p:tgtEl>
                                          <p:spTgt spid="1029"/>
                                        </p:tgtEl>
                                        <p:attrNameLst>
                                          <p:attrName>style.visibility</p:attrName>
                                        </p:attrNameLst>
                                      </p:cBhvr>
                                      <p:to>
                                        <p:strVal val="visible"/>
                                      </p:to>
                                    </p:set>
                                    <p:anim calcmode="lin" valueType="num">
                                      <p:cBhvr additive="base">
                                        <p:cTn id="19" dur="500" fill="hold"/>
                                        <p:tgtEl>
                                          <p:spTgt spid="1029"/>
                                        </p:tgtEl>
                                        <p:attrNameLst>
                                          <p:attrName>ppt_x</p:attrName>
                                        </p:attrNameLst>
                                      </p:cBhvr>
                                      <p:tavLst>
                                        <p:tav tm="0">
                                          <p:val>
                                            <p:strVal val="1+#ppt_w/2"/>
                                          </p:val>
                                        </p:tav>
                                        <p:tav tm="100000">
                                          <p:val>
                                            <p:strVal val="#ppt_x"/>
                                          </p:val>
                                        </p:tav>
                                      </p:tavLst>
                                    </p:anim>
                                    <p:anim calcmode="lin" valueType="num">
                                      <p:cBhvr additive="base">
                                        <p:cTn id="20" dur="500" fill="hold"/>
                                        <p:tgtEl>
                                          <p:spTgt spid="1029"/>
                                        </p:tgtEl>
                                        <p:attrNameLst>
                                          <p:attrName>ppt_y</p:attrName>
                                        </p:attrNameLst>
                                      </p:cBhvr>
                                      <p:tavLst>
                                        <p:tav tm="0">
                                          <p:val>
                                            <p:strVal val="#ppt_y"/>
                                          </p:val>
                                        </p:tav>
                                        <p:tav tm="100000">
                                          <p:val>
                                            <p:strVal val="#ppt_y"/>
                                          </p:val>
                                        </p:tav>
                                      </p:tavLst>
                                    </p:anim>
                                  </p:childTnLst>
                                </p:cTn>
                              </p:par>
                              <p:par>
                                <p:cTn id="21" presetID="2" presetClass="entr" presetSubtype="1" decel="10000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245927" y="1704997"/>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17" name="Rectangle 16"/>
          <p:cNvSpPr/>
          <p:nvPr/>
        </p:nvSpPr>
        <p:spPr bwMode="auto">
          <a:xfrm>
            <a:off x="4992144" y="1704997"/>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21" name="Rectangle 20"/>
          <p:cNvSpPr/>
          <p:nvPr/>
        </p:nvSpPr>
        <p:spPr bwMode="auto">
          <a:xfrm>
            <a:off x="7721400" y="1704997"/>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grpSp>
        <p:nvGrpSpPr>
          <p:cNvPr id="6" name="Group 5"/>
          <p:cNvGrpSpPr/>
          <p:nvPr/>
        </p:nvGrpSpPr>
        <p:grpSpPr>
          <a:xfrm>
            <a:off x="7719175" y="2606496"/>
            <a:ext cx="2599583" cy="2582723"/>
            <a:chOff x="9361911" y="1940266"/>
            <a:chExt cx="2652401" cy="2635198"/>
          </a:xfrm>
        </p:grpSpPr>
        <p:sp>
          <p:nvSpPr>
            <p:cNvPr id="22" name="Oval 21"/>
            <p:cNvSpPr/>
            <p:nvPr/>
          </p:nvSpPr>
          <p:spPr bwMode="auto">
            <a:xfrm>
              <a:off x="9361911" y="1940266"/>
              <a:ext cx="2652401"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25" name="Freeform 164"/>
            <p:cNvSpPr>
              <a:spLocks noEditPoints="1"/>
            </p:cNvSpPr>
            <p:nvPr/>
          </p:nvSpPr>
          <p:spPr bwMode="black">
            <a:xfrm>
              <a:off x="10085913" y="2260247"/>
              <a:ext cx="1219104" cy="1690181"/>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54" name="Rectangle 53"/>
          <p:cNvSpPr/>
          <p:nvPr/>
        </p:nvSpPr>
        <p:spPr>
          <a:xfrm>
            <a:off x="2537679" y="1934017"/>
            <a:ext cx="2011300"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Integration</a:t>
            </a:r>
          </a:p>
        </p:txBody>
      </p:sp>
      <p:sp>
        <p:nvSpPr>
          <p:cNvPr id="55" name="Rectangle 54"/>
          <p:cNvSpPr/>
          <p:nvPr/>
        </p:nvSpPr>
        <p:spPr>
          <a:xfrm>
            <a:off x="5011756" y="1931198"/>
            <a:ext cx="2559419"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Heterogeneity</a:t>
            </a:r>
          </a:p>
        </p:txBody>
      </p:sp>
      <p:sp>
        <p:nvSpPr>
          <p:cNvPr id="56" name="Rectangle 55"/>
          <p:cNvSpPr/>
          <p:nvPr/>
        </p:nvSpPr>
        <p:spPr>
          <a:xfrm>
            <a:off x="8264469" y="1928678"/>
            <a:ext cx="1495985"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61" name="Rectangle 60"/>
          <p:cNvSpPr/>
          <p:nvPr/>
        </p:nvSpPr>
        <p:spPr>
          <a:xfrm>
            <a:off x="2234508" y="5199841"/>
            <a:ext cx="2627642" cy="754119"/>
          </a:xfrm>
          <a:prstGeom prst="rect">
            <a:avLst/>
          </a:prstGeom>
        </p:spPr>
        <p:txBody>
          <a:bodyPr wrap="square">
            <a:spAutoFit/>
          </a:bodyPr>
          <a:lstStyle/>
          <a:p>
            <a:pPr algn="ctr" defTabSz="932103" fontAlgn="base">
              <a:spcBef>
                <a:spcPct val="0"/>
              </a:spcBef>
              <a:spcAft>
                <a:spcPct val="0"/>
              </a:spcAft>
            </a:pPr>
            <a:r>
              <a:rPr lang="en-US" sz="2156" dirty="0">
                <a:gradFill>
                  <a:gsLst>
                    <a:gs pos="0">
                      <a:srgbClr val="FFFFFF"/>
                    </a:gs>
                    <a:gs pos="100000">
                      <a:srgbClr val="FFFFFF"/>
                    </a:gs>
                  </a:gsLst>
                  <a:lin ang="5400000" scaled="0"/>
                </a:gradFill>
                <a:latin typeface="Segoe UI Light"/>
              </a:rPr>
              <a:t>On-premises </a:t>
            </a:r>
            <a:br>
              <a:rPr lang="en-US" sz="2156" dirty="0">
                <a:gradFill>
                  <a:gsLst>
                    <a:gs pos="0">
                      <a:srgbClr val="FFFFFF"/>
                    </a:gs>
                    <a:gs pos="100000">
                      <a:srgbClr val="FFFFFF"/>
                    </a:gs>
                  </a:gsLst>
                  <a:lin ang="5400000" scaled="0"/>
                </a:gradFill>
                <a:latin typeface="Segoe UI Light"/>
              </a:rPr>
            </a:br>
            <a:r>
              <a:rPr lang="en-US" sz="2156" dirty="0">
                <a:gradFill>
                  <a:gsLst>
                    <a:gs pos="0">
                      <a:srgbClr val="FFFFFF"/>
                    </a:gs>
                    <a:gs pos="100000">
                      <a:srgbClr val="FFFFFF"/>
                    </a:gs>
                  </a:gsLst>
                  <a:lin ang="5400000" scaled="0"/>
                </a:gradFill>
                <a:latin typeface="Segoe UI Light"/>
              </a:rPr>
              <a:t>and Cloud</a:t>
            </a:r>
          </a:p>
        </p:txBody>
      </p:sp>
      <p:sp>
        <p:nvSpPr>
          <p:cNvPr id="62" name="Rectangle 61"/>
          <p:cNvSpPr/>
          <p:nvPr/>
        </p:nvSpPr>
        <p:spPr>
          <a:xfrm>
            <a:off x="5522432" y="5197626"/>
            <a:ext cx="1613816" cy="814449"/>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Broad </a:t>
            </a:r>
            <a:br>
              <a:rPr lang="en-US" sz="2352" dirty="0">
                <a:gradFill>
                  <a:gsLst>
                    <a:gs pos="0">
                      <a:srgbClr val="FFFFFF"/>
                    </a:gs>
                    <a:gs pos="100000">
                      <a:srgbClr val="FFFFFF"/>
                    </a:gs>
                  </a:gsLst>
                  <a:lin ang="5400000" scaled="0"/>
                </a:gradFill>
                <a:latin typeface="Segoe UI Light"/>
              </a:rPr>
            </a:br>
            <a:r>
              <a:rPr lang="en-US" sz="2352" dirty="0">
                <a:gradFill>
                  <a:gsLst>
                    <a:gs pos="0">
                      <a:srgbClr val="FFFFFF"/>
                    </a:gs>
                    <a:gs pos="100000">
                      <a:srgbClr val="FFFFFF"/>
                    </a:gs>
                  </a:gsLst>
                  <a:lin ang="5400000" scaled="0"/>
                </a:gradFill>
                <a:latin typeface="Segoe UI Light"/>
              </a:rPr>
              <a:t>and flexible</a:t>
            </a:r>
          </a:p>
        </p:txBody>
      </p:sp>
      <p:sp>
        <p:nvSpPr>
          <p:cNvPr id="63" name="Rectangle 62"/>
          <p:cNvSpPr/>
          <p:nvPr/>
        </p:nvSpPr>
        <p:spPr>
          <a:xfrm>
            <a:off x="8239274" y="5165500"/>
            <a:ext cx="1645488" cy="814449"/>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Secure </a:t>
            </a:r>
            <a:br>
              <a:rPr lang="en-US" sz="2352" dirty="0">
                <a:gradFill>
                  <a:gsLst>
                    <a:gs pos="0">
                      <a:srgbClr val="FFFFFF"/>
                    </a:gs>
                    <a:gs pos="100000">
                      <a:srgbClr val="FFFFFF"/>
                    </a:gs>
                  </a:gsLst>
                  <a:lin ang="5400000" scaled="0"/>
                </a:gradFill>
                <a:latin typeface="Segoe UI Light"/>
              </a:rPr>
            </a:br>
            <a:r>
              <a:rPr lang="en-US" sz="2352" dirty="0">
                <a:gradFill>
                  <a:gsLst>
                    <a:gs pos="0">
                      <a:srgbClr val="FFFFFF"/>
                    </a:gs>
                    <a:gs pos="100000">
                      <a:srgbClr val="FFFFFF"/>
                    </a:gs>
                  </a:gsLst>
                  <a:lin ang="5400000" scaled="0"/>
                </a:gradFill>
                <a:latin typeface="Segoe UI Light"/>
              </a:rPr>
              <a:t>and reliable</a:t>
            </a:r>
          </a:p>
        </p:txBody>
      </p:sp>
      <p:grpSp>
        <p:nvGrpSpPr>
          <p:cNvPr id="4" name="Group 3"/>
          <p:cNvGrpSpPr/>
          <p:nvPr/>
        </p:nvGrpSpPr>
        <p:grpSpPr>
          <a:xfrm>
            <a:off x="2239292" y="2606496"/>
            <a:ext cx="2606189" cy="2582723"/>
            <a:chOff x="3775192" y="1940266"/>
            <a:chExt cx="2654638" cy="2635198"/>
          </a:xfrm>
        </p:grpSpPr>
        <p:sp>
          <p:nvSpPr>
            <p:cNvPr id="5" name="Oval 4"/>
            <p:cNvSpPr/>
            <p:nvPr/>
          </p:nvSpPr>
          <p:spPr bwMode="auto">
            <a:xfrm>
              <a:off x="3775192" y="1940266"/>
              <a:ext cx="2654638"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29" name="Freeform 8"/>
            <p:cNvSpPr>
              <a:spLocks noEditPoints="1"/>
            </p:cNvSpPr>
            <p:nvPr/>
          </p:nvSpPr>
          <p:spPr bwMode="auto">
            <a:xfrm>
              <a:off x="4242537" y="2625660"/>
              <a:ext cx="1836480" cy="953130"/>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8" name="Group 7"/>
          <p:cNvGrpSpPr/>
          <p:nvPr/>
        </p:nvGrpSpPr>
        <p:grpSpPr>
          <a:xfrm>
            <a:off x="4987732" y="2606496"/>
            <a:ext cx="2598246" cy="2582723"/>
            <a:chOff x="6574971" y="1940266"/>
            <a:chExt cx="2651037" cy="2635198"/>
          </a:xfrm>
        </p:grpSpPr>
        <p:sp>
          <p:nvSpPr>
            <p:cNvPr id="18" name="Oval 17"/>
            <p:cNvSpPr/>
            <p:nvPr/>
          </p:nvSpPr>
          <p:spPr bwMode="auto">
            <a:xfrm>
              <a:off x="6574971" y="1940266"/>
              <a:ext cx="2651037"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32" name="Freeform 20"/>
            <p:cNvSpPr>
              <a:spLocks noEditPoints="1"/>
            </p:cNvSpPr>
            <p:nvPr/>
          </p:nvSpPr>
          <p:spPr bwMode="auto">
            <a:xfrm>
              <a:off x="6984835" y="2473261"/>
              <a:ext cx="1831308" cy="1257930"/>
            </a:xfrm>
            <a:custGeom>
              <a:avLst/>
              <a:gdLst>
                <a:gd name="T0" fmla="*/ 485 w 485"/>
                <a:gd name="T1" fmla="*/ 245 h 332"/>
                <a:gd name="T2" fmla="*/ 466 w 485"/>
                <a:gd name="T3" fmla="*/ 259 h 332"/>
                <a:gd name="T4" fmla="*/ 461 w 485"/>
                <a:gd name="T5" fmla="*/ 266 h 332"/>
                <a:gd name="T6" fmla="*/ 430 w 485"/>
                <a:gd name="T7" fmla="*/ 291 h 332"/>
                <a:gd name="T8" fmla="*/ 370 w 485"/>
                <a:gd name="T9" fmla="*/ 315 h 332"/>
                <a:gd name="T10" fmla="*/ 273 w 485"/>
                <a:gd name="T11" fmla="*/ 328 h 332"/>
                <a:gd name="T12" fmla="*/ 76 w 485"/>
                <a:gd name="T13" fmla="*/ 293 h 332"/>
                <a:gd name="T14" fmla="*/ 76 w 485"/>
                <a:gd name="T15" fmla="*/ 220 h 332"/>
                <a:gd name="T16" fmla="*/ 144 w 485"/>
                <a:gd name="T17" fmla="*/ 191 h 332"/>
                <a:gd name="T18" fmla="*/ 210 w 485"/>
                <a:gd name="T19" fmla="*/ 196 h 332"/>
                <a:gd name="T20" fmla="*/ 264 w 485"/>
                <a:gd name="T21" fmla="*/ 201 h 332"/>
                <a:gd name="T22" fmla="*/ 320 w 485"/>
                <a:gd name="T23" fmla="*/ 193 h 332"/>
                <a:gd name="T24" fmla="*/ 354 w 485"/>
                <a:gd name="T25" fmla="*/ 214 h 332"/>
                <a:gd name="T26" fmla="*/ 325 w 485"/>
                <a:gd name="T27" fmla="*/ 235 h 332"/>
                <a:gd name="T28" fmla="*/ 281 w 485"/>
                <a:gd name="T29" fmla="*/ 233 h 332"/>
                <a:gd name="T30" fmla="*/ 233 w 485"/>
                <a:gd name="T31" fmla="*/ 246 h 332"/>
                <a:gd name="T32" fmla="*/ 286 w 485"/>
                <a:gd name="T33" fmla="*/ 270 h 332"/>
                <a:gd name="T34" fmla="*/ 361 w 485"/>
                <a:gd name="T35" fmla="*/ 272 h 332"/>
                <a:gd name="T36" fmla="*/ 412 w 485"/>
                <a:gd name="T37" fmla="*/ 257 h 332"/>
                <a:gd name="T38" fmla="*/ 464 w 485"/>
                <a:gd name="T39" fmla="*/ 232 h 332"/>
                <a:gd name="T40" fmla="*/ 485 w 485"/>
                <a:gd name="T41" fmla="*/ 245 h 332"/>
                <a:gd name="T42" fmla="*/ 55 w 485"/>
                <a:gd name="T43" fmla="*/ 200 h 332"/>
                <a:gd name="T44" fmla="*/ 0 w 485"/>
                <a:gd name="T45" fmla="*/ 200 h 332"/>
                <a:gd name="T46" fmla="*/ 0 w 485"/>
                <a:gd name="T47" fmla="*/ 307 h 332"/>
                <a:gd name="T48" fmla="*/ 55 w 485"/>
                <a:gd name="T49" fmla="*/ 307 h 332"/>
                <a:gd name="T50" fmla="*/ 63 w 485"/>
                <a:gd name="T51" fmla="*/ 299 h 332"/>
                <a:gd name="T52" fmla="*/ 63 w 485"/>
                <a:gd name="T53" fmla="*/ 206 h 332"/>
                <a:gd name="T54" fmla="*/ 55 w 485"/>
                <a:gd name="T55" fmla="*/ 200 h 332"/>
                <a:gd name="T56" fmla="*/ 426 w 485"/>
                <a:gd name="T57" fmla="*/ 124 h 332"/>
                <a:gd name="T58" fmla="*/ 364 w 485"/>
                <a:gd name="T59" fmla="*/ 0 h 332"/>
                <a:gd name="T60" fmla="*/ 336 w 485"/>
                <a:gd name="T61" fmla="*/ 57 h 332"/>
                <a:gd name="T62" fmla="*/ 336 w 485"/>
                <a:gd name="T63" fmla="*/ 15 h 332"/>
                <a:gd name="T64" fmla="*/ 196 w 485"/>
                <a:gd name="T65" fmla="*/ 15 h 332"/>
                <a:gd name="T66" fmla="*/ 196 w 485"/>
                <a:gd name="T67" fmla="*/ 33 h 332"/>
                <a:gd name="T68" fmla="*/ 162 w 485"/>
                <a:gd name="T69" fmla="*/ 22 h 332"/>
                <a:gd name="T70" fmla="*/ 101 w 485"/>
                <a:gd name="T71" fmla="*/ 82 h 332"/>
                <a:gd name="T72" fmla="*/ 162 w 485"/>
                <a:gd name="T73" fmla="*/ 143 h 332"/>
                <a:gd name="T74" fmla="*/ 196 w 485"/>
                <a:gd name="T75" fmla="*/ 132 h 332"/>
                <a:gd name="T76" fmla="*/ 196 w 485"/>
                <a:gd name="T77" fmla="*/ 155 h 332"/>
                <a:gd name="T78" fmla="*/ 336 w 485"/>
                <a:gd name="T79" fmla="*/ 155 h 332"/>
                <a:gd name="T80" fmla="*/ 336 w 485"/>
                <a:gd name="T81" fmla="*/ 124 h 332"/>
                <a:gd name="T82" fmla="*/ 426 w 485"/>
                <a:gd name="T83" fmla="*/ 1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 h="332">
                  <a:moveTo>
                    <a:pt x="485" y="245"/>
                  </a:moveTo>
                  <a:cubicBezTo>
                    <a:pt x="485" y="245"/>
                    <a:pt x="483" y="246"/>
                    <a:pt x="466" y="259"/>
                  </a:cubicBezTo>
                  <a:cubicBezTo>
                    <a:pt x="466" y="259"/>
                    <a:pt x="462" y="266"/>
                    <a:pt x="461" y="266"/>
                  </a:cubicBezTo>
                  <a:cubicBezTo>
                    <a:pt x="453" y="272"/>
                    <a:pt x="445" y="280"/>
                    <a:pt x="430" y="291"/>
                  </a:cubicBezTo>
                  <a:cubicBezTo>
                    <a:pt x="415" y="293"/>
                    <a:pt x="385" y="307"/>
                    <a:pt x="370" y="315"/>
                  </a:cubicBezTo>
                  <a:cubicBezTo>
                    <a:pt x="343" y="314"/>
                    <a:pt x="303" y="320"/>
                    <a:pt x="273" y="328"/>
                  </a:cubicBezTo>
                  <a:cubicBezTo>
                    <a:pt x="231" y="322"/>
                    <a:pt x="226" y="332"/>
                    <a:pt x="76" y="293"/>
                  </a:cubicBezTo>
                  <a:cubicBezTo>
                    <a:pt x="76" y="293"/>
                    <a:pt x="76" y="233"/>
                    <a:pt x="76" y="220"/>
                  </a:cubicBezTo>
                  <a:cubicBezTo>
                    <a:pt x="104" y="214"/>
                    <a:pt x="112" y="196"/>
                    <a:pt x="144" y="191"/>
                  </a:cubicBezTo>
                  <a:cubicBezTo>
                    <a:pt x="167" y="188"/>
                    <a:pt x="188" y="190"/>
                    <a:pt x="210" y="196"/>
                  </a:cubicBezTo>
                  <a:cubicBezTo>
                    <a:pt x="225" y="201"/>
                    <a:pt x="239" y="204"/>
                    <a:pt x="264" y="201"/>
                  </a:cubicBezTo>
                  <a:cubicBezTo>
                    <a:pt x="285" y="200"/>
                    <a:pt x="293" y="193"/>
                    <a:pt x="320" y="193"/>
                  </a:cubicBezTo>
                  <a:cubicBezTo>
                    <a:pt x="338" y="193"/>
                    <a:pt x="356" y="204"/>
                    <a:pt x="354" y="214"/>
                  </a:cubicBezTo>
                  <a:cubicBezTo>
                    <a:pt x="354" y="224"/>
                    <a:pt x="336" y="233"/>
                    <a:pt x="325" y="235"/>
                  </a:cubicBezTo>
                  <a:cubicBezTo>
                    <a:pt x="299" y="235"/>
                    <a:pt x="306" y="233"/>
                    <a:pt x="281" y="233"/>
                  </a:cubicBezTo>
                  <a:cubicBezTo>
                    <a:pt x="252" y="233"/>
                    <a:pt x="251" y="238"/>
                    <a:pt x="233" y="246"/>
                  </a:cubicBezTo>
                  <a:cubicBezTo>
                    <a:pt x="251" y="251"/>
                    <a:pt x="262" y="257"/>
                    <a:pt x="286" y="270"/>
                  </a:cubicBezTo>
                  <a:cubicBezTo>
                    <a:pt x="312" y="267"/>
                    <a:pt x="338" y="270"/>
                    <a:pt x="361" y="272"/>
                  </a:cubicBezTo>
                  <a:cubicBezTo>
                    <a:pt x="380" y="267"/>
                    <a:pt x="390" y="259"/>
                    <a:pt x="412" y="257"/>
                  </a:cubicBezTo>
                  <a:cubicBezTo>
                    <a:pt x="427" y="246"/>
                    <a:pt x="446" y="228"/>
                    <a:pt x="464" y="232"/>
                  </a:cubicBezTo>
                  <a:cubicBezTo>
                    <a:pt x="474" y="233"/>
                    <a:pt x="485" y="245"/>
                    <a:pt x="485" y="245"/>
                  </a:cubicBezTo>
                  <a:close/>
                  <a:moveTo>
                    <a:pt x="55" y="200"/>
                  </a:moveTo>
                  <a:cubicBezTo>
                    <a:pt x="0" y="200"/>
                    <a:pt x="0" y="200"/>
                    <a:pt x="0" y="200"/>
                  </a:cubicBezTo>
                  <a:cubicBezTo>
                    <a:pt x="0" y="307"/>
                    <a:pt x="0" y="307"/>
                    <a:pt x="0" y="307"/>
                  </a:cubicBezTo>
                  <a:cubicBezTo>
                    <a:pt x="55" y="307"/>
                    <a:pt x="55" y="307"/>
                    <a:pt x="55" y="307"/>
                  </a:cubicBezTo>
                  <a:cubicBezTo>
                    <a:pt x="60" y="307"/>
                    <a:pt x="63" y="304"/>
                    <a:pt x="63" y="299"/>
                  </a:cubicBezTo>
                  <a:cubicBezTo>
                    <a:pt x="63" y="206"/>
                    <a:pt x="63" y="206"/>
                    <a:pt x="63" y="206"/>
                  </a:cubicBezTo>
                  <a:cubicBezTo>
                    <a:pt x="63" y="203"/>
                    <a:pt x="60" y="200"/>
                    <a:pt x="55" y="200"/>
                  </a:cubicBezTo>
                  <a:close/>
                  <a:moveTo>
                    <a:pt x="426" y="124"/>
                  </a:moveTo>
                  <a:cubicBezTo>
                    <a:pt x="364" y="0"/>
                    <a:pt x="364" y="0"/>
                    <a:pt x="364" y="0"/>
                  </a:cubicBezTo>
                  <a:cubicBezTo>
                    <a:pt x="336" y="57"/>
                    <a:pt x="336" y="57"/>
                    <a:pt x="336" y="57"/>
                  </a:cubicBezTo>
                  <a:cubicBezTo>
                    <a:pt x="336" y="15"/>
                    <a:pt x="336" y="15"/>
                    <a:pt x="336" y="15"/>
                  </a:cubicBezTo>
                  <a:cubicBezTo>
                    <a:pt x="196" y="15"/>
                    <a:pt x="196" y="15"/>
                    <a:pt x="196" y="15"/>
                  </a:cubicBezTo>
                  <a:cubicBezTo>
                    <a:pt x="196" y="33"/>
                    <a:pt x="196" y="33"/>
                    <a:pt x="196" y="33"/>
                  </a:cubicBezTo>
                  <a:cubicBezTo>
                    <a:pt x="187" y="26"/>
                    <a:pt x="175" y="22"/>
                    <a:pt x="162" y="22"/>
                  </a:cubicBezTo>
                  <a:cubicBezTo>
                    <a:pt x="128" y="22"/>
                    <a:pt x="101" y="49"/>
                    <a:pt x="101" y="82"/>
                  </a:cubicBezTo>
                  <a:cubicBezTo>
                    <a:pt x="101" y="116"/>
                    <a:pt x="128" y="143"/>
                    <a:pt x="162" y="143"/>
                  </a:cubicBezTo>
                  <a:cubicBezTo>
                    <a:pt x="175" y="143"/>
                    <a:pt x="187" y="138"/>
                    <a:pt x="196" y="132"/>
                  </a:cubicBezTo>
                  <a:cubicBezTo>
                    <a:pt x="196" y="155"/>
                    <a:pt x="196" y="155"/>
                    <a:pt x="196" y="155"/>
                  </a:cubicBezTo>
                  <a:cubicBezTo>
                    <a:pt x="336" y="155"/>
                    <a:pt x="336" y="155"/>
                    <a:pt x="336" y="155"/>
                  </a:cubicBezTo>
                  <a:cubicBezTo>
                    <a:pt x="336" y="124"/>
                    <a:pt x="336" y="124"/>
                    <a:pt x="336" y="124"/>
                  </a:cubicBezTo>
                  <a:lnTo>
                    <a:pt x="426" y="124"/>
                  </a:lnTo>
                  <a:close/>
                </a:path>
              </a:pathLst>
            </a:cu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3" name="Rectangle 2"/>
          <p:cNvSpPr/>
          <p:nvPr/>
        </p:nvSpPr>
        <p:spPr>
          <a:xfrm>
            <a:off x="2511353" y="5704260"/>
            <a:ext cx="7812396" cy="742053"/>
          </a:xfrm>
          <a:prstGeom prst="rect">
            <a:avLst/>
          </a:prstGeom>
        </p:spPr>
        <p:txBody>
          <a:bodyPr wrap="square">
            <a:spAutoFit/>
          </a:bodyPr>
          <a:lstStyle/>
          <a:p>
            <a:pPr algn="ctr" defTabSz="895908" fontAlgn="base">
              <a:lnSpc>
                <a:spcPct val="90000"/>
              </a:lnSpc>
              <a:spcBef>
                <a:spcPct val="0"/>
              </a:spcBef>
              <a:spcAft>
                <a:spcPct val="0"/>
              </a:spcAft>
            </a:pPr>
            <a:r>
              <a:rPr lang="en-US" sz="4704" b="1" spc="-49" dirty="0">
                <a:gradFill>
                  <a:gsLst>
                    <a:gs pos="36283">
                      <a:srgbClr val="00188F"/>
                    </a:gs>
                    <a:gs pos="28000">
                      <a:srgbClr val="00188F"/>
                    </a:gs>
                  </a:gsLst>
                  <a:lin ang="5400000" scaled="0"/>
                </a:gradFill>
                <a:latin typeface="Segoe UI Light"/>
              </a:rPr>
              <a:t>Enterprise ready by design.</a:t>
            </a:r>
          </a:p>
        </p:txBody>
      </p:sp>
      <p:sp>
        <p:nvSpPr>
          <p:cNvPr id="27" name="Rectangle 26"/>
          <p:cNvSpPr/>
          <p:nvPr/>
        </p:nvSpPr>
        <p:spPr>
          <a:xfrm>
            <a:off x="5257995" y="315451"/>
            <a:ext cx="7812396" cy="742053"/>
          </a:xfrm>
          <a:prstGeom prst="rect">
            <a:avLst/>
          </a:prstGeom>
        </p:spPr>
        <p:txBody>
          <a:bodyPr wrap="square">
            <a:spAutoFit/>
          </a:bodyPr>
          <a:lstStyle/>
          <a:p>
            <a:pPr defTabSz="895908" fontAlgn="base">
              <a:lnSpc>
                <a:spcPct val="90000"/>
              </a:lnSpc>
              <a:spcBef>
                <a:spcPct val="0"/>
              </a:spcBef>
              <a:spcAft>
                <a:spcPct val="0"/>
              </a:spcAft>
            </a:pPr>
            <a:r>
              <a:rPr lang="en-US" sz="4704" b="1" spc="-49" dirty="0">
                <a:gradFill>
                  <a:gsLst>
                    <a:gs pos="36283">
                      <a:srgbClr val="00188F"/>
                    </a:gs>
                    <a:gs pos="28000">
                      <a:srgbClr val="00188F"/>
                    </a:gs>
                  </a:gsLst>
                  <a:lin ang="5400000" scaled="0"/>
                </a:gradFill>
                <a:latin typeface="Segoe UI Light"/>
              </a:rPr>
              <a:t>delivers.</a:t>
            </a:r>
          </a:p>
        </p:txBody>
      </p:sp>
      <p:sp>
        <p:nvSpPr>
          <p:cNvPr id="28" name="Rectangle 27"/>
          <p:cNvSpPr/>
          <p:nvPr/>
        </p:nvSpPr>
        <p:spPr>
          <a:xfrm>
            <a:off x="2397348" y="4312577"/>
            <a:ext cx="2224168" cy="742053"/>
          </a:xfrm>
          <a:prstGeom prst="rect">
            <a:avLst/>
          </a:prstGeom>
        </p:spPr>
        <p:txBody>
          <a:bodyPr wrap="square">
            <a:spAutoFit/>
          </a:bodyPr>
          <a:lstStyle/>
          <a:p>
            <a:pPr algn="ctr" defTabSz="895908" fontAlgn="base">
              <a:lnSpc>
                <a:spcPct val="90000"/>
              </a:lnSpc>
              <a:spcBef>
                <a:spcPct val="0"/>
              </a:spcBef>
              <a:spcAft>
                <a:spcPct val="0"/>
              </a:spcAft>
            </a:pPr>
            <a:r>
              <a:rPr lang="en-US" sz="2352" b="1" spc="-49" dirty="0">
                <a:gradFill>
                  <a:gsLst>
                    <a:gs pos="36283">
                      <a:srgbClr val="00188F"/>
                    </a:gs>
                    <a:gs pos="28000">
                      <a:srgbClr val="00188F"/>
                    </a:gs>
                  </a:gsLst>
                  <a:lin ang="5400000" scaled="0"/>
                </a:gradFill>
                <a:latin typeface="Segoe UI Light"/>
              </a:rPr>
              <a:t>On-premises </a:t>
            </a:r>
          </a:p>
          <a:p>
            <a:pPr algn="ctr" defTabSz="895908" fontAlgn="base">
              <a:lnSpc>
                <a:spcPct val="90000"/>
              </a:lnSpc>
              <a:spcBef>
                <a:spcPct val="0"/>
              </a:spcBef>
              <a:spcAft>
                <a:spcPct val="0"/>
              </a:spcAft>
            </a:pPr>
            <a:r>
              <a:rPr lang="en-US" sz="2352" b="1" spc="-49" dirty="0">
                <a:gradFill>
                  <a:gsLst>
                    <a:gs pos="36283">
                      <a:srgbClr val="00188F"/>
                    </a:gs>
                    <a:gs pos="28000">
                      <a:srgbClr val="00188F"/>
                    </a:gs>
                  </a:gsLst>
                  <a:lin ang="5400000" scaled="0"/>
                </a:gradFill>
                <a:latin typeface="Segoe UI Light"/>
              </a:rPr>
              <a:t>AND cloud </a:t>
            </a:r>
          </a:p>
        </p:txBody>
      </p:sp>
      <p:sp>
        <p:nvSpPr>
          <p:cNvPr id="30" name="Rectangle 29"/>
          <p:cNvSpPr/>
          <p:nvPr/>
        </p:nvSpPr>
        <p:spPr>
          <a:xfrm>
            <a:off x="8144165" y="4590469"/>
            <a:ext cx="1835703" cy="416274"/>
          </a:xfrm>
          <a:prstGeom prst="rect">
            <a:avLst/>
          </a:prstGeom>
        </p:spPr>
        <p:txBody>
          <a:bodyPr wrap="square">
            <a:spAutoFit/>
          </a:bodyPr>
          <a:lstStyle/>
          <a:p>
            <a:pPr algn="ctr" defTabSz="895908" fontAlgn="base">
              <a:lnSpc>
                <a:spcPct val="90000"/>
              </a:lnSpc>
              <a:spcBef>
                <a:spcPct val="0"/>
              </a:spcBef>
              <a:spcAft>
                <a:spcPct val="0"/>
              </a:spcAft>
            </a:pPr>
            <a:r>
              <a:rPr lang="en-US" sz="2352" b="1" spc="-49" dirty="0">
                <a:gradFill>
                  <a:gsLst>
                    <a:gs pos="36283">
                      <a:srgbClr val="00188F"/>
                    </a:gs>
                    <a:gs pos="28000">
                      <a:srgbClr val="00188F"/>
                    </a:gs>
                  </a:gsLst>
                  <a:lin ang="5400000" scaled="0"/>
                </a:gradFill>
                <a:latin typeface="Segoe UI Light"/>
              </a:rPr>
              <a:t>Trustworthy</a:t>
            </a:r>
          </a:p>
        </p:txBody>
      </p:sp>
      <p:sp>
        <p:nvSpPr>
          <p:cNvPr id="31" name="Rectangle 30"/>
          <p:cNvSpPr/>
          <p:nvPr/>
        </p:nvSpPr>
        <p:spPr>
          <a:xfrm>
            <a:off x="5388210" y="4405685"/>
            <a:ext cx="1835703" cy="742053"/>
          </a:xfrm>
          <a:prstGeom prst="rect">
            <a:avLst/>
          </a:prstGeom>
        </p:spPr>
        <p:txBody>
          <a:bodyPr wrap="square">
            <a:spAutoFit/>
          </a:bodyPr>
          <a:lstStyle/>
          <a:p>
            <a:pPr algn="ctr" defTabSz="895908" fontAlgn="base">
              <a:lnSpc>
                <a:spcPct val="90000"/>
              </a:lnSpc>
              <a:spcBef>
                <a:spcPct val="0"/>
              </a:spcBef>
              <a:spcAft>
                <a:spcPct val="0"/>
              </a:spcAft>
            </a:pPr>
            <a:r>
              <a:rPr lang="en-US" sz="2352" b="1" spc="-49" dirty="0">
                <a:gradFill>
                  <a:gsLst>
                    <a:gs pos="36283">
                      <a:srgbClr val="00188F"/>
                    </a:gs>
                    <a:gs pos="28000">
                      <a:srgbClr val="00188F"/>
                    </a:gs>
                  </a:gsLst>
                  <a:lin ang="5400000" scaled="0"/>
                </a:gradFill>
                <a:latin typeface="Segoe UI Light"/>
              </a:rPr>
              <a:t>Open, Broad, Flexible</a:t>
            </a:r>
          </a:p>
        </p:txBody>
      </p:sp>
    </p:spTree>
    <p:extLst>
      <p:ext uri="{BB962C8B-B14F-4D97-AF65-F5344CB8AC3E}">
        <p14:creationId xmlns:p14="http://schemas.microsoft.com/office/powerpoint/2010/main" val="3290015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p:cTn id="19" dur="250" fill="hold"/>
                                        <p:tgtEl>
                                          <p:spTgt spid="4"/>
                                        </p:tgtEl>
                                        <p:attrNameLst>
                                          <p:attrName>ppt_w</p:attrName>
                                        </p:attrNameLst>
                                      </p:cBhvr>
                                      <p:tavLst>
                                        <p:tav tm="0">
                                          <p:val>
                                            <p:fltVal val="0"/>
                                          </p:val>
                                        </p:tav>
                                        <p:tav tm="100000">
                                          <p:val>
                                            <p:strVal val="#ppt_w"/>
                                          </p:val>
                                        </p:tav>
                                      </p:tavLst>
                                    </p:anim>
                                    <p:anim calcmode="lin" valueType="num">
                                      <p:cBhvr>
                                        <p:cTn id="20" dur="250" fill="hold"/>
                                        <p:tgtEl>
                                          <p:spTgt spid="4"/>
                                        </p:tgtEl>
                                        <p:attrNameLst>
                                          <p:attrName>ppt_h</p:attrName>
                                        </p:attrNameLst>
                                      </p:cBhvr>
                                      <p:tavLst>
                                        <p:tav tm="0">
                                          <p:val>
                                            <p:fltVal val="0"/>
                                          </p:val>
                                        </p:tav>
                                        <p:tav tm="100000">
                                          <p:val>
                                            <p:strVal val="#ppt_h"/>
                                          </p:val>
                                        </p:tav>
                                      </p:tavLst>
                                    </p:anim>
                                    <p:animEffect transition="in" filter="fade">
                                      <p:cBhvr>
                                        <p:cTn id="21" dur="250"/>
                                        <p:tgtEl>
                                          <p:spTgt spid="4"/>
                                        </p:tgtEl>
                                      </p:cBhvr>
                                    </p:animEffect>
                                  </p:childTnLst>
                                </p:cTn>
                              </p:par>
                              <p:par>
                                <p:cTn id="22" presetID="6" presetClass="emph" presetSubtype="0" decel="100000" fill="hold" nodeType="withEffect">
                                  <p:stCondLst>
                                    <p:cond delay="450"/>
                                  </p:stCondLst>
                                  <p:childTnLst>
                                    <p:animScale>
                                      <p:cBhvr>
                                        <p:cTn id="23" dur="250" fill="hold"/>
                                        <p:tgtEl>
                                          <p:spTgt spid="4"/>
                                        </p:tgtEl>
                                      </p:cBhvr>
                                      <p:by x="110000" y="110000"/>
                                    </p:animScale>
                                  </p:childTnLst>
                                </p:cTn>
                              </p:par>
                              <p:par>
                                <p:cTn id="24" presetID="6" presetClass="emph" presetSubtype="0" decel="100000" fill="hold" nodeType="withEffect">
                                  <p:stCondLst>
                                    <p:cond delay="550"/>
                                  </p:stCondLst>
                                  <p:childTnLst>
                                    <p:animScale>
                                      <p:cBhvr>
                                        <p:cTn id="25" dur="250" fill="hold"/>
                                        <p:tgtEl>
                                          <p:spTgt spid="4"/>
                                        </p:tgtEl>
                                      </p:cBhvr>
                                      <p:by x="91000" y="91000"/>
                                    </p:animScale>
                                  </p:childTnLst>
                                </p:cTn>
                              </p:par>
                              <p:par>
                                <p:cTn id="26" presetID="53" presetClass="entr" presetSubtype="16" fill="hold" nodeType="withEffect">
                                  <p:stCondLst>
                                    <p:cond delay="25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fltVal val="0"/>
                                          </p:val>
                                        </p:tav>
                                        <p:tav tm="100000">
                                          <p:val>
                                            <p:strVal val="#ppt_h"/>
                                          </p:val>
                                        </p:tav>
                                      </p:tavLst>
                                    </p:anim>
                                    <p:animEffect transition="in" filter="fade">
                                      <p:cBhvr>
                                        <p:cTn id="30" dur="250"/>
                                        <p:tgtEl>
                                          <p:spTgt spid="8"/>
                                        </p:tgtEl>
                                      </p:cBhvr>
                                    </p:animEffect>
                                  </p:childTnLst>
                                </p:cTn>
                              </p:par>
                              <p:par>
                                <p:cTn id="31" presetID="6" presetClass="emph" presetSubtype="0" decel="100000" fill="hold" nodeType="withEffect">
                                  <p:stCondLst>
                                    <p:cond delay="450"/>
                                  </p:stCondLst>
                                  <p:childTnLst>
                                    <p:animScale>
                                      <p:cBhvr>
                                        <p:cTn id="32" dur="250" fill="hold"/>
                                        <p:tgtEl>
                                          <p:spTgt spid="8"/>
                                        </p:tgtEl>
                                      </p:cBhvr>
                                      <p:by x="110000" y="110000"/>
                                    </p:animScale>
                                  </p:childTnLst>
                                </p:cTn>
                              </p:par>
                              <p:par>
                                <p:cTn id="33" presetID="6" presetClass="emph" presetSubtype="0" decel="100000" fill="hold" nodeType="withEffect">
                                  <p:stCondLst>
                                    <p:cond delay="550"/>
                                  </p:stCondLst>
                                  <p:childTnLst>
                                    <p:animScale>
                                      <p:cBhvr>
                                        <p:cTn id="34" dur="250" fill="hold"/>
                                        <p:tgtEl>
                                          <p:spTgt spid="8"/>
                                        </p:tgtEl>
                                      </p:cBhvr>
                                      <p:by x="91000" y="91000"/>
                                    </p:animScale>
                                  </p:childTnLst>
                                </p:cTn>
                              </p:par>
                              <p:par>
                                <p:cTn id="35" presetID="53" presetClass="entr" presetSubtype="16" fill="hold" nodeType="withEffect">
                                  <p:stCondLst>
                                    <p:cond delay="250"/>
                                  </p:stCondLst>
                                  <p:childTnLst>
                                    <p:set>
                                      <p:cBhvr>
                                        <p:cTn id="36" dur="1" fill="hold">
                                          <p:stCondLst>
                                            <p:cond delay="0"/>
                                          </p:stCondLst>
                                        </p:cTn>
                                        <p:tgtEl>
                                          <p:spTgt spid="6"/>
                                        </p:tgtEl>
                                        <p:attrNameLst>
                                          <p:attrName>style.visibility</p:attrName>
                                        </p:attrNameLst>
                                      </p:cBhvr>
                                      <p:to>
                                        <p:strVal val="visible"/>
                                      </p:to>
                                    </p:set>
                                    <p:anim calcmode="lin" valueType="num">
                                      <p:cBhvr>
                                        <p:cTn id="37" dur="250" fill="hold"/>
                                        <p:tgtEl>
                                          <p:spTgt spid="6"/>
                                        </p:tgtEl>
                                        <p:attrNameLst>
                                          <p:attrName>ppt_w</p:attrName>
                                        </p:attrNameLst>
                                      </p:cBhvr>
                                      <p:tavLst>
                                        <p:tav tm="0">
                                          <p:val>
                                            <p:fltVal val="0"/>
                                          </p:val>
                                        </p:tav>
                                        <p:tav tm="100000">
                                          <p:val>
                                            <p:strVal val="#ppt_w"/>
                                          </p:val>
                                        </p:tav>
                                      </p:tavLst>
                                    </p:anim>
                                    <p:anim calcmode="lin" valueType="num">
                                      <p:cBhvr>
                                        <p:cTn id="38" dur="250" fill="hold"/>
                                        <p:tgtEl>
                                          <p:spTgt spid="6"/>
                                        </p:tgtEl>
                                        <p:attrNameLst>
                                          <p:attrName>ppt_h</p:attrName>
                                        </p:attrNameLst>
                                      </p:cBhvr>
                                      <p:tavLst>
                                        <p:tav tm="0">
                                          <p:val>
                                            <p:fltVal val="0"/>
                                          </p:val>
                                        </p:tav>
                                        <p:tav tm="100000">
                                          <p:val>
                                            <p:strVal val="#ppt_h"/>
                                          </p:val>
                                        </p:tav>
                                      </p:tavLst>
                                    </p:anim>
                                    <p:animEffect transition="in" filter="fade">
                                      <p:cBhvr>
                                        <p:cTn id="39" dur="250"/>
                                        <p:tgtEl>
                                          <p:spTgt spid="6"/>
                                        </p:tgtEl>
                                      </p:cBhvr>
                                    </p:animEffect>
                                  </p:childTnLst>
                                </p:cTn>
                              </p:par>
                              <p:par>
                                <p:cTn id="40" presetID="6" presetClass="emph" presetSubtype="0" decel="100000" fill="hold" nodeType="withEffect">
                                  <p:stCondLst>
                                    <p:cond delay="450"/>
                                  </p:stCondLst>
                                  <p:childTnLst>
                                    <p:animScale>
                                      <p:cBhvr>
                                        <p:cTn id="41" dur="250" fill="hold"/>
                                        <p:tgtEl>
                                          <p:spTgt spid="6"/>
                                        </p:tgtEl>
                                      </p:cBhvr>
                                      <p:by x="110000" y="110000"/>
                                    </p:animScale>
                                  </p:childTnLst>
                                </p:cTn>
                              </p:par>
                              <p:par>
                                <p:cTn id="42" presetID="6" presetClass="emph" presetSubtype="0" decel="100000" fill="hold" nodeType="withEffect">
                                  <p:stCondLst>
                                    <p:cond delay="550"/>
                                  </p:stCondLst>
                                  <p:childTnLst>
                                    <p:animScale>
                                      <p:cBhvr>
                                        <p:cTn id="43" dur="250" fill="hold"/>
                                        <p:tgtEl>
                                          <p:spTgt spid="6"/>
                                        </p:tgtEl>
                                      </p:cBhvr>
                                      <p:by x="91000" y="91000"/>
                                    </p:animScale>
                                  </p:childTnLst>
                                </p:cTn>
                              </p:par>
                              <p:par>
                                <p:cTn id="44" presetID="2" presetClass="entr" presetSubtype="1" decel="100000" fill="hold" grpId="0" nodeType="withEffect">
                                  <p:stCondLst>
                                    <p:cond delay="75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ppt_x"/>
                                          </p:val>
                                        </p:tav>
                                        <p:tav tm="100000">
                                          <p:val>
                                            <p:strVal val="#ppt_x"/>
                                          </p:val>
                                        </p:tav>
                                      </p:tavLst>
                                    </p:anim>
                                    <p:anim calcmode="lin" valueType="num">
                                      <p:cBhvr additive="base">
                                        <p:cTn id="47" dur="500" fill="hold"/>
                                        <p:tgtEl>
                                          <p:spTgt spid="2"/>
                                        </p:tgtEl>
                                        <p:attrNameLst>
                                          <p:attrName>ppt_y</p:attrName>
                                        </p:attrNameLst>
                                      </p:cBhvr>
                                      <p:tavLst>
                                        <p:tav tm="0">
                                          <p:val>
                                            <p:strVal val="0-#ppt_h/2"/>
                                          </p:val>
                                        </p:tav>
                                        <p:tav tm="100000">
                                          <p:val>
                                            <p:strVal val="#ppt_y"/>
                                          </p:val>
                                        </p:tav>
                                      </p:tavLst>
                                    </p:anim>
                                  </p:childTnLst>
                                </p:cTn>
                              </p:par>
                              <p:par>
                                <p:cTn id="48" presetID="2" presetClass="entr" presetSubtype="1" decel="100000" fill="hold" grpId="0" nodeType="withEffect">
                                  <p:stCondLst>
                                    <p:cond delay="75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0-#ppt_h/2"/>
                                          </p:val>
                                        </p:tav>
                                        <p:tav tm="100000">
                                          <p:val>
                                            <p:strVal val="#ppt_y"/>
                                          </p:val>
                                        </p:tav>
                                      </p:tavLst>
                                    </p:anim>
                                  </p:childTnLst>
                                </p:cTn>
                              </p:par>
                              <p:par>
                                <p:cTn id="52" presetID="2" presetClass="entr" presetSubtype="1" decel="100000" fill="hold" grpId="0" nodeType="withEffect">
                                  <p:stCondLst>
                                    <p:cond delay="75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0-#ppt_h/2"/>
                                          </p:val>
                                        </p:tav>
                                        <p:tav tm="100000">
                                          <p:val>
                                            <p:strVal val="#ppt_y"/>
                                          </p:val>
                                        </p:tav>
                                      </p:tavLst>
                                    </p:anim>
                                  </p:childTnLst>
                                </p:cTn>
                              </p:par>
                              <p:par>
                                <p:cTn id="56" presetID="10" presetClass="entr" presetSubtype="0" fill="hold" grpId="0" nodeType="withEffect">
                                  <p:stCondLst>
                                    <p:cond delay="20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35" presetClass="path" presetSubtype="0" decel="100000" fill="hold" grpId="1" nodeType="withEffect">
                                  <p:stCondLst>
                                    <p:cond delay="0"/>
                                  </p:stCondLst>
                                  <p:childTnLst>
                                    <p:animMotion origin="layout" path="M 0.00013 -0.0463 L 9.39495E-7 7.399E-7 " pathEditMode="relative" rAng="0" ptsTypes="AA">
                                      <p:cBhvr>
                                        <p:cTn id="60" dur="700" fill="hold"/>
                                        <p:tgtEl>
                                          <p:spTgt spid="61"/>
                                        </p:tgtEl>
                                        <p:attrNameLst>
                                          <p:attrName>ppt_x</p:attrName>
                                          <p:attrName>ppt_y</p:attrName>
                                        </p:attrNameLst>
                                      </p:cBhvr>
                                      <p:rCtr x="-13" y="2315"/>
                                    </p:animMotion>
                                  </p:childTnLst>
                                </p:cTn>
                              </p:par>
                              <p:par>
                                <p:cTn id="61" presetID="10" presetClass="entr" presetSubtype="0" fill="hold" grpId="0" nodeType="withEffect">
                                  <p:stCondLst>
                                    <p:cond delay="20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35" presetClass="path" presetSubtype="0" decel="100000" fill="hold" grpId="1" nodeType="withEffect">
                                  <p:stCondLst>
                                    <p:cond delay="0"/>
                                  </p:stCondLst>
                                  <p:childTnLst>
                                    <p:animMotion origin="layout" path="M 0.00013 -0.0463 L -4.95532E-6 -4.59828E-6 " pathEditMode="relative" rAng="0" ptsTypes="AA">
                                      <p:cBhvr>
                                        <p:cTn id="65" dur="700" fill="hold"/>
                                        <p:tgtEl>
                                          <p:spTgt spid="62"/>
                                        </p:tgtEl>
                                        <p:attrNameLst>
                                          <p:attrName>ppt_x</p:attrName>
                                          <p:attrName>ppt_y</p:attrName>
                                        </p:attrNameLst>
                                      </p:cBhvr>
                                      <p:rCtr x="-13" y="2315"/>
                                    </p:animMotion>
                                  </p:childTnLst>
                                </p:cTn>
                              </p:par>
                              <p:par>
                                <p:cTn id="66" presetID="10" presetClass="entr" presetSubtype="0" fill="hold" grpId="0" nodeType="withEffect">
                                  <p:stCondLst>
                                    <p:cond delay="20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childTnLst>
                                </p:cTn>
                              </p:par>
                              <p:par>
                                <p:cTn id="69" presetID="35" presetClass="path" presetSubtype="0" decel="100000" fill="hold" grpId="1" nodeType="withEffect">
                                  <p:stCondLst>
                                    <p:cond delay="0"/>
                                  </p:stCondLst>
                                  <p:childTnLst>
                                    <p:animMotion origin="layout" path="M 0.00012 -0.04631 L 3.9086E-6 4.66636E-6 " pathEditMode="relative" rAng="0" ptsTypes="AA">
                                      <p:cBhvr>
                                        <p:cTn id="70" dur="700" fill="hold"/>
                                        <p:tgtEl>
                                          <p:spTgt spid="63"/>
                                        </p:tgtEl>
                                        <p:attrNameLst>
                                          <p:attrName>ppt_x</p:attrName>
                                          <p:attrName>ppt_y</p:attrName>
                                        </p:attrNameLst>
                                      </p:cBhvr>
                                      <p:rCtr x="-13" y="2315"/>
                                    </p:animMotion>
                                  </p:childTnLst>
                                </p:cTn>
                              </p:par>
                            </p:childTnLst>
                          </p:cTn>
                        </p:par>
                        <p:par>
                          <p:cTn id="71" fill="hold">
                            <p:stCondLst>
                              <p:cond delay="1250"/>
                            </p:stCondLst>
                            <p:childTnLst>
                              <p:par>
                                <p:cTn id="72" presetID="10" presetClass="entr" presetSubtype="0"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fade">
                                      <p:cBhvr>
                                        <p:cTn id="7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21" grpId="0" animBg="1"/>
      <p:bldP spid="61" grpId="0"/>
      <p:bldP spid="61" grpId="1"/>
      <p:bldP spid="62" grpId="0"/>
      <p:bldP spid="62" grpId="1"/>
      <p:bldP spid="63" grpId="0"/>
      <p:bldP spid="63" grpId="1"/>
      <p:bldP spid="3" grpId="0"/>
      <p:bldP spid="28" grpId="0"/>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p PNG"/>
          <p:cNvPicPr>
            <a:picLocks noChangeAspect="1"/>
          </p:cNvPicPr>
          <p:nvPr/>
        </p:nvPicPr>
        <p:blipFill>
          <a:blip r:embed="rId3"/>
          <a:stretch>
            <a:fillRect/>
          </a:stretch>
        </p:blipFill>
        <p:spPr>
          <a:xfrm>
            <a:off x="1555166" y="1263207"/>
            <a:ext cx="10217468" cy="5013131"/>
          </a:xfrm>
          <a:prstGeom prst="rect">
            <a:avLst/>
          </a:prstGeom>
        </p:spPr>
      </p:pic>
      <p:grpSp>
        <p:nvGrpSpPr>
          <p:cNvPr id="2706" name="Countries: Azure purchased"/>
          <p:cNvGrpSpPr/>
          <p:nvPr/>
        </p:nvGrpSpPr>
        <p:grpSpPr>
          <a:xfrm>
            <a:off x="3342139" y="2100264"/>
            <a:ext cx="7916858" cy="3804746"/>
            <a:chOff x="3410043" y="2141529"/>
            <a:chExt cx="8077711" cy="3882050"/>
          </a:xfrm>
          <a:solidFill>
            <a:srgbClr val="00BCF2"/>
          </a:solidFill>
        </p:grpSpPr>
        <p:sp>
          <p:nvSpPr>
            <p:cNvPr id="2707" name="Oval 2706"/>
            <p:cNvSpPr/>
            <p:nvPr/>
          </p:nvSpPr>
          <p:spPr bwMode="auto">
            <a:xfrm>
              <a:off x="10422096" y="293853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08" name="Oval 2707"/>
            <p:cNvSpPr/>
            <p:nvPr/>
          </p:nvSpPr>
          <p:spPr bwMode="auto">
            <a:xfrm>
              <a:off x="9598676" y="432076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09" name="Oval 2708"/>
            <p:cNvSpPr/>
            <p:nvPr/>
          </p:nvSpPr>
          <p:spPr bwMode="auto">
            <a:xfrm>
              <a:off x="10042146" y="346419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10" name="Oval 2709"/>
            <p:cNvSpPr/>
            <p:nvPr/>
          </p:nvSpPr>
          <p:spPr bwMode="auto">
            <a:xfrm>
              <a:off x="9988652" y="397540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11" name="Oval 2710"/>
            <p:cNvSpPr/>
            <p:nvPr/>
          </p:nvSpPr>
          <p:spPr bwMode="auto">
            <a:xfrm>
              <a:off x="10363022" y="530098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12" name="Oval 2711"/>
            <p:cNvSpPr/>
            <p:nvPr/>
          </p:nvSpPr>
          <p:spPr bwMode="auto">
            <a:xfrm>
              <a:off x="3539271" y="316470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16" name="Oval 2715"/>
            <p:cNvSpPr/>
            <p:nvPr/>
          </p:nvSpPr>
          <p:spPr bwMode="auto">
            <a:xfrm>
              <a:off x="3410043" y="259113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24" name="Oval 2723"/>
            <p:cNvSpPr/>
            <p:nvPr/>
          </p:nvSpPr>
          <p:spPr bwMode="auto">
            <a:xfrm>
              <a:off x="6310969" y="248052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28" name="Oval 2727"/>
            <p:cNvSpPr/>
            <p:nvPr/>
          </p:nvSpPr>
          <p:spPr bwMode="auto">
            <a:xfrm>
              <a:off x="9777883" y="365189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29" name="Oval 2728"/>
            <p:cNvSpPr/>
            <p:nvPr/>
          </p:nvSpPr>
          <p:spPr bwMode="auto">
            <a:xfrm>
              <a:off x="5086619" y="521893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0" name="Oval 2729"/>
            <p:cNvSpPr/>
            <p:nvPr/>
          </p:nvSpPr>
          <p:spPr bwMode="auto">
            <a:xfrm>
              <a:off x="10445081" y="331471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1" name="Oval 2730"/>
            <p:cNvSpPr/>
            <p:nvPr/>
          </p:nvSpPr>
          <p:spPr bwMode="auto">
            <a:xfrm>
              <a:off x="7728182" y="368556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2" name="Oval 2731"/>
            <p:cNvSpPr/>
            <p:nvPr/>
          </p:nvSpPr>
          <p:spPr bwMode="auto">
            <a:xfrm>
              <a:off x="9090645" y="360381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3" name="Oval 2732"/>
            <p:cNvSpPr/>
            <p:nvPr/>
          </p:nvSpPr>
          <p:spPr bwMode="auto">
            <a:xfrm>
              <a:off x="9746579" y="443465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4" name="Oval 2733"/>
            <p:cNvSpPr/>
            <p:nvPr/>
          </p:nvSpPr>
          <p:spPr bwMode="auto">
            <a:xfrm>
              <a:off x="9483546" y="452797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5" name="Oval 2734"/>
            <p:cNvSpPr/>
            <p:nvPr/>
          </p:nvSpPr>
          <p:spPr bwMode="auto">
            <a:xfrm>
              <a:off x="9401017" y="432076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6" name="Oval 2735"/>
            <p:cNvSpPr/>
            <p:nvPr/>
          </p:nvSpPr>
          <p:spPr bwMode="auto">
            <a:xfrm>
              <a:off x="11323637" y="585946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7" name="Oval 2736"/>
            <p:cNvSpPr/>
            <p:nvPr/>
          </p:nvSpPr>
          <p:spPr bwMode="auto">
            <a:xfrm>
              <a:off x="8809037" y="430587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8" name="Oval 2737"/>
            <p:cNvSpPr/>
            <p:nvPr/>
          </p:nvSpPr>
          <p:spPr bwMode="auto">
            <a:xfrm>
              <a:off x="9266177" y="393173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39" name="Oval 2738"/>
            <p:cNvSpPr/>
            <p:nvPr/>
          </p:nvSpPr>
          <p:spPr bwMode="auto">
            <a:xfrm>
              <a:off x="9534567" y="398825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0" name="Oval 2739"/>
            <p:cNvSpPr/>
            <p:nvPr/>
          </p:nvSpPr>
          <p:spPr bwMode="auto">
            <a:xfrm>
              <a:off x="7095970" y="544133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1" name="Oval 2740"/>
            <p:cNvSpPr/>
            <p:nvPr/>
          </p:nvSpPr>
          <p:spPr bwMode="auto">
            <a:xfrm>
              <a:off x="7111494" y="310917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2" name="Oval 2741"/>
            <p:cNvSpPr/>
            <p:nvPr/>
          </p:nvSpPr>
          <p:spPr bwMode="auto">
            <a:xfrm>
              <a:off x="7787341" y="316470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3" name="Oval 2742"/>
            <p:cNvSpPr/>
            <p:nvPr/>
          </p:nvSpPr>
          <p:spPr bwMode="auto">
            <a:xfrm>
              <a:off x="7644978" y="316470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4" name="Oval 2743"/>
            <p:cNvSpPr/>
            <p:nvPr/>
          </p:nvSpPr>
          <p:spPr bwMode="auto">
            <a:xfrm>
              <a:off x="7160592" y="267319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5" name="Oval 2744"/>
            <p:cNvSpPr/>
            <p:nvPr/>
          </p:nvSpPr>
          <p:spPr bwMode="auto">
            <a:xfrm>
              <a:off x="7001870" y="299752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6" name="Oval 2745"/>
            <p:cNvSpPr/>
            <p:nvPr/>
          </p:nvSpPr>
          <p:spPr bwMode="auto">
            <a:xfrm>
              <a:off x="7267279" y="305000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7" name="Oval 2746"/>
            <p:cNvSpPr/>
            <p:nvPr/>
          </p:nvSpPr>
          <p:spPr bwMode="auto">
            <a:xfrm>
              <a:off x="7127340" y="292180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8" name="Oval 2747"/>
            <p:cNvSpPr/>
            <p:nvPr/>
          </p:nvSpPr>
          <p:spPr bwMode="auto">
            <a:xfrm>
              <a:off x="7415845" y="272670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49" name="Oval 2748"/>
            <p:cNvSpPr/>
            <p:nvPr/>
          </p:nvSpPr>
          <p:spPr bwMode="auto">
            <a:xfrm>
              <a:off x="7239143" y="254500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0" name="Oval 2749"/>
            <p:cNvSpPr/>
            <p:nvPr/>
          </p:nvSpPr>
          <p:spPr bwMode="auto">
            <a:xfrm>
              <a:off x="7716159" y="328717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1" name="Oval 2750"/>
            <p:cNvSpPr/>
            <p:nvPr/>
          </p:nvSpPr>
          <p:spPr bwMode="auto">
            <a:xfrm>
              <a:off x="7162500" y="328717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2" name="Oval 2751"/>
            <p:cNvSpPr/>
            <p:nvPr/>
          </p:nvSpPr>
          <p:spPr bwMode="auto">
            <a:xfrm>
              <a:off x="7321201" y="282178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3" name="Oval 2752"/>
            <p:cNvSpPr/>
            <p:nvPr/>
          </p:nvSpPr>
          <p:spPr bwMode="auto">
            <a:xfrm>
              <a:off x="8519199" y="284362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4" name="Oval 2753"/>
            <p:cNvSpPr/>
            <p:nvPr/>
          </p:nvSpPr>
          <p:spPr bwMode="auto">
            <a:xfrm>
              <a:off x="7313421" y="263661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5" name="Oval 2754"/>
            <p:cNvSpPr/>
            <p:nvPr/>
          </p:nvSpPr>
          <p:spPr bwMode="auto">
            <a:xfrm>
              <a:off x="7160592" y="276481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6" name="Oval 2755"/>
            <p:cNvSpPr/>
            <p:nvPr/>
          </p:nvSpPr>
          <p:spPr bwMode="auto">
            <a:xfrm>
              <a:off x="7213664" y="309359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7" name="Oval 2756"/>
            <p:cNvSpPr/>
            <p:nvPr/>
          </p:nvSpPr>
          <p:spPr bwMode="auto">
            <a:xfrm>
              <a:off x="7213664" y="321539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8" name="Oval 2757"/>
            <p:cNvSpPr/>
            <p:nvPr/>
          </p:nvSpPr>
          <p:spPr bwMode="auto">
            <a:xfrm>
              <a:off x="6893963" y="335178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59" name="Oval 2758"/>
            <p:cNvSpPr/>
            <p:nvPr/>
          </p:nvSpPr>
          <p:spPr bwMode="auto">
            <a:xfrm>
              <a:off x="7388620" y="245946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0" name="Oval 2759"/>
            <p:cNvSpPr/>
            <p:nvPr/>
          </p:nvSpPr>
          <p:spPr bwMode="auto">
            <a:xfrm>
              <a:off x="7229121" y="298206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1" name="Oval 2760"/>
            <p:cNvSpPr/>
            <p:nvPr/>
          </p:nvSpPr>
          <p:spPr bwMode="auto">
            <a:xfrm>
              <a:off x="9206704" y="229842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2" name="Oval 2761"/>
            <p:cNvSpPr/>
            <p:nvPr/>
          </p:nvSpPr>
          <p:spPr bwMode="auto">
            <a:xfrm>
              <a:off x="7308002" y="313333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3" name="Oval 2762"/>
            <p:cNvSpPr/>
            <p:nvPr/>
          </p:nvSpPr>
          <p:spPr bwMode="auto">
            <a:xfrm>
              <a:off x="7261730" y="285605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4" name="Oval 2763"/>
            <p:cNvSpPr/>
            <p:nvPr/>
          </p:nvSpPr>
          <p:spPr bwMode="auto">
            <a:xfrm>
              <a:off x="7054563" y="286147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5" name="Oval 2764"/>
            <p:cNvSpPr/>
            <p:nvPr/>
          </p:nvSpPr>
          <p:spPr bwMode="auto">
            <a:xfrm>
              <a:off x="7395479" y="285605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6" name="Oval 2765"/>
            <p:cNvSpPr/>
            <p:nvPr/>
          </p:nvSpPr>
          <p:spPr bwMode="auto">
            <a:xfrm>
              <a:off x="6541302" y="295857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7" name="Oval 2766"/>
            <p:cNvSpPr/>
            <p:nvPr/>
          </p:nvSpPr>
          <p:spPr bwMode="auto">
            <a:xfrm>
              <a:off x="6778205" y="274964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8" name="Oval 2767"/>
            <p:cNvSpPr/>
            <p:nvPr/>
          </p:nvSpPr>
          <p:spPr bwMode="auto">
            <a:xfrm>
              <a:off x="9459509" y="326972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69" name="Oval 2768"/>
            <p:cNvSpPr/>
            <p:nvPr/>
          </p:nvSpPr>
          <p:spPr bwMode="auto">
            <a:xfrm>
              <a:off x="9452508" y="326972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0" name="Oval 2769"/>
            <p:cNvSpPr/>
            <p:nvPr/>
          </p:nvSpPr>
          <p:spPr bwMode="auto">
            <a:xfrm>
              <a:off x="8601257" y="360381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1" name="Oval 2770"/>
            <p:cNvSpPr/>
            <p:nvPr/>
          </p:nvSpPr>
          <p:spPr bwMode="auto">
            <a:xfrm>
              <a:off x="7097627" y="343384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2" name="Oval 2771"/>
            <p:cNvSpPr/>
            <p:nvPr/>
          </p:nvSpPr>
          <p:spPr bwMode="auto">
            <a:xfrm>
              <a:off x="4605388" y="557087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3" name="Oval 2772"/>
            <p:cNvSpPr/>
            <p:nvPr/>
          </p:nvSpPr>
          <p:spPr bwMode="auto">
            <a:xfrm>
              <a:off x="4551348" y="494224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4" name="Oval 2773"/>
            <p:cNvSpPr/>
            <p:nvPr/>
          </p:nvSpPr>
          <p:spPr bwMode="auto">
            <a:xfrm>
              <a:off x="4869690" y="470840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5" name="Oval 2774"/>
            <p:cNvSpPr/>
            <p:nvPr/>
          </p:nvSpPr>
          <p:spPr bwMode="auto">
            <a:xfrm>
              <a:off x="4450209" y="520205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6" name="Oval 2775"/>
            <p:cNvSpPr/>
            <p:nvPr/>
          </p:nvSpPr>
          <p:spPr bwMode="auto">
            <a:xfrm>
              <a:off x="4232541" y="440727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7" name="Oval 2776"/>
            <p:cNvSpPr/>
            <p:nvPr/>
          </p:nvSpPr>
          <p:spPr bwMode="auto">
            <a:xfrm>
              <a:off x="4051488" y="413305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8" name="Oval 2777"/>
            <p:cNvSpPr/>
            <p:nvPr/>
          </p:nvSpPr>
          <p:spPr bwMode="auto">
            <a:xfrm>
              <a:off x="4239209" y="371036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79" name="Oval 2778"/>
            <p:cNvSpPr/>
            <p:nvPr/>
          </p:nvSpPr>
          <p:spPr bwMode="auto">
            <a:xfrm>
              <a:off x="4174756" y="463089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0" name="Oval 2779"/>
            <p:cNvSpPr/>
            <p:nvPr/>
          </p:nvSpPr>
          <p:spPr bwMode="auto">
            <a:xfrm>
              <a:off x="3764628" y="395329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1" name="Oval 2780"/>
            <p:cNvSpPr/>
            <p:nvPr/>
          </p:nvSpPr>
          <p:spPr bwMode="auto">
            <a:xfrm>
              <a:off x="3660355" y="384968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2" name="Oval 2781"/>
            <p:cNvSpPr/>
            <p:nvPr/>
          </p:nvSpPr>
          <p:spPr bwMode="auto">
            <a:xfrm>
              <a:off x="3829216" y="384292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3" name="Oval 2782"/>
            <p:cNvSpPr/>
            <p:nvPr/>
          </p:nvSpPr>
          <p:spPr bwMode="auto">
            <a:xfrm>
              <a:off x="4075092" y="372829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4" name="Oval 2783"/>
            <p:cNvSpPr/>
            <p:nvPr/>
          </p:nvSpPr>
          <p:spPr bwMode="auto">
            <a:xfrm>
              <a:off x="3469912" y="362081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5" name="Oval 2784"/>
            <p:cNvSpPr/>
            <p:nvPr/>
          </p:nvSpPr>
          <p:spPr bwMode="auto">
            <a:xfrm>
              <a:off x="4196249" y="420013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6" name="Oval 2785"/>
            <p:cNvSpPr/>
            <p:nvPr/>
          </p:nvSpPr>
          <p:spPr bwMode="auto">
            <a:xfrm>
              <a:off x="4736930" y="507131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7" name="Oval 2786"/>
            <p:cNvSpPr/>
            <p:nvPr/>
          </p:nvSpPr>
          <p:spPr bwMode="auto">
            <a:xfrm>
              <a:off x="4373590" y="488417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8" name="Oval 2787"/>
            <p:cNvSpPr/>
            <p:nvPr/>
          </p:nvSpPr>
          <p:spPr bwMode="auto">
            <a:xfrm>
              <a:off x="4294729" y="379242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89" name="Oval 2788"/>
            <p:cNvSpPr/>
            <p:nvPr/>
          </p:nvSpPr>
          <p:spPr bwMode="auto">
            <a:xfrm>
              <a:off x="4787631" y="423800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0" name="Oval 2789"/>
            <p:cNvSpPr/>
            <p:nvPr/>
          </p:nvSpPr>
          <p:spPr bwMode="auto">
            <a:xfrm>
              <a:off x="4866291" y="548881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1" name="Oval 2790"/>
            <p:cNvSpPr/>
            <p:nvPr/>
          </p:nvSpPr>
          <p:spPr bwMode="auto">
            <a:xfrm>
              <a:off x="4538051" y="423800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2" name="Oval 2791"/>
            <p:cNvSpPr/>
            <p:nvPr/>
          </p:nvSpPr>
          <p:spPr bwMode="auto">
            <a:xfrm>
              <a:off x="6499128" y="362081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3" name="Oval 2792"/>
            <p:cNvSpPr/>
            <p:nvPr/>
          </p:nvSpPr>
          <p:spPr bwMode="auto">
            <a:xfrm>
              <a:off x="6890446" y="474450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4" name="Oval 2793"/>
            <p:cNvSpPr/>
            <p:nvPr/>
          </p:nvSpPr>
          <p:spPr bwMode="auto">
            <a:xfrm>
              <a:off x="8007913" y="3655087"/>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5" name="Oval 2794"/>
            <p:cNvSpPr/>
            <p:nvPr/>
          </p:nvSpPr>
          <p:spPr bwMode="auto">
            <a:xfrm>
              <a:off x="7242319" y="362081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6" name="Oval 2795"/>
            <p:cNvSpPr/>
            <p:nvPr/>
          </p:nvSpPr>
          <p:spPr bwMode="auto">
            <a:xfrm>
              <a:off x="9167778" y="459082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7" name="Oval 2796"/>
            <p:cNvSpPr/>
            <p:nvPr/>
          </p:nvSpPr>
          <p:spPr bwMode="auto">
            <a:xfrm>
              <a:off x="7422898" y="348539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8" name="Oval 2797"/>
            <p:cNvSpPr/>
            <p:nvPr/>
          </p:nvSpPr>
          <p:spPr bwMode="auto">
            <a:xfrm>
              <a:off x="7578348" y="357376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99" name="Oval 2798"/>
            <p:cNvSpPr/>
            <p:nvPr/>
          </p:nvSpPr>
          <p:spPr bwMode="auto">
            <a:xfrm>
              <a:off x="7497903" y="444591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0" name="Oval 2799"/>
            <p:cNvSpPr/>
            <p:nvPr/>
          </p:nvSpPr>
          <p:spPr bwMode="auto">
            <a:xfrm>
              <a:off x="7852293" y="348976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1" name="Oval 2800"/>
            <p:cNvSpPr/>
            <p:nvPr/>
          </p:nvSpPr>
          <p:spPr bwMode="auto">
            <a:xfrm>
              <a:off x="7520470" y="334174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2" name="Oval 2801"/>
            <p:cNvSpPr/>
            <p:nvPr/>
          </p:nvSpPr>
          <p:spPr bwMode="auto">
            <a:xfrm>
              <a:off x="6993503" y="362081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3" name="Oval 2802"/>
            <p:cNvSpPr/>
            <p:nvPr/>
          </p:nvSpPr>
          <p:spPr bwMode="auto">
            <a:xfrm>
              <a:off x="6283169" y="350559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4" name="Oval 2803"/>
            <p:cNvSpPr/>
            <p:nvPr/>
          </p:nvSpPr>
          <p:spPr bwMode="auto">
            <a:xfrm>
              <a:off x="6702572" y="391650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5" name="Oval 2804"/>
            <p:cNvSpPr/>
            <p:nvPr/>
          </p:nvSpPr>
          <p:spPr bwMode="auto">
            <a:xfrm>
              <a:off x="7955976" y="381190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6" name="Oval 2805"/>
            <p:cNvSpPr/>
            <p:nvPr/>
          </p:nvSpPr>
          <p:spPr bwMode="auto">
            <a:xfrm>
              <a:off x="8373749" y="347605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7" name="Oval 2806"/>
            <p:cNvSpPr/>
            <p:nvPr/>
          </p:nvSpPr>
          <p:spPr bwMode="auto">
            <a:xfrm>
              <a:off x="7938280" y="356339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8" name="Oval 2807"/>
            <p:cNvSpPr/>
            <p:nvPr/>
          </p:nvSpPr>
          <p:spPr bwMode="auto">
            <a:xfrm>
              <a:off x="7209398" y="503591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09" name="Oval 2808"/>
            <p:cNvSpPr/>
            <p:nvPr/>
          </p:nvSpPr>
          <p:spPr bwMode="auto">
            <a:xfrm>
              <a:off x="7702777" y="414175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0" name="Oval 2809"/>
            <p:cNvSpPr/>
            <p:nvPr/>
          </p:nvSpPr>
          <p:spPr bwMode="auto">
            <a:xfrm>
              <a:off x="6643890" y="341322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1" name="Oval 2810"/>
            <p:cNvSpPr/>
            <p:nvPr/>
          </p:nvSpPr>
          <p:spPr bwMode="auto">
            <a:xfrm>
              <a:off x="7931825" y="332524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2" name="Oval 2811"/>
            <p:cNvSpPr/>
            <p:nvPr/>
          </p:nvSpPr>
          <p:spPr bwMode="auto">
            <a:xfrm>
              <a:off x="8098489" y="351055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3" name="Oval 2812"/>
            <p:cNvSpPr/>
            <p:nvPr/>
          </p:nvSpPr>
          <p:spPr bwMode="auto">
            <a:xfrm>
              <a:off x="6169140" y="404637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4" name="Oval 2813"/>
            <p:cNvSpPr/>
            <p:nvPr/>
          </p:nvSpPr>
          <p:spPr bwMode="auto">
            <a:xfrm>
              <a:off x="7136621" y="421913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5" name="Oval 2814"/>
            <p:cNvSpPr/>
            <p:nvPr/>
          </p:nvSpPr>
          <p:spPr bwMode="auto">
            <a:xfrm>
              <a:off x="6401613" y="267614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6" name="Oval 2815"/>
            <p:cNvSpPr/>
            <p:nvPr/>
          </p:nvSpPr>
          <p:spPr bwMode="auto">
            <a:xfrm>
              <a:off x="6616548" y="276935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7" name="Oval 2816"/>
            <p:cNvSpPr/>
            <p:nvPr/>
          </p:nvSpPr>
          <p:spPr bwMode="auto">
            <a:xfrm>
              <a:off x="6725512" y="256741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8" name="Oval 2817"/>
            <p:cNvSpPr/>
            <p:nvPr/>
          </p:nvSpPr>
          <p:spPr bwMode="auto">
            <a:xfrm>
              <a:off x="7217667" y="223245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19" name="Oval 2818"/>
            <p:cNvSpPr/>
            <p:nvPr/>
          </p:nvSpPr>
          <p:spPr bwMode="auto">
            <a:xfrm>
              <a:off x="6179885" y="267614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0" name="Oval 2819"/>
            <p:cNvSpPr/>
            <p:nvPr/>
          </p:nvSpPr>
          <p:spPr bwMode="auto">
            <a:xfrm>
              <a:off x="6837008" y="308748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1" name="Oval 2820"/>
            <p:cNvSpPr/>
            <p:nvPr/>
          </p:nvSpPr>
          <p:spPr bwMode="auto">
            <a:xfrm>
              <a:off x="6723650" y="286088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2" name="Oval 2821"/>
            <p:cNvSpPr/>
            <p:nvPr/>
          </p:nvSpPr>
          <p:spPr bwMode="auto">
            <a:xfrm>
              <a:off x="5935984" y="2199020"/>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3" name="Oval 2822"/>
            <p:cNvSpPr/>
            <p:nvPr/>
          </p:nvSpPr>
          <p:spPr bwMode="auto">
            <a:xfrm>
              <a:off x="6660423" y="267614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4" name="Oval 2823"/>
            <p:cNvSpPr/>
            <p:nvPr/>
          </p:nvSpPr>
          <p:spPr bwMode="auto">
            <a:xfrm>
              <a:off x="6808809" y="2232456"/>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5" name="Oval 2824"/>
            <p:cNvSpPr/>
            <p:nvPr/>
          </p:nvSpPr>
          <p:spPr bwMode="auto">
            <a:xfrm>
              <a:off x="7002273" y="214152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6" name="Oval 2825"/>
            <p:cNvSpPr/>
            <p:nvPr/>
          </p:nvSpPr>
          <p:spPr bwMode="auto">
            <a:xfrm>
              <a:off x="6827759" y="290737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7" name="Oval 2826"/>
            <p:cNvSpPr/>
            <p:nvPr/>
          </p:nvSpPr>
          <p:spPr bwMode="auto">
            <a:xfrm>
              <a:off x="6351153" y="316597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828" name="Oval 2827"/>
            <p:cNvSpPr/>
            <p:nvPr/>
          </p:nvSpPr>
          <p:spPr bwMode="auto">
            <a:xfrm>
              <a:off x="6192427" y="316597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 name="CDN--Content Display Network"/>
          <p:cNvGrpSpPr/>
          <p:nvPr/>
        </p:nvGrpSpPr>
        <p:grpSpPr>
          <a:xfrm>
            <a:off x="2816904" y="2308522"/>
            <a:ext cx="7919314" cy="3262872"/>
            <a:chOff x="2874137" y="2354019"/>
            <a:chExt cx="8080217" cy="3329166"/>
          </a:xfrm>
        </p:grpSpPr>
        <p:sp>
          <p:nvSpPr>
            <p:cNvPr id="2513" name="Oval 2512"/>
            <p:cNvSpPr/>
            <p:nvPr/>
          </p:nvSpPr>
          <p:spPr bwMode="auto">
            <a:xfrm>
              <a:off x="10515735" y="2920400"/>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19" name="Oval 2518"/>
            <p:cNvSpPr/>
            <p:nvPr/>
          </p:nvSpPr>
          <p:spPr bwMode="auto">
            <a:xfrm>
              <a:off x="9696650" y="4387932"/>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0" name="Oval 2519"/>
            <p:cNvSpPr/>
            <p:nvPr/>
          </p:nvSpPr>
          <p:spPr bwMode="auto">
            <a:xfrm>
              <a:off x="10042146" y="3464191"/>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1" name="Oval 2520"/>
            <p:cNvSpPr/>
            <p:nvPr/>
          </p:nvSpPr>
          <p:spPr bwMode="auto">
            <a:xfrm>
              <a:off x="9988652" y="3975407"/>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2" name="Oval 2521"/>
            <p:cNvSpPr/>
            <p:nvPr/>
          </p:nvSpPr>
          <p:spPr bwMode="auto">
            <a:xfrm>
              <a:off x="10790237" y="5519068"/>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6" name="Oval 2525"/>
            <p:cNvSpPr/>
            <p:nvPr/>
          </p:nvSpPr>
          <p:spPr bwMode="auto">
            <a:xfrm>
              <a:off x="2956196" y="2894915"/>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7" name="Oval 2526"/>
            <p:cNvSpPr/>
            <p:nvPr/>
          </p:nvSpPr>
          <p:spPr bwMode="auto">
            <a:xfrm>
              <a:off x="3120313" y="3449881"/>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8" name="Oval 2527"/>
            <p:cNvSpPr/>
            <p:nvPr/>
          </p:nvSpPr>
          <p:spPr bwMode="auto">
            <a:xfrm>
              <a:off x="2874137" y="3079588"/>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9" name="Oval 2528"/>
            <p:cNvSpPr/>
            <p:nvPr/>
          </p:nvSpPr>
          <p:spPr bwMode="auto">
            <a:xfrm>
              <a:off x="3597993" y="3449840"/>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0" name="Oval 2529"/>
            <p:cNvSpPr/>
            <p:nvPr/>
          </p:nvSpPr>
          <p:spPr bwMode="auto">
            <a:xfrm>
              <a:off x="3767932" y="3073115"/>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1" name="Oval 2530"/>
            <p:cNvSpPr/>
            <p:nvPr/>
          </p:nvSpPr>
          <p:spPr bwMode="auto">
            <a:xfrm>
              <a:off x="4313237" y="3150599"/>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2" name="Oval 2531"/>
            <p:cNvSpPr/>
            <p:nvPr/>
          </p:nvSpPr>
          <p:spPr bwMode="auto">
            <a:xfrm>
              <a:off x="4068424" y="3507735"/>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3" name="Oval 2532"/>
            <p:cNvSpPr/>
            <p:nvPr/>
          </p:nvSpPr>
          <p:spPr bwMode="auto">
            <a:xfrm>
              <a:off x="4143298" y="3281763"/>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4" name="Oval 2533"/>
            <p:cNvSpPr/>
            <p:nvPr/>
          </p:nvSpPr>
          <p:spPr bwMode="auto">
            <a:xfrm>
              <a:off x="7754721" y="2398466"/>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5" name="Oval 2534"/>
            <p:cNvSpPr/>
            <p:nvPr/>
          </p:nvSpPr>
          <p:spPr bwMode="auto">
            <a:xfrm>
              <a:off x="6874989" y="2708274"/>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7" name="Oval 2536"/>
            <p:cNvSpPr/>
            <p:nvPr/>
          </p:nvSpPr>
          <p:spPr bwMode="auto">
            <a:xfrm>
              <a:off x="6710873" y="2563861"/>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8" name="Oval 2537"/>
            <p:cNvSpPr/>
            <p:nvPr/>
          </p:nvSpPr>
          <p:spPr bwMode="auto">
            <a:xfrm>
              <a:off x="6417070" y="2644642"/>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0" name="Oval 2539"/>
            <p:cNvSpPr/>
            <p:nvPr/>
          </p:nvSpPr>
          <p:spPr bwMode="auto">
            <a:xfrm>
              <a:off x="6310969" y="2480525"/>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1" name="Oval 2540"/>
            <p:cNvSpPr/>
            <p:nvPr/>
          </p:nvSpPr>
          <p:spPr bwMode="auto">
            <a:xfrm>
              <a:off x="6931853" y="2354019"/>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2" name="Oval 2541"/>
            <p:cNvSpPr/>
            <p:nvPr/>
          </p:nvSpPr>
          <p:spPr bwMode="auto">
            <a:xfrm>
              <a:off x="6741223" y="2865232"/>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3" name="Oval 2542"/>
            <p:cNvSpPr/>
            <p:nvPr/>
          </p:nvSpPr>
          <p:spPr bwMode="auto">
            <a:xfrm>
              <a:off x="7078534" y="2774413"/>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4" name="Oval 2543"/>
            <p:cNvSpPr/>
            <p:nvPr/>
          </p:nvSpPr>
          <p:spPr bwMode="auto">
            <a:xfrm>
              <a:off x="9777883" y="3651897"/>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5" name="Oval 2544"/>
            <p:cNvSpPr/>
            <p:nvPr/>
          </p:nvSpPr>
          <p:spPr bwMode="auto">
            <a:xfrm>
              <a:off x="5086619" y="5218930"/>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6" name="Oval 2545"/>
            <p:cNvSpPr/>
            <p:nvPr/>
          </p:nvSpPr>
          <p:spPr bwMode="auto">
            <a:xfrm>
              <a:off x="10445081" y="3314716"/>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47" name="Oval 2546"/>
            <p:cNvSpPr/>
            <p:nvPr/>
          </p:nvSpPr>
          <p:spPr bwMode="auto">
            <a:xfrm>
              <a:off x="7836779" y="3628308"/>
              <a:ext cx="164117" cy="16411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548" name="Global Data Centers"/>
          <p:cNvGrpSpPr/>
          <p:nvPr/>
        </p:nvGrpSpPr>
        <p:grpSpPr>
          <a:xfrm>
            <a:off x="2949606" y="2432510"/>
            <a:ext cx="6794417" cy="2035581"/>
            <a:chOff x="3009535" y="2475109"/>
            <a:chExt cx="6932465" cy="2076940"/>
          </a:xfrm>
          <a:solidFill>
            <a:schemeClr val="accent2"/>
          </a:solidFill>
        </p:grpSpPr>
        <p:sp>
          <p:nvSpPr>
            <p:cNvPr id="2550" name="Oval 2549"/>
            <p:cNvSpPr/>
            <p:nvPr/>
          </p:nvSpPr>
          <p:spPr bwMode="auto">
            <a:xfrm>
              <a:off x="9696650" y="4387932"/>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55" name="Oval 2554"/>
            <p:cNvSpPr/>
            <p:nvPr/>
          </p:nvSpPr>
          <p:spPr bwMode="auto">
            <a:xfrm>
              <a:off x="3009535" y="3270558"/>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57" name="Oval 2556"/>
            <p:cNvSpPr/>
            <p:nvPr/>
          </p:nvSpPr>
          <p:spPr bwMode="auto">
            <a:xfrm>
              <a:off x="3567781" y="350231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58" name="Oval 2557"/>
            <p:cNvSpPr/>
            <p:nvPr/>
          </p:nvSpPr>
          <p:spPr bwMode="auto">
            <a:xfrm>
              <a:off x="3767932" y="3073115"/>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61" name="Oval 2560"/>
            <p:cNvSpPr/>
            <p:nvPr/>
          </p:nvSpPr>
          <p:spPr bwMode="auto">
            <a:xfrm>
              <a:off x="4143298" y="3281763"/>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64" name="Oval 2563"/>
            <p:cNvSpPr/>
            <p:nvPr/>
          </p:nvSpPr>
          <p:spPr bwMode="auto">
            <a:xfrm>
              <a:off x="6710873" y="2559514"/>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66" name="Oval 2565"/>
            <p:cNvSpPr/>
            <p:nvPr/>
          </p:nvSpPr>
          <p:spPr bwMode="auto">
            <a:xfrm>
              <a:off x="6310969" y="2475109"/>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70" name="Oval 2569"/>
            <p:cNvSpPr/>
            <p:nvPr/>
          </p:nvSpPr>
          <p:spPr bwMode="auto">
            <a:xfrm>
              <a:off x="9777883" y="3646481"/>
              <a:ext cx="164117" cy="164117"/>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842" name="TXT: Global currencies"/>
          <p:cNvGrpSpPr/>
          <p:nvPr/>
        </p:nvGrpSpPr>
        <p:grpSpPr>
          <a:xfrm>
            <a:off x="0" y="5423773"/>
            <a:ext cx="2816904" cy="416937"/>
            <a:chOff x="0" y="5640220"/>
            <a:chExt cx="2874137" cy="425408"/>
          </a:xfrm>
        </p:grpSpPr>
        <p:sp>
          <p:nvSpPr>
            <p:cNvPr id="2830" name="TextBox 2829"/>
            <p:cNvSpPr txBox="1"/>
            <p:nvPr/>
          </p:nvSpPr>
          <p:spPr>
            <a:xfrm>
              <a:off x="0" y="5640220"/>
              <a:ext cx="2874137" cy="384048"/>
            </a:xfrm>
            <a:prstGeom prst="rect">
              <a:avLst/>
            </a:prstGeom>
            <a:solidFill>
              <a:schemeClr val="tx2">
                <a:alpha val="95000"/>
              </a:schemeClr>
            </a:solidFill>
          </p:spPr>
          <p:txBody>
            <a:bodyPr wrap="square" lIns="313667" rIns="0" anchor="ctr" anchorCtr="0">
              <a:noAutofit/>
            </a:bodyPr>
            <a:lstStyle>
              <a:defPPr>
                <a:defRPr lang="en-US"/>
              </a:defPPr>
              <a:lvl1pPr>
                <a:defRPr sz="2600">
                  <a:gradFill>
                    <a:gsLst>
                      <a:gs pos="0">
                        <a:schemeClr val="bg1"/>
                      </a:gs>
                      <a:gs pos="100000">
                        <a:schemeClr val="bg1"/>
                      </a:gs>
                    </a:gsLst>
                    <a:lin ang="5400000" scaled="0"/>
                  </a:gradFill>
                  <a:latin typeface="+mj-lt"/>
                </a:defRPr>
              </a:lvl1pPr>
            </a:lstStyle>
            <a:p>
              <a:pPr defTabSz="1624320">
                <a:spcBef>
                  <a:spcPct val="20000"/>
                </a:spcBef>
                <a:buSzPct val="80000"/>
              </a:pPr>
              <a:r>
                <a:rPr lang="en-US" sz="1764" dirty="0">
                  <a:gradFill>
                    <a:gsLst>
                      <a:gs pos="36283">
                        <a:srgbClr val="EFEFEF"/>
                      </a:gs>
                      <a:gs pos="28000">
                        <a:srgbClr val="EFEFEF"/>
                      </a:gs>
                    </a:gsLst>
                    <a:lin ang="5400000" scaled="0"/>
                  </a:gradFill>
                  <a:latin typeface="Segoe UI"/>
                </a:rPr>
                <a:t>Local currencies</a:t>
              </a:r>
            </a:p>
          </p:txBody>
        </p:sp>
        <p:pic>
          <p:nvPicPr>
            <p:cNvPr id="2833" name="Picture 2832"/>
            <p:cNvPicPr>
              <a:picLocks noChangeAspect="1"/>
            </p:cNvPicPr>
            <p:nvPr/>
          </p:nvPicPr>
          <p:blipFill>
            <a:blip r:embed="rId4"/>
            <a:stretch>
              <a:fillRect/>
            </a:stretch>
          </p:blipFill>
          <p:spPr>
            <a:xfrm>
              <a:off x="2469090" y="5649660"/>
              <a:ext cx="351714" cy="415968"/>
            </a:xfrm>
            <a:prstGeom prst="rect">
              <a:avLst/>
            </a:prstGeom>
          </p:spPr>
        </p:pic>
      </p:grpSp>
      <p:grpSp>
        <p:nvGrpSpPr>
          <p:cNvPr id="2838" name="TXT: Global Data Center"/>
          <p:cNvGrpSpPr/>
          <p:nvPr/>
        </p:nvGrpSpPr>
        <p:grpSpPr>
          <a:xfrm>
            <a:off x="0" y="3741520"/>
            <a:ext cx="2816904" cy="376400"/>
            <a:chOff x="0" y="4062992"/>
            <a:chExt cx="2874137" cy="384048"/>
          </a:xfrm>
        </p:grpSpPr>
        <p:sp>
          <p:nvSpPr>
            <p:cNvPr id="2829" name="TextBox 2828"/>
            <p:cNvSpPr txBox="1"/>
            <p:nvPr/>
          </p:nvSpPr>
          <p:spPr>
            <a:xfrm>
              <a:off x="0" y="4062992"/>
              <a:ext cx="2874137" cy="384048"/>
            </a:xfrm>
            <a:prstGeom prst="rect">
              <a:avLst/>
            </a:prstGeom>
            <a:solidFill>
              <a:schemeClr val="tx2">
                <a:alpha val="95000"/>
              </a:schemeClr>
            </a:solidFill>
          </p:spPr>
          <p:txBody>
            <a:bodyPr wrap="square" lIns="313667" rIns="0" anchor="ctr" anchorCtr="0">
              <a:noAutofit/>
            </a:bodyPr>
            <a:lstStyle>
              <a:defPPr>
                <a:defRPr lang="en-US"/>
              </a:defPPr>
              <a:lvl1pPr>
                <a:defRPr sz="2600">
                  <a:gradFill>
                    <a:gsLst>
                      <a:gs pos="0">
                        <a:schemeClr val="bg1"/>
                      </a:gs>
                      <a:gs pos="100000">
                        <a:schemeClr val="bg1"/>
                      </a:gs>
                    </a:gsLst>
                    <a:lin ang="5400000" scaled="0"/>
                  </a:gradFill>
                  <a:latin typeface="+mj-lt"/>
                </a:defRPr>
              </a:lvl1pPr>
            </a:lstStyle>
            <a:p>
              <a:pPr defTabSz="1624320">
                <a:spcBef>
                  <a:spcPct val="20000"/>
                </a:spcBef>
                <a:buSzPct val="80000"/>
              </a:pPr>
              <a:r>
                <a:rPr lang="en-US" sz="1764" dirty="0">
                  <a:gradFill>
                    <a:gsLst>
                      <a:gs pos="36283">
                        <a:srgbClr val="EFEFEF"/>
                      </a:gs>
                      <a:gs pos="28000">
                        <a:srgbClr val="EFEFEF"/>
                      </a:gs>
                    </a:gsLst>
                    <a:lin ang="5400000" scaled="0"/>
                  </a:gradFill>
                  <a:latin typeface="Segoe UI"/>
                </a:rPr>
                <a:t>Global datacenters</a:t>
              </a:r>
            </a:p>
          </p:txBody>
        </p:sp>
        <p:sp>
          <p:nvSpPr>
            <p:cNvPr id="2835" name="Oval 2834"/>
            <p:cNvSpPr/>
            <p:nvPr/>
          </p:nvSpPr>
          <p:spPr bwMode="auto">
            <a:xfrm>
              <a:off x="2536863" y="4146933"/>
              <a:ext cx="216168" cy="216166"/>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839" name="TXT: Global CDN"/>
          <p:cNvGrpSpPr/>
          <p:nvPr/>
        </p:nvGrpSpPr>
        <p:grpSpPr>
          <a:xfrm>
            <a:off x="0" y="4158173"/>
            <a:ext cx="2816904" cy="376400"/>
            <a:chOff x="0" y="4574115"/>
            <a:chExt cx="2874137" cy="384048"/>
          </a:xfrm>
        </p:grpSpPr>
        <p:sp>
          <p:nvSpPr>
            <p:cNvPr id="2831" name="TextBox 2830"/>
            <p:cNvSpPr txBox="1"/>
            <p:nvPr/>
          </p:nvSpPr>
          <p:spPr>
            <a:xfrm>
              <a:off x="0" y="4574115"/>
              <a:ext cx="2874137" cy="384048"/>
            </a:xfrm>
            <a:prstGeom prst="rect">
              <a:avLst/>
            </a:prstGeom>
            <a:solidFill>
              <a:schemeClr val="tx2">
                <a:alpha val="95000"/>
              </a:schemeClr>
            </a:solidFill>
          </p:spPr>
          <p:txBody>
            <a:bodyPr wrap="square" lIns="313667" rIns="0" anchor="ctr" anchorCtr="0">
              <a:noAutofit/>
            </a:bodyPr>
            <a:lstStyle>
              <a:defPPr>
                <a:defRPr lang="en-US"/>
              </a:defPPr>
              <a:lvl1pPr>
                <a:defRPr sz="2600">
                  <a:gradFill>
                    <a:gsLst>
                      <a:gs pos="0">
                        <a:schemeClr val="bg1"/>
                      </a:gs>
                      <a:gs pos="100000">
                        <a:schemeClr val="bg1"/>
                      </a:gs>
                    </a:gsLst>
                    <a:lin ang="5400000" scaled="0"/>
                  </a:gradFill>
                  <a:latin typeface="+mj-lt"/>
                </a:defRPr>
              </a:lvl1pPr>
            </a:lstStyle>
            <a:p>
              <a:pPr defTabSz="1624320">
                <a:spcBef>
                  <a:spcPct val="20000"/>
                </a:spcBef>
                <a:buSzPct val="80000"/>
              </a:pPr>
              <a:r>
                <a:rPr lang="en-US" sz="1764">
                  <a:gradFill>
                    <a:gsLst>
                      <a:gs pos="36283">
                        <a:srgbClr val="EFEFEF"/>
                      </a:gs>
                      <a:gs pos="28000">
                        <a:srgbClr val="EFEFEF"/>
                      </a:gs>
                    </a:gsLst>
                    <a:lin ang="5400000" scaled="0"/>
                  </a:gradFill>
                  <a:latin typeface="Segoe UI"/>
                </a:rPr>
                <a:t>Global CDN</a:t>
              </a:r>
              <a:endParaRPr lang="en-US" sz="1764" dirty="0">
                <a:gradFill>
                  <a:gsLst>
                    <a:gs pos="36283">
                      <a:srgbClr val="EFEFEF"/>
                    </a:gs>
                    <a:gs pos="28000">
                      <a:srgbClr val="EFEFEF"/>
                    </a:gs>
                  </a:gsLst>
                  <a:lin ang="5400000" scaled="0"/>
                </a:gradFill>
                <a:latin typeface="Segoe UI"/>
              </a:endParaRPr>
            </a:p>
          </p:txBody>
        </p:sp>
        <p:sp>
          <p:nvSpPr>
            <p:cNvPr id="2836" name="Oval 2835"/>
            <p:cNvSpPr/>
            <p:nvPr/>
          </p:nvSpPr>
          <p:spPr bwMode="auto">
            <a:xfrm>
              <a:off x="2536863" y="4658056"/>
              <a:ext cx="216168" cy="216166"/>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841" name="TXT: Azure countries"/>
          <p:cNvGrpSpPr/>
          <p:nvPr/>
        </p:nvGrpSpPr>
        <p:grpSpPr>
          <a:xfrm>
            <a:off x="0" y="4574826"/>
            <a:ext cx="2816904" cy="376400"/>
            <a:chOff x="0" y="5085238"/>
            <a:chExt cx="2874137" cy="384048"/>
          </a:xfrm>
        </p:grpSpPr>
        <p:sp>
          <p:nvSpPr>
            <p:cNvPr id="2832" name="TextBox 2831"/>
            <p:cNvSpPr txBox="1"/>
            <p:nvPr/>
          </p:nvSpPr>
          <p:spPr>
            <a:xfrm>
              <a:off x="0" y="5085238"/>
              <a:ext cx="2874137" cy="384048"/>
            </a:xfrm>
            <a:prstGeom prst="rect">
              <a:avLst/>
            </a:prstGeom>
            <a:solidFill>
              <a:schemeClr val="tx2">
                <a:alpha val="95000"/>
              </a:schemeClr>
            </a:solidFill>
          </p:spPr>
          <p:txBody>
            <a:bodyPr wrap="square" lIns="313667" rIns="0" anchor="ctr" anchorCtr="0">
              <a:noAutofit/>
            </a:bodyPr>
            <a:lstStyle>
              <a:defPPr>
                <a:defRPr lang="en-US"/>
              </a:defPPr>
              <a:lvl1pPr defTabSz="1657300">
                <a:spcBef>
                  <a:spcPct val="20000"/>
                </a:spcBef>
                <a:buSzPct val="80000"/>
                <a:defRPr sz="2200">
                  <a:gradFill>
                    <a:gsLst>
                      <a:gs pos="36283">
                        <a:schemeClr val="bg1"/>
                      </a:gs>
                      <a:gs pos="28000">
                        <a:schemeClr val="bg1"/>
                      </a:gs>
                    </a:gsLst>
                    <a:lin ang="5400000" scaled="0"/>
                  </a:gradFill>
                  <a:latin typeface="+mj-lt"/>
                </a:defRPr>
              </a:lvl1pPr>
            </a:lstStyle>
            <a:p>
              <a:r>
                <a:rPr lang="en-US" sz="1764" dirty="0">
                  <a:gradFill>
                    <a:gsLst>
                      <a:gs pos="36283">
                        <a:srgbClr val="EFEFEF"/>
                      </a:gs>
                      <a:gs pos="28000">
                        <a:srgbClr val="EFEFEF"/>
                      </a:gs>
                    </a:gsLst>
                    <a:lin ang="5400000" scaled="0"/>
                  </a:gradFill>
                  <a:latin typeface="Segoe UI"/>
                </a:rPr>
                <a:t>Global support</a:t>
              </a:r>
            </a:p>
          </p:txBody>
        </p:sp>
        <p:sp>
          <p:nvSpPr>
            <p:cNvPr id="2837" name="Oval 2836"/>
            <p:cNvSpPr/>
            <p:nvPr/>
          </p:nvSpPr>
          <p:spPr bwMode="auto">
            <a:xfrm>
              <a:off x="2536863" y="5169179"/>
              <a:ext cx="216168" cy="216166"/>
            </a:xfrm>
            <a:prstGeom prst="ellipse">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3941" y="1484160"/>
            <a:ext cx="1709007" cy="1464863"/>
          </a:xfrm>
          <a:prstGeom prst="rect">
            <a:avLst/>
          </a:prstGeom>
          <a:effectLst>
            <a:outerShdw blurRad="50800" dist="38100" dir="8100000" algn="tr" rotWithShape="0">
              <a:prstClr val="black">
                <a:alpha val="40000"/>
              </a:prstClr>
            </a:outerShdw>
          </a:effectLst>
          <a:scene3d>
            <a:camera prst="orthographicFront"/>
            <a:lightRig rig="threePt" dir="t"/>
          </a:scene3d>
          <a:sp3d prstMaterial="matte"/>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b="4660"/>
          <a:stretch/>
        </p:blipFill>
        <p:spPr>
          <a:xfrm>
            <a:off x="6203653" y="804651"/>
            <a:ext cx="1805563" cy="1475503"/>
          </a:xfrm>
          <a:prstGeom prst="rect">
            <a:avLst/>
          </a:prstGeom>
          <a:effectLst>
            <a:outerShdw blurRad="50800" dist="38100" dir="8100000" algn="tr" rotWithShape="0">
              <a:prstClr val="black">
                <a:alpha val="40000"/>
              </a:prstClr>
            </a:outerShdw>
          </a:effectLst>
          <a:scene3d>
            <a:camera prst="orthographicFront"/>
            <a:lightRig rig="threePt" dir="t"/>
          </a:scene3d>
          <a:sp3d prstMaterial="matte"/>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36648" y="1816943"/>
            <a:ext cx="1710911" cy="1466495"/>
          </a:xfrm>
          <a:prstGeom prst="rect">
            <a:avLst/>
          </a:prstGeom>
          <a:effectLst>
            <a:outerShdw blurRad="50800" dist="38100" dir="8100000" algn="tr" rotWithShape="0">
              <a:prstClr val="black">
                <a:alpha val="40000"/>
              </a:prstClr>
            </a:outerShdw>
          </a:effectLst>
          <a:scene3d>
            <a:camera prst="orthographicFront"/>
            <a:lightRig rig="threePt" dir="t"/>
          </a:scene3d>
          <a:sp3d prstMaterial="matte"/>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l="4003" r="2074"/>
          <a:stretch/>
        </p:blipFill>
        <p:spPr>
          <a:xfrm>
            <a:off x="4188962" y="3276091"/>
            <a:ext cx="1789667" cy="1478993"/>
          </a:xfrm>
          <a:prstGeom prst="rect">
            <a:avLst/>
          </a:prstGeom>
          <a:effectLst>
            <a:outerShdw blurRad="50800" dist="38100" dir="8100000" algn="tr" rotWithShape="0">
              <a:prstClr val="black">
                <a:alpha val="40000"/>
              </a:prstClr>
            </a:outerShdw>
          </a:effectLst>
          <a:scene3d>
            <a:camera prst="orthographicFront"/>
            <a:lightRig rig="threePt" dir="t"/>
          </a:scene3d>
          <a:sp3d prstMaterial="matte"/>
        </p:spPr>
      </p:pic>
      <p:sp>
        <p:nvSpPr>
          <p:cNvPr id="9" name="Rectangle 8"/>
          <p:cNvSpPr/>
          <p:nvPr/>
        </p:nvSpPr>
        <p:spPr>
          <a:xfrm>
            <a:off x="1" y="5949471"/>
            <a:ext cx="12197377" cy="725463"/>
          </a:xfrm>
          <a:prstGeom prst="rect">
            <a:avLst/>
          </a:prstGeom>
          <a:solidFill>
            <a:srgbClr val="FFFFFF">
              <a:alpha val="50000"/>
            </a:srgbClr>
          </a:solidFill>
        </p:spPr>
        <p:txBody>
          <a:bodyPr wrap="square">
            <a:spAutoFit/>
          </a:bodyPr>
          <a:lstStyle/>
          <a:p>
            <a:pPr marL="456974" lvl="1" defTabSz="913946">
              <a:lnSpc>
                <a:spcPct val="90000"/>
              </a:lnSpc>
              <a:spcAft>
                <a:spcPts val="294"/>
              </a:spcAft>
            </a:pPr>
            <a:r>
              <a:rPr lang="en-US" sz="1960" dirty="0">
                <a:gradFill>
                  <a:gsLst>
                    <a:gs pos="0">
                      <a:srgbClr val="00B0F0"/>
                    </a:gs>
                    <a:gs pos="100000">
                      <a:srgbClr val="00B0F0"/>
                    </a:gs>
                  </a:gsLst>
                  <a:lin ang="5400000" scaled="0"/>
                </a:gradFill>
              </a:rPr>
              <a:t>24 x 7 x 365</a:t>
            </a:r>
            <a:r>
              <a:rPr lang="en-US" sz="1568" dirty="0">
                <a:gradFill>
                  <a:gsLst>
                    <a:gs pos="0">
                      <a:srgbClr val="00B0F0"/>
                    </a:gs>
                    <a:gs pos="100000">
                      <a:srgbClr val="00B0F0"/>
                    </a:gs>
                  </a:gsLst>
                  <a:lin ang="5400000" scaled="0"/>
                </a:gradFill>
              </a:rPr>
              <a:t> </a:t>
            </a:r>
            <a:r>
              <a:rPr lang="en-US" sz="1764" dirty="0">
                <a:gradFill>
                  <a:gsLst>
                    <a:gs pos="0">
                      <a:srgbClr val="505050"/>
                    </a:gs>
                    <a:gs pos="100000">
                      <a:srgbClr val="505050"/>
                    </a:gs>
                  </a:gsLst>
                </a:gradFill>
              </a:rPr>
              <a:t>support        Over </a:t>
            </a:r>
            <a:r>
              <a:rPr lang="en-US" sz="1960" dirty="0">
                <a:gradFill>
                  <a:gsLst>
                    <a:gs pos="0">
                      <a:srgbClr val="00B0F0"/>
                    </a:gs>
                    <a:gs pos="100000">
                      <a:srgbClr val="00B0F0"/>
                    </a:gs>
                  </a:gsLst>
                </a:gradFill>
              </a:rPr>
              <a:t>1 billion </a:t>
            </a:r>
            <a:r>
              <a:rPr lang="en-US" sz="1764" dirty="0">
                <a:gradFill>
                  <a:gsLst>
                    <a:gs pos="0">
                      <a:srgbClr val="505050"/>
                    </a:gs>
                    <a:gs pos="100000">
                      <a:srgbClr val="505050"/>
                    </a:gs>
                  </a:gsLst>
                </a:gradFill>
              </a:rPr>
              <a:t>customers</a:t>
            </a:r>
            <a:r>
              <a:rPr lang="en-US" sz="2352" dirty="0">
                <a:gradFill>
                  <a:gsLst>
                    <a:gs pos="0">
                      <a:srgbClr val="505050"/>
                    </a:gs>
                    <a:gs pos="100000">
                      <a:srgbClr val="505050"/>
                    </a:gs>
                  </a:gsLst>
                </a:gradFill>
              </a:rPr>
              <a:t>, </a:t>
            </a:r>
            <a:r>
              <a:rPr lang="en-US" sz="1960" dirty="0">
                <a:gradFill>
                  <a:gsLst>
                    <a:gs pos="0">
                      <a:srgbClr val="00B0F0"/>
                    </a:gs>
                    <a:gs pos="100000">
                      <a:srgbClr val="00B0F0"/>
                    </a:gs>
                  </a:gsLst>
                </a:gradFill>
              </a:rPr>
              <a:t>20 million </a:t>
            </a:r>
            <a:r>
              <a:rPr lang="en-US" sz="1764" dirty="0">
                <a:gradFill>
                  <a:gsLst>
                    <a:gs pos="0">
                      <a:srgbClr val="505050"/>
                    </a:gs>
                    <a:gs pos="100000">
                      <a:srgbClr val="505050"/>
                    </a:gs>
                  </a:gsLst>
                </a:gradFill>
              </a:rPr>
              <a:t>businesses</a:t>
            </a:r>
            <a:r>
              <a:rPr lang="en-US" sz="1764" dirty="0">
                <a:solidFill>
                  <a:srgbClr val="505050"/>
                </a:solidFill>
              </a:rPr>
              <a:t> 	</a:t>
            </a:r>
            <a:r>
              <a:rPr lang="en-US" sz="1960" dirty="0">
                <a:gradFill>
                  <a:gsLst>
                    <a:gs pos="0">
                      <a:srgbClr val="00B0F0"/>
                    </a:gs>
                    <a:gs pos="100000">
                      <a:srgbClr val="00B0F0"/>
                    </a:gs>
                  </a:gsLst>
                </a:gradFill>
              </a:rPr>
              <a:t>76</a:t>
            </a:r>
            <a:r>
              <a:rPr lang="en-US" sz="1568" dirty="0">
                <a:solidFill>
                  <a:srgbClr val="505050"/>
                </a:solidFill>
              </a:rPr>
              <a:t> </a:t>
            </a:r>
            <a:r>
              <a:rPr lang="en-US" sz="1764" dirty="0">
                <a:gradFill>
                  <a:gsLst>
                    <a:gs pos="0">
                      <a:srgbClr val="505050"/>
                    </a:gs>
                    <a:gs pos="100000">
                      <a:srgbClr val="505050"/>
                    </a:gs>
                  </a:gsLst>
                </a:gradFill>
              </a:rPr>
              <a:t>markets worldwide</a:t>
            </a:r>
          </a:p>
          <a:p>
            <a:pPr marL="456974" lvl="1" defTabSz="913946">
              <a:lnSpc>
                <a:spcPct val="90000"/>
              </a:lnSpc>
              <a:spcAft>
                <a:spcPts val="294"/>
              </a:spcAft>
            </a:pPr>
            <a:r>
              <a:rPr lang="en-US" sz="1960" dirty="0">
                <a:gradFill>
                  <a:gsLst>
                    <a:gs pos="0">
                      <a:srgbClr val="00B0F0"/>
                    </a:gs>
                    <a:gs pos="100000">
                      <a:srgbClr val="00B0F0"/>
                    </a:gs>
                  </a:gsLst>
                </a:gradFill>
              </a:rPr>
              <a:t>      280 years </a:t>
            </a:r>
            <a:r>
              <a:rPr lang="en-US" sz="1764" dirty="0">
                <a:gradFill>
                  <a:gsLst>
                    <a:gs pos="0">
                      <a:srgbClr val="505050"/>
                    </a:gs>
                    <a:gs pos="100000">
                      <a:srgbClr val="505050"/>
                    </a:gs>
                  </a:gsLst>
                  <a:lin ang="5400000" scaled="0"/>
                </a:gradFill>
              </a:rPr>
              <a:t>of combined industry experience in infrastructure, security, product dev, and global ops</a:t>
            </a:r>
          </a:p>
        </p:txBody>
      </p:sp>
      <p:grpSp>
        <p:nvGrpSpPr>
          <p:cNvPr id="10" name="Local acct icons"/>
          <p:cNvGrpSpPr/>
          <p:nvPr/>
        </p:nvGrpSpPr>
        <p:grpSpPr>
          <a:xfrm>
            <a:off x="3333965" y="2011123"/>
            <a:ext cx="8039274" cy="3857324"/>
            <a:chOff x="3401704" y="2050577"/>
            <a:chExt cx="8202614" cy="3935696"/>
          </a:xfrm>
        </p:grpSpPr>
        <p:sp>
          <p:nvSpPr>
            <p:cNvPr id="223" name="Freeform 237"/>
            <p:cNvSpPr>
              <a:spLocks noChangeAspect="1"/>
            </p:cNvSpPr>
            <p:nvPr/>
          </p:nvSpPr>
          <p:spPr bwMode="auto">
            <a:xfrm>
              <a:off x="7036003" y="415708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24" name="Freeform 237"/>
            <p:cNvSpPr>
              <a:spLocks noChangeAspect="1"/>
            </p:cNvSpPr>
            <p:nvPr/>
          </p:nvSpPr>
          <p:spPr bwMode="auto">
            <a:xfrm>
              <a:off x="3452353" y="304565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26" name="Freeform 237"/>
            <p:cNvSpPr>
              <a:spLocks noChangeAspect="1"/>
            </p:cNvSpPr>
            <p:nvPr/>
          </p:nvSpPr>
          <p:spPr bwMode="auto">
            <a:xfrm>
              <a:off x="7036002" y="287856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27" name="Freeform 237"/>
            <p:cNvSpPr>
              <a:spLocks noChangeAspect="1"/>
            </p:cNvSpPr>
            <p:nvPr/>
          </p:nvSpPr>
          <p:spPr bwMode="auto">
            <a:xfrm>
              <a:off x="6347271" y="359364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28" name="Freeform 237"/>
            <p:cNvSpPr>
              <a:spLocks noChangeAspect="1"/>
            </p:cNvSpPr>
            <p:nvPr/>
          </p:nvSpPr>
          <p:spPr bwMode="auto">
            <a:xfrm>
              <a:off x="4514224" y="559980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29" name="Freeform 237"/>
            <p:cNvSpPr>
              <a:spLocks noChangeAspect="1"/>
            </p:cNvSpPr>
            <p:nvPr/>
          </p:nvSpPr>
          <p:spPr bwMode="auto">
            <a:xfrm>
              <a:off x="7625282" y="310208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0" name="Freeform 237"/>
            <p:cNvSpPr>
              <a:spLocks noChangeAspect="1"/>
            </p:cNvSpPr>
            <p:nvPr/>
          </p:nvSpPr>
          <p:spPr bwMode="auto">
            <a:xfrm>
              <a:off x="10219469" y="415369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1" name="Freeform 237"/>
            <p:cNvSpPr>
              <a:spLocks noChangeAspect="1"/>
            </p:cNvSpPr>
            <p:nvPr/>
          </p:nvSpPr>
          <p:spPr bwMode="auto">
            <a:xfrm>
              <a:off x="10326149" y="515953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2" name="Freeform 237"/>
            <p:cNvSpPr>
              <a:spLocks noChangeAspect="1"/>
            </p:cNvSpPr>
            <p:nvPr/>
          </p:nvSpPr>
          <p:spPr bwMode="auto">
            <a:xfrm>
              <a:off x="7217189" y="252301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3" name="Freeform 237"/>
            <p:cNvSpPr>
              <a:spLocks noChangeAspect="1"/>
            </p:cNvSpPr>
            <p:nvPr/>
          </p:nvSpPr>
          <p:spPr bwMode="auto">
            <a:xfrm>
              <a:off x="8112962" y="310208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4" name="Freeform 237"/>
            <p:cNvSpPr>
              <a:spLocks noChangeAspect="1"/>
            </p:cNvSpPr>
            <p:nvPr/>
          </p:nvSpPr>
          <p:spPr bwMode="auto">
            <a:xfrm>
              <a:off x="7625282" y="36050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5" name="Freeform 237"/>
            <p:cNvSpPr>
              <a:spLocks noChangeAspect="1"/>
            </p:cNvSpPr>
            <p:nvPr/>
          </p:nvSpPr>
          <p:spPr bwMode="auto">
            <a:xfrm>
              <a:off x="7625282" y="273632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6" name="Freeform 237"/>
            <p:cNvSpPr>
              <a:spLocks noChangeAspect="1"/>
            </p:cNvSpPr>
            <p:nvPr/>
          </p:nvSpPr>
          <p:spPr bwMode="auto">
            <a:xfrm>
              <a:off x="9042602" y="349832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7" name="Freeform 237"/>
            <p:cNvSpPr>
              <a:spLocks noChangeAspect="1"/>
            </p:cNvSpPr>
            <p:nvPr/>
          </p:nvSpPr>
          <p:spPr bwMode="auto">
            <a:xfrm>
              <a:off x="7506749" y="244681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8" name="Freeform 237"/>
            <p:cNvSpPr>
              <a:spLocks noChangeAspect="1"/>
            </p:cNvSpPr>
            <p:nvPr/>
          </p:nvSpPr>
          <p:spPr bwMode="auto">
            <a:xfrm>
              <a:off x="6670242" y="280236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39" name="Freeform 237"/>
            <p:cNvSpPr>
              <a:spLocks noChangeAspect="1"/>
            </p:cNvSpPr>
            <p:nvPr/>
          </p:nvSpPr>
          <p:spPr bwMode="auto">
            <a:xfrm>
              <a:off x="4514224" y="499020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0" name="Freeform 237"/>
            <p:cNvSpPr>
              <a:spLocks noChangeAspect="1"/>
            </p:cNvSpPr>
            <p:nvPr/>
          </p:nvSpPr>
          <p:spPr bwMode="auto">
            <a:xfrm>
              <a:off x="4956184" y="477684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1" name="Freeform 237"/>
            <p:cNvSpPr>
              <a:spLocks noChangeAspect="1"/>
            </p:cNvSpPr>
            <p:nvPr/>
          </p:nvSpPr>
          <p:spPr bwMode="auto">
            <a:xfrm>
              <a:off x="7249362" y="287856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2" name="Freeform 237"/>
            <p:cNvSpPr>
              <a:spLocks noChangeAspect="1"/>
            </p:cNvSpPr>
            <p:nvPr/>
          </p:nvSpPr>
          <p:spPr bwMode="auto">
            <a:xfrm>
              <a:off x="3429204" y="244512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3" name="Freeform 237"/>
            <p:cNvSpPr>
              <a:spLocks noChangeAspect="1"/>
            </p:cNvSpPr>
            <p:nvPr/>
          </p:nvSpPr>
          <p:spPr bwMode="auto">
            <a:xfrm>
              <a:off x="4358844" y="534072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4" name="Freeform 237"/>
            <p:cNvSpPr>
              <a:spLocks noChangeAspect="1"/>
            </p:cNvSpPr>
            <p:nvPr/>
          </p:nvSpPr>
          <p:spPr bwMode="auto">
            <a:xfrm>
              <a:off x="9442229" y="278209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7" name="Freeform 237"/>
            <p:cNvSpPr>
              <a:spLocks noChangeAspect="1"/>
            </p:cNvSpPr>
            <p:nvPr/>
          </p:nvSpPr>
          <p:spPr bwMode="auto">
            <a:xfrm>
              <a:off x="4255144" y="442632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8" name="Freeform 237"/>
            <p:cNvSpPr>
              <a:spLocks noChangeAspect="1"/>
            </p:cNvSpPr>
            <p:nvPr/>
          </p:nvSpPr>
          <p:spPr bwMode="auto">
            <a:xfrm>
              <a:off x="3858904" y="399960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9" name="Freeform 237"/>
            <p:cNvSpPr>
              <a:spLocks noChangeAspect="1"/>
            </p:cNvSpPr>
            <p:nvPr/>
          </p:nvSpPr>
          <p:spPr bwMode="auto">
            <a:xfrm>
              <a:off x="7151826" y="29700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0" name="Freeform 237"/>
            <p:cNvSpPr>
              <a:spLocks noChangeAspect="1"/>
            </p:cNvSpPr>
            <p:nvPr/>
          </p:nvSpPr>
          <p:spPr bwMode="auto">
            <a:xfrm>
              <a:off x="7151826" y="331747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1" name="Freeform 237"/>
            <p:cNvSpPr>
              <a:spLocks noChangeAspect="1"/>
            </p:cNvSpPr>
            <p:nvPr/>
          </p:nvSpPr>
          <p:spPr bwMode="auto">
            <a:xfrm>
              <a:off x="7217189" y="2669321"/>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2" name="Freeform 251"/>
            <p:cNvSpPr>
              <a:spLocks noChangeAspect="1"/>
            </p:cNvSpPr>
            <p:nvPr/>
          </p:nvSpPr>
          <p:spPr bwMode="auto">
            <a:xfrm>
              <a:off x="6670242" y="252804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3" name="Freeform 237"/>
            <p:cNvSpPr>
              <a:spLocks noChangeAspect="1"/>
            </p:cNvSpPr>
            <p:nvPr/>
          </p:nvSpPr>
          <p:spPr bwMode="auto">
            <a:xfrm>
              <a:off x="4224664" y="360336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4" name="Freeform 237"/>
            <p:cNvSpPr>
              <a:spLocks noChangeAspect="1"/>
            </p:cNvSpPr>
            <p:nvPr/>
          </p:nvSpPr>
          <p:spPr bwMode="auto">
            <a:xfrm>
              <a:off x="4224664" y="460920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5" name="Freeform 237"/>
            <p:cNvSpPr>
              <a:spLocks noChangeAspect="1"/>
            </p:cNvSpPr>
            <p:nvPr/>
          </p:nvSpPr>
          <p:spPr bwMode="auto">
            <a:xfrm>
              <a:off x="7230610" y="360645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6" name="Freeform 237"/>
            <p:cNvSpPr>
              <a:spLocks noChangeAspect="1"/>
            </p:cNvSpPr>
            <p:nvPr/>
          </p:nvSpPr>
          <p:spPr bwMode="auto">
            <a:xfrm>
              <a:off x="3401704" y="375576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7" name="Freeform 237"/>
            <p:cNvSpPr>
              <a:spLocks noChangeAspect="1"/>
            </p:cNvSpPr>
            <p:nvPr/>
          </p:nvSpPr>
          <p:spPr bwMode="auto">
            <a:xfrm>
              <a:off x="7217189" y="238585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8" name="Freeform 237"/>
            <p:cNvSpPr>
              <a:spLocks noChangeAspect="1"/>
            </p:cNvSpPr>
            <p:nvPr/>
          </p:nvSpPr>
          <p:spPr bwMode="auto">
            <a:xfrm>
              <a:off x="7217189" y="205057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9" name="Freeform 258"/>
            <p:cNvSpPr>
              <a:spLocks noChangeAspect="1"/>
            </p:cNvSpPr>
            <p:nvPr/>
          </p:nvSpPr>
          <p:spPr bwMode="auto">
            <a:xfrm>
              <a:off x="6533082" y="275664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0" name="Freeform 259"/>
            <p:cNvSpPr>
              <a:spLocks noChangeAspect="1"/>
            </p:cNvSpPr>
            <p:nvPr/>
          </p:nvSpPr>
          <p:spPr bwMode="auto">
            <a:xfrm>
              <a:off x="6837882" y="268044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3" name="Freeform 237"/>
            <p:cNvSpPr>
              <a:spLocks noChangeAspect="1"/>
            </p:cNvSpPr>
            <p:nvPr/>
          </p:nvSpPr>
          <p:spPr bwMode="auto">
            <a:xfrm>
              <a:off x="7625282" y="29192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4" name="Freeform 237"/>
            <p:cNvSpPr>
              <a:spLocks noChangeAspect="1"/>
            </p:cNvSpPr>
            <p:nvPr/>
          </p:nvSpPr>
          <p:spPr bwMode="auto">
            <a:xfrm>
              <a:off x="7106106" y="31224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5" name="Freeform 237"/>
            <p:cNvSpPr>
              <a:spLocks noChangeAspect="1"/>
            </p:cNvSpPr>
            <p:nvPr/>
          </p:nvSpPr>
          <p:spPr bwMode="auto">
            <a:xfrm>
              <a:off x="3538864" y="383196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6" name="Freeform 237"/>
            <p:cNvSpPr>
              <a:spLocks noChangeAspect="1"/>
            </p:cNvSpPr>
            <p:nvPr/>
          </p:nvSpPr>
          <p:spPr bwMode="auto">
            <a:xfrm>
              <a:off x="3691264" y="389292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7" name="Freeform 237"/>
            <p:cNvSpPr>
              <a:spLocks noChangeAspect="1"/>
            </p:cNvSpPr>
            <p:nvPr/>
          </p:nvSpPr>
          <p:spPr bwMode="auto">
            <a:xfrm>
              <a:off x="9731789" y="352885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8" name="Freeform 237"/>
            <p:cNvSpPr>
              <a:spLocks noChangeAspect="1"/>
            </p:cNvSpPr>
            <p:nvPr/>
          </p:nvSpPr>
          <p:spPr bwMode="auto">
            <a:xfrm>
              <a:off x="7440709" y="2791241"/>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69" name="Freeform 237"/>
            <p:cNvSpPr>
              <a:spLocks noChangeAspect="1"/>
            </p:cNvSpPr>
            <p:nvPr/>
          </p:nvSpPr>
          <p:spPr bwMode="auto">
            <a:xfrm>
              <a:off x="8636202" y="36304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0" name="Freeform 237"/>
            <p:cNvSpPr>
              <a:spLocks noChangeAspect="1"/>
            </p:cNvSpPr>
            <p:nvPr/>
          </p:nvSpPr>
          <p:spPr bwMode="auto">
            <a:xfrm>
              <a:off x="9837505" y="443148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3" name="Freeform 272"/>
            <p:cNvSpPr>
              <a:spLocks noChangeAspect="1"/>
            </p:cNvSpPr>
            <p:nvPr/>
          </p:nvSpPr>
          <p:spPr bwMode="auto">
            <a:xfrm>
              <a:off x="6151117" y="258302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4" name="Freeform 237"/>
            <p:cNvSpPr>
              <a:spLocks noChangeAspect="1"/>
            </p:cNvSpPr>
            <p:nvPr/>
          </p:nvSpPr>
          <p:spPr bwMode="auto">
            <a:xfrm>
              <a:off x="7496828" y="33981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5" name="Freeform 237"/>
            <p:cNvSpPr>
              <a:spLocks noChangeAspect="1"/>
            </p:cNvSpPr>
            <p:nvPr/>
          </p:nvSpPr>
          <p:spPr bwMode="auto">
            <a:xfrm>
              <a:off x="7346357" y="345597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6" name="Freeform 275"/>
            <p:cNvSpPr>
              <a:spLocks noChangeAspect="1"/>
            </p:cNvSpPr>
            <p:nvPr/>
          </p:nvSpPr>
          <p:spPr bwMode="auto">
            <a:xfrm>
              <a:off x="6787725" y="3069163"/>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77" name="Freeform 237"/>
            <p:cNvSpPr>
              <a:spLocks noChangeAspect="1"/>
            </p:cNvSpPr>
            <p:nvPr/>
          </p:nvSpPr>
          <p:spPr bwMode="auto">
            <a:xfrm>
              <a:off x="4009185" y="376726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0" name="Freeform 237"/>
            <p:cNvSpPr>
              <a:spLocks noChangeAspect="1"/>
            </p:cNvSpPr>
            <p:nvPr/>
          </p:nvSpPr>
          <p:spPr bwMode="auto">
            <a:xfrm>
              <a:off x="10460801" y="321036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1" name="Freeform 237"/>
            <p:cNvSpPr>
              <a:spLocks noChangeAspect="1"/>
            </p:cNvSpPr>
            <p:nvPr/>
          </p:nvSpPr>
          <p:spPr bwMode="auto">
            <a:xfrm>
              <a:off x="7485252" y="3537001"/>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2" name="Freeform 237"/>
            <p:cNvSpPr>
              <a:spLocks noChangeAspect="1"/>
            </p:cNvSpPr>
            <p:nvPr/>
          </p:nvSpPr>
          <p:spPr bwMode="auto">
            <a:xfrm>
              <a:off x="7498990" y="4307555"/>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3" name="Freeform 237"/>
            <p:cNvSpPr>
              <a:spLocks noChangeAspect="1"/>
            </p:cNvSpPr>
            <p:nvPr/>
          </p:nvSpPr>
          <p:spPr bwMode="auto">
            <a:xfrm>
              <a:off x="10136711" y="308303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4" name="Freeform 237"/>
            <p:cNvSpPr>
              <a:spLocks noChangeAspect="1"/>
            </p:cNvSpPr>
            <p:nvPr/>
          </p:nvSpPr>
          <p:spPr bwMode="auto">
            <a:xfrm>
              <a:off x="8471777" y="282429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5" name="Freeform 237"/>
            <p:cNvSpPr>
              <a:spLocks noChangeAspect="1"/>
            </p:cNvSpPr>
            <p:nvPr/>
          </p:nvSpPr>
          <p:spPr bwMode="auto">
            <a:xfrm>
              <a:off x="7390810" y="251317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6" name="Freeform 237"/>
            <p:cNvSpPr>
              <a:spLocks noChangeAspect="1"/>
            </p:cNvSpPr>
            <p:nvPr/>
          </p:nvSpPr>
          <p:spPr bwMode="auto">
            <a:xfrm>
              <a:off x="7056989" y="360645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7" name="Freeform 237"/>
            <p:cNvSpPr>
              <a:spLocks noChangeAspect="1"/>
            </p:cNvSpPr>
            <p:nvPr/>
          </p:nvSpPr>
          <p:spPr bwMode="auto">
            <a:xfrm>
              <a:off x="7217189" y="251317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8" name="Freeform 237"/>
            <p:cNvSpPr>
              <a:spLocks noChangeAspect="1"/>
            </p:cNvSpPr>
            <p:nvPr/>
          </p:nvSpPr>
          <p:spPr bwMode="auto">
            <a:xfrm>
              <a:off x="7184310" y="346755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9" name="Freeform 237"/>
            <p:cNvSpPr>
              <a:spLocks noChangeAspect="1"/>
            </p:cNvSpPr>
            <p:nvPr/>
          </p:nvSpPr>
          <p:spPr bwMode="auto">
            <a:xfrm>
              <a:off x="6694512" y="3582072"/>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0" name="Freeform 289"/>
            <p:cNvSpPr>
              <a:spLocks noChangeAspect="1"/>
            </p:cNvSpPr>
            <p:nvPr/>
          </p:nvSpPr>
          <p:spPr bwMode="auto">
            <a:xfrm>
              <a:off x="7034652" y="258784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1" name="Freeform 290"/>
            <p:cNvSpPr>
              <a:spLocks noChangeAspect="1"/>
            </p:cNvSpPr>
            <p:nvPr/>
          </p:nvSpPr>
          <p:spPr bwMode="auto">
            <a:xfrm>
              <a:off x="7034652" y="273832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2" name="Freeform 237"/>
            <p:cNvSpPr>
              <a:spLocks noChangeAspect="1"/>
            </p:cNvSpPr>
            <p:nvPr/>
          </p:nvSpPr>
          <p:spPr bwMode="auto">
            <a:xfrm>
              <a:off x="7249362" y="312163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3" name="Freeform 237"/>
            <p:cNvSpPr>
              <a:spLocks noChangeAspect="1"/>
            </p:cNvSpPr>
            <p:nvPr/>
          </p:nvSpPr>
          <p:spPr bwMode="auto">
            <a:xfrm>
              <a:off x="9675460" y="425786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4" name="Freeform 237"/>
            <p:cNvSpPr>
              <a:spLocks noChangeAspect="1"/>
            </p:cNvSpPr>
            <p:nvPr/>
          </p:nvSpPr>
          <p:spPr bwMode="auto">
            <a:xfrm>
              <a:off x="3429204" y="349707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5" name="Freeform 237"/>
            <p:cNvSpPr>
              <a:spLocks noChangeAspect="1"/>
            </p:cNvSpPr>
            <p:nvPr/>
          </p:nvSpPr>
          <p:spPr bwMode="auto">
            <a:xfrm>
              <a:off x="7359686" y="2791241"/>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6" name="Freeform 237"/>
            <p:cNvSpPr>
              <a:spLocks noChangeAspect="1"/>
            </p:cNvSpPr>
            <p:nvPr/>
          </p:nvSpPr>
          <p:spPr bwMode="auto">
            <a:xfrm>
              <a:off x="6879706" y="347790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7" name="Freeform 237"/>
            <p:cNvSpPr>
              <a:spLocks noChangeAspect="1"/>
            </p:cNvSpPr>
            <p:nvPr/>
          </p:nvSpPr>
          <p:spPr bwMode="auto">
            <a:xfrm>
              <a:off x="6260091" y="345099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8" name="Freeform 297"/>
            <p:cNvSpPr>
              <a:spLocks noChangeAspect="1"/>
            </p:cNvSpPr>
            <p:nvPr/>
          </p:nvSpPr>
          <p:spPr bwMode="auto">
            <a:xfrm>
              <a:off x="6837882" y="2819342"/>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99" name="Freeform 237"/>
            <p:cNvSpPr>
              <a:spLocks noChangeAspect="1"/>
            </p:cNvSpPr>
            <p:nvPr/>
          </p:nvSpPr>
          <p:spPr bwMode="auto">
            <a:xfrm>
              <a:off x="11335959" y="574653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0" name="Freeform 237"/>
            <p:cNvSpPr>
              <a:spLocks noChangeAspect="1"/>
            </p:cNvSpPr>
            <p:nvPr/>
          </p:nvSpPr>
          <p:spPr bwMode="auto">
            <a:xfrm>
              <a:off x="6584591" y="3902441"/>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1" name="Freeform 237"/>
            <p:cNvSpPr>
              <a:spLocks noChangeAspect="1"/>
            </p:cNvSpPr>
            <p:nvPr/>
          </p:nvSpPr>
          <p:spPr bwMode="auto">
            <a:xfrm>
              <a:off x="6706086" y="2100513"/>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2" name="Freeform 237"/>
            <p:cNvSpPr>
              <a:spLocks noChangeAspect="1"/>
            </p:cNvSpPr>
            <p:nvPr/>
          </p:nvSpPr>
          <p:spPr bwMode="auto">
            <a:xfrm>
              <a:off x="8369984" y="349150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3" name="Freeform 237"/>
            <p:cNvSpPr>
              <a:spLocks noChangeAspect="1"/>
            </p:cNvSpPr>
            <p:nvPr/>
          </p:nvSpPr>
          <p:spPr bwMode="auto">
            <a:xfrm>
              <a:off x="4305687" y="484069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4" name="Freeform 237"/>
            <p:cNvSpPr>
              <a:spLocks noChangeAspect="1"/>
            </p:cNvSpPr>
            <p:nvPr/>
          </p:nvSpPr>
          <p:spPr bwMode="auto">
            <a:xfrm>
              <a:off x="4803591" y="5117525"/>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5" name="Freeform 237"/>
            <p:cNvSpPr>
              <a:spLocks noChangeAspect="1"/>
            </p:cNvSpPr>
            <p:nvPr/>
          </p:nvSpPr>
          <p:spPr bwMode="auto">
            <a:xfrm>
              <a:off x="4055674" y="4150075"/>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6" name="Freeform 237"/>
            <p:cNvSpPr>
              <a:spLocks noChangeAspect="1"/>
            </p:cNvSpPr>
            <p:nvPr/>
          </p:nvSpPr>
          <p:spPr bwMode="auto">
            <a:xfrm>
              <a:off x="10313141" y="358966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7" name="Freeform 306"/>
            <p:cNvSpPr>
              <a:spLocks noChangeAspect="1"/>
            </p:cNvSpPr>
            <p:nvPr/>
          </p:nvSpPr>
          <p:spPr bwMode="auto">
            <a:xfrm>
              <a:off x="6837882" y="252997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8" name="Freeform 307"/>
            <p:cNvSpPr>
              <a:spLocks noChangeAspect="1"/>
            </p:cNvSpPr>
            <p:nvPr/>
          </p:nvSpPr>
          <p:spPr bwMode="auto">
            <a:xfrm>
              <a:off x="6571665" y="252997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09" name="Freeform 237"/>
            <p:cNvSpPr>
              <a:spLocks noChangeAspect="1"/>
            </p:cNvSpPr>
            <p:nvPr/>
          </p:nvSpPr>
          <p:spPr bwMode="auto">
            <a:xfrm>
              <a:off x="9442229" y="2157065"/>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0" name="Freeform 237"/>
            <p:cNvSpPr>
              <a:spLocks noChangeAspect="1"/>
            </p:cNvSpPr>
            <p:nvPr/>
          </p:nvSpPr>
          <p:spPr bwMode="auto">
            <a:xfrm>
              <a:off x="7883847" y="349150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1" name="Freeform 237"/>
            <p:cNvSpPr>
              <a:spLocks noChangeAspect="1"/>
            </p:cNvSpPr>
            <p:nvPr/>
          </p:nvSpPr>
          <p:spPr bwMode="auto">
            <a:xfrm>
              <a:off x="7440087" y="291920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2" name="Freeform 237"/>
            <p:cNvSpPr>
              <a:spLocks noChangeAspect="1"/>
            </p:cNvSpPr>
            <p:nvPr/>
          </p:nvSpPr>
          <p:spPr bwMode="auto">
            <a:xfrm>
              <a:off x="10164060" y="445220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3" name="Freeform 237"/>
            <p:cNvSpPr>
              <a:spLocks noChangeAspect="1"/>
            </p:cNvSpPr>
            <p:nvPr/>
          </p:nvSpPr>
          <p:spPr bwMode="auto">
            <a:xfrm>
              <a:off x="7105451" y="534927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4" name="Freeform 237"/>
            <p:cNvSpPr>
              <a:spLocks noChangeAspect="1"/>
            </p:cNvSpPr>
            <p:nvPr/>
          </p:nvSpPr>
          <p:spPr bwMode="auto">
            <a:xfrm>
              <a:off x="7386136" y="234561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5" name="Freeform 314"/>
            <p:cNvSpPr>
              <a:spLocks noChangeAspect="1"/>
            </p:cNvSpPr>
            <p:nvPr/>
          </p:nvSpPr>
          <p:spPr bwMode="auto">
            <a:xfrm>
              <a:off x="6698987" y="265729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6" name="Freeform 237"/>
            <p:cNvSpPr>
              <a:spLocks noChangeAspect="1"/>
            </p:cNvSpPr>
            <p:nvPr/>
          </p:nvSpPr>
          <p:spPr bwMode="auto">
            <a:xfrm>
              <a:off x="8751950" y="4139693"/>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7" name="Freeform 237"/>
            <p:cNvSpPr>
              <a:spLocks noChangeAspect="1"/>
            </p:cNvSpPr>
            <p:nvPr/>
          </p:nvSpPr>
          <p:spPr bwMode="auto">
            <a:xfrm>
              <a:off x="6937580" y="2100513"/>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8" name="Freeform 317"/>
            <p:cNvSpPr>
              <a:spLocks noChangeAspect="1"/>
            </p:cNvSpPr>
            <p:nvPr/>
          </p:nvSpPr>
          <p:spPr bwMode="auto">
            <a:xfrm>
              <a:off x="7034652" y="243737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9" name="Freeform 237"/>
            <p:cNvSpPr>
              <a:spLocks noChangeAspect="1"/>
            </p:cNvSpPr>
            <p:nvPr/>
          </p:nvSpPr>
          <p:spPr bwMode="auto">
            <a:xfrm>
              <a:off x="9942751" y="341604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0" name="Freeform 237"/>
            <p:cNvSpPr>
              <a:spLocks noChangeAspect="1"/>
            </p:cNvSpPr>
            <p:nvPr/>
          </p:nvSpPr>
          <p:spPr bwMode="auto">
            <a:xfrm>
              <a:off x="9396124" y="387609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1" name="Freeform 237"/>
            <p:cNvSpPr>
              <a:spLocks noChangeAspect="1"/>
            </p:cNvSpPr>
            <p:nvPr/>
          </p:nvSpPr>
          <p:spPr bwMode="auto">
            <a:xfrm>
              <a:off x="4224664" y="3962179"/>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2" name="Freeform 237"/>
            <p:cNvSpPr>
              <a:spLocks noChangeAspect="1"/>
            </p:cNvSpPr>
            <p:nvPr/>
          </p:nvSpPr>
          <p:spPr bwMode="auto">
            <a:xfrm>
              <a:off x="6520891" y="3327428"/>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4" name="Freeform 237"/>
            <p:cNvSpPr>
              <a:spLocks noChangeAspect="1"/>
            </p:cNvSpPr>
            <p:nvPr/>
          </p:nvSpPr>
          <p:spPr bwMode="auto">
            <a:xfrm>
              <a:off x="7872273" y="2484512"/>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5" name="Freeform 324"/>
            <p:cNvSpPr>
              <a:spLocks noChangeAspect="1"/>
            </p:cNvSpPr>
            <p:nvPr/>
          </p:nvSpPr>
          <p:spPr bwMode="auto">
            <a:xfrm>
              <a:off x="6324738" y="2583026"/>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6" name="Freeform 237"/>
            <p:cNvSpPr>
              <a:spLocks noChangeAspect="1"/>
            </p:cNvSpPr>
            <p:nvPr/>
          </p:nvSpPr>
          <p:spPr bwMode="auto">
            <a:xfrm>
              <a:off x="4792016" y="5391460"/>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7" name="Freeform 237"/>
            <p:cNvSpPr>
              <a:spLocks noChangeAspect="1"/>
            </p:cNvSpPr>
            <p:nvPr/>
          </p:nvSpPr>
          <p:spPr bwMode="auto">
            <a:xfrm>
              <a:off x="4590810" y="4287427"/>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30" name="Freeform 237"/>
            <p:cNvSpPr>
              <a:spLocks noChangeAspect="1"/>
            </p:cNvSpPr>
            <p:nvPr/>
          </p:nvSpPr>
          <p:spPr bwMode="auto">
            <a:xfrm>
              <a:off x="9592894" y="3667753"/>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2705" name="Global currencies"/>
          <p:cNvGrpSpPr/>
          <p:nvPr/>
        </p:nvGrpSpPr>
        <p:grpSpPr>
          <a:xfrm>
            <a:off x="3084319" y="2064361"/>
            <a:ext cx="8258581" cy="3977234"/>
            <a:chOff x="3146985" y="2104896"/>
            <a:chExt cx="8426377" cy="4058043"/>
          </a:xfrm>
        </p:grpSpPr>
        <p:grpSp>
          <p:nvGrpSpPr>
            <p:cNvPr id="2655" name="Currency 3"/>
            <p:cNvGrpSpPr/>
            <p:nvPr/>
          </p:nvGrpSpPr>
          <p:grpSpPr>
            <a:xfrm>
              <a:off x="9992328" y="2993831"/>
              <a:ext cx="429768" cy="463522"/>
              <a:chOff x="10716435" y="2940624"/>
              <a:chExt cx="429768" cy="497925"/>
            </a:xfrm>
          </p:grpSpPr>
          <p:sp>
            <p:nvSpPr>
              <p:cNvPr id="2690" name="Oval 2689"/>
              <p:cNvSpPr/>
              <p:nvPr/>
            </p:nvSpPr>
            <p:spPr bwMode="auto">
              <a:xfrm>
                <a:off x="10716435" y="2952659"/>
                <a:ext cx="429768" cy="461665"/>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91" name="Rectangle 2690"/>
              <p:cNvSpPr/>
              <p:nvPr/>
            </p:nvSpPr>
            <p:spPr>
              <a:xfrm>
                <a:off x="10723481" y="2940624"/>
                <a:ext cx="417398" cy="497925"/>
              </a:xfrm>
              <a:prstGeom prst="rect">
                <a:avLst/>
              </a:prstGeom>
            </p:spPr>
            <p:txBody>
              <a:bodyPr wrap="none">
                <a:spAutoFit/>
              </a:bodyPr>
              <a:lstStyle/>
              <a:p>
                <a:pPr defTabSz="895988"/>
                <a:r>
                  <a:rPr lang="az-Cyrl-AZ" sz="2352" b="1" dirty="0">
                    <a:solidFill>
                      <a:srgbClr val="00188F"/>
                    </a:solidFill>
                  </a:rPr>
                  <a:t>₩</a:t>
                </a:r>
              </a:p>
            </p:txBody>
          </p:sp>
        </p:grpSp>
        <p:grpSp>
          <p:nvGrpSpPr>
            <p:cNvPr id="2656" name="Currency  5"/>
            <p:cNvGrpSpPr/>
            <p:nvPr/>
          </p:nvGrpSpPr>
          <p:grpSpPr>
            <a:xfrm>
              <a:off x="10367210" y="3080972"/>
              <a:ext cx="429768" cy="492443"/>
              <a:chOff x="9474553" y="5128663"/>
              <a:chExt cx="429768" cy="492443"/>
            </a:xfrm>
          </p:grpSpPr>
          <p:sp>
            <p:nvSpPr>
              <p:cNvPr id="2688" name="Oval 2687"/>
              <p:cNvSpPr>
                <a:spLocks/>
              </p:cNvSpPr>
              <p:nvPr/>
            </p:nvSpPr>
            <p:spPr bwMode="auto">
              <a:xfrm>
                <a:off x="9474553" y="5152217"/>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89" name="Rectangle 2688"/>
              <p:cNvSpPr/>
              <p:nvPr/>
            </p:nvSpPr>
            <p:spPr>
              <a:xfrm>
                <a:off x="9500357" y="5128663"/>
                <a:ext cx="377026" cy="492443"/>
              </a:xfrm>
              <a:prstGeom prst="rect">
                <a:avLst/>
              </a:prstGeom>
            </p:spPr>
            <p:txBody>
              <a:bodyPr wrap="none">
                <a:spAutoFit/>
              </a:bodyPr>
              <a:lstStyle/>
              <a:p>
                <a:pPr defTabSz="895988"/>
                <a:r>
                  <a:rPr lang="az-Cyrl-AZ" sz="2548" b="1" dirty="0">
                    <a:solidFill>
                      <a:srgbClr val="00188F"/>
                    </a:solidFill>
                  </a:rPr>
                  <a:t>¥</a:t>
                </a:r>
              </a:p>
            </p:txBody>
          </p:sp>
        </p:grpSp>
        <p:grpSp>
          <p:nvGrpSpPr>
            <p:cNvPr id="2658" name="Currency 7"/>
            <p:cNvGrpSpPr/>
            <p:nvPr/>
          </p:nvGrpSpPr>
          <p:grpSpPr>
            <a:xfrm>
              <a:off x="7339791" y="2442200"/>
              <a:ext cx="436135" cy="555834"/>
              <a:chOff x="6166360" y="4236410"/>
              <a:chExt cx="436135" cy="555834"/>
            </a:xfrm>
          </p:grpSpPr>
          <p:sp>
            <p:nvSpPr>
              <p:cNvPr id="2684" name="Oval 2683"/>
              <p:cNvSpPr>
                <a:spLocks noChangeAspect="1"/>
              </p:cNvSpPr>
              <p:nvPr/>
            </p:nvSpPr>
            <p:spPr bwMode="auto">
              <a:xfrm>
                <a:off x="6172729" y="4299105"/>
                <a:ext cx="429766"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85" name="Rectangle 2684"/>
              <p:cNvSpPr/>
              <p:nvPr/>
            </p:nvSpPr>
            <p:spPr>
              <a:xfrm>
                <a:off x="6166360" y="4236410"/>
                <a:ext cx="402679" cy="555834"/>
              </a:xfrm>
              <a:prstGeom prst="rect">
                <a:avLst/>
              </a:prstGeom>
              <a:ln>
                <a:noFill/>
              </a:ln>
            </p:spPr>
            <p:txBody>
              <a:bodyPr wrap="none">
                <a:spAutoFit/>
              </a:bodyPr>
              <a:lstStyle/>
              <a:p>
                <a:pPr defTabSz="895988"/>
                <a:r>
                  <a:rPr lang="en-US" sz="2940" dirty="0">
                    <a:solidFill>
                      <a:srgbClr val="00188F"/>
                    </a:solidFill>
                    <a:latin typeface="Segoe Semibold" panose="020B0702040504020203" pitchFamily="34" charset="0"/>
                  </a:rPr>
                  <a:t>€</a:t>
                </a:r>
              </a:p>
            </p:txBody>
          </p:sp>
        </p:grpSp>
        <p:grpSp>
          <p:nvGrpSpPr>
            <p:cNvPr id="2659" name="Currency 2"/>
            <p:cNvGrpSpPr/>
            <p:nvPr/>
          </p:nvGrpSpPr>
          <p:grpSpPr>
            <a:xfrm>
              <a:off x="8434238" y="2398466"/>
              <a:ext cx="494336" cy="429768"/>
              <a:chOff x="9995857" y="3425122"/>
              <a:chExt cx="494336" cy="429768"/>
            </a:xfrm>
          </p:grpSpPr>
          <p:sp>
            <p:nvSpPr>
              <p:cNvPr id="2682" name="Oval 2681"/>
              <p:cNvSpPr/>
              <p:nvPr/>
            </p:nvSpPr>
            <p:spPr bwMode="auto">
              <a:xfrm>
                <a:off x="10018990" y="3425122"/>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83" name="Rectangle 2682"/>
              <p:cNvSpPr/>
              <p:nvPr/>
            </p:nvSpPr>
            <p:spPr>
              <a:xfrm>
                <a:off x="9995857" y="3470913"/>
                <a:ext cx="494336" cy="309647"/>
              </a:xfrm>
              <a:prstGeom prst="rect">
                <a:avLst/>
              </a:prstGeom>
            </p:spPr>
            <p:txBody>
              <a:bodyPr wrap="none">
                <a:spAutoFit/>
              </a:bodyPr>
              <a:lstStyle/>
              <a:p>
                <a:pPr defTabSz="895988"/>
                <a:r>
                  <a:rPr lang="az-Cyrl-AZ" sz="1372" b="1" spc="-29" dirty="0">
                    <a:solidFill>
                      <a:srgbClr val="00188F"/>
                    </a:solidFill>
                  </a:rPr>
                  <a:t>руб</a:t>
                </a:r>
                <a:endParaRPr lang="en-US" sz="1372" b="1" spc="-29" dirty="0">
                  <a:solidFill>
                    <a:srgbClr val="00188F"/>
                  </a:solidFill>
                </a:endParaRPr>
              </a:p>
            </p:txBody>
          </p:sp>
        </p:grpSp>
        <p:grpSp>
          <p:nvGrpSpPr>
            <p:cNvPr id="2694" name="Group 2693"/>
            <p:cNvGrpSpPr/>
            <p:nvPr/>
          </p:nvGrpSpPr>
          <p:grpSpPr>
            <a:xfrm>
              <a:off x="3405997" y="2996088"/>
              <a:ext cx="429768" cy="523220"/>
              <a:chOff x="3405997" y="2996088"/>
              <a:chExt cx="429768" cy="523220"/>
            </a:xfrm>
          </p:grpSpPr>
          <p:sp>
            <p:nvSpPr>
              <p:cNvPr id="2676" name="Oval 2675"/>
              <p:cNvSpPr/>
              <p:nvPr/>
            </p:nvSpPr>
            <p:spPr bwMode="auto">
              <a:xfrm>
                <a:off x="3405997" y="3050005"/>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77" name="Rectangle 2676"/>
              <p:cNvSpPr/>
              <p:nvPr/>
            </p:nvSpPr>
            <p:spPr>
              <a:xfrm>
                <a:off x="3427883" y="2996088"/>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grpSp>
          <p:nvGrpSpPr>
            <p:cNvPr id="2695" name="Group 2694"/>
            <p:cNvGrpSpPr/>
            <p:nvPr/>
          </p:nvGrpSpPr>
          <p:grpSpPr>
            <a:xfrm>
              <a:off x="3146985" y="2325074"/>
              <a:ext cx="429768" cy="523220"/>
              <a:chOff x="3146985" y="2325074"/>
              <a:chExt cx="429768" cy="523220"/>
            </a:xfrm>
          </p:grpSpPr>
          <p:sp>
            <p:nvSpPr>
              <p:cNvPr id="2678" name="Oval 2677"/>
              <p:cNvSpPr/>
              <p:nvPr/>
            </p:nvSpPr>
            <p:spPr bwMode="auto">
              <a:xfrm>
                <a:off x="3146985" y="2378991"/>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79" name="Rectangle 2678"/>
              <p:cNvSpPr/>
              <p:nvPr/>
            </p:nvSpPr>
            <p:spPr>
              <a:xfrm>
                <a:off x="3168871" y="2325074"/>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sp>
          <p:nvSpPr>
            <p:cNvPr id="2680" name="Oval 2679"/>
            <p:cNvSpPr/>
            <p:nvPr/>
          </p:nvSpPr>
          <p:spPr bwMode="auto">
            <a:xfrm>
              <a:off x="6421576" y="2649820"/>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81" name="Rectangle 2680"/>
            <p:cNvSpPr/>
            <p:nvPr/>
          </p:nvSpPr>
          <p:spPr>
            <a:xfrm>
              <a:off x="6433936" y="2591139"/>
              <a:ext cx="377765" cy="523220"/>
            </a:xfrm>
            <a:prstGeom prst="rect">
              <a:avLst/>
            </a:prstGeom>
          </p:spPr>
          <p:txBody>
            <a:bodyPr wrap="square">
              <a:spAutoFit/>
            </a:bodyPr>
            <a:lstStyle/>
            <a:p>
              <a:pPr defTabSz="895988"/>
              <a:r>
                <a:rPr lang="en-US" sz="2744" dirty="0">
                  <a:solidFill>
                    <a:srgbClr val="00188F"/>
                  </a:solidFill>
                  <a:latin typeface="Segoe UI Semibold" panose="020B0702040204020203" pitchFamily="34" charset="0"/>
                  <a:cs typeface="Segoe UI Semibold" panose="020B0702040204020203" pitchFamily="34" charset="0"/>
                </a:rPr>
                <a:t>£</a:t>
              </a:r>
              <a:endParaRPr lang="en-US" sz="2352" dirty="0">
                <a:solidFill>
                  <a:srgbClr val="00188F"/>
                </a:solidFill>
                <a:latin typeface="Segoe UI Semibold" panose="020B0702040204020203" pitchFamily="34" charset="0"/>
                <a:cs typeface="Segoe UI Semibold" panose="020B0702040204020203" pitchFamily="34" charset="0"/>
              </a:endParaRPr>
            </a:p>
          </p:txBody>
        </p:sp>
        <p:grpSp>
          <p:nvGrpSpPr>
            <p:cNvPr id="2661" name="Currency 1122"/>
            <p:cNvGrpSpPr/>
            <p:nvPr/>
          </p:nvGrpSpPr>
          <p:grpSpPr>
            <a:xfrm>
              <a:off x="11143594" y="5639719"/>
              <a:ext cx="429768" cy="523220"/>
              <a:chOff x="10966484" y="5109339"/>
              <a:chExt cx="429768" cy="523220"/>
            </a:xfrm>
          </p:grpSpPr>
          <p:sp>
            <p:nvSpPr>
              <p:cNvPr id="2674" name="Oval 2673"/>
              <p:cNvSpPr/>
              <p:nvPr/>
            </p:nvSpPr>
            <p:spPr bwMode="auto">
              <a:xfrm>
                <a:off x="10966484" y="5160875"/>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75" name="Rectangle 2674"/>
              <p:cNvSpPr/>
              <p:nvPr/>
            </p:nvSpPr>
            <p:spPr>
              <a:xfrm>
                <a:off x="10993132" y="5109339"/>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grpSp>
          <p:nvGrpSpPr>
            <p:cNvPr id="2662" name="Currency 2"/>
            <p:cNvGrpSpPr/>
            <p:nvPr/>
          </p:nvGrpSpPr>
          <p:grpSpPr>
            <a:xfrm>
              <a:off x="9403568" y="4497891"/>
              <a:ext cx="438262" cy="429768"/>
              <a:chOff x="10965187" y="4570411"/>
              <a:chExt cx="438262" cy="429768"/>
            </a:xfrm>
          </p:grpSpPr>
          <p:sp>
            <p:nvSpPr>
              <p:cNvPr id="2672" name="Oval 2671"/>
              <p:cNvSpPr/>
              <p:nvPr/>
            </p:nvSpPr>
            <p:spPr bwMode="auto">
              <a:xfrm>
                <a:off x="10965187" y="4570411"/>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73" name="Rectangle 2672"/>
              <p:cNvSpPr/>
              <p:nvPr/>
            </p:nvSpPr>
            <p:spPr>
              <a:xfrm>
                <a:off x="10965187" y="4601913"/>
                <a:ext cx="438262" cy="338554"/>
              </a:xfrm>
              <a:prstGeom prst="rect">
                <a:avLst/>
              </a:prstGeom>
            </p:spPr>
            <p:txBody>
              <a:bodyPr wrap="none">
                <a:spAutoFit/>
              </a:bodyPr>
              <a:lstStyle/>
              <a:p>
                <a:pPr defTabSz="895988"/>
                <a:r>
                  <a:rPr lang="en-US" sz="1568" b="1" spc="-29" dirty="0" err="1">
                    <a:solidFill>
                      <a:srgbClr val="00188F"/>
                    </a:solidFill>
                  </a:rPr>
                  <a:t>Rp</a:t>
                </a:r>
                <a:endParaRPr lang="en-US" sz="1568" b="1" spc="-29" dirty="0">
                  <a:solidFill>
                    <a:srgbClr val="00188F"/>
                  </a:solidFill>
                </a:endParaRPr>
              </a:p>
            </p:txBody>
          </p:sp>
        </p:grpSp>
        <p:grpSp>
          <p:nvGrpSpPr>
            <p:cNvPr id="2663" name="Currency 2"/>
            <p:cNvGrpSpPr/>
            <p:nvPr/>
          </p:nvGrpSpPr>
          <p:grpSpPr>
            <a:xfrm>
              <a:off x="7323367" y="3188877"/>
              <a:ext cx="431354" cy="429768"/>
              <a:chOff x="9271390" y="1898444"/>
              <a:chExt cx="431354" cy="429768"/>
            </a:xfrm>
          </p:grpSpPr>
          <p:sp>
            <p:nvSpPr>
              <p:cNvPr id="2670" name="Oval 2669"/>
              <p:cNvSpPr/>
              <p:nvPr/>
            </p:nvSpPr>
            <p:spPr bwMode="auto">
              <a:xfrm>
                <a:off x="9272976" y="1898444"/>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71" name="Rectangle 2670"/>
              <p:cNvSpPr/>
              <p:nvPr/>
            </p:nvSpPr>
            <p:spPr>
              <a:xfrm>
                <a:off x="9271390" y="1923597"/>
                <a:ext cx="430246" cy="369332"/>
              </a:xfrm>
              <a:prstGeom prst="rect">
                <a:avLst/>
              </a:prstGeom>
            </p:spPr>
            <p:txBody>
              <a:bodyPr wrap="none">
                <a:spAutoFit/>
              </a:bodyPr>
              <a:lstStyle/>
              <a:p>
                <a:pPr defTabSz="895988"/>
                <a:r>
                  <a:rPr lang="en-US" sz="1764" b="1" spc="-29" dirty="0">
                    <a:solidFill>
                      <a:srgbClr val="00188F"/>
                    </a:solidFill>
                  </a:rPr>
                  <a:t>TL</a:t>
                </a:r>
                <a:endParaRPr lang="en-US" sz="1568" b="1" spc="-29" dirty="0">
                  <a:solidFill>
                    <a:srgbClr val="00188F"/>
                  </a:solidFill>
                </a:endParaRPr>
              </a:p>
            </p:txBody>
          </p:sp>
        </p:grpSp>
        <p:grpSp>
          <p:nvGrpSpPr>
            <p:cNvPr id="2664" name="Currency 2"/>
            <p:cNvGrpSpPr/>
            <p:nvPr/>
          </p:nvGrpSpPr>
          <p:grpSpPr>
            <a:xfrm>
              <a:off x="6920015" y="2643347"/>
              <a:ext cx="477980" cy="429768"/>
              <a:chOff x="9287265" y="1903207"/>
              <a:chExt cx="477980" cy="429768"/>
            </a:xfrm>
          </p:grpSpPr>
          <p:sp>
            <p:nvSpPr>
              <p:cNvPr id="2668" name="Oval 2667"/>
              <p:cNvSpPr/>
              <p:nvPr/>
            </p:nvSpPr>
            <p:spPr bwMode="auto">
              <a:xfrm>
                <a:off x="9311080" y="1903207"/>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69" name="Rectangle 2668"/>
              <p:cNvSpPr/>
              <p:nvPr/>
            </p:nvSpPr>
            <p:spPr>
              <a:xfrm>
                <a:off x="9287265" y="1939472"/>
                <a:ext cx="477980" cy="340395"/>
              </a:xfrm>
              <a:prstGeom prst="rect">
                <a:avLst/>
              </a:prstGeom>
            </p:spPr>
            <p:txBody>
              <a:bodyPr wrap="none">
                <a:spAutoFit/>
              </a:bodyPr>
              <a:lstStyle/>
              <a:p>
                <a:pPr defTabSz="895988"/>
                <a:r>
                  <a:rPr lang="en-US" sz="1568" b="1" spc="-29" dirty="0" err="1">
                    <a:solidFill>
                      <a:srgbClr val="00188F"/>
                    </a:solidFill>
                  </a:rPr>
                  <a:t>chf</a:t>
                </a:r>
                <a:endParaRPr lang="en-US" sz="1568" b="1" spc="-29" dirty="0">
                  <a:solidFill>
                    <a:srgbClr val="00188F"/>
                  </a:solidFill>
                </a:endParaRPr>
              </a:p>
            </p:txBody>
          </p:sp>
        </p:grpSp>
        <p:grpSp>
          <p:nvGrpSpPr>
            <p:cNvPr id="2665" name="Currency 2"/>
            <p:cNvGrpSpPr/>
            <p:nvPr/>
          </p:nvGrpSpPr>
          <p:grpSpPr>
            <a:xfrm>
              <a:off x="6789161" y="2104896"/>
              <a:ext cx="792772" cy="566293"/>
              <a:chOff x="7083385" y="2962283"/>
              <a:chExt cx="792772" cy="566293"/>
            </a:xfrm>
          </p:grpSpPr>
          <p:sp>
            <p:nvSpPr>
              <p:cNvPr id="2666" name="Oval 2665"/>
              <p:cNvSpPr/>
              <p:nvPr/>
            </p:nvSpPr>
            <p:spPr bwMode="auto">
              <a:xfrm>
                <a:off x="7083385" y="3098808"/>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67" name="Rectangle 2666"/>
              <p:cNvSpPr/>
              <p:nvPr/>
            </p:nvSpPr>
            <p:spPr>
              <a:xfrm>
                <a:off x="7104055" y="3119574"/>
                <a:ext cx="398186" cy="369332"/>
              </a:xfrm>
              <a:prstGeom prst="rect">
                <a:avLst/>
              </a:prstGeom>
            </p:spPr>
            <p:txBody>
              <a:bodyPr wrap="none">
                <a:spAutoFit/>
              </a:bodyPr>
              <a:lstStyle/>
              <a:p>
                <a:pPr defTabSz="895988"/>
                <a:r>
                  <a:rPr lang="en-US" sz="1764" b="1" spc="-29" dirty="0" err="1">
                    <a:solidFill>
                      <a:srgbClr val="00188F"/>
                    </a:solidFill>
                  </a:rPr>
                  <a:t>kr</a:t>
                </a:r>
                <a:endParaRPr lang="en-US" sz="1764" b="1" spc="-29" dirty="0">
                  <a:solidFill>
                    <a:srgbClr val="00188F"/>
                  </a:solidFill>
                </a:endParaRPr>
              </a:p>
            </p:txBody>
          </p:sp>
          <p:sp>
            <p:nvSpPr>
              <p:cNvPr id="2692" name="Oval 2691"/>
              <p:cNvSpPr/>
              <p:nvPr/>
            </p:nvSpPr>
            <p:spPr bwMode="auto">
              <a:xfrm>
                <a:off x="7446389" y="2962283"/>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93" name="Rectangle 2692"/>
              <p:cNvSpPr/>
              <p:nvPr/>
            </p:nvSpPr>
            <p:spPr>
              <a:xfrm>
                <a:off x="7467059" y="2983049"/>
                <a:ext cx="398186" cy="369332"/>
              </a:xfrm>
              <a:prstGeom prst="rect">
                <a:avLst/>
              </a:prstGeom>
            </p:spPr>
            <p:txBody>
              <a:bodyPr wrap="none">
                <a:spAutoFit/>
              </a:bodyPr>
              <a:lstStyle/>
              <a:p>
                <a:pPr defTabSz="895988"/>
                <a:r>
                  <a:rPr lang="en-US" sz="1764" b="1" spc="-29" dirty="0" err="1">
                    <a:solidFill>
                      <a:srgbClr val="00188F"/>
                    </a:solidFill>
                  </a:rPr>
                  <a:t>kr</a:t>
                </a:r>
                <a:endParaRPr lang="en-US" sz="1764" b="1" spc="-29" dirty="0">
                  <a:solidFill>
                    <a:srgbClr val="00188F"/>
                  </a:solidFill>
                </a:endParaRPr>
              </a:p>
            </p:txBody>
          </p:sp>
        </p:grpSp>
        <p:grpSp>
          <p:nvGrpSpPr>
            <p:cNvPr id="2696" name="Group 2695"/>
            <p:cNvGrpSpPr/>
            <p:nvPr/>
          </p:nvGrpSpPr>
          <p:grpSpPr>
            <a:xfrm>
              <a:off x="10230197" y="5116499"/>
              <a:ext cx="429768" cy="523220"/>
              <a:chOff x="3468438" y="2434893"/>
              <a:chExt cx="429768" cy="523220"/>
            </a:xfrm>
          </p:grpSpPr>
          <p:sp>
            <p:nvSpPr>
              <p:cNvPr id="2697" name="Oval 2696"/>
              <p:cNvSpPr/>
              <p:nvPr/>
            </p:nvSpPr>
            <p:spPr bwMode="auto">
              <a:xfrm>
                <a:off x="3468438" y="2488810"/>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98" name="Rectangle 2697"/>
              <p:cNvSpPr/>
              <p:nvPr/>
            </p:nvSpPr>
            <p:spPr>
              <a:xfrm>
                <a:off x="3490324" y="2434893"/>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grpSp>
          <p:nvGrpSpPr>
            <p:cNvPr id="2657" name="Currency 6"/>
            <p:cNvGrpSpPr/>
            <p:nvPr/>
          </p:nvGrpSpPr>
          <p:grpSpPr>
            <a:xfrm>
              <a:off x="6926200" y="5245399"/>
              <a:ext cx="429766" cy="478895"/>
              <a:chOff x="7042379" y="5131379"/>
              <a:chExt cx="429766" cy="478895"/>
            </a:xfrm>
          </p:grpSpPr>
          <p:sp>
            <p:nvSpPr>
              <p:cNvPr id="2686" name="Oval 2685"/>
              <p:cNvSpPr>
                <a:spLocks noChangeAspect="1"/>
              </p:cNvSpPr>
              <p:nvPr/>
            </p:nvSpPr>
            <p:spPr bwMode="auto">
              <a:xfrm>
                <a:off x="7042379" y="5160875"/>
                <a:ext cx="429766"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87" name="Rectangle 2686"/>
              <p:cNvSpPr/>
              <p:nvPr/>
            </p:nvSpPr>
            <p:spPr>
              <a:xfrm>
                <a:off x="7055001" y="5131379"/>
                <a:ext cx="397771" cy="478895"/>
              </a:xfrm>
              <a:prstGeom prst="rect">
                <a:avLst/>
              </a:prstGeom>
            </p:spPr>
            <p:txBody>
              <a:bodyPr wrap="none">
                <a:spAutoFit/>
              </a:bodyPr>
              <a:lstStyle/>
              <a:p>
                <a:pPr defTabSz="895988"/>
                <a:r>
                  <a:rPr lang="en-US" sz="2450" b="1" dirty="0">
                    <a:solidFill>
                      <a:srgbClr val="00188F"/>
                    </a:solidFill>
                  </a:rPr>
                  <a:t>R</a:t>
                </a:r>
                <a:endParaRPr lang="az-Cyrl-AZ" sz="2450" b="1" dirty="0">
                  <a:solidFill>
                    <a:srgbClr val="00188F"/>
                  </a:solidFill>
                </a:endParaRPr>
              </a:p>
            </p:txBody>
          </p:sp>
        </p:grpSp>
        <p:grpSp>
          <p:nvGrpSpPr>
            <p:cNvPr id="2699" name="Group 2698"/>
            <p:cNvGrpSpPr/>
            <p:nvPr/>
          </p:nvGrpSpPr>
          <p:grpSpPr>
            <a:xfrm>
              <a:off x="4526684" y="5452587"/>
              <a:ext cx="429768" cy="523220"/>
              <a:chOff x="3468438" y="2434893"/>
              <a:chExt cx="429768" cy="523220"/>
            </a:xfrm>
          </p:grpSpPr>
          <p:sp>
            <p:nvSpPr>
              <p:cNvPr id="2700" name="Oval 2699"/>
              <p:cNvSpPr/>
              <p:nvPr/>
            </p:nvSpPr>
            <p:spPr bwMode="auto">
              <a:xfrm>
                <a:off x="3468438" y="2488810"/>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01" name="Rectangle 2700"/>
              <p:cNvSpPr/>
              <p:nvPr/>
            </p:nvSpPr>
            <p:spPr>
              <a:xfrm>
                <a:off x="3490324" y="2434893"/>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grpSp>
          <p:nvGrpSpPr>
            <p:cNvPr id="2702" name="Currency 1122"/>
            <p:cNvGrpSpPr/>
            <p:nvPr/>
          </p:nvGrpSpPr>
          <p:grpSpPr>
            <a:xfrm>
              <a:off x="9777883" y="3518037"/>
              <a:ext cx="429768" cy="523220"/>
              <a:chOff x="10966484" y="5109339"/>
              <a:chExt cx="429768" cy="523220"/>
            </a:xfrm>
          </p:grpSpPr>
          <p:sp>
            <p:nvSpPr>
              <p:cNvPr id="2703" name="Oval 2702"/>
              <p:cNvSpPr/>
              <p:nvPr/>
            </p:nvSpPr>
            <p:spPr bwMode="auto">
              <a:xfrm>
                <a:off x="10966484" y="5160875"/>
                <a:ext cx="429768" cy="429768"/>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704" name="Rectangle 2703"/>
              <p:cNvSpPr/>
              <p:nvPr/>
            </p:nvSpPr>
            <p:spPr>
              <a:xfrm>
                <a:off x="10993132" y="5109339"/>
                <a:ext cx="377765" cy="523220"/>
              </a:xfrm>
              <a:prstGeom prst="rect">
                <a:avLst/>
              </a:prstGeom>
            </p:spPr>
            <p:txBody>
              <a:bodyPr wrap="square">
                <a:spAutoFit/>
              </a:bodyPr>
              <a:lstStyle/>
              <a:p>
                <a:pPr defTabSz="895988"/>
                <a:r>
                  <a:rPr lang="en-US" sz="2744" b="1" dirty="0">
                    <a:solidFill>
                      <a:srgbClr val="00188F"/>
                    </a:solidFill>
                  </a:rPr>
                  <a:t>$</a:t>
                </a:r>
                <a:endParaRPr lang="en-US" sz="2352" b="1" dirty="0">
                  <a:solidFill>
                    <a:srgbClr val="00188F"/>
                  </a:solidFill>
                </a:endParaRPr>
              </a:p>
            </p:txBody>
          </p:sp>
        </p:grpSp>
      </p:grpSp>
      <p:grpSp>
        <p:nvGrpSpPr>
          <p:cNvPr id="11" name="Local acct teams txt"/>
          <p:cNvGrpSpPr/>
          <p:nvPr/>
        </p:nvGrpSpPr>
        <p:grpSpPr>
          <a:xfrm>
            <a:off x="0" y="4991478"/>
            <a:ext cx="2816904" cy="376400"/>
            <a:chOff x="0" y="5575896"/>
            <a:chExt cx="2874137" cy="384048"/>
          </a:xfrm>
        </p:grpSpPr>
        <p:sp>
          <p:nvSpPr>
            <p:cNvPr id="219" name="TextBox 218"/>
            <p:cNvSpPr txBox="1"/>
            <p:nvPr/>
          </p:nvSpPr>
          <p:spPr>
            <a:xfrm>
              <a:off x="0" y="5575896"/>
              <a:ext cx="2874137" cy="384048"/>
            </a:xfrm>
            <a:prstGeom prst="rect">
              <a:avLst/>
            </a:prstGeom>
            <a:solidFill>
              <a:schemeClr val="tx2">
                <a:alpha val="95000"/>
              </a:schemeClr>
            </a:solidFill>
          </p:spPr>
          <p:txBody>
            <a:bodyPr wrap="square" lIns="313667" rIns="0" anchor="ctr" anchorCtr="0">
              <a:noAutofit/>
            </a:bodyPr>
            <a:lstStyle>
              <a:defPPr>
                <a:defRPr lang="en-US"/>
              </a:defPPr>
              <a:lvl1pPr>
                <a:defRPr sz="2600">
                  <a:gradFill>
                    <a:gsLst>
                      <a:gs pos="0">
                        <a:schemeClr val="bg1"/>
                      </a:gs>
                      <a:gs pos="100000">
                        <a:schemeClr val="bg1"/>
                      </a:gs>
                    </a:gsLst>
                    <a:lin ang="5400000" scaled="0"/>
                  </a:gradFill>
                  <a:latin typeface="+mj-lt"/>
                </a:defRPr>
              </a:lvl1pPr>
            </a:lstStyle>
            <a:p>
              <a:pPr defTabSz="1624320">
                <a:spcBef>
                  <a:spcPct val="20000"/>
                </a:spcBef>
                <a:buSzPct val="80000"/>
              </a:pPr>
              <a:r>
                <a:rPr lang="en-US" sz="1764" dirty="0">
                  <a:gradFill>
                    <a:gsLst>
                      <a:gs pos="36283">
                        <a:srgbClr val="EFEFEF"/>
                      </a:gs>
                      <a:gs pos="28000">
                        <a:srgbClr val="EFEFEF"/>
                      </a:gs>
                    </a:gsLst>
                    <a:lin ang="5400000" scaled="0"/>
                  </a:gradFill>
                  <a:latin typeface="Segoe UI"/>
                </a:rPr>
                <a:t>Local account teams</a:t>
              </a:r>
            </a:p>
          </p:txBody>
        </p:sp>
        <p:sp>
          <p:nvSpPr>
            <p:cNvPr id="332" name="Freeform 237"/>
            <p:cNvSpPr>
              <a:spLocks noChangeAspect="1"/>
            </p:cNvSpPr>
            <p:nvPr/>
          </p:nvSpPr>
          <p:spPr bwMode="auto">
            <a:xfrm>
              <a:off x="2499564" y="5640444"/>
              <a:ext cx="268359" cy="23973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lumMod val="50000"/>
              </a:schemeClr>
            </a:solidFill>
            <a:ln>
              <a:solidFill>
                <a:schemeClr val="bg1"/>
              </a:solid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Tree>
    <p:extLst>
      <p:ext uri="{BB962C8B-B14F-4D97-AF65-F5344CB8AC3E}">
        <p14:creationId xmlns:p14="http://schemas.microsoft.com/office/powerpoint/2010/main" val="18454448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2838"/>
                                        </p:tgtEl>
                                        <p:attrNameLst>
                                          <p:attrName>style.visibility</p:attrName>
                                        </p:attrNameLst>
                                      </p:cBhvr>
                                      <p:to>
                                        <p:strVal val="visible"/>
                                      </p:to>
                                    </p:set>
                                    <p:anim calcmode="lin" valueType="num">
                                      <p:cBhvr additive="base">
                                        <p:cTn id="12" dur="750" fill="hold"/>
                                        <p:tgtEl>
                                          <p:spTgt spid="2838"/>
                                        </p:tgtEl>
                                        <p:attrNameLst>
                                          <p:attrName>ppt_x</p:attrName>
                                        </p:attrNameLst>
                                      </p:cBhvr>
                                      <p:tavLst>
                                        <p:tav tm="0">
                                          <p:val>
                                            <p:strVal val="0-#ppt_w/2"/>
                                          </p:val>
                                        </p:tav>
                                        <p:tav tm="100000">
                                          <p:val>
                                            <p:strVal val="#ppt_x"/>
                                          </p:val>
                                        </p:tav>
                                      </p:tavLst>
                                    </p:anim>
                                    <p:anim calcmode="lin" valueType="num">
                                      <p:cBhvr additive="base">
                                        <p:cTn id="13" dur="750" fill="hold"/>
                                        <p:tgtEl>
                                          <p:spTgt spid="283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2548"/>
                                        </p:tgtEl>
                                        <p:attrNameLst>
                                          <p:attrName>style.visibility</p:attrName>
                                        </p:attrNameLst>
                                      </p:cBhvr>
                                      <p:to>
                                        <p:strVal val="visible"/>
                                      </p:to>
                                    </p:set>
                                    <p:animEffect transition="in" filter="wipe(left)">
                                      <p:cBhvr>
                                        <p:cTn id="16" dur="1250"/>
                                        <p:tgtEl>
                                          <p:spTgt spid="254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par>
                                <p:cTn id="45" presetID="2" presetClass="entr" presetSubtype="8" decel="100000" fill="hold" nodeType="withEffect">
                                  <p:stCondLst>
                                    <p:cond delay="0"/>
                                  </p:stCondLst>
                                  <p:childTnLst>
                                    <p:set>
                                      <p:cBhvr>
                                        <p:cTn id="46" dur="1" fill="hold">
                                          <p:stCondLst>
                                            <p:cond delay="0"/>
                                          </p:stCondLst>
                                        </p:cTn>
                                        <p:tgtEl>
                                          <p:spTgt spid="2839"/>
                                        </p:tgtEl>
                                        <p:attrNameLst>
                                          <p:attrName>style.visibility</p:attrName>
                                        </p:attrNameLst>
                                      </p:cBhvr>
                                      <p:to>
                                        <p:strVal val="visible"/>
                                      </p:to>
                                    </p:set>
                                    <p:anim calcmode="lin" valueType="num">
                                      <p:cBhvr additive="base">
                                        <p:cTn id="47" dur="750" fill="hold"/>
                                        <p:tgtEl>
                                          <p:spTgt spid="2839"/>
                                        </p:tgtEl>
                                        <p:attrNameLst>
                                          <p:attrName>ppt_x</p:attrName>
                                        </p:attrNameLst>
                                      </p:cBhvr>
                                      <p:tavLst>
                                        <p:tav tm="0">
                                          <p:val>
                                            <p:strVal val="0-#ppt_w/2"/>
                                          </p:val>
                                        </p:tav>
                                        <p:tav tm="100000">
                                          <p:val>
                                            <p:strVal val="#ppt_x"/>
                                          </p:val>
                                        </p:tav>
                                      </p:tavLst>
                                    </p:anim>
                                    <p:anim calcmode="lin" valueType="num">
                                      <p:cBhvr additive="base">
                                        <p:cTn id="48" dur="750" fill="hold"/>
                                        <p:tgtEl>
                                          <p:spTgt spid="2839"/>
                                        </p:tgtEl>
                                        <p:attrNameLst>
                                          <p:attrName>ppt_y</p:attrName>
                                        </p:attrNameLst>
                                      </p:cBhvr>
                                      <p:tavLst>
                                        <p:tav tm="0">
                                          <p:val>
                                            <p:strVal val="#ppt_y"/>
                                          </p:val>
                                        </p:tav>
                                        <p:tav tm="100000">
                                          <p:val>
                                            <p:strVal val="#ppt_y"/>
                                          </p:val>
                                        </p:tav>
                                      </p:tavLst>
                                    </p:anim>
                                  </p:childTnLst>
                                </p:cTn>
                              </p:par>
                              <p:par>
                                <p:cTn id="49" presetID="22" presetClass="entr" presetSubtype="8" fill="hold" nodeType="withEffect">
                                  <p:stCondLst>
                                    <p:cond delay="25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125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8" decel="100000" fill="hold" nodeType="clickEffect">
                                  <p:stCondLst>
                                    <p:cond delay="0"/>
                                  </p:stCondLst>
                                  <p:childTnLst>
                                    <p:set>
                                      <p:cBhvr>
                                        <p:cTn id="55" dur="1" fill="hold">
                                          <p:stCondLst>
                                            <p:cond delay="0"/>
                                          </p:stCondLst>
                                        </p:cTn>
                                        <p:tgtEl>
                                          <p:spTgt spid="2841"/>
                                        </p:tgtEl>
                                        <p:attrNameLst>
                                          <p:attrName>style.visibility</p:attrName>
                                        </p:attrNameLst>
                                      </p:cBhvr>
                                      <p:to>
                                        <p:strVal val="visible"/>
                                      </p:to>
                                    </p:set>
                                    <p:anim calcmode="lin" valueType="num">
                                      <p:cBhvr additive="base">
                                        <p:cTn id="56" dur="750" fill="hold"/>
                                        <p:tgtEl>
                                          <p:spTgt spid="2841"/>
                                        </p:tgtEl>
                                        <p:attrNameLst>
                                          <p:attrName>ppt_x</p:attrName>
                                        </p:attrNameLst>
                                      </p:cBhvr>
                                      <p:tavLst>
                                        <p:tav tm="0">
                                          <p:val>
                                            <p:strVal val="0-#ppt_w/2"/>
                                          </p:val>
                                        </p:tav>
                                        <p:tav tm="100000">
                                          <p:val>
                                            <p:strVal val="#ppt_x"/>
                                          </p:val>
                                        </p:tav>
                                      </p:tavLst>
                                    </p:anim>
                                    <p:anim calcmode="lin" valueType="num">
                                      <p:cBhvr additive="base">
                                        <p:cTn id="57" dur="750" fill="hold"/>
                                        <p:tgtEl>
                                          <p:spTgt spid="2841"/>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ppt_x"/>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2" presetClass="entr" presetSubtype="8" fill="hold" nodeType="withEffect">
                                  <p:stCondLst>
                                    <p:cond delay="250"/>
                                  </p:stCondLst>
                                  <p:childTnLst>
                                    <p:set>
                                      <p:cBhvr>
                                        <p:cTn id="63" dur="1" fill="hold">
                                          <p:stCondLst>
                                            <p:cond delay="0"/>
                                          </p:stCondLst>
                                        </p:cTn>
                                        <p:tgtEl>
                                          <p:spTgt spid="2706"/>
                                        </p:tgtEl>
                                        <p:attrNameLst>
                                          <p:attrName>style.visibility</p:attrName>
                                        </p:attrNameLst>
                                      </p:cBhvr>
                                      <p:to>
                                        <p:strVal val="visible"/>
                                      </p:to>
                                    </p:set>
                                    <p:animEffect transition="in" filter="wipe(left)">
                                      <p:cBhvr>
                                        <p:cTn id="64" dur="1250"/>
                                        <p:tgtEl>
                                          <p:spTgt spid="2706"/>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8" decel="100000"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750" fill="hold"/>
                                        <p:tgtEl>
                                          <p:spTgt spid="11"/>
                                        </p:tgtEl>
                                        <p:attrNameLst>
                                          <p:attrName>ppt_x</p:attrName>
                                        </p:attrNameLst>
                                      </p:cBhvr>
                                      <p:tavLst>
                                        <p:tav tm="0">
                                          <p:val>
                                            <p:strVal val="0-#ppt_w/2"/>
                                          </p:val>
                                        </p:tav>
                                        <p:tav tm="100000">
                                          <p:val>
                                            <p:strVal val="#ppt_x"/>
                                          </p:val>
                                        </p:tav>
                                      </p:tavLst>
                                    </p:anim>
                                    <p:anim calcmode="lin" valueType="num">
                                      <p:cBhvr additive="base">
                                        <p:cTn id="70" dur="750" fill="hold"/>
                                        <p:tgtEl>
                                          <p:spTgt spid="11"/>
                                        </p:tgtEl>
                                        <p:attrNameLst>
                                          <p:attrName>ppt_y</p:attrName>
                                        </p:attrNameLst>
                                      </p:cBhvr>
                                      <p:tavLst>
                                        <p:tav tm="0">
                                          <p:val>
                                            <p:strVal val="#ppt_y"/>
                                          </p:val>
                                        </p:tav>
                                        <p:tav tm="100000">
                                          <p:val>
                                            <p:strVal val="#ppt_y"/>
                                          </p:val>
                                        </p:tav>
                                      </p:tavLst>
                                    </p:anim>
                                  </p:childTnLst>
                                </p:cTn>
                              </p:par>
                              <p:par>
                                <p:cTn id="71" presetID="22" presetClass="entr" presetSubtype="8" fill="hold" nodeType="withEffect">
                                  <p:stCondLst>
                                    <p:cond delay="25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125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decel="100000" fill="hold" nodeType="clickEffect">
                                  <p:stCondLst>
                                    <p:cond delay="0"/>
                                  </p:stCondLst>
                                  <p:childTnLst>
                                    <p:set>
                                      <p:cBhvr>
                                        <p:cTn id="77" dur="1" fill="hold">
                                          <p:stCondLst>
                                            <p:cond delay="0"/>
                                          </p:stCondLst>
                                        </p:cTn>
                                        <p:tgtEl>
                                          <p:spTgt spid="2842"/>
                                        </p:tgtEl>
                                        <p:attrNameLst>
                                          <p:attrName>style.visibility</p:attrName>
                                        </p:attrNameLst>
                                      </p:cBhvr>
                                      <p:to>
                                        <p:strVal val="visible"/>
                                      </p:to>
                                    </p:set>
                                    <p:anim calcmode="lin" valueType="num">
                                      <p:cBhvr additive="base">
                                        <p:cTn id="78" dur="750" fill="hold"/>
                                        <p:tgtEl>
                                          <p:spTgt spid="2842"/>
                                        </p:tgtEl>
                                        <p:attrNameLst>
                                          <p:attrName>ppt_x</p:attrName>
                                        </p:attrNameLst>
                                      </p:cBhvr>
                                      <p:tavLst>
                                        <p:tav tm="0">
                                          <p:val>
                                            <p:strVal val="0-#ppt_w/2"/>
                                          </p:val>
                                        </p:tav>
                                        <p:tav tm="100000">
                                          <p:val>
                                            <p:strVal val="#ppt_x"/>
                                          </p:val>
                                        </p:tav>
                                      </p:tavLst>
                                    </p:anim>
                                    <p:anim calcmode="lin" valueType="num">
                                      <p:cBhvr additive="base">
                                        <p:cTn id="79" dur="750" fill="hold"/>
                                        <p:tgtEl>
                                          <p:spTgt spid="2842"/>
                                        </p:tgtEl>
                                        <p:attrNameLst>
                                          <p:attrName>ppt_y</p:attrName>
                                        </p:attrNameLst>
                                      </p:cBhvr>
                                      <p:tavLst>
                                        <p:tav tm="0">
                                          <p:val>
                                            <p:strVal val="#ppt_y"/>
                                          </p:val>
                                        </p:tav>
                                        <p:tav tm="100000">
                                          <p:val>
                                            <p:strVal val="#ppt_y"/>
                                          </p:val>
                                        </p:tav>
                                      </p:tavLst>
                                    </p:anim>
                                  </p:childTnLst>
                                </p:cTn>
                              </p:par>
                              <p:par>
                                <p:cTn id="80" presetID="10" presetClass="exit" presetSubtype="0" fill="hold" grpId="1" nodeType="withEffect">
                                  <p:stCondLst>
                                    <p:cond delay="0"/>
                                  </p:stCondLst>
                                  <p:childTnLst>
                                    <p:animEffect transition="out" filter="fade">
                                      <p:cBhvr>
                                        <p:cTn id="81" dur="500"/>
                                        <p:tgtEl>
                                          <p:spTgt spid="9"/>
                                        </p:tgtEl>
                                      </p:cBhvr>
                                    </p:animEffect>
                                    <p:set>
                                      <p:cBhvr>
                                        <p:cTn id="82" dur="1" fill="hold">
                                          <p:stCondLst>
                                            <p:cond delay="499"/>
                                          </p:stCondLst>
                                        </p:cTn>
                                        <p:tgtEl>
                                          <p:spTgt spid="9"/>
                                        </p:tgtEl>
                                        <p:attrNameLst>
                                          <p:attrName>style.visibility</p:attrName>
                                        </p:attrNameLst>
                                      </p:cBhvr>
                                      <p:to>
                                        <p:strVal val="hidden"/>
                                      </p:to>
                                    </p:set>
                                  </p:childTnLst>
                                </p:cTn>
                              </p:par>
                              <p:par>
                                <p:cTn id="83" presetID="22" presetClass="entr" presetSubtype="8" fill="hold" nodeType="withEffect">
                                  <p:stCondLst>
                                    <p:cond delay="500"/>
                                  </p:stCondLst>
                                  <p:childTnLst>
                                    <p:set>
                                      <p:cBhvr>
                                        <p:cTn id="84" dur="1" fill="hold">
                                          <p:stCondLst>
                                            <p:cond delay="0"/>
                                          </p:stCondLst>
                                        </p:cTn>
                                        <p:tgtEl>
                                          <p:spTgt spid="2705"/>
                                        </p:tgtEl>
                                        <p:attrNameLst>
                                          <p:attrName>style.visibility</p:attrName>
                                        </p:attrNameLst>
                                      </p:cBhvr>
                                      <p:to>
                                        <p:strVal val="visible"/>
                                      </p:to>
                                    </p:set>
                                    <p:animEffect transition="in" filter="wipe(left)">
                                      <p:cBhvr>
                                        <p:cTn id="85" dur="1250"/>
                                        <p:tgtEl>
                                          <p:spTgt spid="2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44"/>
          <p:cNvSpPr>
            <a:spLocks noEditPoints="1"/>
          </p:cNvSpPr>
          <p:nvPr/>
        </p:nvSpPr>
        <p:spPr bwMode="black">
          <a:xfrm flipH="1">
            <a:off x="2715143" y="2381194"/>
            <a:ext cx="2370216" cy="4184479"/>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chemeClr val="bg2"/>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nvGrpSpPr>
          <p:cNvPr id="19" name="Group 18"/>
          <p:cNvGrpSpPr/>
          <p:nvPr/>
        </p:nvGrpSpPr>
        <p:grpSpPr>
          <a:xfrm>
            <a:off x="2206845" y="4167150"/>
            <a:ext cx="5593847" cy="2068504"/>
            <a:chOff x="2251683" y="4250409"/>
            <a:chExt cx="5707502" cy="2110531"/>
          </a:xfrm>
        </p:grpSpPr>
        <p:sp>
          <p:nvSpPr>
            <p:cNvPr id="65" name="Freeform 64"/>
            <p:cNvSpPr/>
            <p:nvPr/>
          </p:nvSpPr>
          <p:spPr bwMode="auto">
            <a:xfrm rot="18900000">
              <a:off x="4599625" y="4345958"/>
              <a:ext cx="3359560" cy="1710092"/>
            </a:xfrm>
            <a:custGeom>
              <a:avLst/>
              <a:gdLst>
                <a:gd name="connsiteX0" fmla="*/ 3060092 w 3359560"/>
                <a:gd name="connsiteY0" fmla="*/ 222769 h 1710092"/>
                <a:gd name="connsiteX1" fmla="*/ 3359560 w 3359560"/>
                <a:gd name="connsiteY1" fmla="*/ 817330 h 1710092"/>
                <a:gd name="connsiteX2" fmla="*/ 3162625 w 3359560"/>
                <a:gd name="connsiteY2" fmla="*/ 834000 h 1710092"/>
                <a:gd name="connsiteX3" fmla="*/ 2440806 w 3359560"/>
                <a:gd name="connsiteY3" fmla="*/ 198272 h 1710092"/>
                <a:gd name="connsiteX4" fmla="*/ 1788518 w 3359560"/>
                <a:gd name="connsiteY4" fmla="*/ 756503 h 1710092"/>
                <a:gd name="connsiteX5" fmla="*/ 1781502 w 3359560"/>
                <a:gd name="connsiteY5" fmla="*/ 828096 h 1710092"/>
                <a:gd name="connsiteX6" fmla="*/ 1777672 w 3359560"/>
                <a:gd name="connsiteY6" fmla="*/ 906095 h 1710092"/>
                <a:gd name="connsiteX7" fmla="*/ 927097 w 3359560"/>
                <a:gd name="connsiteY7" fmla="*/ 1709284 h 1710092"/>
                <a:gd name="connsiteX8" fmla="*/ 0 w 3359560"/>
                <a:gd name="connsiteY8" fmla="*/ 892762 h 1710092"/>
                <a:gd name="connsiteX9" fmla="*/ 196935 w 3359560"/>
                <a:gd name="connsiteY9" fmla="*/ 876092 h 1710092"/>
                <a:gd name="connsiteX10" fmla="*/ 918754 w 3359560"/>
                <a:gd name="connsiteY10" fmla="*/ 1511820 h 1710092"/>
                <a:gd name="connsiteX11" fmla="*/ 1571041 w 3359560"/>
                <a:gd name="connsiteY11" fmla="*/ 953590 h 1710092"/>
                <a:gd name="connsiteX12" fmla="*/ 1578058 w 3359560"/>
                <a:gd name="connsiteY12" fmla="*/ 881997 h 1710092"/>
                <a:gd name="connsiteX13" fmla="*/ 1581888 w 3359560"/>
                <a:gd name="connsiteY13" fmla="*/ 803998 h 1710092"/>
                <a:gd name="connsiteX14" fmla="*/ 2432463 w 3359560"/>
                <a:gd name="connsiteY14" fmla="*/ 808 h 1710092"/>
                <a:gd name="connsiteX15" fmla="*/ 3060092 w 3359560"/>
                <a:gd name="connsiteY15" fmla="*/ 222769 h 17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9560" h="1710092">
                  <a:moveTo>
                    <a:pt x="3060092" y="222769"/>
                  </a:moveTo>
                  <a:cubicBezTo>
                    <a:pt x="3227087" y="369846"/>
                    <a:pt x="3339389" y="579024"/>
                    <a:pt x="3359560" y="817330"/>
                  </a:cubicBezTo>
                  <a:lnTo>
                    <a:pt x="3162625" y="834000"/>
                  </a:lnTo>
                  <a:cubicBezTo>
                    <a:pt x="3131215" y="462919"/>
                    <a:pt x="2812881" y="182553"/>
                    <a:pt x="2440806" y="198272"/>
                  </a:cubicBezTo>
                  <a:cubicBezTo>
                    <a:pt x="2115240" y="212026"/>
                    <a:pt x="1849793" y="448192"/>
                    <a:pt x="1788518" y="756503"/>
                  </a:cubicBezTo>
                  <a:lnTo>
                    <a:pt x="1781502" y="828096"/>
                  </a:lnTo>
                  <a:lnTo>
                    <a:pt x="1777672" y="906095"/>
                  </a:lnTo>
                  <a:cubicBezTo>
                    <a:pt x="1734499" y="1343499"/>
                    <a:pt x="1375119" y="1690356"/>
                    <a:pt x="927097" y="1709284"/>
                  </a:cubicBezTo>
                  <a:cubicBezTo>
                    <a:pt x="449207" y="1729473"/>
                    <a:pt x="40342" y="1369374"/>
                    <a:pt x="0" y="892762"/>
                  </a:cubicBezTo>
                  <a:lnTo>
                    <a:pt x="196935" y="876092"/>
                  </a:lnTo>
                  <a:cubicBezTo>
                    <a:pt x="228345" y="1247173"/>
                    <a:pt x="546679" y="1527539"/>
                    <a:pt x="918754" y="1511820"/>
                  </a:cubicBezTo>
                  <a:cubicBezTo>
                    <a:pt x="1244320" y="1498066"/>
                    <a:pt x="1509767" y="1261900"/>
                    <a:pt x="1571041" y="953590"/>
                  </a:cubicBezTo>
                  <a:lnTo>
                    <a:pt x="1578058" y="881997"/>
                  </a:lnTo>
                  <a:lnTo>
                    <a:pt x="1581888" y="803998"/>
                  </a:lnTo>
                  <a:cubicBezTo>
                    <a:pt x="1625060" y="366594"/>
                    <a:pt x="1984441" y="19736"/>
                    <a:pt x="2432463" y="808"/>
                  </a:cubicBezTo>
                  <a:cubicBezTo>
                    <a:pt x="2671408" y="-9286"/>
                    <a:pt x="2893097" y="75691"/>
                    <a:pt x="3060092" y="222769"/>
                  </a:cubicBezTo>
                  <a:close/>
                </a:path>
              </a:pathLst>
            </a:cu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6" name="Freeform 65"/>
            <p:cNvSpPr/>
            <p:nvPr/>
          </p:nvSpPr>
          <p:spPr bwMode="auto">
            <a:xfrm>
              <a:off x="2251683" y="4250409"/>
              <a:ext cx="2954215" cy="2110531"/>
            </a:xfrm>
            <a:custGeom>
              <a:avLst/>
              <a:gdLst>
                <a:gd name="connsiteX0" fmla="*/ 2954215 w 2954215"/>
                <a:gd name="connsiteY0" fmla="*/ 2110531 h 2110531"/>
                <a:gd name="connsiteX1" fmla="*/ 1770185 w 2954215"/>
                <a:gd name="connsiteY1" fmla="*/ 692038 h 2110531"/>
                <a:gd name="connsiteX2" fmla="*/ 984738 w 2954215"/>
                <a:gd name="connsiteY2" fmla="*/ 35546 h 2110531"/>
                <a:gd name="connsiteX3" fmla="*/ 0 w 2954215"/>
                <a:gd name="connsiteY3" fmla="*/ 82438 h 2110531"/>
                <a:gd name="connsiteX4" fmla="*/ 0 w 2954215"/>
                <a:gd name="connsiteY4" fmla="*/ 82438 h 2110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215" h="2110531">
                  <a:moveTo>
                    <a:pt x="2954215" y="2110531"/>
                  </a:moveTo>
                  <a:cubicBezTo>
                    <a:pt x="2526323" y="1574200"/>
                    <a:pt x="2098431" y="1037869"/>
                    <a:pt x="1770185" y="692038"/>
                  </a:cubicBezTo>
                  <a:cubicBezTo>
                    <a:pt x="1441939" y="346207"/>
                    <a:pt x="1279769" y="137146"/>
                    <a:pt x="984738" y="35546"/>
                  </a:cubicBezTo>
                  <a:cubicBezTo>
                    <a:pt x="689707" y="-66054"/>
                    <a:pt x="0" y="82438"/>
                    <a:pt x="0" y="82438"/>
                  </a:cubicBezTo>
                  <a:lnTo>
                    <a:pt x="0" y="82438"/>
                  </a:lnTo>
                </a:path>
              </a:pathLst>
            </a:custGeom>
            <a:noFill/>
            <a:ln w="20002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243"/>
              <a:endParaRPr lang="en-US" sz="1764">
                <a:solidFill>
                  <a:srgbClr val="EFEFEF"/>
                </a:solidFill>
              </a:endParaRPr>
            </a:p>
          </p:txBody>
        </p:sp>
      </p:grpSp>
      <p:sp>
        <p:nvSpPr>
          <p:cNvPr id="2" name="Title 1"/>
          <p:cNvSpPr>
            <a:spLocks noGrp="1"/>
          </p:cNvSpPr>
          <p:nvPr>
            <p:ph type="title"/>
          </p:nvPr>
        </p:nvSpPr>
        <p:spPr>
          <a:xfrm>
            <a:off x="269168" y="211365"/>
            <a:ext cx="11650490" cy="781745"/>
          </a:xfrm>
        </p:spPr>
        <p:txBody>
          <a:bodyPr/>
          <a:lstStyle/>
          <a:p>
            <a:r>
              <a:rPr lang="en-US" sz="4312" dirty="0"/>
              <a:t>True cloud economics. Billing stops when you stop!</a:t>
            </a:r>
          </a:p>
        </p:txBody>
      </p:sp>
      <p:sp>
        <p:nvSpPr>
          <p:cNvPr id="3" name="Slide Number Placeholder 2"/>
          <p:cNvSpPr>
            <a:spLocks noGrp="1"/>
          </p:cNvSpPr>
          <p:nvPr>
            <p:ph type="sldNum" sz="quarter" idx="4294967295"/>
          </p:nvPr>
        </p:nvSpPr>
        <p:spPr>
          <a:xfrm>
            <a:off x="11688763" y="6430963"/>
            <a:ext cx="500062" cy="136525"/>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16</a:t>
            </a:fld>
            <a:endParaRPr dirty="0">
              <a:gradFill>
                <a:gsLst>
                  <a:gs pos="0">
                    <a:srgbClr val="505050"/>
                  </a:gs>
                  <a:gs pos="100000">
                    <a:srgbClr val="505050"/>
                  </a:gs>
                </a:gsLst>
                <a:lin ang="5400000" scaled="0"/>
              </a:gradFill>
            </a:endParaRPr>
          </a:p>
        </p:txBody>
      </p:sp>
      <p:grpSp>
        <p:nvGrpSpPr>
          <p:cNvPr id="24" name="Group 23"/>
          <p:cNvGrpSpPr/>
          <p:nvPr/>
        </p:nvGrpSpPr>
        <p:grpSpPr>
          <a:xfrm>
            <a:off x="2206845" y="4167150"/>
            <a:ext cx="5593847" cy="2068504"/>
            <a:chOff x="2251683" y="4249296"/>
            <a:chExt cx="5707502" cy="2110531"/>
          </a:xfrm>
        </p:grpSpPr>
        <p:sp>
          <p:nvSpPr>
            <p:cNvPr id="18" name="Freeform 17"/>
            <p:cNvSpPr/>
            <p:nvPr/>
          </p:nvSpPr>
          <p:spPr bwMode="auto">
            <a:xfrm rot="18900000">
              <a:off x="4599625" y="4344845"/>
              <a:ext cx="3359560" cy="1710092"/>
            </a:xfrm>
            <a:custGeom>
              <a:avLst/>
              <a:gdLst>
                <a:gd name="connsiteX0" fmla="*/ 3060092 w 3359560"/>
                <a:gd name="connsiteY0" fmla="*/ 222769 h 1710092"/>
                <a:gd name="connsiteX1" fmla="*/ 3359560 w 3359560"/>
                <a:gd name="connsiteY1" fmla="*/ 817330 h 1710092"/>
                <a:gd name="connsiteX2" fmla="*/ 3162625 w 3359560"/>
                <a:gd name="connsiteY2" fmla="*/ 834000 h 1710092"/>
                <a:gd name="connsiteX3" fmla="*/ 2440806 w 3359560"/>
                <a:gd name="connsiteY3" fmla="*/ 198272 h 1710092"/>
                <a:gd name="connsiteX4" fmla="*/ 1788518 w 3359560"/>
                <a:gd name="connsiteY4" fmla="*/ 756503 h 1710092"/>
                <a:gd name="connsiteX5" fmla="*/ 1781502 w 3359560"/>
                <a:gd name="connsiteY5" fmla="*/ 828096 h 1710092"/>
                <a:gd name="connsiteX6" fmla="*/ 1777672 w 3359560"/>
                <a:gd name="connsiteY6" fmla="*/ 906095 h 1710092"/>
                <a:gd name="connsiteX7" fmla="*/ 927097 w 3359560"/>
                <a:gd name="connsiteY7" fmla="*/ 1709284 h 1710092"/>
                <a:gd name="connsiteX8" fmla="*/ 0 w 3359560"/>
                <a:gd name="connsiteY8" fmla="*/ 892762 h 1710092"/>
                <a:gd name="connsiteX9" fmla="*/ 196935 w 3359560"/>
                <a:gd name="connsiteY9" fmla="*/ 876092 h 1710092"/>
                <a:gd name="connsiteX10" fmla="*/ 918754 w 3359560"/>
                <a:gd name="connsiteY10" fmla="*/ 1511820 h 1710092"/>
                <a:gd name="connsiteX11" fmla="*/ 1571041 w 3359560"/>
                <a:gd name="connsiteY11" fmla="*/ 953590 h 1710092"/>
                <a:gd name="connsiteX12" fmla="*/ 1578058 w 3359560"/>
                <a:gd name="connsiteY12" fmla="*/ 881997 h 1710092"/>
                <a:gd name="connsiteX13" fmla="*/ 1581888 w 3359560"/>
                <a:gd name="connsiteY13" fmla="*/ 803998 h 1710092"/>
                <a:gd name="connsiteX14" fmla="*/ 2432463 w 3359560"/>
                <a:gd name="connsiteY14" fmla="*/ 808 h 1710092"/>
                <a:gd name="connsiteX15" fmla="*/ 3060092 w 3359560"/>
                <a:gd name="connsiteY15" fmla="*/ 222769 h 17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9560" h="1710092">
                  <a:moveTo>
                    <a:pt x="3060092" y="222769"/>
                  </a:moveTo>
                  <a:cubicBezTo>
                    <a:pt x="3227087" y="369846"/>
                    <a:pt x="3339389" y="579024"/>
                    <a:pt x="3359560" y="817330"/>
                  </a:cubicBezTo>
                  <a:lnTo>
                    <a:pt x="3162625" y="834000"/>
                  </a:lnTo>
                  <a:cubicBezTo>
                    <a:pt x="3131215" y="462919"/>
                    <a:pt x="2812881" y="182553"/>
                    <a:pt x="2440806" y="198272"/>
                  </a:cubicBezTo>
                  <a:cubicBezTo>
                    <a:pt x="2115240" y="212026"/>
                    <a:pt x="1849793" y="448192"/>
                    <a:pt x="1788518" y="756503"/>
                  </a:cubicBezTo>
                  <a:lnTo>
                    <a:pt x="1781502" y="828096"/>
                  </a:lnTo>
                  <a:lnTo>
                    <a:pt x="1777672" y="906095"/>
                  </a:lnTo>
                  <a:cubicBezTo>
                    <a:pt x="1734499" y="1343499"/>
                    <a:pt x="1375119" y="1690356"/>
                    <a:pt x="927097" y="1709284"/>
                  </a:cubicBezTo>
                  <a:cubicBezTo>
                    <a:pt x="449207" y="1729473"/>
                    <a:pt x="40342" y="1369374"/>
                    <a:pt x="0" y="892762"/>
                  </a:cubicBezTo>
                  <a:lnTo>
                    <a:pt x="196935" y="876092"/>
                  </a:lnTo>
                  <a:cubicBezTo>
                    <a:pt x="228345" y="1247173"/>
                    <a:pt x="546679" y="1527539"/>
                    <a:pt x="918754" y="1511820"/>
                  </a:cubicBezTo>
                  <a:cubicBezTo>
                    <a:pt x="1244320" y="1498066"/>
                    <a:pt x="1509767" y="1261900"/>
                    <a:pt x="1571041" y="953590"/>
                  </a:cubicBezTo>
                  <a:lnTo>
                    <a:pt x="1578058" y="881997"/>
                  </a:lnTo>
                  <a:lnTo>
                    <a:pt x="1581888" y="803998"/>
                  </a:lnTo>
                  <a:cubicBezTo>
                    <a:pt x="1625060" y="366594"/>
                    <a:pt x="1984441" y="19736"/>
                    <a:pt x="2432463" y="808"/>
                  </a:cubicBezTo>
                  <a:cubicBezTo>
                    <a:pt x="2671408" y="-9286"/>
                    <a:pt x="2893097" y="75691"/>
                    <a:pt x="3060092" y="222769"/>
                  </a:cubicBezTo>
                  <a:close/>
                </a:path>
              </a:pathLst>
            </a:cu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5" name="Freeform 14"/>
            <p:cNvSpPr/>
            <p:nvPr/>
          </p:nvSpPr>
          <p:spPr bwMode="auto">
            <a:xfrm>
              <a:off x="2251683" y="4249296"/>
              <a:ext cx="2954215" cy="2110531"/>
            </a:xfrm>
            <a:custGeom>
              <a:avLst/>
              <a:gdLst>
                <a:gd name="connsiteX0" fmla="*/ 2954215 w 2954215"/>
                <a:gd name="connsiteY0" fmla="*/ 2110531 h 2110531"/>
                <a:gd name="connsiteX1" fmla="*/ 1770185 w 2954215"/>
                <a:gd name="connsiteY1" fmla="*/ 692038 h 2110531"/>
                <a:gd name="connsiteX2" fmla="*/ 984738 w 2954215"/>
                <a:gd name="connsiteY2" fmla="*/ 35546 h 2110531"/>
                <a:gd name="connsiteX3" fmla="*/ 0 w 2954215"/>
                <a:gd name="connsiteY3" fmla="*/ 82438 h 2110531"/>
                <a:gd name="connsiteX4" fmla="*/ 0 w 2954215"/>
                <a:gd name="connsiteY4" fmla="*/ 82438 h 2110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215" h="2110531">
                  <a:moveTo>
                    <a:pt x="2954215" y="2110531"/>
                  </a:moveTo>
                  <a:cubicBezTo>
                    <a:pt x="2526323" y="1574200"/>
                    <a:pt x="2098431" y="1037869"/>
                    <a:pt x="1770185" y="692038"/>
                  </a:cubicBezTo>
                  <a:cubicBezTo>
                    <a:pt x="1441939" y="346207"/>
                    <a:pt x="1279769" y="137146"/>
                    <a:pt x="984738" y="35546"/>
                  </a:cubicBezTo>
                  <a:cubicBezTo>
                    <a:pt x="689707" y="-66054"/>
                    <a:pt x="0" y="82438"/>
                    <a:pt x="0" y="82438"/>
                  </a:cubicBezTo>
                  <a:lnTo>
                    <a:pt x="0" y="82438"/>
                  </a:lnTo>
                </a:path>
              </a:pathLst>
            </a:custGeom>
            <a:noFill/>
            <a:ln w="20002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243"/>
              <a:endParaRPr lang="en-US" sz="1764">
                <a:solidFill>
                  <a:srgbClr val="EFEFEF"/>
                </a:solidFill>
              </a:endParaRPr>
            </a:p>
          </p:txBody>
        </p:sp>
      </p:grpSp>
      <p:grpSp>
        <p:nvGrpSpPr>
          <p:cNvPr id="23" name="Group 22"/>
          <p:cNvGrpSpPr/>
          <p:nvPr/>
        </p:nvGrpSpPr>
        <p:grpSpPr>
          <a:xfrm>
            <a:off x="2206845" y="4167150"/>
            <a:ext cx="5593847" cy="2068504"/>
            <a:chOff x="2404083" y="4401696"/>
            <a:chExt cx="5707502" cy="2110531"/>
          </a:xfrm>
        </p:grpSpPr>
        <p:sp>
          <p:nvSpPr>
            <p:cNvPr id="21" name="Freeform 20"/>
            <p:cNvSpPr/>
            <p:nvPr/>
          </p:nvSpPr>
          <p:spPr bwMode="auto">
            <a:xfrm rot="18900000">
              <a:off x="4752025" y="4497245"/>
              <a:ext cx="3359560" cy="1710092"/>
            </a:xfrm>
            <a:custGeom>
              <a:avLst/>
              <a:gdLst>
                <a:gd name="connsiteX0" fmla="*/ 3060092 w 3359560"/>
                <a:gd name="connsiteY0" fmla="*/ 222769 h 1710092"/>
                <a:gd name="connsiteX1" fmla="*/ 3359560 w 3359560"/>
                <a:gd name="connsiteY1" fmla="*/ 817330 h 1710092"/>
                <a:gd name="connsiteX2" fmla="*/ 3162625 w 3359560"/>
                <a:gd name="connsiteY2" fmla="*/ 834000 h 1710092"/>
                <a:gd name="connsiteX3" fmla="*/ 2440806 w 3359560"/>
                <a:gd name="connsiteY3" fmla="*/ 198272 h 1710092"/>
                <a:gd name="connsiteX4" fmla="*/ 1788518 w 3359560"/>
                <a:gd name="connsiteY4" fmla="*/ 756503 h 1710092"/>
                <a:gd name="connsiteX5" fmla="*/ 1781502 w 3359560"/>
                <a:gd name="connsiteY5" fmla="*/ 828096 h 1710092"/>
                <a:gd name="connsiteX6" fmla="*/ 1777672 w 3359560"/>
                <a:gd name="connsiteY6" fmla="*/ 906095 h 1710092"/>
                <a:gd name="connsiteX7" fmla="*/ 927097 w 3359560"/>
                <a:gd name="connsiteY7" fmla="*/ 1709284 h 1710092"/>
                <a:gd name="connsiteX8" fmla="*/ 0 w 3359560"/>
                <a:gd name="connsiteY8" fmla="*/ 892762 h 1710092"/>
                <a:gd name="connsiteX9" fmla="*/ 196935 w 3359560"/>
                <a:gd name="connsiteY9" fmla="*/ 876092 h 1710092"/>
                <a:gd name="connsiteX10" fmla="*/ 918754 w 3359560"/>
                <a:gd name="connsiteY10" fmla="*/ 1511820 h 1710092"/>
                <a:gd name="connsiteX11" fmla="*/ 1571041 w 3359560"/>
                <a:gd name="connsiteY11" fmla="*/ 953590 h 1710092"/>
                <a:gd name="connsiteX12" fmla="*/ 1578058 w 3359560"/>
                <a:gd name="connsiteY12" fmla="*/ 881997 h 1710092"/>
                <a:gd name="connsiteX13" fmla="*/ 1581888 w 3359560"/>
                <a:gd name="connsiteY13" fmla="*/ 803998 h 1710092"/>
                <a:gd name="connsiteX14" fmla="*/ 2432463 w 3359560"/>
                <a:gd name="connsiteY14" fmla="*/ 808 h 1710092"/>
                <a:gd name="connsiteX15" fmla="*/ 3060092 w 3359560"/>
                <a:gd name="connsiteY15" fmla="*/ 222769 h 17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9560" h="1710092">
                  <a:moveTo>
                    <a:pt x="3060092" y="222769"/>
                  </a:moveTo>
                  <a:cubicBezTo>
                    <a:pt x="3227087" y="369846"/>
                    <a:pt x="3339389" y="579024"/>
                    <a:pt x="3359560" y="817330"/>
                  </a:cubicBezTo>
                  <a:lnTo>
                    <a:pt x="3162625" y="834000"/>
                  </a:lnTo>
                  <a:cubicBezTo>
                    <a:pt x="3131215" y="462919"/>
                    <a:pt x="2812881" y="182553"/>
                    <a:pt x="2440806" y="198272"/>
                  </a:cubicBezTo>
                  <a:cubicBezTo>
                    <a:pt x="2115240" y="212026"/>
                    <a:pt x="1849793" y="448192"/>
                    <a:pt x="1788518" y="756503"/>
                  </a:cubicBezTo>
                  <a:lnTo>
                    <a:pt x="1781502" y="828096"/>
                  </a:lnTo>
                  <a:lnTo>
                    <a:pt x="1777672" y="906095"/>
                  </a:lnTo>
                  <a:cubicBezTo>
                    <a:pt x="1734499" y="1343499"/>
                    <a:pt x="1375119" y="1690356"/>
                    <a:pt x="927097" y="1709284"/>
                  </a:cubicBezTo>
                  <a:cubicBezTo>
                    <a:pt x="449207" y="1729473"/>
                    <a:pt x="40342" y="1369374"/>
                    <a:pt x="0" y="892762"/>
                  </a:cubicBezTo>
                  <a:lnTo>
                    <a:pt x="196935" y="876092"/>
                  </a:lnTo>
                  <a:cubicBezTo>
                    <a:pt x="228345" y="1247173"/>
                    <a:pt x="546679" y="1527539"/>
                    <a:pt x="918754" y="1511820"/>
                  </a:cubicBezTo>
                  <a:cubicBezTo>
                    <a:pt x="1244320" y="1498066"/>
                    <a:pt x="1509767" y="1261900"/>
                    <a:pt x="1571041" y="953590"/>
                  </a:cubicBezTo>
                  <a:lnTo>
                    <a:pt x="1578058" y="881997"/>
                  </a:lnTo>
                  <a:lnTo>
                    <a:pt x="1581888" y="803998"/>
                  </a:lnTo>
                  <a:cubicBezTo>
                    <a:pt x="1625060" y="366594"/>
                    <a:pt x="1984441" y="19736"/>
                    <a:pt x="2432463" y="808"/>
                  </a:cubicBezTo>
                  <a:cubicBezTo>
                    <a:pt x="2671408" y="-9286"/>
                    <a:pt x="2893097" y="75691"/>
                    <a:pt x="3060092" y="222769"/>
                  </a:cubicBezTo>
                  <a:close/>
                </a:path>
              </a:pathLst>
            </a:cu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2" name="Freeform 21"/>
            <p:cNvSpPr/>
            <p:nvPr/>
          </p:nvSpPr>
          <p:spPr bwMode="auto">
            <a:xfrm>
              <a:off x="2404083" y="4401696"/>
              <a:ext cx="2954215" cy="2110531"/>
            </a:xfrm>
            <a:custGeom>
              <a:avLst/>
              <a:gdLst>
                <a:gd name="connsiteX0" fmla="*/ 2954215 w 2954215"/>
                <a:gd name="connsiteY0" fmla="*/ 2110531 h 2110531"/>
                <a:gd name="connsiteX1" fmla="*/ 1770185 w 2954215"/>
                <a:gd name="connsiteY1" fmla="*/ 692038 h 2110531"/>
                <a:gd name="connsiteX2" fmla="*/ 984738 w 2954215"/>
                <a:gd name="connsiteY2" fmla="*/ 35546 h 2110531"/>
                <a:gd name="connsiteX3" fmla="*/ 0 w 2954215"/>
                <a:gd name="connsiteY3" fmla="*/ 82438 h 2110531"/>
                <a:gd name="connsiteX4" fmla="*/ 0 w 2954215"/>
                <a:gd name="connsiteY4" fmla="*/ 82438 h 2110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215" h="2110531">
                  <a:moveTo>
                    <a:pt x="2954215" y="2110531"/>
                  </a:moveTo>
                  <a:cubicBezTo>
                    <a:pt x="2526323" y="1574200"/>
                    <a:pt x="2098431" y="1037869"/>
                    <a:pt x="1770185" y="692038"/>
                  </a:cubicBezTo>
                  <a:cubicBezTo>
                    <a:pt x="1441939" y="346207"/>
                    <a:pt x="1279769" y="137146"/>
                    <a:pt x="984738" y="35546"/>
                  </a:cubicBezTo>
                  <a:cubicBezTo>
                    <a:pt x="689707" y="-66054"/>
                    <a:pt x="0" y="82438"/>
                    <a:pt x="0" y="82438"/>
                  </a:cubicBezTo>
                  <a:lnTo>
                    <a:pt x="0" y="82438"/>
                  </a:lnTo>
                </a:path>
              </a:pathLst>
            </a:custGeom>
            <a:noFill/>
            <a:ln w="20002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243"/>
              <a:endParaRPr lang="en-US" sz="1764">
                <a:solidFill>
                  <a:srgbClr val="EFEFEF"/>
                </a:solidFill>
              </a:endParaRPr>
            </a:p>
          </p:txBody>
        </p:sp>
      </p:grpSp>
      <p:sp>
        <p:nvSpPr>
          <p:cNvPr id="5" name="Rounded Rectangle 4"/>
          <p:cNvSpPr/>
          <p:nvPr/>
        </p:nvSpPr>
        <p:spPr bwMode="auto">
          <a:xfrm>
            <a:off x="7402555" y="3450895"/>
            <a:ext cx="1505142" cy="813451"/>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 name="TextBox 24"/>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3" name="TextBox 32"/>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4" name="TextBox 33"/>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5" name="TextBox 34"/>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6" name="TextBox 35"/>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8" name="TextBox 37"/>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9" name="TextBox 38"/>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40" name="TextBox 39"/>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41" name="TextBox 40"/>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0" name="TextBox 29"/>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2" name="TextBox 31"/>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37" name="TextBox 36"/>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44" name="TextBox 43"/>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43" name="Rounded Rectangle 42"/>
          <p:cNvSpPr/>
          <p:nvPr/>
        </p:nvSpPr>
        <p:spPr bwMode="auto">
          <a:xfrm>
            <a:off x="7402555" y="3450895"/>
            <a:ext cx="1505142" cy="813451"/>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6" name="TextBox 25"/>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27" name="TextBox 26"/>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28" name="TextBox 27"/>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29" name="TextBox 28"/>
          <p:cNvSpPr txBox="1"/>
          <p:nvPr/>
        </p:nvSpPr>
        <p:spPr>
          <a:xfrm>
            <a:off x="7563196" y="3848072"/>
            <a:ext cx="1183858" cy="416274"/>
          </a:xfrm>
          <a:prstGeom prst="rect">
            <a:avLst/>
          </a:prstGeom>
          <a:solidFill>
            <a:schemeClr val="bg1"/>
          </a:solidFill>
        </p:spPr>
        <p:txBody>
          <a:bodyPr wrap="square" lIns="89619" tIns="0" rIns="89619" bIns="89619" rtlCol="0">
            <a:spAutoFit/>
          </a:bodyPr>
          <a:lstStyle/>
          <a:p>
            <a:pPr algn="ctr" defTabSz="913243">
              <a:lnSpc>
                <a:spcPct val="90000"/>
              </a:lnSpc>
            </a:pPr>
            <a:r>
              <a:rPr lang="en-US" sz="2352" b="1" spc="-49" dirty="0">
                <a:gradFill>
                  <a:gsLst>
                    <a:gs pos="2917">
                      <a:srgbClr val="505050"/>
                    </a:gs>
                    <a:gs pos="30000">
                      <a:srgbClr val="505050"/>
                    </a:gs>
                  </a:gsLst>
                  <a:lin ang="5400000" scaled="0"/>
                </a:gradFill>
              </a:rPr>
              <a:t>$$$$$$</a:t>
            </a:r>
          </a:p>
        </p:txBody>
      </p:sp>
      <p:sp>
        <p:nvSpPr>
          <p:cNvPr id="64" name="Freeform 63"/>
          <p:cNvSpPr/>
          <p:nvPr/>
        </p:nvSpPr>
        <p:spPr bwMode="auto">
          <a:xfrm>
            <a:off x="7071032" y="2894443"/>
            <a:ext cx="2160052" cy="3672321"/>
          </a:xfrm>
          <a:custGeom>
            <a:avLst/>
            <a:gdLst>
              <a:gd name="connsiteX0" fmla="*/ 472441 w 2203939"/>
              <a:gd name="connsiteY0" fmla="*/ 568870 h 3746934"/>
              <a:gd name="connsiteX1" fmla="*/ 334108 w 2203939"/>
              <a:gd name="connsiteY1" fmla="*/ 707203 h 3746934"/>
              <a:gd name="connsiteX2" fmla="*/ 334108 w 2203939"/>
              <a:gd name="connsiteY2" fmla="*/ 1260516 h 3746934"/>
              <a:gd name="connsiteX3" fmla="*/ 472441 w 2203939"/>
              <a:gd name="connsiteY3" fmla="*/ 1398849 h 3746934"/>
              <a:gd name="connsiteX4" fmla="*/ 1731498 w 2203939"/>
              <a:gd name="connsiteY4" fmla="*/ 1398849 h 3746934"/>
              <a:gd name="connsiteX5" fmla="*/ 1869831 w 2203939"/>
              <a:gd name="connsiteY5" fmla="*/ 1260516 h 3746934"/>
              <a:gd name="connsiteX6" fmla="*/ 1869831 w 2203939"/>
              <a:gd name="connsiteY6" fmla="*/ 707203 h 3746934"/>
              <a:gd name="connsiteX7" fmla="*/ 1731498 w 2203939"/>
              <a:gd name="connsiteY7" fmla="*/ 568870 h 3746934"/>
              <a:gd name="connsiteX8" fmla="*/ 0 w 2203939"/>
              <a:gd name="connsiteY8" fmla="*/ 0 h 3746934"/>
              <a:gd name="connsiteX9" fmla="*/ 2203939 w 2203939"/>
              <a:gd name="connsiteY9" fmla="*/ 0 h 3746934"/>
              <a:gd name="connsiteX10" fmla="*/ 2203939 w 2203939"/>
              <a:gd name="connsiteY10" fmla="*/ 3746934 h 3746934"/>
              <a:gd name="connsiteX11" fmla="*/ 0 w 2203939"/>
              <a:gd name="connsiteY11" fmla="*/ 3746934 h 374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3939" h="3746934">
                <a:moveTo>
                  <a:pt x="472441" y="568870"/>
                </a:moveTo>
                <a:cubicBezTo>
                  <a:pt x="396042" y="568870"/>
                  <a:pt x="334108" y="630804"/>
                  <a:pt x="334108" y="707203"/>
                </a:cubicBezTo>
                <a:lnTo>
                  <a:pt x="334108" y="1260516"/>
                </a:lnTo>
                <a:cubicBezTo>
                  <a:pt x="334108" y="1336915"/>
                  <a:pt x="396042" y="1398849"/>
                  <a:pt x="472441" y="1398849"/>
                </a:cubicBezTo>
                <a:lnTo>
                  <a:pt x="1731498" y="1398849"/>
                </a:lnTo>
                <a:cubicBezTo>
                  <a:pt x="1807897" y="1398849"/>
                  <a:pt x="1869831" y="1336915"/>
                  <a:pt x="1869831" y="1260516"/>
                </a:cubicBezTo>
                <a:lnTo>
                  <a:pt x="1869831" y="707203"/>
                </a:lnTo>
                <a:cubicBezTo>
                  <a:pt x="1869831" y="630804"/>
                  <a:pt x="1807897" y="568870"/>
                  <a:pt x="1731498" y="568870"/>
                </a:cubicBezTo>
                <a:close/>
                <a:moveTo>
                  <a:pt x="0" y="0"/>
                </a:moveTo>
                <a:lnTo>
                  <a:pt x="2203939" y="0"/>
                </a:lnTo>
                <a:lnTo>
                  <a:pt x="2203939" y="3746934"/>
                </a:lnTo>
                <a:lnTo>
                  <a:pt x="0" y="3746934"/>
                </a:lnTo>
                <a:close/>
              </a:path>
            </a:pathLst>
          </a:cu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7" name="Freeform 66"/>
          <p:cNvSpPr/>
          <p:nvPr/>
        </p:nvSpPr>
        <p:spPr bwMode="auto">
          <a:xfrm>
            <a:off x="7071032" y="2902962"/>
            <a:ext cx="2160052" cy="3672321"/>
          </a:xfrm>
          <a:custGeom>
            <a:avLst/>
            <a:gdLst>
              <a:gd name="connsiteX0" fmla="*/ 472441 w 2203939"/>
              <a:gd name="connsiteY0" fmla="*/ 568870 h 3746934"/>
              <a:gd name="connsiteX1" fmla="*/ 334108 w 2203939"/>
              <a:gd name="connsiteY1" fmla="*/ 707203 h 3746934"/>
              <a:gd name="connsiteX2" fmla="*/ 334108 w 2203939"/>
              <a:gd name="connsiteY2" fmla="*/ 1260516 h 3746934"/>
              <a:gd name="connsiteX3" fmla="*/ 472441 w 2203939"/>
              <a:gd name="connsiteY3" fmla="*/ 1398849 h 3746934"/>
              <a:gd name="connsiteX4" fmla="*/ 1731498 w 2203939"/>
              <a:gd name="connsiteY4" fmla="*/ 1398849 h 3746934"/>
              <a:gd name="connsiteX5" fmla="*/ 1869831 w 2203939"/>
              <a:gd name="connsiteY5" fmla="*/ 1260516 h 3746934"/>
              <a:gd name="connsiteX6" fmla="*/ 1869831 w 2203939"/>
              <a:gd name="connsiteY6" fmla="*/ 707203 h 3746934"/>
              <a:gd name="connsiteX7" fmla="*/ 1731498 w 2203939"/>
              <a:gd name="connsiteY7" fmla="*/ 568870 h 3746934"/>
              <a:gd name="connsiteX8" fmla="*/ 0 w 2203939"/>
              <a:gd name="connsiteY8" fmla="*/ 0 h 3746934"/>
              <a:gd name="connsiteX9" fmla="*/ 2203939 w 2203939"/>
              <a:gd name="connsiteY9" fmla="*/ 0 h 3746934"/>
              <a:gd name="connsiteX10" fmla="*/ 2203939 w 2203939"/>
              <a:gd name="connsiteY10" fmla="*/ 3746934 h 3746934"/>
              <a:gd name="connsiteX11" fmla="*/ 0 w 2203939"/>
              <a:gd name="connsiteY11" fmla="*/ 3746934 h 374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3939" h="3746934">
                <a:moveTo>
                  <a:pt x="472441" y="568870"/>
                </a:moveTo>
                <a:cubicBezTo>
                  <a:pt x="396042" y="568870"/>
                  <a:pt x="334108" y="630804"/>
                  <a:pt x="334108" y="707203"/>
                </a:cubicBezTo>
                <a:lnTo>
                  <a:pt x="334108" y="1260516"/>
                </a:lnTo>
                <a:cubicBezTo>
                  <a:pt x="334108" y="1336915"/>
                  <a:pt x="396042" y="1398849"/>
                  <a:pt x="472441" y="1398849"/>
                </a:cubicBezTo>
                <a:lnTo>
                  <a:pt x="1731498" y="1398849"/>
                </a:lnTo>
                <a:cubicBezTo>
                  <a:pt x="1807897" y="1398849"/>
                  <a:pt x="1869831" y="1336915"/>
                  <a:pt x="1869831" y="1260516"/>
                </a:cubicBezTo>
                <a:lnTo>
                  <a:pt x="1869831" y="707203"/>
                </a:lnTo>
                <a:cubicBezTo>
                  <a:pt x="1869831" y="630804"/>
                  <a:pt x="1807897" y="568870"/>
                  <a:pt x="1731498" y="568870"/>
                </a:cubicBezTo>
                <a:close/>
                <a:moveTo>
                  <a:pt x="0" y="0"/>
                </a:moveTo>
                <a:lnTo>
                  <a:pt x="2203939" y="0"/>
                </a:lnTo>
                <a:lnTo>
                  <a:pt x="2203939" y="3746934"/>
                </a:lnTo>
                <a:lnTo>
                  <a:pt x="0" y="3746934"/>
                </a:lnTo>
                <a:close/>
              </a:path>
            </a:pathLst>
          </a:cu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8" name="Group 67"/>
          <p:cNvGrpSpPr/>
          <p:nvPr/>
        </p:nvGrpSpPr>
        <p:grpSpPr>
          <a:xfrm>
            <a:off x="1859516" y="3988366"/>
            <a:ext cx="984052" cy="678112"/>
            <a:chOff x="1897297" y="4067993"/>
            <a:chExt cx="1004046" cy="691890"/>
          </a:xfrm>
          <a:solidFill>
            <a:schemeClr val="tx1"/>
          </a:solidFill>
        </p:grpSpPr>
        <p:grpSp>
          <p:nvGrpSpPr>
            <p:cNvPr id="69" name="Group 68"/>
            <p:cNvGrpSpPr/>
            <p:nvPr/>
          </p:nvGrpSpPr>
          <p:grpSpPr>
            <a:xfrm>
              <a:off x="1897297" y="4067993"/>
              <a:ext cx="1004046" cy="691890"/>
              <a:chOff x="1897297" y="4067993"/>
              <a:chExt cx="1004046" cy="691890"/>
            </a:xfrm>
            <a:grpFill/>
          </p:grpSpPr>
          <p:sp>
            <p:nvSpPr>
              <p:cNvPr id="72" name="Flowchart: Stored Data 71"/>
              <p:cNvSpPr/>
              <p:nvPr/>
            </p:nvSpPr>
            <p:spPr bwMode="auto">
              <a:xfrm rot="70271">
                <a:off x="2435066" y="4111306"/>
                <a:ext cx="466277" cy="295590"/>
              </a:xfrm>
              <a:prstGeom prst="flowChartOnlineStorag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73" name="Group 72"/>
              <p:cNvGrpSpPr/>
              <p:nvPr/>
            </p:nvGrpSpPr>
            <p:grpSpPr>
              <a:xfrm>
                <a:off x="2218146" y="4106571"/>
                <a:ext cx="234511" cy="410358"/>
                <a:chOff x="2202813" y="4094945"/>
                <a:chExt cx="342851" cy="410358"/>
              </a:xfrm>
              <a:grpFill/>
            </p:grpSpPr>
            <p:sp>
              <p:nvSpPr>
                <p:cNvPr id="80" name="Oval 79"/>
                <p:cNvSpPr/>
                <p:nvPr/>
              </p:nvSpPr>
              <p:spPr bwMode="auto">
                <a:xfrm rot="20997665">
                  <a:off x="2284269" y="4105182"/>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81" name="Oval 80"/>
                <p:cNvSpPr/>
                <p:nvPr/>
              </p:nvSpPr>
              <p:spPr bwMode="auto">
                <a:xfrm rot="20997665">
                  <a:off x="2362784" y="4094945"/>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82" name="Oval 81"/>
                <p:cNvSpPr/>
                <p:nvPr/>
              </p:nvSpPr>
              <p:spPr bwMode="auto">
                <a:xfrm rot="20997665">
                  <a:off x="2202813" y="4115419"/>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74" name="Group 73"/>
              <p:cNvGrpSpPr/>
              <p:nvPr/>
            </p:nvGrpSpPr>
            <p:grpSpPr>
              <a:xfrm rot="268583">
                <a:off x="2379939" y="4067993"/>
                <a:ext cx="234511" cy="410358"/>
                <a:chOff x="2202813" y="4094945"/>
                <a:chExt cx="342851" cy="410358"/>
              </a:xfrm>
              <a:grpFill/>
            </p:grpSpPr>
            <p:sp>
              <p:nvSpPr>
                <p:cNvPr id="77" name="Oval 76"/>
                <p:cNvSpPr/>
                <p:nvPr/>
              </p:nvSpPr>
              <p:spPr bwMode="auto">
                <a:xfrm rot="20997665">
                  <a:off x="2284269" y="4105182"/>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8" name="Oval 77"/>
                <p:cNvSpPr/>
                <p:nvPr/>
              </p:nvSpPr>
              <p:spPr bwMode="auto">
                <a:xfrm rot="20997665">
                  <a:off x="2362784" y="4094945"/>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9" name="Oval 78"/>
                <p:cNvSpPr/>
                <p:nvPr/>
              </p:nvSpPr>
              <p:spPr bwMode="auto">
                <a:xfrm rot="20997665">
                  <a:off x="2202813" y="4115419"/>
                  <a:ext cx="182880" cy="389884"/>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75" name="Rounded Rectangle 74"/>
              <p:cNvSpPr/>
              <p:nvPr/>
            </p:nvSpPr>
            <p:spPr bwMode="auto">
              <a:xfrm rot="15202672">
                <a:off x="2153220" y="4140108"/>
                <a:ext cx="131841" cy="363757"/>
              </a:xfrm>
              <a:prstGeom prst="round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6" name="Block Arc 75"/>
              <p:cNvSpPr/>
              <p:nvPr/>
            </p:nvSpPr>
            <p:spPr bwMode="auto">
              <a:xfrm rot="21443728">
                <a:off x="1897297" y="4289856"/>
                <a:ext cx="470027" cy="470027"/>
              </a:xfrm>
              <a:prstGeom prst="blockArc">
                <a:avLst>
                  <a:gd name="adj1" fmla="val 10800000"/>
                  <a:gd name="adj2" fmla="val 16512398"/>
                  <a:gd name="adj3" fmla="val 27047"/>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70" name="Donut 69"/>
            <p:cNvSpPr/>
            <p:nvPr/>
          </p:nvSpPr>
          <p:spPr bwMode="auto">
            <a:xfrm>
              <a:off x="2611948" y="4321986"/>
              <a:ext cx="202474" cy="202474"/>
            </a:xfrm>
            <a:prstGeom prst="donut">
              <a:avLst>
                <a:gd name="adj" fmla="val 13579"/>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1" name="Block Arc 70"/>
            <p:cNvSpPr/>
            <p:nvPr/>
          </p:nvSpPr>
          <p:spPr bwMode="auto">
            <a:xfrm flipH="1">
              <a:off x="2589349" y="4372437"/>
              <a:ext cx="177984" cy="146957"/>
            </a:xfrm>
            <a:prstGeom prst="blockArc">
              <a:avLst>
                <a:gd name="adj1" fmla="val 10800000"/>
                <a:gd name="adj2" fmla="val 16577861"/>
                <a:gd name="adj3" fmla="val 22846"/>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9" name="Group 8"/>
          <p:cNvGrpSpPr/>
          <p:nvPr/>
        </p:nvGrpSpPr>
        <p:grpSpPr>
          <a:xfrm>
            <a:off x="1869600" y="3988366"/>
            <a:ext cx="984052" cy="678112"/>
            <a:chOff x="1897297" y="4067993"/>
            <a:chExt cx="1004046" cy="691890"/>
          </a:xfrm>
        </p:grpSpPr>
        <p:grpSp>
          <p:nvGrpSpPr>
            <p:cNvPr id="14" name="Group 13"/>
            <p:cNvGrpSpPr/>
            <p:nvPr/>
          </p:nvGrpSpPr>
          <p:grpSpPr>
            <a:xfrm>
              <a:off x="1897297" y="4067993"/>
              <a:ext cx="1004046" cy="691890"/>
              <a:chOff x="1897297" y="4067993"/>
              <a:chExt cx="1004046" cy="691890"/>
            </a:xfrm>
          </p:grpSpPr>
          <p:sp>
            <p:nvSpPr>
              <p:cNvPr id="6" name="Flowchart: Stored Data 5"/>
              <p:cNvSpPr/>
              <p:nvPr/>
            </p:nvSpPr>
            <p:spPr bwMode="auto">
              <a:xfrm rot="70271">
                <a:off x="2435066" y="4111306"/>
                <a:ext cx="466277" cy="295590"/>
              </a:xfrm>
              <a:prstGeom prst="flowChartOnlineStorag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1" name="Group 10"/>
              <p:cNvGrpSpPr/>
              <p:nvPr/>
            </p:nvGrpSpPr>
            <p:grpSpPr>
              <a:xfrm>
                <a:off x="2218146" y="4106571"/>
                <a:ext cx="234511" cy="410358"/>
                <a:chOff x="2202813" y="4094945"/>
                <a:chExt cx="342851" cy="410358"/>
              </a:xfrm>
            </p:grpSpPr>
            <p:sp>
              <p:nvSpPr>
                <p:cNvPr id="7" name="Oval 6"/>
                <p:cNvSpPr/>
                <p:nvPr/>
              </p:nvSpPr>
              <p:spPr bwMode="auto">
                <a:xfrm rot="20997665">
                  <a:off x="2284269" y="4105182"/>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1" name="Oval 50"/>
                <p:cNvSpPr/>
                <p:nvPr/>
              </p:nvSpPr>
              <p:spPr bwMode="auto">
                <a:xfrm rot="20997665">
                  <a:off x="2362784" y="4094945"/>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Oval 51"/>
                <p:cNvSpPr/>
                <p:nvPr/>
              </p:nvSpPr>
              <p:spPr bwMode="auto">
                <a:xfrm rot="20997665">
                  <a:off x="2202813" y="4115419"/>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3" name="Group 52"/>
              <p:cNvGrpSpPr/>
              <p:nvPr/>
            </p:nvGrpSpPr>
            <p:grpSpPr>
              <a:xfrm rot="268583">
                <a:off x="2379939" y="4067993"/>
                <a:ext cx="234511" cy="410358"/>
                <a:chOff x="2202813" y="4094945"/>
                <a:chExt cx="342851" cy="410358"/>
              </a:xfrm>
            </p:grpSpPr>
            <p:sp>
              <p:nvSpPr>
                <p:cNvPr id="54" name="Oval 53"/>
                <p:cNvSpPr/>
                <p:nvPr/>
              </p:nvSpPr>
              <p:spPr bwMode="auto">
                <a:xfrm rot="20997665">
                  <a:off x="2284269" y="4105182"/>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5" name="Oval 54"/>
                <p:cNvSpPr/>
                <p:nvPr/>
              </p:nvSpPr>
              <p:spPr bwMode="auto">
                <a:xfrm rot="20997665">
                  <a:off x="2362784" y="4094945"/>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6" name="Oval 55"/>
                <p:cNvSpPr/>
                <p:nvPr/>
              </p:nvSpPr>
              <p:spPr bwMode="auto">
                <a:xfrm rot="20997665">
                  <a:off x="2202813" y="4115419"/>
                  <a:ext cx="182880" cy="38988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12" name="Rounded Rectangle 11"/>
              <p:cNvSpPr/>
              <p:nvPr/>
            </p:nvSpPr>
            <p:spPr bwMode="auto">
              <a:xfrm rot="15202672">
                <a:off x="2153220" y="4140108"/>
                <a:ext cx="131841" cy="363757"/>
              </a:xfrm>
              <a:prstGeom prst="round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3" name="Block Arc 12"/>
              <p:cNvSpPr/>
              <p:nvPr/>
            </p:nvSpPr>
            <p:spPr bwMode="auto">
              <a:xfrm rot="21443728">
                <a:off x="1897297" y="4289856"/>
                <a:ext cx="470027" cy="470027"/>
              </a:xfrm>
              <a:prstGeom prst="blockArc">
                <a:avLst>
                  <a:gd name="adj1" fmla="val 10800000"/>
                  <a:gd name="adj2" fmla="val 16512398"/>
                  <a:gd name="adj3" fmla="val 27047"/>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16" name="Donut 15"/>
            <p:cNvSpPr/>
            <p:nvPr/>
          </p:nvSpPr>
          <p:spPr bwMode="auto">
            <a:xfrm>
              <a:off x="2611948" y="4321986"/>
              <a:ext cx="202474" cy="202474"/>
            </a:xfrm>
            <a:prstGeom prst="donut">
              <a:avLst>
                <a:gd name="adj" fmla="val 13579"/>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7" name="Block Arc 16"/>
            <p:cNvSpPr/>
            <p:nvPr/>
          </p:nvSpPr>
          <p:spPr bwMode="auto">
            <a:xfrm flipH="1">
              <a:off x="2589349" y="4372437"/>
              <a:ext cx="177984" cy="146957"/>
            </a:xfrm>
            <a:prstGeom prst="blockArc">
              <a:avLst>
                <a:gd name="adj1" fmla="val 10800000"/>
                <a:gd name="adj2" fmla="val 16577861"/>
                <a:gd name="adj3" fmla="val 22846"/>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8" name="Freeform 127"/>
          <p:cNvSpPr>
            <a:spLocks noEditPoints="1"/>
          </p:cNvSpPr>
          <p:nvPr/>
        </p:nvSpPr>
        <p:spPr bwMode="black">
          <a:xfrm>
            <a:off x="-2952201" y="2466936"/>
            <a:ext cx="4948755" cy="4030866"/>
          </a:xfrm>
          <a:custGeom>
            <a:avLst/>
            <a:gdLst>
              <a:gd name="T0" fmla="*/ 72 w 75"/>
              <a:gd name="T1" fmla="*/ 23 h 61"/>
              <a:gd name="T2" fmla="*/ 71 w 75"/>
              <a:gd name="T3" fmla="*/ 22 h 61"/>
              <a:gd name="T4" fmla="*/ 63 w 75"/>
              <a:gd name="T5" fmla="*/ 3 h 61"/>
              <a:gd name="T6" fmla="*/ 59 w 75"/>
              <a:gd name="T7" fmla="*/ 0 h 61"/>
              <a:gd name="T8" fmla="*/ 16 w 75"/>
              <a:gd name="T9" fmla="*/ 0 h 61"/>
              <a:gd name="T10" fmla="*/ 13 w 75"/>
              <a:gd name="T11" fmla="*/ 3 h 61"/>
              <a:gd name="T12" fmla="*/ 4 w 75"/>
              <a:gd name="T13" fmla="*/ 23 h 61"/>
              <a:gd name="T14" fmla="*/ 0 w 75"/>
              <a:gd name="T15" fmla="*/ 28 h 61"/>
              <a:gd name="T16" fmla="*/ 0 w 75"/>
              <a:gd name="T17" fmla="*/ 45 h 61"/>
              <a:gd name="T18" fmla="*/ 5 w 75"/>
              <a:gd name="T19" fmla="*/ 50 h 61"/>
              <a:gd name="T20" fmla="*/ 10 w 75"/>
              <a:gd name="T21" fmla="*/ 50 h 61"/>
              <a:gd name="T22" fmla="*/ 10 w 75"/>
              <a:gd name="T23" fmla="*/ 56 h 61"/>
              <a:gd name="T24" fmla="*/ 14 w 75"/>
              <a:gd name="T25" fmla="*/ 61 h 61"/>
              <a:gd name="T26" fmla="*/ 19 w 75"/>
              <a:gd name="T27" fmla="*/ 56 h 61"/>
              <a:gd name="T28" fmla="*/ 19 w 75"/>
              <a:gd name="T29" fmla="*/ 50 h 61"/>
              <a:gd name="T30" fmla="*/ 56 w 75"/>
              <a:gd name="T31" fmla="*/ 50 h 61"/>
              <a:gd name="T32" fmla="*/ 56 w 75"/>
              <a:gd name="T33" fmla="*/ 56 h 61"/>
              <a:gd name="T34" fmla="*/ 61 w 75"/>
              <a:gd name="T35" fmla="*/ 61 h 61"/>
              <a:gd name="T36" fmla="*/ 66 w 75"/>
              <a:gd name="T37" fmla="*/ 56 h 61"/>
              <a:gd name="T38" fmla="*/ 66 w 75"/>
              <a:gd name="T39" fmla="*/ 50 h 61"/>
              <a:gd name="T40" fmla="*/ 70 w 75"/>
              <a:gd name="T41" fmla="*/ 50 h 61"/>
              <a:gd name="T42" fmla="*/ 75 w 75"/>
              <a:gd name="T43" fmla="*/ 45 h 61"/>
              <a:gd name="T44" fmla="*/ 75 w 75"/>
              <a:gd name="T45" fmla="*/ 28 h 61"/>
              <a:gd name="T46" fmla="*/ 72 w 75"/>
              <a:gd name="T47" fmla="*/ 23 h 61"/>
              <a:gd name="T48" fmla="*/ 18 w 75"/>
              <a:gd name="T49" fmla="*/ 8 h 61"/>
              <a:gd name="T50" fmla="*/ 57 w 75"/>
              <a:gd name="T51" fmla="*/ 8 h 61"/>
              <a:gd name="T52" fmla="*/ 62 w 75"/>
              <a:gd name="T53" fmla="*/ 20 h 61"/>
              <a:gd name="T54" fmla="*/ 13 w 75"/>
              <a:gd name="T55" fmla="*/ 20 h 61"/>
              <a:gd name="T56" fmla="*/ 18 w 75"/>
              <a:gd name="T57" fmla="*/ 8 h 61"/>
              <a:gd name="T58" fmla="*/ 14 w 75"/>
              <a:gd name="T59" fmla="*/ 38 h 61"/>
              <a:gd name="T60" fmla="*/ 9 w 75"/>
              <a:gd name="T61" fmla="*/ 33 h 61"/>
              <a:gd name="T62" fmla="*/ 14 w 75"/>
              <a:gd name="T63" fmla="*/ 28 h 61"/>
              <a:gd name="T64" fmla="*/ 19 w 75"/>
              <a:gd name="T65" fmla="*/ 33 h 61"/>
              <a:gd name="T66" fmla="*/ 14 w 75"/>
              <a:gd name="T67" fmla="*/ 38 h 61"/>
              <a:gd name="T68" fmla="*/ 61 w 75"/>
              <a:gd name="T69" fmla="*/ 38 h 61"/>
              <a:gd name="T70" fmla="*/ 56 w 75"/>
              <a:gd name="T71" fmla="*/ 33 h 61"/>
              <a:gd name="T72" fmla="*/ 61 w 75"/>
              <a:gd name="T73" fmla="*/ 28 h 61"/>
              <a:gd name="T74" fmla="*/ 67 w 75"/>
              <a:gd name="T75" fmla="*/ 33 h 61"/>
              <a:gd name="T76" fmla="*/ 61 w 75"/>
              <a:gd name="T77"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1">
                <a:moveTo>
                  <a:pt x="72" y="23"/>
                </a:moveTo>
                <a:cubicBezTo>
                  <a:pt x="72" y="22"/>
                  <a:pt x="71" y="22"/>
                  <a:pt x="71" y="22"/>
                </a:cubicBezTo>
                <a:cubicBezTo>
                  <a:pt x="63" y="3"/>
                  <a:pt x="63" y="3"/>
                  <a:pt x="63" y="3"/>
                </a:cubicBezTo>
                <a:cubicBezTo>
                  <a:pt x="62" y="1"/>
                  <a:pt x="61" y="0"/>
                  <a:pt x="59" y="0"/>
                </a:cubicBezTo>
                <a:cubicBezTo>
                  <a:pt x="16" y="0"/>
                  <a:pt x="16" y="0"/>
                  <a:pt x="16" y="0"/>
                </a:cubicBezTo>
                <a:cubicBezTo>
                  <a:pt x="14" y="0"/>
                  <a:pt x="13" y="1"/>
                  <a:pt x="13" y="3"/>
                </a:cubicBezTo>
                <a:cubicBezTo>
                  <a:pt x="4" y="23"/>
                  <a:pt x="4" y="23"/>
                  <a:pt x="4" y="23"/>
                </a:cubicBezTo>
                <a:cubicBezTo>
                  <a:pt x="2" y="23"/>
                  <a:pt x="0" y="25"/>
                  <a:pt x="0" y="28"/>
                </a:cubicBezTo>
                <a:cubicBezTo>
                  <a:pt x="0" y="45"/>
                  <a:pt x="0" y="45"/>
                  <a:pt x="0" y="45"/>
                </a:cubicBezTo>
                <a:cubicBezTo>
                  <a:pt x="0" y="48"/>
                  <a:pt x="2" y="50"/>
                  <a:pt x="5" y="50"/>
                </a:cubicBezTo>
                <a:cubicBezTo>
                  <a:pt x="10" y="50"/>
                  <a:pt x="10" y="50"/>
                  <a:pt x="10" y="50"/>
                </a:cubicBezTo>
                <a:cubicBezTo>
                  <a:pt x="10" y="56"/>
                  <a:pt x="10" y="56"/>
                  <a:pt x="10" y="56"/>
                </a:cubicBezTo>
                <a:cubicBezTo>
                  <a:pt x="10" y="59"/>
                  <a:pt x="12" y="61"/>
                  <a:pt x="14" y="61"/>
                </a:cubicBezTo>
                <a:cubicBezTo>
                  <a:pt x="17" y="61"/>
                  <a:pt x="19" y="59"/>
                  <a:pt x="19" y="56"/>
                </a:cubicBezTo>
                <a:cubicBezTo>
                  <a:pt x="19" y="50"/>
                  <a:pt x="19" y="50"/>
                  <a:pt x="19" y="50"/>
                </a:cubicBezTo>
                <a:cubicBezTo>
                  <a:pt x="56" y="50"/>
                  <a:pt x="56" y="50"/>
                  <a:pt x="56" y="50"/>
                </a:cubicBezTo>
                <a:cubicBezTo>
                  <a:pt x="56" y="56"/>
                  <a:pt x="56" y="56"/>
                  <a:pt x="56" y="56"/>
                </a:cubicBezTo>
                <a:cubicBezTo>
                  <a:pt x="56" y="59"/>
                  <a:pt x="58" y="61"/>
                  <a:pt x="61" y="61"/>
                </a:cubicBezTo>
                <a:cubicBezTo>
                  <a:pt x="64" y="61"/>
                  <a:pt x="66" y="59"/>
                  <a:pt x="66" y="56"/>
                </a:cubicBezTo>
                <a:cubicBezTo>
                  <a:pt x="66" y="50"/>
                  <a:pt x="66" y="50"/>
                  <a:pt x="66" y="50"/>
                </a:cubicBezTo>
                <a:cubicBezTo>
                  <a:pt x="70" y="50"/>
                  <a:pt x="70" y="50"/>
                  <a:pt x="70" y="50"/>
                </a:cubicBezTo>
                <a:cubicBezTo>
                  <a:pt x="73" y="50"/>
                  <a:pt x="75" y="48"/>
                  <a:pt x="75" y="45"/>
                </a:cubicBezTo>
                <a:cubicBezTo>
                  <a:pt x="75" y="28"/>
                  <a:pt x="75" y="28"/>
                  <a:pt x="75" y="28"/>
                </a:cubicBezTo>
                <a:cubicBezTo>
                  <a:pt x="75" y="25"/>
                  <a:pt x="74" y="23"/>
                  <a:pt x="72" y="23"/>
                </a:cubicBezTo>
                <a:close/>
                <a:moveTo>
                  <a:pt x="18" y="8"/>
                </a:moveTo>
                <a:cubicBezTo>
                  <a:pt x="57" y="8"/>
                  <a:pt x="57" y="8"/>
                  <a:pt x="57" y="8"/>
                </a:cubicBezTo>
                <a:cubicBezTo>
                  <a:pt x="62" y="20"/>
                  <a:pt x="62" y="20"/>
                  <a:pt x="62" y="20"/>
                </a:cubicBezTo>
                <a:cubicBezTo>
                  <a:pt x="13" y="20"/>
                  <a:pt x="13" y="20"/>
                  <a:pt x="13" y="20"/>
                </a:cubicBezTo>
                <a:lnTo>
                  <a:pt x="18" y="8"/>
                </a:lnTo>
                <a:close/>
                <a:moveTo>
                  <a:pt x="14" y="38"/>
                </a:moveTo>
                <a:cubicBezTo>
                  <a:pt x="11" y="38"/>
                  <a:pt x="9" y="36"/>
                  <a:pt x="9" y="33"/>
                </a:cubicBezTo>
                <a:cubicBezTo>
                  <a:pt x="9" y="30"/>
                  <a:pt x="11" y="28"/>
                  <a:pt x="14" y="28"/>
                </a:cubicBezTo>
                <a:cubicBezTo>
                  <a:pt x="17" y="28"/>
                  <a:pt x="19" y="30"/>
                  <a:pt x="19" y="33"/>
                </a:cubicBezTo>
                <a:cubicBezTo>
                  <a:pt x="19" y="36"/>
                  <a:pt x="17" y="38"/>
                  <a:pt x="14" y="38"/>
                </a:cubicBezTo>
                <a:close/>
                <a:moveTo>
                  <a:pt x="61" y="38"/>
                </a:moveTo>
                <a:cubicBezTo>
                  <a:pt x="58" y="38"/>
                  <a:pt x="56" y="36"/>
                  <a:pt x="56" y="33"/>
                </a:cubicBezTo>
                <a:cubicBezTo>
                  <a:pt x="56" y="30"/>
                  <a:pt x="58" y="28"/>
                  <a:pt x="61" y="28"/>
                </a:cubicBezTo>
                <a:cubicBezTo>
                  <a:pt x="64" y="28"/>
                  <a:pt x="67" y="30"/>
                  <a:pt x="67" y="33"/>
                </a:cubicBezTo>
                <a:cubicBezTo>
                  <a:pt x="67" y="36"/>
                  <a:pt x="64" y="38"/>
                  <a:pt x="61" y="38"/>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sp>
        <p:nvSpPr>
          <p:cNvPr id="83" name="Freeform 127"/>
          <p:cNvSpPr>
            <a:spLocks noEditPoints="1"/>
          </p:cNvSpPr>
          <p:nvPr/>
        </p:nvSpPr>
        <p:spPr bwMode="black">
          <a:xfrm>
            <a:off x="-2955633" y="2458000"/>
            <a:ext cx="4948755" cy="4030866"/>
          </a:xfrm>
          <a:custGeom>
            <a:avLst/>
            <a:gdLst>
              <a:gd name="T0" fmla="*/ 72 w 75"/>
              <a:gd name="T1" fmla="*/ 23 h 61"/>
              <a:gd name="T2" fmla="*/ 71 w 75"/>
              <a:gd name="T3" fmla="*/ 22 h 61"/>
              <a:gd name="T4" fmla="*/ 63 w 75"/>
              <a:gd name="T5" fmla="*/ 3 h 61"/>
              <a:gd name="T6" fmla="*/ 59 w 75"/>
              <a:gd name="T7" fmla="*/ 0 h 61"/>
              <a:gd name="T8" fmla="*/ 16 w 75"/>
              <a:gd name="T9" fmla="*/ 0 h 61"/>
              <a:gd name="T10" fmla="*/ 13 w 75"/>
              <a:gd name="T11" fmla="*/ 3 h 61"/>
              <a:gd name="T12" fmla="*/ 4 w 75"/>
              <a:gd name="T13" fmla="*/ 23 h 61"/>
              <a:gd name="T14" fmla="*/ 0 w 75"/>
              <a:gd name="T15" fmla="*/ 28 h 61"/>
              <a:gd name="T16" fmla="*/ 0 w 75"/>
              <a:gd name="T17" fmla="*/ 45 h 61"/>
              <a:gd name="T18" fmla="*/ 5 w 75"/>
              <a:gd name="T19" fmla="*/ 50 h 61"/>
              <a:gd name="T20" fmla="*/ 10 w 75"/>
              <a:gd name="T21" fmla="*/ 50 h 61"/>
              <a:gd name="T22" fmla="*/ 10 w 75"/>
              <a:gd name="T23" fmla="*/ 56 h 61"/>
              <a:gd name="T24" fmla="*/ 14 w 75"/>
              <a:gd name="T25" fmla="*/ 61 h 61"/>
              <a:gd name="T26" fmla="*/ 19 w 75"/>
              <a:gd name="T27" fmla="*/ 56 h 61"/>
              <a:gd name="T28" fmla="*/ 19 w 75"/>
              <a:gd name="T29" fmla="*/ 50 h 61"/>
              <a:gd name="T30" fmla="*/ 56 w 75"/>
              <a:gd name="T31" fmla="*/ 50 h 61"/>
              <a:gd name="T32" fmla="*/ 56 w 75"/>
              <a:gd name="T33" fmla="*/ 56 h 61"/>
              <a:gd name="T34" fmla="*/ 61 w 75"/>
              <a:gd name="T35" fmla="*/ 61 h 61"/>
              <a:gd name="T36" fmla="*/ 66 w 75"/>
              <a:gd name="T37" fmla="*/ 56 h 61"/>
              <a:gd name="T38" fmla="*/ 66 w 75"/>
              <a:gd name="T39" fmla="*/ 50 h 61"/>
              <a:gd name="T40" fmla="*/ 70 w 75"/>
              <a:gd name="T41" fmla="*/ 50 h 61"/>
              <a:gd name="T42" fmla="*/ 75 w 75"/>
              <a:gd name="T43" fmla="*/ 45 h 61"/>
              <a:gd name="T44" fmla="*/ 75 w 75"/>
              <a:gd name="T45" fmla="*/ 28 h 61"/>
              <a:gd name="T46" fmla="*/ 72 w 75"/>
              <a:gd name="T47" fmla="*/ 23 h 61"/>
              <a:gd name="T48" fmla="*/ 18 w 75"/>
              <a:gd name="T49" fmla="*/ 8 h 61"/>
              <a:gd name="T50" fmla="*/ 57 w 75"/>
              <a:gd name="T51" fmla="*/ 8 h 61"/>
              <a:gd name="T52" fmla="*/ 62 w 75"/>
              <a:gd name="T53" fmla="*/ 20 h 61"/>
              <a:gd name="T54" fmla="*/ 13 w 75"/>
              <a:gd name="T55" fmla="*/ 20 h 61"/>
              <a:gd name="T56" fmla="*/ 18 w 75"/>
              <a:gd name="T57" fmla="*/ 8 h 61"/>
              <a:gd name="T58" fmla="*/ 14 w 75"/>
              <a:gd name="T59" fmla="*/ 38 h 61"/>
              <a:gd name="T60" fmla="*/ 9 w 75"/>
              <a:gd name="T61" fmla="*/ 33 h 61"/>
              <a:gd name="T62" fmla="*/ 14 w 75"/>
              <a:gd name="T63" fmla="*/ 28 h 61"/>
              <a:gd name="T64" fmla="*/ 19 w 75"/>
              <a:gd name="T65" fmla="*/ 33 h 61"/>
              <a:gd name="T66" fmla="*/ 14 w 75"/>
              <a:gd name="T67" fmla="*/ 38 h 61"/>
              <a:gd name="T68" fmla="*/ 61 w 75"/>
              <a:gd name="T69" fmla="*/ 38 h 61"/>
              <a:gd name="T70" fmla="*/ 56 w 75"/>
              <a:gd name="T71" fmla="*/ 33 h 61"/>
              <a:gd name="T72" fmla="*/ 61 w 75"/>
              <a:gd name="T73" fmla="*/ 28 h 61"/>
              <a:gd name="T74" fmla="*/ 67 w 75"/>
              <a:gd name="T75" fmla="*/ 33 h 61"/>
              <a:gd name="T76" fmla="*/ 61 w 75"/>
              <a:gd name="T77"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1">
                <a:moveTo>
                  <a:pt x="72" y="23"/>
                </a:moveTo>
                <a:cubicBezTo>
                  <a:pt x="72" y="22"/>
                  <a:pt x="71" y="22"/>
                  <a:pt x="71" y="22"/>
                </a:cubicBezTo>
                <a:cubicBezTo>
                  <a:pt x="63" y="3"/>
                  <a:pt x="63" y="3"/>
                  <a:pt x="63" y="3"/>
                </a:cubicBezTo>
                <a:cubicBezTo>
                  <a:pt x="62" y="1"/>
                  <a:pt x="61" y="0"/>
                  <a:pt x="59" y="0"/>
                </a:cubicBezTo>
                <a:cubicBezTo>
                  <a:pt x="16" y="0"/>
                  <a:pt x="16" y="0"/>
                  <a:pt x="16" y="0"/>
                </a:cubicBezTo>
                <a:cubicBezTo>
                  <a:pt x="14" y="0"/>
                  <a:pt x="13" y="1"/>
                  <a:pt x="13" y="3"/>
                </a:cubicBezTo>
                <a:cubicBezTo>
                  <a:pt x="4" y="23"/>
                  <a:pt x="4" y="23"/>
                  <a:pt x="4" y="23"/>
                </a:cubicBezTo>
                <a:cubicBezTo>
                  <a:pt x="2" y="23"/>
                  <a:pt x="0" y="25"/>
                  <a:pt x="0" y="28"/>
                </a:cubicBezTo>
                <a:cubicBezTo>
                  <a:pt x="0" y="45"/>
                  <a:pt x="0" y="45"/>
                  <a:pt x="0" y="45"/>
                </a:cubicBezTo>
                <a:cubicBezTo>
                  <a:pt x="0" y="48"/>
                  <a:pt x="2" y="50"/>
                  <a:pt x="5" y="50"/>
                </a:cubicBezTo>
                <a:cubicBezTo>
                  <a:pt x="10" y="50"/>
                  <a:pt x="10" y="50"/>
                  <a:pt x="10" y="50"/>
                </a:cubicBezTo>
                <a:cubicBezTo>
                  <a:pt x="10" y="56"/>
                  <a:pt x="10" y="56"/>
                  <a:pt x="10" y="56"/>
                </a:cubicBezTo>
                <a:cubicBezTo>
                  <a:pt x="10" y="59"/>
                  <a:pt x="12" y="61"/>
                  <a:pt x="14" y="61"/>
                </a:cubicBezTo>
                <a:cubicBezTo>
                  <a:pt x="17" y="61"/>
                  <a:pt x="19" y="59"/>
                  <a:pt x="19" y="56"/>
                </a:cubicBezTo>
                <a:cubicBezTo>
                  <a:pt x="19" y="50"/>
                  <a:pt x="19" y="50"/>
                  <a:pt x="19" y="50"/>
                </a:cubicBezTo>
                <a:cubicBezTo>
                  <a:pt x="56" y="50"/>
                  <a:pt x="56" y="50"/>
                  <a:pt x="56" y="50"/>
                </a:cubicBezTo>
                <a:cubicBezTo>
                  <a:pt x="56" y="56"/>
                  <a:pt x="56" y="56"/>
                  <a:pt x="56" y="56"/>
                </a:cubicBezTo>
                <a:cubicBezTo>
                  <a:pt x="56" y="59"/>
                  <a:pt x="58" y="61"/>
                  <a:pt x="61" y="61"/>
                </a:cubicBezTo>
                <a:cubicBezTo>
                  <a:pt x="64" y="61"/>
                  <a:pt x="66" y="59"/>
                  <a:pt x="66" y="56"/>
                </a:cubicBezTo>
                <a:cubicBezTo>
                  <a:pt x="66" y="50"/>
                  <a:pt x="66" y="50"/>
                  <a:pt x="66" y="50"/>
                </a:cubicBezTo>
                <a:cubicBezTo>
                  <a:pt x="70" y="50"/>
                  <a:pt x="70" y="50"/>
                  <a:pt x="70" y="50"/>
                </a:cubicBezTo>
                <a:cubicBezTo>
                  <a:pt x="73" y="50"/>
                  <a:pt x="75" y="48"/>
                  <a:pt x="75" y="45"/>
                </a:cubicBezTo>
                <a:cubicBezTo>
                  <a:pt x="75" y="28"/>
                  <a:pt x="75" y="28"/>
                  <a:pt x="75" y="28"/>
                </a:cubicBezTo>
                <a:cubicBezTo>
                  <a:pt x="75" y="25"/>
                  <a:pt x="74" y="23"/>
                  <a:pt x="72" y="23"/>
                </a:cubicBezTo>
                <a:close/>
                <a:moveTo>
                  <a:pt x="18" y="8"/>
                </a:moveTo>
                <a:cubicBezTo>
                  <a:pt x="57" y="8"/>
                  <a:pt x="57" y="8"/>
                  <a:pt x="57" y="8"/>
                </a:cubicBezTo>
                <a:cubicBezTo>
                  <a:pt x="62" y="20"/>
                  <a:pt x="62" y="20"/>
                  <a:pt x="62" y="20"/>
                </a:cubicBezTo>
                <a:cubicBezTo>
                  <a:pt x="13" y="20"/>
                  <a:pt x="13" y="20"/>
                  <a:pt x="13" y="20"/>
                </a:cubicBezTo>
                <a:lnTo>
                  <a:pt x="18" y="8"/>
                </a:lnTo>
                <a:close/>
                <a:moveTo>
                  <a:pt x="14" y="38"/>
                </a:moveTo>
                <a:cubicBezTo>
                  <a:pt x="11" y="38"/>
                  <a:pt x="9" y="36"/>
                  <a:pt x="9" y="33"/>
                </a:cubicBezTo>
                <a:cubicBezTo>
                  <a:pt x="9" y="30"/>
                  <a:pt x="11" y="28"/>
                  <a:pt x="14" y="28"/>
                </a:cubicBezTo>
                <a:cubicBezTo>
                  <a:pt x="17" y="28"/>
                  <a:pt x="19" y="30"/>
                  <a:pt x="19" y="33"/>
                </a:cubicBezTo>
                <a:cubicBezTo>
                  <a:pt x="19" y="36"/>
                  <a:pt x="17" y="38"/>
                  <a:pt x="14" y="38"/>
                </a:cubicBezTo>
                <a:close/>
                <a:moveTo>
                  <a:pt x="61" y="38"/>
                </a:moveTo>
                <a:cubicBezTo>
                  <a:pt x="58" y="38"/>
                  <a:pt x="56" y="36"/>
                  <a:pt x="56" y="33"/>
                </a:cubicBezTo>
                <a:cubicBezTo>
                  <a:pt x="56" y="30"/>
                  <a:pt x="58" y="28"/>
                  <a:pt x="61" y="28"/>
                </a:cubicBezTo>
                <a:cubicBezTo>
                  <a:pt x="64" y="28"/>
                  <a:pt x="67" y="30"/>
                  <a:pt x="67" y="33"/>
                </a:cubicBezTo>
                <a:cubicBezTo>
                  <a:pt x="67" y="36"/>
                  <a:pt x="64" y="38"/>
                  <a:pt x="61" y="38"/>
                </a:cubicBezTo>
                <a:close/>
              </a:path>
            </a:pathLst>
          </a:custGeom>
          <a:solidFill>
            <a:srgbClr val="0070C0"/>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sp>
        <p:nvSpPr>
          <p:cNvPr id="4" name="TextBox 3"/>
          <p:cNvSpPr txBox="1"/>
          <p:nvPr/>
        </p:nvSpPr>
        <p:spPr>
          <a:xfrm>
            <a:off x="9391724" y="2902962"/>
            <a:ext cx="2527934" cy="3632731"/>
          </a:xfrm>
          <a:prstGeom prst="rect">
            <a:avLst/>
          </a:prstGeom>
          <a:noFill/>
        </p:spPr>
        <p:txBody>
          <a:bodyPr wrap="square" lIns="0" tIns="0" rIns="0" bIns="0" rtlCol="0">
            <a:noAutofit/>
          </a:bodyPr>
          <a:lstStyle/>
          <a:p>
            <a:pPr marL="336076" indent="-336076" defTabSz="913243">
              <a:lnSpc>
                <a:spcPct val="90000"/>
              </a:lnSpc>
              <a:buClr>
                <a:srgbClr val="7FBA00">
                  <a:lumMod val="75000"/>
                </a:srgbClr>
              </a:buClr>
              <a:buFont typeface="Wingdings" panose="05000000000000000000" pitchFamily="2" charset="2"/>
              <a:buChar char="ü"/>
            </a:pPr>
            <a:r>
              <a:rPr lang="en-US" sz="1960" spc="-49" dirty="0" smtClean="0">
                <a:gradFill>
                  <a:gsLst>
                    <a:gs pos="2917">
                      <a:srgbClr val="505050"/>
                    </a:gs>
                    <a:gs pos="30000">
                      <a:srgbClr val="505050"/>
                    </a:gs>
                  </a:gsLst>
                  <a:lin ang="5400000" scaled="0"/>
                </a:gradFill>
              </a:rPr>
              <a:t>Stopping </a:t>
            </a:r>
            <a:r>
              <a:rPr lang="en-US" sz="1960" spc="-49" dirty="0">
                <a:gradFill>
                  <a:gsLst>
                    <a:gs pos="2917">
                      <a:srgbClr val="505050"/>
                    </a:gs>
                    <a:gs pos="30000">
                      <a:srgbClr val="505050"/>
                    </a:gs>
                  </a:gsLst>
                  <a:lin ang="5400000" scaled="0"/>
                </a:gradFill>
              </a:rPr>
              <a:t>instance, stops </a:t>
            </a:r>
            <a:r>
              <a:rPr lang="en-US" sz="1960" spc="-49" dirty="0" smtClean="0">
                <a:gradFill>
                  <a:gsLst>
                    <a:gs pos="2917">
                      <a:srgbClr val="505050"/>
                    </a:gs>
                    <a:gs pos="30000">
                      <a:srgbClr val="505050"/>
                    </a:gs>
                  </a:gsLst>
                  <a:lin ang="5400000" scaled="0"/>
                </a:gradFill>
              </a:rPr>
              <a:t>billing</a:t>
            </a:r>
          </a:p>
          <a:p>
            <a:pPr marL="336076" indent="-336076" defTabSz="913243">
              <a:lnSpc>
                <a:spcPct val="90000"/>
              </a:lnSpc>
              <a:buClr>
                <a:srgbClr val="7FBA00">
                  <a:lumMod val="75000"/>
                </a:srgbClr>
              </a:buClr>
              <a:buFont typeface="Wingdings" panose="05000000000000000000" pitchFamily="2" charset="2"/>
              <a:buChar char="ü"/>
            </a:pPr>
            <a:endParaRPr lang="en-US" sz="1960" spc="-49" dirty="0">
              <a:gradFill>
                <a:gsLst>
                  <a:gs pos="2917">
                    <a:srgbClr val="505050"/>
                  </a:gs>
                  <a:gs pos="30000">
                    <a:srgbClr val="505050"/>
                  </a:gs>
                </a:gsLst>
                <a:lin ang="5400000" scaled="0"/>
              </a:gradFill>
            </a:endParaRPr>
          </a:p>
          <a:p>
            <a:pPr marL="336076" indent="-336076" defTabSz="913243">
              <a:lnSpc>
                <a:spcPct val="90000"/>
              </a:lnSpc>
              <a:buClr>
                <a:srgbClr val="7FBA00">
                  <a:lumMod val="75000"/>
                </a:srgbClr>
              </a:buClr>
              <a:buFont typeface="Wingdings" panose="05000000000000000000" pitchFamily="2" charset="2"/>
              <a:buChar char="ü"/>
            </a:pPr>
            <a:r>
              <a:rPr lang="en-US" sz="1960" spc="-49" dirty="0">
                <a:gradFill>
                  <a:gsLst>
                    <a:gs pos="2917">
                      <a:srgbClr val="505050"/>
                    </a:gs>
                    <a:gs pos="30000">
                      <a:srgbClr val="505050"/>
                    </a:gs>
                  </a:gsLst>
                  <a:lin ang="5400000" scaled="0"/>
                </a:gradFill>
              </a:rPr>
              <a:t>Per-minute billing</a:t>
            </a:r>
          </a:p>
          <a:p>
            <a:pPr marL="336076" indent="-336076" defTabSz="913243">
              <a:lnSpc>
                <a:spcPct val="90000"/>
              </a:lnSpc>
              <a:buClr>
                <a:srgbClr val="7FBA00">
                  <a:lumMod val="75000"/>
                </a:srgbClr>
              </a:buClr>
              <a:buFont typeface="Wingdings" panose="05000000000000000000" pitchFamily="2" charset="2"/>
              <a:buChar char="ü"/>
            </a:pPr>
            <a:endParaRPr lang="en-US" sz="1960" spc="-49" dirty="0">
              <a:gradFill>
                <a:gsLst>
                  <a:gs pos="2917">
                    <a:srgbClr val="505050"/>
                  </a:gs>
                  <a:gs pos="30000">
                    <a:srgbClr val="505050"/>
                  </a:gs>
                </a:gsLst>
                <a:lin ang="5400000" scaled="0"/>
              </a:gradFill>
            </a:endParaRPr>
          </a:p>
          <a:p>
            <a:pPr marL="336076" indent="-336076" defTabSz="913243">
              <a:lnSpc>
                <a:spcPct val="90000"/>
              </a:lnSpc>
              <a:buClr>
                <a:srgbClr val="7FBA00">
                  <a:lumMod val="75000"/>
                </a:srgbClr>
              </a:buClr>
              <a:buFont typeface="Wingdings" panose="05000000000000000000" pitchFamily="2" charset="2"/>
              <a:buChar char="ü"/>
            </a:pPr>
            <a:r>
              <a:rPr lang="en-US" sz="1960" spc="-49" dirty="0">
                <a:gradFill>
                  <a:gsLst>
                    <a:gs pos="2917">
                      <a:srgbClr val="505050"/>
                    </a:gs>
                    <a:gs pos="30000">
                      <a:srgbClr val="505050"/>
                    </a:gs>
                  </a:gsLst>
                  <a:lin ang="5400000" scaled="0"/>
                </a:gradFill>
              </a:rPr>
              <a:t>No need to delete your virtual machine</a:t>
            </a:r>
          </a:p>
          <a:p>
            <a:pPr marL="336076" indent="-336076" defTabSz="913243">
              <a:lnSpc>
                <a:spcPct val="90000"/>
              </a:lnSpc>
              <a:buClr>
                <a:srgbClr val="7FBA00">
                  <a:lumMod val="75000"/>
                </a:srgbClr>
              </a:buClr>
              <a:buFont typeface="Wingdings" panose="05000000000000000000" pitchFamily="2" charset="2"/>
              <a:buChar char="ü"/>
            </a:pPr>
            <a:endParaRPr lang="en-US" sz="1960" spc="-49" dirty="0">
              <a:gradFill>
                <a:gsLst>
                  <a:gs pos="2917">
                    <a:srgbClr val="505050"/>
                  </a:gs>
                  <a:gs pos="30000">
                    <a:srgbClr val="505050"/>
                  </a:gs>
                </a:gsLst>
                <a:lin ang="5400000" scaled="0"/>
              </a:gradFill>
            </a:endParaRPr>
          </a:p>
          <a:p>
            <a:pPr marL="336076" indent="-336076" defTabSz="913243">
              <a:lnSpc>
                <a:spcPct val="90000"/>
              </a:lnSpc>
              <a:buClr>
                <a:srgbClr val="7FBA00">
                  <a:lumMod val="75000"/>
                </a:srgbClr>
              </a:buClr>
              <a:buFont typeface="Wingdings" panose="05000000000000000000" pitchFamily="2" charset="2"/>
              <a:buChar char="ü"/>
            </a:pPr>
            <a:r>
              <a:rPr lang="en-US" sz="1960" spc="-49" dirty="0">
                <a:gradFill>
                  <a:gsLst>
                    <a:gs pos="2917">
                      <a:srgbClr val="505050"/>
                    </a:gs>
                    <a:gs pos="30000">
                      <a:srgbClr val="505050"/>
                    </a:gs>
                  </a:gsLst>
                  <a:lin ang="5400000" scaled="0"/>
                </a:gradFill>
              </a:rPr>
              <a:t>Start back with same disks attached &amp; same end-points configured </a:t>
            </a:r>
          </a:p>
        </p:txBody>
      </p:sp>
    </p:spTree>
    <p:extLst>
      <p:ext uri="{BB962C8B-B14F-4D97-AF65-F5344CB8AC3E}">
        <p14:creationId xmlns:p14="http://schemas.microsoft.com/office/powerpoint/2010/main" val="128510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4"/>
                                        </p:tgtEl>
                                      </p:cBhvr>
                                    </p:animEffect>
                                    <p:set>
                                      <p:cBhvr>
                                        <p:cTn id="10" dur="1" fill="hold">
                                          <p:stCondLst>
                                            <p:cond delay="499"/>
                                          </p:stCondLst>
                                        </p:cTn>
                                        <p:tgtEl>
                                          <p:spTgt spid="64"/>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8"/>
                                        </p:tgtEl>
                                      </p:cBhvr>
                                    </p:animEffect>
                                    <p:set>
                                      <p:cBhvr>
                                        <p:cTn id="13" dur="1" fill="hold">
                                          <p:stCondLst>
                                            <p:cond delay="499"/>
                                          </p:stCondLst>
                                        </p:cTn>
                                        <p:tgtEl>
                                          <p:spTgt spid="68"/>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par>
                                <p:cTn id="29" presetID="35" presetClass="path" presetSubtype="0" accel="100000" fill="hold" nodeType="withEffect">
                                  <p:stCondLst>
                                    <p:cond delay="0"/>
                                  </p:stCondLst>
                                  <p:childTnLst>
                                    <p:animMotion origin="layout" path="M 0.06561 -1.1212E-6 L 1.74623E-6 -1.1212E-6 " pathEditMode="relative" rAng="0" ptsTypes="AA">
                                      <p:cBhvr>
                                        <p:cTn id="30" dur="1000" fill="hold"/>
                                        <p:tgtEl>
                                          <p:spTgt spid="24"/>
                                        </p:tgtEl>
                                        <p:attrNameLst>
                                          <p:attrName>ppt_x</p:attrName>
                                          <p:attrName>ppt_y</p:attrName>
                                        </p:attrNameLst>
                                      </p:cBhvr>
                                      <p:rCtr x="-3281" y="0"/>
                                    </p:animMotion>
                                  </p:childTnLst>
                                </p:cTn>
                              </p:par>
                              <p:par>
                                <p:cTn id="31" presetID="35" presetClass="path" presetSubtype="0" accel="100000" fill="hold" nodeType="withEffect">
                                  <p:stCondLst>
                                    <p:cond delay="0"/>
                                  </p:stCondLst>
                                  <p:childTnLst>
                                    <p:animMotion origin="layout" path="M 0.06204 2.21516E-6 L -7.42915E-7 2.21516E-6 " pathEditMode="relative" rAng="0" ptsTypes="AA">
                                      <p:cBhvr>
                                        <p:cTn id="32" dur="1000" fill="hold"/>
                                        <p:tgtEl>
                                          <p:spTgt spid="9"/>
                                        </p:tgtEl>
                                        <p:attrNameLst>
                                          <p:attrName>ppt_x</p:attrName>
                                          <p:attrName>ppt_y</p:attrName>
                                        </p:attrNameLst>
                                      </p:cBhvr>
                                      <p:rCtr x="-3102" y="0"/>
                                    </p:animMotion>
                                  </p:childTnLst>
                                </p:cTn>
                              </p:par>
                            </p:childTnLst>
                          </p:cTn>
                        </p:par>
                        <p:par>
                          <p:cTn id="33" fill="hold">
                            <p:stCondLst>
                              <p:cond delay="1000"/>
                            </p:stCondLst>
                            <p:childTnLst>
                              <p:par>
                                <p:cTn id="34" presetID="22" presetClass="entr" presetSubtype="2" repeatCount="4000" fill="remove"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1000"/>
                                        <p:tgtEl>
                                          <p:spTgt spid="23"/>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200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30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63" presetClass="path" presetSubtype="0" decel="100000" fill="hold" nodeType="withEffect">
                                  <p:stCondLst>
                                    <p:cond delay="4000"/>
                                  </p:stCondLst>
                                  <p:childTnLst>
                                    <p:animMotion origin="layout" path="M 1.74623E-6 -1.1212E-6 L 0.06204 -1.1212E-6 " pathEditMode="relative" rAng="0" ptsTypes="AA">
                                      <p:cBhvr>
                                        <p:cTn id="58" dur="1000" fill="hold"/>
                                        <p:tgtEl>
                                          <p:spTgt spid="24"/>
                                        </p:tgtEl>
                                        <p:attrNameLst>
                                          <p:attrName>ppt_x</p:attrName>
                                          <p:attrName>ppt_y</p:attrName>
                                        </p:attrNameLst>
                                      </p:cBhvr>
                                      <p:rCtr x="3102" y="0"/>
                                    </p:animMotion>
                                  </p:childTnLst>
                                </p:cTn>
                              </p:par>
                              <p:par>
                                <p:cTn id="59" presetID="63" presetClass="path" presetSubtype="0" decel="100000" fill="hold" nodeType="withEffect">
                                  <p:stCondLst>
                                    <p:cond delay="4000"/>
                                  </p:stCondLst>
                                  <p:childTnLst>
                                    <p:animMotion origin="layout" path="M -7.42915E-7 2.21516E-6 L 0.06204 2.21516E-6 " pathEditMode="relative" rAng="0" ptsTypes="AA">
                                      <p:cBhvr>
                                        <p:cTn id="60" dur="1000" fill="hold"/>
                                        <p:tgtEl>
                                          <p:spTgt spid="9"/>
                                        </p:tgtEl>
                                        <p:attrNameLst>
                                          <p:attrName>ppt_x</p:attrName>
                                          <p:attrName>ppt_y</p:attrName>
                                        </p:attrNameLst>
                                      </p:cBhvr>
                                      <p:rCtr x="3102" y="0"/>
                                    </p:animMotion>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
                                            <p:txEl>
                                              <p:pRg st="0" end="0"/>
                                            </p:txEl>
                                          </p:spTgt>
                                        </p:tgtEl>
                                        <p:attrNameLst>
                                          <p:attrName>style.visibility</p:attrName>
                                        </p:attrNameLst>
                                      </p:cBhvr>
                                      <p:to>
                                        <p:strVal val="visible"/>
                                      </p:to>
                                    </p:set>
                                    <p:animEffect transition="in" filter="fade">
                                      <p:cBhvr>
                                        <p:cTn id="65" dur="500"/>
                                        <p:tgtEl>
                                          <p:spTgt spid="4">
                                            <p:txEl>
                                              <p:pRg st="0" end="0"/>
                                            </p:txEl>
                                          </p:spTgt>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4">
                                            <p:txEl>
                                              <p:pRg st="2" end="2"/>
                                            </p:txEl>
                                          </p:spTgt>
                                        </p:tgtEl>
                                        <p:attrNameLst>
                                          <p:attrName>style.visibility</p:attrName>
                                        </p:attrNameLst>
                                      </p:cBhvr>
                                      <p:to>
                                        <p:strVal val="visible"/>
                                      </p:to>
                                    </p:set>
                                    <p:animEffect transition="in" filter="fade">
                                      <p:cBhvr>
                                        <p:cTn id="68" dur="600"/>
                                        <p:tgtEl>
                                          <p:spTgt spid="4">
                                            <p:txEl>
                                              <p:pRg st="2" end="2"/>
                                            </p:txEl>
                                          </p:spTgt>
                                        </p:tgtEl>
                                      </p:cBhvr>
                                    </p:animEffect>
                                  </p:childTnLst>
                                </p:cTn>
                              </p:par>
                            </p:childTnLst>
                          </p:cTn>
                        </p:par>
                        <p:par>
                          <p:cTn id="69" fill="hold">
                            <p:stCondLst>
                              <p:cond delay="1100"/>
                            </p:stCondLst>
                            <p:childTnLst>
                              <p:par>
                                <p:cTn id="70" presetID="10" presetClass="entr" presetSubtype="0" fill="hold" grpId="0" nodeType="afterEffect">
                                  <p:stCondLst>
                                    <p:cond delay="0"/>
                                  </p:stCondLst>
                                  <p:childTnLst>
                                    <p:set>
                                      <p:cBhvr>
                                        <p:cTn id="71" dur="1" fill="hold">
                                          <p:stCondLst>
                                            <p:cond delay="0"/>
                                          </p:stCondLst>
                                        </p:cTn>
                                        <p:tgtEl>
                                          <p:spTgt spid="4">
                                            <p:txEl>
                                              <p:pRg st="4" end="4"/>
                                            </p:txEl>
                                          </p:spTgt>
                                        </p:tgtEl>
                                        <p:attrNameLst>
                                          <p:attrName>style.visibility</p:attrName>
                                        </p:attrNameLst>
                                      </p:cBhvr>
                                      <p:to>
                                        <p:strVal val="visible"/>
                                      </p:to>
                                    </p:set>
                                    <p:animEffect transition="in" filter="fade">
                                      <p:cBhvr>
                                        <p:cTn id="72" dur="500"/>
                                        <p:tgtEl>
                                          <p:spTgt spid="4">
                                            <p:txEl>
                                              <p:pRg st="4" end="4"/>
                                            </p:txEl>
                                          </p:spTgt>
                                        </p:tgtEl>
                                      </p:cBhvr>
                                    </p:animEffect>
                                  </p:childTnLst>
                                </p:cTn>
                              </p:par>
                            </p:childTnLst>
                          </p:cTn>
                        </p:par>
                        <p:par>
                          <p:cTn id="73" fill="hold">
                            <p:stCondLst>
                              <p:cond delay="1600"/>
                            </p:stCondLst>
                            <p:childTnLst>
                              <p:par>
                                <p:cTn id="74" presetID="10" presetClass="entr" presetSubtype="0" fill="hold" grpId="0" nodeType="afterEffect">
                                  <p:stCondLst>
                                    <p:cond delay="0"/>
                                  </p:stCondLst>
                                  <p:childTnLst>
                                    <p:set>
                                      <p:cBhvr>
                                        <p:cTn id="75" dur="1" fill="hold">
                                          <p:stCondLst>
                                            <p:cond delay="0"/>
                                          </p:stCondLst>
                                        </p:cTn>
                                        <p:tgtEl>
                                          <p:spTgt spid="4">
                                            <p:txEl>
                                              <p:pRg st="6" end="6"/>
                                            </p:txEl>
                                          </p:spTgt>
                                        </p:tgtEl>
                                        <p:attrNameLst>
                                          <p:attrName>style.visibility</p:attrName>
                                        </p:attrNameLst>
                                      </p:cBhvr>
                                      <p:to>
                                        <p:strVal val="visible"/>
                                      </p:to>
                                    </p:set>
                                    <p:animEffect transition="in" filter="fade">
                                      <p:cBhvr>
                                        <p:cTn id="76"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26" grpId="0" animBg="1"/>
      <p:bldP spid="27" grpId="0" animBg="1"/>
      <p:bldP spid="28" grpId="0" animBg="1"/>
      <p:bldP spid="29" grpId="0" animBg="1"/>
      <p:bldP spid="64" grpId="0" animBg="1"/>
      <p:bldP spid="67" grpId="0" animBg="1"/>
      <p:bldP spid="83" grpId="0" animBg="1"/>
      <p:bldP spid="4"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Cloud Costs</a:t>
            </a:r>
            <a:endParaRPr lang="en-US" dirty="0"/>
          </a:p>
        </p:txBody>
      </p:sp>
      <p:pic>
        <p:nvPicPr>
          <p:cNvPr id="3" name="Picture 2"/>
          <p:cNvPicPr>
            <a:picLocks noChangeAspect="1"/>
          </p:cNvPicPr>
          <p:nvPr/>
        </p:nvPicPr>
        <p:blipFill rotWithShape="1">
          <a:blip r:embed="rId3"/>
          <a:srcRect l="1037"/>
          <a:stretch/>
        </p:blipFill>
        <p:spPr>
          <a:xfrm>
            <a:off x="430306" y="1538799"/>
            <a:ext cx="11124278" cy="3778110"/>
          </a:xfrm>
          <a:prstGeom prst="rect">
            <a:avLst/>
          </a:prstGeom>
        </p:spPr>
      </p:pic>
      <p:sp>
        <p:nvSpPr>
          <p:cNvPr id="4" name="Rectangle 3"/>
          <p:cNvSpPr/>
          <p:nvPr/>
        </p:nvSpPr>
        <p:spPr>
          <a:xfrm>
            <a:off x="430306" y="5493153"/>
            <a:ext cx="11124278" cy="461665"/>
          </a:xfrm>
          <a:prstGeom prst="rect">
            <a:avLst/>
          </a:prstGeom>
        </p:spPr>
        <p:txBody>
          <a:bodyPr wrap="square">
            <a:spAutoFit/>
          </a:bodyPr>
          <a:lstStyle/>
          <a:p>
            <a:r>
              <a:rPr lang="en-US" dirty="0">
                <a:latin typeface="+mj-lt"/>
              </a:rPr>
              <a:t>http://www.windowsazure.com/en-us/pricing/calculator/</a:t>
            </a:r>
          </a:p>
        </p:txBody>
      </p:sp>
      <p:sp>
        <p:nvSpPr>
          <p:cNvPr id="5" name="Rectangle 4"/>
          <p:cNvSpPr/>
          <p:nvPr/>
        </p:nvSpPr>
        <p:spPr bwMode="auto">
          <a:xfrm>
            <a:off x="430306" y="1425387"/>
            <a:ext cx="11124278" cy="12685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8516270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a:t>
            </a:r>
            <a:r>
              <a:rPr lang="en-US" b="1" dirty="0" smtClean="0"/>
              <a:t>On-Premises</a:t>
            </a:r>
            <a:r>
              <a:rPr lang="en-US" dirty="0" smtClean="0"/>
              <a:t> Server Costs</a:t>
            </a:r>
            <a:endParaRPr lang="en-US" dirty="0"/>
          </a:p>
        </p:txBody>
      </p:sp>
      <p:sp>
        <p:nvSpPr>
          <p:cNvPr id="3" name="Text Placeholder 2"/>
          <p:cNvSpPr>
            <a:spLocks noGrp="1"/>
          </p:cNvSpPr>
          <p:nvPr>
            <p:ph type="body" sz="quarter" idx="10"/>
          </p:nvPr>
        </p:nvSpPr>
        <p:spPr>
          <a:xfrm>
            <a:off x="269169" y="1189177"/>
            <a:ext cx="11650488" cy="5654987"/>
          </a:xfrm>
        </p:spPr>
        <p:txBody>
          <a:bodyPr/>
          <a:lstStyle/>
          <a:p>
            <a:r>
              <a:rPr lang="en-US" b="1" dirty="0" smtClean="0"/>
              <a:t>Question: </a:t>
            </a:r>
            <a:r>
              <a:rPr lang="en-US" dirty="0" smtClean="0"/>
              <a:t>How much does it cost to procure and operate monthly?</a:t>
            </a:r>
            <a:br>
              <a:rPr lang="en-US" dirty="0" smtClean="0"/>
            </a:br>
            <a:endParaRPr lang="en-US" dirty="0" smtClean="0"/>
          </a:p>
          <a:p>
            <a:pPr marL="681038" indent="0">
              <a:buNone/>
            </a:pPr>
            <a:r>
              <a:rPr lang="en-US" b="1" dirty="0" smtClean="0"/>
              <a:t>A.</a:t>
            </a:r>
            <a:r>
              <a:rPr lang="en-US" dirty="0" smtClean="0"/>
              <a:t> $100 / month</a:t>
            </a:r>
          </a:p>
          <a:p>
            <a:pPr marL="681038" indent="0">
              <a:buNone/>
            </a:pPr>
            <a:r>
              <a:rPr lang="en-US" b="1" dirty="0" smtClean="0"/>
              <a:t>B. </a:t>
            </a:r>
            <a:r>
              <a:rPr lang="en-US" dirty="0" smtClean="0"/>
              <a:t>$500 / month</a:t>
            </a:r>
          </a:p>
          <a:p>
            <a:pPr marL="681038" indent="0">
              <a:buNone/>
            </a:pPr>
            <a:r>
              <a:rPr lang="en-US" b="1" dirty="0" smtClean="0"/>
              <a:t>C. </a:t>
            </a:r>
            <a:r>
              <a:rPr lang="en-US" dirty="0" smtClean="0"/>
              <a:t>$750 / month</a:t>
            </a:r>
          </a:p>
          <a:p>
            <a:pPr marL="681038" indent="0">
              <a:buNone/>
            </a:pPr>
            <a:r>
              <a:rPr lang="en-US" b="1" dirty="0" smtClean="0"/>
              <a:t>D.</a:t>
            </a:r>
            <a:r>
              <a:rPr lang="en-US" dirty="0" smtClean="0"/>
              <a:t> $1,000 / month</a:t>
            </a:r>
          </a:p>
          <a:p>
            <a:pPr marL="681038" indent="0">
              <a:buNone/>
            </a:pPr>
            <a:endParaRPr lang="en-US" dirty="0"/>
          </a:p>
          <a:p>
            <a:r>
              <a:rPr lang="en-US" b="1" dirty="0" smtClean="0"/>
              <a:t>Answer: </a:t>
            </a:r>
            <a:r>
              <a:rPr lang="en-US" dirty="0" smtClean="0"/>
              <a:t>Average ~ $630 / month</a:t>
            </a:r>
          </a:p>
        </p:txBody>
      </p:sp>
      <p:grpSp>
        <p:nvGrpSpPr>
          <p:cNvPr id="9" name="Group 8"/>
          <p:cNvGrpSpPr/>
          <p:nvPr/>
        </p:nvGrpSpPr>
        <p:grpSpPr>
          <a:xfrm>
            <a:off x="7475541" y="2088842"/>
            <a:ext cx="4304082" cy="4657051"/>
            <a:chOff x="5754318" y="1833396"/>
            <a:chExt cx="2060618" cy="2512103"/>
          </a:xfrm>
        </p:grpSpPr>
        <p:pic>
          <p:nvPicPr>
            <p:cNvPr id="4" name="Picture 3" descr="Server-Physical-Single-No-Shadow.png"/>
            <p:cNvPicPr>
              <a:picLocks noChangeAspect="1"/>
            </p:cNvPicPr>
            <p:nvPr/>
          </p:nvPicPr>
          <p:blipFill>
            <a:blip r:embed="rId3"/>
            <a:stretch>
              <a:fillRect/>
            </a:stretch>
          </p:blipFill>
          <p:spPr>
            <a:xfrm>
              <a:off x="5760716" y="2840117"/>
              <a:ext cx="2054220" cy="1505382"/>
            </a:xfrm>
            <a:prstGeom prst="rect">
              <a:avLst/>
            </a:prstGeom>
          </p:spPr>
        </p:pic>
        <p:pic>
          <p:nvPicPr>
            <p:cNvPr id="5" name="Picture 4" descr="Server-Physical-Single-No-Shadow.png"/>
            <p:cNvPicPr>
              <a:picLocks noChangeAspect="1"/>
            </p:cNvPicPr>
            <p:nvPr/>
          </p:nvPicPr>
          <p:blipFill>
            <a:blip r:embed="rId3"/>
            <a:stretch>
              <a:fillRect/>
            </a:stretch>
          </p:blipFill>
          <p:spPr>
            <a:xfrm>
              <a:off x="5754318" y="2515411"/>
              <a:ext cx="2054220" cy="1505382"/>
            </a:xfrm>
            <a:prstGeom prst="rect">
              <a:avLst/>
            </a:prstGeom>
          </p:spPr>
        </p:pic>
        <p:pic>
          <p:nvPicPr>
            <p:cNvPr id="6" name="Picture 5" descr="Server-Virtual-Single.png"/>
            <p:cNvPicPr>
              <a:picLocks noChangeAspect="1"/>
            </p:cNvPicPr>
            <p:nvPr/>
          </p:nvPicPr>
          <p:blipFill>
            <a:blip r:embed="rId4"/>
            <a:stretch>
              <a:fillRect/>
            </a:stretch>
          </p:blipFill>
          <p:spPr>
            <a:xfrm>
              <a:off x="6011671" y="2515411"/>
              <a:ext cx="1552310" cy="1006721"/>
            </a:xfrm>
            <a:prstGeom prst="rect">
              <a:avLst/>
            </a:prstGeom>
            <a:noFill/>
            <a:ln>
              <a:noFill/>
            </a:ln>
          </p:spPr>
        </p:pic>
        <p:pic>
          <p:nvPicPr>
            <p:cNvPr id="7" name="Picture 6" descr="Server-Virtual-Single.png"/>
            <p:cNvPicPr>
              <a:picLocks noChangeAspect="1"/>
            </p:cNvPicPr>
            <p:nvPr/>
          </p:nvPicPr>
          <p:blipFill>
            <a:blip r:embed="rId4"/>
            <a:stretch>
              <a:fillRect/>
            </a:stretch>
          </p:blipFill>
          <p:spPr>
            <a:xfrm>
              <a:off x="6004853" y="2198601"/>
              <a:ext cx="1552310" cy="1006721"/>
            </a:xfrm>
            <a:prstGeom prst="rect">
              <a:avLst/>
            </a:prstGeom>
            <a:noFill/>
            <a:ln>
              <a:noFill/>
            </a:ln>
          </p:spPr>
        </p:pic>
        <p:pic>
          <p:nvPicPr>
            <p:cNvPr id="8" name="Picture 7" descr="Server-Virtual-Single.png"/>
            <p:cNvPicPr>
              <a:picLocks noChangeAspect="1"/>
            </p:cNvPicPr>
            <p:nvPr/>
          </p:nvPicPr>
          <p:blipFill>
            <a:blip r:embed="rId4"/>
            <a:stretch>
              <a:fillRect/>
            </a:stretch>
          </p:blipFill>
          <p:spPr>
            <a:xfrm>
              <a:off x="6018868" y="1833396"/>
              <a:ext cx="1552310" cy="1006721"/>
            </a:xfrm>
            <a:prstGeom prst="rect">
              <a:avLst/>
            </a:prstGeom>
            <a:noFill/>
            <a:ln>
              <a:noFill/>
            </a:ln>
          </p:spPr>
        </p:pic>
      </p:grpSp>
    </p:spTree>
    <p:extLst>
      <p:ext uri="{BB962C8B-B14F-4D97-AF65-F5344CB8AC3E}">
        <p14:creationId xmlns:p14="http://schemas.microsoft.com/office/powerpoint/2010/main" val="599223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left)">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69170" y="289512"/>
            <a:ext cx="11919655" cy="899665"/>
          </a:xfrm>
        </p:spPr>
        <p:txBody>
          <a:bodyPr/>
          <a:lstStyle/>
          <a:p>
            <a:r>
              <a:rPr lang="en-US" dirty="0" smtClean="0"/>
              <a:t>Comparative Performance/Price </a:t>
            </a:r>
            <a:r>
              <a:rPr lang="en-US" dirty="0" err="1" smtClean="0"/>
              <a:t>IaaS</a:t>
            </a:r>
            <a:r>
              <a:rPr lang="en-US" dirty="0" smtClean="0"/>
              <a:t> Study</a:t>
            </a:r>
            <a:endParaRPr lang="en-US" dirty="0"/>
          </a:p>
        </p:txBody>
      </p:sp>
      <p:pic>
        <p:nvPicPr>
          <p:cNvPr id="3" name="Picture 2"/>
          <p:cNvPicPr/>
          <p:nvPr/>
        </p:nvPicPr>
        <p:blipFill>
          <a:blip r:embed="rId3"/>
          <a:stretch>
            <a:fillRect/>
          </a:stretch>
        </p:blipFill>
        <p:spPr>
          <a:xfrm>
            <a:off x="985804" y="1475726"/>
            <a:ext cx="10219536" cy="4530948"/>
          </a:xfrm>
          <a:prstGeom prst="rect">
            <a:avLst/>
          </a:prstGeom>
        </p:spPr>
      </p:pic>
      <p:sp>
        <p:nvSpPr>
          <p:cNvPr id="4" name="TextBox 3"/>
          <p:cNvSpPr txBox="1"/>
          <p:nvPr/>
        </p:nvSpPr>
        <p:spPr>
          <a:xfrm>
            <a:off x="161365" y="6293224"/>
            <a:ext cx="7333129" cy="627864"/>
          </a:xfrm>
          <a:prstGeom prst="rect">
            <a:avLst/>
          </a:prstGeom>
          <a:noFill/>
        </p:spPr>
        <p:txBody>
          <a:bodyPr wrap="square" lIns="182880" tIns="146304" rIns="182880" bIns="146304" rtlCol="0">
            <a:spAutoFit/>
          </a:bodyPr>
          <a:lstStyle/>
          <a:p>
            <a:pPr>
              <a:lnSpc>
                <a:spcPct val="90000"/>
              </a:lnSpc>
            </a:pPr>
            <a:r>
              <a:rPr lang="en-US" sz="2400" dirty="0" smtClean="0">
                <a:gradFill>
                  <a:gsLst>
                    <a:gs pos="2917">
                      <a:schemeClr val="tx1"/>
                    </a:gs>
                    <a:gs pos="30000">
                      <a:schemeClr val="tx1"/>
                    </a:gs>
                  </a:gsLst>
                  <a:lin ang="5400000" scaled="0"/>
                </a:gradFill>
              </a:rPr>
              <a:t>Source: Cloud Spectator Study, June 2013</a:t>
            </a:r>
          </a:p>
        </p:txBody>
      </p:sp>
      <p:grpSp>
        <p:nvGrpSpPr>
          <p:cNvPr id="13" name="Group 12"/>
          <p:cNvGrpSpPr/>
          <p:nvPr/>
        </p:nvGrpSpPr>
        <p:grpSpPr>
          <a:xfrm>
            <a:off x="269170" y="2477338"/>
            <a:ext cx="9910417" cy="3815885"/>
            <a:chOff x="269170" y="2477338"/>
            <a:chExt cx="9910417" cy="3815885"/>
          </a:xfrm>
        </p:grpSpPr>
        <p:sp>
          <p:nvSpPr>
            <p:cNvPr id="11" name="Rectangle 10"/>
            <p:cNvSpPr/>
            <p:nvPr/>
          </p:nvSpPr>
          <p:spPr bwMode="auto">
            <a:xfrm>
              <a:off x="1123721" y="2644048"/>
              <a:ext cx="9055866" cy="2005070"/>
            </a:xfrm>
            <a:prstGeom prst="rect">
              <a:avLst/>
            </a:prstGeom>
            <a:solidFill>
              <a:schemeClr val="bg1">
                <a:alpha val="90000"/>
              </a:schemeClr>
            </a:solidFill>
            <a:ln>
              <a:noFill/>
              <a:headEnd type="none" w="med" len="med"/>
              <a:tailEnd type="none" w="med" len="med"/>
            </a:ln>
            <a:effectLst>
              <a:softEdge rad="127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123721" y="4902506"/>
              <a:ext cx="9055866" cy="683046"/>
            </a:xfrm>
            <a:prstGeom prst="rect">
              <a:avLst/>
            </a:prstGeom>
            <a:solidFill>
              <a:schemeClr val="bg1">
                <a:alpha val="90000"/>
              </a:schemeClr>
            </a:solidFill>
            <a:ln>
              <a:noFill/>
              <a:headEnd type="none" w="med" len="med"/>
              <a:tailEnd type="none" w="med" len="med"/>
            </a:ln>
            <a:effectLst>
              <a:softEdge rad="127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269170" y="4195482"/>
              <a:ext cx="4607859" cy="2097741"/>
            </a:xfrm>
            <a:prstGeom prst="rect">
              <a:avLst/>
            </a:prstGeom>
            <a:solidFill>
              <a:schemeClr val="bg1"/>
            </a:solidFill>
            <a:ln w="63500">
              <a:solidFill>
                <a:schemeClr val="tx1"/>
              </a:solidFill>
              <a:headEnd type="none" w="med" len="med"/>
              <a:tailEnd type="none" w="med" len="med"/>
            </a:ln>
            <a:effectLst>
              <a:outerShdw blurRad="50800" dist="2286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200" i="1" dirty="0" smtClean="0">
                  <a:solidFill>
                    <a:schemeClr val="accent1"/>
                  </a:solidFill>
                  <a:ea typeface="Segoe UI" pitchFamily="34" charset="0"/>
                  <a:cs typeface="Segoe UI" pitchFamily="34" charset="0"/>
                </a:rPr>
                <a:t>“Windows Azure scores 3 times higher than Amazon EC2 on average.”</a:t>
              </a:r>
            </a:p>
          </p:txBody>
        </p:sp>
        <p:cxnSp>
          <p:nvCxnSpPr>
            <p:cNvPr id="8" name="Straight Arrow Connector 7"/>
            <p:cNvCxnSpPr>
              <a:stCxn id="6" idx="3"/>
            </p:cNvCxnSpPr>
            <p:nvPr/>
          </p:nvCxnSpPr>
          <p:spPr>
            <a:xfrm flipV="1">
              <a:off x="4877029" y="4814371"/>
              <a:ext cx="1953429" cy="429982"/>
            </a:xfrm>
            <a:prstGeom prst="straightConnector1">
              <a:avLst/>
            </a:prstGeom>
            <a:ln w="635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877028" y="2477338"/>
              <a:ext cx="1953430" cy="2767014"/>
            </a:xfrm>
            <a:prstGeom prst="straightConnector1">
              <a:avLst/>
            </a:prstGeom>
            <a:ln w="635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289366" y="2464483"/>
            <a:ext cx="9892859" cy="3815885"/>
            <a:chOff x="269170" y="2477338"/>
            <a:chExt cx="9892859" cy="3815885"/>
          </a:xfrm>
        </p:grpSpPr>
        <p:sp>
          <p:nvSpPr>
            <p:cNvPr id="15" name="Rectangle 14"/>
            <p:cNvSpPr/>
            <p:nvPr/>
          </p:nvSpPr>
          <p:spPr bwMode="auto">
            <a:xfrm>
              <a:off x="1114541" y="2665568"/>
              <a:ext cx="9047488" cy="1996404"/>
            </a:xfrm>
            <a:prstGeom prst="rect">
              <a:avLst/>
            </a:prstGeom>
            <a:solidFill>
              <a:schemeClr val="bg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269170" y="4195482"/>
              <a:ext cx="4607859" cy="2097741"/>
            </a:xfrm>
            <a:prstGeom prst="rect">
              <a:avLst/>
            </a:prstGeom>
            <a:solidFill>
              <a:schemeClr val="bg1"/>
            </a:solidFill>
            <a:ln w="63500">
              <a:solidFill>
                <a:schemeClr val="tx1"/>
              </a:solidFill>
              <a:headEnd type="none" w="med" len="med"/>
              <a:tailEnd type="none" w="med" len="med"/>
            </a:ln>
            <a:effectLst>
              <a:outerShdw blurRad="50800" dist="2286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200" i="1" dirty="0" smtClean="0">
                  <a:solidFill>
                    <a:schemeClr val="accent1"/>
                  </a:solidFill>
                  <a:ea typeface="Segoe UI" pitchFamily="34" charset="0"/>
                  <a:cs typeface="Segoe UI" pitchFamily="34" charset="0"/>
                </a:rPr>
                <a:t>“Windows Azure … provides 5x more value than Rackspace on average.”</a:t>
              </a:r>
            </a:p>
          </p:txBody>
        </p:sp>
        <p:cxnSp>
          <p:nvCxnSpPr>
            <p:cNvPr id="18" name="Straight Arrow Connector 17"/>
            <p:cNvCxnSpPr>
              <a:stCxn id="17" idx="3"/>
            </p:cNvCxnSpPr>
            <p:nvPr/>
          </p:nvCxnSpPr>
          <p:spPr>
            <a:xfrm flipV="1">
              <a:off x="4877029" y="5025530"/>
              <a:ext cx="1933233" cy="218823"/>
            </a:xfrm>
            <a:prstGeom prst="straightConnector1">
              <a:avLst/>
            </a:prstGeom>
            <a:ln w="635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877028" y="2477338"/>
              <a:ext cx="1953430" cy="2767014"/>
            </a:xfrm>
            <a:prstGeom prst="straightConnector1">
              <a:avLst/>
            </a:prstGeom>
            <a:ln w="635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0179587" y="1390650"/>
            <a:ext cx="2009238" cy="517065"/>
          </a:xfrm>
          <a:prstGeom prst="rect">
            <a:avLst/>
          </a:prstGeom>
          <a:noFill/>
        </p:spPr>
        <p:txBody>
          <a:bodyPr wrap="square" lIns="182880" tIns="146304" rIns="182880" bIns="146304" rtlCol="0">
            <a:spAutoFit/>
          </a:bodyPr>
          <a:lstStyle/>
          <a:p>
            <a:pPr>
              <a:lnSpc>
                <a:spcPct val="90000"/>
              </a:lnSpc>
            </a:pPr>
            <a:r>
              <a:rPr lang="en-US" sz="1600" b="1" dirty="0" err="1" smtClean="0">
                <a:gradFill>
                  <a:gsLst>
                    <a:gs pos="2917">
                      <a:schemeClr val="tx1"/>
                    </a:gs>
                    <a:gs pos="30000">
                      <a:schemeClr val="tx1"/>
                    </a:gs>
                  </a:gsLst>
                  <a:lin ang="5400000" scaled="0"/>
                </a:gradFill>
                <a:latin typeface="+mj-lt"/>
              </a:rPr>
              <a:t>Unixbench</a:t>
            </a:r>
            <a:r>
              <a:rPr lang="en-US" sz="1600" b="1" dirty="0" smtClean="0">
                <a:gradFill>
                  <a:gsLst>
                    <a:gs pos="2917">
                      <a:schemeClr val="tx1"/>
                    </a:gs>
                    <a:gs pos="30000">
                      <a:schemeClr val="tx1"/>
                    </a:gs>
                  </a:gsLst>
                  <a:lin ang="5400000" scaled="0"/>
                </a:gradFill>
                <a:latin typeface="+mj-lt"/>
              </a:rPr>
              <a:t> / Cost</a:t>
            </a:r>
          </a:p>
        </p:txBody>
      </p:sp>
    </p:spTree>
    <p:extLst>
      <p:ext uri="{BB962C8B-B14F-4D97-AF65-F5344CB8AC3E}">
        <p14:creationId xmlns:p14="http://schemas.microsoft.com/office/powerpoint/2010/main" val="410799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243513" y="1077913"/>
            <a:ext cx="6945312" cy="4911725"/>
          </a:xfrm>
        </p:spPr>
        <p:txBody>
          <a:bodyPr/>
          <a:lstStyle/>
          <a:p>
            <a:pPr>
              <a:spcAft>
                <a:spcPts val="0"/>
              </a:spcAft>
            </a:pPr>
            <a:r>
              <a:rPr lang="en-US" sz="4000" dirty="0" smtClean="0">
                <a:solidFill>
                  <a:schemeClr val="bg2">
                    <a:lumMod val="25000"/>
                  </a:schemeClr>
                </a:solidFill>
              </a:rPr>
              <a:t>Intro to Cloud Computing</a:t>
            </a:r>
          </a:p>
          <a:p>
            <a:pPr>
              <a:spcAft>
                <a:spcPts val="0"/>
              </a:spcAft>
            </a:pPr>
            <a:r>
              <a:rPr lang="en-US" sz="4000" dirty="0" smtClean="0">
                <a:solidFill>
                  <a:schemeClr val="bg2">
                    <a:lumMod val="25000"/>
                  </a:schemeClr>
                </a:solidFill>
              </a:rPr>
              <a:t>Windows Azure Overview</a:t>
            </a:r>
          </a:p>
          <a:p>
            <a:r>
              <a:rPr lang="en-US" sz="4000" dirty="0">
                <a:solidFill>
                  <a:schemeClr val="bg2">
                    <a:lumMod val="25000"/>
                  </a:schemeClr>
                </a:solidFill>
              </a:rPr>
              <a:t>Top Scenarios</a:t>
            </a:r>
          </a:p>
          <a:p>
            <a:pPr>
              <a:spcAft>
                <a:spcPts val="0"/>
              </a:spcAft>
            </a:pPr>
            <a:r>
              <a:rPr lang="en-US" sz="4000" dirty="0" smtClean="0">
                <a:solidFill>
                  <a:schemeClr val="bg2">
                    <a:lumMod val="25000"/>
                  </a:schemeClr>
                </a:solidFill>
              </a:rPr>
              <a:t>Cloud </a:t>
            </a:r>
            <a:r>
              <a:rPr lang="en-US" sz="4000" dirty="0">
                <a:solidFill>
                  <a:schemeClr val="bg2">
                    <a:lumMod val="25000"/>
                  </a:schemeClr>
                </a:solidFill>
              </a:rPr>
              <a:t>Services</a:t>
            </a:r>
          </a:p>
          <a:p>
            <a:pPr>
              <a:spcAft>
                <a:spcPts val="0"/>
              </a:spcAft>
            </a:pPr>
            <a:r>
              <a:rPr lang="en-US" sz="4000" dirty="0">
                <a:solidFill>
                  <a:schemeClr val="bg2">
                    <a:lumMod val="25000"/>
                  </a:schemeClr>
                </a:solidFill>
              </a:rPr>
              <a:t>Web Sites</a:t>
            </a:r>
          </a:p>
          <a:p>
            <a:pPr>
              <a:spcAft>
                <a:spcPts val="0"/>
              </a:spcAft>
            </a:pPr>
            <a:r>
              <a:rPr lang="en-US" sz="4000" dirty="0" smtClean="0">
                <a:solidFill>
                  <a:schemeClr val="bg2">
                    <a:lumMod val="25000"/>
                  </a:schemeClr>
                </a:solidFill>
              </a:rPr>
              <a:t>Virtual Machines</a:t>
            </a:r>
          </a:p>
          <a:p>
            <a:pPr>
              <a:spcAft>
                <a:spcPts val="0"/>
              </a:spcAft>
            </a:pPr>
            <a:r>
              <a:rPr lang="en-US" sz="4000" dirty="0" smtClean="0">
                <a:solidFill>
                  <a:schemeClr val="bg2">
                    <a:lumMod val="25000"/>
                  </a:schemeClr>
                </a:solidFill>
              </a:rPr>
              <a:t>Manage &amp; Hybrid</a:t>
            </a:r>
          </a:p>
        </p:txBody>
      </p:sp>
    </p:spTree>
    <p:extLst>
      <p:ext uri="{BB962C8B-B14F-4D97-AF65-F5344CB8AC3E}">
        <p14:creationId xmlns:p14="http://schemas.microsoft.com/office/powerpoint/2010/main" val="25395124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5" name="Map PNG"/>
          <p:cNvPicPr>
            <a:picLocks noChangeAspect="1"/>
          </p:cNvPicPr>
          <p:nvPr/>
        </p:nvPicPr>
        <p:blipFill>
          <a:blip r:embed="rId3"/>
          <a:stretch>
            <a:fillRect/>
          </a:stretch>
        </p:blipFill>
        <p:spPr>
          <a:xfrm>
            <a:off x="1555166" y="1263207"/>
            <a:ext cx="10217468" cy="5013131"/>
          </a:xfrm>
          <a:prstGeom prst="rect">
            <a:avLst/>
          </a:prstGeom>
        </p:spPr>
      </p:pic>
      <p:sp>
        <p:nvSpPr>
          <p:cNvPr id="2" name="Rectangle 1"/>
          <p:cNvSpPr/>
          <p:nvPr/>
        </p:nvSpPr>
        <p:spPr bwMode="auto">
          <a:xfrm>
            <a:off x="0" y="1098442"/>
            <a:ext cx="12456629" cy="5758180"/>
          </a:xfrm>
          <a:prstGeom prst="rect">
            <a:avLst/>
          </a:prstGeom>
          <a:solidFill>
            <a:srgbClr val="FFFFF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38" name="Rectangle 2537"/>
          <p:cNvSpPr/>
          <p:nvPr/>
        </p:nvSpPr>
        <p:spPr bwMode="auto">
          <a:xfrm>
            <a:off x="1" y="3475154"/>
            <a:ext cx="7386479" cy="11650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857" tIns="403286" rIns="179213" bIns="0" numCol="1" spcCol="0" rtlCol="0" fromWordArt="0" anchor="ctr" anchorCtr="0" forceAA="0" compatLnSpc="1">
            <a:prstTxWarp prst="textNoShape">
              <a:avLst/>
            </a:prstTxWarp>
            <a:noAutofit/>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data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2534" name="Rectangle 2533"/>
          <p:cNvSpPr/>
          <p:nvPr/>
        </p:nvSpPr>
        <p:spPr bwMode="auto">
          <a:xfrm>
            <a:off x="440413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table</a:t>
            </a:r>
          </a:p>
        </p:txBody>
      </p:sp>
      <p:sp>
        <p:nvSpPr>
          <p:cNvPr id="2532" name="Rectangle 2531"/>
          <p:cNvSpPr/>
          <p:nvPr/>
        </p:nvSpPr>
        <p:spPr bwMode="auto">
          <a:xfrm>
            <a:off x="3507102"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HDInsight</a:t>
            </a:r>
            <a:endParaRPr lang="en-US" sz="1046" dirty="0">
              <a:gradFill>
                <a:gsLst>
                  <a:gs pos="0">
                    <a:srgbClr val="FFFFFF"/>
                  </a:gs>
                  <a:gs pos="100000">
                    <a:srgbClr val="FFFFFF"/>
                  </a:gs>
                </a:gsLst>
                <a:lin ang="5400000" scaled="0"/>
              </a:gradFill>
            </a:endParaRPr>
          </a:p>
        </p:txBody>
      </p:sp>
      <p:sp>
        <p:nvSpPr>
          <p:cNvPr id="2530" name="Rectangle 2529"/>
          <p:cNvSpPr/>
          <p:nvPr/>
        </p:nvSpPr>
        <p:spPr bwMode="auto">
          <a:xfrm>
            <a:off x="5401207" y="364071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blob storage</a:t>
            </a:r>
          </a:p>
        </p:txBody>
      </p:sp>
      <p:sp>
        <p:nvSpPr>
          <p:cNvPr id="2536" name="Rectangle 2535"/>
          <p:cNvSpPr/>
          <p:nvPr/>
        </p:nvSpPr>
        <p:spPr bwMode="auto">
          <a:xfrm>
            <a:off x="257236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SQL database</a:t>
            </a:r>
          </a:p>
        </p:txBody>
      </p:sp>
      <p:sp>
        <p:nvSpPr>
          <p:cNvPr id="2566" name="Rectangle 2565"/>
          <p:cNvSpPr/>
          <p:nvPr/>
        </p:nvSpPr>
        <p:spPr bwMode="auto">
          <a:xfrm>
            <a:off x="-26387" y="1472421"/>
            <a:ext cx="7412868" cy="19449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1254668" rIns="121849" bIns="60923"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app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2564" name="Rectangle 2563"/>
          <p:cNvSpPr/>
          <p:nvPr/>
        </p:nvSpPr>
        <p:spPr bwMode="auto">
          <a:xfrm>
            <a:off x="6398273"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media</a:t>
            </a:r>
          </a:p>
        </p:txBody>
      </p:sp>
      <p:sp>
        <p:nvSpPr>
          <p:cNvPr id="2555" name="Rectangle 2554"/>
          <p:cNvSpPr/>
          <p:nvPr/>
        </p:nvSpPr>
        <p:spPr bwMode="auto">
          <a:xfrm>
            <a:off x="5401207" y="24741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hpc</a:t>
            </a:r>
            <a:endParaRPr lang="en-US" sz="1046" dirty="0">
              <a:gradFill>
                <a:gsLst>
                  <a:gs pos="0">
                    <a:srgbClr val="FFFFFF"/>
                  </a:gs>
                  <a:gs pos="100000">
                    <a:srgbClr val="FFFFFF"/>
                  </a:gs>
                </a:gsLst>
                <a:lin ang="5400000" scaled="0"/>
              </a:gradFill>
            </a:endParaRPr>
          </a:p>
        </p:txBody>
      </p:sp>
      <p:sp>
        <p:nvSpPr>
          <p:cNvPr id="2553" name="Rectangle 2552"/>
          <p:cNvSpPr/>
          <p:nvPr/>
        </p:nvSpPr>
        <p:spPr bwMode="auto">
          <a:xfrm>
            <a:off x="4404139" y="24748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integration</a:t>
            </a:r>
          </a:p>
        </p:txBody>
      </p:sp>
      <p:sp>
        <p:nvSpPr>
          <p:cNvPr id="2549" name="Rectangle 2548"/>
          <p:cNvSpPr/>
          <p:nvPr/>
        </p:nvSpPr>
        <p:spPr bwMode="auto">
          <a:xfrm>
            <a:off x="6397477" y="2474186"/>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analytics</a:t>
            </a:r>
          </a:p>
        </p:txBody>
      </p:sp>
      <p:sp>
        <p:nvSpPr>
          <p:cNvPr id="2557" name="Rectangle 2556"/>
          <p:cNvSpPr/>
          <p:nvPr/>
        </p:nvSpPr>
        <p:spPr bwMode="auto">
          <a:xfrm>
            <a:off x="3447349"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caching</a:t>
            </a:r>
          </a:p>
        </p:txBody>
      </p:sp>
      <p:sp>
        <p:nvSpPr>
          <p:cNvPr id="2551" name="Rectangle 2550"/>
          <p:cNvSpPr/>
          <p:nvPr/>
        </p:nvSpPr>
        <p:spPr bwMode="auto">
          <a:xfrm>
            <a:off x="4404139" y="1583389"/>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identity</a:t>
            </a:r>
          </a:p>
        </p:txBody>
      </p:sp>
      <p:sp>
        <p:nvSpPr>
          <p:cNvPr id="2562" name="Rectangle 2561"/>
          <p:cNvSpPr/>
          <p:nvPr/>
        </p:nvSpPr>
        <p:spPr bwMode="auto">
          <a:xfrm>
            <a:off x="5401206"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service bus</a:t>
            </a:r>
          </a:p>
        </p:txBody>
      </p:sp>
      <p:sp>
        <p:nvSpPr>
          <p:cNvPr id="2503" name="Rectangle 2502"/>
          <p:cNvSpPr/>
          <p:nvPr/>
        </p:nvSpPr>
        <p:spPr bwMode="auto">
          <a:xfrm>
            <a:off x="3507102" y="2497044"/>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web sites</a:t>
            </a:r>
          </a:p>
        </p:txBody>
      </p:sp>
      <p:sp>
        <p:nvSpPr>
          <p:cNvPr id="2507" name="Mobile Services - Label"/>
          <p:cNvSpPr/>
          <p:nvPr/>
        </p:nvSpPr>
        <p:spPr bwMode="auto">
          <a:xfrm>
            <a:off x="2572369" y="2507922"/>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mobile services</a:t>
            </a:r>
          </a:p>
        </p:txBody>
      </p:sp>
      <p:sp>
        <p:nvSpPr>
          <p:cNvPr id="2501" name="Rectangle 2500"/>
          <p:cNvSpPr/>
          <p:nvPr/>
        </p:nvSpPr>
        <p:spPr bwMode="auto">
          <a:xfrm>
            <a:off x="2572822" y="156944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cloud services</a:t>
            </a:r>
          </a:p>
        </p:txBody>
      </p:sp>
      <p:pic>
        <p:nvPicPr>
          <p:cNvPr id="2558" name="Picture 25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3649" y="1672085"/>
            <a:ext cx="423250" cy="419491"/>
          </a:xfrm>
          <a:prstGeom prst="rect">
            <a:avLst/>
          </a:prstGeom>
        </p:spPr>
      </p:pic>
      <p:sp>
        <p:nvSpPr>
          <p:cNvPr id="5102" name="L-Shape 5101"/>
          <p:cNvSpPr/>
          <p:nvPr/>
        </p:nvSpPr>
        <p:spPr bwMode="auto">
          <a:xfrm>
            <a:off x="3578213" y="1615481"/>
            <a:ext cx="843737" cy="809497"/>
          </a:xfrm>
          <a:prstGeom prst="corner">
            <a:avLst>
              <a:gd name="adj1" fmla="val 38444"/>
              <a:gd name="adj2" fmla="val 73305"/>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52" name="Picture 7" descr="C:\Users\Jonahs\Dropbox\Projects SCOTT\MEET Windows Azure\source\Background\tile-icon-ident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046" y="1710604"/>
            <a:ext cx="368175" cy="368174"/>
          </a:xfrm>
          <a:prstGeom prst="rect">
            <a:avLst/>
          </a:prstGeom>
          <a:noFill/>
          <a:extLst>
            <a:ext uri="{909E8E84-426E-40DD-AFC4-6F175D3DCCD1}">
              <a14:hiddenFill xmlns:a14="http://schemas.microsoft.com/office/drawing/2010/main">
                <a:solidFill>
                  <a:srgbClr val="FFFFFF"/>
                </a:solidFill>
              </a14:hiddenFill>
            </a:ext>
          </a:extLst>
        </p:spPr>
      </p:pic>
      <p:sp>
        <p:nvSpPr>
          <p:cNvPr id="5103" name="L-Shape 5102"/>
          <p:cNvSpPr/>
          <p:nvPr/>
        </p:nvSpPr>
        <p:spPr bwMode="auto">
          <a:xfrm flipH="1" flipV="1">
            <a:off x="4251614" y="1615481"/>
            <a:ext cx="971368" cy="809497"/>
          </a:xfrm>
          <a:prstGeom prst="corner">
            <a:avLst>
              <a:gd name="adj1" fmla="val 47670"/>
              <a:gd name="adj2" fmla="val 82321"/>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082" name="Freeform 25"/>
          <p:cNvSpPr>
            <a:spLocks noEditPoints="1"/>
          </p:cNvSpPr>
          <p:nvPr/>
        </p:nvSpPr>
        <p:spPr bwMode="black">
          <a:xfrm>
            <a:off x="4696600" y="2625961"/>
            <a:ext cx="341403" cy="341797"/>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sp>
        <p:nvSpPr>
          <p:cNvPr id="5104" name="L-Shape 5103"/>
          <p:cNvSpPr/>
          <p:nvPr/>
        </p:nvSpPr>
        <p:spPr bwMode="auto">
          <a:xfrm flipH="1" flipV="1">
            <a:off x="4232507" y="2521157"/>
            <a:ext cx="989089" cy="752805"/>
          </a:xfrm>
          <a:prstGeom prst="corner">
            <a:avLst>
              <a:gd name="adj1" fmla="val 38444"/>
              <a:gd name="adj2" fmla="val 98307"/>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63" name="Picture 2562"/>
          <p:cNvPicPr>
            <a:picLocks noChangeAspect="1"/>
          </p:cNvPicPr>
          <p:nvPr/>
        </p:nvPicPr>
        <p:blipFill>
          <a:blip r:embed="rId6"/>
          <a:stretch>
            <a:fillRect/>
          </a:stretch>
        </p:blipFill>
        <p:spPr>
          <a:xfrm>
            <a:off x="5672022" y="1680657"/>
            <a:ext cx="376887" cy="426540"/>
          </a:xfrm>
          <a:prstGeom prst="rect">
            <a:avLst/>
          </a:prstGeom>
        </p:spPr>
      </p:pic>
      <p:sp>
        <p:nvSpPr>
          <p:cNvPr id="5148" name="L-Shape 5147"/>
          <p:cNvSpPr/>
          <p:nvPr/>
        </p:nvSpPr>
        <p:spPr bwMode="auto">
          <a:xfrm flipV="1">
            <a:off x="5459422" y="1618797"/>
            <a:ext cx="950457" cy="809497"/>
          </a:xfrm>
          <a:prstGeom prst="corner">
            <a:avLst>
              <a:gd name="adj1" fmla="val 50745"/>
              <a:gd name="adj2" fmla="val 100563"/>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080" name="Freeform 25"/>
          <p:cNvSpPr>
            <a:spLocks noEditPoints="1"/>
          </p:cNvSpPr>
          <p:nvPr/>
        </p:nvSpPr>
        <p:spPr bwMode="black">
          <a:xfrm flipH="1">
            <a:off x="6648029" y="1665105"/>
            <a:ext cx="423682" cy="42385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1" tIns="44802" rIns="89601" bIns="44802" numCol="1" anchor="t" anchorCtr="0" compatLnSpc="1">
            <a:prstTxWarp prst="textNoShape">
              <a:avLst/>
            </a:prstTxWarp>
          </a:bodyPr>
          <a:lstStyle/>
          <a:p>
            <a:pPr defTabSz="895993"/>
            <a:endParaRPr lang="en-US" sz="1764" dirty="0">
              <a:solidFill>
                <a:srgbClr val="000000"/>
              </a:solidFill>
            </a:endParaRPr>
          </a:p>
        </p:txBody>
      </p:sp>
      <p:sp>
        <p:nvSpPr>
          <p:cNvPr id="5161" name="L-Shape 5160"/>
          <p:cNvSpPr/>
          <p:nvPr/>
        </p:nvSpPr>
        <p:spPr bwMode="auto">
          <a:xfrm flipH="1">
            <a:off x="6355410" y="1618797"/>
            <a:ext cx="820940" cy="809497"/>
          </a:xfrm>
          <a:prstGeom prst="corner">
            <a:avLst>
              <a:gd name="adj1" fmla="val 38444"/>
              <a:gd name="adj2" fmla="val 82531"/>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56" name="Picture 2" descr="\\MAGNUM\Projects\Microsoft\Cloud Power FY12\Design\Icons\PNGs\Cloud_on_your_terms.png"/>
          <p:cNvPicPr>
            <a:picLocks noChangeAspect="1" noChangeArrowheads="1"/>
          </p:cNvPicPr>
          <p:nvPr/>
        </p:nvPicPr>
        <p:blipFill>
          <a:blip r:embed="rId7" cstate="print">
            <a:lum bright="100000"/>
          </a:blip>
          <a:stretch>
            <a:fillRect/>
          </a:stretch>
        </p:blipFill>
        <p:spPr bwMode="auto">
          <a:xfrm>
            <a:off x="5569910" y="2474843"/>
            <a:ext cx="608152" cy="608237"/>
          </a:xfrm>
          <a:prstGeom prst="rect">
            <a:avLst/>
          </a:prstGeom>
          <a:noFill/>
          <a:ln>
            <a:noFill/>
          </a:ln>
        </p:spPr>
      </p:pic>
      <p:sp>
        <p:nvSpPr>
          <p:cNvPr id="5164" name="L-Shape 5163"/>
          <p:cNvSpPr/>
          <p:nvPr/>
        </p:nvSpPr>
        <p:spPr bwMode="auto">
          <a:xfrm>
            <a:off x="5459422" y="2521157"/>
            <a:ext cx="843737" cy="752805"/>
          </a:xfrm>
          <a:prstGeom prst="corner">
            <a:avLst>
              <a:gd name="adj1" fmla="val 38444"/>
              <a:gd name="adj2" fmla="val 89961"/>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50" name="Freeform 2549"/>
          <p:cNvSpPr>
            <a:spLocks noEditPoints="1"/>
          </p:cNvSpPr>
          <p:nvPr/>
        </p:nvSpPr>
        <p:spPr bwMode="auto">
          <a:xfrm>
            <a:off x="6679533" y="2673037"/>
            <a:ext cx="333468" cy="294053"/>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121854" tIns="60926" rIns="121854" bIns="60926" numCol="1" anchor="t" anchorCtr="0" compatLnSpc="1">
            <a:prstTxWarp prst="textNoShape">
              <a:avLst/>
            </a:prstTxWarp>
          </a:bodyPr>
          <a:lstStyle/>
          <a:p>
            <a:pPr defTabSz="1190369"/>
            <a:endParaRPr lang="en-US" sz="2352" dirty="0">
              <a:solidFill>
                <a:srgbClr val="292929"/>
              </a:solidFill>
            </a:endParaRPr>
          </a:p>
        </p:txBody>
      </p:sp>
      <p:sp>
        <p:nvSpPr>
          <p:cNvPr id="5168" name="Analytics - blue"/>
          <p:cNvSpPr/>
          <p:nvPr/>
        </p:nvSpPr>
        <p:spPr bwMode="auto">
          <a:xfrm flipH="1" flipV="1">
            <a:off x="6251258" y="2521157"/>
            <a:ext cx="925092" cy="763976"/>
          </a:xfrm>
          <a:prstGeom prst="corner">
            <a:avLst>
              <a:gd name="adj1" fmla="val 46590"/>
              <a:gd name="adj2" fmla="val 102672"/>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09" name="Rectangle 2508"/>
          <p:cNvSpPr/>
          <p:nvPr/>
        </p:nvSpPr>
        <p:spPr bwMode="auto">
          <a:xfrm>
            <a:off x="-9692" y="4698028"/>
            <a:ext cx="7396171" cy="1165049"/>
          </a:xfrm>
          <a:prstGeom prst="rect">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403286" rIns="121849" bIns="0"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infrastructure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2560" name="Rectangle 2559"/>
          <p:cNvSpPr/>
          <p:nvPr/>
        </p:nvSpPr>
        <p:spPr bwMode="auto">
          <a:xfrm>
            <a:off x="6397477" y="4862892"/>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cdn</a:t>
            </a:r>
            <a:endParaRPr lang="en-US" sz="1046" dirty="0">
              <a:gradFill>
                <a:gsLst>
                  <a:gs pos="0">
                    <a:srgbClr val="FFFFFF"/>
                  </a:gs>
                  <a:gs pos="100000">
                    <a:srgbClr val="FFFFFF"/>
                  </a:gs>
                </a:gsLst>
                <a:lin ang="5400000" scaled="0"/>
              </a:gradFill>
            </a:endParaRPr>
          </a:p>
        </p:txBody>
      </p:sp>
      <p:sp>
        <p:nvSpPr>
          <p:cNvPr id="2505" name="Virtual Machines - Label"/>
          <p:cNvSpPr/>
          <p:nvPr/>
        </p:nvSpPr>
        <p:spPr bwMode="auto">
          <a:xfrm>
            <a:off x="257236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machines</a:t>
            </a:r>
          </a:p>
        </p:txBody>
      </p:sp>
      <p:sp>
        <p:nvSpPr>
          <p:cNvPr id="2518" name="Rectangle 2517"/>
          <p:cNvSpPr/>
          <p:nvPr/>
        </p:nvSpPr>
        <p:spPr bwMode="auto">
          <a:xfrm>
            <a:off x="3507102"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network</a:t>
            </a:r>
          </a:p>
        </p:txBody>
      </p:sp>
      <p:sp>
        <p:nvSpPr>
          <p:cNvPr id="2520" name="Rectangle 2519"/>
          <p:cNvSpPr/>
          <p:nvPr/>
        </p:nvSpPr>
        <p:spPr bwMode="auto">
          <a:xfrm>
            <a:off x="440413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vpn</a:t>
            </a:r>
            <a:endParaRPr lang="en-US" sz="1046" dirty="0">
              <a:gradFill>
                <a:gsLst>
                  <a:gs pos="0">
                    <a:srgbClr val="FFFFFF"/>
                  </a:gs>
                  <a:gs pos="100000">
                    <a:srgbClr val="FFFFFF"/>
                  </a:gs>
                </a:gsLst>
                <a:lin ang="5400000" scaled="0"/>
              </a:gradFill>
            </a:endParaRPr>
          </a:p>
        </p:txBody>
      </p:sp>
      <p:sp>
        <p:nvSpPr>
          <p:cNvPr id="2516" name="Rectangle 2515"/>
          <p:cNvSpPr/>
          <p:nvPr/>
        </p:nvSpPr>
        <p:spPr bwMode="auto">
          <a:xfrm>
            <a:off x="5401207"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traffic manager</a:t>
            </a:r>
          </a:p>
        </p:txBody>
      </p:sp>
      <p:pic>
        <p:nvPicPr>
          <p:cNvPr id="2506" name="Picture 250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32215" y="4944232"/>
            <a:ext cx="376293" cy="340430"/>
          </a:xfrm>
          <a:prstGeom prst="rect">
            <a:avLst/>
          </a:prstGeom>
          <a:noFill/>
          <a:ln>
            <a:noFill/>
          </a:ln>
        </p:spPr>
      </p:pic>
      <p:sp>
        <p:nvSpPr>
          <p:cNvPr id="5174" name="L-Shape 5173"/>
          <p:cNvSpPr/>
          <p:nvPr/>
        </p:nvSpPr>
        <p:spPr bwMode="auto">
          <a:xfrm flipV="1">
            <a:off x="2624160" y="4875804"/>
            <a:ext cx="843737" cy="806572"/>
          </a:xfrm>
          <a:prstGeom prst="corner">
            <a:avLst>
              <a:gd name="adj1" fmla="val 38444"/>
              <a:gd name="adj2" fmla="val 93695"/>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04" name="Picture 250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6533" y="2589300"/>
            <a:ext cx="376294" cy="376346"/>
          </a:xfrm>
          <a:prstGeom prst="rect">
            <a:avLst/>
          </a:prstGeom>
          <a:noFill/>
        </p:spPr>
      </p:pic>
      <p:sp>
        <p:nvSpPr>
          <p:cNvPr id="5175" name="L-Shape 5174"/>
          <p:cNvSpPr/>
          <p:nvPr/>
        </p:nvSpPr>
        <p:spPr bwMode="auto">
          <a:xfrm>
            <a:off x="3576147" y="2526132"/>
            <a:ext cx="771458" cy="755178"/>
          </a:xfrm>
          <a:prstGeom prst="corner">
            <a:avLst>
              <a:gd name="adj1" fmla="val 46867"/>
              <a:gd name="adj2" fmla="val 71126"/>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08" name="Picture 250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900150" y="2602181"/>
            <a:ext cx="240426" cy="348105"/>
          </a:xfrm>
          <a:prstGeom prst="rect">
            <a:avLst/>
          </a:prstGeom>
          <a:noFill/>
        </p:spPr>
      </p:pic>
      <p:sp>
        <p:nvSpPr>
          <p:cNvPr id="5176" name="L-Shape 5175"/>
          <p:cNvSpPr/>
          <p:nvPr/>
        </p:nvSpPr>
        <p:spPr bwMode="auto">
          <a:xfrm rot="5400000" flipH="1">
            <a:off x="2633609" y="2484223"/>
            <a:ext cx="790109" cy="804065"/>
          </a:xfrm>
          <a:prstGeom prst="corner">
            <a:avLst>
              <a:gd name="adj1" fmla="val 38444"/>
              <a:gd name="adj2" fmla="val 90894"/>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02" name="Picture 2501"/>
          <p:cNvPicPr>
            <a:picLocks noChangeAspect="1"/>
          </p:cNvPicPr>
          <p:nvPr/>
        </p:nvPicPr>
        <p:blipFill>
          <a:blip r:embed="rId11"/>
          <a:stretch>
            <a:fillRect/>
          </a:stretch>
        </p:blipFill>
        <p:spPr>
          <a:xfrm>
            <a:off x="2801391" y="1647278"/>
            <a:ext cx="438849" cy="371387"/>
          </a:xfrm>
          <a:prstGeom prst="rect">
            <a:avLst/>
          </a:prstGeom>
          <a:noFill/>
        </p:spPr>
      </p:pic>
      <p:sp>
        <p:nvSpPr>
          <p:cNvPr id="5177" name="L-Shape 5176"/>
          <p:cNvSpPr/>
          <p:nvPr/>
        </p:nvSpPr>
        <p:spPr bwMode="auto">
          <a:xfrm rot="5400000" flipV="1">
            <a:off x="2613368" y="1607651"/>
            <a:ext cx="818658" cy="815997"/>
          </a:xfrm>
          <a:prstGeom prst="corner">
            <a:avLst>
              <a:gd name="adj1" fmla="val 38444"/>
              <a:gd name="adj2" fmla="val 91737"/>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19" name="Freeform 78"/>
          <p:cNvSpPr>
            <a:spLocks noEditPoints="1"/>
          </p:cNvSpPr>
          <p:nvPr/>
        </p:nvSpPr>
        <p:spPr bwMode="black">
          <a:xfrm>
            <a:off x="3761999" y="4924085"/>
            <a:ext cx="386193" cy="36964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5178" name="L-Shape 5177"/>
          <p:cNvSpPr/>
          <p:nvPr/>
        </p:nvSpPr>
        <p:spPr bwMode="auto">
          <a:xfrm flipH="1">
            <a:off x="3474192" y="4875804"/>
            <a:ext cx="837103" cy="806572"/>
          </a:xfrm>
          <a:prstGeom prst="corner">
            <a:avLst>
              <a:gd name="adj1" fmla="val 38444"/>
              <a:gd name="adj2" fmla="val 86106"/>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21" name="Freeform 58"/>
          <p:cNvSpPr>
            <a:spLocks noEditPoints="1"/>
          </p:cNvSpPr>
          <p:nvPr/>
        </p:nvSpPr>
        <p:spPr bwMode="black">
          <a:xfrm>
            <a:off x="4664170" y="4965953"/>
            <a:ext cx="375924" cy="40297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sp>
        <p:nvSpPr>
          <p:cNvPr id="5179" name="L-Shape 5178"/>
          <p:cNvSpPr/>
          <p:nvPr/>
        </p:nvSpPr>
        <p:spPr bwMode="auto">
          <a:xfrm flipV="1">
            <a:off x="4508462" y="4875804"/>
            <a:ext cx="862321" cy="806572"/>
          </a:xfrm>
          <a:prstGeom prst="corner">
            <a:avLst>
              <a:gd name="adj1" fmla="val 43057"/>
              <a:gd name="adj2" fmla="val 74857"/>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17"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662148" y="4941101"/>
            <a:ext cx="374106" cy="374160"/>
          </a:xfrm>
          <a:prstGeom prst="rect">
            <a:avLst/>
          </a:prstGeom>
          <a:noFill/>
          <a:extLst>
            <a:ext uri="{909E8E84-426E-40DD-AFC4-6F175D3DCCD1}">
              <a14:hiddenFill xmlns:a14="http://schemas.microsoft.com/office/drawing/2010/main">
                <a:solidFill>
                  <a:srgbClr val="FFFFFF"/>
                </a:solidFill>
              </a14:hiddenFill>
            </a:ext>
          </a:extLst>
        </p:spPr>
      </p:pic>
      <p:sp>
        <p:nvSpPr>
          <p:cNvPr id="5180" name="L-Shape 5179"/>
          <p:cNvSpPr/>
          <p:nvPr/>
        </p:nvSpPr>
        <p:spPr bwMode="auto">
          <a:xfrm flipH="1">
            <a:off x="5187165" y="4875804"/>
            <a:ext cx="971078" cy="806572"/>
          </a:xfrm>
          <a:prstGeom prst="corner">
            <a:avLst>
              <a:gd name="adj1" fmla="val 49207"/>
              <a:gd name="adj2" fmla="val 90202"/>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61" name="Picture 5" descr="C:\Users\Jonahs\Dropbox\Projects SCOTT\MEET Windows Azure\source\Background\tile-icon-CDN.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01781" y="4916211"/>
            <a:ext cx="485789" cy="481471"/>
          </a:xfrm>
          <a:prstGeom prst="rect">
            <a:avLst/>
          </a:prstGeom>
          <a:noFill/>
          <a:extLst>
            <a:ext uri="{909E8E84-426E-40DD-AFC4-6F175D3DCCD1}">
              <a14:hiddenFill xmlns:a14="http://schemas.microsoft.com/office/drawing/2010/main">
                <a:solidFill>
                  <a:srgbClr val="FFFFFF"/>
                </a:solidFill>
              </a14:hiddenFill>
            </a:ext>
          </a:extLst>
        </p:spPr>
      </p:pic>
      <p:sp>
        <p:nvSpPr>
          <p:cNvPr id="5181" name="L-Shape 5180"/>
          <p:cNvSpPr/>
          <p:nvPr/>
        </p:nvSpPr>
        <p:spPr bwMode="auto">
          <a:xfrm rot="5400000" flipV="1">
            <a:off x="6354408" y="4881847"/>
            <a:ext cx="818658" cy="806572"/>
          </a:xfrm>
          <a:prstGeom prst="corner">
            <a:avLst>
              <a:gd name="adj1" fmla="val 80102"/>
              <a:gd name="adj2" fmla="val 91737"/>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5183" name="Group 5182"/>
          <p:cNvGrpSpPr/>
          <p:nvPr/>
        </p:nvGrpSpPr>
        <p:grpSpPr>
          <a:xfrm>
            <a:off x="8028537" y="3879785"/>
            <a:ext cx="815997" cy="818658"/>
            <a:chOff x="2667824" y="1637549"/>
            <a:chExt cx="832576" cy="835291"/>
          </a:xfrm>
        </p:grpSpPr>
        <p:pic>
          <p:nvPicPr>
            <p:cNvPr id="5184" name="Picture 5183"/>
            <p:cNvPicPr>
              <a:picLocks noChangeAspect="1"/>
            </p:cNvPicPr>
            <p:nvPr/>
          </p:nvPicPr>
          <p:blipFill>
            <a:blip r:embed="rId11">
              <a:lum bright="-100000"/>
            </a:blip>
            <a:stretch>
              <a:fillRect/>
            </a:stretch>
          </p:blipFill>
          <p:spPr>
            <a:xfrm>
              <a:off x="2858309" y="1679339"/>
              <a:ext cx="447765" cy="378933"/>
            </a:xfrm>
            <a:prstGeom prst="rect">
              <a:avLst/>
            </a:prstGeom>
            <a:noFill/>
          </p:spPr>
        </p:pic>
        <p:sp>
          <p:nvSpPr>
            <p:cNvPr id="5185" name="L-Shape 5184"/>
            <p:cNvSpPr/>
            <p:nvPr/>
          </p:nvSpPr>
          <p:spPr bwMode="auto">
            <a:xfrm rot="5400000" flipV="1">
              <a:off x="2666466" y="1638907"/>
              <a:ext cx="835291" cy="832576"/>
            </a:xfrm>
            <a:prstGeom prst="corner">
              <a:avLst>
                <a:gd name="adj1" fmla="val 38444"/>
                <a:gd name="adj2" fmla="val 91737"/>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186" name="Group 5185"/>
          <p:cNvGrpSpPr/>
          <p:nvPr/>
        </p:nvGrpSpPr>
        <p:grpSpPr>
          <a:xfrm>
            <a:off x="7621636" y="4701979"/>
            <a:ext cx="804065" cy="790109"/>
            <a:chOff x="2679998" y="2540409"/>
            <a:chExt cx="820402" cy="806162"/>
          </a:xfrm>
        </p:grpSpPr>
        <p:pic>
          <p:nvPicPr>
            <p:cNvPr id="5187" name="Picture 5186"/>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a:off x="2959074" y="2653644"/>
              <a:ext cx="245311" cy="355178"/>
            </a:xfrm>
            <a:prstGeom prst="rect">
              <a:avLst/>
            </a:prstGeom>
            <a:noFill/>
          </p:spPr>
        </p:pic>
        <p:sp>
          <p:nvSpPr>
            <p:cNvPr id="5188" name="L-Shape 5187"/>
            <p:cNvSpPr/>
            <p:nvPr/>
          </p:nvSpPr>
          <p:spPr bwMode="auto">
            <a:xfrm rot="5400000" flipH="1">
              <a:off x="2687118" y="2533289"/>
              <a:ext cx="806162" cy="820402"/>
            </a:xfrm>
            <a:prstGeom prst="corner">
              <a:avLst>
                <a:gd name="adj1" fmla="val 38444"/>
                <a:gd name="adj2" fmla="val 90894"/>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197" name="Group 5196"/>
          <p:cNvGrpSpPr/>
          <p:nvPr/>
        </p:nvGrpSpPr>
        <p:grpSpPr>
          <a:xfrm>
            <a:off x="8523084" y="5125910"/>
            <a:ext cx="843737" cy="809497"/>
            <a:chOff x="3650914" y="1646896"/>
            <a:chExt cx="860880" cy="825944"/>
          </a:xfrm>
        </p:grpSpPr>
        <p:pic>
          <p:nvPicPr>
            <p:cNvPr id="5198" name="Picture 5197"/>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27883" y="1704650"/>
              <a:ext cx="431850" cy="428014"/>
            </a:xfrm>
            <a:prstGeom prst="rect">
              <a:avLst/>
            </a:prstGeom>
          </p:spPr>
        </p:pic>
        <p:sp>
          <p:nvSpPr>
            <p:cNvPr id="5199" name="L-Shape 5198"/>
            <p:cNvSpPr/>
            <p:nvPr/>
          </p:nvSpPr>
          <p:spPr bwMode="auto">
            <a:xfrm>
              <a:off x="3650914" y="1646896"/>
              <a:ext cx="860880" cy="825944"/>
            </a:xfrm>
            <a:prstGeom prst="corner">
              <a:avLst>
                <a:gd name="adj1" fmla="val 38444"/>
                <a:gd name="adj2" fmla="val 73305"/>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00" name="Group 5199"/>
          <p:cNvGrpSpPr/>
          <p:nvPr/>
        </p:nvGrpSpPr>
        <p:grpSpPr>
          <a:xfrm>
            <a:off x="9200376" y="4514440"/>
            <a:ext cx="771458" cy="755178"/>
            <a:chOff x="3648807" y="2576049"/>
            <a:chExt cx="787132" cy="770522"/>
          </a:xfrm>
        </p:grpSpPr>
        <p:pic>
          <p:nvPicPr>
            <p:cNvPr id="5201" name="Picture 5200"/>
            <p:cNvPicPr>
              <a:picLocks noChangeAspect="1"/>
            </p:cNvPicPr>
            <p:nvPr/>
          </p:nvPicPr>
          <p:blipFill>
            <a:blip r:embed="rId18" cstate="print">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81841" y="2640500"/>
              <a:ext cx="383939" cy="383993"/>
            </a:xfrm>
            <a:prstGeom prst="rect">
              <a:avLst/>
            </a:prstGeom>
            <a:noFill/>
          </p:spPr>
        </p:pic>
        <p:sp>
          <p:nvSpPr>
            <p:cNvPr id="5202" name="L-Shape 5201"/>
            <p:cNvSpPr/>
            <p:nvPr/>
          </p:nvSpPr>
          <p:spPr bwMode="auto">
            <a:xfrm>
              <a:off x="3648807" y="2576049"/>
              <a:ext cx="787132" cy="770522"/>
            </a:xfrm>
            <a:prstGeom prst="corner">
              <a:avLst>
                <a:gd name="adj1" fmla="val 46867"/>
                <a:gd name="adj2" fmla="val 71126"/>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03" name="Group 5202"/>
          <p:cNvGrpSpPr/>
          <p:nvPr/>
        </p:nvGrpSpPr>
        <p:grpSpPr>
          <a:xfrm>
            <a:off x="8914489" y="3601847"/>
            <a:ext cx="971368" cy="809497"/>
            <a:chOff x="4337997" y="1646896"/>
            <a:chExt cx="991104" cy="825944"/>
          </a:xfrm>
        </p:grpSpPr>
        <p:pic>
          <p:nvPicPr>
            <p:cNvPr id="5204" name="Picture 7" descr="C:\Users\Jonahs\Dropbox\Projects SCOTT\MEET Windows Azure\source\Background\tile-icon-identity.png"/>
            <p:cNvPicPr>
              <a:picLocks noChangeAspect="1" noChangeArrowheads="1"/>
            </p:cNvPicPr>
            <p:nvPr/>
          </p:nvPicPr>
          <p:blipFill>
            <a:blip r:embed="rId20" cstate="print">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762890" y="1743952"/>
              <a:ext cx="375655" cy="375654"/>
            </a:xfrm>
            <a:prstGeom prst="rect">
              <a:avLst/>
            </a:prstGeom>
            <a:noFill/>
            <a:extLst>
              <a:ext uri="{909E8E84-426E-40DD-AFC4-6F175D3DCCD1}">
                <a14:hiddenFill xmlns:a14="http://schemas.microsoft.com/office/drawing/2010/main">
                  <a:solidFill>
                    <a:srgbClr val="FFFFFF"/>
                  </a:solidFill>
                </a14:hiddenFill>
              </a:ext>
            </a:extLst>
          </p:spPr>
        </p:pic>
        <p:sp>
          <p:nvSpPr>
            <p:cNvPr id="5205" name="L-Shape 5204"/>
            <p:cNvSpPr/>
            <p:nvPr/>
          </p:nvSpPr>
          <p:spPr bwMode="auto">
            <a:xfrm flipH="1" flipV="1">
              <a:off x="4337997" y="1646896"/>
              <a:ext cx="991104" cy="825944"/>
            </a:xfrm>
            <a:prstGeom prst="corner">
              <a:avLst>
                <a:gd name="adj1" fmla="val 47670"/>
                <a:gd name="adj2" fmla="val 82321"/>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12" name="Group 5211"/>
          <p:cNvGrpSpPr/>
          <p:nvPr/>
        </p:nvGrpSpPr>
        <p:grpSpPr>
          <a:xfrm>
            <a:off x="10515135" y="5393447"/>
            <a:ext cx="843737" cy="799120"/>
            <a:chOff x="5570345" y="2523718"/>
            <a:chExt cx="860880" cy="815356"/>
          </a:xfrm>
        </p:grpSpPr>
        <p:pic>
          <p:nvPicPr>
            <p:cNvPr id="5213" name="Picture 2" descr="\\MAGNUM\Projects\Microsoft\Cloud Power FY12\Design\Icons\PNGs\Cloud_on_your_terms.png"/>
            <p:cNvPicPr>
              <a:picLocks noChangeAspect="1" noChangeArrowheads="1"/>
            </p:cNvPicPr>
            <p:nvPr/>
          </p:nvPicPr>
          <p:blipFill>
            <a:blip r:embed="rId22" cstate="print">
              <a:extLst>
                <a:ext uri="{BEBA8EAE-BF5A-486C-A8C5-ECC9F3942E4B}">
                  <a14:imgProps xmlns:a14="http://schemas.microsoft.com/office/drawing/2010/main">
                    <a14:imgLayer r:embed="rId23">
                      <a14:imgEffect>
                        <a14:brightnessContrast bright="-100000"/>
                      </a14:imgEffect>
                    </a14:imgLayer>
                  </a14:imgProps>
                </a:ext>
              </a:extLst>
            </a:blip>
            <a:stretch>
              <a:fillRect/>
            </a:stretch>
          </p:blipFill>
          <p:spPr bwMode="auto">
            <a:xfrm>
              <a:off x="5683078" y="2523718"/>
              <a:ext cx="620508" cy="620595"/>
            </a:xfrm>
            <a:prstGeom prst="rect">
              <a:avLst/>
            </a:prstGeom>
            <a:noFill/>
            <a:ln>
              <a:noFill/>
            </a:ln>
          </p:spPr>
        </p:pic>
        <p:sp>
          <p:nvSpPr>
            <p:cNvPr id="5214" name="L-Shape 5213"/>
            <p:cNvSpPr/>
            <p:nvPr/>
          </p:nvSpPr>
          <p:spPr bwMode="auto">
            <a:xfrm>
              <a:off x="5570345" y="2570974"/>
              <a:ext cx="860880" cy="768100"/>
            </a:xfrm>
            <a:prstGeom prst="corner">
              <a:avLst>
                <a:gd name="adj1" fmla="val 38444"/>
                <a:gd name="adj2" fmla="val 89961"/>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15" name="Group 5214"/>
          <p:cNvGrpSpPr/>
          <p:nvPr/>
        </p:nvGrpSpPr>
        <p:grpSpPr>
          <a:xfrm>
            <a:off x="10302066" y="4583965"/>
            <a:ext cx="925092" cy="763976"/>
            <a:chOff x="6378270" y="2570974"/>
            <a:chExt cx="943888" cy="779498"/>
          </a:xfrm>
        </p:grpSpPr>
        <p:sp>
          <p:nvSpPr>
            <p:cNvPr id="5216" name="Freeform 5215"/>
            <p:cNvSpPr>
              <a:spLocks noEditPoints="1"/>
            </p:cNvSpPr>
            <p:nvPr/>
          </p:nvSpPr>
          <p:spPr bwMode="auto">
            <a:xfrm>
              <a:off x="6815246" y="2725939"/>
              <a:ext cx="340243" cy="300028"/>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rgbClr val="000607"/>
            </a:solidFill>
            <a:ln>
              <a:noFill/>
            </a:ln>
          </p:spPr>
          <p:txBody>
            <a:bodyPr vert="horz" wrap="square" lIns="121854" tIns="60926" rIns="121854" bIns="60926" numCol="1" anchor="t" anchorCtr="0" compatLnSpc="1">
              <a:prstTxWarp prst="textNoShape">
                <a:avLst/>
              </a:prstTxWarp>
            </a:bodyPr>
            <a:lstStyle/>
            <a:p>
              <a:pPr defTabSz="1190369"/>
              <a:endParaRPr lang="en-US" sz="2352" dirty="0">
                <a:solidFill>
                  <a:srgbClr val="292929"/>
                </a:solidFill>
              </a:endParaRPr>
            </a:p>
          </p:txBody>
        </p:sp>
        <p:sp>
          <p:nvSpPr>
            <p:cNvPr id="5217" name="Analytics - blue"/>
            <p:cNvSpPr/>
            <p:nvPr/>
          </p:nvSpPr>
          <p:spPr bwMode="auto">
            <a:xfrm flipH="1" flipV="1">
              <a:off x="6378270" y="2570974"/>
              <a:ext cx="943888" cy="779498"/>
            </a:xfrm>
            <a:prstGeom prst="corner">
              <a:avLst>
                <a:gd name="adj1" fmla="val 46590"/>
                <a:gd name="adj2" fmla="val 102672"/>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22" name="Group 5221"/>
          <p:cNvGrpSpPr/>
          <p:nvPr/>
        </p:nvGrpSpPr>
        <p:grpSpPr>
          <a:xfrm>
            <a:off x="9422171" y="5328266"/>
            <a:ext cx="989089" cy="752805"/>
            <a:chOff x="4318502" y="2570974"/>
            <a:chExt cx="1009185" cy="768100"/>
          </a:xfrm>
        </p:grpSpPr>
        <p:sp>
          <p:nvSpPr>
            <p:cNvPr id="5223" name="Freeform 25"/>
            <p:cNvSpPr>
              <a:spLocks noEditPoints="1"/>
            </p:cNvSpPr>
            <p:nvPr/>
          </p:nvSpPr>
          <p:spPr bwMode="black">
            <a:xfrm>
              <a:off x="4792024" y="2677907"/>
              <a:ext cx="348340" cy="348742"/>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0006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sp>
          <p:nvSpPr>
            <p:cNvPr id="5224" name="L-Shape 5223"/>
            <p:cNvSpPr/>
            <p:nvPr/>
          </p:nvSpPr>
          <p:spPr bwMode="auto">
            <a:xfrm flipH="1" flipV="1">
              <a:off x="4318502" y="2570974"/>
              <a:ext cx="1009185" cy="768100"/>
            </a:xfrm>
            <a:prstGeom prst="corner">
              <a:avLst>
                <a:gd name="adj1" fmla="val 38444"/>
                <a:gd name="adj2" fmla="val 98307"/>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25" name="Group 5224"/>
          <p:cNvGrpSpPr/>
          <p:nvPr/>
        </p:nvGrpSpPr>
        <p:grpSpPr>
          <a:xfrm>
            <a:off x="9944693" y="3704943"/>
            <a:ext cx="950457" cy="809497"/>
            <a:chOff x="5570345" y="1650280"/>
            <a:chExt cx="969768" cy="825944"/>
          </a:xfrm>
        </p:grpSpPr>
        <p:pic>
          <p:nvPicPr>
            <p:cNvPr id="5226" name="Picture 5225"/>
            <p:cNvPicPr>
              <a:picLocks noChangeAspect="1"/>
            </p:cNvPicPr>
            <p:nvPr/>
          </p:nvPicPr>
          <p:blipFill>
            <a:blip r:embed="rId6">
              <a:lum bright="-100000"/>
            </a:blip>
            <a:stretch>
              <a:fillRect/>
            </a:stretch>
          </p:blipFill>
          <p:spPr>
            <a:xfrm>
              <a:off x="5787264" y="1713397"/>
              <a:ext cx="384545" cy="435206"/>
            </a:xfrm>
            <a:prstGeom prst="rect">
              <a:avLst/>
            </a:prstGeom>
          </p:spPr>
        </p:pic>
        <p:sp>
          <p:nvSpPr>
            <p:cNvPr id="5227" name="L-Shape 5226"/>
            <p:cNvSpPr/>
            <p:nvPr/>
          </p:nvSpPr>
          <p:spPr bwMode="auto">
            <a:xfrm flipV="1">
              <a:off x="5570345" y="1650280"/>
              <a:ext cx="969768" cy="825944"/>
            </a:xfrm>
            <a:prstGeom prst="corner">
              <a:avLst>
                <a:gd name="adj1" fmla="val 50745"/>
                <a:gd name="adj2" fmla="val 100563"/>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28" name="Group 5227"/>
          <p:cNvGrpSpPr/>
          <p:nvPr/>
        </p:nvGrpSpPr>
        <p:grpSpPr>
          <a:xfrm>
            <a:off x="10901157" y="3711349"/>
            <a:ext cx="820940" cy="809497"/>
            <a:chOff x="6484538" y="1650280"/>
            <a:chExt cx="837620" cy="825944"/>
          </a:xfrm>
        </p:grpSpPr>
        <p:sp>
          <p:nvSpPr>
            <p:cNvPr id="5229" name="Freeform 25"/>
            <p:cNvSpPr>
              <a:spLocks noEditPoints="1"/>
            </p:cNvSpPr>
            <p:nvPr/>
          </p:nvSpPr>
          <p:spPr bwMode="black">
            <a:xfrm flipH="1">
              <a:off x="6783102" y="1697528"/>
              <a:ext cx="432290" cy="432464"/>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06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1" tIns="44802" rIns="89601" bIns="44802" numCol="1" anchor="t" anchorCtr="0" compatLnSpc="1">
              <a:prstTxWarp prst="textNoShape">
                <a:avLst/>
              </a:prstTxWarp>
            </a:bodyPr>
            <a:lstStyle/>
            <a:p>
              <a:pPr defTabSz="895993"/>
              <a:endParaRPr lang="en-US" sz="1764" dirty="0">
                <a:solidFill>
                  <a:srgbClr val="000000"/>
                </a:solidFill>
              </a:endParaRPr>
            </a:p>
          </p:txBody>
        </p:sp>
        <p:sp>
          <p:nvSpPr>
            <p:cNvPr id="5230" name="L-Shape 5229"/>
            <p:cNvSpPr/>
            <p:nvPr/>
          </p:nvSpPr>
          <p:spPr bwMode="auto">
            <a:xfrm flipH="1">
              <a:off x="6484538" y="1650280"/>
              <a:ext cx="837620" cy="825944"/>
            </a:xfrm>
            <a:prstGeom prst="corner">
              <a:avLst>
                <a:gd name="adj1" fmla="val 38444"/>
                <a:gd name="adj2" fmla="val 82531"/>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31" name="Group 5230"/>
          <p:cNvGrpSpPr/>
          <p:nvPr/>
        </p:nvGrpSpPr>
        <p:grpSpPr>
          <a:xfrm>
            <a:off x="8928460" y="4639557"/>
            <a:ext cx="843737" cy="809497"/>
            <a:chOff x="2677477" y="3725742"/>
            <a:chExt cx="860880" cy="825944"/>
          </a:xfrm>
        </p:grpSpPr>
        <p:sp>
          <p:nvSpPr>
            <p:cNvPr id="5232" name="Freeform 30"/>
            <p:cNvSpPr>
              <a:spLocks noEditPoints="1"/>
            </p:cNvSpPr>
            <p:nvPr/>
          </p:nvSpPr>
          <p:spPr bwMode="auto">
            <a:xfrm flipH="1">
              <a:off x="2944595" y="3819109"/>
              <a:ext cx="274268" cy="303268"/>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000607"/>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233" name="L-Shape 5232"/>
            <p:cNvSpPr/>
            <p:nvPr/>
          </p:nvSpPr>
          <p:spPr bwMode="auto">
            <a:xfrm>
              <a:off x="2677477" y="3725742"/>
              <a:ext cx="860880" cy="825944"/>
            </a:xfrm>
            <a:prstGeom prst="corner">
              <a:avLst>
                <a:gd name="adj1" fmla="val 38444"/>
                <a:gd name="adj2" fmla="val 76380"/>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34" name="Group 5233"/>
          <p:cNvGrpSpPr/>
          <p:nvPr/>
        </p:nvGrpSpPr>
        <p:grpSpPr>
          <a:xfrm>
            <a:off x="9893019" y="5409379"/>
            <a:ext cx="998231" cy="809497"/>
            <a:chOff x="3405639" y="3725742"/>
            <a:chExt cx="1018513" cy="825944"/>
          </a:xfrm>
        </p:grpSpPr>
        <p:pic>
          <p:nvPicPr>
            <p:cNvPr id="5235" name="Picture 3" descr="C:\Users\Jonahs\Dropbox\Projects SCOTT\MEET Windows Azure\source\Background\tile-icon-bigdata.png"/>
            <p:cNvPicPr>
              <a:picLocks noChangeAspect="1" noChangeArrowheads="1"/>
            </p:cNvPicPr>
            <p:nvPr/>
          </p:nvPicPr>
          <p:blipFill>
            <a:blip r:embed="rId24" cstate="print">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818100" y="3755319"/>
              <a:ext cx="434709" cy="430848"/>
            </a:xfrm>
            <a:prstGeom prst="rect">
              <a:avLst/>
            </a:prstGeom>
            <a:noFill/>
            <a:extLst>
              <a:ext uri="{909E8E84-426E-40DD-AFC4-6F175D3DCCD1}">
                <a14:hiddenFill xmlns:a14="http://schemas.microsoft.com/office/drawing/2010/main">
                  <a:solidFill>
                    <a:srgbClr val="FFFFFF"/>
                  </a:solidFill>
                </a14:hiddenFill>
              </a:ext>
            </a:extLst>
          </p:spPr>
        </p:pic>
        <p:sp>
          <p:nvSpPr>
            <p:cNvPr id="5236" name="L-Shape 5235"/>
            <p:cNvSpPr/>
            <p:nvPr/>
          </p:nvSpPr>
          <p:spPr bwMode="auto">
            <a:xfrm flipH="1" flipV="1">
              <a:off x="3405639" y="3725742"/>
              <a:ext cx="1018513" cy="825944"/>
            </a:xfrm>
            <a:prstGeom prst="corner">
              <a:avLst>
                <a:gd name="adj1" fmla="val 49207"/>
                <a:gd name="adj2" fmla="val 94621"/>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37" name="Group 5236"/>
          <p:cNvGrpSpPr/>
          <p:nvPr/>
        </p:nvGrpSpPr>
        <p:grpSpPr>
          <a:xfrm>
            <a:off x="9130156" y="5550233"/>
            <a:ext cx="843737" cy="804065"/>
            <a:chOff x="4616402" y="3728513"/>
            <a:chExt cx="860880" cy="820402"/>
          </a:xfrm>
        </p:grpSpPr>
        <p:pic>
          <p:nvPicPr>
            <p:cNvPr id="5238" name="Picture 2" descr="C:\Users\Jonahs\Dropbox\Projects SCOTT\MEET Windows Azure\source\Background\tile-icon-storage.png"/>
            <p:cNvPicPr>
              <a:picLocks noChangeAspect="1" noChangeArrowheads="1"/>
            </p:cNvPicPr>
            <p:nvPr/>
          </p:nvPicPr>
          <p:blipFill>
            <a:blip r:embed="rId26" cstate="print">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745698" y="3765695"/>
              <a:ext cx="410039" cy="410097"/>
            </a:xfrm>
            <a:prstGeom prst="rect">
              <a:avLst/>
            </a:prstGeom>
            <a:noFill/>
            <a:extLst>
              <a:ext uri="{909E8E84-426E-40DD-AFC4-6F175D3DCCD1}">
                <a14:hiddenFill xmlns:a14="http://schemas.microsoft.com/office/drawing/2010/main">
                  <a:solidFill>
                    <a:srgbClr val="FFFFFF"/>
                  </a:solidFill>
                </a14:hiddenFill>
              </a:ext>
            </a:extLst>
          </p:spPr>
        </p:pic>
        <p:sp>
          <p:nvSpPr>
            <p:cNvPr id="5239" name="L-Shape 5238"/>
            <p:cNvSpPr/>
            <p:nvPr/>
          </p:nvSpPr>
          <p:spPr bwMode="auto">
            <a:xfrm>
              <a:off x="4616402" y="3728513"/>
              <a:ext cx="860880" cy="820402"/>
            </a:xfrm>
            <a:prstGeom prst="corner">
              <a:avLst>
                <a:gd name="adj1" fmla="val 38444"/>
                <a:gd name="adj2" fmla="val 79712"/>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40" name="Group 5239"/>
          <p:cNvGrpSpPr/>
          <p:nvPr/>
        </p:nvGrpSpPr>
        <p:grpSpPr>
          <a:xfrm>
            <a:off x="9650935" y="4355526"/>
            <a:ext cx="843737" cy="806572"/>
            <a:chOff x="5424327" y="3725955"/>
            <a:chExt cx="860880" cy="822960"/>
          </a:xfrm>
        </p:grpSpPr>
        <p:pic>
          <p:nvPicPr>
            <p:cNvPr id="5241" name="Picture 5240"/>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71525" y="3792695"/>
              <a:ext cx="393037" cy="356096"/>
            </a:xfrm>
            <a:prstGeom prst="rect">
              <a:avLst/>
            </a:prstGeom>
          </p:spPr>
        </p:pic>
        <p:sp>
          <p:nvSpPr>
            <p:cNvPr id="5242" name="L-Shape 5241"/>
            <p:cNvSpPr/>
            <p:nvPr/>
          </p:nvSpPr>
          <p:spPr bwMode="auto">
            <a:xfrm flipH="1" flipV="1">
              <a:off x="5424327" y="3725955"/>
              <a:ext cx="860880" cy="822960"/>
            </a:xfrm>
            <a:prstGeom prst="corner">
              <a:avLst>
                <a:gd name="adj1" fmla="val 44546"/>
                <a:gd name="adj2" fmla="val 73388"/>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2572" name="Freeform 30"/>
          <p:cNvSpPr>
            <a:spLocks noEditPoints="1"/>
          </p:cNvSpPr>
          <p:nvPr/>
        </p:nvSpPr>
        <p:spPr bwMode="auto">
          <a:xfrm flipH="1">
            <a:off x="2885959" y="3744438"/>
            <a:ext cx="268806" cy="297229"/>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169" name="L-Shape 5168"/>
          <p:cNvSpPr/>
          <p:nvPr/>
        </p:nvSpPr>
        <p:spPr bwMode="auto">
          <a:xfrm>
            <a:off x="2624160" y="3652930"/>
            <a:ext cx="843737" cy="809497"/>
          </a:xfrm>
          <a:prstGeom prst="corner">
            <a:avLst>
              <a:gd name="adj1" fmla="val 38444"/>
              <a:gd name="adj2" fmla="val 76380"/>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33" name="Picture 3" descr="C:\Users\Jonahs\Dropbox\Projects SCOTT\MEET Windows Azure\source\Background\tile-icon-bigdata.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742070" y="3681918"/>
            <a:ext cx="426053" cy="422268"/>
          </a:xfrm>
          <a:prstGeom prst="rect">
            <a:avLst/>
          </a:prstGeom>
          <a:noFill/>
          <a:extLst>
            <a:ext uri="{909E8E84-426E-40DD-AFC4-6F175D3DCCD1}">
              <a14:hiddenFill xmlns:a14="http://schemas.microsoft.com/office/drawing/2010/main">
                <a:solidFill>
                  <a:srgbClr val="FFFFFF"/>
                </a:solidFill>
              </a14:hiddenFill>
            </a:ext>
          </a:extLst>
        </p:spPr>
      </p:pic>
      <p:sp>
        <p:nvSpPr>
          <p:cNvPr id="5170" name="L-Shape 5169"/>
          <p:cNvSpPr/>
          <p:nvPr/>
        </p:nvSpPr>
        <p:spPr bwMode="auto">
          <a:xfrm flipH="1" flipV="1">
            <a:off x="3337822" y="3652930"/>
            <a:ext cx="998231" cy="809497"/>
          </a:xfrm>
          <a:prstGeom prst="corner">
            <a:avLst>
              <a:gd name="adj1" fmla="val 49207"/>
              <a:gd name="adj2" fmla="val 94621"/>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35" name="Picture 2" descr="C:\Users\Jonahs\Dropbox\Projects SCOTT\MEET Windows Azure\source\Background\tile-icon-storage.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4651196" y="3692088"/>
            <a:ext cx="401874" cy="401931"/>
          </a:xfrm>
          <a:prstGeom prst="rect">
            <a:avLst/>
          </a:prstGeom>
          <a:noFill/>
          <a:extLst>
            <a:ext uri="{909E8E84-426E-40DD-AFC4-6F175D3DCCD1}">
              <a14:hiddenFill xmlns:a14="http://schemas.microsoft.com/office/drawing/2010/main">
                <a:solidFill>
                  <a:srgbClr val="FFFFFF"/>
                </a:solidFill>
              </a14:hiddenFill>
            </a:ext>
          </a:extLst>
        </p:spPr>
      </p:pic>
      <p:sp>
        <p:nvSpPr>
          <p:cNvPr id="5172" name="L-Shape 5171"/>
          <p:cNvSpPr/>
          <p:nvPr/>
        </p:nvSpPr>
        <p:spPr bwMode="auto">
          <a:xfrm>
            <a:off x="4524475" y="3655646"/>
            <a:ext cx="843737" cy="804065"/>
          </a:xfrm>
          <a:prstGeom prst="corner">
            <a:avLst>
              <a:gd name="adj1" fmla="val 38444"/>
              <a:gd name="adj2" fmla="val 79712"/>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2531" name="Picture 2530"/>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5656596" y="3718550"/>
            <a:ext cx="385210" cy="349005"/>
          </a:xfrm>
          <a:prstGeom prst="rect">
            <a:avLst/>
          </a:prstGeom>
        </p:spPr>
      </p:pic>
      <p:sp>
        <p:nvSpPr>
          <p:cNvPr id="5173" name="L-Shape 5172"/>
          <p:cNvSpPr/>
          <p:nvPr/>
        </p:nvSpPr>
        <p:spPr bwMode="auto">
          <a:xfrm flipH="1" flipV="1">
            <a:off x="5316311" y="3653139"/>
            <a:ext cx="843737" cy="806572"/>
          </a:xfrm>
          <a:prstGeom prst="corner">
            <a:avLst>
              <a:gd name="adj1" fmla="val 44546"/>
              <a:gd name="adj2" fmla="val 73388"/>
            </a:avLst>
          </a:prstGeom>
          <a:noFill/>
          <a:ln w="2222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5243" name="Group 5242"/>
          <p:cNvGrpSpPr/>
          <p:nvPr/>
        </p:nvGrpSpPr>
        <p:grpSpPr>
          <a:xfrm>
            <a:off x="10451343" y="4556526"/>
            <a:ext cx="843737" cy="806572"/>
            <a:chOff x="2677477" y="4973462"/>
            <a:chExt cx="860880" cy="822960"/>
          </a:xfrm>
        </p:grpSpPr>
        <p:pic>
          <p:nvPicPr>
            <p:cNvPr id="5244" name="Picture 5243"/>
            <p:cNvPicPr>
              <a:picLocks noChangeAspect="1"/>
            </p:cNvPicPr>
            <p:nvPr/>
          </p:nvPicPr>
          <p:blipFill>
            <a:blip r:embed="rId33" cstate="print">
              <a:extLst>
                <a:ext uri="{BEBA8EAE-BF5A-486C-A8C5-ECC9F3942E4B}">
                  <a14:imgProps xmlns:a14="http://schemas.microsoft.com/office/drawing/2010/main">
                    <a14:imgLayer r:embed="rId3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889760" y="5043280"/>
              <a:ext cx="383938" cy="347347"/>
            </a:xfrm>
            <a:prstGeom prst="rect">
              <a:avLst/>
            </a:prstGeom>
            <a:noFill/>
            <a:ln>
              <a:noFill/>
            </a:ln>
          </p:spPr>
        </p:pic>
        <p:sp>
          <p:nvSpPr>
            <p:cNvPr id="5245" name="L-Shape 5244"/>
            <p:cNvSpPr/>
            <p:nvPr/>
          </p:nvSpPr>
          <p:spPr bwMode="auto">
            <a:xfrm flipV="1">
              <a:off x="2677477" y="4973462"/>
              <a:ext cx="860880" cy="822960"/>
            </a:xfrm>
            <a:prstGeom prst="corner">
              <a:avLst>
                <a:gd name="adj1" fmla="val 38444"/>
                <a:gd name="adj2" fmla="val 93695"/>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46" name="Group 5245"/>
          <p:cNvGrpSpPr/>
          <p:nvPr/>
        </p:nvGrpSpPr>
        <p:grpSpPr>
          <a:xfrm>
            <a:off x="9379671" y="4612804"/>
            <a:ext cx="837103" cy="806572"/>
            <a:chOff x="3544779" y="4973462"/>
            <a:chExt cx="854111" cy="822960"/>
          </a:xfrm>
        </p:grpSpPr>
        <p:sp>
          <p:nvSpPr>
            <p:cNvPr id="5247" name="Freeform 78"/>
            <p:cNvSpPr>
              <a:spLocks noEditPoints="1"/>
            </p:cNvSpPr>
            <p:nvPr/>
          </p:nvSpPr>
          <p:spPr bwMode="black">
            <a:xfrm>
              <a:off x="3838434" y="5022724"/>
              <a:ext cx="394040" cy="37715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000607"/>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5248" name="L-Shape 5247"/>
            <p:cNvSpPr/>
            <p:nvPr/>
          </p:nvSpPr>
          <p:spPr bwMode="auto">
            <a:xfrm flipH="1">
              <a:off x="3544779" y="4973462"/>
              <a:ext cx="854111" cy="822960"/>
            </a:xfrm>
            <a:prstGeom prst="corner">
              <a:avLst>
                <a:gd name="adj1" fmla="val 38444"/>
                <a:gd name="adj2" fmla="val 86106"/>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49" name="Group 5248"/>
          <p:cNvGrpSpPr/>
          <p:nvPr/>
        </p:nvGrpSpPr>
        <p:grpSpPr>
          <a:xfrm>
            <a:off x="8446421" y="4595068"/>
            <a:ext cx="862321" cy="806572"/>
            <a:chOff x="4600064" y="4973462"/>
            <a:chExt cx="879841" cy="822960"/>
          </a:xfrm>
        </p:grpSpPr>
        <p:sp>
          <p:nvSpPr>
            <p:cNvPr id="5250" name="Freeform 58"/>
            <p:cNvSpPr>
              <a:spLocks noEditPoints="1"/>
            </p:cNvSpPr>
            <p:nvPr/>
          </p:nvSpPr>
          <p:spPr bwMode="black">
            <a:xfrm>
              <a:off x="4758936" y="5065442"/>
              <a:ext cx="383562" cy="41116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000607"/>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sp>
          <p:nvSpPr>
            <p:cNvPr id="5251" name="L-Shape 5250"/>
            <p:cNvSpPr/>
            <p:nvPr/>
          </p:nvSpPr>
          <p:spPr bwMode="auto">
            <a:xfrm flipV="1">
              <a:off x="4600064" y="4973462"/>
              <a:ext cx="879841" cy="822960"/>
            </a:xfrm>
            <a:prstGeom prst="corner">
              <a:avLst>
                <a:gd name="adj1" fmla="val 43057"/>
                <a:gd name="adj2" fmla="val 74857"/>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52" name="Group 5251"/>
          <p:cNvGrpSpPr/>
          <p:nvPr/>
        </p:nvGrpSpPr>
        <p:grpSpPr>
          <a:xfrm>
            <a:off x="8927498" y="3682260"/>
            <a:ext cx="971078" cy="806572"/>
            <a:chOff x="5292557" y="4973462"/>
            <a:chExt cx="990808" cy="822960"/>
          </a:xfrm>
        </p:grpSpPr>
        <p:pic>
          <p:nvPicPr>
            <p:cNvPr id="5253" name="Picture 2"/>
            <p:cNvPicPr>
              <a:picLocks noChangeAspect="1" noChangeArrowheads="1"/>
            </p:cNvPicPr>
            <p:nvPr/>
          </p:nvPicPr>
          <p:blipFill>
            <a:blip r:embed="rId35" cstate="print">
              <a:extLst>
                <a:ext uri="{BEBA8EAE-BF5A-486C-A8C5-ECC9F3942E4B}">
                  <a14:imgProps xmlns:a14="http://schemas.microsoft.com/office/drawing/2010/main">
                    <a14:imgLayer r:embed="rId36">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5777190" y="5040086"/>
              <a:ext cx="381707" cy="381762"/>
            </a:xfrm>
            <a:prstGeom prst="rect">
              <a:avLst/>
            </a:prstGeom>
            <a:noFill/>
            <a:extLst>
              <a:ext uri="{909E8E84-426E-40DD-AFC4-6F175D3DCCD1}">
                <a14:hiddenFill xmlns:a14="http://schemas.microsoft.com/office/drawing/2010/main">
                  <a:solidFill>
                    <a:srgbClr val="FFFFFF"/>
                  </a:solidFill>
                </a14:hiddenFill>
              </a:ext>
            </a:extLst>
          </p:spPr>
        </p:pic>
        <p:sp>
          <p:nvSpPr>
            <p:cNvPr id="5254" name="L-Shape 5253"/>
            <p:cNvSpPr/>
            <p:nvPr/>
          </p:nvSpPr>
          <p:spPr bwMode="auto">
            <a:xfrm flipH="1">
              <a:off x="5292557" y="4973462"/>
              <a:ext cx="990808" cy="822960"/>
            </a:xfrm>
            <a:prstGeom prst="corner">
              <a:avLst>
                <a:gd name="adj1" fmla="val 49207"/>
                <a:gd name="adj2" fmla="val 90202"/>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55" name="Group 5254"/>
          <p:cNvGrpSpPr/>
          <p:nvPr/>
        </p:nvGrpSpPr>
        <p:grpSpPr>
          <a:xfrm>
            <a:off x="10065553" y="3634877"/>
            <a:ext cx="806572" cy="818658"/>
            <a:chOff x="6489681" y="4973462"/>
            <a:chExt cx="822960" cy="835291"/>
          </a:xfrm>
        </p:grpSpPr>
        <p:pic>
          <p:nvPicPr>
            <p:cNvPr id="5256" name="Picture 5" descr="C:\Users\Jonahs\Dropbox\Projects SCOTT\MEET Windows Azure\source\Background\tile-icon-CDN.png"/>
            <p:cNvPicPr>
              <a:picLocks noChangeAspect="1" noChangeArrowheads="1"/>
            </p:cNvPicPr>
            <p:nvPr/>
          </p:nvPicPr>
          <p:blipFill>
            <a:blip r:embed="rId37" cstate="print">
              <a:extLst>
                <a:ext uri="{BEBA8EAE-BF5A-486C-A8C5-ECC9F3942E4B}">
                  <a14:imgProps xmlns:a14="http://schemas.microsoft.com/office/drawing/2010/main">
                    <a14:imgLayer r:embed="rId3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735914" y="5014690"/>
              <a:ext cx="495659" cy="491253"/>
            </a:xfrm>
            <a:prstGeom prst="rect">
              <a:avLst/>
            </a:prstGeom>
            <a:noFill/>
            <a:extLst>
              <a:ext uri="{909E8E84-426E-40DD-AFC4-6F175D3DCCD1}">
                <a14:hiddenFill xmlns:a14="http://schemas.microsoft.com/office/drawing/2010/main">
                  <a:solidFill>
                    <a:srgbClr val="FFFFFF"/>
                  </a:solidFill>
                </a14:hiddenFill>
              </a:ext>
            </a:extLst>
          </p:spPr>
        </p:pic>
        <p:sp>
          <p:nvSpPr>
            <p:cNvPr id="5257" name="L-Shape 5256"/>
            <p:cNvSpPr/>
            <p:nvPr/>
          </p:nvSpPr>
          <p:spPr bwMode="auto">
            <a:xfrm rot="5400000" flipV="1">
              <a:off x="6483515" y="4979628"/>
              <a:ext cx="835291" cy="822960"/>
            </a:xfrm>
            <a:prstGeom prst="corner">
              <a:avLst>
                <a:gd name="adj1" fmla="val 80102"/>
                <a:gd name="adj2" fmla="val 91737"/>
              </a:avLst>
            </a:prstGeom>
            <a:noFill/>
            <a:ln w="22225" cap="sq">
              <a:solidFill>
                <a:schemeClr val="bg1">
                  <a:lumMod val="10000"/>
                </a:schemeClr>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Tree>
    <p:extLst>
      <p:ext uri="{BB962C8B-B14F-4D97-AF65-F5344CB8AC3E}">
        <p14:creationId xmlns:p14="http://schemas.microsoft.com/office/powerpoint/2010/main" val="2633280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800"/>
                                  </p:stCondLst>
                                  <p:childTnLst>
                                    <p:set>
                                      <p:cBhvr>
                                        <p:cTn id="9" dur="1" fill="hold">
                                          <p:stCondLst>
                                            <p:cond delay="0"/>
                                          </p:stCondLst>
                                        </p:cTn>
                                        <p:tgtEl>
                                          <p:spTgt spid="5183"/>
                                        </p:tgtEl>
                                        <p:attrNameLst>
                                          <p:attrName>style.visibility</p:attrName>
                                        </p:attrNameLst>
                                      </p:cBhvr>
                                      <p:to>
                                        <p:strVal val="visible"/>
                                      </p:to>
                                    </p:set>
                                    <p:animEffect transition="in" filter="fade">
                                      <p:cBhvr>
                                        <p:cTn id="10" dur="250"/>
                                        <p:tgtEl>
                                          <p:spTgt spid="5183"/>
                                        </p:tgtEl>
                                      </p:cBhvr>
                                    </p:animEffect>
                                  </p:childTnLst>
                                </p:cTn>
                              </p:par>
                              <p:par>
                                <p:cTn id="11" presetID="10" presetClass="entr" presetSubtype="0" fill="hold" nodeType="withEffect">
                                  <p:stCondLst>
                                    <p:cond delay="800"/>
                                  </p:stCondLst>
                                  <p:childTnLst>
                                    <p:set>
                                      <p:cBhvr>
                                        <p:cTn id="12" dur="1" fill="hold">
                                          <p:stCondLst>
                                            <p:cond delay="0"/>
                                          </p:stCondLst>
                                        </p:cTn>
                                        <p:tgtEl>
                                          <p:spTgt spid="5186"/>
                                        </p:tgtEl>
                                        <p:attrNameLst>
                                          <p:attrName>style.visibility</p:attrName>
                                        </p:attrNameLst>
                                      </p:cBhvr>
                                      <p:to>
                                        <p:strVal val="visible"/>
                                      </p:to>
                                    </p:set>
                                    <p:animEffect transition="in" filter="fade">
                                      <p:cBhvr>
                                        <p:cTn id="13" dur="250"/>
                                        <p:tgtEl>
                                          <p:spTgt spid="5186"/>
                                        </p:tgtEl>
                                      </p:cBhvr>
                                    </p:animEffect>
                                  </p:childTnLst>
                                </p:cTn>
                              </p:par>
                              <p:par>
                                <p:cTn id="14" presetID="10" presetClass="entr" presetSubtype="0" fill="hold" nodeType="withEffect">
                                  <p:stCondLst>
                                    <p:cond delay="800"/>
                                  </p:stCondLst>
                                  <p:childTnLst>
                                    <p:set>
                                      <p:cBhvr>
                                        <p:cTn id="15" dur="1" fill="hold">
                                          <p:stCondLst>
                                            <p:cond delay="0"/>
                                          </p:stCondLst>
                                        </p:cTn>
                                        <p:tgtEl>
                                          <p:spTgt spid="5197"/>
                                        </p:tgtEl>
                                        <p:attrNameLst>
                                          <p:attrName>style.visibility</p:attrName>
                                        </p:attrNameLst>
                                      </p:cBhvr>
                                      <p:to>
                                        <p:strVal val="visible"/>
                                      </p:to>
                                    </p:set>
                                    <p:animEffect transition="in" filter="fade">
                                      <p:cBhvr>
                                        <p:cTn id="16" dur="250"/>
                                        <p:tgtEl>
                                          <p:spTgt spid="5197"/>
                                        </p:tgtEl>
                                      </p:cBhvr>
                                    </p:animEffect>
                                  </p:childTnLst>
                                </p:cTn>
                              </p:par>
                              <p:par>
                                <p:cTn id="17" presetID="10" presetClass="entr" presetSubtype="0" fill="hold" nodeType="withEffect">
                                  <p:stCondLst>
                                    <p:cond delay="800"/>
                                  </p:stCondLst>
                                  <p:childTnLst>
                                    <p:set>
                                      <p:cBhvr>
                                        <p:cTn id="18" dur="1" fill="hold">
                                          <p:stCondLst>
                                            <p:cond delay="0"/>
                                          </p:stCondLst>
                                        </p:cTn>
                                        <p:tgtEl>
                                          <p:spTgt spid="5200"/>
                                        </p:tgtEl>
                                        <p:attrNameLst>
                                          <p:attrName>style.visibility</p:attrName>
                                        </p:attrNameLst>
                                      </p:cBhvr>
                                      <p:to>
                                        <p:strVal val="visible"/>
                                      </p:to>
                                    </p:set>
                                    <p:animEffect transition="in" filter="fade">
                                      <p:cBhvr>
                                        <p:cTn id="19" dur="250"/>
                                        <p:tgtEl>
                                          <p:spTgt spid="5200"/>
                                        </p:tgtEl>
                                      </p:cBhvr>
                                    </p:animEffect>
                                  </p:childTnLst>
                                </p:cTn>
                              </p:par>
                              <p:par>
                                <p:cTn id="20" presetID="10" presetClass="entr" presetSubtype="0" fill="hold" nodeType="withEffect">
                                  <p:stCondLst>
                                    <p:cond delay="800"/>
                                  </p:stCondLst>
                                  <p:childTnLst>
                                    <p:set>
                                      <p:cBhvr>
                                        <p:cTn id="21" dur="1" fill="hold">
                                          <p:stCondLst>
                                            <p:cond delay="0"/>
                                          </p:stCondLst>
                                        </p:cTn>
                                        <p:tgtEl>
                                          <p:spTgt spid="5203"/>
                                        </p:tgtEl>
                                        <p:attrNameLst>
                                          <p:attrName>style.visibility</p:attrName>
                                        </p:attrNameLst>
                                      </p:cBhvr>
                                      <p:to>
                                        <p:strVal val="visible"/>
                                      </p:to>
                                    </p:set>
                                    <p:animEffect transition="in" filter="fade">
                                      <p:cBhvr>
                                        <p:cTn id="22" dur="250"/>
                                        <p:tgtEl>
                                          <p:spTgt spid="5203"/>
                                        </p:tgtEl>
                                      </p:cBhvr>
                                    </p:animEffect>
                                  </p:childTnLst>
                                </p:cTn>
                              </p:par>
                              <p:par>
                                <p:cTn id="23" presetID="10" presetClass="entr" presetSubtype="0" fill="hold" nodeType="withEffect">
                                  <p:stCondLst>
                                    <p:cond delay="800"/>
                                  </p:stCondLst>
                                  <p:childTnLst>
                                    <p:set>
                                      <p:cBhvr>
                                        <p:cTn id="24" dur="1" fill="hold">
                                          <p:stCondLst>
                                            <p:cond delay="0"/>
                                          </p:stCondLst>
                                        </p:cTn>
                                        <p:tgtEl>
                                          <p:spTgt spid="5215"/>
                                        </p:tgtEl>
                                        <p:attrNameLst>
                                          <p:attrName>style.visibility</p:attrName>
                                        </p:attrNameLst>
                                      </p:cBhvr>
                                      <p:to>
                                        <p:strVal val="visible"/>
                                      </p:to>
                                    </p:set>
                                    <p:animEffect transition="in" filter="fade">
                                      <p:cBhvr>
                                        <p:cTn id="25" dur="250"/>
                                        <p:tgtEl>
                                          <p:spTgt spid="5215"/>
                                        </p:tgtEl>
                                      </p:cBhvr>
                                    </p:animEffect>
                                  </p:childTnLst>
                                </p:cTn>
                              </p:par>
                              <p:par>
                                <p:cTn id="26" presetID="10" presetClass="entr" presetSubtype="0" fill="hold" nodeType="withEffect">
                                  <p:stCondLst>
                                    <p:cond delay="800"/>
                                  </p:stCondLst>
                                  <p:childTnLst>
                                    <p:set>
                                      <p:cBhvr>
                                        <p:cTn id="27" dur="1" fill="hold">
                                          <p:stCondLst>
                                            <p:cond delay="0"/>
                                          </p:stCondLst>
                                        </p:cTn>
                                        <p:tgtEl>
                                          <p:spTgt spid="5212"/>
                                        </p:tgtEl>
                                        <p:attrNameLst>
                                          <p:attrName>style.visibility</p:attrName>
                                        </p:attrNameLst>
                                      </p:cBhvr>
                                      <p:to>
                                        <p:strVal val="visible"/>
                                      </p:to>
                                    </p:set>
                                    <p:animEffect transition="in" filter="fade">
                                      <p:cBhvr>
                                        <p:cTn id="28" dur="250"/>
                                        <p:tgtEl>
                                          <p:spTgt spid="5212"/>
                                        </p:tgtEl>
                                      </p:cBhvr>
                                    </p:animEffect>
                                  </p:childTnLst>
                                </p:cTn>
                              </p:par>
                              <p:par>
                                <p:cTn id="29" presetID="10" presetClass="entr" presetSubtype="0" fill="hold" nodeType="withEffect">
                                  <p:stCondLst>
                                    <p:cond delay="800"/>
                                  </p:stCondLst>
                                  <p:childTnLst>
                                    <p:set>
                                      <p:cBhvr>
                                        <p:cTn id="30" dur="1" fill="hold">
                                          <p:stCondLst>
                                            <p:cond delay="0"/>
                                          </p:stCondLst>
                                        </p:cTn>
                                        <p:tgtEl>
                                          <p:spTgt spid="5225"/>
                                        </p:tgtEl>
                                        <p:attrNameLst>
                                          <p:attrName>style.visibility</p:attrName>
                                        </p:attrNameLst>
                                      </p:cBhvr>
                                      <p:to>
                                        <p:strVal val="visible"/>
                                      </p:to>
                                    </p:set>
                                    <p:animEffect transition="in" filter="fade">
                                      <p:cBhvr>
                                        <p:cTn id="31" dur="250"/>
                                        <p:tgtEl>
                                          <p:spTgt spid="5225"/>
                                        </p:tgtEl>
                                      </p:cBhvr>
                                    </p:animEffect>
                                  </p:childTnLst>
                                </p:cTn>
                              </p:par>
                              <p:par>
                                <p:cTn id="32" presetID="10" presetClass="entr" presetSubtype="0" fill="hold" nodeType="withEffect">
                                  <p:stCondLst>
                                    <p:cond delay="800"/>
                                  </p:stCondLst>
                                  <p:childTnLst>
                                    <p:set>
                                      <p:cBhvr>
                                        <p:cTn id="33" dur="1" fill="hold">
                                          <p:stCondLst>
                                            <p:cond delay="0"/>
                                          </p:stCondLst>
                                        </p:cTn>
                                        <p:tgtEl>
                                          <p:spTgt spid="5228"/>
                                        </p:tgtEl>
                                        <p:attrNameLst>
                                          <p:attrName>style.visibility</p:attrName>
                                        </p:attrNameLst>
                                      </p:cBhvr>
                                      <p:to>
                                        <p:strVal val="visible"/>
                                      </p:to>
                                    </p:set>
                                    <p:animEffect transition="in" filter="fade">
                                      <p:cBhvr>
                                        <p:cTn id="34" dur="250"/>
                                        <p:tgtEl>
                                          <p:spTgt spid="5228"/>
                                        </p:tgtEl>
                                      </p:cBhvr>
                                    </p:animEffect>
                                  </p:childTnLst>
                                </p:cTn>
                              </p:par>
                              <p:par>
                                <p:cTn id="35" presetID="10" presetClass="entr" presetSubtype="0" fill="hold" nodeType="withEffect">
                                  <p:stCondLst>
                                    <p:cond delay="800"/>
                                  </p:stCondLst>
                                  <p:childTnLst>
                                    <p:set>
                                      <p:cBhvr>
                                        <p:cTn id="36" dur="1" fill="hold">
                                          <p:stCondLst>
                                            <p:cond delay="0"/>
                                          </p:stCondLst>
                                        </p:cTn>
                                        <p:tgtEl>
                                          <p:spTgt spid="5222"/>
                                        </p:tgtEl>
                                        <p:attrNameLst>
                                          <p:attrName>style.visibility</p:attrName>
                                        </p:attrNameLst>
                                      </p:cBhvr>
                                      <p:to>
                                        <p:strVal val="visible"/>
                                      </p:to>
                                    </p:set>
                                    <p:animEffect transition="in" filter="fade">
                                      <p:cBhvr>
                                        <p:cTn id="37" dur="250"/>
                                        <p:tgtEl>
                                          <p:spTgt spid="5222"/>
                                        </p:tgtEl>
                                      </p:cBhvr>
                                    </p:animEffect>
                                  </p:childTnLst>
                                </p:cTn>
                              </p:par>
                              <p:par>
                                <p:cTn id="38" presetID="42" presetClass="path" presetSubtype="0" decel="100000" fill="hold" nodeType="withEffect">
                                  <p:stCondLst>
                                    <p:cond delay="1100"/>
                                  </p:stCondLst>
                                  <p:childTnLst>
                                    <p:animMotion origin="layout" path="M -1.30968E-6 -6.67272E-7 L -0.44409 -0.33159 " pathEditMode="relative" rAng="0" ptsTypes="AA">
                                      <p:cBhvr>
                                        <p:cTn id="39" dur="1000" fill="hold"/>
                                        <p:tgtEl>
                                          <p:spTgt spid="5183"/>
                                        </p:tgtEl>
                                        <p:attrNameLst>
                                          <p:attrName>ppt_x</p:attrName>
                                          <p:attrName>ppt_y</p:attrName>
                                        </p:attrNameLst>
                                      </p:cBhvr>
                                      <p:rCtr x="-22211" y="-16591"/>
                                    </p:animMotion>
                                  </p:childTnLst>
                                </p:cTn>
                              </p:par>
                              <p:par>
                                <p:cTn id="40" presetID="42" presetClass="path" presetSubtype="0" decel="100000" fill="hold" nodeType="withEffect">
                                  <p:stCondLst>
                                    <p:cond delay="1100"/>
                                  </p:stCondLst>
                                  <p:childTnLst>
                                    <p:animMotion origin="layout" path="M -4.40133E-6 -4.58466E-6 L -0.40988 -0.32252 " pathEditMode="relative" rAng="0" ptsTypes="AA">
                                      <p:cBhvr>
                                        <p:cTn id="41" dur="1000" fill="hold"/>
                                        <p:tgtEl>
                                          <p:spTgt spid="5186"/>
                                        </p:tgtEl>
                                        <p:attrNameLst>
                                          <p:attrName>ppt_x</p:attrName>
                                          <p:attrName>ppt_y</p:attrName>
                                        </p:attrNameLst>
                                      </p:cBhvr>
                                      <p:rCtr x="-20500" y="-16114"/>
                                    </p:animMotion>
                                  </p:childTnLst>
                                </p:cTn>
                              </p:par>
                              <p:par>
                                <p:cTn id="42" presetID="42" presetClass="path" presetSubtype="0" decel="100000" fill="hold" nodeType="withEffect">
                                  <p:stCondLst>
                                    <p:cond delay="1100"/>
                                  </p:stCondLst>
                                  <p:childTnLst>
                                    <p:animMotion origin="layout" path="M -2.43809E-6 2.67363E-6 L -0.40567 -0.51226 " pathEditMode="relative" rAng="0" ptsTypes="AA">
                                      <p:cBhvr>
                                        <p:cTn id="43" dur="1000" fill="hold"/>
                                        <p:tgtEl>
                                          <p:spTgt spid="5197"/>
                                        </p:tgtEl>
                                        <p:attrNameLst>
                                          <p:attrName>ppt_x</p:attrName>
                                          <p:attrName>ppt_y</p:attrName>
                                        </p:attrNameLst>
                                      </p:cBhvr>
                                      <p:rCtr x="-20232" y="-25624"/>
                                    </p:animMotion>
                                  </p:childTnLst>
                                </p:cTn>
                              </p:par>
                              <p:par>
                                <p:cTn id="44" presetID="42" presetClass="path" presetSubtype="0" decel="57000" fill="hold" nodeType="withEffect">
                                  <p:stCondLst>
                                    <p:cond delay="1100"/>
                                  </p:stCondLst>
                                  <p:childTnLst>
                                    <p:animMotion origin="layout" path="M -3.70692E-6 4.56196E-6 L -0.46145 -0.29006 " pathEditMode="relative" rAng="0" ptsTypes="AA">
                                      <p:cBhvr>
                                        <p:cTn id="45" dur="1000" fill="hold"/>
                                        <p:tgtEl>
                                          <p:spTgt spid="5200"/>
                                        </p:tgtEl>
                                        <p:attrNameLst>
                                          <p:attrName>ppt_x</p:attrName>
                                          <p:attrName>ppt_y</p:attrName>
                                        </p:attrNameLst>
                                      </p:cBhvr>
                                      <p:rCtr x="-23117" y="-14526"/>
                                    </p:animMotion>
                                  </p:childTnLst>
                                </p:cTn>
                              </p:par>
                              <p:par>
                                <p:cTn id="46" presetID="42" presetClass="path" presetSubtype="0" decel="100000" fill="hold" nodeType="withEffect">
                                  <p:stCondLst>
                                    <p:cond delay="1100"/>
                                  </p:stCondLst>
                                  <p:childTnLst>
                                    <p:animMotion origin="layout" path="M -3.51034E-6 -3.35906E-6 L -0.38256 -0.28983 " pathEditMode="relative" rAng="0" ptsTypes="AA">
                                      <p:cBhvr>
                                        <p:cTn id="47" dur="1000" fill="hold"/>
                                        <p:tgtEl>
                                          <p:spTgt spid="5203"/>
                                        </p:tgtEl>
                                        <p:attrNameLst>
                                          <p:attrName>ppt_x</p:attrName>
                                          <p:attrName>ppt_y</p:attrName>
                                        </p:attrNameLst>
                                      </p:cBhvr>
                                      <p:rCtr x="-19135" y="-14503"/>
                                    </p:animMotion>
                                  </p:childTnLst>
                                </p:cTn>
                              </p:par>
                              <p:par>
                                <p:cTn id="48" presetID="42" presetClass="path" presetSubtype="0" decel="100000" fill="hold" nodeType="withEffect">
                                  <p:stCondLst>
                                    <p:cond delay="1100"/>
                                  </p:stCondLst>
                                  <p:childTnLst>
                                    <p:animMotion origin="layout" path="M -3.78095E-6 -2.70994E-6 L -0.33227 -0.30072 " pathEditMode="relative" rAng="0" ptsTypes="AA">
                                      <p:cBhvr>
                                        <p:cTn id="49" dur="1000" fill="hold"/>
                                        <p:tgtEl>
                                          <p:spTgt spid="5215"/>
                                        </p:tgtEl>
                                        <p:attrNameLst>
                                          <p:attrName>ppt_x</p:attrName>
                                          <p:attrName>ppt_y</p:attrName>
                                        </p:attrNameLst>
                                      </p:cBhvr>
                                      <p:rCtr x="-16594" y="-15070"/>
                                    </p:animMotion>
                                  </p:childTnLst>
                                </p:cTn>
                              </p:par>
                              <p:par>
                                <p:cTn id="50" presetID="42" presetClass="path" presetSubtype="0" decel="100000" fill="hold" nodeType="withEffect">
                                  <p:stCondLst>
                                    <p:cond delay="1100"/>
                                  </p:stCondLst>
                                  <p:childTnLst>
                                    <p:animMotion origin="layout" path="M -2.78785E-6 2.85066E-6 L -0.41473 -0.42578 " pathEditMode="relative" rAng="0" ptsTypes="AA">
                                      <p:cBhvr>
                                        <p:cTn id="51" dur="1000" fill="hold"/>
                                        <p:tgtEl>
                                          <p:spTgt spid="5212"/>
                                        </p:tgtEl>
                                        <p:attrNameLst>
                                          <p:attrName>ppt_x</p:attrName>
                                          <p:attrName>ppt_y</p:attrName>
                                        </p:attrNameLst>
                                      </p:cBhvr>
                                      <p:rCtr x="-20756" y="-21289"/>
                                    </p:animMotion>
                                  </p:childTnLst>
                                </p:cTn>
                              </p:par>
                              <p:par>
                                <p:cTn id="52" presetID="42" presetClass="path" presetSubtype="0" decel="100000" fill="hold" nodeType="withEffect">
                                  <p:stCondLst>
                                    <p:cond delay="1100"/>
                                  </p:stCondLst>
                                  <p:childTnLst>
                                    <p:animMotion origin="layout" path="M -3.41588E-6 -2.93236E-6 L -0.36801 -0.30413 " pathEditMode="relative" rAng="0" ptsTypes="AA">
                                      <p:cBhvr>
                                        <p:cTn id="53" dur="1000" fill="hold"/>
                                        <p:tgtEl>
                                          <p:spTgt spid="5225"/>
                                        </p:tgtEl>
                                        <p:attrNameLst>
                                          <p:attrName>ppt_x</p:attrName>
                                          <p:attrName>ppt_y</p:attrName>
                                        </p:attrNameLst>
                                      </p:cBhvr>
                                      <p:rCtr x="-18369" y="-15252"/>
                                    </p:animMotion>
                                  </p:childTnLst>
                                </p:cTn>
                              </p:par>
                              <p:par>
                                <p:cTn id="54" presetID="42" presetClass="path" presetSubtype="0" decel="100000" fill="hold" nodeType="withEffect">
                                  <p:stCondLst>
                                    <p:cond delay="1100"/>
                                  </p:stCondLst>
                                  <p:childTnLst>
                                    <p:animMotion origin="layout" path="M 3.87286E-6 -7.85293E-7 L -0.37299 -0.30504 " pathEditMode="relative" rAng="0" ptsTypes="AA">
                                      <p:cBhvr>
                                        <p:cTn id="55" dur="1000" fill="hold"/>
                                        <p:tgtEl>
                                          <p:spTgt spid="5228"/>
                                        </p:tgtEl>
                                        <p:attrNameLst>
                                          <p:attrName>ppt_x</p:attrName>
                                          <p:attrName>ppt_y</p:attrName>
                                        </p:attrNameLst>
                                      </p:cBhvr>
                                      <p:rCtr x="-18586" y="-15297"/>
                                    </p:animMotion>
                                  </p:childTnLst>
                                </p:cTn>
                              </p:par>
                              <p:par>
                                <p:cTn id="56" presetID="42" presetClass="path" presetSubtype="0" decel="100000" fill="hold" nodeType="withEffect">
                                  <p:stCondLst>
                                    <p:cond delay="1100"/>
                                  </p:stCondLst>
                                  <p:childTnLst>
                                    <p:animMotion origin="layout" path="M -2.88231E-6 2.79165E-6 L -0.42583 -0.40967 " pathEditMode="relative" rAng="0" ptsTypes="AA">
                                      <p:cBhvr>
                                        <p:cTn id="57" dur="1000" fill="hold"/>
                                        <p:tgtEl>
                                          <p:spTgt spid="5222"/>
                                        </p:tgtEl>
                                        <p:attrNameLst>
                                          <p:attrName>ppt_x</p:attrName>
                                          <p:attrName>ppt_y</p:attrName>
                                        </p:attrNameLst>
                                      </p:cBhvr>
                                      <p:rCtr x="-21266" y="-20427"/>
                                    </p:animMotion>
                                  </p:childTnLst>
                                </p:cTn>
                              </p:par>
                              <p:par>
                                <p:cTn id="58" presetID="2" presetClass="entr" presetSubtype="8" decel="100000" fill="hold" grpId="0" nodeType="withEffect">
                                  <p:stCondLst>
                                    <p:cond delay="2100"/>
                                  </p:stCondLst>
                                  <p:childTnLst>
                                    <p:set>
                                      <p:cBhvr>
                                        <p:cTn id="59" dur="1" fill="hold">
                                          <p:stCondLst>
                                            <p:cond delay="0"/>
                                          </p:stCondLst>
                                        </p:cTn>
                                        <p:tgtEl>
                                          <p:spTgt spid="2566"/>
                                        </p:tgtEl>
                                        <p:attrNameLst>
                                          <p:attrName>style.visibility</p:attrName>
                                        </p:attrNameLst>
                                      </p:cBhvr>
                                      <p:to>
                                        <p:strVal val="visible"/>
                                      </p:to>
                                    </p:set>
                                    <p:anim calcmode="lin" valueType="num">
                                      <p:cBhvr additive="base">
                                        <p:cTn id="60" dur="750" fill="hold"/>
                                        <p:tgtEl>
                                          <p:spTgt spid="2566"/>
                                        </p:tgtEl>
                                        <p:attrNameLst>
                                          <p:attrName>ppt_x</p:attrName>
                                        </p:attrNameLst>
                                      </p:cBhvr>
                                      <p:tavLst>
                                        <p:tav tm="0">
                                          <p:val>
                                            <p:strVal val="0-#ppt_w/2"/>
                                          </p:val>
                                        </p:tav>
                                        <p:tav tm="100000">
                                          <p:val>
                                            <p:strVal val="#ppt_x"/>
                                          </p:val>
                                        </p:tav>
                                      </p:tavLst>
                                    </p:anim>
                                    <p:anim calcmode="lin" valueType="num">
                                      <p:cBhvr additive="base">
                                        <p:cTn id="61" dur="750" fill="hold"/>
                                        <p:tgtEl>
                                          <p:spTgt spid="2566"/>
                                        </p:tgtEl>
                                        <p:attrNameLst>
                                          <p:attrName>ppt_y</p:attrName>
                                        </p:attrNameLst>
                                      </p:cBhvr>
                                      <p:tavLst>
                                        <p:tav tm="0">
                                          <p:val>
                                            <p:strVal val="#ppt_y"/>
                                          </p:val>
                                        </p:tav>
                                        <p:tav tm="100000">
                                          <p:val>
                                            <p:strVal val="#ppt_y"/>
                                          </p:val>
                                        </p:tav>
                                      </p:tavLst>
                                    </p:anim>
                                  </p:childTnLst>
                                </p:cTn>
                              </p:par>
                              <p:par>
                                <p:cTn id="62" presetID="10" presetClass="entr" presetSubtype="0" fill="hold" nodeType="withEffect">
                                  <p:stCondLst>
                                    <p:cond delay="2200"/>
                                  </p:stCondLst>
                                  <p:childTnLst>
                                    <p:set>
                                      <p:cBhvr>
                                        <p:cTn id="63" dur="1" fill="hold">
                                          <p:stCondLst>
                                            <p:cond delay="0"/>
                                          </p:stCondLst>
                                        </p:cTn>
                                        <p:tgtEl>
                                          <p:spTgt spid="2563"/>
                                        </p:tgtEl>
                                        <p:attrNameLst>
                                          <p:attrName>style.visibility</p:attrName>
                                        </p:attrNameLst>
                                      </p:cBhvr>
                                      <p:to>
                                        <p:strVal val="visible"/>
                                      </p:to>
                                    </p:set>
                                    <p:animEffect transition="in" filter="fade">
                                      <p:cBhvr>
                                        <p:cTn id="64" dur="250"/>
                                        <p:tgtEl>
                                          <p:spTgt spid="2563"/>
                                        </p:tgtEl>
                                      </p:cBhvr>
                                    </p:animEffect>
                                  </p:childTnLst>
                                </p:cTn>
                              </p:par>
                              <p:par>
                                <p:cTn id="65" presetID="10" presetClass="entr" presetSubtype="0" fill="hold" grpId="0" nodeType="withEffect">
                                  <p:stCondLst>
                                    <p:cond delay="2200"/>
                                  </p:stCondLst>
                                  <p:childTnLst>
                                    <p:set>
                                      <p:cBhvr>
                                        <p:cTn id="66" dur="1" fill="hold">
                                          <p:stCondLst>
                                            <p:cond delay="0"/>
                                          </p:stCondLst>
                                        </p:cTn>
                                        <p:tgtEl>
                                          <p:spTgt spid="5148"/>
                                        </p:tgtEl>
                                        <p:attrNameLst>
                                          <p:attrName>style.visibility</p:attrName>
                                        </p:attrNameLst>
                                      </p:cBhvr>
                                      <p:to>
                                        <p:strVal val="visible"/>
                                      </p:to>
                                    </p:set>
                                    <p:animEffect transition="in" filter="fade">
                                      <p:cBhvr>
                                        <p:cTn id="67" dur="250"/>
                                        <p:tgtEl>
                                          <p:spTgt spid="5148"/>
                                        </p:tgtEl>
                                      </p:cBhvr>
                                    </p:animEffect>
                                  </p:childTnLst>
                                </p:cTn>
                              </p:par>
                              <p:par>
                                <p:cTn id="68" presetID="10" presetClass="entr" presetSubtype="0" fill="hold" nodeType="withEffect">
                                  <p:stCondLst>
                                    <p:cond delay="2200"/>
                                  </p:stCondLst>
                                  <p:childTnLst>
                                    <p:set>
                                      <p:cBhvr>
                                        <p:cTn id="69" dur="1" fill="hold">
                                          <p:stCondLst>
                                            <p:cond delay="0"/>
                                          </p:stCondLst>
                                        </p:cTn>
                                        <p:tgtEl>
                                          <p:spTgt spid="2552"/>
                                        </p:tgtEl>
                                        <p:attrNameLst>
                                          <p:attrName>style.visibility</p:attrName>
                                        </p:attrNameLst>
                                      </p:cBhvr>
                                      <p:to>
                                        <p:strVal val="visible"/>
                                      </p:to>
                                    </p:set>
                                    <p:animEffect transition="in" filter="fade">
                                      <p:cBhvr>
                                        <p:cTn id="70" dur="250"/>
                                        <p:tgtEl>
                                          <p:spTgt spid="2552"/>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5103"/>
                                        </p:tgtEl>
                                        <p:attrNameLst>
                                          <p:attrName>style.visibility</p:attrName>
                                        </p:attrNameLst>
                                      </p:cBhvr>
                                      <p:to>
                                        <p:strVal val="visible"/>
                                      </p:to>
                                    </p:set>
                                    <p:animEffect transition="in" filter="fade">
                                      <p:cBhvr>
                                        <p:cTn id="73" dur="250"/>
                                        <p:tgtEl>
                                          <p:spTgt spid="5103"/>
                                        </p:tgtEl>
                                      </p:cBhvr>
                                    </p:animEffect>
                                  </p:childTnLst>
                                </p:cTn>
                              </p:par>
                              <p:par>
                                <p:cTn id="74" presetID="10" presetClass="entr" presetSubtype="0" fill="hold" nodeType="withEffect">
                                  <p:stCondLst>
                                    <p:cond delay="2200"/>
                                  </p:stCondLst>
                                  <p:childTnLst>
                                    <p:set>
                                      <p:cBhvr>
                                        <p:cTn id="75" dur="1" fill="hold">
                                          <p:stCondLst>
                                            <p:cond delay="0"/>
                                          </p:stCondLst>
                                        </p:cTn>
                                        <p:tgtEl>
                                          <p:spTgt spid="2558"/>
                                        </p:tgtEl>
                                        <p:attrNameLst>
                                          <p:attrName>style.visibility</p:attrName>
                                        </p:attrNameLst>
                                      </p:cBhvr>
                                      <p:to>
                                        <p:strVal val="visible"/>
                                      </p:to>
                                    </p:set>
                                    <p:animEffect transition="in" filter="fade">
                                      <p:cBhvr>
                                        <p:cTn id="76" dur="250"/>
                                        <p:tgtEl>
                                          <p:spTgt spid="2558"/>
                                        </p:tgtEl>
                                      </p:cBhvr>
                                    </p:animEffect>
                                  </p:childTnLst>
                                </p:cTn>
                              </p:par>
                              <p:par>
                                <p:cTn id="77" presetID="10" presetClass="entr" presetSubtype="0" fill="hold" grpId="0" nodeType="withEffect">
                                  <p:stCondLst>
                                    <p:cond delay="2200"/>
                                  </p:stCondLst>
                                  <p:childTnLst>
                                    <p:set>
                                      <p:cBhvr>
                                        <p:cTn id="78" dur="1" fill="hold">
                                          <p:stCondLst>
                                            <p:cond delay="0"/>
                                          </p:stCondLst>
                                        </p:cTn>
                                        <p:tgtEl>
                                          <p:spTgt spid="5102"/>
                                        </p:tgtEl>
                                        <p:attrNameLst>
                                          <p:attrName>style.visibility</p:attrName>
                                        </p:attrNameLst>
                                      </p:cBhvr>
                                      <p:to>
                                        <p:strVal val="visible"/>
                                      </p:to>
                                    </p:set>
                                    <p:animEffect transition="in" filter="fade">
                                      <p:cBhvr>
                                        <p:cTn id="79" dur="250"/>
                                        <p:tgtEl>
                                          <p:spTgt spid="5102"/>
                                        </p:tgtEl>
                                      </p:cBhvr>
                                    </p:animEffect>
                                  </p:childTnLst>
                                </p:cTn>
                              </p:par>
                              <p:par>
                                <p:cTn id="80" presetID="10" presetClass="entr" presetSubtype="0" fill="hold" nodeType="withEffect">
                                  <p:stCondLst>
                                    <p:cond delay="2200"/>
                                  </p:stCondLst>
                                  <p:childTnLst>
                                    <p:set>
                                      <p:cBhvr>
                                        <p:cTn id="81" dur="1" fill="hold">
                                          <p:stCondLst>
                                            <p:cond delay="0"/>
                                          </p:stCondLst>
                                        </p:cTn>
                                        <p:tgtEl>
                                          <p:spTgt spid="2502"/>
                                        </p:tgtEl>
                                        <p:attrNameLst>
                                          <p:attrName>style.visibility</p:attrName>
                                        </p:attrNameLst>
                                      </p:cBhvr>
                                      <p:to>
                                        <p:strVal val="visible"/>
                                      </p:to>
                                    </p:set>
                                    <p:animEffect transition="in" filter="fade">
                                      <p:cBhvr>
                                        <p:cTn id="82" dur="250"/>
                                        <p:tgtEl>
                                          <p:spTgt spid="2502"/>
                                        </p:tgtEl>
                                      </p:cBhvr>
                                    </p:animEffect>
                                  </p:childTnLst>
                                </p:cTn>
                              </p:par>
                              <p:par>
                                <p:cTn id="83" presetID="10" presetClass="entr" presetSubtype="0" fill="hold" grpId="0" nodeType="withEffect">
                                  <p:stCondLst>
                                    <p:cond delay="2200"/>
                                  </p:stCondLst>
                                  <p:childTnLst>
                                    <p:set>
                                      <p:cBhvr>
                                        <p:cTn id="84" dur="1" fill="hold">
                                          <p:stCondLst>
                                            <p:cond delay="0"/>
                                          </p:stCondLst>
                                        </p:cTn>
                                        <p:tgtEl>
                                          <p:spTgt spid="5177"/>
                                        </p:tgtEl>
                                        <p:attrNameLst>
                                          <p:attrName>style.visibility</p:attrName>
                                        </p:attrNameLst>
                                      </p:cBhvr>
                                      <p:to>
                                        <p:strVal val="visible"/>
                                      </p:to>
                                    </p:set>
                                    <p:animEffect transition="in" filter="fade">
                                      <p:cBhvr>
                                        <p:cTn id="85" dur="250"/>
                                        <p:tgtEl>
                                          <p:spTgt spid="5177"/>
                                        </p:tgtEl>
                                      </p:cBhvr>
                                    </p:animEffect>
                                  </p:childTnLst>
                                </p:cTn>
                              </p:par>
                              <p:par>
                                <p:cTn id="86" presetID="10" presetClass="entr" presetSubtype="0" fill="hold" nodeType="withEffect">
                                  <p:stCondLst>
                                    <p:cond delay="2200"/>
                                  </p:stCondLst>
                                  <p:childTnLst>
                                    <p:set>
                                      <p:cBhvr>
                                        <p:cTn id="87" dur="1" fill="hold">
                                          <p:stCondLst>
                                            <p:cond delay="0"/>
                                          </p:stCondLst>
                                        </p:cTn>
                                        <p:tgtEl>
                                          <p:spTgt spid="2508"/>
                                        </p:tgtEl>
                                        <p:attrNameLst>
                                          <p:attrName>style.visibility</p:attrName>
                                        </p:attrNameLst>
                                      </p:cBhvr>
                                      <p:to>
                                        <p:strVal val="visible"/>
                                      </p:to>
                                    </p:set>
                                    <p:animEffect transition="in" filter="fade">
                                      <p:cBhvr>
                                        <p:cTn id="88" dur="250"/>
                                        <p:tgtEl>
                                          <p:spTgt spid="2508"/>
                                        </p:tgtEl>
                                      </p:cBhvr>
                                    </p:animEffect>
                                  </p:childTnLst>
                                </p:cTn>
                              </p:par>
                              <p:par>
                                <p:cTn id="89" presetID="10" presetClass="entr" presetSubtype="0" fill="hold" grpId="0" nodeType="withEffect">
                                  <p:stCondLst>
                                    <p:cond delay="2200"/>
                                  </p:stCondLst>
                                  <p:childTnLst>
                                    <p:set>
                                      <p:cBhvr>
                                        <p:cTn id="90" dur="1" fill="hold">
                                          <p:stCondLst>
                                            <p:cond delay="0"/>
                                          </p:stCondLst>
                                        </p:cTn>
                                        <p:tgtEl>
                                          <p:spTgt spid="5176"/>
                                        </p:tgtEl>
                                        <p:attrNameLst>
                                          <p:attrName>style.visibility</p:attrName>
                                        </p:attrNameLst>
                                      </p:cBhvr>
                                      <p:to>
                                        <p:strVal val="visible"/>
                                      </p:to>
                                    </p:set>
                                    <p:animEffect transition="in" filter="fade">
                                      <p:cBhvr>
                                        <p:cTn id="91" dur="250"/>
                                        <p:tgtEl>
                                          <p:spTgt spid="5176"/>
                                        </p:tgtEl>
                                      </p:cBhvr>
                                    </p:animEffect>
                                  </p:childTnLst>
                                </p:cTn>
                              </p:par>
                              <p:par>
                                <p:cTn id="92" presetID="10" presetClass="entr" presetSubtype="0" fill="hold" nodeType="withEffect">
                                  <p:stCondLst>
                                    <p:cond delay="2200"/>
                                  </p:stCondLst>
                                  <p:childTnLst>
                                    <p:set>
                                      <p:cBhvr>
                                        <p:cTn id="93" dur="1" fill="hold">
                                          <p:stCondLst>
                                            <p:cond delay="0"/>
                                          </p:stCondLst>
                                        </p:cTn>
                                        <p:tgtEl>
                                          <p:spTgt spid="2504"/>
                                        </p:tgtEl>
                                        <p:attrNameLst>
                                          <p:attrName>style.visibility</p:attrName>
                                        </p:attrNameLst>
                                      </p:cBhvr>
                                      <p:to>
                                        <p:strVal val="visible"/>
                                      </p:to>
                                    </p:set>
                                    <p:animEffect transition="in" filter="fade">
                                      <p:cBhvr>
                                        <p:cTn id="94" dur="250"/>
                                        <p:tgtEl>
                                          <p:spTgt spid="2504"/>
                                        </p:tgtEl>
                                      </p:cBhvr>
                                    </p:animEffect>
                                  </p:childTnLst>
                                </p:cTn>
                              </p:par>
                              <p:par>
                                <p:cTn id="95" presetID="10" presetClass="entr" presetSubtype="0" fill="hold" grpId="0" nodeType="withEffect">
                                  <p:stCondLst>
                                    <p:cond delay="2200"/>
                                  </p:stCondLst>
                                  <p:childTnLst>
                                    <p:set>
                                      <p:cBhvr>
                                        <p:cTn id="96" dur="1" fill="hold">
                                          <p:stCondLst>
                                            <p:cond delay="0"/>
                                          </p:stCondLst>
                                        </p:cTn>
                                        <p:tgtEl>
                                          <p:spTgt spid="5175"/>
                                        </p:tgtEl>
                                        <p:attrNameLst>
                                          <p:attrName>style.visibility</p:attrName>
                                        </p:attrNameLst>
                                      </p:cBhvr>
                                      <p:to>
                                        <p:strVal val="visible"/>
                                      </p:to>
                                    </p:set>
                                    <p:animEffect transition="in" filter="fade">
                                      <p:cBhvr>
                                        <p:cTn id="97" dur="250"/>
                                        <p:tgtEl>
                                          <p:spTgt spid="5175"/>
                                        </p:tgtEl>
                                      </p:cBhvr>
                                    </p:animEffect>
                                  </p:childTnLst>
                                </p:cTn>
                              </p:par>
                              <p:par>
                                <p:cTn id="98" presetID="10" presetClass="entr" presetSubtype="0" fill="hold" grpId="0" nodeType="withEffect">
                                  <p:stCondLst>
                                    <p:cond delay="2200"/>
                                  </p:stCondLst>
                                  <p:childTnLst>
                                    <p:set>
                                      <p:cBhvr>
                                        <p:cTn id="99" dur="1" fill="hold">
                                          <p:stCondLst>
                                            <p:cond delay="0"/>
                                          </p:stCondLst>
                                        </p:cTn>
                                        <p:tgtEl>
                                          <p:spTgt spid="5082"/>
                                        </p:tgtEl>
                                        <p:attrNameLst>
                                          <p:attrName>style.visibility</p:attrName>
                                        </p:attrNameLst>
                                      </p:cBhvr>
                                      <p:to>
                                        <p:strVal val="visible"/>
                                      </p:to>
                                    </p:set>
                                    <p:animEffect transition="in" filter="fade">
                                      <p:cBhvr>
                                        <p:cTn id="100" dur="250"/>
                                        <p:tgtEl>
                                          <p:spTgt spid="5082"/>
                                        </p:tgtEl>
                                      </p:cBhvr>
                                    </p:animEffect>
                                  </p:childTnLst>
                                </p:cTn>
                              </p:par>
                              <p:par>
                                <p:cTn id="101" presetID="10" presetClass="entr" presetSubtype="0" fill="hold" grpId="0" nodeType="withEffect">
                                  <p:stCondLst>
                                    <p:cond delay="2200"/>
                                  </p:stCondLst>
                                  <p:childTnLst>
                                    <p:set>
                                      <p:cBhvr>
                                        <p:cTn id="102" dur="1" fill="hold">
                                          <p:stCondLst>
                                            <p:cond delay="0"/>
                                          </p:stCondLst>
                                        </p:cTn>
                                        <p:tgtEl>
                                          <p:spTgt spid="5104"/>
                                        </p:tgtEl>
                                        <p:attrNameLst>
                                          <p:attrName>style.visibility</p:attrName>
                                        </p:attrNameLst>
                                      </p:cBhvr>
                                      <p:to>
                                        <p:strVal val="visible"/>
                                      </p:to>
                                    </p:set>
                                    <p:animEffect transition="in" filter="fade">
                                      <p:cBhvr>
                                        <p:cTn id="103" dur="250"/>
                                        <p:tgtEl>
                                          <p:spTgt spid="5104"/>
                                        </p:tgtEl>
                                      </p:cBhvr>
                                    </p:animEffect>
                                  </p:childTnLst>
                                </p:cTn>
                              </p:par>
                              <p:par>
                                <p:cTn id="104" presetID="10" presetClass="entr" presetSubtype="0" fill="hold" grpId="0" nodeType="withEffect">
                                  <p:stCondLst>
                                    <p:cond delay="2200"/>
                                  </p:stCondLst>
                                  <p:childTnLst>
                                    <p:set>
                                      <p:cBhvr>
                                        <p:cTn id="105" dur="1" fill="hold">
                                          <p:stCondLst>
                                            <p:cond delay="0"/>
                                          </p:stCondLst>
                                        </p:cTn>
                                        <p:tgtEl>
                                          <p:spTgt spid="5080"/>
                                        </p:tgtEl>
                                        <p:attrNameLst>
                                          <p:attrName>style.visibility</p:attrName>
                                        </p:attrNameLst>
                                      </p:cBhvr>
                                      <p:to>
                                        <p:strVal val="visible"/>
                                      </p:to>
                                    </p:set>
                                    <p:animEffect transition="in" filter="fade">
                                      <p:cBhvr>
                                        <p:cTn id="106" dur="250"/>
                                        <p:tgtEl>
                                          <p:spTgt spid="5080"/>
                                        </p:tgtEl>
                                      </p:cBhvr>
                                    </p:animEffect>
                                  </p:childTnLst>
                                </p:cTn>
                              </p:par>
                              <p:par>
                                <p:cTn id="107" presetID="10" presetClass="entr" presetSubtype="0" fill="hold" grpId="0" nodeType="withEffect">
                                  <p:stCondLst>
                                    <p:cond delay="2200"/>
                                  </p:stCondLst>
                                  <p:childTnLst>
                                    <p:set>
                                      <p:cBhvr>
                                        <p:cTn id="108" dur="1" fill="hold">
                                          <p:stCondLst>
                                            <p:cond delay="0"/>
                                          </p:stCondLst>
                                        </p:cTn>
                                        <p:tgtEl>
                                          <p:spTgt spid="5161"/>
                                        </p:tgtEl>
                                        <p:attrNameLst>
                                          <p:attrName>style.visibility</p:attrName>
                                        </p:attrNameLst>
                                      </p:cBhvr>
                                      <p:to>
                                        <p:strVal val="visible"/>
                                      </p:to>
                                    </p:set>
                                    <p:animEffect transition="in" filter="fade">
                                      <p:cBhvr>
                                        <p:cTn id="109" dur="250"/>
                                        <p:tgtEl>
                                          <p:spTgt spid="5161"/>
                                        </p:tgtEl>
                                      </p:cBhvr>
                                    </p:animEffect>
                                  </p:childTnLst>
                                </p:cTn>
                              </p:par>
                              <p:par>
                                <p:cTn id="110" presetID="10" presetClass="entr" presetSubtype="0" fill="hold" grpId="0" nodeType="withEffect">
                                  <p:stCondLst>
                                    <p:cond delay="2200"/>
                                  </p:stCondLst>
                                  <p:childTnLst>
                                    <p:set>
                                      <p:cBhvr>
                                        <p:cTn id="111" dur="1" fill="hold">
                                          <p:stCondLst>
                                            <p:cond delay="0"/>
                                          </p:stCondLst>
                                        </p:cTn>
                                        <p:tgtEl>
                                          <p:spTgt spid="2550"/>
                                        </p:tgtEl>
                                        <p:attrNameLst>
                                          <p:attrName>style.visibility</p:attrName>
                                        </p:attrNameLst>
                                      </p:cBhvr>
                                      <p:to>
                                        <p:strVal val="visible"/>
                                      </p:to>
                                    </p:set>
                                    <p:animEffect transition="in" filter="fade">
                                      <p:cBhvr>
                                        <p:cTn id="112" dur="250"/>
                                        <p:tgtEl>
                                          <p:spTgt spid="2550"/>
                                        </p:tgtEl>
                                      </p:cBhvr>
                                    </p:animEffect>
                                  </p:childTnLst>
                                </p:cTn>
                              </p:par>
                              <p:par>
                                <p:cTn id="113" presetID="10" presetClass="entr" presetSubtype="0" fill="hold" grpId="0" nodeType="withEffect">
                                  <p:stCondLst>
                                    <p:cond delay="2200"/>
                                  </p:stCondLst>
                                  <p:childTnLst>
                                    <p:set>
                                      <p:cBhvr>
                                        <p:cTn id="114" dur="1" fill="hold">
                                          <p:stCondLst>
                                            <p:cond delay="0"/>
                                          </p:stCondLst>
                                        </p:cTn>
                                        <p:tgtEl>
                                          <p:spTgt spid="5168"/>
                                        </p:tgtEl>
                                        <p:attrNameLst>
                                          <p:attrName>style.visibility</p:attrName>
                                        </p:attrNameLst>
                                      </p:cBhvr>
                                      <p:to>
                                        <p:strVal val="visible"/>
                                      </p:to>
                                    </p:set>
                                    <p:animEffect transition="in" filter="fade">
                                      <p:cBhvr>
                                        <p:cTn id="115" dur="250"/>
                                        <p:tgtEl>
                                          <p:spTgt spid="5168"/>
                                        </p:tgtEl>
                                      </p:cBhvr>
                                    </p:animEffect>
                                  </p:childTnLst>
                                </p:cTn>
                              </p:par>
                              <p:par>
                                <p:cTn id="116" presetID="10" presetClass="entr" presetSubtype="0" fill="hold" nodeType="withEffect">
                                  <p:stCondLst>
                                    <p:cond delay="2200"/>
                                  </p:stCondLst>
                                  <p:childTnLst>
                                    <p:set>
                                      <p:cBhvr>
                                        <p:cTn id="117" dur="1" fill="hold">
                                          <p:stCondLst>
                                            <p:cond delay="0"/>
                                          </p:stCondLst>
                                        </p:cTn>
                                        <p:tgtEl>
                                          <p:spTgt spid="2556"/>
                                        </p:tgtEl>
                                        <p:attrNameLst>
                                          <p:attrName>style.visibility</p:attrName>
                                        </p:attrNameLst>
                                      </p:cBhvr>
                                      <p:to>
                                        <p:strVal val="visible"/>
                                      </p:to>
                                    </p:set>
                                    <p:animEffect transition="in" filter="fade">
                                      <p:cBhvr>
                                        <p:cTn id="118" dur="250"/>
                                        <p:tgtEl>
                                          <p:spTgt spid="2556"/>
                                        </p:tgtEl>
                                      </p:cBhvr>
                                    </p:animEffect>
                                  </p:childTnLst>
                                </p:cTn>
                              </p:par>
                              <p:par>
                                <p:cTn id="119" presetID="10" presetClass="entr" presetSubtype="0" fill="hold" grpId="0" nodeType="withEffect">
                                  <p:stCondLst>
                                    <p:cond delay="2200"/>
                                  </p:stCondLst>
                                  <p:childTnLst>
                                    <p:set>
                                      <p:cBhvr>
                                        <p:cTn id="120" dur="1" fill="hold">
                                          <p:stCondLst>
                                            <p:cond delay="0"/>
                                          </p:stCondLst>
                                        </p:cTn>
                                        <p:tgtEl>
                                          <p:spTgt spid="5164"/>
                                        </p:tgtEl>
                                        <p:attrNameLst>
                                          <p:attrName>style.visibility</p:attrName>
                                        </p:attrNameLst>
                                      </p:cBhvr>
                                      <p:to>
                                        <p:strVal val="visible"/>
                                      </p:to>
                                    </p:set>
                                    <p:animEffect transition="in" filter="fade">
                                      <p:cBhvr>
                                        <p:cTn id="121" dur="250"/>
                                        <p:tgtEl>
                                          <p:spTgt spid="5164"/>
                                        </p:tgtEl>
                                      </p:cBhvr>
                                    </p:animEffect>
                                  </p:childTnLst>
                                </p:cTn>
                              </p:par>
                              <p:par>
                                <p:cTn id="122" presetID="10" presetClass="exit" presetSubtype="0" fill="hold" nodeType="withEffect">
                                  <p:stCondLst>
                                    <p:cond delay="2200"/>
                                  </p:stCondLst>
                                  <p:childTnLst>
                                    <p:animEffect transition="out" filter="fade">
                                      <p:cBhvr>
                                        <p:cTn id="123" dur="250"/>
                                        <p:tgtEl>
                                          <p:spTgt spid="5183"/>
                                        </p:tgtEl>
                                      </p:cBhvr>
                                    </p:animEffect>
                                    <p:set>
                                      <p:cBhvr>
                                        <p:cTn id="124" dur="1" fill="hold">
                                          <p:stCondLst>
                                            <p:cond delay="249"/>
                                          </p:stCondLst>
                                        </p:cTn>
                                        <p:tgtEl>
                                          <p:spTgt spid="5183"/>
                                        </p:tgtEl>
                                        <p:attrNameLst>
                                          <p:attrName>style.visibility</p:attrName>
                                        </p:attrNameLst>
                                      </p:cBhvr>
                                      <p:to>
                                        <p:strVal val="hidden"/>
                                      </p:to>
                                    </p:set>
                                  </p:childTnLst>
                                </p:cTn>
                              </p:par>
                              <p:par>
                                <p:cTn id="125" presetID="10" presetClass="exit" presetSubtype="0" fill="hold" nodeType="withEffect">
                                  <p:stCondLst>
                                    <p:cond delay="2100"/>
                                  </p:stCondLst>
                                  <p:childTnLst>
                                    <p:animEffect transition="out" filter="fade">
                                      <p:cBhvr>
                                        <p:cTn id="126" dur="250"/>
                                        <p:tgtEl>
                                          <p:spTgt spid="5186"/>
                                        </p:tgtEl>
                                      </p:cBhvr>
                                    </p:animEffect>
                                    <p:set>
                                      <p:cBhvr>
                                        <p:cTn id="127" dur="1" fill="hold">
                                          <p:stCondLst>
                                            <p:cond delay="249"/>
                                          </p:stCondLst>
                                        </p:cTn>
                                        <p:tgtEl>
                                          <p:spTgt spid="5186"/>
                                        </p:tgtEl>
                                        <p:attrNameLst>
                                          <p:attrName>style.visibility</p:attrName>
                                        </p:attrNameLst>
                                      </p:cBhvr>
                                      <p:to>
                                        <p:strVal val="hidden"/>
                                      </p:to>
                                    </p:set>
                                  </p:childTnLst>
                                </p:cTn>
                              </p:par>
                              <p:par>
                                <p:cTn id="128" presetID="10" presetClass="exit" presetSubtype="0" fill="hold" nodeType="withEffect">
                                  <p:stCondLst>
                                    <p:cond delay="2100"/>
                                  </p:stCondLst>
                                  <p:childTnLst>
                                    <p:animEffect transition="out" filter="fade">
                                      <p:cBhvr>
                                        <p:cTn id="129" dur="250"/>
                                        <p:tgtEl>
                                          <p:spTgt spid="5197"/>
                                        </p:tgtEl>
                                      </p:cBhvr>
                                    </p:animEffect>
                                    <p:set>
                                      <p:cBhvr>
                                        <p:cTn id="130" dur="1" fill="hold">
                                          <p:stCondLst>
                                            <p:cond delay="249"/>
                                          </p:stCondLst>
                                        </p:cTn>
                                        <p:tgtEl>
                                          <p:spTgt spid="5197"/>
                                        </p:tgtEl>
                                        <p:attrNameLst>
                                          <p:attrName>style.visibility</p:attrName>
                                        </p:attrNameLst>
                                      </p:cBhvr>
                                      <p:to>
                                        <p:strVal val="hidden"/>
                                      </p:to>
                                    </p:set>
                                  </p:childTnLst>
                                </p:cTn>
                              </p:par>
                              <p:par>
                                <p:cTn id="131" presetID="10" presetClass="exit" presetSubtype="0" fill="hold" nodeType="withEffect">
                                  <p:stCondLst>
                                    <p:cond delay="2100"/>
                                  </p:stCondLst>
                                  <p:childTnLst>
                                    <p:animEffect transition="out" filter="fade">
                                      <p:cBhvr>
                                        <p:cTn id="132" dur="250"/>
                                        <p:tgtEl>
                                          <p:spTgt spid="5200"/>
                                        </p:tgtEl>
                                      </p:cBhvr>
                                    </p:animEffect>
                                    <p:set>
                                      <p:cBhvr>
                                        <p:cTn id="133" dur="1" fill="hold">
                                          <p:stCondLst>
                                            <p:cond delay="249"/>
                                          </p:stCondLst>
                                        </p:cTn>
                                        <p:tgtEl>
                                          <p:spTgt spid="5200"/>
                                        </p:tgtEl>
                                        <p:attrNameLst>
                                          <p:attrName>style.visibility</p:attrName>
                                        </p:attrNameLst>
                                      </p:cBhvr>
                                      <p:to>
                                        <p:strVal val="hidden"/>
                                      </p:to>
                                    </p:set>
                                  </p:childTnLst>
                                </p:cTn>
                              </p:par>
                              <p:par>
                                <p:cTn id="134" presetID="10" presetClass="exit" presetSubtype="0" fill="hold" nodeType="withEffect">
                                  <p:stCondLst>
                                    <p:cond delay="2100"/>
                                  </p:stCondLst>
                                  <p:childTnLst>
                                    <p:animEffect transition="out" filter="fade">
                                      <p:cBhvr>
                                        <p:cTn id="135" dur="250"/>
                                        <p:tgtEl>
                                          <p:spTgt spid="5203"/>
                                        </p:tgtEl>
                                      </p:cBhvr>
                                    </p:animEffect>
                                    <p:set>
                                      <p:cBhvr>
                                        <p:cTn id="136" dur="1" fill="hold">
                                          <p:stCondLst>
                                            <p:cond delay="249"/>
                                          </p:stCondLst>
                                        </p:cTn>
                                        <p:tgtEl>
                                          <p:spTgt spid="5203"/>
                                        </p:tgtEl>
                                        <p:attrNameLst>
                                          <p:attrName>style.visibility</p:attrName>
                                        </p:attrNameLst>
                                      </p:cBhvr>
                                      <p:to>
                                        <p:strVal val="hidden"/>
                                      </p:to>
                                    </p:set>
                                  </p:childTnLst>
                                </p:cTn>
                              </p:par>
                              <p:par>
                                <p:cTn id="137" presetID="10" presetClass="exit" presetSubtype="0" fill="hold" nodeType="withEffect">
                                  <p:stCondLst>
                                    <p:cond delay="2100"/>
                                  </p:stCondLst>
                                  <p:childTnLst>
                                    <p:animEffect transition="out" filter="fade">
                                      <p:cBhvr>
                                        <p:cTn id="138" dur="250"/>
                                        <p:tgtEl>
                                          <p:spTgt spid="5215"/>
                                        </p:tgtEl>
                                      </p:cBhvr>
                                    </p:animEffect>
                                    <p:set>
                                      <p:cBhvr>
                                        <p:cTn id="139" dur="1" fill="hold">
                                          <p:stCondLst>
                                            <p:cond delay="249"/>
                                          </p:stCondLst>
                                        </p:cTn>
                                        <p:tgtEl>
                                          <p:spTgt spid="5215"/>
                                        </p:tgtEl>
                                        <p:attrNameLst>
                                          <p:attrName>style.visibility</p:attrName>
                                        </p:attrNameLst>
                                      </p:cBhvr>
                                      <p:to>
                                        <p:strVal val="hidden"/>
                                      </p:to>
                                    </p:set>
                                  </p:childTnLst>
                                </p:cTn>
                              </p:par>
                              <p:par>
                                <p:cTn id="140" presetID="10" presetClass="exit" presetSubtype="0" fill="hold" nodeType="withEffect">
                                  <p:stCondLst>
                                    <p:cond delay="2100"/>
                                  </p:stCondLst>
                                  <p:childTnLst>
                                    <p:animEffect transition="out" filter="fade">
                                      <p:cBhvr>
                                        <p:cTn id="141" dur="250"/>
                                        <p:tgtEl>
                                          <p:spTgt spid="5212"/>
                                        </p:tgtEl>
                                      </p:cBhvr>
                                    </p:animEffect>
                                    <p:set>
                                      <p:cBhvr>
                                        <p:cTn id="142" dur="1" fill="hold">
                                          <p:stCondLst>
                                            <p:cond delay="249"/>
                                          </p:stCondLst>
                                        </p:cTn>
                                        <p:tgtEl>
                                          <p:spTgt spid="5212"/>
                                        </p:tgtEl>
                                        <p:attrNameLst>
                                          <p:attrName>style.visibility</p:attrName>
                                        </p:attrNameLst>
                                      </p:cBhvr>
                                      <p:to>
                                        <p:strVal val="hidden"/>
                                      </p:to>
                                    </p:set>
                                  </p:childTnLst>
                                </p:cTn>
                              </p:par>
                              <p:par>
                                <p:cTn id="143" presetID="10" presetClass="exit" presetSubtype="0" fill="hold" nodeType="withEffect">
                                  <p:stCondLst>
                                    <p:cond delay="2100"/>
                                  </p:stCondLst>
                                  <p:childTnLst>
                                    <p:animEffect transition="out" filter="fade">
                                      <p:cBhvr>
                                        <p:cTn id="144" dur="250"/>
                                        <p:tgtEl>
                                          <p:spTgt spid="5225"/>
                                        </p:tgtEl>
                                      </p:cBhvr>
                                    </p:animEffect>
                                    <p:set>
                                      <p:cBhvr>
                                        <p:cTn id="145" dur="1" fill="hold">
                                          <p:stCondLst>
                                            <p:cond delay="249"/>
                                          </p:stCondLst>
                                        </p:cTn>
                                        <p:tgtEl>
                                          <p:spTgt spid="5225"/>
                                        </p:tgtEl>
                                        <p:attrNameLst>
                                          <p:attrName>style.visibility</p:attrName>
                                        </p:attrNameLst>
                                      </p:cBhvr>
                                      <p:to>
                                        <p:strVal val="hidden"/>
                                      </p:to>
                                    </p:set>
                                  </p:childTnLst>
                                </p:cTn>
                              </p:par>
                              <p:par>
                                <p:cTn id="146" presetID="10" presetClass="exit" presetSubtype="0" fill="hold" nodeType="withEffect">
                                  <p:stCondLst>
                                    <p:cond delay="2100"/>
                                  </p:stCondLst>
                                  <p:childTnLst>
                                    <p:animEffect transition="out" filter="fade">
                                      <p:cBhvr>
                                        <p:cTn id="147" dur="250"/>
                                        <p:tgtEl>
                                          <p:spTgt spid="5228"/>
                                        </p:tgtEl>
                                      </p:cBhvr>
                                    </p:animEffect>
                                    <p:set>
                                      <p:cBhvr>
                                        <p:cTn id="148" dur="1" fill="hold">
                                          <p:stCondLst>
                                            <p:cond delay="249"/>
                                          </p:stCondLst>
                                        </p:cTn>
                                        <p:tgtEl>
                                          <p:spTgt spid="5228"/>
                                        </p:tgtEl>
                                        <p:attrNameLst>
                                          <p:attrName>style.visibility</p:attrName>
                                        </p:attrNameLst>
                                      </p:cBhvr>
                                      <p:to>
                                        <p:strVal val="hidden"/>
                                      </p:to>
                                    </p:set>
                                  </p:childTnLst>
                                </p:cTn>
                              </p:par>
                              <p:par>
                                <p:cTn id="149" presetID="10" presetClass="exit" presetSubtype="0" fill="hold" nodeType="withEffect">
                                  <p:stCondLst>
                                    <p:cond delay="2100"/>
                                  </p:stCondLst>
                                  <p:childTnLst>
                                    <p:animEffect transition="out" filter="fade">
                                      <p:cBhvr>
                                        <p:cTn id="150" dur="250"/>
                                        <p:tgtEl>
                                          <p:spTgt spid="5222"/>
                                        </p:tgtEl>
                                      </p:cBhvr>
                                    </p:animEffect>
                                    <p:set>
                                      <p:cBhvr>
                                        <p:cTn id="151" dur="1" fill="hold">
                                          <p:stCondLst>
                                            <p:cond delay="249"/>
                                          </p:stCondLst>
                                        </p:cTn>
                                        <p:tgtEl>
                                          <p:spTgt spid="5222"/>
                                        </p:tgtEl>
                                        <p:attrNameLst>
                                          <p:attrName>style.visibility</p:attrName>
                                        </p:attrNameLst>
                                      </p:cBhvr>
                                      <p:to>
                                        <p:strVal val="hidden"/>
                                      </p:to>
                                    </p:set>
                                  </p:childTnLst>
                                </p:cTn>
                              </p:par>
                              <p:par>
                                <p:cTn id="152" presetID="10" presetClass="entr" presetSubtype="0" fill="hold" grpId="0" nodeType="withEffect">
                                  <p:stCondLst>
                                    <p:cond delay="2800"/>
                                  </p:stCondLst>
                                  <p:childTnLst>
                                    <p:set>
                                      <p:cBhvr>
                                        <p:cTn id="153" dur="1" fill="hold">
                                          <p:stCondLst>
                                            <p:cond delay="0"/>
                                          </p:stCondLst>
                                        </p:cTn>
                                        <p:tgtEl>
                                          <p:spTgt spid="2501"/>
                                        </p:tgtEl>
                                        <p:attrNameLst>
                                          <p:attrName>style.visibility</p:attrName>
                                        </p:attrNameLst>
                                      </p:cBhvr>
                                      <p:to>
                                        <p:strVal val="visible"/>
                                      </p:to>
                                    </p:set>
                                    <p:animEffect transition="in" filter="fade">
                                      <p:cBhvr>
                                        <p:cTn id="154" dur="250"/>
                                        <p:tgtEl>
                                          <p:spTgt spid="2501"/>
                                        </p:tgtEl>
                                      </p:cBhvr>
                                    </p:animEffect>
                                  </p:childTnLst>
                                </p:cTn>
                              </p:par>
                              <p:par>
                                <p:cTn id="155" presetID="10" presetClass="entr" presetSubtype="0" fill="hold" grpId="0" nodeType="withEffect">
                                  <p:stCondLst>
                                    <p:cond delay="2800"/>
                                  </p:stCondLst>
                                  <p:childTnLst>
                                    <p:set>
                                      <p:cBhvr>
                                        <p:cTn id="156" dur="1" fill="hold">
                                          <p:stCondLst>
                                            <p:cond delay="0"/>
                                          </p:stCondLst>
                                        </p:cTn>
                                        <p:tgtEl>
                                          <p:spTgt spid="2507"/>
                                        </p:tgtEl>
                                        <p:attrNameLst>
                                          <p:attrName>style.visibility</p:attrName>
                                        </p:attrNameLst>
                                      </p:cBhvr>
                                      <p:to>
                                        <p:strVal val="visible"/>
                                      </p:to>
                                    </p:set>
                                    <p:animEffect transition="in" filter="fade">
                                      <p:cBhvr>
                                        <p:cTn id="157" dur="250"/>
                                        <p:tgtEl>
                                          <p:spTgt spid="2507"/>
                                        </p:tgtEl>
                                      </p:cBhvr>
                                    </p:animEffect>
                                  </p:childTnLst>
                                </p:cTn>
                              </p:par>
                              <p:par>
                                <p:cTn id="158" presetID="10" presetClass="entr" presetSubtype="0" fill="hold" grpId="0" nodeType="withEffect">
                                  <p:stCondLst>
                                    <p:cond delay="2800"/>
                                  </p:stCondLst>
                                  <p:childTnLst>
                                    <p:set>
                                      <p:cBhvr>
                                        <p:cTn id="159" dur="1" fill="hold">
                                          <p:stCondLst>
                                            <p:cond delay="0"/>
                                          </p:stCondLst>
                                        </p:cTn>
                                        <p:tgtEl>
                                          <p:spTgt spid="2557"/>
                                        </p:tgtEl>
                                        <p:attrNameLst>
                                          <p:attrName>style.visibility</p:attrName>
                                        </p:attrNameLst>
                                      </p:cBhvr>
                                      <p:to>
                                        <p:strVal val="visible"/>
                                      </p:to>
                                    </p:set>
                                    <p:animEffect transition="in" filter="fade">
                                      <p:cBhvr>
                                        <p:cTn id="160" dur="250"/>
                                        <p:tgtEl>
                                          <p:spTgt spid="2557"/>
                                        </p:tgtEl>
                                      </p:cBhvr>
                                    </p:animEffect>
                                  </p:childTnLst>
                                </p:cTn>
                              </p:par>
                              <p:par>
                                <p:cTn id="161" presetID="10" presetClass="entr" presetSubtype="0" fill="hold" grpId="0" nodeType="withEffect">
                                  <p:stCondLst>
                                    <p:cond delay="2800"/>
                                  </p:stCondLst>
                                  <p:childTnLst>
                                    <p:set>
                                      <p:cBhvr>
                                        <p:cTn id="162" dur="1" fill="hold">
                                          <p:stCondLst>
                                            <p:cond delay="0"/>
                                          </p:stCondLst>
                                        </p:cTn>
                                        <p:tgtEl>
                                          <p:spTgt spid="2503"/>
                                        </p:tgtEl>
                                        <p:attrNameLst>
                                          <p:attrName>style.visibility</p:attrName>
                                        </p:attrNameLst>
                                      </p:cBhvr>
                                      <p:to>
                                        <p:strVal val="visible"/>
                                      </p:to>
                                    </p:set>
                                    <p:animEffect transition="in" filter="fade">
                                      <p:cBhvr>
                                        <p:cTn id="163" dur="250"/>
                                        <p:tgtEl>
                                          <p:spTgt spid="2503"/>
                                        </p:tgtEl>
                                      </p:cBhvr>
                                    </p:animEffect>
                                  </p:childTnLst>
                                </p:cTn>
                              </p:par>
                              <p:par>
                                <p:cTn id="164" presetID="10" presetClass="entr" presetSubtype="0" fill="hold" grpId="0" nodeType="withEffect">
                                  <p:stCondLst>
                                    <p:cond delay="2800"/>
                                  </p:stCondLst>
                                  <p:childTnLst>
                                    <p:set>
                                      <p:cBhvr>
                                        <p:cTn id="165" dur="1" fill="hold">
                                          <p:stCondLst>
                                            <p:cond delay="0"/>
                                          </p:stCondLst>
                                        </p:cTn>
                                        <p:tgtEl>
                                          <p:spTgt spid="2551"/>
                                        </p:tgtEl>
                                        <p:attrNameLst>
                                          <p:attrName>style.visibility</p:attrName>
                                        </p:attrNameLst>
                                      </p:cBhvr>
                                      <p:to>
                                        <p:strVal val="visible"/>
                                      </p:to>
                                    </p:set>
                                    <p:animEffect transition="in" filter="fade">
                                      <p:cBhvr>
                                        <p:cTn id="166" dur="250"/>
                                        <p:tgtEl>
                                          <p:spTgt spid="2551"/>
                                        </p:tgtEl>
                                      </p:cBhvr>
                                    </p:animEffect>
                                  </p:childTnLst>
                                </p:cTn>
                              </p:par>
                              <p:par>
                                <p:cTn id="167" presetID="10" presetClass="entr" presetSubtype="0" fill="hold" grpId="0" nodeType="withEffect">
                                  <p:stCondLst>
                                    <p:cond delay="2800"/>
                                  </p:stCondLst>
                                  <p:childTnLst>
                                    <p:set>
                                      <p:cBhvr>
                                        <p:cTn id="168" dur="1" fill="hold">
                                          <p:stCondLst>
                                            <p:cond delay="0"/>
                                          </p:stCondLst>
                                        </p:cTn>
                                        <p:tgtEl>
                                          <p:spTgt spid="2553"/>
                                        </p:tgtEl>
                                        <p:attrNameLst>
                                          <p:attrName>style.visibility</p:attrName>
                                        </p:attrNameLst>
                                      </p:cBhvr>
                                      <p:to>
                                        <p:strVal val="visible"/>
                                      </p:to>
                                    </p:set>
                                    <p:animEffect transition="in" filter="fade">
                                      <p:cBhvr>
                                        <p:cTn id="169" dur="250"/>
                                        <p:tgtEl>
                                          <p:spTgt spid="2553"/>
                                        </p:tgtEl>
                                      </p:cBhvr>
                                    </p:animEffect>
                                  </p:childTnLst>
                                </p:cTn>
                              </p:par>
                              <p:par>
                                <p:cTn id="170" presetID="10" presetClass="entr" presetSubtype="0" fill="hold" grpId="0" nodeType="withEffect">
                                  <p:stCondLst>
                                    <p:cond delay="2800"/>
                                  </p:stCondLst>
                                  <p:childTnLst>
                                    <p:set>
                                      <p:cBhvr>
                                        <p:cTn id="171" dur="1" fill="hold">
                                          <p:stCondLst>
                                            <p:cond delay="0"/>
                                          </p:stCondLst>
                                        </p:cTn>
                                        <p:tgtEl>
                                          <p:spTgt spid="2562"/>
                                        </p:tgtEl>
                                        <p:attrNameLst>
                                          <p:attrName>style.visibility</p:attrName>
                                        </p:attrNameLst>
                                      </p:cBhvr>
                                      <p:to>
                                        <p:strVal val="visible"/>
                                      </p:to>
                                    </p:set>
                                    <p:animEffect transition="in" filter="fade">
                                      <p:cBhvr>
                                        <p:cTn id="172" dur="250"/>
                                        <p:tgtEl>
                                          <p:spTgt spid="2562"/>
                                        </p:tgtEl>
                                      </p:cBhvr>
                                    </p:animEffect>
                                  </p:childTnLst>
                                </p:cTn>
                              </p:par>
                              <p:par>
                                <p:cTn id="173" presetID="10" presetClass="entr" presetSubtype="0" fill="hold" grpId="0" nodeType="withEffect">
                                  <p:stCondLst>
                                    <p:cond delay="2800"/>
                                  </p:stCondLst>
                                  <p:childTnLst>
                                    <p:set>
                                      <p:cBhvr>
                                        <p:cTn id="174" dur="1" fill="hold">
                                          <p:stCondLst>
                                            <p:cond delay="0"/>
                                          </p:stCondLst>
                                        </p:cTn>
                                        <p:tgtEl>
                                          <p:spTgt spid="2555"/>
                                        </p:tgtEl>
                                        <p:attrNameLst>
                                          <p:attrName>style.visibility</p:attrName>
                                        </p:attrNameLst>
                                      </p:cBhvr>
                                      <p:to>
                                        <p:strVal val="visible"/>
                                      </p:to>
                                    </p:set>
                                    <p:animEffect transition="in" filter="fade">
                                      <p:cBhvr>
                                        <p:cTn id="175" dur="250"/>
                                        <p:tgtEl>
                                          <p:spTgt spid="2555"/>
                                        </p:tgtEl>
                                      </p:cBhvr>
                                    </p:animEffect>
                                  </p:childTnLst>
                                </p:cTn>
                              </p:par>
                              <p:par>
                                <p:cTn id="176" presetID="10" presetClass="entr" presetSubtype="0" fill="hold" grpId="0" nodeType="withEffect">
                                  <p:stCondLst>
                                    <p:cond delay="2800"/>
                                  </p:stCondLst>
                                  <p:childTnLst>
                                    <p:set>
                                      <p:cBhvr>
                                        <p:cTn id="177" dur="1" fill="hold">
                                          <p:stCondLst>
                                            <p:cond delay="0"/>
                                          </p:stCondLst>
                                        </p:cTn>
                                        <p:tgtEl>
                                          <p:spTgt spid="2564"/>
                                        </p:tgtEl>
                                        <p:attrNameLst>
                                          <p:attrName>style.visibility</p:attrName>
                                        </p:attrNameLst>
                                      </p:cBhvr>
                                      <p:to>
                                        <p:strVal val="visible"/>
                                      </p:to>
                                    </p:set>
                                    <p:animEffect transition="in" filter="fade">
                                      <p:cBhvr>
                                        <p:cTn id="178" dur="250"/>
                                        <p:tgtEl>
                                          <p:spTgt spid="2564"/>
                                        </p:tgtEl>
                                      </p:cBhvr>
                                    </p:animEffect>
                                  </p:childTnLst>
                                </p:cTn>
                              </p:par>
                              <p:par>
                                <p:cTn id="179" presetID="10" presetClass="entr" presetSubtype="0" fill="hold" grpId="0" nodeType="withEffect">
                                  <p:stCondLst>
                                    <p:cond delay="2800"/>
                                  </p:stCondLst>
                                  <p:childTnLst>
                                    <p:set>
                                      <p:cBhvr>
                                        <p:cTn id="180" dur="1" fill="hold">
                                          <p:stCondLst>
                                            <p:cond delay="0"/>
                                          </p:stCondLst>
                                        </p:cTn>
                                        <p:tgtEl>
                                          <p:spTgt spid="2549"/>
                                        </p:tgtEl>
                                        <p:attrNameLst>
                                          <p:attrName>style.visibility</p:attrName>
                                        </p:attrNameLst>
                                      </p:cBhvr>
                                      <p:to>
                                        <p:strVal val="visible"/>
                                      </p:to>
                                    </p:set>
                                    <p:animEffect transition="in" filter="fade">
                                      <p:cBhvr>
                                        <p:cTn id="181" dur="250"/>
                                        <p:tgtEl>
                                          <p:spTgt spid="2549"/>
                                        </p:tgtEl>
                                      </p:cBhvr>
                                    </p:animEffect>
                                  </p:childTnLst>
                                </p:cTn>
                              </p:par>
                              <p:par>
                                <p:cTn id="182" presetID="10" presetClass="exit" presetSubtype="0" fill="hold" grpId="1" nodeType="withEffect">
                                  <p:stCondLst>
                                    <p:cond delay="2800"/>
                                  </p:stCondLst>
                                  <p:childTnLst>
                                    <p:animEffect transition="out" filter="fade">
                                      <p:cBhvr>
                                        <p:cTn id="183" dur="250"/>
                                        <p:tgtEl>
                                          <p:spTgt spid="5148"/>
                                        </p:tgtEl>
                                      </p:cBhvr>
                                    </p:animEffect>
                                    <p:set>
                                      <p:cBhvr>
                                        <p:cTn id="184" dur="1" fill="hold">
                                          <p:stCondLst>
                                            <p:cond delay="249"/>
                                          </p:stCondLst>
                                        </p:cTn>
                                        <p:tgtEl>
                                          <p:spTgt spid="5148"/>
                                        </p:tgtEl>
                                        <p:attrNameLst>
                                          <p:attrName>style.visibility</p:attrName>
                                        </p:attrNameLst>
                                      </p:cBhvr>
                                      <p:to>
                                        <p:strVal val="hidden"/>
                                      </p:to>
                                    </p:set>
                                  </p:childTnLst>
                                </p:cTn>
                              </p:par>
                              <p:par>
                                <p:cTn id="185" presetID="10" presetClass="exit" presetSubtype="0" fill="hold" grpId="1" nodeType="withEffect">
                                  <p:stCondLst>
                                    <p:cond delay="2800"/>
                                  </p:stCondLst>
                                  <p:childTnLst>
                                    <p:animEffect transition="out" filter="fade">
                                      <p:cBhvr>
                                        <p:cTn id="186" dur="250"/>
                                        <p:tgtEl>
                                          <p:spTgt spid="5103"/>
                                        </p:tgtEl>
                                      </p:cBhvr>
                                    </p:animEffect>
                                    <p:set>
                                      <p:cBhvr>
                                        <p:cTn id="187" dur="1" fill="hold">
                                          <p:stCondLst>
                                            <p:cond delay="249"/>
                                          </p:stCondLst>
                                        </p:cTn>
                                        <p:tgtEl>
                                          <p:spTgt spid="5103"/>
                                        </p:tgtEl>
                                        <p:attrNameLst>
                                          <p:attrName>style.visibility</p:attrName>
                                        </p:attrNameLst>
                                      </p:cBhvr>
                                      <p:to>
                                        <p:strVal val="hidden"/>
                                      </p:to>
                                    </p:set>
                                  </p:childTnLst>
                                </p:cTn>
                              </p:par>
                              <p:par>
                                <p:cTn id="188" presetID="10" presetClass="exit" presetSubtype="0" fill="hold" grpId="1" nodeType="withEffect">
                                  <p:stCondLst>
                                    <p:cond delay="2800"/>
                                  </p:stCondLst>
                                  <p:childTnLst>
                                    <p:animEffect transition="out" filter="fade">
                                      <p:cBhvr>
                                        <p:cTn id="189" dur="250"/>
                                        <p:tgtEl>
                                          <p:spTgt spid="5102"/>
                                        </p:tgtEl>
                                      </p:cBhvr>
                                    </p:animEffect>
                                    <p:set>
                                      <p:cBhvr>
                                        <p:cTn id="190" dur="1" fill="hold">
                                          <p:stCondLst>
                                            <p:cond delay="249"/>
                                          </p:stCondLst>
                                        </p:cTn>
                                        <p:tgtEl>
                                          <p:spTgt spid="5102"/>
                                        </p:tgtEl>
                                        <p:attrNameLst>
                                          <p:attrName>style.visibility</p:attrName>
                                        </p:attrNameLst>
                                      </p:cBhvr>
                                      <p:to>
                                        <p:strVal val="hidden"/>
                                      </p:to>
                                    </p:set>
                                  </p:childTnLst>
                                </p:cTn>
                              </p:par>
                              <p:par>
                                <p:cTn id="191" presetID="10" presetClass="exit" presetSubtype="0" fill="hold" grpId="1" nodeType="withEffect">
                                  <p:stCondLst>
                                    <p:cond delay="2800"/>
                                  </p:stCondLst>
                                  <p:childTnLst>
                                    <p:animEffect transition="out" filter="fade">
                                      <p:cBhvr>
                                        <p:cTn id="192" dur="250"/>
                                        <p:tgtEl>
                                          <p:spTgt spid="5177"/>
                                        </p:tgtEl>
                                      </p:cBhvr>
                                    </p:animEffect>
                                    <p:set>
                                      <p:cBhvr>
                                        <p:cTn id="193" dur="1" fill="hold">
                                          <p:stCondLst>
                                            <p:cond delay="249"/>
                                          </p:stCondLst>
                                        </p:cTn>
                                        <p:tgtEl>
                                          <p:spTgt spid="5177"/>
                                        </p:tgtEl>
                                        <p:attrNameLst>
                                          <p:attrName>style.visibility</p:attrName>
                                        </p:attrNameLst>
                                      </p:cBhvr>
                                      <p:to>
                                        <p:strVal val="hidden"/>
                                      </p:to>
                                    </p:set>
                                  </p:childTnLst>
                                </p:cTn>
                              </p:par>
                              <p:par>
                                <p:cTn id="194" presetID="10" presetClass="exit" presetSubtype="0" fill="hold" grpId="1" nodeType="withEffect">
                                  <p:stCondLst>
                                    <p:cond delay="2800"/>
                                  </p:stCondLst>
                                  <p:childTnLst>
                                    <p:animEffect transition="out" filter="fade">
                                      <p:cBhvr>
                                        <p:cTn id="195" dur="250"/>
                                        <p:tgtEl>
                                          <p:spTgt spid="5176"/>
                                        </p:tgtEl>
                                      </p:cBhvr>
                                    </p:animEffect>
                                    <p:set>
                                      <p:cBhvr>
                                        <p:cTn id="196" dur="1" fill="hold">
                                          <p:stCondLst>
                                            <p:cond delay="249"/>
                                          </p:stCondLst>
                                        </p:cTn>
                                        <p:tgtEl>
                                          <p:spTgt spid="5176"/>
                                        </p:tgtEl>
                                        <p:attrNameLst>
                                          <p:attrName>style.visibility</p:attrName>
                                        </p:attrNameLst>
                                      </p:cBhvr>
                                      <p:to>
                                        <p:strVal val="hidden"/>
                                      </p:to>
                                    </p:set>
                                  </p:childTnLst>
                                </p:cTn>
                              </p:par>
                              <p:par>
                                <p:cTn id="197" presetID="10" presetClass="exit" presetSubtype="0" fill="hold" grpId="1" nodeType="withEffect">
                                  <p:stCondLst>
                                    <p:cond delay="2800"/>
                                  </p:stCondLst>
                                  <p:childTnLst>
                                    <p:animEffect transition="out" filter="fade">
                                      <p:cBhvr>
                                        <p:cTn id="198" dur="250"/>
                                        <p:tgtEl>
                                          <p:spTgt spid="5175"/>
                                        </p:tgtEl>
                                      </p:cBhvr>
                                    </p:animEffect>
                                    <p:set>
                                      <p:cBhvr>
                                        <p:cTn id="199" dur="1" fill="hold">
                                          <p:stCondLst>
                                            <p:cond delay="249"/>
                                          </p:stCondLst>
                                        </p:cTn>
                                        <p:tgtEl>
                                          <p:spTgt spid="5175"/>
                                        </p:tgtEl>
                                        <p:attrNameLst>
                                          <p:attrName>style.visibility</p:attrName>
                                        </p:attrNameLst>
                                      </p:cBhvr>
                                      <p:to>
                                        <p:strVal val="hidden"/>
                                      </p:to>
                                    </p:set>
                                  </p:childTnLst>
                                </p:cTn>
                              </p:par>
                              <p:par>
                                <p:cTn id="200" presetID="10" presetClass="exit" presetSubtype="0" fill="hold" grpId="1" nodeType="withEffect">
                                  <p:stCondLst>
                                    <p:cond delay="2800"/>
                                  </p:stCondLst>
                                  <p:childTnLst>
                                    <p:animEffect transition="out" filter="fade">
                                      <p:cBhvr>
                                        <p:cTn id="201" dur="250"/>
                                        <p:tgtEl>
                                          <p:spTgt spid="5104"/>
                                        </p:tgtEl>
                                      </p:cBhvr>
                                    </p:animEffect>
                                    <p:set>
                                      <p:cBhvr>
                                        <p:cTn id="202" dur="1" fill="hold">
                                          <p:stCondLst>
                                            <p:cond delay="249"/>
                                          </p:stCondLst>
                                        </p:cTn>
                                        <p:tgtEl>
                                          <p:spTgt spid="5104"/>
                                        </p:tgtEl>
                                        <p:attrNameLst>
                                          <p:attrName>style.visibility</p:attrName>
                                        </p:attrNameLst>
                                      </p:cBhvr>
                                      <p:to>
                                        <p:strVal val="hidden"/>
                                      </p:to>
                                    </p:set>
                                  </p:childTnLst>
                                </p:cTn>
                              </p:par>
                              <p:par>
                                <p:cTn id="203" presetID="10" presetClass="exit" presetSubtype="0" fill="hold" grpId="1" nodeType="withEffect">
                                  <p:stCondLst>
                                    <p:cond delay="2800"/>
                                  </p:stCondLst>
                                  <p:childTnLst>
                                    <p:animEffect transition="out" filter="fade">
                                      <p:cBhvr>
                                        <p:cTn id="204" dur="250"/>
                                        <p:tgtEl>
                                          <p:spTgt spid="5161"/>
                                        </p:tgtEl>
                                      </p:cBhvr>
                                    </p:animEffect>
                                    <p:set>
                                      <p:cBhvr>
                                        <p:cTn id="205" dur="1" fill="hold">
                                          <p:stCondLst>
                                            <p:cond delay="249"/>
                                          </p:stCondLst>
                                        </p:cTn>
                                        <p:tgtEl>
                                          <p:spTgt spid="5161"/>
                                        </p:tgtEl>
                                        <p:attrNameLst>
                                          <p:attrName>style.visibility</p:attrName>
                                        </p:attrNameLst>
                                      </p:cBhvr>
                                      <p:to>
                                        <p:strVal val="hidden"/>
                                      </p:to>
                                    </p:set>
                                  </p:childTnLst>
                                </p:cTn>
                              </p:par>
                              <p:par>
                                <p:cTn id="206" presetID="10" presetClass="exit" presetSubtype="0" fill="hold" grpId="1" nodeType="withEffect">
                                  <p:stCondLst>
                                    <p:cond delay="2800"/>
                                  </p:stCondLst>
                                  <p:childTnLst>
                                    <p:animEffect transition="out" filter="fade">
                                      <p:cBhvr>
                                        <p:cTn id="207" dur="250"/>
                                        <p:tgtEl>
                                          <p:spTgt spid="5168"/>
                                        </p:tgtEl>
                                      </p:cBhvr>
                                    </p:animEffect>
                                    <p:set>
                                      <p:cBhvr>
                                        <p:cTn id="208" dur="1" fill="hold">
                                          <p:stCondLst>
                                            <p:cond delay="249"/>
                                          </p:stCondLst>
                                        </p:cTn>
                                        <p:tgtEl>
                                          <p:spTgt spid="5168"/>
                                        </p:tgtEl>
                                        <p:attrNameLst>
                                          <p:attrName>style.visibility</p:attrName>
                                        </p:attrNameLst>
                                      </p:cBhvr>
                                      <p:to>
                                        <p:strVal val="hidden"/>
                                      </p:to>
                                    </p:set>
                                  </p:childTnLst>
                                </p:cTn>
                              </p:par>
                              <p:par>
                                <p:cTn id="209" presetID="10" presetClass="exit" presetSubtype="0" fill="hold" grpId="1" nodeType="withEffect">
                                  <p:stCondLst>
                                    <p:cond delay="2800"/>
                                  </p:stCondLst>
                                  <p:childTnLst>
                                    <p:animEffect transition="out" filter="fade">
                                      <p:cBhvr>
                                        <p:cTn id="210" dur="250"/>
                                        <p:tgtEl>
                                          <p:spTgt spid="5164"/>
                                        </p:tgtEl>
                                      </p:cBhvr>
                                    </p:animEffect>
                                    <p:set>
                                      <p:cBhvr>
                                        <p:cTn id="211" dur="1" fill="hold">
                                          <p:stCondLst>
                                            <p:cond delay="249"/>
                                          </p:stCondLst>
                                        </p:cTn>
                                        <p:tgtEl>
                                          <p:spTgt spid="5164"/>
                                        </p:tgtEl>
                                        <p:attrNameLst>
                                          <p:attrName>style.visibility</p:attrName>
                                        </p:attrNameLst>
                                      </p:cBhvr>
                                      <p:to>
                                        <p:strVal val="hidden"/>
                                      </p:to>
                                    </p:set>
                                  </p:childTnLst>
                                </p:cTn>
                              </p:par>
                              <p:par>
                                <p:cTn id="212" presetID="10" presetClass="entr" presetSubtype="0" fill="hold" nodeType="withEffect">
                                  <p:stCondLst>
                                    <p:cond delay="3500"/>
                                  </p:stCondLst>
                                  <p:childTnLst>
                                    <p:set>
                                      <p:cBhvr>
                                        <p:cTn id="213" dur="1" fill="hold">
                                          <p:stCondLst>
                                            <p:cond delay="0"/>
                                          </p:stCondLst>
                                        </p:cTn>
                                        <p:tgtEl>
                                          <p:spTgt spid="5240"/>
                                        </p:tgtEl>
                                        <p:attrNameLst>
                                          <p:attrName>style.visibility</p:attrName>
                                        </p:attrNameLst>
                                      </p:cBhvr>
                                      <p:to>
                                        <p:strVal val="visible"/>
                                      </p:to>
                                    </p:set>
                                    <p:animEffect transition="in" filter="fade">
                                      <p:cBhvr>
                                        <p:cTn id="214" dur="250"/>
                                        <p:tgtEl>
                                          <p:spTgt spid="5240"/>
                                        </p:tgtEl>
                                      </p:cBhvr>
                                    </p:animEffect>
                                  </p:childTnLst>
                                </p:cTn>
                              </p:par>
                              <p:par>
                                <p:cTn id="215" presetID="10" presetClass="entr" presetSubtype="0" fill="hold" nodeType="withEffect">
                                  <p:stCondLst>
                                    <p:cond delay="3500"/>
                                  </p:stCondLst>
                                  <p:childTnLst>
                                    <p:set>
                                      <p:cBhvr>
                                        <p:cTn id="216" dur="1" fill="hold">
                                          <p:stCondLst>
                                            <p:cond delay="0"/>
                                          </p:stCondLst>
                                        </p:cTn>
                                        <p:tgtEl>
                                          <p:spTgt spid="5231"/>
                                        </p:tgtEl>
                                        <p:attrNameLst>
                                          <p:attrName>style.visibility</p:attrName>
                                        </p:attrNameLst>
                                      </p:cBhvr>
                                      <p:to>
                                        <p:strVal val="visible"/>
                                      </p:to>
                                    </p:set>
                                    <p:animEffect transition="in" filter="fade">
                                      <p:cBhvr>
                                        <p:cTn id="217" dur="250"/>
                                        <p:tgtEl>
                                          <p:spTgt spid="5231"/>
                                        </p:tgtEl>
                                      </p:cBhvr>
                                    </p:animEffect>
                                  </p:childTnLst>
                                </p:cTn>
                              </p:par>
                              <p:par>
                                <p:cTn id="218" presetID="10" presetClass="entr" presetSubtype="0" fill="hold" nodeType="withEffect">
                                  <p:stCondLst>
                                    <p:cond delay="3500"/>
                                  </p:stCondLst>
                                  <p:childTnLst>
                                    <p:set>
                                      <p:cBhvr>
                                        <p:cTn id="219" dur="1" fill="hold">
                                          <p:stCondLst>
                                            <p:cond delay="0"/>
                                          </p:stCondLst>
                                        </p:cTn>
                                        <p:tgtEl>
                                          <p:spTgt spid="5237"/>
                                        </p:tgtEl>
                                        <p:attrNameLst>
                                          <p:attrName>style.visibility</p:attrName>
                                        </p:attrNameLst>
                                      </p:cBhvr>
                                      <p:to>
                                        <p:strVal val="visible"/>
                                      </p:to>
                                    </p:set>
                                    <p:animEffect transition="in" filter="fade">
                                      <p:cBhvr>
                                        <p:cTn id="220" dur="250"/>
                                        <p:tgtEl>
                                          <p:spTgt spid="5237"/>
                                        </p:tgtEl>
                                      </p:cBhvr>
                                    </p:animEffect>
                                  </p:childTnLst>
                                </p:cTn>
                              </p:par>
                              <p:par>
                                <p:cTn id="221" presetID="10" presetClass="entr" presetSubtype="0" fill="hold" nodeType="withEffect">
                                  <p:stCondLst>
                                    <p:cond delay="3500"/>
                                  </p:stCondLst>
                                  <p:childTnLst>
                                    <p:set>
                                      <p:cBhvr>
                                        <p:cTn id="222" dur="1" fill="hold">
                                          <p:stCondLst>
                                            <p:cond delay="0"/>
                                          </p:stCondLst>
                                        </p:cTn>
                                        <p:tgtEl>
                                          <p:spTgt spid="5234"/>
                                        </p:tgtEl>
                                        <p:attrNameLst>
                                          <p:attrName>style.visibility</p:attrName>
                                        </p:attrNameLst>
                                      </p:cBhvr>
                                      <p:to>
                                        <p:strVal val="visible"/>
                                      </p:to>
                                    </p:set>
                                    <p:animEffect transition="in" filter="fade">
                                      <p:cBhvr>
                                        <p:cTn id="223" dur="250"/>
                                        <p:tgtEl>
                                          <p:spTgt spid="5234"/>
                                        </p:tgtEl>
                                      </p:cBhvr>
                                    </p:animEffect>
                                  </p:childTnLst>
                                </p:cTn>
                              </p:par>
                              <p:par>
                                <p:cTn id="224" presetID="42" presetClass="path" presetSubtype="0" decel="100000" fill="hold" nodeType="withEffect">
                                  <p:stCondLst>
                                    <p:cond delay="3800"/>
                                  </p:stCondLst>
                                  <p:childTnLst>
                                    <p:animMotion origin="layout" path="M 2.24662E-6 3.39991E-6 L -0.35563 -0.10236 " pathEditMode="relative" rAng="0" ptsTypes="AA">
                                      <p:cBhvr>
                                        <p:cTn id="225" dur="1000" fill="hold"/>
                                        <p:tgtEl>
                                          <p:spTgt spid="5240"/>
                                        </p:tgtEl>
                                        <p:attrNameLst>
                                          <p:attrName>ppt_x</p:attrName>
                                          <p:attrName>ppt_y</p:attrName>
                                        </p:attrNameLst>
                                      </p:cBhvr>
                                      <p:rCtr x="-17833" y="-5039"/>
                                    </p:animMotion>
                                  </p:childTnLst>
                                </p:cTn>
                              </p:par>
                              <p:par>
                                <p:cTn id="226" presetID="42" presetClass="path" presetSubtype="0" decel="100000" fill="hold" nodeType="withEffect">
                                  <p:stCondLst>
                                    <p:cond delay="3800"/>
                                  </p:stCondLst>
                                  <p:childTnLst>
                                    <p:animMotion origin="layout" path="M -1.10288E-6 2.16523E-6 L -0.51711 -0.14389 " pathEditMode="relative" rAng="0" ptsTypes="AA">
                                      <p:cBhvr>
                                        <p:cTn id="227" dur="1000" fill="hold"/>
                                        <p:tgtEl>
                                          <p:spTgt spid="5231"/>
                                        </p:tgtEl>
                                        <p:attrNameLst>
                                          <p:attrName>ppt_x</p:attrName>
                                          <p:attrName>ppt_y</p:attrName>
                                        </p:attrNameLst>
                                      </p:cBhvr>
                                      <p:rCtr x="-25938" y="-7217"/>
                                    </p:animMotion>
                                  </p:childTnLst>
                                </p:cTn>
                              </p:par>
                              <p:par>
                                <p:cTn id="228" presetID="42" presetClass="path" presetSubtype="0" decel="100000" fill="hold" nodeType="withEffect">
                                  <p:stCondLst>
                                    <p:cond delay="3800"/>
                                  </p:stCondLst>
                                  <p:childTnLst>
                                    <p:animMotion origin="layout" path="M 4.56472E-6 2.601E-6 L -0.37784 -0.27622 " pathEditMode="relative" rAng="0" ptsTypes="AA">
                                      <p:cBhvr>
                                        <p:cTn id="229" dur="1000" fill="hold"/>
                                        <p:tgtEl>
                                          <p:spTgt spid="5237"/>
                                        </p:tgtEl>
                                        <p:attrNameLst>
                                          <p:attrName>ppt_x</p:attrName>
                                          <p:attrName>ppt_y</p:attrName>
                                        </p:attrNameLst>
                                      </p:cBhvr>
                                      <p:rCtr x="-18866" y="-13618"/>
                                    </p:animMotion>
                                  </p:childTnLst>
                                </p:cTn>
                              </p:par>
                              <p:par>
                                <p:cTn id="230" presetID="42" presetClass="path" presetSubtype="0" decel="100000" fill="hold" nodeType="withEffect">
                                  <p:stCondLst>
                                    <p:cond delay="3800"/>
                                  </p:stCondLst>
                                  <p:childTnLst>
                                    <p:animMotion origin="layout" path="M 4.26091E-6 -4.63459E-6 L -0.53779 -0.25624 " pathEditMode="relative" rAng="0" ptsTypes="AA">
                                      <p:cBhvr>
                                        <p:cTn id="231" dur="1000" fill="hold"/>
                                        <p:tgtEl>
                                          <p:spTgt spid="5234"/>
                                        </p:tgtEl>
                                        <p:attrNameLst>
                                          <p:attrName>ppt_x</p:attrName>
                                          <p:attrName>ppt_y</p:attrName>
                                        </p:attrNameLst>
                                      </p:cBhvr>
                                      <p:rCtr x="-26896" y="-12823"/>
                                    </p:animMotion>
                                  </p:childTnLst>
                                </p:cTn>
                              </p:par>
                              <p:par>
                                <p:cTn id="232" presetID="2" presetClass="entr" presetSubtype="8" decel="100000" fill="hold" grpId="0" nodeType="withEffect">
                                  <p:stCondLst>
                                    <p:cond delay="4800"/>
                                  </p:stCondLst>
                                  <p:childTnLst>
                                    <p:set>
                                      <p:cBhvr>
                                        <p:cTn id="233" dur="1" fill="hold">
                                          <p:stCondLst>
                                            <p:cond delay="0"/>
                                          </p:stCondLst>
                                        </p:cTn>
                                        <p:tgtEl>
                                          <p:spTgt spid="2538"/>
                                        </p:tgtEl>
                                        <p:attrNameLst>
                                          <p:attrName>style.visibility</p:attrName>
                                        </p:attrNameLst>
                                      </p:cBhvr>
                                      <p:to>
                                        <p:strVal val="visible"/>
                                      </p:to>
                                    </p:set>
                                    <p:anim calcmode="lin" valueType="num">
                                      <p:cBhvr additive="base">
                                        <p:cTn id="234" dur="750" fill="hold"/>
                                        <p:tgtEl>
                                          <p:spTgt spid="2538"/>
                                        </p:tgtEl>
                                        <p:attrNameLst>
                                          <p:attrName>ppt_x</p:attrName>
                                        </p:attrNameLst>
                                      </p:cBhvr>
                                      <p:tavLst>
                                        <p:tav tm="0">
                                          <p:val>
                                            <p:strVal val="0-#ppt_w/2"/>
                                          </p:val>
                                        </p:tav>
                                        <p:tav tm="100000">
                                          <p:val>
                                            <p:strVal val="#ppt_x"/>
                                          </p:val>
                                        </p:tav>
                                      </p:tavLst>
                                    </p:anim>
                                    <p:anim calcmode="lin" valueType="num">
                                      <p:cBhvr additive="base">
                                        <p:cTn id="235" dur="750" fill="hold"/>
                                        <p:tgtEl>
                                          <p:spTgt spid="2538"/>
                                        </p:tgtEl>
                                        <p:attrNameLst>
                                          <p:attrName>ppt_y</p:attrName>
                                        </p:attrNameLst>
                                      </p:cBhvr>
                                      <p:tavLst>
                                        <p:tav tm="0">
                                          <p:val>
                                            <p:strVal val="#ppt_y"/>
                                          </p:val>
                                        </p:tav>
                                        <p:tav tm="100000">
                                          <p:val>
                                            <p:strVal val="#ppt_y"/>
                                          </p:val>
                                        </p:tav>
                                      </p:tavLst>
                                    </p:anim>
                                  </p:childTnLst>
                                </p:cTn>
                              </p:par>
                              <p:par>
                                <p:cTn id="236" presetID="10" presetClass="entr" presetSubtype="0" fill="hold" grpId="0" nodeType="withEffect">
                                  <p:stCondLst>
                                    <p:cond delay="4900"/>
                                  </p:stCondLst>
                                  <p:childTnLst>
                                    <p:set>
                                      <p:cBhvr>
                                        <p:cTn id="237" dur="1" fill="hold">
                                          <p:stCondLst>
                                            <p:cond delay="0"/>
                                          </p:stCondLst>
                                        </p:cTn>
                                        <p:tgtEl>
                                          <p:spTgt spid="5169"/>
                                        </p:tgtEl>
                                        <p:attrNameLst>
                                          <p:attrName>style.visibility</p:attrName>
                                        </p:attrNameLst>
                                      </p:cBhvr>
                                      <p:to>
                                        <p:strVal val="visible"/>
                                      </p:to>
                                    </p:set>
                                    <p:animEffect transition="in" filter="fade">
                                      <p:cBhvr>
                                        <p:cTn id="238" dur="250"/>
                                        <p:tgtEl>
                                          <p:spTgt spid="5169"/>
                                        </p:tgtEl>
                                      </p:cBhvr>
                                    </p:animEffect>
                                  </p:childTnLst>
                                </p:cTn>
                              </p:par>
                              <p:par>
                                <p:cTn id="239" presetID="10" presetClass="entr" presetSubtype="0" fill="hold" grpId="0" nodeType="withEffect">
                                  <p:stCondLst>
                                    <p:cond delay="4900"/>
                                  </p:stCondLst>
                                  <p:childTnLst>
                                    <p:set>
                                      <p:cBhvr>
                                        <p:cTn id="240" dur="1" fill="hold">
                                          <p:stCondLst>
                                            <p:cond delay="0"/>
                                          </p:stCondLst>
                                        </p:cTn>
                                        <p:tgtEl>
                                          <p:spTgt spid="2572"/>
                                        </p:tgtEl>
                                        <p:attrNameLst>
                                          <p:attrName>style.visibility</p:attrName>
                                        </p:attrNameLst>
                                      </p:cBhvr>
                                      <p:to>
                                        <p:strVal val="visible"/>
                                      </p:to>
                                    </p:set>
                                    <p:animEffect transition="in" filter="fade">
                                      <p:cBhvr>
                                        <p:cTn id="241" dur="250"/>
                                        <p:tgtEl>
                                          <p:spTgt spid="2572"/>
                                        </p:tgtEl>
                                      </p:cBhvr>
                                    </p:animEffect>
                                  </p:childTnLst>
                                </p:cTn>
                              </p:par>
                              <p:par>
                                <p:cTn id="242" presetID="10" presetClass="entr" presetSubtype="0" fill="hold" nodeType="withEffect">
                                  <p:stCondLst>
                                    <p:cond delay="4900"/>
                                  </p:stCondLst>
                                  <p:childTnLst>
                                    <p:set>
                                      <p:cBhvr>
                                        <p:cTn id="243" dur="1" fill="hold">
                                          <p:stCondLst>
                                            <p:cond delay="0"/>
                                          </p:stCondLst>
                                        </p:cTn>
                                        <p:tgtEl>
                                          <p:spTgt spid="2533"/>
                                        </p:tgtEl>
                                        <p:attrNameLst>
                                          <p:attrName>style.visibility</p:attrName>
                                        </p:attrNameLst>
                                      </p:cBhvr>
                                      <p:to>
                                        <p:strVal val="visible"/>
                                      </p:to>
                                    </p:set>
                                    <p:animEffect transition="in" filter="fade">
                                      <p:cBhvr>
                                        <p:cTn id="244" dur="250"/>
                                        <p:tgtEl>
                                          <p:spTgt spid="2533"/>
                                        </p:tgtEl>
                                      </p:cBhvr>
                                    </p:animEffect>
                                  </p:childTnLst>
                                </p:cTn>
                              </p:par>
                              <p:par>
                                <p:cTn id="245" presetID="10" presetClass="entr" presetSubtype="0" fill="hold" grpId="0" nodeType="withEffect">
                                  <p:stCondLst>
                                    <p:cond delay="4900"/>
                                  </p:stCondLst>
                                  <p:childTnLst>
                                    <p:set>
                                      <p:cBhvr>
                                        <p:cTn id="246" dur="1" fill="hold">
                                          <p:stCondLst>
                                            <p:cond delay="0"/>
                                          </p:stCondLst>
                                        </p:cTn>
                                        <p:tgtEl>
                                          <p:spTgt spid="5170"/>
                                        </p:tgtEl>
                                        <p:attrNameLst>
                                          <p:attrName>style.visibility</p:attrName>
                                        </p:attrNameLst>
                                      </p:cBhvr>
                                      <p:to>
                                        <p:strVal val="visible"/>
                                      </p:to>
                                    </p:set>
                                    <p:animEffect transition="in" filter="fade">
                                      <p:cBhvr>
                                        <p:cTn id="247" dur="250"/>
                                        <p:tgtEl>
                                          <p:spTgt spid="5170"/>
                                        </p:tgtEl>
                                      </p:cBhvr>
                                    </p:animEffect>
                                  </p:childTnLst>
                                </p:cTn>
                              </p:par>
                              <p:par>
                                <p:cTn id="248" presetID="10" presetClass="entr" presetSubtype="0" fill="hold" nodeType="withEffect">
                                  <p:stCondLst>
                                    <p:cond delay="4900"/>
                                  </p:stCondLst>
                                  <p:childTnLst>
                                    <p:set>
                                      <p:cBhvr>
                                        <p:cTn id="249" dur="1" fill="hold">
                                          <p:stCondLst>
                                            <p:cond delay="0"/>
                                          </p:stCondLst>
                                        </p:cTn>
                                        <p:tgtEl>
                                          <p:spTgt spid="2535"/>
                                        </p:tgtEl>
                                        <p:attrNameLst>
                                          <p:attrName>style.visibility</p:attrName>
                                        </p:attrNameLst>
                                      </p:cBhvr>
                                      <p:to>
                                        <p:strVal val="visible"/>
                                      </p:to>
                                    </p:set>
                                    <p:animEffect transition="in" filter="fade">
                                      <p:cBhvr>
                                        <p:cTn id="250" dur="250"/>
                                        <p:tgtEl>
                                          <p:spTgt spid="2535"/>
                                        </p:tgtEl>
                                      </p:cBhvr>
                                    </p:animEffect>
                                  </p:childTnLst>
                                </p:cTn>
                              </p:par>
                              <p:par>
                                <p:cTn id="251" presetID="10" presetClass="entr" presetSubtype="0" fill="hold" grpId="0" nodeType="withEffect">
                                  <p:stCondLst>
                                    <p:cond delay="4900"/>
                                  </p:stCondLst>
                                  <p:childTnLst>
                                    <p:set>
                                      <p:cBhvr>
                                        <p:cTn id="252" dur="1" fill="hold">
                                          <p:stCondLst>
                                            <p:cond delay="0"/>
                                          </p:stCondLst>
                                        </p:cTn>
                                        <p:tgtEl>
                                          <p:spTgt spid="5172"/>
                                        </p:tgtEl>
                                        <p:attrNameLst>
                                          <p:attrName>style.visibility</p:attrName>
                                        </p:attrNameLst>
                                      </p:cBhvr>
                                      <p:to>
                                        <p:strVal val="visible"/>
                                      </p:to>
                                    </p:set>
                                    <p:animEffect transition="in" filter="fade">
                                      <p:cBhvr>
                                        <p:cTn id="253" dur="250"/>
                                        <p:tgtEl>
                                          <p:spTgt spid="5172"/>
                                        </p:tgtEl>
                                      </p:cBhvr>
                                    </p:animEffect>
                                  </p:childTnLst>
                                </p:cTn>
                              </p:par>
                              <p:par>
                                <p:cTn id="254" presetID="10" presetClass="entr" presetSubtype="0" fill="hold" nodeType="withEffect">
                                  <p:stCondLst>
                                    <p:cond delay="4900"/>
                                  </p:stCondLst>
                                  <p:childTnLst>
                                    <p:set>
                                      <p:cBhvr>
                                        <p:cTn id="255" dur="1" fill="hold">
                                          <p:stCondLst>
                                            <p:cond delay="0"/>
                                          </p:stCondLst>
                                        </p:cTn>
                                        <p:tgtEl>
                                          <p:spTgt spid="2531"/>
                                        </p:tgtEl>
                                        <p:attrNameLst>
                                          <p:attrName>style.visibility</p:attrName>
                                        </p:attrNameLst>
                                      </p:cBhvr>
                                      <p:to>
                                        <p:strVal val="visible"/>
                                      </p:to>
                                    </p:set>
                                    <p:animEffect transition="in" filter="fade">
                                      <p:cBhvr>
                                        <p:cTn id="256" dur="250"/>
                                        <p:tgtEl>
                                          <p:spTgt spid="2531"/>
                                        </p:tgtEl>
                                      </p:cBhvr>
                                    </p:animEffect>
                                  </p:childTnLst>
                                </p:cTn>
                              </p:par>
                              <p:par>
                                <p:cTn id="257" presetID="10" presetClass="entr" presetSubtype="0" fill="hold" grpId="0" nodeType="withEffect">
                                  <p:stCondLst>
                                    <p:cond delay="4900"/>
                                  </p:stCondLst>
                                  <p:childTnLst>
                                    <p:set>
                                      <p:cBhvr>
                                        <p:cTn id="258" dur="1" fill="hold">
                                          <p:stCondLst>
                                            <p:cond delay="0"/>
                                          </p:stCondLst>
                                        </p:cTn>
                                        <p:tgtEl>
                                          <p:spTgt spid="5173"/>
                                        </p:tgtEl>
                                        <p:attrNameLst>
                                          <p:attrName>style.visibility</p:attrName>
                                        </p:attrNameLst>
                                      </p:cBhvr>
                                      <p:to>
                                        <p:strVal val="visible"/>
                                      </p:to>
                                    </p:set>
                                    <p:animEffect transition="in" filter="fade">
                                      <p:cBhvr>
                                        <p:cTn id="259" dur="250"/>
                                        <p:tgtEl>
                                          <p:spTgt spid="5173"/>
                                        </p:tgtEl>
                                      </p:cBhvr>
                                    </p:animEffect>
                                  </p:childTnLst>
                                </p:cTn>
                              </p:par>
                              <p:par>
                                <p:cTn id="260" presetID="10" presetClass="exit" presetSubtype="0" fill="hold" nodeType="withEffect">
                                  <p:stCondLst>
                                    <p:cond delay="4900"/>
                                  </p:stCondLst>
                                  <p:childTnLst>
                                    <p:animEffect transition="out" filter="fade">
                                      <p:cBhvr>
                                        <p:cTn id="261" dur="250"/>
                                        <p:tgtEl>
                                          <p:spTgt spid="5240"/>
                                        </p:tgtEl>
                                      </p:cBhvr>
                                    </p:animEffect>
                                    <p:set>
                                      <p:cBhvr>
                                        <p:cTn id="262" dur="1" fill="hold">
                                          <p:stCondLst>
                                            <p:cond delay="249"/>
                                          </p:stCondLst>
                                        </p:cTn>
                                        <p:tgtEl>
                                          <p:spTgt spid="5240"/>
                                        </p:tgtEl>
                                        <p:attrNameLst>
                                          <p:attrName>style.visibility</p:attrName>
                                        </p:attrNameLst>
                                      </p:cBhvr>
                                      <p:to>
                                        <p:strVal val="hidden"/>
                                      </p:to>
                                    </p:set>
                                  </p:childTnLst>
                                </p:cTn>
                              </p:par>
                              <p:par>
                                <p:cTn id="263" presetID="10" presetClass="exit" presetSubtype="0" fill="hold" nodeType="withEffect">
                                  <p:stCondLst>
                                    <p:cond delay="4900"/>
                                  </p:stCondLst>
                                  <p:childTnLst>
                                    <p:animEffect transition="out" filter="fade">
                                      <p:cBhvr>
                                        <p:cTn id="264" dur="250"/>
                                        <p:tgtEl>
                                          <p:spTgt spid="5231"/>
                                        </p:tgtEl>
                                      </p:cBhvr>
                                    </p:animEffect>
                                    <p:set>
                                      <p:cBhvr>
                                        <p:cTn id="265" dur="1" fill="hold">
                                          <p:stCondLst>
                                            <p:cond delay="249"/>
                                          </p:stCondLst>
                                        </p:cTn>
                                        <p:tgtEl>
                                          <p:spTgt spid="5231"/>
                                        </p:tgtEl>
                                        <p:attrNameLst>
                                          <p:attrName>style.visibility</p:attrName>
                                        </p:attrNameLst>
                                      </p:cBhvr>
                                      <p:to>
                                        <p:strVal val="hidden"/>
                                      </p:to>
                                    </p:set>
                                  </p:childTnLst>
                                </p:cTn>
                              </p:par>
                              <p:par>
                                <p:cTn id="266" presetID="10" presetClass="exit" presetSubtype="0" fill="hold" nodeType="withEffect">
                                  <p:stCondLst>
                                    <p:cond delay="4900"/>
                                  </p:stCondLst>
                                  <p:childTnLst>
                                    <p:animEffect transition="out" filter="fade">
                                      <p:cBhvr>
                                        <p:cTn id="267" dur="250"/>
                                        <p:tgtEl>
                                          <p:spTgt spid="5237"/>
                                        </p:tgtEl>
                                      </p:cBhvr>
                                    </p:animEffect>
                                    <p:set>
                                      <p:cBhvr>
                                        <p:cTn id="268" dur="1" fill="hold">
                                          <p:stCondLst>
                                            <p:cond delay="249"/>
                                          </p:stCondLst>
                                        </p:cTn>
                                        <p:tgtEl>
                                          <p:spTgt spid="5237"/>
                                        </p:tgtEl>
                                        <p:attrNameLst>
                                          <p:attrName>style.visibility</p:attrName>
                                        </p:attrNameLst>
                                      </p:cBhvr>
                                      <p:to>
                                        <p:strVal val="hidden"/>
                                      </p:to>
                                    </p:set>
                                  </p:childTnLst>
                                </p:cTn>
                              </p:par>
                              <p:par>
                                <p:cTn id="269" presetID="10" presetClass="exit" presetSubtype="0" fill="hold" nodeType="withEffect">
                                  <p:stCondLst>
                                    <p:cond delay="4900"/>
                                  </p:stCondLst>
                                  <p:childTnLst>
                                    <p:animEffect transition="out" filter="fade">
                                      <p:cBhvr>
                                        <p:cTn id="270" dur="250"/>
                                        <p:tgtEl>
                                          <p:spTgt spid="5234"/>
                                        </p:tgtEl>
                                      </p:cBhvr>
                                    </p:animEffect>
                                    <p:set>
                                      <p:cBhvr>
                                        <p:cTn id="271" dur="1" fill="hold">
                                          <p:stCondLst>
                                            <p:cond delay="249"/>
                                          </p:stCondLst>
                                        </p:cTn>
                                        <p:tgtEl>
                                          <p:spTgt spid="5234"/>
                                        </p:tgtEl>
                                        <p:attrNameLst>
                                          <p:attrName>style.visibility</p:attrName>
                                        </p:attrNameLst>
                                      </p:cBhvr>
                                      <p:to>
                                        <p:strVal val="hidden"/>
                                      </p:to>
                                    </p:set>
                                  </p:childTnLst>
                                </p:cTn>
                              </p:par>
                              <p:par>
                                <p:cTn id="272" presetID="10" presetClass="entr" presetSubtype="0" fill="hold" grpId="0" nodeType="withEffect">
                                  <p:stCondLst>
                                    <p:cond delay="5700"/>
                                  </p:stCondLst>
                                  <p:childTnLst>
                                    <p:set>
                                      <p:cBhvr>
                                        <p:cTn id="273" dur="1" fill="hold">
                                          <p:stCondLst>
                                            <p:cond delay="0"/>
                                          </p:stCondLst>
                                        </p:cTn>
                                        <p:tgtEl>
                                          <p:spTgt spid="2536"/>
                                        </p:tgtEl>
                                        <p:attrNameLst>
                                          <p:attrName>style.visibility</p:attrName>
                                        </p:attrNameLst>
                                      </p:cBhvr>
                                      <p:to>
                                        <p:strVal val="visible"/>
                                      </p:to>
                                    </p:set>
                                    <p:animEffect transition="in" filter="fade">
                                      <p:cBhvr>
                                        <p:cTn id="274" dur="250"/>
                                        <p:tgtEl>
                                          <p:spTgt spid="2536"/>
                                        </p:tgtEl>
                                      </p:cBhvr>
                                    </p:animEffect>
                                  </p:childTnLst>
                                </p:cTn>
                              </p:par>
                              <p:par>
                                <p:cTn id="275" presetID="10" presetClass="entr" presetSubtype="0" fill="hold" grpId="0" nodeType="withEffect">
                                  <p:stCondLst>
                                    <p:cond delay="5700"/>
                                  </p:stCondLst>
                                  <p:childTnLst>
                                    <p:set>
                                      <p:cBhvr>
                                        <p:cTn id="276" dur="1" fill="hold">
                                          <p:stCondLst>
                                            <p:cond delay="0"/>
                                          </p:stCondLst>
                                        </p:cTn>
                                        <p:tgtEl>
                                          <p:spTgt spid="2532"/>
                                        </p:tgtEl>
                                        <p:attrNameLst>
                                          <p:attrName>style.visibility</p:attrName>
                                        </p:attrNameLst>
                                      </p:cBhvr>
                                      <p:to>
                                        <p:strVal val="visible"/>
                                      </p:to>
                                    </p:set>
                                    <p:animEffect transition="in" filter="fade">
                                      <p:cBhvr>
                                        <p:cTn id="277" dur="250"/>
                                        <p:tgtEl>
                                          <p:spTgt spid="2532"/>
                                        </p:tgtEl>
                                      </p:cBhvr>
                                    </p:animEffect>
                                  </p:childTnLst>
                                </p:cTn>
                              </p:par>
                              <p:par>
                                <p:cTn id="278" presetID="10" presetClass="entr" presetSubtype="0" fill="hold" grpId="0" nodeType="withEffect">
                                  <p:stCondLst>
                                    <p:cond delay="5700"/>
                                  </p:stCondLst>
                                  <p:childTnLst>
                                    <p:set>
                                      <p:cBhvr>
                                        <p:cTn id="279" dur="1" fill="hold">
                                          <p:stCondLst>
                                            <p:cond delay="0"/>
                                          </p:stCondLst>
                                        </p:cTn>
                                        <p:tgtEl>
                                          <p:spTgt spid="2534"/>
                                        </p:tgtEl>
                                        <p:attrNameLst>
                                          <p:attrName>style.visibility</p:attrName>
                                        </p:attrNameLst>
                                      </p:cBhvr>
                                      <p:to>
                                        <p:strVal val="visible"/>
                                      </p:to>
                                    </p:set>
                                    <p:animEffect transition="in" filter="fade">
                                      <p:cBhvr>
                                        <p:cTn id="280" dur="250"/>
                                        <p:tgtEl>
                                          <p:spTgt spid="2534"/>
                                        </p:tgtEl>
                                      </p:cBhvr>
                                    </p:animEffect>
                                  </p:childTnLst>
                                </p:cTn>
                              </p:par>
                              <p:par>
                                <p:cTn id="281" presetID="10" presetClass="entr" presetSubtype="0" fill="hold" grpId="0" nodeType="withEffect">
                                  <p:stCondLst>
                                    <p:cond delay="5700"/>
                                  </p:stCondLst>
                                  <p:childTnLst>
                                    <p:set>
                                      <p:cBhvr>
                                        <p:cTn id="282" dur="1" fill="hold">
                                          <p:stCondLst>
                                            <p:cond delay="0"/>
                                          </p:stCondLst>
                                        </p:cTn>
                                        <p:tgtEl>
                                          <p:spTgt spid="2530"/>
                                        </p:tgtEl>
                                        <p:attrNameLst>
                                          <p:attrName>style.visibility</p:attrName>
                                        </p:attrNameLst>
                                      </p:cBhvr>
                                      <p:to>
                                        <p:strVal val="visible"/>
                                      </p:to>
                                    </p:set>
                                    <p:animEffect transition="in" filter="fade">
                                      <p:cBhvr>
                                        <p:cTn id="283" dur="250"/>
                                        <p:tgtEl>
                                          <p:spTgt spid="2530"/>
                                        </p:tgtEl>
                                      </p:cBhvr>
                                    </p:animEffect>
                                  </p:childTnLst>
                                </p:cTn>
                              </p:par>
                              <p:par>
                                <p:cTn id="284" presetID="10" presetClass="exit" presetSubtype="0" fill="hold" grpId="1" nodeType="withEffect">
                                  <p:stCondLst>
                                    <p:cond delay="5700"/>
                                  </p:stCondLst>
                                  <p:childTnLst>
                                    <p:animEffect transition="out" filter="fade">
                                      <p:cBhvr>
                                        <p:cTn id="285" dur="250"/>
                                        <p:tgtEl>
                                          <p:spTgt spid="5169"/>
                                        </p:tgtEl>
                                      </p:cBhvr>
                                    </p:animEffect>
                                    <p:set>
                                      <p:cBhvr>
                                        <p:cTn id="286" dur="1" fill="hold">
                                          <p:stCondLst>
                                            <p:cond delay="249"/>
                                          </p:stCondLst>
                                        </p:cTn>
                                        <p:tgtEl>
                                          <p:spTgt spid="5169"/>
                                        </p:tgtEl>
                                        <p:attrNameLst>
                                          <p:attrName>style.visibility</p:attrName>
                                        </p:attrNameLst>
                                      </p:cBhvr>
                                      <p:to>
                                        <p:strVal val="hidden"/>
                                      </p:to>
                                    </p:set>
                                  </p:childTnLst>
                                </p:cTn>
                              </p:par>
                              <p:par>
                                <p:cTn id="287" presetID="10" presetClass="exit" presetSubtype="0" fill="hold" grpId="1" nodeType="withEffect">
                                  <p:stCondLst>
                                    <p:cond delay="5700"/>
                                  </p:stCondLst>
                                  <p:childTnLst>
                                    <p:animEffect transition="out" filter="fade">
                                      <p:cBhvr>
                                        <p:cTn id="288" dur="250"/>
                                        <p:tgtEl>
                                          <p:spTgt spid="5170"/>
                                        </p:tgtEl>
                                      </p:cBhvr>
                                    </p:animEffect>
                                    <p:set>
                                      <p:cBhvr>
                                        <p:cTn id="289" dur="1" fill="hold">
                                          <p:stCondLst>
                                            <p:cond delay="249"/>
                                          </p:stCondLst>
                                        </p:cTn>
                                        <p:tgtEl>
                                          <p:spTgt spid="5170"/>
                                        </p:tgtEl>
                                        <p:attrNameLst>
                                          <p:attrName>style.visibility</p:attrName>
                                        </p:attrNameLst>
                                      </p:cBhvr>
                                      <p:to>
                                        <p:strVal val="hidden"/>
                                      </p:to>
                                    </p:set>
                                  </p:childTnLst>
                                </p:cTn>
                              </p:par>
                              <p:par>
                                <p:cTn id="290" presetID="10" presetClass="exit" presetSubtype="0" fill="hold" grpId="1" nodeType="withEffect">
                                  <p:stCondLst>
                                    <p:cond delay="5700"/>
                                  </p:stCondLst>
                                  <p:childTnLst>
                                    <p:animEffect transition="out" filter="fade">
                                      <p:cBhvr>
                                        <p:cTn id="291" dur="250"/>
                                        <p:tgtEl>
                                          <p:spTgt spid="5172"/>
                                        </p:tgtEl>
                                      </p:cBhvr>
                                    </p:animEffect>
                                    <p:set>
                                      <p:cBhvr>
                                        <p:cTn id="292" dur="1" fill="hold">
                                          <p:stCondLst>
                                            <p:cond delay="249"/>
                                          </p:stCondLst>
                                        </p:cTn>
                                        <p:tgtEl>
                                          <p:spTgt spid="5172"/>
                                        </p:tgtEl>
                                        <p:attrNameLst>
                                          <p:attrName>style.visibility</p:attrName>
                                        </p:attrNameLst>
                                      </p:cBhvr>
                                      <p:to>
                                        <p:strVal val="hidden"/>
                                      </p:to>
                                    </p:set>
                                  </p:childTnLst>
                                </p:cTn>
                              </p:par>
                              <p:par>
                                <p:cTn id="293" presetID="10" presetClass="exit" presetSubtype="0" fill="hold" grpId="1" nodeType="withEffect">
                                  <p:stCondLst>
                                    <p:cond delay="5700"/>
                                  </p:stCondLst>
                                  <p:childTnLst>
                                    <p:animEffect transition="out" filter="fade">
                                      <p:cBhvr>
                                        <p:cTn id="294" dur="250"/>
                                        <p:tgtEl>
                                          <p:spTgt spid="5173"/>
                                        </p:tgtEl>
                                      </p:cBhvr>
                                    </p:animEffect>
                                    <p:set>
                                      <p:cBhvr>
                                        <p:cTn id="295" dur="1" fill="hold">
                                          <p:stCondLst>
                                            <p:cond delay="249"/>
                                          </p:stCondLst>
                                        </p:cTn>
                                        <p:tgtEl>
                                          <p:spTgt spid="5173"/>
                                        </p:tgtEl>
                                        <p:attrNameLst>
                                          <p:attrName>style.visibility</p:attrName>
                                        </p:attrNameLst>
                                      </p:cBhvr>
                                      <p:to>
                                        <p:strVal val="hidden"/>
                                      </p:to>
                                    </p:set>
                                  </p:childTnLst>
                                </p:cTn>
                              </p:par>
                              <p:par>
                                <p:cTn id="296" presetID="10" presetClass="entr" presetSubtype="0" fill="hold" nodeType="withEffect">
                                  <p:stCondLst>
                                    <p:cond delay="6400"/>
                                  </p:stCondLst>
                                  <p:childTnLst>
                                    <p:set>
                                      <p:cBhvr>
                                        <p:cTn id="297" dur="1" fill="hold">
                                          <p:stCondLst>
                                            <p:cond delay="0"/>
                                          </p:stCondLst>
                                        </p:cTn>
                                        <p:tgtEl>
                                          <p:spTgt spid="5252"/>
                                        </p:tgtEl>
                                        <p:attrNameLst>
                                          <p:attrName>style.visibility</p:attrName>
                                        </p:attrNameLst>
                                      </p:cBhvr>
                                      <p:to>
                                        <p:strVal val="visible"/>
                                      </p:to>
                                    </p:set>
                                    <p:animEffect transition="in" filter="fade">
                                      <p:cBhvr>
                                        <p:cTn id="298" dur="250"/>
                                        <p:tgtEl>
                                          <p:spTgt spid="5252"/>
                                        </p:tgtEl>
                                      </p:cBhvr>
                                    </p:animEffect>
                                  </p:childTnLst>
                                </p:cTn>
                              </p:par>
                              <p:par>
                                <p:cTn id="299" presetID="10" presetClass="entr" presetSubtype="0" fill="hold" nodeType="withEffect">
                                  <p:stCondLst>
                                    <p:cond delay="6400"/>
                                  </p:stCondLst>
                                  <p:childTnLst>
                                    <p:set>
                                      <p:cBhvr>
                                        <p:cTn id="300" dur="1" fill="hold">
                                          <p:stCondLst>
                                            <p:cond delay="0"/>
                                          </p:stCondLst>
                                        </p:cTn>
                                        <p:tgtEl>
                                          <p:spTgt spid="5255"/>
                                        </p:tgtEl>
                                        <p:attrNameLst>
                                          <p:attrName>style.visibility</p:attrName>
                                        </p:attrNameLst>
                                      </p:cBhvr>
                                      <p:to>
                                        <p:strVal val="visible"/>
                                      </p:to>
                                    </p:set>
                                    <p:animEffect transition="in" filter="fade">
                                      <p:cBhvr>
                                        <p:cTn id="301" dur="250"/>
                                        <p:tgtEl>
                                          <p:spTgt spid="5255"/>
                                        </p:tgtEl>
                                      </p:cBhvr>
                                    </p:animEffect>
                                  </p:childTnLst>
                                </p:cTn>
                              </p:par>
                              <p:par>
                                <p:cTn id="302" presetID="10" presetClass="entr" presetSubtype="0" fill="hold" nodeType="withEffect">
                                  <p:stCondLst>
                                    <p:cond delay="6400"/>
                                  </p:stCondLst>
                                  <p:childTnLst>
                                    <p:set>
                                      <p:cBhvr>
                                        <p:cTn id="303" dur="1" fill="hold">
                                          <p:stCondLst>
                                            <p:cond delay="0"/>
                                          </p:stCondLst>
                                        </p:cTn>
                                        <p:tgtEl>
                                          <p:spTgt spid="5246"/>
                                        </p:tgtEl>
                                        <p:attrNameLst>
                                          <p:attrName>style.visibility</p:attrName>
                                        </p:attrNameLst>
                                      </p:cBhvr>
                                      <p:to>
                                        <p:strVal val="visible"/>
                                      </p:to>
                                    </p:set>
                                    <p:animEffect transition="in" filter="fade">
                                      <p:cBhvr>
                                        <p:cTn id="304" dur="250"/>
                                        <p:tgtEl>
                                          <p:spTgt spid="5246"/>
                                        </p:tgtEl>
                                      </p:cBhvr>
                                    </p:animEffect>
                                  </p:childTnLst>
                                </p:cTn>
                              </p:par>
                              <p:par>
                                <p:cTn id="305" presetID="10" presetClass="entr" presetSubtype="0" fill="hold" nodeType="withEffect">
                                  <p:stCondLst>
                                    <p:cond delay="6400"/>
                                  </p:stCondLst>
                                  <p:childTnLst>
                                    <p:set>
                                      <p:cBhvr>
                                        <p:cTn id="306" dur="1" fill="hold">
                                          <p:stCondLst>
                                            <p:cond delay="0"/>
                                          </p:stCondLst>
                                        </p:cTn>
                                        <p:tgtEl>
                                          <p:spTgt spid="5243"/>
                                        </p:tgtEl>
                                        <p:attrNameLst>
                                          <p:attrName>style.visibility</p:attrName>
                                        </p:attrNameLst>
                                      </p:cBhvr>
                                      <p:to>
                                        <p:strVal val="visible"/>
                                      </p:to>
                                    </p:set>
                                    <p:animEffect transition="in" filter="fade">
                                      <p:cBhvr>
                                        <p:cTn id="307" dur="250"/>
                                        <p:tgtEl>
                                          <p:spTgt spid="5243"/>
                                        </p:tgtEl>
                                      </p:cBhvr>
                                    </p:animEffect>
                                  </p:childTnLst>
                                </p:cTn>
                              </p:par>
                              <p:par>
                                <p:cTn id="308" presetID="10" presetClass="entr" presetSubtype="0" fill="hold" nodeType="withEffect">
                                  <p:stCondLst>
                                    <p:cond delay="6400"/>
                                  </p:stCondLst>
                                  <p:childTnLst>
                                    <p:set>
                                      <p:cBhvr>
                                        <p:cTn id="309" dur="1" fill="hold">
                                          <p:stCondLst>
                                            <p:cond delay="0"/>
                                          </p:stCondLst>
                                        </p:cTn>
                                        <p:tgtEl>
                                          <p:spTgt spid="5249"/>
                                        </p:tgtEl>
                                        <p:attrNameLst>
                                          <p:attrName>style.visibility</p:attrName>
                                        </p:attrNameLst>
                                      </p:cBhvr>
                                      <p:to>
                                        <p:strVal val="visible"/>
                                      </p:to>
                                    </p:set>
                                    <p:animEffect transition="in" filter="fade">
                                      <p:cBhvr>
                                        <p:cTn id="310" dur="250"/>
                                        <p:tgtEl>
                                          <p:spTgt spid="5249"/>
                                        </p:tgtEl>
                                      </p:cBhvr>
                                    </p:animEffect>
                                  </p:childTnLst>
                                </p:cTn>
                              </p:par>
                              <p:par>
                                <p:cTn id="311" presetID="42" presetClass="path" presetSubtype="0" decel="80000" fill="hold" nodeType="withEffect">
                                  <p:stCondLst>
                                    <p:cond delay="6700"/>
                                  </p:stCondLst>
                                  <p:childTnLst>
                                    <p:animMotion origin="layout" path="M -4.70003E-6 1.51611E-6 L -0.30686 0.17408 " pathEditMode="relative" rAng="0" ptsTypes="AA">
                                      <p:cBhvr>
                                        <p:cTn id="312" dur="1000" fill="hold"/>
                                        <p:tgtEl>
                                          <p:spTgt spid="5252"/>
                                        </p:tgtEl>
                                        <p:attrNameLst>
                                          <p:attrName>ppt_x</p:attrName>
                                          <p:attrName>ppt_y</p:attrName>
                                        </p:attrNameLst>
                                      </p:cBhvr>
                                      <p:rCtr x="-15343" y="8693"/>
                                    </p:animMotion>
                                  </p:childTnLst>
                                </p:cTn>
                              </p:par>
                              <p:par>
                                <p:cTn id="313" presetID="42" presetClass="path" presetSubtype="0" decel="100000" fill="hold" nodeType="withEffect">
                                  <p:stCondLst>
                                    <p:cond delay="6700"/>
                                  </p:stCondLst>
                                  <p:childTnLst>
                                    <p:animMotion origin="layout" path="M -5.25913E-7 -4.76623E-7 L -0.30394 0.18112 " pathEditMode="relative" rAng="0" ptsTypes="AA">
                                      <p:cBhvr>
                                        <p:cTn id="314" dur="1000" fill="hold"/>
                                        <p:tgtEl>
                                          <p:spTgt spid="5255"/>
                                        </p:tgtEl>
                                        <p:attrNameLst>
                                          <p:attrName>ppt_x</p:attrName>
                                          <p:attrName>ppt_y</p:attrName>
                                        </p:attrNameLst>
                                      </p:cBhvr>
                                      <p:rCtr x="-15216" y="9010"/>
                                    </p:animMotion>
                                  </p:childTnLst>
                                </p:cTn>
                              </p:par>
                              <p:par>
                                <p:cTn id="315" presetID="42" presetClass="path" presetSubtype="0" decel="59000" fill="hold" nodeType="withEffect">
                                  <p:stCondLst>
                                    <p:cond delay="6700"/>
                                  </p:stCondLst>
                                  <p:childTnLst>
                                    <p:animMotion origin="layout" path="M -1.58029E-6 -2.4966E-6 L -0.48456 0.03836 " pathEditMode="relative" rAng="0" ptsTypes="AA">
                                      <p:cBhvr>
                                        <p:cTn id="316" dur="1000" fill="hold"/>
                                        <p:tgtEl>
                                          <p:spTgt spid="5246"/>
                                        </p:tgtEl>
                                        <p:attrNameLst>
                                          <p:attrName>ppt_x</p:attrName>
                                          <p:attrName>ppt_y</p:attrName>
                                        </p:attrNameLst>
                                      </p:cBhvr>
                                      <p:rCtr x="-24253" y="1906"/>
                                    </p:animMotion>
                                  </p:childTnLst>
                                </p:cTn>
                              </p:par>
                              <p:par>
                                <p:cTn id="317" presetID="42" presetClass="path" presetSubtype="0" decel="100000" fill="hold" nodeType="withEffect">
                                  <p:stCondLst>
                                    <p:cond delay="6700"/>
                                  </p:stCondLst>
                                  <p:childTnLst>
                                    <p:animMotion origin="layout" path="M 8.09293E-7 -1.82025E-6 L -0.64208 0.04652 " pathEditMode="relative" rAng="0" ptsTypes="AA">
                                      <p:cBhvr>
                                        <p:cTn id="318" dur="1000" fill="hold"/>
                                        <p:tgtEl>
                                          <p:spTgt spid="5243"/>
                                        </p:tgtEl>
                                        <p:attrNameLst>
                                          <p:attrName>ppt_x</p:attrName>
                                          <p:attrName>ppt_y</p:attrName>
                                        </p:attrNameLst>
                                      </p:cBhvr>
                                      <p:rCtr x="-32180" y="2406"/>
                                    </p:animMotion>
                                  </p:childTnLst>
                                </p:cTn>
                              </p:par>
                              <p:par>
                                <p:cTn id="319" presetID="42" presetClass="path" presetSubtype="0" decel="81000" fill="hold" nodeType="withEffect">
                                  <p:stCondLst>
                                    <p:cond delay="6700"/>
                                  </p:stCondLst>
                                  <p:childTnLst>
                                    <p:animMotion origin="layout" path="M -3.54353E-6 1.06219E-6 L -0.32308 0.04108 " pathEditMode="relative" rAng="0" ptsTypes="AA">
                                      <p:cBhvr>
                                        <p:cTn id="320" dur="1000" fill="hold"/>
                                        <p:tgtEl>
                                          <p:spTgt spid="5249"/>
                                        </p:tgtEl>
                                        <p:attrNameLst>
                                          <p:attrName>ppt_x</p:attrName>
                                          <p:attrName>ppt_y</p:attrName>
                                        </p:attrNameLst>
                                      </p:cBhvr>
                                      <p:rCtr x="-16097" y="2111"/>
                                    </p:animMotion>
                                  </p:childTnLst>
                                </p:cTn>
                              </p:par>
                              <p:par>
                                <p:cTn id="321" presetID="2" presetClass="entr" presetSubtype="8" decel="100000" fill="hold" grpId="0" nodeType="withEffect">
                                  <p:stCondLst>
                                    <p:cond delay="7700"/>
                                  </p:stCondLst>
                                  <p:childTnLst>
                                    <p:set>
                                      <p:cBhvr>
                                        <p:cTn id="322" dur="1" fill="hold">
                                          <p:stCondLst>
                                            <p:cond delay="0"/>
                                          </p:stCondLst>
                                        </p:cTn>
                                        <p:tgtEl>
                                          <p:spTgt spid="2509"/>
                                        </p:tgtEl>
                                        <p:attrNameLst>
                                          <p:attrName>style.visibility</p:attrName>
                                        </p:attrNameLst>
                                      </p:cBhvr>
                                      <p:to>
                                        <p:strVal val="visible"/>
                                      </p:to>
                                    </p:set>
                                    <p:anim calcmode="lin" valueType="num">
                                      <p:cBhvr additive="base">
                                        <p:cTn id="323" dur="750" fill="hold"/>
                                        <p:tgtEl>
                                          <p:spTgt spid="2509"/>
                                        </p:tgtEl>
                                        <p:attrNameLst>
                                          <p:attrName>ppt_x</p:attrName>
                                        </p:attrNameLst>
                                      </p:cBhvr>
                                      <p:tavLst>
                                        <p:tav tm="0">
                                          <p:val>
                                            <p:strVal val="0-#ppt_w/2"/>
                                          </p:val>
                                        </p:tav>
                                        <p:tav tm="100000">
                                          <p:val>
                                            <p:strVal val="#ppt_x"/>
                                          </p:val>
                                        </p:tav>
                                      </p:tavLst>
                                    </p:anim>
                                    <p:anim calcmode="lin" valueType="num">
                                      <p:cBhvr additive="base">
                                        <p:cTn id="324" dur="750" fill="hold"/>
                                        <p:tgtEl>
                                          <p:spTgt spid="2509"/>
                                        </p:tgtEl>
                                        <p:attrNameLst>
                                          <p:attrName>ppt_y</p:attrName>
                                        </p:attrNameLst>
                                      </p:cBhvr>
                                      <p:tavLst>
                                        <p:tav tm="0">
                                          <p:val>
                                            <p:strVal val="#ppt_y"/>
                                          </p:val>
                                        </p:tav>
                                        <p:tav tm="100000">
                                          <p:val>
                                            <p:strVal val="#ppt_y"/>
                                          </p:val>
                                        </p:tav>
                                      </p:tavLst>
                                    </p:anim>
                                  </p:childTnLst>
                                </p:cTn>
                              </p:par>
                              <p:par>
                                <p:cTn id="325" presetID="10" presetClass="entr" presetSubtype="0" fill="hold" nodeType="withEffect">
                                  <p:stCondLst>
                                    <p:cond delay="7800"/>
                                  </p:stCondLst>
                                  <p:childTnLst>
                                    <p:set>
                                      <p:cBhvr>
                                        <p:cTn id="326" dur="1" fill="hold">
                                          <p:stCondLst>
                                            <p:cond delay="0"/>
                                          </p:stCondLst>
                                        </p:cTn>
                                        <p:tgtEl>
                                          <p:spTgt spid="2561"/>
                                        </p:tgtEl>
                                        <p:attrNameLst>
                                          <p:attrName>style.visibility</p:attrName>
                                        </p:attrNameLst>
                                      </p:cBhvr>
                                      <p:to>
                                        <p:strVal val="visible"/>
                                      </p:to>
                                    </p:set>
                                    <p:animEffect transition="in" filter="fade">
                                      <p:cBhvr>
                                        <p:cTn id="327" dur="250"/>
                                        <p:tgtEl>
                                          <p:spTgt spid="2561"/>
                                        </p:tgtEl>
                                      </p:cBhvr>
                                    </p:animEffect>
                                  </p:childTnLst>
                                </p:cTn>
                              </p:par>
                              <p:par>
                                <p:cTn id="328" presetID="10" presetClass="entr" presetSubtype="0" fill="hold" grpId="0" nodeType="withEffect">
                                  <p:stCondLst>
                                    <p:cond delay="7800"/>
                                  </p:stCondLst>
                                  <p:childTnLst>
                                    <p:set>
                                      <p:cBhvr>
                                        <p:cTn id="329" dur="1" fill="hold">
                                          <p:stCondLst>
                                            <p:cond delay="0"/>
                                          </p:stCondLst>
                                        </p:cTn>
                                        <p:tgtEl>
                                          <p:spTgt spid="5181"/>
                                        </p:tgtEl>
                                        <p:attrNameLst>
                                          <p:attrName>style.visibility</p:attrName>
                                        </p:attrNameLst>
                                      </p:cBhvr>
                                      <p:to>
                                        <p:strVal val="visible"/>
                                      </p:to>
                                    </p:set>
                                    <p:animEffect transition="in" filter="fade">
                                      <p:cBhvr>
                                        <p:cTn id="330" dur="250"/>
                                        <p:tgtEl>
                                          <p:spTgt spid="5181"/>
                                        </p:tgtEl>
                                      </p:cBhvr>
                                    </p:animEffect>
                                  </p:childTnLst>
                                </p:cTn>
                              </p:par>
                              <p:par>
                                <p:cTn id="331" presetID="10" presetClass="entr" presetSubtype="0" fill="hold" nodeType="withEffect">
                                  <p:stCondLst>
                                    <p:cond delay="7800"/>
                                  </p:stCondLst>
                                  <p:childTnLst>
                                    <p:set>
                                      <p:cBhvr>
                                        <p:cTn id="332" dur="1" fill="hold">
                                          <p:stCondLst>
                                            <p:cond delay="0"/>
                                          </p:stCondLst>
                                        </p:cTn>
                                        <p:tgtEl>
                                          <p:spTgt spid="2517"/>
                                        </p:tgtEl>
                                        <p:attrNameLst>
                                          <p:attrName>style.visibility</p:attrName>
                                        </p:attrNameLst>
                                      </p:cBhvr>
                                      <p:to>
                                        <p:strVal val="visible"/>
                                      </p:to>
                                    </p:set>
                                    <p:animEffect transition="in" filter="fade">
                                      <p:cBhvr>
                                        <p:cTn id="333" dur="250"/>
                                        <p:tgtEl>
                                          <p:spTgt spid="2517"/>
                                        </p:tgtEl>
                                      </p:cBhvr>
                                    </p:animEffect>
                                  </p:childTnLst>
                                </p:cTn>
                              </p:par>
                              <p:par>
                                <p:cTn id="334" presetID="10" presetClass="entr" presetSubtype="0" fill="hold" grpId="0" nodeType="withEffect">
                                  <p:stCondLst>
                                    <p:cond delay="7800"/>
                                  </p:stCondLst>
                                  <p:childTnLst>
                                    <p:set>
                                      <p:cBhvr>
                                        <p:cTn id="335" dur="1" fill="hold">
                                          <p:stCondLst>
                                            <p:cond delay="0"/>
                                          </p:stCondLst>
                                        </p:cTn>
                                        <p:tgtEl>
                                          <p:spTgt spid="5180"/>
                                        </p:tgtEl>
                                        <p:attrNameLst>
                                          <p:attrName>style.visibility</p:attrName>
                                        </p:attrNameLst>
                                      </p:cBhvr>
                                      <p:to>
                                        <p:strVal val="visible"/>
                                      </p:to>
                                    </p:set>
                                    <p:animEffect transition="in" filter="fade">
                                      <p:cBhvr>
                                        <p:cTn id="336" dur="250"/>
                                        <p:tgtEl>
                                          <p:spTgt spid="5180"/>
                                        </p:tgtEl>
                                      </p:cBhvr>
                                    </p:animEffect>
                                  </p:childTnLst>
                                </p:cTn>
                              </p:par>
                              <p:par>
                                <p:cTn id="337" presetID="10" presetClass="entr" presetSubtype="0" fill="hold" grpId="0" nodeType="withEffect">
                                  <p:stCondLst>
                                    <p:cond delay="7800"/>
                                  </p:stCondLst>
                                  <p:childTnLst>
                                    <p:set>
                                      <p:cBhvr>
                                        <p:cTn id="338" dur="1" fill="hold">
                                          <p:stCondLst>
                                            <p:cond delay="0"/>
                                          </p:stCondLst>
                                        </p:cTn>
                                        <p:tgtEl>
                                          <p:spTgt spid="2521"/>
                                        </p:tgtEl>
                                        <p:attrNameLst>
                                          <p:attrName>style.visibility</p:attrName>
                                        </p:attrNameLst>
                                      </p:cBhvr>
                                      <p:to>
                                        <p:strVal val="visible"/>
                                      </p:to>
                                    </p:set>
                                    <p:animEffect transition="in" filter="fade">
                                      <p:cBhvr>
                                        <p:cTn id="339" dur="250"/>
                                        <p:tgtEl>
                                          <p:spTgt spid="2521"/>
                                        </p:tgtEl>
                                      </p:cBhvr>
                                    </p:animEffect>
                                  </p:childTnLst>
                                </p:cTn>
                              </p:par>
                              <p:par>
                                <p:cTn id="340" presetID="10" presetClass="entr" presetSubtype="0" fill="hold" grpId="0" nodeType="withEffect">
                                  <p:stCondLst>
                                    <p:cond delay="7800"/>
                                  </p:stCondLst>
                                  <p:childTnLst>
                                    <p:set>
                                      <p:cBhvr>
                                        <p:cTn id="341" dur="1" fill="hold">
                                          <p:stCondLst>
                                            <p:cond delay="0"/>
                                          </p:stCondLst>
                                        </p:cTn>
                                        <p:tgtEl>
                                          <p:spTgt spid="5179"/>
                                        </p:tgtEl>
                                        <p:attrNameLst>
                                          <p:attrName>style.visibility</p:attrName>
                                        </p:attrNameLst>
                                      </p:cBhvr>
                                      <p:to>
                                        <p:strVal val="visible"/>
                                      </p:to>
                                    </p:set>
                                    <p:animEffect transition="in" filter="fade">
                                      <p:cBhvr>
                                        <p:cTn id="342" dur="250"/>
                                        <p:tgtEl>
                                          <p:spTgt spid="5179"/>
                                        </p:tgtEl>
                                      </p:cBhvr>
                                    </p:animEffect>
                                  </p:childTnLst>
                                </p:cTn>
                              </p:par>
                              <p:par>
                                <p:cTn id="343" presetID="10" presetClass="entr" presetSubtype="0" fill="hold" grpId="0" nodeType="withEffect">
                                  <p:stCondLst>
                                    <p:cond delay="7800"/>
                                  </p:stCondLst>
                                  <p:childTnLst>
                                    <p:set>
                                      <p:cBhvr>
                                        <p:cTn id="344" dur="1" fill="hold">
                                          <p:stCondLst>
                                            <p:cond delay="0"/>
                                          </p:stCondLst>
                                        </p:cTn>
                                        <p:tgtEl>
                                          <p:spTgt spid="2519"/>
                                        </p:tgtEl>
                                        <p:attrNameLst>
                                          <p:attrName>style.visibility</p:attrName>
                                        </p:attrNameLst>
                                      </p:cBhvr>
                                      <p:to>
                                        <p:strVal val="visible"/>
                                      </p:to>
                                    </p:set>
                                    <p:animEffect transition="in" filter="fade">
                                      <p:cBhvr>
                                        <p:cTn id="345" dur="250"/>
                                        <p:tgtEl>
                                          <p:spTgt spid="2519"/>
                                        </p:tgtEl>
                                      </p:cBhvr>
                                    </p:animEffect>
                                  </p:childTnLst>
                                </p:cTn>
                              </p:par>
                              <p:par>
                                <p:cTn id="346" presetID="10" presetClass="entr" presetSubtype="0" fill="hold" grpId="0" nodeType="withEffect">
                                  <p:stCondLst>
                                    <p:cond delay="7800"/>
                                  </p:stCondLst>
                                  <p:childTnLst>
                                    <p:set>
                                      <p:cBhvr>
                                        <p:cTn id="347" dur="1" fill="hold">
                                          <p:stCondLst>
                                            <p:cond delay="0"/>
                                          </p:stCondLst>
                                        </p:cTn>
                                        <p:tgtEl>
                                          <p:spTgt spid="5178"/>
                                        </p:tgtEl>
                                        <p:attrNameLst>
                                          <p:attrName>style.visibility</p:attrName>
                                        </p:attrNameLst>
                                      </p:cBhvr>
                                      <p:to>
                                        <p:strVal val="visible"/>
                                      </p:to>
                                    </p:set>
                                    <p:animEffect transition="in" filter="fade">
                                      <p:cBhvr>
                                        <p:cTn id="348" dur="250"/>
                                        <p:tgtEl>
                                          <p:spTgt spid="5178"/>
                                        </p:tgtEl>
                                      </p:cBhvr>
                                    </p:animEffect>
                                  </p:childTnLst>
                                </p:cTn>
                              </p:par>
                              <p:par>
                                <p:cTn id="349" presetID="10" presetClass="entr" presetSubtype="0" fill="hold" nodeType="withEffect">
                                  <p:stCondLst>
                                    <p:cond delay="7800"/>
                                  </p:stCondLst>
                                  <p:childTnLst>
                                    <p:set>
                                      <p:cBhvr>
                                        <p:cTn id="350" dur="1" fill="hold">
                                          <p:stCondLst>
                                            <p:cond delay="0"/>
                                          </p:stCondLst>
                                        </p:cTn>
                                        <p:tgtEl>
                                          <p:spTgt spid="2506"/>
                                        </p:tgtEl>
                                        <p:attrNameLst>
                                          <p:attrName>style.visibility</p:attrName>
                                        </p:attrNameLst>
                                      </p:cBhvr>
                                      <p:to>
                                        <p:strVal val="visible"/>
                                      </p:to>
                                    </p:set>
                                    <p:animEffect transition="in" filter="fade">
                                      <p:cBhvr>
                                        <p:cTn id="351" dur="250"/>
                                        <p:tgtEl>
                                          <p:spTgt spid="2506"/>
                                        </p:tgtEl>
                                      </p:cBhvr>
                                    </p:animEffect>
                                  </p:childTnLst>
                                </p:cTn>
                              </p:par>
                              <p:par>
                                <p:cTn id="352" presetID="10" presetClass="entr" presetSubtype="0" fill="hold" grpId="0" nodeType="withEffect">
                                  <p:stCondLst>
                                    <p:cond delay="7800"/>
                                  </p:stCondLst>
                                  <p:childTnLst>
                                    <p:set>
                                      <p:cBhvr>
                                        <p:cTn id="353" dur="1" fill="hold">
                                          <p:stCondLst>
                                            <p:cond delay="0"/>
                                          </p:stCondLst>
                                        </p:cTn>
                                        <p:tgtEl>
                                          <p:spTgt spid="5174"/>
                                        </p:tgtEl>
                                        <p:attrNameLst>
                                          <p:attrName>style.visibility</p:attrName>
                                        </p:attrNameLst>
                                      </p:cBhvr>
                                      <p:to>
                                        <p:strVal val="visible"/>
                                      </p:to>
                                    </p:set>
                                    <p:animEffect transition="in" filter="fade">
                                      <p:cBhvr>
                                        <p:cTn id="354" dur="250"/>
                                        <p:tgtEl>
                                          <p:spTgt spid="5174"/>
                                        </p:tgtEl>
                                      </p:cBhvr>
                                    </p:animEffect>
                                  </p:childTnLst>
                                </p:cTn>
                              </p:par>
                              <p:par>
                                <p:cTn id="355" presetID="10" presetClass="exit" presetSubtype="0" fill="hold" nodeType="withEffect">
                                  <p:stCondLst>
                                    <p:cond delay="7800"/>
                                  </p:stCondLst>
                                  <p:childTnLst>
                                    <p:animEffect transition="out" filter="fade">
                                      <p:cBhvr>
                                        <p:cTn id="356" dur="250"/>
                                        <p:tgtEl>
                                          <p:spTgt spid="5252"/>
                                        </p:tgtEl>
                                      </p:cBhvr>
                                    </p:animEffect>
                                    <p:set>
                                      <p:cBhvr>
                                        <p:cTn id="357" dur="1" fill="hold">
                                          <p:stCondLst>
                                            <p:cond delay="249"/>
                                          </p:stCondLst>
                                        </p:cTn>
                                        <p:tgtEl>
                                          <p:spTgt spid="5252"/>
                                        </p:tgtEl>
                                        <p:attrNameLst>
                                          <p:attrName>style.visibility</p:attrName>
                                        </p:attrNameLst>
                                      </p:cBhvr>
                                      <p:to>
                                        <p:strVal val="hidden"/>
                                      </p:to>
                                    </p:set>
                                  </p:childTnLst>
                                </p:cTn>
                              </p:par>
                              <p:par>
                                <p:cTn id="358" presetID="10" presetClass="exit" presetSubtype="0" fill="hold" nodeType="withEffect">
                                  <p:stCondLst>
                                    <p:cond delay="7800"/>
                                  </p:stCondLst>
                                  <p:childTnLst>
                                    <p:animEffect transition="out" filter="fade">
                                      <p:cBhvr>
                                        <p:cTn id="359" dur="250"/>
                                        <p:tgtEl>
                                          <p:spTgt spid="5255"/>
                                        </p:tgtEl>
                                      </p:cBhvr>
                                    </p:animEffect>
                                    <p:set>
                                      <p:cBhvr>
                                        <p:cTn id="360" dur="1" fill="hold">
                                          <p:stCondLst>
                                            <p:cond delay="249"/>
                                          </p:stCondLst>
                                        </p:cTn>
                                        <p:tgtEl>
                                          <p:spTgt spid="5255"/>
                                        </p:tgtEl>
                                        <p:attrNameLst>
                                          <p:attrName>style.visibility</p:attrName>
                                        </p:attrNameLst>
                                      </p:cBhvr>
                                      <p:to>
                                        <p:strVal val="hidden"/>
                                      </p:to>
                                    </p:set>
                                  </p:childTnLst>
                                </p:cTn>
                              </p:par>
                              <p:par>
                                <p:cTn id="361" presetID="10" presetClass="exit" presetSubtype="0" fill="hold" nodeType="withEffect">
                                  <p:stCondLst>
                                    <p:cond delay="7800"/>
                                  </p:stCondLst>
                                  <p:childTnLst>
                                    <p:animEffect transition="out" filter="fade">
                                      <p:cBhvr>
                                        <p:cTn id="362" dur="250"/>
                                        <p:tgtEl>
                                          <p:spTgt spid="5246"/>
                                        </p:tgtEl>
                                      </p:cBhvr>
                                    </p:animEffect>
                                    <p:set>
                                      <p:cBhvr>
                                        <p:cTn id="363" dur="1" fill="hold">
                                          <p:stCondLst>
                                            <p:cond delay="249"/>
                                          </p:stCondLst>
                                        </p:cTn>
                                        <p:tgtEl>
                                          <p:spTgt spid="5246"/>
                                        </p:tgtEl>
                                        <p:attrNameLst>
                                          <p:attrName>style.visibility</p:attrName>
                                        </p:attrNameLst>
                                      </p:cBhvr>
                                      <p:to>
                                        <p:strVal val="hidden"/>
                                      </p:to>
                                    </p:set>
                                  </p:childTnLst>
                                </p:cTn>
                              </p:par>
                              <p:par>
                                <p:cTn id="364" presetID="10" presetClass="exit" presetSubtype="0" fill="hold" nodeType="withEffect">
                                  <p:stCondLst>
                                    <p:cond delay="7800"/>
                                  </p:stCondLst>
                                  <p:childTnLst>
                                    <p:animEffect transition="out" filter="fade">
                                      <p:cBhvr>
                                        <p:cTn id="365" dur="250"/>
                                        <p:tgtEl>
                                          <p:spTgt spid="5243"/>
                                        </p:tgtEl>
                                      </p:cBhvr>
                                    </p:animEffect>
                                    <p:set>
                                      <p:cBhvr>
                                        <p:cTn id="366" dur="1" fill="hold">
                                          <p:stCondLst>
                                            <p:cond delay="249"/>
                                          </p:stCondLst>
                                        </p:cTn>
                                        <p:tgtEl>
                                          <p:spTgt spid="5243"/>
                                        </p:tgtEl>
                                        <p:attrNameLst>
                                          <p:attrName>style.visibility</p:attrName>
                                        </p:attrNameLst>
                                      </p:cBhvr>
                                      <p:to>
                                        <p:strVal val="hidden"/>
                                      </p:to>
                                    </p:set>
                                  </p:childTnLst>
                                </p:cTn>
                              </p:par>
                              <p:par>
                                <p:cTn id="367" presetID="10" presetClass="exit" presetSubtype="0" fill="hold" nodeType="withEffect">
                                  <p:stCondLst>
                                    <p:cond delay="7800"/>
                                  </p:stCondLst>
                                  <p:childTnLst>
                                    <p:animEffect transition="out" filter="fade">
                                      <p:cBhvr>
                                        <p:cTn id="368" dur="250"/>
                                        <p:tgtEl>
                                          <p:spTgt spid="5249"/>
                                        </p:tgtEl>
                                      </p:cBhvr>
                                    </p:animEffect>
                                    <p:set>
                                      <p:cBhvr>
                                        <p:cTn id="369" dur="1" fill="hold">
                                          <p:stCondLst>
                                            <p:cond delay="249"/>
                                          </p:stCondLst>
                                        </p:cTn>
                                        <p:tgtEl>
                                          <p:spTgt spid="5249"/>
                                        </p:tgtEl>
                                        <p:attrNameLst>
                                          <p:attrName>style.visibility</p:attrName>
                                        </p:attrNameLst>
                                      </p:cBhvr>
                                      <p:to>
                                        <p:strVal val="hidden"/>
                                      </p:to>
                                    </p:set>
                                  </p:childTnLst>
                                </p:cTn>
                              </p:par>
                              <p:par>
                                <p:cTn id="370" presetID="10" presetClass="exit" presetSubtype="0" fill="hold" grpId="1" nodeType="withEffect">
                                  <p:stCondLst>
                                    <p:cond delay="8600"/>
                                  </p:stCondLst>
                                  <p:childTnLst>
                                    <p:animEffect transition="out" filter="fade">
                                      <p:cBhvr>
                                        <p:cTn id="371" dur="250"/>
                                        <p:tgtEl>
                                          <p:spTgt spid="5181"/>
                                        </p:tgtEl>
                                      </p:cBhvr>
                                    </p:animEffect>
                                    <p:set>
                                      <p:cBhvr>
                                        <p:cTn id="372" dur="1" fill="hold">
                                          <p:stCondLst>
                                            <p:cond delay="249"/>
                                          </p:stCondLst>
                                        </p:cTn>
                                        <p:tgtEl>
                                          <p:spTgt spid="5181"/>
                                        </p:tgtEl>
                                        <p:attrNameLst>
                                          <p:attrName>style.visibility</p:attrName>
                                        </p:attrNameLst>
                                      </p:cBhvr>
                                      <p:to>
                                        <p:strVal val="hidden"/>
                                      </p:to>
                                    </p:set>
                                  </p:childTnLst>
                                </p:cTn>
                              </p:par>
                              <p:par>
                                <p:cTn id="373" presetID="10" presetClass="exit" presetSubtype="0" fill="hold" grpId="1" nodeType="withEffect">
                                  <p:stCondLst>
                                    <p:cond delay="8600"/>
                                  </p:stCondLst>
                                  <p:childTnLst>
                                    <p:animEffect transition="out" filter="fade">
                                      <p:cBhvr>
                                        <p:cTn id="374" dur="250"/>
                                        <p:tgtEl>
                                          <p:spTgt spid="5180"/>
                                        </p:tgtEl>
                                      </p:cBhvr>
                                    </p:animEffect>
                                    <p:set>
                                      <p:cBhvr>
                                        <p:cTn id="375" dur="1" fill="hold">
                                          <p:stCondLst>
                                            <p:cond delay="249"/>
                                          </p:stCondLst>
                                        </p:cTn>
                                        <p:tgtEl>
                                          <p:spTgt spid="5180"/>
                                        </p:tgtEl>
                                        <p:attrNameLst>
                                          <p:attrName>style.visibility</p:attrName>
                                        </p:attrNameLst>
                                      </p:cBhvr>
                                      <p:to>
                                        <p:strVal val="hidden"/>
                                      </p:to>
                                    </p:set>
                                  </p:childTnLst>
                                </p:cTn>
                              </p:par>
                              <p:par>
                                <p:cTn id="376" presetID="10" presetClass="exit" presetSubtype="0" fill="hold" grpId="1" nodeType="withEffect">
                                  <p:stCondLst>
                                    <p:cond delay="8600"/>
                                  </p:stCondLst>
                                  <p:childTnLst>
                                    <p:animEffect transition="out" filter="fade">
                                      <p:cBhvr>
                                        <p:cTn id="377" dur="250"/>
                                        <p:tgtEl>
                                          <p:spTgt spid="5179"/>
                                        </p:tgtEl>
                                      </p:cBhvr>
                                    </p:animEffect>
                                    <p:set>
                                      <p:cBhvr>
                                        <p:cTn id="378" dur="1" fill="hold">
                                          <p:stCondLst>
                                            <p:cond delay="249"/>
                                          </p:stCondLst>
                                        </p:cTn>
                                        <p:tgtEl>
                                          <p:spTgt spid="5179"/>
                                        </p:tgtEl>
                                        <p:attrNameLst>
                                          <p:attrName>style.visibility</p:attrName>
                                        </p:attrNameLst>
                                      </p:cBhvr>
                                      <p:to>
                                        <p:strVal val="hidden"/>
                                      </p:to>
                                    </p:set>
                                  </p:childTnLst>
                                </p:cTn>
                              </p:par>
                              <p:par>
                                <p:cTn id="379" presetID="10" presetClass="exit" presetSubtype="0" fill="hold" grpId="1" nodeType="withEffect">
                                  <p:stCondLst>
                                    <p:cond delay="8600"/>
                                  </p:stCondLst>
                                  <p:childTnLst>
                                    <p:animEffect transition="out" filter="fade">
                                      <p:cBhvr>
                                        <p:cTn id="380" dur="250"/>
                                        <p:tgtEl>
                                          <p:spTgt spid="5178"/>
                                        </p:tgtEl>
                                      </p:cBhvr>
                                    </p:animEffect>
                                    <p:set>
                                      <p:cBhvr>
                                        <p:cTn id="381" dur="1" fill="hold">
                                          <p:stCondLst>
                                            <p:cond delay="249"/>
                                          </p:stCondLst>
                                        </p:cTn>
                                        <p:tgtEl>
                                          <p:spTgt spid="5178"/>
                                        </p:tgtEl>
                                        <p:attrNameLst>
                                          <p:attrName>style.visibility</p:attrName>
                                        </p:attrNameLst>
                                      </p:cBhvr>
                                      <p:to>
                                        <p:strVal val="hidden"/>
                                      </p:to>
                                    </p:set>
                                  </p:childTnLst>
                                </p:cTn>
                              </p:par>
                              <p:par>
                                <p:cTn id="382" presetID="10" presetClass="exit" presetSubtype="0" fill="hold" grpId="1" nodeType="withEffect">
                                  <p:stCondLst>
                                    <p:cond delay="8600"/>
                                  </p:stCondLst>
                                  <p:childTnLst>
                                    <p:animEffect transition="out" filter="fade">
                                      <p:cBhvr>
                                        <p:cTn id="383" dur="250"/>
                                        <p:tgtEl>
                                          <p:spTgt spid="5174"/>
                                        </p:tgtEl>
                                      </p:cBhvr>
                                    </p:animEffect>
                                    <p:set>
                                      <p:cBhvr>
                                        <p:cTn id="384" dur="1" fill="hold">
                                          <p:stCondLst>
                                            <p:cond delay="249"/>
                                          </p:stCondLst>
                                        </p:cTn>
                                        <p:tgtEl>
                                          <p:spTgt spid="5174"/>
                                        </p:tgtEl>
                                        <p:attrNameLst>
                                          <p:attrName>style.visibility</p:attrName>
                                        </p:attrNameLst>
                                      </p:cBhvr>
                                      <p:to>
                                        <p:strVal val="hidden"/>
                                      </p:to>
                                    </p:set>
                                  </p:childTnLst>
                                </p:cTn>
                              </p:par>
                              <p:par>
                                <p:cTn id="385" presetID="10" presetClass="entr" presetSubtype="0" fill="hold" grpId="0" nodeType="withEffect">
                                  <p:stCondLst>
                                    <p:cond delay="8600"/>
                                  </p:stCondLst>
                                  <p:childTnLst>
                                    <p:set>
                                      <p:cBhvr>
                                        <p:cTn id="386" dur="1" fill="hold">
                                          <p:stCondLst>
                                            <p:cond delay="0"/>
                                          </p:stCondLst>
                                        </p:cTn>
                                        <p:tgtEl>
                                          <p:spTgt spid="2518"/>
                                        </p:tgtEl>
                                        <p:attrNameLst>
                                          <p:attrName>style.visibility</p:attrName>
                                        </p:attrNameLst>
                                      </p:cBhvr>
                                      <p:to>
                                        <p:strVal val="visible"/>
                                      </p:to>
                                    </p:set>
                                    <p:animEffect transition="in" filter="fade">
                                      <p:cBhvr>
                                        <p:cTn id="387" dur="250"/>
                                        <p:tgtEl>
                                          <p:spTgt spid="2518"/>
                                        </p:tgtEl>
                                      </p:cBhvr>
                                    </p:animEffect>
                                  </p:childTnLst>
                                </p:cTn>
                              </p:par>
                              <p:par>
                                <p:cTn id="388" presetID="10" presetClass="entr" presetSubtype="0" fill="hold" grpId="0" nodeType="withEffect">
                                  <p:stCondLst>
                                    <p:cond delay="8600"/>
                                  </p:stCondLst>
                                  <p:childTnLst>
                                    <p:set>
                                      <p:cBhvr>
                                        <p:cTn id="389" dur="1" fill="hold">
                                          <p:stCondLst>
                                            <p:cond delay="0"/>
                                          </p:stCondLst>
                                        </p:cTn>
                                        <p:tgtEl>
                                          <p:spTgt spid="2505"/>
                                        </p:tgtEl>
                                        <p:attrNameLst>
                                          <p:attrName>style.visibility</p:attrName>
                                        </p:attrNameLst>
                                      </p:cBhvr>
                                      <p:to>
                                        <p:strVal val="visible"/>
                                      </p:to>
                                    </p:set>
                                    <p:animEffect transition="in" filter="fade">
                                      <p:cBhvr>
                                        <p:cTn id="390" dur="250"/>
                                        <p:tgtEl>
                                          <p:spTgt spid="2505"/>
                                        </p:tgtEl>
                                      </p:cBhvr>
                                    </p:animEffect>
                                  </p:childTnLst>
                                </p:cTn>
                              </p:par>
                              <p:par>
                                <p:cTn id="391" presetID="10" presetClass="entr" presetSubtype="0" fill="hold" grpId="0" nodeType="withEffect">
                                  <p:stCondLst>
                                    <p:cond delay="8600"/>
                                  </p:stCondLst>
                                  <p:childTnLst>
                                    <p:set>
                                      <p:cBhvr>
                                        <p:cTn id="392" dur="1" fill="hold">
                                          <p:stCondLst>
                                            <p:cond delay="0"/>
                                          </p:stCondLst>
                                        </p:cTn>
                                        <p:tgtEl>
                                          <p:spTgt spid="2520"/>
                                        </p:tgtEl>
                                        <p:attrNameLst>
                                          <p:attrName>style.visibility</p:attrName>
                                        </p:attrNameLst>
                                      </p:cBhvr>
                                      <p:to>
                                        <p:strVal val="visible"/>
                                      </p:to>
                                    </p:set>
                                    <p:animEffect transition="in" filter="fade">
                                      <p:cBhvr>
                                        <p:cTn id="393" dur="250"/>
                                        <p:tgtEl>
                                          <p:spTgt spid="2520"/>
                                        </p:tgtEl>
                                      </p:cBhvr>
                                    </p:animEffect>
                                  </p:childTnLst>
                                </p:cTn>
                              </p:par>
                              <p:par>
                                <p:cTn id="394" presetID="10" presetClass="entr" presetSubtype="0" fill="hold" grpId="0" nodeType="withEffect">
                                  <p:stCondLst>
                                    <p:cond delay="8600"/>
                                  </p:stCondLst>
                                  <p:childTnLst>
                                    <p:set>
                                      <p:cBhvr>
                                        <p:cTn id="395" dur="1" fill="hold">
                                          <p:stCondLst>
                                            <p:cond delay="0"/>
                                          </p:stCondLst>
                                        </p:cTn>
                                        <p:tgtEl>
                                          <p:spTgt spid="2516"/>
                                        </p:tgtEl>
                                        <p:attrNameLst>
                                          <p:attrName>style.visibility</p:attrName>
                                        </p:attrNameLst>
                                      </p:cBhvr>
                                      <p:to>
                                        <p:strVal val="visible"/>
                                      </p:to>
                                    </p:set>
                                    <p:animEffect transition="in" filter="fade">
                                      <p:cBhvr>
                                        <p:cTn id="396" dur="250"/>
                                        <p:tgtEl>
                                          <p:spTgt spid="2516"/>
                                        </p:tgtEl>
                                      </p:cBhvr>
                                    </p:animEffect>
                                  </p:childTnLst>
                                </p:cTn>
                              </p:par>
                              <p:par>
                                <p:cTn id="397" presetID="10" presetClass="entr" presetSubtype="0" fill="hold" grpId="0" nodeType="withEffect">
                                  <p:stCondLst>
                                    <p:cond delay="8600"/>
                                  </p:stCondLst>
                                  <p:childTnLst>
                                    <p:set>
                                      <p:cBhvr>
                                        <p:cTn id="398" dur="1" fill="hold">
                                          <p:stCondLst>
                                            <p:cond delay="0"/>
                                          </p:stCondLst>
                                        </p:cTn>
                                        <p:tgtEl>
                                          <p:spTgt spid="2560"/>
                                        </p:tgtEl>
                                        <p:attrNameLst>
                                          <p:attrName>style.visibility</p:attrName>
                                        </p:attrNameLst>
                                      </p:cBhvr>
                                      <p:to>
                                        <p:strVal val="visible"/>
                                      </p:to>
                                    </p:set>
                                    <p:animEffect transition="in" filter="fade">
                                      <p:cBhvr>
                                        <p:cTn id="399" dur="250"/>
                                        <p:tgtEl>
                                          <p:spTgt spid="2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38" grpId="0" animBg="1"/>
      <p:bldP spid="2534" grpId="0"/>
      <p:bldP spid="2532" grpId="0"/>
      <p:bldP spid="2530" grpId="0"/>
      <p:bldP spid="2536" grpId="0"/>
      <p:bldP spid="2566" grpId="0" animBg="1"/>
      <p:bldP spid="2564" grpId="0"/>
      <p:bldP spid="2555" grpId="0"/>
      <p:bldP spid="2553" grpId="0"/>
      <p:bldP spid="2549" grpId="0"/>
      <p:bldP spid="2557" grpId="0"/>
      <p:bldP spid="2551" grpId="0"/>
      <p:bldP spid="2562" grpId="0"/>
      <p:bldP spid="2503" grpId="0"/>
      <p:bldP spid="2507" grpId="0"/>
      <p:bldP spid="2501" grpId="0"/>
      <p:bldP spid="5102" grpId="0" animBg="1"/>
      <p:bldP spid="5102" grpId="1" animBg="1"/>
      <p:bldP spid="5103" grpId="0" animBg="1"/>
      <p:bldP spid="5103" grpId="1" animBg="1"/>
      <p:bldP spid="5082" grpId="0" animBg="1"/>
      <p:bldP spid="5104" grpId="0" animBg="1"/>
      <p:bldP spid="5104" grpId="1" animBg="1"/>
      <p:bldP spid="5148" grpId="0" animBg="1"/>
      <p:bldP spid="5148" grpId="1" animBg="1"/>
      <p:bldP spid="5080" grpId="0" animBg="1"/>
      <p:bldP spid="5161" grpId="0" animBg="1"/>
      <p:bldP spid="5161" grpId="1" animBg="1"/>
      <p:bldP spid="5164" grpId="0" animBg="1"/>
      <p:bldP spid="5164" grpId="1" animBg="1"/>
      <p:bldP spid="2550" grpId="0" animBg="1"/>
      <p:bldP spid="5168" grpId="0" animBg="1"/>
      <p:bldP spid="5168" grpId="1" animBg="1"/>
      <p:bldP spid="2509" grpId="0" animBg="1"/>
      <p:bldP spid="2560" grpId="0"/>
      <p:bldP spid="2505" grpId="0"/>
      <p:bldP spid="2518" grpId="0"/>
      <p:bldP spid="2520" grpId="0"/>
      <p:bldP spid="2516" grpId="0"/>
      <p:bldP spid="5174" grpId="0" animBg="1"/>
      <p:bldP spid="5174" grpId="1" animBg="1"/>
      <p:bldP spid="5175" grpId="0" animBg="1"/>
      <p:bldP spid="5175" grpId="1" animBg="1"/>
      <p:bldP spid="5176" grpId="0" animBg="1"/>
      <p:bldP spid="5176" grpId="1" animBg="1"/>
      <p:bldP spid="5177" grpId="0" animBg="1"/>
      <p:bldP spid="5177" grpId="1" animBg="1"/>
      <p:bldP spid="2519" grpId="0" animBg="1"/>
      <p:bldP spid="5178" grpId="0" animBg="1"/>
      <p:bldP spid="5178" grpId="1" animBg="1"/>
      <p:bldP spid="2521" grpId="0" animBg="1"/>
      <p:bldP spid="5179" grpId="0" animBg="1"/>
      <p:bldP spid="5179" grpId="1" animBg="1"/>
      <p:bldP spid="5180" grpId="0" animBg="1"/>
      <p:bldP spid="5180" grpId="1" animBg="1"/>
      <p:bldP spid="5181" grpId="0" animBg="1"/>
      <p:bldP spid="5181" grpId="1" animBg="1"/>
      <p:bldP spid="2572" grpId="0" animBg="1"/>
      <p:bldP spid="5169" grpId="0" animBg="1"/>
      <p:bldP spid="5169" grpId="1" animBg="1"/>
      <p:bldP spid="5170" grpId="0" animBg="1"/>
      <p:bldP spid="5170" grpId="1" animBg="1"/>
      <p:bldP spid="5172" grpId="0" animBg="1"/>
      <p:bldP spid="5172" grpId="1" animBg="1"/>
      <p:bldP spid="5173" grpId="0" animBg="1"/>
      <p:bldP spid="517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0" name="Map PNG"/>
          <p:cNvPicPr>
            <a:picLocks noChangeAspect="1"/>
          </p:cNvPicPr>
          <p:nvPr/>
        </p:nvPicPr>
        <p:blipFill>
          <a:blip r:embed="rId3"/>
          <a:stretch>
            <a:fillRect/>
          </a:stretch>
        </p:blipFill>
        <p:spPr>
          <a:xfrm>
            <a:off x="1555166" y="1263207"/>
            <a:ext cx="10217468" cy="5013131"/>
          </a:xfrm>
          <a:prstGeom prst="rect">
            <a:avLst/>
          </a:prstGeom>
        </p:spPr>
      </p:pic>
      <p:sp>
        <p:nvSpPr>
          <p:cNvPr id="2" name="Rectangle 1"/>
          <p:cNvSpPr/>
          <p:nvPr/>
        </p:nvSpPr>
        <p:spPr bwMode="auto">
          <a:xfrm>
            <a:off x="0" y="1132865"/>
            <a:ext cx="12456629" cy="5723756"/>
          </a:xfrm>
          <a:prstGeom prst="rect">
            <a:avLst/>
          </a:prstGeom>
          <a:solidFill>
            <a:srgbClr val="FFFFF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2482" name="Group 2481"/>
          <p:cNvGrpSpPr/>
          <p:nvPr/>
        </p:nvGrpSpPr>
        <p:grpSpPr>
          <a:xfrm>
            <a:off x="7630095" y="2652613"/>
            <a:ext cx="4378438" cy="3954877"/>
            <a:chOff x="7785122" y="2705100"/>
            <a:chExt cx="4467398" cy="4035231"/>
          </a:xfrm>
        </p:grpSpPr>
        <p:sp>
          <p:nvSpPr>
            <p:cNvPr id="2465" name="Rectangle 2464"/>
            <p:cNvSpPr/>
            <p:nvPr/>
          </p:nvSpPr>
          <p:spPr bwMode="auto">
            <a:xfrm>
              <a:off x="8618537" y="3365501"/>
              <a:ext cx="2760663" cy="3374830"/>
            </a:xfrm>
            <a:custGeom>
              <a:avLst/>
              <a:gdLst>
                <a:gd name="connsiteX0" fmla="*/ 0 w 3962401"/>
                <a:gd name="connsiteY0" fmla="*/ 0 h 3360932"/>
                <a:gd name="connsiteX1" fmla="*/ 3962401 w 3962401"/>
                <a:gd name="connsiteY1" fmla="*/ 0 h 3360932"/>
                <a:gd name="connsiteX2" fmla="*/ 3962401 w 3962401"/>
                <a:gd name="connsiteY2" fmla="*/ 3360932 h 3360932"/>
                <a:gd name="connsiteX3" fmla="*/ 0 w 3962401"/>
                <a:gd name="connsiteY3" fmla="*/ 3360932 h 3360932"/>
                <a:gd name="connsiteX4" fmla="*/ 0 w 3962401"/>
                <a:gd name="connsiteY4" fmla="*/ 0 h 3360932"/>
                <a:gd name="connsiteX0" fmla="*/ 457200 w 3962401"/>
                <a:gd name="connsiteY0" fmla="*/ 685800 h 3360932"/>
                <a:gd name="connsiteX1" fmla="*/ 3962401 w 3962401"/>
                <a:gd name="connsiteY1" fmla="*/ 0 h 3360932"/>
                <a:gd name="connsiteX2" fmla="*/ 3962401 w 3962401"/>
                <a:gd name="connsiteY2" fmla="*/ 3360932 h 3360932"/>
                <a:gd name="connsiteX3" fmla="*/ 0 w 3962401"/>
                <a:gd name="connsiteY3" fmla="*/ 3360932 h 3360932"/>
                <a:gd name="connsiteX4" fmla="*/ 457200 w 3962401"/>
                <a:gd name="connsiteY4" fmla="*/ 685800 h 3360932"/>
                <a:gd name="connsiteX0" fmla="*/ 0 w 3505201"/>
                <a:gd name="connsiteY0" fmla="*/ 685800 h 3360932"/>
                <a:gd name="connsiteX1" fmla="*/ 3505201 w 3505201"/>
                <a:gd name="connsiteY1" fmla="*/ 0 h 3360932"/>
                <a:gd name="connsiteX2" fmla="*/ 3505201 w 3505201"/>
                <a:gd name="connsiteY2" fmla="*/ 3360932 h 3360932"/>
                <a:gd name="connsiteX3" fmla="*/ 25400 w 3505201"/>
                <a:gd name="connsiteY3" fmla="*/ 2598932 h 3360932"/>
                <a:gd name="connsiteX4" fmla="*/ 0 w 3505201"/>
                <a:gd name="connsiteY4" fmla="*/ 685800 h 3360932"/>
                <a:gd name="connsiteX0" fmla="*/ 0 w 3505201"/>
                <a:gd name="connsiteY0" fmla="*/ 685800 h 3360932"/>
                <a:gd name="connsiteX1" fmla="*/ 3505201 w 3505201"/>
                <a:gd name="connsiteY1" fmla="*/ 0 h 3360932"/>
                <a:gd name="connsiteX2" fmla="*/ 3505201 w 3505201"/>
                <a:gd name="connsiteY2" fmla="*/ 3360932 h 3360932"/>
                <a:gd name="connsiteX3" fmla="*/ 1655763 w 3505201"/>
                <a:gd name="connsiteY3" fmla="*/ 2949769 h 3360932"/>
                <a:gd name="connsiteX4" fmla="*/ 25400 w 3505201"/>
                <a:gd name="connsiteY4" fmla="*/ 2598932 h 3360932"/>
                <a:gd name="connsiteX5" fmla="*/ 0 w 3505201"/>
                <a:gd name="connsiteY5" fmla="*/ 685800 h 3360932"/>
                <a:gd name="connsiteX0" fmla="*/ 0 w 3505201"/>
                <a:gd name="connsiteY0" fmla="*/ 685800 h 3381569"/>
                <a:gd name="connsiteX1" fmla="*/ 3505201 w 3505201"/>
                <a:gd name="connsiteY1" fmla="*/ 0 h 3381569"/>
                <a:gd name="connsiteX2" fmla="*/ 3505201 w 3505201"/>
                <a:gd name="connsiteY2" fmla="*/ 3360932 h 3381569"/>
                <a:gd name="connsiteX3" fmla="*/ 1363663 w 3505201"/>
                <a:gd name="connsiteY3" fmla="*/ 3381569 h 3381569"/>
                <a:gd name="connsiteX4" fmla="*/ 25400 w 3505201"/>
                <a:gd name="connsiteY4" fmla="*/ 2598932 h 3381569"/>
                <a:gd name="connsiteX5" fmla="*/ 0 w 3505201"/>
                <a:gd name="connsiteY5" fmla="*/ 685800 h 3381569"/>
                <a:gd name="connsiteX0" fmla="*/ 0 w 3505201"/>
                <a:gd name="connsiteY0" fmla="*/ 685800 h 3381569"/>
                <a:gd name="connsiteX1" fmla="*/ 3505201 w 3505201"/>
                <a:gd name="connsiteY1" fmla="*/ 0 h 3381569"/>
                <a:gd name="connsiteX2" fmla="*/ 2667001 w 3505201"/>
                <a:gd name="connsiteY2" fmla="*/ 2598932 h 3381569"/>
                <a:gd name="connsiteX3" fmla="*/ 1363663 w 3505201"/>
                <a:gd name="connsiteY3" fmla="*/ 3381569 h 3381569"/>
                <a:gd name="connsiteX4" fmla="*/ 25400 w 3505201"/>
                <a:gd name="connsiteY4" fmla="*/ 2598932 h 3381569"/>
                <a:gd name="connsiteX5" fmla="*/ 0 w 3505201"/>
                <a:gd name="connsiteY5" fmla="*/ 685800 h 3381569"/>
                <a:gd name="connsiteX0" fmla="*/ 0 w 3505201"/>
                <a:gd name="connsiteY0" fmla="*/ 685800 h 3381569"/>
                <a:gd name="connsiteX1" fmla="*/ 3505201 w 3505201"/>
                <a:gd name="connsiteY1" fmla="*/ 0 h 3381569"/>
                <a:gd name="connsiteX2" fmla="*/ 2925763 w 3505201"/>
                <a:gd name="connsiteY2" fmla="*/ 1832169 h 3381569"/>
                <a:gd name="connsiteX3" fmla="*/ 2667001 w 3505201"/>
                <a:gd name="connsiteY3" fmla="*/ 2598932 h 3381569"/>
                <a:gd name="connsiteX4" fmla="*/ 1363663 w 3505201"/>
                <a:gd name="connsiteY4" fmla="*/ 3381569 h 3381569"/>
                <a:gd name="connsiteX5" fmla="*/ 25400 w 3505201"/>
                <a:gd name="connsiteY5" fmla="*/ 2598932 h 3381569"/>
                <a:gd name="connsiteX6" fmla="*/ 0 w 3505201"/>
                <a:gd name="connsiteY6" fmla="*/ 685800 h 3381569"/>
                <a:gd name="connsiteX0" fmla="*/ 0 w 3505201"/>
                <a:gd name="connsiteY0" fmla="*/ 685800 h 3381569"/>
                <a:gd name="connsiteX1" fmla="*/ 3505201 w 3505201"/>
                <a:gd name="connsiteY1" fmla="*/ 0 h 3381569"/>
                <a:gd name="connsiteX2" fmla="*/ 2697163 w 3505201"/>
                <a:gd name="connsiteY2" fmla="*/ 2162369 h 3381569"/>
                <a:gd name="connsiteX3" fmla="*/ 2667001 w 3505201"/>
                <a:gd name="connsiteY3" fmla="*/ 2598932 h 3381569"/>
                <a:gd name="connsiteX4" fmla="*/ 1363663 w 3505201"/>
                <a:gd name="connsiteY4" fmla="*/ 3381569 h 3381569"/>
                <a:gd name="connsiteX5" fmla="*/ 25400 w 3505201"/>
                <a:gd name="connsiteY5" fmla="*/ 2598932 h 3381569"/>
                <a:gd name="connsiteX6" fmla="*/ 0 w 3505201"/>
                <a:gd name="connsiteY6" fmla="*/ 685800 h 3381569"/>
                <a:gd name="connsiteX0" fmla="*/ 0 w 3505201"/>
                <a:gd name="connsiteY0" fmla="*/ 685800 h 3381569"/>
                <a:gd name="connsiteX1" fmla="*/ 3505201 w 3505201"/>
                <a:gd name="connsiteY1" fmla="*/ 0 h 3381569"/>
                <a:gd name="connsiteX2" fmla="*/ 3027363 w 3505201"/>
                <a:gd name="connsiteY2" fmla="*/ 1260669 h 3381569"/>
                <a:gd name="connsiteX3" fmla="*/ 2697163 w 3505201"/>
                <a:gd name="connsiteY3" fmla="*/ 2162369 h 3381569"/>
                <a:gd name="connsiteX4" fmla="*/ 2667001 w 3505201"/>
                <a:gd name="connsiteY4" fmla="*/ 2598932 h 3381569"/>
                <a:gd name="connsiteX5" fmla="*/ 1363663 w 3505201"/>
                <a:gd name="connsiteY5" fmla="*/ 3381569 h 3381569"/>
                <a:gd name="connsiteX6" fmla="*/ 25400 w 3505201"/>
                <a:gd name="connsiteY6" fmla="*/ 2598932 h 3381569"/>
                <a:gd name="connsiteX7" fmla="*/ 0 w 3505201"/>
                <a:gd name="connsiteY7" fmla="*/ 685800 h 3381569"/>
                <a:gd name="connsiteX0" fmla="*/ 0 w 3505201"/>
                <a:gd name="connsiteY0" fmla="*/ 685800 h 3381569"/>
                <a:gd name="connsiteX1" fmla="*/ 3505201 w 3505201"/>
                <a:gd name="connsiteY1" fmla="*/ 0 h 3381569"/>
                <a:gd name="connsiteX2" fmla="*/ 2722563 w 3505201"/>
                <a:gd name="connsiteY2" fmla="*/ 930469 h 3381569"/>
                <a:gd name="connsiteX3" fmla="*/ 2697163 w 3505201"/>
                <a:gd name="connsiteY3" fmla="*/ 2162369 h 3381569"/>
                <a:gd name="connsiteX4" fmla="*/ 2667001 w 3505201"/>
                <a:gd name="connsiteY4" fmla="*/ 2598932 h 3381569"/>
                <a:gd name="connsiteX5" fmla="*/ 1363663 w 3505201"/>
                <a:gd name="connsiteY5" fmla="*/ 3381569 h 3381569"/>
                <a:gd name="connsiteX6" fmla="*/ 25400 w 3505201"/>
                <a:gd name="connsiteY6" fmla="*/ 2598932 h 3381569"/>
                <a:gd name="connsiteX7" fmla="*/ 0 w 3505201"/>
                <a:gd name="connsiteY7" fmla="*/ 685800 h 3381569"/>
                <a:gd name="connsiteX0" fmla="*/ 0 w 2722563"/>
                <a:gd name="connsiteY0" fmla="*/ 635000 h 3330769"/>
                <a:gd name="connsiteX1" fmla="*/ 1384301 w 2722563"/>
                <a:gd name="connsiteY1" fmla="*/ 0 h 3330769"/>
                <a:gd name="connsiteX2" fmla="*/ 2722563 w 2722563"/>
                <a:gd name="connsiteY2" fmla="*/ 879669 h 3330769"/>
                <a:gd name="connsiteX3" fmla="*/ 2697163 w 2722563"/>
                <a:gd name="connsiteY3" fmla="*/ 2111569 h 3330769"/>
                <a:gd name="connsiteX4" fmla="*/ 2667001 w 2722563"/>
                <a:gd name="connsiteY4" fmla="*/ 2548132 h 3330769"/>
                <a:gd name="connsiteX5" fmla="*/ 1363663 w 2722563"/>
                <a:gd name="connsiteY5" fmla="*/ 3330769 h 3330769"/>
                <a:gd name="connsiteX6" fmla="*/ 25400 w 2722563"/>
                <a:gd name="connsiteY6" fmla="*/ 2548132 h 3330769"/>
                <a:gd name="connsiteX7" fmla="*/ 0 w 2722563"/>
                <a:gd name="connsiteY7" fmla="*/ 635000 h 3330769"/>
                <a:gd name="connsiteX0" fmla="*/ 0 w 2760663"/>
                <a:gd name="connsiteY0" fmla="*/ 876300 h 3330769"/>
                <a:gd name="connsiteX1" fmla="*/ 1422401 w 2760663"/>
                <a:gd name="connsiteY1" fmla="*/ 0 h 3330769"/>
                <a:gd name="connsiteX2" fmla="*/ 2760663 w 2760663"/>
                <a:gd name="connsiteY2" fmla="*/ 879669 h 3330769"/>
                <a:gd name="connsiteX3" fmla="*/ 2735263 w 2760663"/>
                <a:gd name="connsiteY3" fmla="*/ 2111569 h 3330769"/>
                <a:gd name="connsiteX4" fmla="*/ 2705101 w 2760663"/>
                <a:gd name="connsiteY4" fmla="*/ 2548132 h 3330769"/>
                <a:gd name="connsiteX5" fmla="*/ 1401763 w 2760663"/>
                <a:gd name="connsiteY5" fmla="*/ 3330769 h 3330769"/>
                <a:gd name="connsiteX6" fmla="*/ 63500 w 2760663"/>
                <a:gd name="connsiteY6" fmla="*/ 2548132 h 3330769"/>
                <a:gd name="connsiteX7" fmla="*/ 0 w 2760663"/>
                <a:gd name="connsiteY7" fmla="*/ 876300 h 3330769"/>
                <a:gd name="connsiteX0" fmla="*/ 0 w 2760663"/>
                <a:gd name="connsiteY0" fmla="*/ 876300 h 3330769"/>
                <a:gd name="connsiteX1" fmla="*/ 1422401 w 2760663"/>
                <a:gd name="connsiteY1" fmla="*/ 0 h 3330769"/>
                <a:gd name="connsiteX2" fmla="*/ 2760663 w 2760663"/>
                <a:gd name="connsiteY2" fmla="*/ 879669 h 3330769"/>
                <a:gd name="connsiteX3" fmla="*/ 2735263 w 2760663"/>
                <a:gd name="connsiteY3" fmla="*/ 2111569 h 3330769"/>
                <a:gd name="connsiteX4" fmla="*/ 2705101 w 2760663"/>
                <a:gd name="connsiteY4" fmla="*/ 2548132 h 3330769"/>
                <a:gd name="connsiteX5" fmla="*/ 1401763 w 2760663"/>
                <a:gd name="connsiteY5" fmla="*/ 3330769 h 3330769"/>
                <a:gd name="connsiteX6" fmla="*/ 63500 w 2760663"/>
                <a:gd name="connsiteY6" fmla="*/ 2484632 h 3330769"/>
                <a:gd name="connsiteX7" fmla="*/ 0 w 2760663"/>
                <a:gd name="connsiteY7" fmla="*/ 876300 h 3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0663" h="3330769">
                  <a:moveTo>
                    <a:pt x="0" y="876300"/>
                  </a:moveTo>
                  <a:lnTo>
                    <a:pt x="1422401" y="0"/>
                  </a:lnTo>
                  <a:lnTo>
                    <a:pt x="2760663" y="879669"/>
                  </a:lnTo>
                  <a:lnTo>
                    <a:pt x="2735263" y="2111569"/>
                  </a:lnTo>
                  <a:lnTo>
                    <a:pt x="2705101" y="2548132"/>
                  </a:lnTo>
                  <a:lnTo>
                    <a:pt x="1401763" y="3330769"/>
                  </a:lnTo>
                  <a:lnTo>
                    <a:pt x="63500" y="2484632"/>
                  </a:lnTo>
                  <a:lnTo>
                    <a:pt x="0" y="876300"/>
                  </a:lnTo>
                  <a:close/>
                </a:path>
              </a:pathLst>
            </a:cu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164" name="Freeform 12"/>
            <p:cNvSpPr>
              <a:spLocks noChangeAspect="1" noEditPoints="1"/>
            </p:cNvSpPr>
            <p:nvPr/>
          </p:nvSpPr>
          <p:spPr bwMode="auto">
            <a:xfrm>
              <a:off x="7785122" y="2705100"/>
              <a:ext cx="4467398" cy="3988874"/>
            </a:xfrm>
            <a:custGeom>
              <a:avLst/>
              <a:gdLst>
                <a:gd name="T0" fmla="*/ 347 w 1167"/>
                <a:gd name="T1" fmla="*/ 0 h 1042"/>
                <a:gd name="T2" fmla="*/ 0 w 1167"/>
                <a:gd name="T3" fmla="*/ 215 h 1042"/>
                <a:gd name="T4" fmla="*/ 222 w 1167"/>
                <a:gd name="T5" fmla="*/ 399 h 1042"/>
                <a:gd name="T6" fmla="*/ 574 w 1167"/>
                <a:gd name="T7" fmla="*/ 182 h 1042"/>
                <a:gd name="T8" fmla="*/ 347 w 1167"/>
                <a:gd name="T9" fmla="*/ 0 h 1042"/>
                <a:gd name="T10" fmla="*/ 347 w 1167"/>
                <a:gd name="T11" fmla="*/ 0 h 1042"/>
                <a:gd name="T12" fmla="*/ 819 w 1167"/>
                <a:gd name="T13" fmla="*/ 0 h 1042"/>
                <a:gd name="T14" fmla="*/ 1167 w 1167"/>
                <a:gd name="T15" fmla="*/ 217 h 1042"/>
                <a:gd name="T16" fmla="*/ 944 w 1167"/>
                <a:gd name="T17" fmla="*/ 399 h 1042"/>
                <a:gd name="T18" fmla="*/ 597 w 1167"/>
                <a:gd name="T19" fmla="*/ 182 h 1042"/>
                <a:gd name="T20" fmla="*/ 819 w 1167"/>
                <a:gd name="T21" fmla="*/ 0 h 1042"/>
                <a:gd name="T22" fmla="*/ 819 w 1167"/>
                <a:gd name="T23" fmla="*/ 0 h 1042"/>
                <a:gd name="T24" fmla="*/ 349 w 1167"/>
                <a:gd name="T25" fmla="*/ 798 h 1042"/>
                <a:gd name="T26" fmla="*/ 14 w 1167"/>
                <a:gd name="T27" fmla="*/ 602 h 1042"/>
                <a:gd name="T28" fmla="*/ 217 w 1167"/>
                <a:gd name="T29" fmla="*/ 427 h 1042"/>
                <a:gd name="T30" fmla="*/ 548 w 1167"/>
                <a:gd name="T31" fmla="*/ 631 h 1042"/>
                <a:gd name="T32" fmla="*/ 349 w 1167"/>
                <a:gd name="T33" fmla="*/ 798 h 1042"/>
                <a:gd name="T34" fmla="*/ 349 w 1167"/>
                <a:gd name="T35" fmla="*/ 798 h 1042"/>
                <a:gd name="T36" fmla="*/ 815 w 1167"/>
                <a:gd name="T37" fmla="*/ 796 h 1042"/>
                <a:gd name="T38" fmla="*/ 1152 w 1167"/>
                <a:gd name="T39" fmla="*/ 598 h 1042"/>
                <a:gd name="T40" fmla="*/ 949 w 1167"/>
                <a:gd name="T41" fmla="*/ 427 h 1042"/>
                <a:gd name="T42" fmla="*/ 618 w 1167"/>
                <a:gd name="T43" fmla="*/ 626 h 1042"/>
                <a:gd name="T44" fmla="*/ 815 w 1167"/>
                <a:gd name="T45" fmla="*/ 796 h 1042"/>
                <a:gd name="T46" fmla="*/ 815 w 1167"/>
                <a:gd name="T47" fmla="*/ 796 h 1042"/>
                <a:gd name="T48" fmla="*/ 592 w 1167"/>
                <a:gd name="T49" fmla="*/ 642 h 1042"/>
                <a:gd name="T50" fmla="*/ 592 w 1167"/>
                <a:gd name="T51" fmla="*/ 1042 h 1042"/>
                <a:gd name="T52" fmla="*/ 933 w 1167"/>
                <a:gd name="T53" fmla="*/ 831 h 1042"/>
                <a:gd name="T54" fmla="*/ 933 w 1167"/>
                <a:gd name="T55" fmla="*/ 768 h 1042"/>
                <a:gd name="T56" fmla="*/ 819 w 1167"/>
                <a:gd name="T57" fmla="*/ 827 h 1042"/>
                <a:gd name="T58" fmla="*/ 592 w 1167"/>
                <a:gd name="T59" fmla="*/ 642 h 1042"/>
                <a:gd name="T60" fmla="*/ 592 w 1167"/>
                <a:gd name="T61" fmla="*/ 642 h 1042"/>
                <a:gd name="T62" fmla="*/ 569 w 1167"/>
                <a:gd name="T63" fmla="*/ 642 h 1042"/>
                <a:gd name="T64" fmla="*/ 569 w 1167"/>
                <a:gd name="T65" fmla="*/ 1042 h 1042"/>
                <a:gd name="T66" fmla="*/ 233 w 1167"/>
                <a:gd name="T67" fmla="*/ 831 h 1042"/>
                <a:gd name="T68" fmla="*/ 233 w 1167"/>
                <a:gd name="T69" fmla="*/ 768 h 1042"/>
                <a:gd name="T70" fmla="*/ 347 w 1167"/>
                <a:gd name="T71" fmla="*/ 827 h 1042"/>
                <a:gd name="T72" fmla="*/ 569 w 1167"/>
                <a:gd name="T73" fmla="*/ 642 h 1042"/>
                <a:gd name="T74" fmla="*/ 569 w 1167"/>
                <a:gd name="T75" fmla="*/ 642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7" h="1042">
                  <a:moveTo>
                    <a:pt x="347" y="0"/>
                  </a:moveTo>
                  <a:lnTo>
                    <a:pt x="0" y="215"/>
                  </a:lnTo>
                  <a:lnTo>
                    <a:pt x="222" y="399"/>
                  </a:lnTo>
                  <a:lnTo>
                    <a:pt x="574" y="182"/>
                  </a:lnTo>
                  <a:lnTo>
                    <a:pt x="347" y="0"/>
                  </a:lnTo>
                  <a:lnTo>
                    <a:pt x="347" y="0"/>
                  </a:lnTo>
                  <a:close/>
                  <a:moveTo>
                    <a:pt x="819" y="0"/>
                  </a:moveTo>
                  <a:lnTo>
                    <a:pt x="1167" y="217"/>
                  </a:lnTo>
                  <a:lnTo>
                    <a:pt x="944" y="399"/>
                  </a:lnTo>
                  <a:lnTo>
                    <a:pt x="597" y="182"/>
                  </a:lnTo>
                  <a:lnTo>
                    <a:pt x="819" y="0"/>
                  </a:lnTo>
                  <a:lnTo>
                    <a:pt x="819" y="0"/>
                  </a:lnTo>
                  <a:close/>
                  <a:moveTo>
                    <a:pt x="349" y="798"/>
                  </a:moveTo>
                  <a:lnTo>
                    <a:pt x="14" y="602"/>
                  </a:lnTo>
                  <a:lnTo>
                    <a:pt x="217" y="427"/>
                  </a:lnTo>
                  <a:lnTo>
                    <a:pt x="548" y="631"/>
                  </a:lnTo>
                  <a:lnTo>
                    <a:pt x="349" y="798"/>
                  </a:lnTo>
                  <a:lnTo>
                    <a:pt x="349" y="798"/>
                  </a:lnTo>
                  <a:close/>
                  <a:moveTo>
                    <a:pt x="815" y="796"/>
                  </a:moveTo>
                  <a:lnTo>
                    <a:pt x="1152" y="598"/>
                  </a:lnTo>
                  <a:lnTo>
                    <a:pt x="949" y="427"/>
                  </a:lnTo>
                  <a:lnTo>
                    <a:pt x="618" y="626"/>
                  </a:lnTo>
                  <a:lnTo>
                    <a:pt x="815" y="796"/>
                  </a:lnTo>
                  <a:lnTo>
                    <a:pt x="815" y="796"/>
                  </a:lnTo>
                  <a:close/>
                  <a:moveTo>
                    <a:pt x="592" y="642"/>
                  </a:moveTo>
                  <a:lnTo>
                    <a:pt x="592" y="1042"/>
                  </a:lnTo>
                  <a:lnTo>
                    <a:pt x="933" y="831"/>
                  </a:lnTo>
                  <a:lnTo>
                    <a:pt x="933" y="768"/>
                  </a:lnTo>
                  <a:lnTo>
                    <a:pt x="819" y="827"/>
                  </a:lnTo>
                  <a:lnTo>
                    <a:pt x="592" y="642"/>
                  </a:lnTo>
                  <a:lnTo>
                    <a:pt x="592" y="642"/>
                  </a:lnTo>
                  <a:close/>
                  <a:moveTo>
                    <a:pt x="569" y="642"/>
                  </a:moveTo>
                  <a:lnTo>
                    <a:pt x="569" y="1042"/>
                  </a:lnTo>
                  <a:lnTo>
                    <a:pt x="233" y="831"/>
                  </a:lnTo>
                  <a:lnTo>
                    <a:pt x="233" y="768"/>
                  </a:lnTo>
                  <a:lnTo>
                    <a:pt x="347" y="827"/>
                  </a:lnTo>
                  <a:lnTo>
                    <a:pt x="569" y="642"/>
                  </a:lnTo>
                  <a:lnTo>
                    <a:pt x="569" y="642"/>
                  </a:lnTo>
                  <a:close/>
                </a:path>
              </a:pathLst>
            </a:custGeom>
            <a:solidFill>
              <a:schemeClr val="accent1"/>
            </a:solidFill>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2466" name="TextBox 2465"/>
          <p:cNvSpPr txBox="1"/>
          <p:nvPr/>
        </p:nvSpPr>
        <p:spPr>
          <a:xfrm>
            <a:off x="8474250" y="1749173"/>
            <a:ext cx="2690130" cy="778252"/>
          </a:xfrm>
          <a:prstGeom prst="rect">
            <a:avLst/>
          </a:prstGeom>
          <a:noFill/>
        </p:spPr>
        <p:txBody>
          <a:bodyPr wrap="square" lIns="179238" tIns="143391" rIns="179238" bIns="143391" rtlCol="0">
            <a:spAutoFit/>
          </a:bodyPr>
          <a:lstStyle/>
          <a:p>
            <a:pPr algn="ctr" defTabSz="913946">
              <a:lnSpc>
                <a:spcPct val="90000"/>
              </a:lnSpc>
            </a:pPr>
            <a:r>
              <a:rPr lang="en-US" sz="3528" spc="-49" dirty="0">
                <a:gradFill>
                  <a:gsLst>
                    <a:gs pos="2917">
                      <a:srgbClr val="00188F"/>
                    </a:gs>
                    <a:gs pos="30000">
                      <a:srgbClr val="00188F"/>
                    </a:gs>
                  </a:gsLst>
                  <a:lin ang="5400000" scaled="0"/>
                </a:gradFill>
                <a:latin typeface="Segoe UI Light"/>
              </a:rPr>
              <a:t>Apps</a:t>
            </a:r>
          </a:p>
        </p:txBody>
      </p:sp>
      <p:sp>
        <p:nvSpPr>
          <p:cNvPr id="5081" name="Virtual Network label in cloud"/>
          <p:cNvSpPr/>
          <p:nvPr/>
        </p:nvSpPr>
        <p:spPr>
          <a:xfrm>
            <a:off x="9637231" y="4561101"/>
            <a:ext cx="586328" cy="307681"/>
          </a:xfrm>
          <a:prstGeom prst="rect">
            <a:avLst/>
          </a:prstGeom>
        </p:spPr>
        <p:txBody>
          <a:bodyPr wrap="none">
            <a:spAutoFit/>
          </a:bodyPr>
          <a:lstStyle/>
          <a:p>
            <a:pPr algn="ctr" defTabSz="895512" fontAlgn="base">
              <a:lnSpc>
                <a:spcPct val="80000"/>
              </a:lnSpc>
              <a:spcBef>
                <a:spcPct val="0"/>
              </a:spcBef>
              <a:spcAft>
                <a:spcPct val="0"/>
              </a:spcAft>
            </a:pPr>
            <a:r>
              <a:rPr lang="en-US" sz="882" dirty="0">
                <a:gradFill>
                  <a:gsLst>
                    <a:gs pos="0">
                      <a:srgbClr val="FFFFFF"/>
                    </a:gs>
                    <a:gs pos="100000">
                      <a:srgbClr val="FFFFFF"/>
                    </a:gs>
                  </a:gsLst>
                  <a:lin ang="5400000" scaled="0"/>
                </a:gradFill>
              </a:rPr>
              <a:t>virtual </a:t>
            </a:r>
            <a:br>
              <a:rPr lang="en-US" sz="882" dirty="0">
                <a:gradFill>
                  <a:gsLst>
                    <a:gs pos="0">
                      <a:srgbClr val="FFFFFF"/>
                    </a:gs>
                    <a:gs pos="100000">
                      <a:srgbClr val="FFFFFF"/>
                    </a:gs>
                  </a:gsLst>
                  <a:lin ang="5400000" scaled="0"/>
                </a:gradFill>
              </a:rPr>
            </a:br>
            <a:r>
              <a:rPr lang="en-US" sz="882" dirty="0">
                <a:gradFill>
                  <a:gsLst>
                    <a:gs pos="0">
                      <a:srgbClr val="FFFFFF"/>
                    </a:gs>
                    <a:gs pos="100000">
                      <a:srgbClr val="FFFFFF"/>
                    </a:gs>
                  </a:gsLst>
                  <a:lin ang="5400000" scaled="0"/>
                </a:gradFill>
              </a:rPr>
              <a:t>network</a:t>
            </a:r>
          </a:p>
        </p:txBody>
      </p:sp>
      <p:sp>
        <p:nvSpPr>
          <p:cNvPr id="12" name="TextBox 11"/>
          <p:cNvSpPr txBox="1"/>
          <p:nvPr/>
        </p:nvSpPr>
        <p:spPr>
          <a:xfrm>
            <a:off x="9773935" y="4439366"/>
            <a:ext cx="849249" cy="375741"/>
          </a:xfrm>
          <a:prstGeom prst="rect">
            <a:avLst/>
          </a:prstGeom>
          <a:noFill/>
        </p:spPr>
        <p:txBody>
          <a:bodyPr wrap="square" lIns="179238" tIns="143391" rIns="179238" bIns="143391" rtlCol="0">
            <a:spAutoFit/>
          </a:bodyPr>
          <a:lstStyle/>
          <a:p>
            <a:pPr defTabSz="913946">
              <a:lnSpc>
                <a:spcPct val="70000"/>
              </a:lnSpc>
            </a:pPr>
            <a:r>
              <a:rPr lang="en-US" sz="784" spc="-49" dirty="0">
                <a:gradFill>
                  <a:gsLst>
                    <a:gs pos="2917">
                      <a:srgbClr val="000000"/>
                    </a:gs>
                    <a:gs pos="30000">
                      <a:srgbClr val="000000"/>
                    </a:gs>
                  </a:gsLst>
                  <a:lin ang="5400000" scaled="0"/>
                </a:gradFill>
              </a:rPr>
              <a:t>table</a:t>
            </a:r>
          </a:p>
        </p:txBody>
      </p:sp>
      <p:sp>
        <p:nvSpPr>
          <p:cNvPr id="5162" name="TextBox 5161"/>
          <p:cNvSpPr txBox="1"/>
          <p:nvPr/>
        </p:nvSpPr>
        <p:spPr>
          <a:xfrm>
            <a:off x="9207262" y="4391185"/>
            <a:ext cx="849249" cy="460202"/>
          </a:xfrm>
          <a:prstGeom prst="rect">
            <a:avLst/>
          </a:prstGeom>
          <a:noFill/>
        </p:spPr>
        <p:txBody>
          <a:bodyPr wrap="square" lIns="179238" tIns="143391" rIns="179238" bIns="143391" rtlCol="0">
            <a:spAutoFit/>
          </a:bodyPr>
          <a:lstStyle/>
          <a:p>
            <a:pPr defTabSz="913946">
              <a:lnSpc>
                <a:spcPct val="70000"/>
              </a:lnSpc>
            </a:pPr>
            <a:r>
              <a:rPr lang="en-US" sz="784" spc="-49" dirty="0">
                <a:gradFill>
                  <a:gsLst>
                    <a:gs pos="2917">
                      <a:srgbClr val="000000"/>
                    </a:gs>
                    <a:gs pos="30000">
                      <a:srgbClr val="000000"/>
                    </a:gs>
                  </a:gsLst>
                  <a:lin ang="5400000" scaled="0"/>
                </a:gradFill>
              </a:rPr>
              <a:t>cloud </a:t>
            </a:r>
            <a:br>
              <a:rPr lang="en-US" sz="784" spc="-49" dirty="0">
                <a:gradFill>
                  <a:gsLst>
                    <a:gs pos="2917">
                      <a:srgbClr val="000000"/>
                    </a:gs>
                    <a:gs pos="30000">
                      <a:srgbClr val="000000"/>
                    </a:gs>
                  </a:gsLst>
                  <a:lin ang="5400000" scaled="0"/>
                </a:gradFill>
              </a:rPr>
            </a:br>
            <a:r>
              <a:rPr lang="en-US" sz="784" spc="-49" dirty="0">
                <a:gradFill>
                  <a:gsLst>
                    <a:gs pos="2917">
                      <a:srgbClr val="000000"/>
                    </a:gs>
                    <a:gs pos="30000">
                      <a:srgbClr val="000000"/>
                    </a:gs>
                  </a:gsLst>
                  <a:lin ang="5400000" scaled="0"/>
                </a:gradFill>
              </a:rPr>
              <a:t>services</a:t>
            </a:r>
          </a:p>
        </p:txBody>
      </p:sp>
      <p:sp>
        <p:nvSpPr>
          <p:cNvPr id="5163" name="TextBox 5162"/>
          <p:cNvSpPr txBox="1"/>
          <p:nvPr/>
        </p:nvSpPr>
        <p:spPr>
          <a:xfrm>
            <a:off x="9195189" y="3866576"/>
            <a:ext cx="849249" cy="375741"/>
          </a:xfrm>
          <a:prstGeom prst="rect">
            <a:avLst/>
          </a:prstGeom>
          <a:noFill/>
        </p:spPr>
        <p:txBody>
          <a:bodyPr wrap="square" lIns="179238" tIns="143391" rIns="179238" bIns="143391" rtlCol="0">
            <a:spAutoFit/>
          </a:bodyPr>
          <a:lstStyle/>
          <a:p>
            <a:pPr defTabSz="913946">
              <a:lnSpc>
                <a:spcPct val="70000"/>
              </a:lnSpc>
            </a:pPr>
            <a:r>
              <a:rPr lang="en-US" sz="784" spc="-49" dirty="0">
                <a:gradFill>
                  <a:gsLst>
                    <a:gs pos="2917">
                      <a:srgbClr val="000000"/>
                    </a:gs>
                    <a:gs pos="30000">
                      <a:srgbClr val="000000"/>
                    </a:gs>
                  </a:gsLst>
                  <a:lin ang="5400000" scaled="0"/>
                </a:gradFill>
              </a:rPr>
              <a:t>caching</a:t>
            </a:r>
          </a:p>
        </p:txBody>
      </p:sp>
      <p:sp>
        <p:nvSpPr>
          <p:cNvPr id="5165" name="TextBox 5164"/>
          <p:cNvSpPr txBox="1"/>
          <p:nvPr/>
        </p:nvSpPr>
        <p:spPr>
          <a:xfrm>
            <a:off x="9762551" y="3866576"/>
            <a:ext cx="849249" cy="375741"/>
          </a:xfrm>
          <a:prstGeom prst="rect">
            <a:avLst/>
          </a:prstGeom>
          <a:noFill/>
        </p:spPr>
        <p:txBody>
          <a:bodyPr wrap="square" lIns="179238" tIns="143391" rIns="179238" bIns="143391" rtlCol="0">
            <a:spAutoFit/>
          </a:bodyPr>
          <a:lstStyle/>
          <a:p>
            <a:pPr defTabSz="913946">
              <a:lnSpc>
                <a:spcPct val="70000"/>
              </a:lnSpc>
            </a:pPr>
            <a:r>
              <a:rPr lang="en-US" sz="784" spc="-49" dirty="0">
                <a:gradFill>
                  <a:gsLst>
                    <a:gs pos="2917">
                      <a:srgbClr val="000000"/>
                    </a:gs>
                    <a:gs pos="30000">
                      <a:srgbClr val="000000"/>
                    </a:gs>
                  </a:gsLst>
                  <a:lin ang="5400000" scaled="0"/>
                </a:gradFill>
              </a:rPr>
              <a:t>identity</a:t>
            </a:r>
          </a:p>
        </p:txBody>
      </p:sp>
      <p:sp>
        <p:nvSpPr>
          <p:cNvPr id="5188" name="Rectangle 5187"/>
          <p:cNvSpPr/>
          <p:nvPr/>
        </p:nvSpPr>
        <p:spPr bwMode="auto">
          <a:xfrm>
            <a:off x="1" y="3475154"/>
            <a:ext cx="7386479" cy="11650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857" tIns="403286" rIns="179213" bIns="0" numCol="1" spcCol="0" rtlCol="0" fromWordArt="0" anchor="ctr" anchorCtr="0" forceAA="0" compatLnSpc="1">
            <a:prstTxWarp prst="textNoShape">
              <a:avLst/>
            </a:prstTxWarp>
            <a:noAutofit/>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data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189" name="Rectangle 5188"/>
          <p:cNvSpPr/>
          <p:nvPr/>
        </p:nvSpPr>
        <p:spPr bwMode="auto">
          <a:xfrm>
            <a:off x="440413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table</a:t>
            </a:r>
          </a:p>
        </p:txBody>
      </p:sp>
      <p:sp>
        <p:nvSpPr>
          <p:cNvPr id="5190" name="Rectangle 5189"/>
          <p:cNvSpPr/>
          <p:nvPr/>
        </p:nvSpPr>
        <p:spPr bwMode="auto">
          <a:xfrm>
            <a:off x="3507102"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HDInsight</a:t>
            </a:r>
            <a:endParaRPr lang="en-US" sz="1046" dirty="0">
              <a:gradFill>
                <a:gsLst>
                  <a:gs pos="0">
                    <a:srgbClr val="FFFFFF"/>
                  </a:gs>
                  <a:gs pos="100000">
                    <a:srgbClr val="FFFFFF"/>
                  </a:gs>
                </a:gsLst>
                <a:lin ang="5400000" scaled="0"/>
              </a:gradFill>
            </a:endParaRPr>
          </a:p>
        </p:txBody>
      </p:sp>
      <p:sp>
        <p:nvSpPr>
          <p:cNvPr id="5191" name="Rectangle 5190"/>
          <p:cNvSpPr/>
          <p:nvPr/>
        </p:nvSpPr>
        <p:spPr bwMode="auto">
          <a:xfrm>
            <a:off x="5401207" y="364071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blob storage</a:t>
            </a:r>
          </a:p>
        </p:txBody>
      </p:sp>
      <p:sp>
        <p:nvSpPr>
          <p:cNvPr id="5192" name="Rectangle 5191"/>
          <p:cNvSpPr/>
          <p:nvPr/>
        </p:nvSpPr>
        <p:spPr bwMode="auto">
          <a:xfrm>
            <a:off x="257236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SQL database</a:t>
            </a:r>
          </a:p>
        </p:txBody>
      </p:sp>
      <p:sp>
        <p:nvSpPr>
          <p:cNvPr id="5193" name="Rectangle 5192"/>
          <p:cNvSpPr/>
          <p:nvPr/>
        </p:nvSpPr>
        <p:spPr bwMode="auto">
          <a:xfrm>
            <a:off x="-26387" y="1472421"/>
            <a:ext cx="7412868" cy="19449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1254668" rIns="121849" bIns="60923"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app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194" name="Rectangle 5193"/>
          <p:cNvSpPr/>
          <p:nvPr/>
        </p:nvSpPr>
        <p:spPr bwMode="auto">
          <a:xfrm>
            <a:off x="6398273"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media</a:t>
            </a:r>
          </a:p>
        </p:txBody>
      </p:sp>
      <p:sp>
        <p:nvSpPr>
          <p:cNvPr id="5195" name="Rectangle 5194"/>
          <p:cNvSpPr/>
          <p:nvPr/>
        </p:nvSpPr>
        <p:spPr bwMode="auto">
          <a:xfrm>
            <a:off x="5401207" y="24741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hpc</a:t>
            </a:r>
            <a:endParaRPr lang="en-US" sz="1046" dirty="0">
              <a:gradFill>
                <a:gsLst>
                  <a:gs pos="0">
                    <a:srgbClr val="FFFFFF"/>
                  </a:gs>
                  <a:gs pos="100000">
                    <a:srgbClr val="FFFFFF"/>
                  </a:gs>
                </a:gsLst>
                <a:lin ang="5400000" scaled="0"/>
              </a:gradFill>
            </a:endParaRPr>
          </a:p>
        </p:txBody>
      </p:sp>
      <p:sp>
        <p:nvSpPr>
          <p:cNvPr id="5196" name="Rectangle 5195"/>
          <p:cNvSpPr/>
          <p:nvPr/>
        </p:nvSpPr>
        <p:spPr bwMode="auto">
          <a:xfrm>
            <a:off x="4404139" y="24748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integration</a:t>
            </a:r>
          </a:p>
        </p:txBody>
      </p:sp>
      <p:sp>
        <p:nvSpPr>
          <p:cNvPr id="5206" name="Rectangle 5205"/>
          <p:cNvSpPr/>
          <p:nvPr/>
        </p:nvSpPr>
        <p:spPr bwMode="auto">
          <a:xfrm>
            <a:off x="6397477" y="2474186"/>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analytics</a:t>
            </a:r>
          </a:p>
        </p:txBody>
      </p:sp>
      <p:sp>
        <p:nvSpPr>
          <p:cNvPr id="5207" name="Rectangle 5206"/>
          <p:cNvSpPr/>
          <p:nvPr/>
        </p:nvSpPr>
        <p:spPr bwMode="auto">
          <a:xfrm>
            <a:off x="3447349"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caching</a:t>
            </a:r>
          </a:p>
        </p:txBody>
      </p:sp>
      <p:sp>
        <p:nvSpPr>
          <p:cNvPr id="5208" name="Rectangle 5207"/>
          <p:cNvSpPr/>
          <p:nvPr/>
        </p:nvSpPr>
        <p:spPr bwMode="auto">
          <a:xfrm>
            <a:off x="4404139" y="1583389"/>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identity</a:t>
            </a:r>
          </a:p>
        </p:txBody>
      </p:sp>
      <p:sp>
        <p:nvSpPr>
          <p:cNvPr id="5209" name="Rectangle 5208"/>
          <p:cNvSpPr/>
          <p:nvPr/>
        </p:nvSpPr>
        <p:spPr bwMode="auto">
          <a:xfrm>
            <a:off x="5401206"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service bus</a:t>
            </a:r>
          </a:p>
        </p:txBody>
      </p:sp>
      <p:sp>
        <p:nvSpPr>
          <p:cNvPr id="5210" name="Rectangle 5209"/>
          <p:cNvSpPr/>
          <p:nvPr/>
        </p:nvSpPr>
        <p:spPr bwMode="auto">
          <a:xfrm>
            <a:off x="3507102" y="2497044"/>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web sites</a:t>
            </a:r>
          </a:p>
        </p:txBody>
      </p:sp>
      <p:sp>
        <p:nvSpPr>
          <p:cNvPr id="5211" name="Mobile Services - Label"/>
          <p:cNvSpPr/>
          <p:nvPr/>
        </p:nvSpPr>
        <p:spPr bwMode="auto">
          <a:xfrm>
            <a:off x="2572369" y="2507922"/>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mobile services</a:t>
            </a:r>
          </a:p>
        </p:txBody>
      </p:sp>
      <p:sp>
        <p:nvSpPr>
          <p:cNvPr id="5212" name="Rectangle 5211"/>
          <p:cNvSpPr/>
          <p:nvPr/>
        </p:nvSpPr>
        <p:spPr bwMode="auto">
          <a:xfrm>
            <a:off x="2572822" y="156944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cloud services</a:t>
            </a:r>
          </a:p>
        </p:txBody>
      </p:sp>
      <p:pic>
        <p:nvPicPr>
          <p:cNvPr id="5213" name="Picture 5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3649" y="1672085"/>
            <a:ext cx="423250" cy="419491"/>
          </a:xfrm>
          <a:prstGeom prst="rect">
            <a:avLst/>
          </a:prstGeom>
        </p:spPr>
      </p:pic>
      <p:pic>
        <p:nvPicPr>
          <p:cNvPr id="5215" name="Picture 7" descr="C:\Users\Jonahs\Dropbox\Projects SCOTT\MEET Windows Azure\source\Background\tile-icon-ident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046" y="1710604"/>
            <a:ext cx="368175" cy="368174"/>
          </a:xfrm>
          <a:prstGeom prst="rect">
            <a:avLst/>
          </a:prstGeom>
          <a:noFill/>
          <a:extLst>
            <a:ext uri="{909E8E84-426E-40DD-AFC4-6F175D3DCCD1}">
              <a14:hiddenFill xmlns:a14="http://schemas.microsoft.com/office/drawing/2010/main">
                <a:solidFill>
                  <a:srgbClr val="FFFFFF"/>
                </a:solidFill>
              </a14:hiddenFill>
            </a:ext>
          </a:extLst>
        </p:spPr>
      </p:pic>
      <p:sp>
        <p:nvSpPr>
          <p:cNvPr id="5217" name="Freeform 25"/>
          <p:cNvSpPr>
            <a:spLocks noEditPoints="1"/>
          </p:cNvSpPr>
          <p:nvPr/>
        </p:nvSpPr>
        <p:spPr bwMode="black">
          <a:xfrm>
            <a:off x="4696600" y="2625961"/>
            <a:ext cx="341403" cy="341797"/>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pic>
        <p:nvPicPr>
          <p:cNvPr id="5219" name="Picture 5218"/>
          <p:cNvPicPr>
            <a:picLocks noChangeAspect="1"/>
          </p:cNvPicPr>
          <p:nvPr/>
        </p:nvPicPr>
        <p:blipFill>
          <a:blip r:embed="rId6"/>
          <a:stretch>
            <a:fillRect/>
          </a:stretch>
        </p:blipFill>
        <p:spPr>
          <a:xfrm>
            <a:off x="5672022" y="1680657"/>
            <a:ext cx="376887" cy="426540"/>
          </a:xfrm>
          <a:prstGeom prst="rect">
            <a:avLst/>
          </a:prstGeom>
        </p:spPr>
      </p:pic>
      <p:sp>
        <p:nvSpPr>
          <p:cNvPr id="5221" name="Freeform 25"/>
          <p:cNvSpPr>
            <a:spLocks noEditPoints="1"/>
          </p:cNvSpPr>
          <p:nvPr/>
        </p:nvSpPr>
        <p:spPr bwMode="black">
          <a:xfrm flipH="1">
            <a:off x="6648029" y="1665105"/>
            <a:ext cx="423682" cy="42385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1" tIns="44802" rIns="89601" bIns="44802" numCol="1" anchor="t" anchorCtr="0" compatLnSpc="1">
            <a:prstTxWarp prst="textNoShape">
              <a:avLst/>
            </a:prstTxWarp>
          </a:bodyPr>
          <a:lstStyle/>
          <a:p>
            <a:pPr defTabSz="895993"/>
            <a:endParaRPr lang="en-US" sz="1764" dirty="0">
              <a:solidFill>
                <a:srgbClr val="000000"/>
              </a:solidFill>
            </a:endParaRPr>
          </a:p>
        </p:txBody>
      </p:sp>
      <p:pic>
        <p:nvPicPr>
          <p:cNvPr id="5223" name="Picture 2" descr="\\MAGNUM\Projects\Microsoft\Cloud Power FY12\Design\Icons\PNGs\Cloud_on_your_terms.png"/>
          <p:cNvPicPr>
            <a:picLocks noChangeAspect="1" noChangeArrowheads="1"/>
          </p:cNvPicPr>
          <p:nvPr/>
        </p:nvPicPr>
        <p:blipFill>
          <a:blip r:embed="rId7" cstate="print">
            <a:lum bright="100000"/>
          </a:blip>
          <a:stretch>
            <a:fillRect/>
          </a:stretch>
        </p:blipFill>
        <p:spPr bwMode="auto">
          <a:xfrm>
            <a:off x="5569910" y="2474843"/>
            <a:ext cx="608152" cy="608237"/>
          </a:xfrm>
          <a:prstGeom prst="rect">
            <a:avLst/>
          </a:prstGeom>
          <a:noFill/>
          <a:ln>
            <a:noFill/>
          </a:ln>
        </p:spPr>
      </p:pic>
      <p:sp>
        <p:nvSpPr>
          <p:cNvPr id="5225" name="Freeform 5224"/>
          <p:cNvSpPr>
            <a:spLocks noEditPoints="1"/>
          </p:cNvSpPr>
          <p:nvPr/>
        </p:nvSpPr>
        <p:spPr bwMode="auto">
          <a:xfrm>
            <a:off x="6679533" y="2673037"/>
            <a:ext cx="333468" cy="294053"/>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121854" tIns="60926" rIns="121854" bIns="60926" numCol="1" anchor="t" anchorCtr="0" compatLnSpc="1">
            <a:prstTxWarp prst="textNoShape">
              <a:avLst/>
            </a:prstTxWarp>
          </a:bodyPr>
          <a:lstStyle/>
          <a:p>
            <a:pPr defTabSz="1190369"/>
            <a:endParaRPr lang="en-US" sz="2352" dirty="0">
              <a:solidFill>
                <a:srgbClr val="292929"/>
              </a:solidFill>
            </a:endParaRPr>
          </a:p>
        </p:txBody>
      </p:sp>
      <p:sp>
        <p:nvSpPr>
          <p:cNvPr id="5227" name="Rectangle 5226"/>
          <p:cNvSpPr/>
          <p:nvPr/>
        </p:nvSpPr>
        <p:spPr bwMode="auto">
          <a:xfrm>
            <a:off x="-9692" y="4698028"/>
            <a:ext cx="7396171" cy="1165049"/>
          </a:xfrm>
          <a:prstGeom prst="rect">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403286" rIns="121849" bIns="0"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infrastructure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228" name="Rectangle 5227"/>
          <p:cNvSpPr/>
          <p:nvPr/>
        </p:nvSpPr>
        <p:spPr bwMode="auto">
          <a:xfrm>
            <a:off x="6397477" y="4862892"/>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cdn</a:t>
            </a:r>
            <a:endParaRPr lang="en-US" sz="1046" dirty="0">
              <a:gradFill>
                <a:gsLst>
                  <a:gs pos="0">
                    <a:srgbClr val="FFFFFF"/>
                  </a:gs>
                  <a:gs pos="100000">
                    <a:srgbClr val="FFFFFF"/>
                  </a:gs>
                </a:gsLst>
                <a:lin ang="5400000" scaled="0"/>
              </a:gradFill>
            </a:endParaRPr>
          </a:p>
        </p:txBody>
      </p:sp>
      <p:sp>
        <p:nvSpPr>
          <p:cNvPr id="5229" name="Virtual Machines - Label"/>
          <p:cNvSpPr/>
          <p:nvPr/>
        </p:nvSpPr>
        <p:spPr bwMode="auto">
          <a:xfrm>
            <a:off x="257236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machines</a:t>
            </a:r>
          </a:p>
        </p:txBody>
      </p:sp>
      <p:sp>
        <p:nvSpPr>
          <p:cNvPr id="5230" name="Rectangle 5229"/>
          <p:cNvSpPr/>
          <p:nvPr/>
        </p:nvSpPr>
        <p:spPr bwMode="auto">
          <a:xfrm>
            <a:off x="3507102"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network</a:t>
            </a:r>
          </a:p>
        </p:txBody>
      </p:sp>
      <p:sp>
        <p:nvSpPr>
          <p:cNvPr id="5231" name="Rectangle 5230"/>
          <p:cNvSpPr/>
          <p:nvPr/>
        </p:nvSpPr>
        <p:spPr bwMode="auto">
          <a:xfrm>
            <a:off x="440413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vpn</a:t>
            </a:r>
            <a:endParaRPr lang="en-US" sz="1046" dirty="0">
              <a:gradFill>
                <a:gsLst>
                  <a:gs pos="0">
                    <a:srgbClr val="FFFFFF"/>
                  </a:gs>
                  <a:gs pos="100000">
                    <a:srgbClr val="FFFFFF"/>
                  </a:gs>
                </a:gsLst>
                <a:lin ang="5400000" scaled="0"/>
              </a:gradFill>
            </a:endParaRPr>
          </a:p>
        </p:txBody>
      </p:sp>
      <p:sp>
        <p:nvSpPr>
          <p:cNvPr id="5232" name="Rectangle 5231"/>
          <p:cNvSpPr/>
          <p:nvPr/>
        </p:nvSpPr>
        <p:spPr bwMode="auto">
          <a:xfrm>
            <a:off x="5401207"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traffic manager</a:t>
            </a:r>
          </a:p>
        </p:txBody>
      </p:sp>
      <p:pic>
        <p:nvPicPr>
          <p:cNvPr id="5233" name="Picture 52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32215" y="4944232"/>
            <a:ext cx="376293" cy="340430"/>
          </a:xfrm>
          <a:prstGeom prst="rect">
            <a:avLst/>
          </a:prstGeom>
          <a:noFill/>
          <a:ln>
            <a:noFill/>
          </a:ln>
        </p:spPr>
      </p:pic>
      <p:pic>
        <p:nvPicPr>
          <p:cNvPr id="5235" name="Picture 52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6533" y="2589300"/>
            <a:ext cx="376294" cy="376346"/>
          </a:xfrm>
          <a:prstGeom prst="rect">
            <a:avLst/>
          </a:prstGeom>
          <a:noFill/>
        </p:spPr>
      </p:pic>
      <p:pic>
        <p:nvPicPr>
          <p:cNvPr id="5237" name="Picture 52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900150" y="2602181"/>
            <a:ext cx="240426" cy="348105"/>
          </a:xfrm>
          <a:prstGeom prst="rect">
            <a:avLst/>
          </a:prstGeom>
          <a:noFill/>
        </p:spPr>
      </p:pic>
      <p:pic>
        <p:nvPicPr>
          <p:cNvPr id="5239" name="Picture 5238"/>
          <p:cNvPicPr>
            <a:picLocks noChangeAspect="1"/>
          </p:cNvPicPr>
          <p:nvPr/>
        </p:nvPicPr>
        <p:blipFill>
          <a:blip r:embed="rId11"/>
          <a:stretch>
            <a:fillRect/>
          </a:stretch>
        </p:blipFill>
        <p:spPr>
          <a:xfrm>
            <a:off x="2801391" y="1647278"/>
            <a:ext cx="438849" cy="371387"/>
          </a:xfrm>
          <a:prstGeom prst="rect">
            <a:avLst/>
          </a:prstGeom>
          <a:noFill/>
        </p:spPr>
      </p:pic>
      <p:sp>
        <p:nvSpPr>
          <p:cNvPr id="5241" name="Freeform 78"/>
          <p:cNvSpPr>
            <a:spLocks noEditPoints="1"/>
          </p:cNvSpPr>
          <p:nvPr/>
        </p:nvSpPr>
        <p:spPr bwMode="black">
          <a:xfrm>
            <a:off x="3761999" y="4924085"/>
            <a:ext cx="386193" cy="36964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5243" name="Freeform 58"/>
          <p:cNvSpPr>
            <a:spLocks noEditPoints="1"/>
          </p:cNvSpPr>
          <p:nvPr/>
        </p:nvSpPr>
        <p:spPr bwMode="black">
          <a:xfrm>
            <a:off x="4664170" y="4965953"/>
            <a:ext cx="375924" cy="40297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pic>
        <p:nvPicPr>
          <p:cNvPr id="5245"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662148" y="4941101"/>
            <a:ext cx="374106" cy="374160"/>
          </a:xfrm>
          <a:prstGeom prst="rect">
            <a:avLst/>
          </a:prstGeom>
          <a:noFill/>
          <a:extLst>
            <a:ext uri="{909E8E84-426E-40DD-AFC4-6F175D3DCCD1}">
              <a14:hiddenFill xmlns:a14="http://schemas.microsoft.com/office/drawing/2010/main">
                <a:solidFill>
                  <a:srgbClr val="FFFFFF"/>
                </a:solidFill>
              </a14:hiddenFill>
            </a:ext>
          </a:extLst>
        </p:spPr>
      </p:pic>
      <p:pic>
        <p:nvPicPr>
          <p:cNvPr id="5247" name="Picture 5" descr="C:\Users\Jonahs\Dropbox\Projects SCOTT\MEET Windows Azure\source\Background\tile-icon-CDN.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01781" y="4916211"/>
            <a:ext cx="485789" cy="481471"/>
          </a:xfrm>
          <a:prstGeom prst="rect">
            <a:avLst/>
          </a:prstGeom>
          <a:noFill/>
          <a:extLst>
            <a:ext uri="{909E8E84-426E-40DD-AFC4-6F175D3DCCD1}">
              <a14:hiddenFill xmlns:a14="http://schemas.microsoft.com/office/drawing/2010/main">
                <a:solidFill>
                  <a:srgbClr val="FFFFFF"/>
                </a:solidFill>
              </a14:hiddenFill>
            </a:ext>
          </a:extLst>
        </p:spPr>
      </p:pic>
      <p:sp>
        <p:nvSpPr>
          <p:cNvPr id="5249" name="Freeform 30"/>
          <p:cNvSpPr>
            <a:spLocks noEditPoints="1"/>
          </p:cNvSpPr>
          <p:nvPr/>
        </p:nvSpPr>
        <p:spPr bwMode="auto">
          <a:xfrm flipH="1">
            <a:off x="2885959" y="3744438"/>
            <a:ext cx="268806" cy="297229"/>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pic>
        <p:nvPicPr>
          <p:cNvPr id="5251" name="Picture 3" descr="C:\Users\Jonahs\Dropbox\Projects SCOTT\MEET Windows Azure\source\Background\tile-icon-bigdata.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2070" y="3681918"/>
            <a:ext cx="426053" cy="422268"/>
          </a:xfrm>
          <a:prstGeom prst="rect">
            <a:avLst/>
          </a:prstGeom>
          <a:noFill/>
          <a:extLst>
            <a:ext uri="{909E8E84-426E-40DD-AFC4-6F175D3DCCD1}">
              <a14:hiddenFill xmlns:a14="http://schemas.microsoft.com/office/drawing/2010/main">
                <a:solidFill>
                  <a:srgbClr val="FFFFFF"/>
                </a:solidFill>
              </a14:hiddenFill>
            </a:ext>
          </a:extLst>
        </p:spPr>
      </p:pic>
      <p:pic>
        <p:nvPicPr>
          <p:cNvPr id="5253" name="Picture 2" descr="C:\Users\Jonahs\Dropbox\Projects SCOTT\MEET Windows Azure\source\Background\tile-icon-storage.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651196" y="3692088"/>
            <a:ext cx="401874" cy="401931"/>
          </a:xfrm>
          <a:prstGeom prst="rect">
            <a:avLst/>
          </a:prstGeom>
          <a:noFill/>
          <a:extLst>
            <a:ext uri="{909E8E84-426E-40DD-AFC4-6F175D3DCCD1}">
              <a14:hiddenFill xmlns:a14="http://schemas.microsoft.com/office/drawing/2010/main">
                <a:solidFill>
                  <a:srgbClr val="FFFFFF"/>
                </a:solidFill>
              </a14:hiddenFill>
            </a:ext>
          </a:extLst>
        </p:spPr>
      </p:pic>
      <p:pic>
        <p:nvPicPr>
          <p:cNvPr id="5255" name="Picture 525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656596" y="3718550"/>
            <a:ext cx="385210" cy="349005"/>
          </a:xfrm>
          <a:prstGeom prst="rect">
            <a:avLst/>
          </a:prstGeom>
        </p:spPr>
      </p:pic>
      <p:grpSp>
        <p:nvGrpSpPr>
          <p:cNvPr id="5284" name="Group 5283"/>
          <p:cNvGrpSpPr/>
          <p:nvPr/>
        </p:nvGrpSpPr>
        <p:grpSpPr>
          <a:xfrm>
            <a:off x="2638375" y="1615481"/>
            <a:ext cx="815534" cy="815997"/>
            <a:chOff x="2844381" y="1799296"/>
            <a:chExt cx="832104" cy="832576"/>
          </a:xfrm>
        </p:grpSpPr>
        <p:pic>
          <p:nvPicPr>
            <p:cNvPr id="5285" name="Picture 5284"/>
            <p:cNvPicPr>
              <a:picLocks noChangeAspect="1"/>
            </p:cNvPicPr>
            <p:nvPr/>
          </p:nvPicPr>
          <p:blipFill>
            <a:blip r:embed="rId11">
              <a:lum bright="-100000"/>
            </a:blip>
            <a:stretch>
              <a:fillRect/>
            </a:stretch>
          </p:blipFill>
          <p:spPr>
            <a:xfrm>
              <a:off x="3010709" y="1831739"/>
              <a:ext cx="447765" cy="378933"/>
            </a:xfrm>
            <a:prstGeom prst="rect">
              <a:avLst/>
            </a:prstGeom>
            <a:noFill/>
          </p:spPr>
        </p:pic>
        <p:sp>
          <p:nvSpPr>
            <p:cNvPr id="5286" name="L-Shape 5285"/>
            <p:cNvSpPr/>
            <p:nvPr/>
          </p:nvSpPr>
          <p:spPr bwMode="auto">
            <a:xfrm flipV="1">
              <a:off x="2844381" y="1799296"/>
              <a:ext cx="832104" cy="832576"/>
            </a:xfrm>
            <a:prstGeom prst="corner">
              <a:avLst>
                <a:gd name="adj1" fmla="val 26104"/>
                <a:gd name="adj2" fmla="val 91737"/>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87" name="Group 5286"/>
          <p:cNvGrpSpPr/>
          <p:nvPr/>
        </p:nvGrpSpPr>
        <p:grpSpPr>
          <a:xfrm>
            <a:off x="3578213" y="1615481"/>
            <a:ext cx="843737" cy="809497"/>
            <a:chOff x="3803314" y="1799296"/>
            <a:chExt cx="860880" cy="825944"/>
          </a:xfrm>
        </p:grpSpPr>
        <p:pic>
          <p:nvPicPr>
            <p:cNvPr id="5288" name="Picture 5287"/>
            <p:cNvPicPr>
              <a:picLocks noChangeAspect="1"/>
            </p:cNvPicPr>
            <p:nvPr/>
          </p:nvPicPr>
          <p:blipFill>
            <a:blip r:embed="rId17" cstate="print">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80283" y="1857050"/>
              <a:ext cx="431850" cy="428014"/>
            </a:xfrm>
            <a:prstGeom prst="rect">
              <a:avLst/>
            </a:prstGeom>
          </p:spPr>
        </p:pic>
        <p:sp>
          <p:nvSpPr>
            <p:cNvPr id="5289" name="L-Shape 5288"/>
            <p:cNvSpPr/>
            <p:nvPr/>
          </p:nvSpPr>
          <p:spPr bwMode="auto">
            <a:xfrm>
              <a:off x="3803314" y="1799296"/>
              <a:ext cx="860880" cy="825944"/>
            </a:xfrm>
            <a:prstGeom prst="corner">
              <a:avLst>
                <a:gd name="adj1" fmla="val 38444"/>
                <a:gd name="adj2" fmla="val 73305"/>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90" name="Group 5289"/>
          <p:cNvGrpSpPr/>
          <p:nvPr/>
        </p:nvGrpSpPr>
        <p:grpSpPr>
          <a:xfrm>
            <a:off x="4251614" y="1615481"/>
            <a:ext cx="971368" cy="809497"/>
            <a:chOff x="4490397" y="1799296"/>
            <a:chExt cx="991104" cy="825944"/>
          </a:xfrm>
        </p:grpSpPr>
        <p:pic>
          <p:nvPicPr>
            <p:cNvPr id="5291" name="Picture 7" descr="C:\Users\Jonahs\Dropbox\Projects SCOTT\MEET Windows Azure\source\Background\tile-icon-identity.png"/>
            <p:cNvPicPr>
              <a:picLocks noChangeAspect="1" noChangeArrowheads="1"/>
            </p:cNvPicPr>
            <p:nvPr/>
          </p:nvPicPr>
          <p:blipFill>
            <a:blip r:embed="rId19" cstate="print">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915290" y="1896352"/>
              <a:ext cx="375655" cy="375654"/>
            </a:xfrm>
            <a:prstGeom prst="rect">
              <a:avLst/>
            </a:prstGeom>
            <a:noFill/>
            <a:extLst>
              <a:ext uri="{909E8E84-426E-40DD-AFC4-6F175D3DCCD1}">
                <a14:hiddenFill xmlns:a14="http://schemas.microsoft.com/office/drawing/2010/main">
                  <a:solidFill>
                    <a:srgbClr val="FFFFFF"/>
                  </a:solidFill>
                </a14:hiddenFill>
              </a:ext>
            </a:extLst>
          </p:spPr>
        </p:pic>
        <p:sp>
          <p:nvSpPr>
            <p:cNvPr id="5292" name="L-Shape 5291"/>
            <p:cNvSpPr/>
            <p:nvPr/>
          </p:nvSpPr>
          <p:spPr bwMode="auto">
            <a:xfrm flipH="1" flipV="1">
              <a:off x="4490397" y="1799296"/>
              <a:ext cx="991104" cy="825944"/>
            </a:xfrm>
            <a:prstGeom prst="corner">
              <a:avLst>
                <a:gd name="adj1" fmla="val 47670"/>
                <a:gd name="adj2" fmla="val 82321"/>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293" name="Group 5292"/>
          <p:cNvGrpSpPr/>
          <p:nvPr/>
        </p:nvGrpSpPr>
        <p:grpSpPr>
          <a:xfrm>
            <a:off x="4421949" y="3617605"/>
            <a:ext cx="804361" cy="842106"/>
            <a:chOff x="4664193" y="3842099"/>
            <a:chExt cx="820704" cy="859216"/>
          </a:xfrm>
        </p:grpSpPr>
        <p:pic>
          <p:nvPicPr>
            <p:cNvPr id="5294" name="Picture 2" descr="C:\Users\Jonahs\Dropbox\Projects SCOTT\MEET Windows Azure\source\Background\tile-icon-storage.png"/>
            <p:cNvPicPr>
              <a:picLocks noChangeAspect="1" noChangeArrowheads="1"/>
            </p:cNvPicPr>
            <p:nvPr/>
          </p:nvPicPr>
          <p:blipFill>
            <a:blip r:embed="rId21" cstate="print">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898098" y="3918095"/>
              <a:ext cx="410039" cy="410097"/>
            </a:xfrm>
            <a:prstGeom prst="rect">
              <a:avLst/>
            </a:prstGeom>
            <a:noFill/>
            <a:extLst>
              <a:ext uri="{909E8E84-426E-40DD-AFC4-6F175D3DCCD1}">
                <a14:hiddenFill xmlns:a14="http://schemas.microsoft.com/office/drawing/2010/main">
                  <a:solidFill>
                    <a:srgbClr val="FFFFFF"/>
                  </a:solidFill>
                </a14:hiddenFill>
              </a:ext>
            </a:extLst>
          </p:spPr>
        </p:pic>
        <p:sp>
          <p:nvSpPr>
            <p:cNvPr id="5295" name="L-Shape 5294"/>
            <p:cNvSpPr/>
            <p:nvPr/>
          </p:nvSpPr>
          <p:spPr bwMode="auto">
            <a:xfrm flipH="1">
              <a:off x="4664193" y="3842099"/>
              <a:ext cx="820704" cy="859216"/>
            </a:xfrm>
            <a:prstGeom prst="corner">
              <a:avLst>
                <a:gd name="adj1" fmla="val 67291"/>
                <a:gd name="adj2" fmla="val 90076"/>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Tree>
    <p:extLst>
      <p:ext uri="{BB962C8B-B14F-4D97-AF65-F5344CB8AC3E}">
        <p14:creationId xmlns:p14="http://schemas.microsoft.com/office/powerpoint/2010/main" val="1915815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466"/>
                                        </p:tgtEl>
                                        <p:attrNameLst>
                                          <p:attrName>style.visibility</p:attrName>
                                        </p:attrNameLst>
                                      </p:cBhvr>
                                      <p:to>
                                        <p:strVal val="visible"/>
                                      </p:to>
                                    </p:set>
                                    <p:animEffect transition="in" filter="fade">
                                      <p:cBhvr>
                                        <p:cTn id="7" dur="500"/>
                                        <p:tgtEl>
                                          <p:spTgt spid="2466"/>
                                        </p:tgtEl>
                                      </p:cBhvr>
                                    </p:animEffect>
                                  </p:childTnLst>
                                </p:cTn>
                              </p:par>
                              <p:par>
                                <p:cTn id="8" presetID="53" presetClass="entr" presetSubtype="16" fill="hold" nodeType="withEffect">
                                  <p:stCondLst>
                                    <p:cond delay="500"/>
                                  </p:stCondLst>
                                  <p:childTnLst>
                                    <p:set>
                                      <p:cBhvr>
                                        <p:cTn id="9" dur="1" fill="hold">
                                          <p:stCondLst>
                                            <p:cond delay="0"/>
                                          </p:stCondLst>
                                        </p:cTn>
                                        <p:tgtEl>
                                          <p:spTgt spid="2482"/>
                                        </p:tgtEl>
                                        <p:attrNameLst>
                                          <p:attrName>style.visibility</p:attrName>
                                        </p:attrNameLst>
                                      </p:cBhvr>
                                      <p:to>
                                        <p:strVal val="visible"/>
                                      </p:to>
                                    </p:set>
                                    <p:anim calcmode="lin" valueType="num">
                                      <p:cBhvr>
                                        <p:cTn id="10" dur="250" fill="hold"/>
                                        <p:tgtEl>
                                          <p:spTgt spid="2482"/>
                                        </p:tgtEl>
                                        <p:attrNameLst>
                                          <p:attrName>ppt_w</p:attrName>
                                        </p:attrNameLst>
                                      </p:cBhvr>
                                      <p:tavLst>
                                        <p:tav tm="0">
                                          <p:val>
                                            <p:fltVal val="0"/>
                                          </p:val>
                                        </p:tav>
                                        <p:tav tm="100000">
                                          <p:val>
                                            <p:strVal val="#ppt_w"/>
                                          </p:val>
                                        </p:tav>
                                      </p:tavLst>
                                    </p:anim>
                                    <p:anim calcmode="lin" valueType="num">
                                      <p:cBhvr>
                                        <p:cTn id="11" dur="250" fill="hold"/>
                                        <p:tgtEl>
                                          <p:spTgt spid="2482"/>
                                        </p:tgtEl>
                                        <p:attrNameLst>
                                          <p:attrName>ppt_h</p:attrName>
                                        </p:attrNameLst>
                                      </p:cBhvr>
                                      <p:tavLst>
                                        <p:tav tm="0">
                                          <p:val>
                                            <p:fltVal val="0"/>
                                          </p:val>
                                        </p:tav>
                                        <p:tav tm="100000">
                                          <p:val>
                                            <p:strVal val="#ppt_h"/>
                                          </p:val>
                                        </p:tav>
                                      </p:tavLst>
                                    </p:anim>
                                    <p:animEffect transition="in" filter="fade">
                                      <p:cBhvr>
                                        <p:cTn id="12" dur="250"/>
                                        <p:tgtEl>
                                          <p:spTgt spid="2482"/>
                                        </p:tgtEl>
                                      </p:cBhvr>
                                    </p:animEffect>
                                  </p:childTnLst>
                                </p:cTn>
                              </p:par>
                              <p:par>
                                <p:cTn id="13" presetID="6" presetClass="emph" presetSubtype="0" decel="100000" fill="hold" nodeType="withEffect">
                                  <p:stCondLst>
                                    <p:cond delay="700"/>
                                  </p:stCondLst>
                                  <p:childTnLst>
                                    <p:animScale>
                                      <p:cBhvr>
                                        <p:cTn id="14" dur="250" fill="hold"/>
                                        <p:tgtEl>
                                          <p:spTgt spid="2482"/>
                                        </p:tgtEl>
                                      </p:cBhvr>
                                      <p:by x="110000" y="110000"/>
                                    </p:animScale>
                                  </p:childTnLst>
                                </p:cTn>
                              </p:par>
                              <p:par>
                                <p:cTn id="15" presetID="6" presetClass="emph" presetSubtype="0" decel="100000" fill="hold" nodeType="withEffect">
                                  <p:stCondLst>
                                    <p:cond delay="800"/>
                                  </p:stCondLst>
                                  <p:childTnLst>
                                    <p:animScale>
                                      <p:cBhvr>
                                        <p:cTn id="16" dur="250" fill="hold"/>
                                        <p:tgtEl>
                                          <p:spTgt spid="2482"/>
                                        </p:tgtEl>
                                      </p:cBhvr>
                                      <p:by x="91000" y="91000"/>
                                    </p:animScale>
                                  </p:childTnLst>
                                </p:cTn>
                              </p:par>
                              <p:par>
                                <p:cTn id="17" presetID="10" presetClass="entr" presetSubtype="0" fill="hold" nodeType="withEffect">
                                  <p:stCondLst>
                                    <p:cond delay="1000"/>
                                  </p:stCondLst>
                                  <p:childTnLst>
                                    <p:set>
                                      <p:cBhvr>
                                        <p:cTn id="18" dur="1" fill="hold">
                                          <p:stCondLst>
                                            <p:cond delay="0"/>
                                          </p:stCondLst>
                                        </p:cTn>
                                        <p:tgtEl>
                                          <p:spTgt spid="5287"/>
                                        </p:tgtEl>
                                        <p:attrNameLst>
                                          <p:attrName>style.visibility</p:attrName>
                                        </p:attrNameLst>
                                      </p:cBhvr>
                                      <p:to>
                                        <p:strVal val="visible"/>
                                      </p:to>
                                    </p:set>
                                    <p:animEffect transition="in" filter="fade">
                                      <p:cBhvr>
                                        <p:cTn id="19" dur="350"/>
                                        <p:tgtEl>
                                          <p:spTgt spid="5287"/>
                                        </p:tgtEl>
                                      </p:cBhvr>
                                    </p:animEffect>
                                  </p:childTnLst>
                                </p:cTn>
                              </p:par>
                              <p:par>
                                <p:cTn id="20" presetID="10" presetClass="entr" presetSubtype="0" fill="hold" nodeType="withEffect">
                                  <p:stCondLst>
                                    <p:cond delay="1000"/>
                                  </p:stCondLst>
                                  <p:childTnLst>
                                    <p:set>
                                      <p:cBhvr>
                                        <p:cTn id="21" dur="1" fill="hold">
                                          <p:stCondLst>
                                            <p:cond delay="0"/>
                                          </p:stCondLst>
                                        </p:cTn>
                                        <p:tgtEl>
                                          <p:spTgt spid="5284"/>
                                        </p:tgtEl>
                                        <p:attrNameLst>
                                          <p:attrName>style.visibility</p:attrName>
                                        </p:attrNameLst>
                                      </p:cBhvr>
                                      <p:to>
                                        <p:strVal val="visible"/>
                                      </p:to>
                                    </p:set>
                                    <p:animEffect transition="in" filter="fade">
                                      <p:cBhvr>
                                        <p:cTn id="22" dur="350"/>
                                        <p:tgtEl>
                                          <p:spTgt spid="5284"/>
                                        </p:tgtEl>
                                      </p:cBhvr>
                                    </p:animEffect>
                                  </p:childTnLst>
                                </p:cTn>
                              </p:par>
                              <p:par>
                                <p:cTn id="23" presetID="10" presetClass="entr" presetSubtype="0" fill="hold" nodeType="withEffect">
                                  <p:stCondLst>
                                    <p:cond delay="1000"/>
                                  </p:stCondLst>
                                  <p:childTnLst>
                                    <p:set>
                                      <p:cBhvr>
                                        <p:cTn id="24" dur="1" fill="hold">
                                          <p:stCondLst>
                                            <p:cond delay="0"/>
                                          </p:stCondLst>
                                        </p:cTn>
                                        <p:tgtEl>
                                          <p:spTgt spid="5290"/>
                                        </p:tgtEl>
                                        <p:attrNameLst>
                                          <p:attrName>style.visibility</p:attrName>
                                        </p:attrNameLst>
                                      </p:cBhvr>
                                      <p:to>
                                        <p:strVal val="visible"/>
                                      </p:to>
                                    </p:set>
                                    <p:animEffect transition="in" filter="fade">
                                      <p:cBhvr>
                                        <p:cTn id="25" dur="350"/>
                                        <p:tgtEl>
                                          <p:spTgt spid="5290"/>
                                        </p:tgtEl>
                                      </p:cBhvr>
                                    </p:animEffect>
                                  </p:childTnLst>
                                </p:cTn>
                              </p:par>
                              <p:par>
                                <p:cTn id="26" presetID="10" presetClass="entr" presetSubtype="0" fill="hold" nodeType="withEffect">
                                  <p:stCondLst>
                                    <p:cond delay="1000"/>
                                  </p:stCondLst>
                                  <p:childTnLst>
                                    <p:set>
                                      <p:cBhvr>
                                        <p:cTn id="27" dur="1" fill="hold">
                                          <p:stCondLst>
                                            <p:cond delay="0"/>
                                          </p:stCondLst>
                                        </p:cTn>
                                        <p:tgtEl>
                                          <p:spTgt spid="5293"/>
                                        </p:tgtEl>
                                        <p:attrNameLst>
                                          <p:attrName>style.visibility</p:attrName>
                                        </p:attrNameLst>
                                      </p:cBhvr>
                                      <p:to>
                                        <p:strVal val="visible"/>
                                      </p:to>
                                    </p:set>
                                    <p:animEffect transition="in" filter="fade">
                                      <p:cBhvr>
                                        <p:cTn id="28" dur="350"/>
                                        <p:tgtEl>
                                          <p:spTgt spid="5293"/>
                                        </p:tgtEl>
                                      </p:cBhvr>
                                    </p:animEffect>
                                  </p:childTnLst>
                                </p:cTn>
                              </p:par>
                              <p:par>
                                <p:cTn id="29" presetID="10" presetClass="exit" presetSubtype="0" fill="hold" nodeType="withEffect">
                                  <p:stCondLst>
                                    <p:cond delay="1000"/>
                                  </p:stCondLst>
                                  <p:childTnLst>
                                    <p:animEffect transition="out" filter="fade">
                                      <p:cBhvr>
                                        <p:cTn id="30" dur="350"/>
                                        <p:tgtEl>
                                          <p:spTgt spid="5213"/>
                                        </p:tgtEl>
                                      </p:cBhvr>
                                    </p:animEffect>
                                    <p:set>
                                      <p:cBhvr>
                                        <p:cTn id="31" dur="1" fill="hold">
                                          <p:stCondLst>
                                            <p:cond delay="349"/>
                                          </p:stCondLst>
                                        </p:cTn>
                                        <p:tgtEl>
                                          <p:spTgt spid="5213"/>
                                        </p:tgtEl>
                                        <p:attrNameLst>
                                          <p:attrName>style.visibility</p:attrName>
                                        </p:attrNameLst>
                                      </p:cBhvr>
                                      <p:to>
                                        <p:strVal val="hidden"/>
                                      </p:to>
                                    </p:set>
                                  </p:childTnLst>
                                </p:cTn>
                              </p:par>
                              <p:par>
                                <p:cTn id="32" presetID="10" presetClass="exit" presetSubtype="0" fill="hold" nodeType="withEffect">
                                  <p:stCondLst>
                                    <p:cond delay="1000"/>
                                  </p:stCondLst>
                                  <p:childTnLst>
                                    <p:animEffect transition="out" filter="fade">
                                      <p:cBhvr>
                                        <p:cTn id="33" dur="350"/>
                                        <p:tgtEl>
                                          <p:spTgt spid="5215"/>
                                        </p:tgtEl>
                                      </p:cBhvr>
                                    </p:animEffect>
                                    <p:set>
                                      <p:cBhvr>
                                        <p:cTn id="34" dur="1" fill="hold">
                                          <p:stCondLst>
                                            <p:cond delay="349"/>
                                          </p:stCondLst>
                                        </p:cTn>
                                        <p:tgtEl>
                                          <p:spTgt spid="5215"/>
                                        </p:tgtEl>
                                        <p:attrNameLst>
                                          <p:attrName>style.visibility</p:attrName>
                                        </p:attrNameLst>
                                      </p:cBhvr>
                                      <p:to>
                                        <p:strVal val="hidden"/>
                                      </p:to>
                                    </p:set>
                                  </p:childTnLst>
                                </p:cTn>
                              </p:par>
                              <p:par>
                                <p:cTn id="35" presetID="10" presetClass="exit" presetSubtype="0" fill="hold" nodeType="withEffect">
                                  <p:stCondLst>
                                    <p:cond delay="1000"/>
                                  </p:stCondLst>
                                  <p:childTnLst>
                                    <p:animEffect transition="out" filter="fade">
                                      <p:cBhvr>
                                        <p:cTn id="36" dur="350"/>
                                        <p:tgtEl>
                                          <p:spTgt spid="5239"/>
                                        </p:tgtEl>
                                      </p:cBhvr>
                                    </p:animEffect>
                                    <p:set>
                                      <p:cBhvr>
                                        <p:cTn id="37" dur="1" fill="hold">
                                          <p:stCondLst>
                                            <p:cond delay="349"/>
                                          </p:stCondLst>
                                        </p:cTn>
                                        <p:tgtEl>
                                          <p:spTgt spid="5239"/>
                                        </p:tgtEl>
                                        <p:attrNameLst>
                                          <p:attrName>style.visibility</p:attrName>
                                        </p:attrNameLst>
                                      </p:cBhvr>
                                      <p:to>
                                        <p:strVal val="hidden"/>
                                      </p:to>
                                    </p:set>
                                  </p:childTnLst>
                                </p:cTn>
                              </p:par>
                              <p:par>
                                <p:cTn id="38" presetID="10" presetClass="exit" presetSubtype="0" fill="hold" nodeType="withEffect">
                                  <p:stCondLst>
                                    <p:cond delay="1000"/>
                                  </p:stCondLst>
                                  <p:childTnLst>
                                    <p:animEffect transition="out" filter="fade">
                                      <p:cBhvr>
                                        <p:cTn id="39" dur="350"/>
                                        <p:tgtEl>
                                          <p:spTgt spid="5253"/>
                                        </p:tgtEl>
                                      </p:cBhvr>
                                    </p:animEffect>
                                    <p:set>
                                      <p:cBhvr>
                                        <p:cTn id="40" dur="1" fill="hold">
                                          <p:stCondLst>
                                            <p:cond delay="349"/>
                                          </p:stCondLst>
                                        </p:cTn>
                                        <p:tgtEl>
                                          <p:spTgt spid="525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213"/>
                                        </p:tgtEl>
                                        <p:attrNameLst>
                                          <p:attrName>style.visibility</p:attrName>
                                        </p:attrNameLst>
                                      </p:cBhvr>
                                      <p:to>
                                        <p:strVal val="visible"/>
                                      </p:to>
                                    </p:set>
                                    <p:animEffect transition="in" filter="fade">
                                      <p:cBhvr>
                                        <p:cTn id="45" dur="200"/>
                                        <p:tgtEl>
                                          <p:spTgt spid="5213"/>
                                        </p:tgtEl>
                                      </p:cBhvr>
                                    </p:animEffect>
                                  </p:childTnLst>
                                </p:cTn>
                              </p:par>
                              <p:par>
                                <p:cTn id="46" presetID="10" presetClass="entr" presetSubtype="0" fill="hold" nodeType="withEffect">
                                  <p:stCondLst>
                                    <p:cond delay="0"/>
                                  </p:stCondLst>
                                  <p:childTnLst>
                                    <p:set>
                                      <p:cBhvr>
                                        <p:cTn id="47" dur="1" fill="hold">
                                          <p:stCondLst>
                                            <p:cond delay="0"/>
                                          </p:stCondLst>
                                        </p:cTn>
                                        <p:tgtEl>
                                          <p:spTgt spid="5215"/>
                                        </p:tgtEl>
                                        <p:attrNameLst>
                                          <p:attrName>style.visibility</p:attrName>
                                        </p:attrNameLst>
                                      </p:cBhvr>
                                      <p:to>
                                        <p:strVal val="visible"/>
                                      </p:to>
                                    </p:set>
                                    <p:animEffect transition="in" filter="fade">
                                      <p:cBhvr>
                                        <p:cTn id="48" dur="200"/>
                                        <p:tgtEl>
                                          <p:spTgt spid="5215"/>
                                        </p:tgtEl>
                                      </p:cBhvr>
                                    </p:animEffect>
                                  </p:childTnLst>
                                </p:cTn>
                              </p:par>
                              <p:par>
                                <p:cTn id="49" presetID="10" presetClass="entr" presetSubtype="0" fill="hold" nodeType="withEffect">
                                  <p:stCondLst>
                                    <p:cond delay="0"/>
                                  </p:stCondLst>
                                  <p:childTnLst>
                                    <p:set>
                                      <p:cBhvr>
                                        <p:cTn id="50" dur="1" fill="hold">
                                          <p:stCondLst>
                                            <p:cond delay="0"/>
                                          </p:stCondLst>
                                        </p:cTn>
                                        <p:tgtEl>
                                          <p:spTgt spid="5239"/>
                                        </p:tgtEl>
                                        <p:attrNameLst>
                                          <p:attrName>style.visibility</p:attrName>
                                        </p:attrNameLst>
                                      </p:cBhvr>
                                      <p:to>
                                        <p:strVal val="visible"/>
                                      </p:to>
                                    </p:set>
                                    <p:animEffect transition="in" filter="fade">
                                      <p:cBhvr>
                                        <p:cTn id="51" dur="200"/>
                                        <p:tgtEl>
                                          <p:spTgt spid="5239"/>
                                        </p:tgtEl>
                                      </p:cBhvr>
                                    </p:animEffect>
                                  </p:childTnLst>
                                </p:cTn>
                              </p:par>
                              <p:par>
                                <p:cTn id="52" presetID="10" presetClass="entr" presetSubtype="0" fill="hold" nodeType="withEffect">
                                  <p:stCondLst>
                                    <p:cond delay="0"/>
                                  </p:stCondLst>
                                  <p:childTnLst>
                                    <p:set>
                                      <p:cBhvr>
                                        <p:cTn id="53" dur="1" fill="hold">
                                          <p:stCondLst>
                                            <p:cond delay="0"/>
                                          </p:stCondLst>
                                        </p:cTn>
                                        <p:tgtEl>
                                          <p:spTgt spid="5253"/>
                                        </p:tgtEl>
                                        <p:attrNameLst>
                                          <p:attrName>style.visibility</p:attrName>
                                        </p:attrNameLst>
                                      </p:cBhvr>
                                      <p:to>
                                        <p:strVal val="visible"/>
                                      </p:to>
                                    </p:set>
                                    <p:animEffect transition="in" filter="fade">
                                      <p:cBhvr>
                                        <p:cTn id="54" dur="200"/>
                                        <p:tgtEl>
                                          <p:spTgt spid="5253"/>
                                        </p:tgtEl>
                                      </p:cBhvr>
                                    </p:animEffect>
                                  </p:childTnLst>
                                </p:cTn>
                              </p:par>
                              <p:par>
                                <p:cTn id="55" presetID="6" presetClass="emph" presetSubtype="0" decel="100000" fill="hold" nodeType="withEffect">
                                  <p:stCondLst>
                                    <p:cond delay="0"/>
                                  </p:stCondLst>
                                  <p:childTnLst>
                                    <p:animScale>
                                      <p:cBhvr>
                                        <p:cTn id="56" dur="1000" fill="hold"/>
                                        <p:tgtEl>
                                          <p:spTgt spid="5287"/>
                                        </p:tgtEl>
                                      </p:cBhvr>
                                      <p:by x="66000" y="66000"/>
                                    </p:animScale>
                                  </p:childTnLst>
                                </p:cTn>
                              </p:par>
                              <p:par>
                                <p:cTn id="57" presetID="6" presetClass="emph" presetSubtype="0" decel="100000" fill="hold" nodeType="withEffect">
                                  <p:stCondLst>
                                    <p:cond delay="0"/>
                                  </p:stCondLst>
                                  <p:childTnLst>
                                    <p:animScale>
                                      <p:cBhvr>
                                        <p:cTn id="58" dur="1000" fill="hold"/>
                                        <p:tgtEl>
                                          <p:spTgt spid="5284"/>
                                        </p:tgtEl>
                                      </p:cBhvr>
                                      <p:by x="64000" y="64000"/>
                                    </p:animScale>
                                  </p:childTnLst>
                                </p:cTn>
                              </p:par>
                              <p:par>
                                <p:cTn id="59" presetID="6" presetClass="emph" presetSubtype="0" decel="100000" fill="hold" nodeType="withEffect">
                                  <p:stCondLst>
                                    <p:cond delay="0"/>
                                  </p:stCondLst>
                                  <p:childTnLst>
                                    <p:animScale>
                                      <p:cBhvr>
                                        <p:cTn id="60" dur="1000" fill="hold"/>
                                        <p:tgtEl>
                                          <p:spTgt spid="5290"/>
                                        </p:tgtEl>
                                      </p:cBhvr>
                                      <p:by x="64000" y="64000"/>
                                    </p:animScale>
                                  </p:childTnLst>
                                </p:cTn>
                              </p:par>
                              <p:par>
                                <p:cTn id="61" presetID="6" presetClass="emph" presetSubtype="0" decel="100000" fill="hold" nodeType="withEffect">
                                  <p:stCondLst>
                                    <p:cond delay="0"/>
                                  </p:stCondLst>
                                  <p:childTnLst>
                                    <p:animScale>
                                      <p:cBhvr>
                                        <p:cTn id="62" dur="1000" fill="hold"/>
                                        <p:tgtEl>
                                          <p:spTgt spid="5293"/>
                                        </p:tgtEl>
                                      </p:cBhvr>
                                      <p:by x="63000" y="63000"/>
                                    </p:animScale>
                                  </p:childTnLst>
                                </p:cTn>
                              </p:par>
                              <p:par>
                                <p:cTn id="63" presetID="42" presetClass="path" presetSubtype="0" decel="100000" fill="hold" nodeType="withEffect">
                                  <p:stCondLst>
                                    <p:cond delay="0"/>
                                  </p:stCondLst>
                                  <p:childTnLst>
                                    <p:animMotion origin="layout" path="M -4.83533E-6 -1.31185E-6 L 0.4557 0.27644 " pathEditMode="relative" rAng="0" ptsTypes="AA">
                                      <p:cBhvr>
                                        <p:cTn id="64" dur="1000" fill="hold"/>
                                        <p:tgtEl>
                                          <p:spTgt spid="5287"/>
                                        </p:tgtEl>
                                        <p:attrNameLst>
                                          <p:attrName>ppt_x</p:attrName>
                                          <p:attrName>ppt_y</p:attrName>
                                        </p:attrNameLst>
                                      </p:cBhvr>
                                      <p:rCtr x="22824" y="13845"/>
                                    </p:animMotion>
                                  </p:childTnLst>
                                </p:cTn>
                              </p:par>
                              <p:par>
                                <p:cTn id="65" presetID="42" presetClass="path" presetSubtype="0" decel="100000" fill="hold" nodeType="withEffect">
                                  <p:stCondLst>
                                    <p:cond delay="0"/>
                                  </p:stCondLst>
                                  <p:childTnLst>
                                    <p:animMotion origin="layout" path="M 3.82436E-6 4.76169E-6 L 0.53331 0.35701 " pathEditMode="relative" rAng="0" ptsTypes="AA">
                                      <p:cBhvr>
                                        <p:cTn id="66" dur="1000" fill="hold"/>
                                        <p:tgtEl>
                                          <p:spTgt spid="5284"/>
                                        </p:tgtEl>
                                        <p:attrNameLst>
                                          <p:attrName>ppt_x</p:attrName>
                                          <p:attrName>ppt_y</p:attrName>
                                        </p:attrNameLst>
                                      </p:cBhvr>
                                      <p:rCtr x="26666" y="17839"/>
                                    </p:animMotion>
                                  </p:childTnLst>
                                </p:cTn>
                              </p:par>
                              <p:par>
                                <p:cTn id="67" presetID="42" presetClass="path" presetSubtype="0" decel="100000" fill="hold" nodeType="withEffect">
                                  <p:stCondLst>
                                    <p:cond delay="0"/>
                                  </p:stCondLst>
                                  <p:childTnLst>
                                    <p:animMotion origin="layout" path="M -3.24228E-7 -1.31185E-6 L 0.43337 0.27644 " pathEditMode="relative" rAng="0" ptsTypes="AA">
                                      <p:cBhvr>
                                        <p:cTn id="68" dur="1000" fill="hold"/>
                                        <p:tgtEl>
                                          <p:spTgt spid="5290"/>
                                        </p:tgtEl>
                                        <p:attrNameLst>
                                          <p:attrName>ppt_x</p:attrName>
                                          <p:attrName>ppt_y</p:attrName>
                                        </p:attrNameLst>
                                      </p:cBhvr>
                                      <p:rCtr x="21662" y="13822"/>
                                    </p:animMotion>
                                  </p:childTnLst>
                                </p:cTn>
                              </p:par>
                              <p:par>
                                <p:cTn id="69" presetID="42" presetClass="path" presetSubtype="0" decel="100000" fill="hold" nodeType="withEffect">
                                  <p:stCondLst>
                                    <p:cond delay="0"/>
                                  </p:stCondLst>
                                  <p:childTnLst>
                                    <p:animMotion origin="layout" path="M -1.00332E-6 -2.62369E-6 L 0.43056 0.06423 " pathEditMode="relative" rAng="0" ptsTypes="AA">
                                      <p:cBhvr>
                                        <p:cTn id="70" dur="1000" fill="hold"/>
                                        <p:tgtEl>
                                          <p:spTgt spid="5293"/>
                                        </p:tgtEl>
                                        <p:attrNameLst>
                                          <p:attrName>ppt_x</p:attrName>
                                          <p:attrName>ppt_y</p:attrName>
                                        </p:attrNameLst>
                                      </p:cBhvr>
                                      <p:rCtr x="21522" y="3200"/>
                                    </p:animMotion>
                                  </p:childTnLst>
                                </p:cTn>
                              </p:par>
                              <p:par>
                                <p:cTn id="71" presetID="10" presetClass="entr" presetSubtype="0" fill="hold" grpId="0" nodeType="withEffect">
                                  <p:stCondLst>
                                    <p:cond delay="800"/>
                                  </p:stCondLst>
                                  <p:childTnLst>
                                    <p:set>
                                      <p:cBhvr>
                                        <p:cTn id="72" dur="1" fill="hold">
                                          <p:stCondLst>
                                            <p:cond delay="0"/>
                                          </p:stCondLst>
                                        </p:cTn>
                                        <p:tgtEl>
                                          <p:spTgt spid="5163"/>
                                        </p:tgtEl>
                                        <p:attrNameLst>
                                          <p:attrName>style.visibility</p:attrName>
                                        </p:attrNameLst>
                                      </p:cBhvr>
                                      <p:to>
                                        <p:strVal val="visible"/>
                                      </p:to>
                                    </p:set>
                                    <p:animEffect transition="in" filter="fade">
                                      <p:cBhvr>
                                        <p:cTn id="73" dur="250"/>
                                        <p:tgtEl>
                                          <p:spTgt spid="5163"/>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5165"/>
                                        </p:tgtEl>
                                        <p:attrNameLst>
                                          <p:attrName>style.visibility</p:attrName>
                                        </p:attrNameLst>
                                      </p:cBhvr>
                                      <p:to>
                                        <p:strVal val="visible"/>
                                      </p:to>
                                    </p:set>
                                    <p:animEffect transition="in" filter="fade">
                                      <p:cBhvr>
                                        <p:cTn id="76" dur="250"/>
                                        <p:tgtEl>
                                          <p:spTgt spid="5165"/>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250"/>
                                        <p:tgtEl>
                                          <p:spTgt spid="12"/>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5162"/>
                                        </p:tgtEl>
                                        <p:attrNameLst>
                                          <p:attrName>style.visibility</p:attrName>
                                        </p:attrNameLst>
                                      </p:cBhvr>
                                      <p:to>
                                        <p:strVal val="visible"/>
                                      </p:to>
                                    </p:set>
                                    <p:animEffect transition="in" filter="fade">
                                      <p:cBhvr>
                                        <p:cTn id="82" dur="250"/>
                                        <p:tgtEl>
                                          <p:spTgt spid="5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6" grpId="0"/>
      <p:bldP spid="12" grpId="0"/>
      <p:bldP spid="5162" grpId="0"/>
      <p:bldP spid="5163" grpId="0"/>
      <p:bldP spid="51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6" name="Map PNG"/>
          <p:cNvPicPr>
            <a:picLocks noChangeAspect="1"/>
          </p:cNvPicPr>
          <p:nvPr/>
        </p:nvPicPr>
        <p:blipFill>
          <a:blip r:embed="rId3"/>
          <a:stretch>
            <a:fillRect/>
          </a:stretch>
        </p:blipFill>
        <p:spPr>
          <a:xfrm>
            <a:off x="1555166" y="1263207"/>
            <a:ext cx="10217468" cy="5013131"/>
          </a:xfrm>
          <a:prstGeom prst="rect">
            <a:avLst/>
          </a:prstGeom>
        </p:spPr>
      </p:pic>
      <p:sp>
        <p:nvSpPr>
          <p:cNvPr id="2" name="Rectangle 1"/>
          <p:cNvSpPr/>
          <p:nvPr/>
        </p:nvSpPr>
        <p:spPr bwMode="auto">
          <a:xfrm>
            <a:off x="0" y="1082414"/>
            <a:ext cx="12456629" cy="5774208"/>
          </a:xfrm>
          <a:prstGeom prst="rect">
            <a:avLst/>
          </a:prstGeom>
          <a:solidFill>
            <a:srgbClr val="FFFFF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081" name="Virtual Network label in cloud"/>
          <p:cNvSpPr/>
          <p:nvPr/>
        </p:nvSpPr>
        <p:spPr>
          <a:xfrm>
            <a:off x="9637231" y="4561101"/>
            <a:ext cx="586328" cy="307681"/>
          </a:xfrm>
          <a:prstGeom prst="rect">
            <a:avLst/>
          </a:prstGeom>
        </p:spPr>
        <p:txBody>
          <a:bodyPr wrap="none">
            <a:spAutoFit/>
          </a:bodyPr>
          <a:lstStyle/>
          <a:p>
            <a:pPr algn="ctr" defTabSz="895512" fontAlgn="base">
              <a:lnSpc>
                <a:spcPct val="80000"/>
              </a:lnSpc>
              <a:spcBef>
                <a:spcPct val="0"/>
              </a:spcBef>
              <a:spcAft>
                <a:spcPct val="0"/>
              </a:spcAft>
            </a:pPr>
            <a:r>
              <a:rPr lang="en-US" sz="882" dirty="0">
                <a:gradFill>
                  <a:gsLst>
                    <a:gs pos="0">
                      <a:srgbClr val="FFFFFF"/>
                    </a:gs>
                    <a:gs pos="100000">
                      <a:srgbClr val="FFFFFF"/>
                    </a:gs>
                  </a:gsLst>
                  <a:lin ang="5400000" scaled="0"/>
                </a:gradFill>
              </a:rPr>
              <a:t>virtual </a:t>
            </a:r>
            <a:br>
              <a:rPr lang="en-US" sz="882" dirty="0">
                <a:gradFill>
                  <a:gsLst>
                    <a:gs pos="0">
                      <a:srgbClr val="FFFFFF"/>
                    </a:gs>
                    <a:gs pos="100000">
                      <a:srgbClr val="FFFFFF"/>
                    </a:gs>
                  </a:gsLst>
                  <a:lin ang="5400000" scaled="0"/>
                </a:gradFill>
              </a:rPr>
            </a:br>
            <a:r>
              <a:rPr lang="en-US" sz="882" dirty="0">
                <a:gradFill>
                  <a:gsLst>
                    <a:gs pos="0">
                      <a:srgbClr val="FFFFFF"/>
                    </a:gs>
                    <a:gs pos="100000">
                      <a:srgbClr val="FFFFFF"/>
                    </a:gs>
                  </a:gsLst>
                  <a:lin ang="5400000" scaled="0"/>
                </a:gradFill>
              </a:rPr>
              <a:t>network</a:t>
            </a:r>
          </a:p>
        </p:txBody>
      </p:sp>
      <p:sp>
        <p:nvSpPr>
          <p:cNvPr id="5188" name="Rectangle 5187"/>
          <p:cNvSpPr/>
          <p:nvPr/>
        </p:nvSpPr>
        <p:spPr bwMode="auto">
          <a:xfrm>
            <a:off x="1" y="3475154"/>
            <a:ext cx="7386479" cy="11650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857" tIns="403286" rIns="179213" bIns="0" numCol="1" spcCol="0" rtlCol="0" fromWordArt="0" anchor="ctr" anchorCtr="0" forceAA="0" compatLnSpc="1">
            <a:prstTxWarp prst="textNoShape">
              <a:avLst/>
            </a:prstTxWarp>
            <a:noAutofit/>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data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189" name="Rectangle 5188"/>
          <p:cNvSpPr/>
          <p:nvPr/>
        </p:nvSpPr>
        <p:spPr bwMode="auto">
          <a:xfrm>
            <a:off x="440413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table</a:t>
            </a:r>
          </a:p>
        </p:txBody>
      </p:sp>
      <p:sp>
        <p:nvSpPr>
          <p:cNvPr id="5190" name="Rectangle 5189"/>
          <p:cNvSpPr/>
          <p:nvPr/>
        </p:nvSpPr>
        <p:spPr bwMode="auto">
          <a:xfrm>
            <a:off x="3507102"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HDInsight</a:t>
            </a:r>
            <a:endParaRPr lang="en-US" sz="1046" dirty="0">
              <a:gradFill>
                <a:gsLst>
                  <a:gs pos="0">
                    <a:srgbClr val="FFFFFF"/>
                  </a:gs>
                  <a:gs pos="100000">
                    <a:srgbClr val="FFFFFF"/>
                  </a:gs>
                </a:gsLst>
                <a:lin ang="5400000" scaled="0"/>
              </a:gradFill>
            </a:endParaRPr>
          </a:p>
        </p:txBody>
      </p:sp>
      <p:sp>
        <p:nvSpPr>
          <p:cNvPr id="5191" name="Rectangle 5190"/>
          <p:cNvSpPr/>
          <p:nvPr/>
        </p:nvSpPr>
        <p:spPr bwMode="auto">
          <a:xfrm>
            <a:off x="5401207" y="364071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blob storage</a:t>
            </a:r>
          </a:p>
        </p:txBody>
      </p:sp>
      <p:sp>
        <p:nvSpPr>
          <p:cNvPr id="5192" name="Rectangle 5191"/>
          <p:cNvSpPr/>
          <p:nvPr/>
        </p:nvSpPr>
        <p:spPr bwMode="auto">
          <a:xfrm>
            <a:off x="2572369" y="3617605"/>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SQL database</a:t>
            </a:r>
          </a:p>
        </p:txBody>
      </p:sp>
      <p:sp>
        <p:nvSpPr>
          <p:cNvPr id="5193" name="Rectangle 5192"/>
          <p:cNvSpPr/>
          <p:nvPr/>
        </p:nvSpPr>
        <p:spPr bwMode="auto">
          <a:xfrm>
            <a:off x="-26387" y="1472421"/>
            <a:ext cx="7412868" cy="19449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1254668" rIns="121849" bIns="60923"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app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194" name="Rectangle 5193"/>
          <p:cNvSpPr/>
          <p:nvPr/>
        </p:nvSpPr>
        <p:spPr bwMode="auto">
          <a:xfrm>
            <a:off x="6398273"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media</a:t>
            </a:r>
          </a:p>
        </p:txBody>
      </p:sp>
      <p:sp>
        <p:nvSpPr>
          <p:cNvPr id="5195" name="Rectangle 5194"/>
          <p:cNvSpPr/>
          <p:nvPr/>
        </p:nvSpPr>
        <p:spPr bwMode="auto">
          <a:xfrm>
            <a:off x="5401207" y="24741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hpc</a:t>
            </a:r>
            <a:endParaRPr lang="en-US" sz="1046" dirty="0">
              <a:gradFill>
                <a:gsLst>
                  <a:gs pos="0">
                    <a:srgbClr val="FFFFFF"/>
                  </a:gs>
                  <a:gs pos="100000">
                    <a:srgbClr val="FFFFFF"/>
                  </a:gs>
                </a:gsLst>
                <a:lin ang="5400000" scaled="0"/>
              </a:gradFill>
            </a:endParaRPr>
          </a:p>
        </p:txBody>
      </p:sp>
      <p:sp>
        <p:nvSpPr>
          <p:cNvPr id="5196" name="Rectangle 5195"/>
          <p:cNvSpPr/>
          <p:nvPr/>
        </p:nvSpPr>
        <p:spPr bwMode="auto">
          <a:xfrm>
            <a:off x="4404139" y="2474885"/>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integration</a:t>
            </a:r>
          </a:p>
        </p:txBody>
      </p:sp>
      <p:sp>
        <p:nvSpPr>
          <p:cNvPr id="5206" name="Rectangle 5205"/>
          <p:cNvSpPr/>
          <p:nvPr/>
        </p:nvSpPr>
        <p:spPr bwMode="auto">
          <a:xfrm>
            <a:off x="6397477" y="2474186"/>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analytics</a:t>
            </a:r>
          </a:p>
        </p:txBody>
      </p:sp>
      <p:sp>
        <p:nvSpPr>
          <p:cNvPr id="5207" name="Rectangle 5206"/>
          <p:cNvSpPr/>
          <p:nvPr/>
        </p:nvSpPr>
        <p:spPr bwMode="auto">
          <a:xfrm>
            <a:off x="3447349"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caching</a:t>
            </a:r>
          </a:p>
        </p:txBody>
      </p:sp>
      <p:sp>
        <p:nvSpPr>
          <p:cNvPr id="5208" name="Rectangle 5207"/>
          <p:cNvSpPr/>
          <p:nvPr/>
        </p:nvSpPr>
        <p:spPr bwMode="auto">
          <a:xfrm>
            <a:off x="4404139" y="1583389"/>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spcBef>
                <a:spcPct val="0"/>
              </a:spcBef>
              <a:spcAft>
                <a:spcPct val="0"/>
              </a:spcAft>
            </a:pPr>
            <a:r>
              <a:rPr lang="en-US" sz="1046" dirty="0">
                <a:gradFill>
                  <a:gsLst>
                    <a:gs pos="0">
                      <a:srgbClr val="FFFFFF"/>
                    </a:gs>
                    <a:gs pos="100000">
                      <a:srgbClr val="FFFFFF"/>
                    </a:gs>
                  </a:gsLst>
                  <a:lin ang="5400000" scaled="0"/>
                </a:gradFill>
              </a:rPr>
              <a:t>identity</a:t>
            </a:r>
          </a:p>
        </p:txBody>
      </p:sp>
      <p:sp>
        <p:nvSpPr>
          <p:cNvPr id="5209" name="Rectangle 5208"/>
          <p:cNvSpPr/>
          <p:nvPr/>
        </p:nvSpPr>
        <p:spPr bwMode="auto">
          <a:xfrm>
            <a:off x="5401206" y="1571057"/>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service bus</a:t>
            </a:r>
          </a:p>
        </p:txBody>
      </p:sp>
      <p:sp>
        <p:nvSpPr>
          <p:cNvPr id="5210" name="Rectangle 5209"/>
          <p:cNvSpPr/>
          <p:nvPr/>
        </p:nvSpPr>
        <p:spPr bwMode="auto">
          <a:xfrm>
            <a:off x="3507102" y="2497044"/>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web sites</a:t>
            </a:r>
          </a:p>
        </p:txBody>
      </p:sp>
      <p:sp>
        <p:nvSpPr>
          <p:cNvPr id="5211" name="Mobile Services - Label"/>
          <p:cNvSpPr/>
          <p:nvPr/>
        </p:nvSpPr>
        <p:spPr bwMode="auto">
          <a:xfrm>
            <a:off x="2572369" y="2507922"/>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mobile services</a:t>
            </a:r>
          </a:p>
        </p:txBody>
      </p:sp>
      <p:sp>
        <p:nvSpPr>
          <p:cNvPr id="5212" name="Rectangle 5211"/>
          <p:cNvSpPr/>
          <p:nvPr/>
        </p:nvSpPr>
        <p:spPr bwMode="auto">
          <a:xfrm>
            <a:off x="2572822" y="1569446"/>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cloud services</a:t>
            </a:r>
          </a:p>
        </p:txBody>
      </p:sp>
      <p:pic>
        <p:nvPicPr>
          <p:cNvPr id="5213" name="Picture 5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3649" y="1672085"/>
            <a:ext cx="423250" cy="419491"/>
          </a:xfrm>
          <a:prstGeom prst="rect">
            <a:avLst/>
          </a:prstGeom>
        </p:spPr>
      </p:pic>
      <p:pic>
        <p:nvPicPr>
          <p:cNvPr id="5215" name="Picture 7" descr="C:\Users\Jonahs\Dropbox\Projects SCOTT\MEET Windows Azure\source\Background\tile-icon-ident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046" y="1710604"/>
            <a:ext cx="368175" cy="368174"/>
          </a:xfrm>
          <a:prstGeom prst="rect">
            <a:avLst/>
          </a:prstGeom>
          <a:noFill/>
          <a:extLst>
            <a:ext uri="{909E8E84-426E-40DD-AFC4-6F175D3DCCD1}">
              <a14:hiddenFill xmlns:a14="http://schemas.microsoft.com/office/drawing/2010/main">
                <a:solidFill>
                  <a:srgbClr val="FFFFFF"/>
                </a:solidFill>
              </a14:hiddenFill>
            </a:ext>
          </a:extLst>
        </p:spPr>
      </p:pic>
      <p:sp>
        <p:nvSpPr>
          <p:cNvPr id="5217" name="Freeform 25"/>
          <p:cNvSpPr>
            <a:spLocks noEditPoints="1"/>
          </p:cNvSpPr>
          <p:nvPr/>
        </p:nvSpPr>
        <p:spPr bwMode="black">
          <a:xfrm>
            <a:off x="4696600" y="2625961"/>
            <a:ext cx="341403" cy="341797"/>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pic>
        <p:nvPicPr>
          <p:cNvPr id="5219" name="Picture 5218"/>
          <p:cNvPicPr>
            <a:picLocks noChangeAspect="1"/>
          </p:cNvPicPr>
          <p:nvPr/>
        </p:nvPicPr>
        <p:blipFill>
          <a:blip r:embed="rId6"/>
          <a:stretch>
            <a:fillRect/>
          </a:stretch>
        </p:blipFill>
        <p:spPr>
          <a:xfrm>
            <a:off x="5672022" y="1680657"/>
            <a:ext cx="376887" cy="426540"/>
          </a:xfrm>
          <a:prstGeom prst="rect">
            <a:avLst/>
          </a:prstGeom>
        </p:spPr>
      </p:pic>
      <p:sp>
        <p:nvSpPr>
          <p:cNvPr id="5221" name="Freeform 25"/>
          <p:cNvSpPr>
            <a:spLocks noEditPoints="1"/>
          </p:cNvSpPr>
          <p:nvPr/>
        </p:nvSpPr>
        <p:spPr bwMode="black">
          <a:xfrm flipH="1">
            <a:off x="6648029" y="1665105"/>
            <a:ext cx="423682" cy="42385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1" tIns="44802" rIns="89601" bIns="44802" numCol="1" anchor="t" anchorCtr="0" compatLnSpc="1">
            <a:prstTxWarp prst="textNoShape">
              <a:avLst/>
            </a:prstTxWarp>
          </a:bodyPr>
          <a:lstStyle/>
          <a:p>
            <a:pPr defTabSz="895993"/>
            <a:endParaRPr lang="en-US" sz="1764" dirty="0">
              <a:solidFill>
                <a:srgbClr val="000000"/>
              </a:solidFill>
            </a:endParaRPr>
          </a:p>
        </p:txBody>
      </p:sp>
      <p:pic>
        <p:nvPicPr>
          <p:cNvPr id="5223" name="Picture 2" descr="\\MAGNUM\Projects\Microsoft\Cloud Power FY12\Design\Icons\PNGs\Cloud_on_your_terms.png"/>
          <p:cNvPicPr>
            <a:picLocks noChangeAspect="1" noChangeArrowheads="1"/>
          </p:cNvPicPr>
          <p:nvPr/>
        </p:nvPicPr>
        <p:blipFill>
          <a:blip r:embed="rId7" cstate="print">
            <a:lum bright="100000"/>
          </a:blip>
          <a:stretch>
            <a:fillRect/>
          </a:stretch>
        </p:blipFill>
        <p:spPr bwMode="auto">
          <a:xfrm>
            <a:off x="5569910" y="2474843"/>
            <a:ext cx="608152" cy="608237"/>
          </a:xfrm>
          <a:prstGeom prst="rect">
            <a:avLst/>
          </a:prstGeom>
          <a:noFill/>
          <a:ln>
            <a:noFill/>
          </a:ln>
        </p:spPr>
      </p:pic>
      <p:sp>
        <p:nvSpPr>
          <p:cNvPr id="5225" name="Freeform 5224"/>
          <p:cNvSpPr>
            <a:spLocks noEditPoints="1"/>
          </p:cNvSpPr>
          <p:nvPr/>
        </p:nvSpPr>
        <p:spPr bwMode="auto">
          <a:xfrm>
            <a:off x="6679533" y="2673037"/>
            <a:ext cx="333468" cy="294053"/>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solidFill>
            <a:schemeClr val="bg1"/>
          </a:solidFill>
          <a:ln>
            <a:noFill/>
          </a:ln>
        </p:spPr>
        <p:txBody>
          <a:bodyPr vert="horz" wrap="square" lIns="121854" tIns="60926" rIns="121854" bIns="60926" numCol="1" anchor="t" anchorCtr="0" compatLnSpc="1">
            <a:prstTxWarp prst="textNoShape">
              <a:avLst/>
            </a:prstTxWarp>
          </a:bodyPr>
          <a:lstStyle/>
          <a:p>
            <a:pPr defTabSz="1190369"/>
            <a:endParaRPr lang="en-US" sz="2352" dirty="0">
              <a:solidFill>
                <a:srgbClr val="292929"/>
              </a:solidFill>
            </a:endParaRPr>
          </a:p>
        </p:txBody>
      </p:sp>
      <p:sp>
        <p:nvSpPr>
          <p:cNvPr id="5227" name="Rectangle 5226"/>
          <p:cNvSpPr/>
          <p:nvPr/>
        </p:nvSpPr>
        <p:spPr bwMode="auto">
          <a:xfrm>
            <a:off x="-9692" y="4698028"/>
            <a:ext cx="7396171" cy="1165049"/>
          </a:xfrm>
          <a:prstGeom prst="rect">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68857" tIns="403286" rIns="121849" bIns="0" numCol="1" rtlCol="0" anchor="ctr" anchorCtr="0" compatLnSpc="1">
            <a:prstTxWarp prst="textNoShape">
              <a:avLst/>
            </a:prstTxWarp>
          </a:bodyPr>
          <a:lstStyle/>
          <a:p>
            <a:pPr defTabSz="761514">
              <a:defRPr/>
            </a:pPr>
            <a:r>
              <a:rPr lang="en-US" sz="4704" kern="0" baseline="30000" dirty="0">
                <a:gradFill>
                  <a:gsLst>
                    <a:gs pos="0">
                      <a:srgbClr val="00188F">
                        <a:lumMod val="5000"/>
                        <a:lumOff val="95000"/>
                      </a:srgbClr>
                    </a:gs>
                    <a:gs pos="100000">
                      <a:srgbClr val="EFEFEF"/>
                    </a:gs>
                  </a:gsLst>
                  <a:lin ang="5400000" scaled="1"/>
                </a:gradFill>
                <a:latin typeface="Segoe UI Light"/>
              </a:rPr>
              <a:t>infrastructure </a:t>
            </a:r>
            <a:br>
              <a:rPr lang="en-US" sz="4704" kern="0" baseline="30000" dirty="0">
                <a:gradFill>
                  <a:gsLst>
                    <a:gs pos="0">
                      <a:srgbClr val="00188F">
                        <a:lumMod val="5000"/>
                        <a:lumOff val="95000"/>
                      </a:srgbClr>
                    </a:gs>
                    <a:gs pos="100000">
                      <a:srgbClr val="EFEFEF"/>
                    </a:gs>
                  </a:gsLst>
                  <a:lin ang="5400000" scaled="1"/>
                </a:gradFill>
                <a:latin typeface="Segoe UI Light"/>
              </a:rPr>
            </a:br>
            <a:r>
              <a:rPr lang="en-US" sz="4704" kern="0" baseline="30000" dirty="0">
                <a:gradFill>
                  <a:gsLst>
                    <a:gs pos="0">
                      <a:srgbClr val="00188F">
                        <a:lumMod val="5000"/>
                        <a:lumOff val="95000"/>
                      </a:srgbClr>
                    </a:gs>
                    <a:gs pos="100000">
                      <a:srgbClr val="EFEFEF"/>
                    </a:gs>
                  </a:gsLst>
                  <a:lin ang="5400000" scaled="1"/>
                </a:gradFill>
                <a:latin typeface="Segoe UI Light"/>
              </a:rPr>
              <a:t>services</a:t>
            </a:r>
          </a:p>
        </p:txBody>
      </p:sp>
      <p:sp>
        <p:nvSpPr>
          <p:cNvPr id="5228" name="Rectangle 5227"/>
          <p:cNvSpPr/>
          <p:nvPr/>
        </p:nvSpPr>
        <p:spPr bwMode="auto">
          <a:xfrm>
            <a:off x="6397477" y="4862892"/>
            <a:ext cx="895988" cy="815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cdn</a:t>
            </a:r>
            <a:endParaRPr lang="en-US" sz="1046" dirty="0">
              <a:gradFill>
                <a:gsLst>
                  <a:gs pos="0">
                    <a:srgbClr val="FFFFFF"/>
                  </a:gs>
                  <a:gs pos="100000">
                    <a:srgbClr val="FFFFFF"/>
                  </a:gs>
                </a:gsLst>
                <a:lin ang="5400000" scaled="0"/>
              </a:gradFill>
            </a:endParaRPr>
          </a:p>
        </p:txBody>
      </p:sp>
      <p:sp>
        <p:nvSpPr>
          <p:cNvPr id="5229" name="Virtual Machines - Label"/>
          <p:cNvSpPr/>
          <p:nvPr/>
        </p:nvSpPr>
        <p:spPr bwMode="auto">
          <a:xfrm>
            <a:off x="257236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machines</a:t>
            </a:r>
          </a:p>
        </p:txBody>
      </p:sp>
      <p:sp>
        <p:nvSpPr>
          <p:cNvPr id="5230" name="Rectangle 5229"/>
          <p:cNvSpPr/>
          <p:nvPr/>
        </p:nvSpPr>
        <p:spPr bwMode="auto">
          <a:xfrm>
            <a:off x="3507102"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virtual network</a:t>
            </a:r>
          </a:p>
        </p:txBody>
      </p:sp>
      <p:sp>
        <p:nvSpPr>
          <p:cNvPr id="5231" name="Rectangle 5230"/>
          <p:cNvSpPr/>
          <p:nvPr/>
        </p:nvSpPr>
        <p:spPr bwMode="auto">
          <a:xfrm>
            <a:off x="4404139"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err="1">
                <a:gradFill>
                  <a:gsLst>
                    <a:gs pos="0">
                      <a:srgbClr val="FFFFFF"/>
                    </a:gs>
                    <a:gs pos="100000">
                      <a:srgbClr val="FFFFFF"/>
                    </a:gs>
                  </a:gsLst>
                  <a:lin ang="5400000" scaled="0"/>
                </a:gradFill>
              </a:rPr>
              <a:t>vpn</a:t>
            </a:r>
            <a:endParaRPr lang="en-US" sz="1046" dirty="0">
              <a:gradFill>
                <a:gsLst>
                  <a:gs pos="0">
                    <a:srgbClr val="FFFFFF"/>
                  </a:gs>
                  <a:gs pos="100000">
                    <a:srgbClr val="FFFFFF"/>
                  </a:gs>
                </a:gsLst>
                <a:lin ang="5400000" scaled="0"/>
              </a:gradFill>
            </a:endParaRPr>
          </a:p>
        </p:txBody>
      </p:sp>
      <p:sp>
        <p:nvSpPr>
          <p:cNvPr id="5232" name="Rectangle 5231"/>
          <p:cNvSpPr/>
          <p:nvPr/>
        </p:nvSpPr>
        <p:spPr bwMode="auto">
          <a:xfrm>
            <a:off x="5401207" y="4862891"/>
            <a:ext cx="895988" cy="8150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1046" dirty="0">
                <a:gradFill>
                  <a:gsLst>
                    <a:gs pos="0">
                      <a:srgbClr val="FFFFFF"/>
                    </a:gs>
                    <a:gs pos="100000">
                      <a:srgbClr val="FFFFFF"/>
                    </a:gs>
                  </a:gsLst>
                  <a:lin ang="5400000" scaled="0"/>
                </a:gradFill>
              </a:rPr>
              <a:t>traffic manager</a:t>
            </a:r>
          </a:p>
        </p:txBody>
      </p:sp>
      <p:pic>
        <p:nvPicPr>
          <p:cNvPr id="5235" name="Picture 52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06533" y="2589300"/>
            <a:ext cx="376294" cy="376346"/>
          </a:xfrm>
          <a:prstGeom prst="rect">
            <a:avLst/>
          </a:prstGeom>
          <a:noFill/>
        </p:spPr>
      </p:pic>
      <p:pic>
        <p:nvPicPr>
          <p:cNvPr id="5237" name="Picture 5236"/>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00150" y="2602181"/>
            <a:ext cx="240426" cy="348105"/>
          </a:xfrm>
          <a:prstGeom prst="rect">
            <a:avLst/>
          </a:prstGeom>
          <a:noFill/>
        </p:spPr>
      </p:pic>
      <p:pic>
        <p:nvPicPr>
          <p:cNvPr id="5239" name="Picture 5238"/>
          <p:cNvPicPr>
            <a:picLocks noChangeAspect="1"/>
          </p:cNvPicPr>
          <p:nvPr/>
        </p:nvPicPr>
        <p:blipFill>
          <a:blip r:embed="rId10"/>
          <a:stretch>
            <a:fillRect/>
          </a:stretch>
        </p:blipFill>
        <p:spPr>
          <a:xfrm>
            <a:off x="2801391" y="1647278"/>
            <a:ext cx="438849" cy="371387"/>
          </a:xfrm>
          <a:prstGeom prst="rect">
            <a:avLst/>
          </a:prstGeom>
          <a:noFill/>
        </p:spPr>
      </p:pic>
      <p:pic>
        <p:nvPicPr>
          <p:cNvPr id="5245"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5662148" y="4941101"/>
            <a:ext cx="374106" cy="374160"/>
          </a:xfrm>
          <a:prstGeom prst="rect">
            <a:avLst/>
          </a:prstGeom>
          <a:noFill/>
          <a:extLst>
            <a:ext uri="{909E8E84-426E-40DD-AFC4-6F175D3DCCD1}">
              <a14:hiddenFill xmlns:a14="http://schemas.microsoft.com/office/drawing/2010/main">
                <a:solidFill>
                  <a:srgbClr val="FFFFFF"/>
                </a:solidFill>
              </a14:hiddenFill>
            </a:ext>
          </a:extLst>
        </p:spPr>
      </p:pic>
      <p:pic>
        <p:nvPicPr>
          <p:cNvPr id="5247" name="Picture 5" descr="C:\Users\Jonahs\Dropbox\Projects SCOTT\MEET Windows Azure\source\Background\tile-icon-CD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01781" y="4916211"/>
            <a:ext cx="485789" cy="481471"/>
          </a:xfrm>
          <a:prstGeom prst="rect">
            <a:avLst/>
          </a:prstGeom>
          <a:noFill/>
          <a:extLst>
            <a:ext uri="{909E8E84-426E-40DD-AFC4-6F175D3DCCD1}">
              <a14:hiddenFill xmlns:a14="http://schemas.microsoft.com/office/drawing/2010/main">
                <a:solidFill>
                  <a:srgbClr val="FFFFFF"/>
                </a:solidFill>
              </a14:hiddenFill>
            </a:ext>
          </a:extLst>
        </p:spPr>
      </p:pic>
      <p:sp>
        <p:nvSpPr>
          <p:cNvPr id="5249" name="Freeform 30"/>
          <p:cNvSpPr>
            <a:spLocks noEditPoints="1"/>
          </p:cNvSpPr>
          <p:nvPr/>
        </p:nvSpPr>
        <p:spPr bwMode="auto">
          <a:xfrm flipH="1">
            <a:off x="2885959" y="3744438"/>
            <a:ext cx="268806" cy="297229"/>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pic>
        <p:nvPicPr>
          <p:cNvPr id="5251" name="Picture 3" descr="C:\Users\Jonahs\Dropbox\Projects SCOTT\MEET Windows Azure\source\Background\tile-icon-bigda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742070" y="3681918"/>
            <a:ext cx="426053" cy="422268"/>
          </a:xfrm>
          <a:prstGeom prst="rect">
            <a:avLst/>
          </a:prstGeom>
          <a:noFill/>
          <a:extLst>
            <a:ext uri="{909E8E84-426E-40DD-AFC4-6F175D3DCCD1}">
              <a14:hiddenFill xmlns:a14="http://schemas.microsoft.com/office/drawing/2010/main">
                <a:solidFill>
                  <a:srgbClr val="FFFFFF"/>
                </a:solidFill>
              </a14:hiddenFill>
            </a:ext>
          </a:extLst>
        </p:spPr>
      </p:pic>
      <p:pic>
        <p:nvPicPr>
          <p:cNvPr id="5253" name="Picture 2" descr="C:\Users\Jonahs\Dropbox\Projects SCOTT\MEET Windows Azure\source\Background\tile-icon-storage.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51196" y="3692088"/>
            <a:ext cx="401874" cy="401931"/>
          </a:xfrm>
          <a:prstGeom prst="rect">
            <a:avLst/>
          </a:prstGeom>
          <a:noFill/>
          <a:extLst>
            <a:ext uri="{909E8E84-426E-40DD-AFC4-6F175D3DCCD1}">
              <a14:hiddenFill xmlns:a14="http://schemas.microsoft.com/office/drawing/2010/main">
                <a:solidFill>
                  <a:srgbClr val="FFFFFF"/>
                </a:solidFill>
              </a14:hiddenFill>
            </a:ext>
          </a:extLst>
        </p:spPr>
      </p:pic>
      <p:pic>
        <p:nvPicPr>
          <p:cNvPr id="5255" name="Picture 525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656596" y="3718550"/>
            <a:ext cx="385210" cy="349005"/>
          </a:xfrm>
          <a:prstGeom prst="rect">
            <a:avLst/>
          </a:prstGeom>
        </p:spPr>
      </p:pic>
      <p:sp>
        <p:nvSpPr>
          <p:cNvPr id="2550" name="Clpoud Icon"/>
          <p:cNvSpPr>
            <a:spLocks noChangeAspect="1"/>
          </p:cNvSpPr>
          <p:nvPr/>
        </p:nvSpPr>
        <p:spPr bwMode="black">
          <a:xfrm>
            <a:off x="7894657" y="1806518"/>
            <a:ext cx="3685936" cy="208294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51" name="Data Cloud title"/>
          <p:cNvSpPr txBox="1"/>
          <p:nvPr/>
        </p:nvSpPr>
        <p:spPr>
          <a:xfrm>
            <a:off x="7376068" y="814727"/>
            <a:ext cx="4879660" cy="1049734"/>
          </a:xfrm>
          <a:prstGeom prst="rect">
            <a:avLst/>
          </a:prstGeom>
          <a:noFill/>
        </p:spPr>
        <p:txBody>
          <a:bodyPr wrap="square" lIns="179238" tIns="143391" rIns="179238" bIns="143391" rtlCol="0">
            <a:spAutoFit/>
          </a:bodyPr>
          <a:lstStyle/>
          <a:p>
            <a:pPr algn="ctr" defTabSz="913946">
              <a:lnSpc>
                <a:spcPct val="90000"/>
              </a:lnSpc>
            </a:pPr>
            <a:r>
              <a:rPr lang="en-US" sz="2744" spc="-49" dirty="0">
                <a:gradFill>
                  <a:gsLst>
                    <a:gs pos="2917">
                      <a:srgbClr val="00188F"/>
                    </a:gs>
                    <a:gs pos="30000">
                      <a:srgbClr val="00188F"/>
                    </a:gs>
                  </a:gsLst>
                  <a:lin ang="5400000" scaled="0"/>
                </a:gradFill>
                <a:latin typeface="Segoe UI Light"/>
              </a:rPr>
              <a:t>Azure datacenters,</a:t>
            </a:r>
          </a:p>
          <a:p>
            <a:pPr algn="ctr" defTabSz="913946">
              <a:lnSpc>
                <a:spcPct val="90000"/>
              </a:lnSpc>
            </a:pPr>
            <a:r>
              <a:rPr lang="en-US" sz="2744" spc="-49" dirty="0">
                <a:gradFill>
                  <a:gsLst>
                    <a:gs pos="2917">
                      <a:srgbClr val="00188F"/>
                    </a:gs>
                    <a:gs pos="30000">
                      <a:srgbClr val="00188F"/>
                    </a:gs>
                  </a:gsLst>
                  <a:lin ang="5400000" scaled="0"/>
                </a:gradFill>
                <a:latin typeface="Segoe UI Light"/>
              </a:rPr>
              <a:t>your datacenters.</a:t>
            </a:r>
          </a:p>
        </p:txBody>
      </p:sp>
      <p:pic>
        <p:nvPicPr>
          <p:cNvPr id="2552" name="Picture 255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9223936" y="3384761"/>
            <a:ext cx="2072072" cy="3185513"/>
          </a:xfrm>
          <a:prstGeom prst="rect">
            <a:avLst/>
          </a:prstGeom>
        </p:spPr>
      </p:pic>
      <p:cxnSp>
        <p:nvCxnSpPr>
          <p:cNvPr id="2553" name="Straight Arrow Connector 2552"/>
          <p:cNvCxnSpPr/>
          <p:nvPr/>
        </p:nvCxnSpPr>
        <p:spPr>
          <a:xfrm>
            <a:off x="9850260" y="3826587"/>
            <a:ext cx="0" cy="1368332"/>
          </a:xfrm>
          <a:prstGeom prst="straightConnector1">
            <a:avLst/>
          </a:prstGeom>
          <a:ln w="60325" cap="rnd">
            <a:solidFill>
              <a:schemeClr val="accent2"/>
            </a:solidFill>
            <a:prstDash val="sysDot"/>
            <a:headEnd type="triangle" w="sm" len="sm"/>
            <a:tailEnd type="triangle" w="sm" len="sm"/>
          </a:ln>
        </p:spPr>
        <p:style>
          <a:lnRef idx="1">
            <a:schemeClr val="accent1"/>
          </a:lnRef>
          <a:fillRef idx="0">
            <a:schemeClr val="accent1"/>
          </a:fillRef>
          <a:effectRef idx="0">
            <a:schemeClr val="accent1"/>
          </a:effectRef>
          <a:fontRef idx="minor">
            <a:schemeClr val="tx1"/>
          </a:fontRef>
        </p:style>
      </p:cxnSp>
      <p:pic>
        <p:nvPicPr>
          <p:cNvPr id="5233" name="Picture 523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832215" y="4944232"/>
            <a:ext cx="376293" cy="340430"/>
          </a:xfrm>
          <a:prstGeom prst="rect">
            <a:avLst/>
          </a:prstGeom>
          <a:noFill/>
          <a:ln>
            <a:noFill/>
          </a:ln>
        </p:spPr>
      </p:pic>
      <p:sp>
        <p:nvSpPr>
          <p:cNvPr id="5241" name="Freeform 78"/>
          <p:cNvSpPr>
            <a:spLocks noEditPoints="1"/>
          </p:cNvSpPr>
          <p:nvPr/>
        </p:nvSpPr>
        <p:spPr bwMode="black">
          <a:xfrm>
            <a:off x="3761999" y="4924085"/>
            <a:ext cx="386193" cy="36964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2566" name="Rectangle 2565"/>
          <p:cNvSpPr/>
          <p:nvPr/>
        </p:nvSpPr>
        <p:spPr bwMode="auto">
          <a:xfrm>
            <a:off x="9471725" y="3098078"/>
            <a:ext cx="759470" cy="6908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882" dirty="0" err="1">
                <a:gradFill>
                  <a:gsLst>
                    <a:gs pos="0">
                      <a:srgbClr val="FFFFFF"/>
                    </a:gs>
                    <a:gs pos="100000">
                      <a:srgbClr val="FFFFFF"/>
                    </a:gs>
                  </a:gsLst>
                  <a:lin ang="5400000" scaled="0"/>
                </a:gradFill>
              </a:rPr>
              <a:t>vpn</a:t>
            </a:r>
            <a:endParaRPr lang="en-US" sz="882" dirty="0">
              <a:gradFill>
                <a:gsLst>
                  <a:gs pos="0">
                    <a:srgbClr val="FFFFFF"/>
                  </a:gs>
                  <a:gs pos="100000">
                    <a:srgbClr val="FFFFFF"/>
                  </a:gs>
                </a:gsLst>
                <a:lin ang="5400000" scaled="0"/>
              </a:gradFill>
            </a:endParaRPr>
          </a:p>
        </p:txBody>
      </p:sp>
      <p:grpSp>
        <p:nvGrpSpPr>
          <p:cNvPr id="17" name="Group 16"/>
          <p:cNvGrpSpPr/>
          <p:nvPr/>
        </p:nvGrpSpPr>
        <p:grpSpPr>
          <a:xfrm>
            <a:off x="9583379" y="3109023"/>
            <a:ext cx="707706" cy="683679"/>
            <a:chOff x="9778092" y="3170784"/>
            <a:chExt cx="722085" cy="697570"/>
          </a:xfrm>
        </p:grpSpPr>
        <p:sp>
          <p:nvSpPr>
            <p:cNvPr id="2567" name="Freeform 58"/>
            <p:cNvSpPr>
              <a:spLocks noEditPoints="1"/>
            </p:cNvSpPr>
            <p:nvPr/>
          </p:nvSpPr>
          <p:spPr bwMode="black">
            <a:xfrm>
              <a:off x="9889059" y="3248750"/>
              <a:ext cx="325120" cy="348519"/>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sp>
          <p:nvSpPr>
            <p:cNvPr id="2568" name="L-Shape 2567"/>
            <p:cNvSpPr/>
            <p:nvPr/>
          </p:nvSpPr>
          <p:spPr bwMode="auto">
            <a:xfrm flipV="1">
              <a:off x="9778092" y="3170784"/>
              <a:ext cx="722085" cy="697570"/>
            </a:xfrm>
            <a:prstGeom prst="corner">
              <a:avLst>
                <a:gd name="adj1" fmla="val 43057"/>
                <a:gd name="adj2" fmla="val 74857"/>
              </a:avLst>
            </a:prstGeom>
            <a:noFill/>
            <a:ln w="1587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2571" name="Rectangle 2570"/>
          <p:cNvSpPr/>
          <p:nvPr/>
        </p:nvSpPr>
        <p:spPr bwMode="auto">
          <a:xfrm>
            <a:off x="9618028" y="2367444"/>
            <a:ext cx="759470" cy="6908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882" dirty="0">
                <a:gradFill>
                  <a:gsLst>
                    <a:gs pos="0">
                      <a:srgbClr val="FFFFFF"/>
                    </a:gs>
                    <a:gs pos="100000">
                      <a:srgbClr val="FFFFFF"/>
                    </a:gs>
                  </a:gsLst>
                  <a:lin ang="5400000" scaled="0"/>
                </a:gradFill>
              </a:rPr>
              <a:t>virtual network</a:t>
            </a:r>
          </a:p>
        </p:txBody>
      </p:sp>
      <p:grpSp>
        <p:nvGrpSpPr>
          <p:cNvPr id="15" name="Group 14"/>
          <p:cNvGrpSpPr/>
          <p:nvPr/>
        </p:nvGrpSpPr>
        <p:grpSpPr>
          <a:xfrm>
            <a:off x="9590131" y="2378391"/>
            <a:ext cx="709557" cy="683678"/>
            <a:chOff x="9784981" y="2425306"/>
            <a:chExt cx="723974" cy="697569"/>
          </a:xfrm>
        </p:grpSpPr>
        <p:sp>
          <p:nvSpPr>
            <p:cNvPr id="2572" name="Freeform 78"/>
            <p:cNvSpPr>
              <a:spLocks noEditPoints="1"/>
            </p:cNvSpPr>
            <p:nvPr/>
          </p:nvSpPr>
          <p:spPr bwMode="black">
            <a:xfrm>
              <a:off x="10033893" y="2467063"/>
              <a:ext cx="334002" cy="319689"/>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2573" name="L-Shape 2572"/>
            <p:cNvSpPr/>
            <p:nvPr/>
          </p:nvSpPr>
          <p:spPr bwMode="auto">
            <a:xfrm flipH="1">
              <a:off x="9784981" y="2425306"/>
              <a:ext cx="723974" cy="697569"/>
            </a:xfrm>
            <a:prstGeom prst="corner">
              <a:avLst>
                <a:gd name="adj1" fmla="val 38444"/>
                <a:gd name="adj2" fmla="val 86106"/>
              </a:avLst>
            </a:prstGeom>
            <a:noFill/>
            <a:ln w="1587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2574" name="Virtual Machines - Label"/>
          <p:cNvSpPr/>
          <p:nvPr/>
        </p:nvSpPr>
        <p:spPr bwMode="auto">
          <a:xfrm>
            <a:off x="8840387" y="2371045"/>
            <a:ext cx="759471" cy="6908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60924" rIns="121848" bIns="60924" numCol="1" rtlCol="0" anchor="b" anchorCtr="0" compatLnSpc="1">
            <a:prstTxWarp prst="textNoShape">
              <a:avLst/>
            </a:prstTxWarp>
          </a:bodyPr>
          <a:lstStyle/>
          <a:p>
            <a:pPr algn="ctr" defTabSz="895512" fontAlgn="base">
              <a:lnSpc>
                <a:spcPct val="80000"/>
              </a:lnSpc>
              <a:spcBef>
                <a:spcPct val="0"/>
              </a:spcBef>
              <a:spcAft>
                <a:spcPct val="0"/>
              </a:spcAft>
            </a:pPr>
            <a:r>
              <a:rPr lang="en-US" sz="882" dirty="0">
                <a:gradFill>
                  <a:gsLst>
                    <a:gs pos="0">
                      <a:srgbClr val="FFFFFF"/>
                    </a:gs>
                    <a:gs pos="100000">
                      <a:srgbClr val="FFFFFF"/>
                    </a:gs>
                  </a:gsLst>
                  <a:lin ang="5400000" scaled="0"/>
                </a:gradFill>
              </a:rPr>
              <a:t>virtual machines</a:t>
            </a:r>
          </a:p>
        </p:txBody>
      </p:sp>
      <p:grpSp>
        <p:nvGrpSpPr>
          <p:cNvPr id="16" name="Group 15"/>
          <p:cNvGrpSpPr/>
          <p:nvPr/>
        </p:nvGrpSpPr>
        <p:grpSpPr>
          <a:xfrm>
            <a:off x="8884287" y="2381991"/>
            <a:ext cx="715181" cy="683678"/>
            <a:chOff x="9064796" y="2428980"/>
            <a:chExt cx="729712" cy="697569"/>
          </a:xfrm>
        </p:grpSpPr>
        <p:pic>
          <p:nvPicPr>
            <p:cNvPr id="2575" name="Picture 257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44735" y="2488161"/>
              <a:ext cx="325439" cy="294423"/>
            </a:xfrm>
            <a:prstGeom prst="rect">
              <a:avLst/>
            </a:prstGeom>
            <a:noFill/>
            <a:ln>
              <a:noFill/>
            </a:ln>
          </p:spPr>
        </p:pic>
        <p:sp>
          <p:nvSpPr>
            <p:cNvPr id="2576" name="L-Shape 2575"/>
            <p:cNvSpPr/>
            <p:nvPr/>
          </p:nvSpPr>
          <p:spPr bwMode="auto">
            <a:xfrm flipV="1">
              <a:off x="9064796" y="2428980"/>
              <a:ext cx="729712" cy="697569"/>
            </a:xfrm>
            <a:prstGeom prst="corner">
              <a:avLst>
                <a:gd name="adj1" fmla="val 38444"/>
                <a:gd name="adj2" fmla="val 93695"/>
              </a:avLst>
            </a:prstGeom>
            <a:noFill/>
            <a:ln w="15875" cap="sq">
              <a:solidFill>
                <a:srgbClr val="FFFFFF"/>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5243" name="Freeform 58"/>
          <p:cNvSpPr>
            <a:spLocks noEditPoints="1"/>
          </p:cNvSpPr>
          <p:nvPr/>
        </p:nvSpPr>
        <p:spPr bwMode="black">
          <a:xfrm>
            <a:off x="4664170" y="4965953"/>
            <a:ext cx="375924" cy="40297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grpSp>
        <p:nvGrpSpPr>
          <p:cNvPr id="2589" name="Group 2588"/>
          <p:cNvGrpSpPr/>
          <p:nvPr/>
        </p:nvGrpSpPr>
        <p:grpSpPr>
          <a:xfrm>
            <a:off x="9489980" y="5245837"/>
            <a:ext cx="720560" cy="720562"/>
            <a:chOff x="8383457" y="4980611"/>
            <a:chExt cx="1037196" cy="1037198"/>
          </a:xfrm>
        </p:grpSpPr>
        <p:sp>
          <p:nvSpPr>
            <p:cNvPr id="2592" name="Oval 2591"/>
            <p:cNvSpPr/>
            <p:nvPr/>
          </p:nvSpPr>
          <p:spPr bwMode="auto">
            <a:xfrm>
              <a:off x="8383457" y="4980611"/>
              <a:ext cx="1037196" cy="1037198"/>
            </a:xfrm>
            <a:prstGeom prst="ellipse">
              <a:avLst/>
            </a:prstGeom>
            <a:solidFill>
              <a:srgbClr val="FFFFFF"/>
            </a:solidFill>
            <a:ln w="31750">
              <a:solidFill>
                <a:srgbClr val="00188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054" name="Freeform 5"/>
            <p:cNvSpPr>
              <a:spLocks noEditPoints="1"/>
            </p:cNvSpPr>
            <p:nvPr/>
          </p:nvSpPr>
          <p:spPr bwMode="auto">
            <a:xfrm>
              <a:off x="8534625" y="5135662"/>
              <a:ext cx="720726" cy="536575"/>
            </a:xfrm>
            <a:custGeom>
              <a:avLst/>
              <a:gdLst>
                <a:gd name="T0" fmla="*/ 187 w 189"/>
                <a:gd name="T1" fmla="*/ 48 h 140"/>
                <a:gd name="T2" fmla="*/ 105 w 189"/>
                <a:gd name="T3" fmla="*/ 0 h 140"/>
                <a:gd name="T4" fmla="*/ 99 w 189"/>
                <a:gd name="T5" fmla="*/ 0 h 140"/>
                <a:gd name="T6" fmla="*/ 102 w 189"/>
                <a:gd name="T7" fmla="*/ 98 h 140"/>
                <a:gd name="T8" fmla="*/ 24 w 189"/>
                <a:gd name="T9" fmla="*/ 90 h 140"/>
                <a:gd name="T10" fmla="*/ 71 w 189"/>
                <a:gd name="T11" fmla="*/ 124 h 140"/>
                <a:gd name="T12" fmla="*/ 22 w 189"/>
                <a:gd name="T13" fmla="*/ 91 h 140"/>
                <a:gd name="T14" fmla="*/ 105 w 189"/>
                <a:gd name="T15" fmla="*/ 106 h 140"/>
                <a:gd name="T16" fmla="*/ 103 w 189"/>
                <a:gd name="T17" fmla="*/ 140 h 140"/>
                <a:gd name="T18" fmla="*/ 99 w 189"/>
                <a:gd name="T19" fmla="*/ 140 h 140"/>
                <a:gd name="T20" fmla="*/ 85 w 189"/>
                <a:gd name="T21" fmla="*/ 126 h 140"/>
                <a:gd name="T22" fmla="*/ 98 w 189"/>
                <a:gd name="T23" fmla="*/ 132 h 140"/>
                <a:gd name="T24" fmla="*/ 7 w 189"/>
                <a:gd name="T25" fmla="*/ 57 h 140"/>
                <a:gd name="T26" fmla="*/ 7 w 189"/>
                <a:gd name="T27" fmla="*/ 80 h 140"/>
                <a:gd name="T28" fmla="*/ 8 w 189"/>
                <a:gd name="T29" fmla="*/ 88 h 140"/>
                <a:gd name="T30" fmla="*/ 1 w 189"/>
                <a:gd name="T31" fmla="*/ 84 h 140"/>
                <a:gd name="T32" fmla="*/ 0 w 189"/>
                <a:gd name="T33" fmla="*/ 53 h 140"/>
                <a:gd name="T34" fmla="*/ 6 w 189"/>
                <a:gd name="T35" fmla="*/ 49 h 140"/>
                <a:gd name="T36" fmla="*/ 12 w 189"/>
                <a:gd name="T37" fmla="*/ 52 h 140"/>
                <a:gd name="T38" fmla="*/ 105 w 189"/>
                <a:gd name="T39" fmla="*/ 106 h 140"/>
                <a:gd name="T40" fmla="*/ 189 w 189"/>
                <a:gd name="T41" fmla="*/ 53 h 140"/>
                <a:gd name="T42" fmla="*/ 186 w 189"/>
                <a:gd name="T43" fmla="*/ 84 h 140"/>
                <a:gd name="T44" fmla="*/ 109 w 189"/>
                <a:gd name="T45" fmla="*/ 106 h 140"/>
                <a:gd name="T46" fmla="*/ 189 w 189"/>
                <a:gd name="T47" fmla="*/ 52 h 140"/>
                <a:gd name="T48" fmla="*/ 62 w 189"/>
                <a:gd name="T49" fmla="*/ 104 h 140"/>
                <a:gd name="T50" fmla="*/ 37 w 189"/>
                <a:gd name="T51" fmla="*/ 91 h 140"/>
                <a:gd name="T52" fmla="*/ 36 w 189"/>
                <a:gd name="T53" fmla="*/ 85 h 140"/>
                <a:gd name="T54" fmla="*/ 62 w 189"/>
                <a:gd name="T55" fmla="*/ 97 h 140"/>
                <a:gd name="T56" fmla="*/ 64 w 189"/>
                <a:gd name="T57" fmla="*/ 103 h 140"/>
                <a:gd name="T58" fmla="*/ 84 w 189"/>
                <a:gd name="T59" fmla="*/ 122 h 140"/>
                <a:gd name="T60" fmla="*/ 77 w 189"/>
                <a:gd name="T61" fmla="*/ 129 h 140"/>
                <a:gd name="T62" fmla="*/ 73 w 189"/>
                <a:gd name="T63" fmla="*/ 126 h 140"/>
                <a:gd name="T64" fmla="*/ 74 w 189"/>
                <a:gd name="T65" fmla="*/ 108 h 140"/>
                <a:gd name="T66" fmla="*/ 84 w 189"/>
                <a:gd name="T67" fmla="*/ 104 h 140"/>
                <a:gd name="T68" fmla="*/ 84 w 189"/>
                <a:gd name="T69" fmla="*/ 107 h 140"/>
                <a:gd name="T70" fmla="*/ 78 w 189"/>
                <a:gd name="T71" fmla="*/ 123 h 140"/>
                <a:gd name="T72" fmla="*/ 84 w 189"/>
                <a:gd name="T73" fmla="*/ 122 h 140"/>
                <a:gd name="T74" fmla="*/ 21 w 189"/>
                <a:gd name="T75" fmla="*/ 89 h 140"/>
                <a:gd name="T76" fmla="*/ 11 w 189"/>
                <a:gd name="T77" fmla="*/ 93 h 140"/>
                <a:gd name="T78" fmla="*/ 10 w 189"/>
                <a:gd name="T79" fmla="*/ 74 h 140"/>
                <a:gd name="T80" fmla="*/ 18 w 189"/>
                <a:gd name="T81" fmla="*/ 68 h 140"/>
                <a:gd name="T82" fmla="*/ 21 w 189"/>
                <a:gd name="T83" fmla="*/ 69 h 140"/>
                <a:gd name="T84" fmla="*/ 15 w 189"/>
                <a:gd name="T85" fmla="*/ 75 h 140"/>
                <a:gd name="T86" fmla="*/ 18 w 189"/>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9" h="140">
                  <a:moveTo>
                    <a:pt x="102" y="98"/>
                  </a:moveTo>
                  <a:cubicBezTo>
                    <a:pt x="187" y="48"/>
                    <a:pt x="187" y="48"/>
                    <a:pt x="187" y="48"/>
                  </a:cubicBezTo>
                  <a:cubicBezTo>
                    <a:pt x="187" y="48"/>
                    <a:pt x="187" y="48"/>
                    <a:pt x="186" y="47"/>
                  </a:cubicBezTo>
                  <a:cubicBezTo>
                    <a:pt x="105" y="0"/>
                    <a:pt x="105" y="0"/>
                    <a:pt x="105" y="0"/>
                  </a:cubicBezTo>
                  <a:cubicBezTo>
                    <a:pt x="105" y="0"/>
                    <a:pt x="103" y="0"/>
                    <a:pt x="102" y="0"/>
                  </a:cubicBezTo>
                  <a:cubicBezTo>
                    <a:pt x="101" y="0"/>
                    <a:pt x="100" y="0"/>
                    <a:pt x="99" y="0"/>
                  </a:cubicBezTo>
                  <a:cubicBezTo>
                    <a:pt x="15" y="50"/>
                    <a:pt x="15" y="50"/>
                    <a:pt x="15" y="50"/>
                  </a:cubicBezTo>
                  <a:cubicBezTo>
                    <a:pt x="102" y="98"/>
                    <a:pt x="102" y="98"/>
                    <a:pt x="102" y="98"/>
                  </a:cubicBezTo>
                  <a:cubicBezTo>
                    <a:pt x="102" y="98"/>
                    <a:pt x="102" y="98"/>
                    <a:pt x="102" y="98"/>
                  </a:cubicBezTo>
                  <a:close/>
                  <a:moveTo>
                    <a:pt x="24" y="90"/>
                  </a:moveTo>
                  <a:cubicBezTo>
                    <a:pt x="71" y="116"/>
                    <a:pt x="71" y="116"/>
                    <a:pt x="71" y="116"/>
                  </a:cubicBezTo>
                  <a:cubicBezTo>
                    <a:pt x="71" y="124"/>
                    <a:pt x="71" y="124"/>
                    <a:pt x="71" y="124"/>
                  </a:cubicBezTo>
                  <a:cubicBezTo>
                    <a:pt x="18" y="94"/>
                    <a:pt x="18" y="94"/>
                    <a:pt x="18" y="94"/>
                  </a:cubicBezTo>
                  <a:cubicBezTo>
                    <a:pt x="22" y="91"/>
                    <a:pt x="22" y="91"/>
                    <a:pt x="22" y="91"/>
                  </a:cubicBezTo>
                  <a:cubicBezTo>
                    <a:pt x="23" y="91"/>
                    <a:pt x="23" y="90"/>
                    <a:pt x="24" y="90"/>
                  </a:cubicBezTo>
                  <a:close/>
                  <a:moveTo>
                    <a:pt x="105" y="106"/>
                  </a:moveTo>
                  <a:cubicBezTo>
                    <a:pt x="105" y="137"/>
                    <a:pt x="105" y="137"/>
                    <a:pt x="105" y="137"/>
                  </a:cubicBezTo>
                  <a:cubicBezTo>
                    <a:pt x="105" y="138"/>
                    <a:pt x="104" y="139"/>
                    <a:pt x="103" y="140"/>
                  </a:cubicBezTo>
                  <a:cubicBezTo>
                    <a:pt x="102" y="140"/>
                    <a:pt x="102" y="140"/>
                    <a:pt x="101" y="140"/>
                  </a:cubicBezTo>
                  <a:cubicBezTo>
                    <a:pt x="100" y="140"/>
                    <a:pt x="99" y="140"/>
                    <a:pt x="99" y="140"/>
                  </a:cubicBezTo>
                  <a:cubicBezTo>
                    <a:pt x="80" y="129"/>
                    <a:pt x="80" y="129"/>
                    <a:pt x="80" y="129"/>
                  </a:cubicBezTo>
                  <a:cubicBezTo>
                    <a:pt x="85" y="126"/>
                    <a:pt x="85" y="126"/>
                    <a:pt x="85" y="126"/>
                  </a:cubicBezTo>
                  <a:cubicBezTo>
                    <a:pt x="86" y="126"/>
                    <a:pt x="86" y="126"/>
                    <a:pt x="86" y="125"/>
                  </a:cubicBezTo>
                  <a:cubicBezTo>
                    <a:pt x="98" y="132"/>
                    <a:pt x="98" y="132"/>
                    <a:pt x="98" y="132"/>
                  </a:cubicBezTo>
                  <a:cubicBezTo>
                    <a:pt x="98" y="109"/>
                    <a:pt x="98" y="109"/>
                    <a:pt x="98" y="109"/>
                  </a:cubicBezTo>
                  <a:cubicBezTo>
                    <a:pt x="7" y="57"/>
                    <a:pt x="7" y="57"/>
                    <a:pt x="7" y="57"/>
                  </a:cubicBezTo>
                  <a:cubicBezTo>
                    <a:pt x="7" y="80"/>
                    <a:pt x="7" y="80"/>
                    <a:pt x="7" y="80"/>
                  </a:cubicBezTo>
                  <a:cubicBezTo>
                    <a:pt x="7" y="80"/>
                    <a:pt x="7" y="80"/>
                    <a:pt x="7" y="80"/>
                  </a:cubicBezTo>
                  <a:cubicBezTo>
                    <a:pt x="8" y="81"/>
                    <a:pt x="8" y="81"/>
                    <a:pt x="8" y="81"/>
                  </a:cubicBezTo>
                  <a:cubicBezTo>
                    <a:pt x="8" y="88"/>
                    <a:pt x="8" y="88"/>
                    <a:pt x="8" y="88"/>
                  </a:cubicBezTo>
                  <a:cubicBezTo>
                    <a:pt x="3" y="86"/>
                    <a:pt x="3" y="86"/>
                    <a:pt x="3" y="86"/>
                  </a:cubicBezTo>
                  <a:cubicBezTo>
                    <a:pt x="1" y="84"/>
                    <a:pt x="1" y="84"/>
                    <a:pt x="1" y="84"/>
                  </a:cubicBezTo>
                  <a:cubicBezTo>
                    <a:pt x="0" y="81"/>
                    <a:pt x="0" y="81"/>
                    <a:pt x="0" y="81"/>
                  </a:cubicBezTo>
                  <a:cubicBezTo>
                    <a:pt x="0" y="53"/>
                    <a:pt x="0" y="53"/>
                    <a:pt x="0" y="53"/>
                  </a:cubicBezTo>
                  <a:cubicBezTo>
                    <a:pt x="0" y="51"/>
                    <a:pt x="1" y="50"/>
                    <a:pt x="2" y="49"/>
                  </a:cubicBezTo>
                  <a:cubicBezTo>
                    <a:pt x="3" y="48"/>
                    <a:pt x="5" y="48"/>
                    <a:pt x="6" y="49"/>
                  </a:cubicBezTo>
                  <a:cubicBezTo>
                    <a:pt x="11" y="52"/>
                    <a:pt x="11" y="52"/>
                    <a:pt x="11" y="52"/>
                  </a:cubicBezTo>
                  <a:cubicBezTo>
                    <a:pt x="12" y="52"/>
                    <a:pt x="12" y="52"/>
                    <a:pt x="12" y="52"/>
                  </a:cubicBezTo>
                  <a:cubicBezTo>
                    <a:pt x="104" y="104"/>
                    <a:pt x="104" y="104"/>
                    <a:pt x="104" y="104"/>
                  </a:cubicBezTo>
                  <a:cubicBezTo>
                    <a:pt x="104" y="104"/>
                    <a:pt x="105" y="105"/>
                    <a:pt x="105" y="106"/>
                  </a:cubicBezTo>
                  <a:close/>
                  <a:moveTo>
                    <a:pt x="189" y="52"/>
                  </a:moveTo>
                  <a:cubicBezTo>
                    <a:pt x="189" y="52"/>
                    <a:pt x="189" y="52"/>
                    <a:pt x="189" y="53"/>
                  </a:cubicBezTo>
                  <a:cubicBezTo>
                    <a:pt x="189" y="79"/>
                    <a:pt x="189" y="79"/>
                    <a:pt x="189" y="79"/>
                  </a:cubicBezTo>
                  <a:cubicBezTo>
                    <a:pt x="189" y="81"/>
                    <a:pt x="188" y="83"/>
                    <a:pt x="186" y="84"/>
                  </a:cubicBezTo>
                  <a:cubicBezTo>
                    <a:pt x="109" y="128"/>
                    <a:pt x="109" y="128"/>
                    <a:pt x="109" y="128"/>
                  </a:cubicBezTo>
                  <a:cubicBezTo>
                    <a:pt x="109" y="106"/>
                    <a:pt x="109" y="106"/>
                    <a:pt x="109" y="106"/>
                  </a:cubicBezTo>
                  <a:cubicBezTo>
                    <a:pt x="109" y="104"/>
                    <a:pt x="107" y="102"/>
                    <a:pt x="106" y="101"/>
                  </a:cubicBezTo>
                  <a:cubicBezTo>
                    <a:pt x="189" y="52"/>
                    <a:pt x="189" y="52"/>
                    <a:pt x="189" y="52"/>
                  </a:cubicBezTo>
                  <a:cubicBezTo>
                    <a:pt x="189" y="52"/>
                    <a:pt x="189" y="52"/>
                    <a:pt x="189" y="52"/>
                  </a:cubicBezTo>
                  <a:close/>
                  <a:moveTo>
                    <a:pt x="62" y="104"/>
                  </a:moveTo>
                  <a:cubicBezTo>
                    <a:pt x="62" y="104"/>
                    <a:pt x="61" y="104"/>
                    <a:pt x="61" y="104"/>
                  </a:cubicBezTo>
                  <a:cubicBezTo>
                    <a:pt x="37" y="91"/>
                    <a:pt x="37" y="91"/>
                    <a:pt x="37" y="91"/>
                  </a:cubicBezTo>
                  <a:cubicBezTo>
                    <a:pt x="36" y="90"/>
                    <a:pt x="36" y="89"/>
                    <a:pt x="36" y="87"/>
                  </a:cubicBezTo>
                  <a:cubicBezTo>
                    <a:pt x="36" y="85"/>
                    <a:pt x="36" y="85"/>
                    <a:pt x="36" y="85"/>
                  </a:cubicBezTo>
                  <a:cubicBezTo>
                    <a:pt x="36" y="83"/>
                    <a:pt x="37" y="83"/>
                    <a:pt x="38" y="83"/>
                  </a:cubicBezTo>
                  <a:cubicBezTo>
                    <a:pt x="62" y="97"/>
                    <a:pt x="62" y="97"/>
                    <a:pt x="62" y="97"/>
                  </a:cubicBezTo>
                  <a:cubicBezTo>
                    <a:pt x="63" y="97"/>
                    <a:pt x="64" y="99"/>
                    <a:pt x="64" y="100"/>
                  </a:cubicBezTo>
                  <a:cubicBezTo>
                    <a:pt x="64" y="103"/>
                    <a:pt x="64" y="103"/>
                    <a:pt x="64" y="103"/>
                  </a:cubicBezTo>
                  <a:cubicBezTo>
                    <a:pt x="64" y="104"/>
                    <a:pt x="63" y="104"/>
                    <a:pt x="62" y="104"/>
                  </a:cubicBezTo>
                  <a:close/>
                  <a:moveTo>
                    <a:pt x="84" y="122"/>
                  </a:moveTo>
                  <a:cubicBezTo>
                    <a:pt x="85" y="123"/>
                    <a:pt x="85" y="124"/>
                    <a:pt x="84" y="124"/>
                  </a:cubicBezTo>
                  <a:cubicBezTo>
                    <a:pt x="77" y="129"/>
                    <a:pt x="77" y="129"/>
                    <a:pt x="77" y="129"/>
                  </a:cubicBezTo>
                  <a:cubicBezTo>
                    <a:pt x="76" y="129"/>
                    <a:pt x="74" y="128"/>
                    <a:pt x="74" y="128"/>
                  </a:cubicBezTo>
                  <a:cubicBezTo>
                    <a:pt x="73" y="128"/>
                    <a:pt x="73" y="126"/>
                    <a:pt x="73" y="126"/>
                  </a:cubicBezTo>
                  <a:cubicBezTo>
                    <a:pt x="73" y="110"/>
                    <a:pt x="73" y="110"/>
                    <a:pt x="73" y="110"/>
                  </a:cubicBezTo>
                  <a:cubicBezTo>
                    <a:pt x="73" y="110"/>
                    <a:pt x="73" y="108"/>
                    <a:pt x="74" y="108"/>
                  </a:cubicBezTo>
                  <a:cubicBezTo>
                    <a:pt x="81" y="104"/>
                    <a:pt x="81" y="104"/>
                    <a:pt x="81" y="104"/>
                  </a:cubicBezTo>
                  <a:cubicBezTo>
                    <a:pt x="82" y="103"/>
                    <a:pt x="83" y="103"/>
                    <a:pt x="84" y="104"/>
                  </a:cubicBezTo>
                  <a:cubicBezTo>
                    <a:pt x="84" y="104"/>
                    <a:pt x="84" y="104"/>
                    <a:pt x="84" y="104"/>
                  </a:cubicBezTo>
                  <a:cubicBezTo>
                    <a:pt x="85" y="105"/>
                    <a:pt x="85" y="107"/>
                    <a:pt x="84" y="107"/>
                  </a:cubicBezTo>
                  <a:cubicBezTo>
                    <a:pt x="78" y="110"/>
                    <a:pt x="78" y="110"/>
                    <a:pt x="78" y="110"/>
                  </a:cubicBezTo>
                  <a:cubicBezTo>
                    <a:pt x="78" y="123"/>
                    <a:pt x="78" y="123"/>
                    <a:pt x="78" y="123"/>
                  </a:cubicBezTo>
                  <a:cubicBezTo>
                    <a:pt x="81" y="121"/>
                    <a:pt x="81" y="121"/>
                    <a:pt x="81" y="121"/>
                  </a:cubicBezTo>
                  <a:cubicBezTo>
                    <a:pt x="82" y="121"/>
                    <a:pt x="83" y="121"/>
                    <a:pt x="84" y="122"/>
                  </a:cubicBezTo>
                  <a:close/>
                  <a:moveTo>
                    <a:pt x="22" y="86"/>
                  </a:moveTo>
                  <a:cubicBezTo>
                    <a:pt x="22" y="87"/>
                    <a:pt x="22" y="88"/>
                    <a:pt x="21" y="89"/>
                  </a:cubicBezTo>
                  <a:cubicBezTo>
                    <a:pt x="14" y="93"/>
                    <a:pt x="14" y="93"/>
                    <a:pt x="14" y="93"/>
                  </a:cubicBezTo>
                  <a:cubicBezTo>
                    <a:pt x="13" y="94"/>
                    <a:pt x="11" y="93"/>
                    <a:pt x="11" y="93"/>
                  </a:cubicBezTo>
                  <a:cubicBezTo>
                    <a:pt x="10" y="92"/>
                    <a:pt x="10" y="91"/>
                    <a:pt x="10" y="91"/>
                  </a:cubicBezTo>
                  <a:cubicBezTo>
                    <a:pt x="10" y="74"/>
                    <a:pt x="10" y="74"/>
                    <a:pt x="10" y="74"/>
                  </a:cubicBezTo>
                  <a:cubicBezTo>
                    <a:pt x="10" y="74"/>
                    <a:pt x="10" y="73"/>
                    <a:pt x="11" y="72"/>
                  </a:cubicBezTo>
                  <a:cubicBezTo>
                    <a:pt x="18" y="68"/>
                    <a:pt x="18" y="68"/>
                    <a:pt x="18" y="68"/>
                  </a:cubicBezTo>
                  <a:cubicBezTo>
                    <a:pt x="19" y="68"/>
                    <a:pt x="21" y="68"/>
                    <a:pt x="21" y="69"/>
                  </a:cubicBezTo>
                  <a:cubicBezTo>
                    <a:pt x="21" y="69"/>
                    <a:pt x="21" y="69"/>
                    <a:pt x="21" y="69"/>
                  </a:cubicBezTo>
                  <a:cubicBezTo>
                    <a:pt x="22" y="70"/>
                    <a:pt x="22" y="71"/>
                    <a:pt x="21" y="72"/>
                  </a:cubicBezTo>
                  <a:cubicBezTo>
                    <a:pt x="15" y="75"/>
                    <a:pt x="15" y="75"/>
                    <a:pt x="15" y="75"/>
                  </a:cubicBezTo>
                  <a:cubicBezTo>
                    <a:pt x="15" y="88"/>
                    <a:pt x="15" y="88"/>
                    <a:pt x="15" y="88"/>
                  </a:cubicBezTo>
                  <a:cubicBezTo>
                    <a:pt x="18" y="86"/>
                    <a:pt x="18" y="86"/>
                    <a:pt x="18" y="86"/>
                  </a:cubicBezTo>
                  <a:cubicBezTo>
                    <a:pt x="19" y="85"/>
                    <a:pt x="21" y="85"/>
                    <a:pt x="22" y="86"/>
                  </a:cubicBezTo>
                  <a:close/>
                </a:path>
              </a:pathLst>
            </a:custGeom>
            <a:solidFill>
              <a:srgbClr val="00188F"/>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055" name="Rectangle 5054"/>
            <p:cNvSpPr/>
            <p:nvPr/>
          </p:nvSpPr>
          <p:spPr>
            <a:xfrm>
              <a:off x="8655809" y="5659109"/>
              <a:ext cx="492495" cy="328299"/>
            </a:xfrm>
            <a:prstGeom prst="rect">
              <a:avLst/>
            </a:prstGeom>
          </p:spPr>
          <p:txBody>
            <a:bodyPr wrap="none">
              <a:spAutoFit/>
            </a:bodyPr>
            <a:lstStyle/>
            <a:p>
              <a:pPr algn="ctr" defTabSz="913946"/>
              <a:r>
                <a:rPr lang="en-US" sz="882" b="1" spc="-49" dirty="0" err="1">
                  <a:solidFill>
                    <a:srgbClr val="00188F"/>
                  </a:solidFill>
                  <a:latin typeface="Segoe UI Light"/>
                </a:rPr>
                <a:t>vpn</a:t>
              </a:r>
              <a:endParaRPr lang="en-US" sz="882" dirty="0">
                <a:solidFill>
                  <a:srgbClr val="00188F"/>
                </a:solidFill>
              </a:endParaRPr>
            </a:p>
          </p:txBody>
        </p:sp>
      </p:grpSp>
      <p:grpSp>
        <p:nvGrpSpPr>
          <p:cNvPr id="5056" name="Group 5055"/>
          <p:cNvGrpSpPr/>
          <p:nvPr/>
        </p:nvGrpSpPr>
        <p:grpSpPr>
          <a:xfrm>
            <a:off x="3474192" y="4875804"/>
            <a:ext cx="837103" cy="806572"/>
            <a:chOff x="3697179" y="5125862"/>
            <a:chExt cx="854111" cy="822960"/>
          </a:xfrm>
        </p:grpSpPr>
        <p:sp>
          <p:nvSpPr>
            <p:cNvPr id="5057" name="Freeform 78"/>
            <p:cNvSpPr>
              <a:spLocks noEditPoints="1"/>
            </p:cNvSpPr>
            <p:nvPr/>
          </p:nvSpPr>
          <p:spPr bwMode="black">
            <a:xfrm>
              <a:off x="3990834" y="5175124"/>
              <a:ext cx="394040" cy="37715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000607"/>
            </a:solidFill>
            <a:ln>
              <a:noFill/>
            </a:ln>
          </p:spPr>
          <p:txBody>
            <a:bodyPr vert="horz" wrap="square" lIns="80637" tIns="40319" rIns="80637" bIns="40319" numCol="1" anchor="t" anchorCtr="0" compatLnSpc="1">
              <a:prstTxWarp prst="textNoShape">
                <a:avLst/>
              </a:prstTxWarp>
            </a:bodyPr>
            <a:lstStyle/>
            <a:p>
              <a:pPr defTabSz="670914"/>
              <a:endParaRPr lang="en-US" sz="914" dirty="0">
                <a:solidFill>
                  <a:srgbClr val="FFFFFF"/>
                </a:solidFill>
              </a:endParaRPr>
            </a:p>
          </p:txBody>
        </p:sp>
        <p:sp>
          <p:nvSpPr>
            <p:cNvPr id="5058" name="L-Shape 5057"/>
            <p:cNvSpPr/>
            <p:nvPr/>
          </p:nvSpPr>
          <p:spPr bwMode="auto">
            <a:xfrm flipH="1">
              <a:off x="3697179" y="5125862"/>
              <a:ext cx="854111" cy="822960"/>
            </a:xfrm>
            <a:prstGeom prst="corner">
              <a:avLst>
                <a:gd name="adj1" fmla="val 38444"/>
                <a:gd name="adj2" fmla="val 86106"/>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5059" name="Group 5058"/>
          <p:cNvGrpSpPr/>
          <p:nvPr/>
        </p:nvGrpSpPr>
        <p:grpSpPr>
          <a:xfrm>
            <a:off x="2624160" y="4875804"/>
            <a:ext cx="843737" cy="806572"/>
            <a:chOff x="2829877" y="5125862"/>
            <a:chExt cx="860880" cy="822960"/>
          </a:xfrm>
        </p:grpSpPr>
        <p:pic>
          <p:nvPicPr>
            <p:cNvPr id="5060" name="Picture 505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042160" y="5195680"/>
              <a:ext cx="383938" cy="347347"/>
            </a:xfrm>
            <a:prstGeom prst="rect">
              <a:avLst/>
            </a:prstGeom>
            <a:noFill/>
            <a:ln>
              <a:noFill/>
            </a:ln>
          </p:spPr>
        </p:pic>
        <p:sp>
          <p:nvSpPr>
            <p:cNvPr id="5061" name="L-Shape 5060"/>
            <p:cNvSpPr/>
            <p:nvPr/>
          </p:nvSpPr>
          <p:spPr bwMode="auto">
            <a:xfrm flipV="1">
              <a:off x="2829877" y="5125862"/>
              <a:ext cx="860880" cy="822960"/>
            </a:xfrm>
            <a:prstGeom prst="corner">
              <a:avLst>
                <a:gd name="adj1" fmla="val 38444"/>
                <a:gd name="adj2" fmla="val 93695"/>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21" name="Group 20"/>
          <p:cNvGrpSpPr/>
          <p:nvPr/>
        </p:nvGrpSpPr>
        <p:grpSpPr>
          <a:xfrm>
            <a:off x="4534296" y="4876458"/>
            <a:ext cx="834865" cy="806572"/>
            <a:chOff x="4626423" y="4974129"/>
            <a:chExt cx="851828" cy="822960"/>
          </a:xfrm>
        </p:grpSpPr>
        <p:sp>
          <p:nvSpPr>
            <p:cNvPr id="2557" name="Freeform 58"/>
            <p:cNvSpPr>
              <a:spLocks noEditPoints="1"/>
            </p:cNvSpPr>
            <p:nvPr/>
          </p:nvSpPr>
          <p:spPr bwMode="black">
            <a:xfrm>
              <a:off x="4758936" y="5065442"/>
              <a:ext cx="383562" cy="41116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000607"/>
            </a:solidFill>
            <a:ln>
              <a:noFill/>
            </a:ln>
          </p:spPr>
          <p:txBody>
            <a:bodyPr vert="horz" wrap="square" lIns="80637" tIns="40319" rIns="80637" bIns="40319" numCol="1" anchor="t" anchorCtr="0" compatLnSpc="1">
              <a:prstTxWarp prst="textNoShape">
                <a:avLst/>
              </a:prstTxWarp>
            </a:bodyPr>
            <a:lstStyle/>
            <a:p>
              <a:pPr defTabSz="670914"/>
              <a:endParaRPr lang="en-US" sz="914">
                <a:solidFill>
                  <a:srgbClr val="FFFFFF"/>
                </a:solidFill>
              </a:endParaRPr>
            </a:p>
          </p:txBody>
        </p:sp>
        <p:sp>
          <p:nvSpPr>
            <p:cNvPr id="5062" name="L-Shape 5061"/>
            <p:cNvSpPr/>
            <p:nvPr/>
          </p:nvSpPr>
          <p:spPr bwMode="auto">
            <a:xfrm flipV="1">
              <a:off x="4626423" y="4974129"/>
              <a:ext cx="851828" cy="822960"/>
            </a:xfrm>
            <a:prstGeom prst="corner">
              <a:avLst>
                <a:gd name="adj1" fmla="val 43057"/>
                <a:gd name="adj2" fmla="val 74857"/>
              </a:avLst>
            </a:prstGeom>
            <a:noFill/>
            <a:ln w="22225" cap="sq">
              <a:solidFill>
                <a:srgbClr val="000607"/>
              </a:solid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Tree>
    <p:extLst>
      <p:ext uri="{BB962C8B-B14F-4D97-AF65-F5344CB8AC3E}">
        <p14:creationId xmlns:p14="http://schemas.microsoft.com/office/powerpoint/2010/main" val="1235615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2550"/>
                                        </p:tgtEl>
                                        <p:attrNameLst>
                                          <p:attrName>style.visibility</p:attrName>
                                        </p:attrNameLst>
                                      </p:cBhvr>
                                      <p:to>
                                        <p:strVal val="visible"/>
                                      </p:to>
                                    </p:set>
                                    <p:anim calcmode="lin" valueType="num">
                                      <p:cBhvr>
                                        <p:cTn id="7" dur="250" fill="hold"/>
                                        <p:tgtEl>
                                          <p:spTgt spid="2550"/>
                                        </p:tgtEl>
                                        <p:attrNameLst>
                                          <p:attrName>ppt_w</p:attrName>
                                        </p:attrNameLst>
                                      </p:cBhvr>
                                      <p:tavLst>
                                        <p:tav tm="0">
                                          <p:val>
                                            <p:fltVal val="0"/>
                                          </p:val>
                                        </p:tav>
                                        <p:tav tm="100000">
                                          <p:val>
                                            <p:strVal val="#ppt_w"/>
                                          </p:val>
                                        </p:tav>
                                      </p:tavLst>
                                    </p:anim>
                                    <p:anim calcmode="lin" valueType="num">
                                      <p:cBhvr>
                                        <p:cTn id="8" dur="250" fill="hold"/>
                                        <p:tgtEl>
                                          <p:spTgt spid="2550"/>
                                        </p:tgtEl>
                                        <p:attrNameLst>
                                          <p:attrName>ppt_h</p:attrName>
                                        </p:attrNameLst>
                                      </p:cBhvr>
                                      <p:tavLst>
                                        <p:tav tm="0">
                                          <p:val>
                                            <p:fltVal val="0"/>
                                          </p:val>
                                        </p:tav>
                                        <p:tav tm="100000">
                                          <p:val>
                                            <p:strVal val="#ppt_h"/>
                                          </p:val>
                                        </p:tav>
                                      </p:tavLst>
                                    </p:anim>
                                    <p:animEffect transition="in" filter="fade">
                                      <p:cBhvr>
                                        <p:cTn id="9" dur="250"/>
                                        <p:tgtEl>
                                          <p:spTgt spid="2550"/>
                                        </p:tgtEl>
                                      </p:cBhvr>
                                    </p:animEffect>
                                  </p:childTnLst>
                                </p:cTn>
                              </p:par>
                              <p:par>
                                <p:cTn id="10" presetID="6" presetClass="emph" presetSubtype="0" decel="100000" fill="hold" grpId="1" nodeType="withEffect">
                                  <p:stCondLst>
                                    <p:cond delay="700"/>
                                  </p:stCondLst>
                                  <p:childTnLst>
                                    <p:animScale>
                                      <p:cBhvr>
                                        <p:cTn id="11" dur="250" fill="hold"/>
                                        <p:tgtEl>
                                          <p:spTgt spid="2550"/>
                                        </p:tgtEl>
                                      </p:cBhvr>
                                      <p:by x="110000" y="110000"/>
                                    </p:animScale>
                                  </p:childTnLst>
                                </p:cTn>
                              </p:par>
                              <p:par>
                                <p:cTn id="12" presetID="6" presetClass="emph" presetSubtype="0" decel="100000" fill="hold" grpId="2" nodeType="withEffect">
                                  <p:stCondLst>
                                    <p:cond delay="800"/>
                                  </p:stCondLst>
                                  <p:childTnLst>
                                    <p:animScale>
                                      <p:cBhvr>
                                        <p:cTn id="13" dur="250" fill="hold"/>
                                        <p:tgtEl>
                                          <p:spTgt spid="2550"/>
                                        </p:tgtEl>
                                      </p:cBhvr>
                                      <p:by x="91000" y="91000"/>
                                    </p:animScale>
                                  </p:childTnLst>
                                </p:cTn>
                              </p:par>
                              <p:par>
                                <p:cTn id="14" presetID="10" presetClass="entr" presetSubtype="0" fill="hold" grpId="0" nodeType="withEffect">
                                  <p:stCondLst>
                                    <p:cond delay="500"/>
                                  </p:stCondLst>
                                  <p:childTnLst>
                                    <p:set>
                                      <p:cBhvr>
                                        <p:cTn id="15" dur="1" fill="hold">
                                          <p:stCondLst>
                                            <p:cond delay="0"/>
                                          </p:stCondLst>
                                        </p:cTn>
                                        <p:tgtEl>
                                          <p:spTgt spid="2551"/>
                                        </p:tgtEl>
                                        <p:attrNameLst>
                                          <p:attrName>style.visibility</p:attrName>
                                        </p:attrNameLst>
                                      </p:cBhvr>
                                      <p:to>
                                        <p:strVal val="visible"/>
                                      </p:to>
                                    </p:set>
                                    <p:animEffect transition="in" filter="fade">
                                      <p:cBhvr>
                                        <p:cTn id="16" dur="500"/>
                                        <p:tgtEl>
                                          <p:spTgt spid="2551"/>
                                        </p:tgtEl>
                                      </p:cBhvr>
                                    </p:animEffect>
                                  </p:childTnLst>
                                </p:cTn>
                              </p:par>
                              <p:par>
                                <p:cTn id="17" presetID="10" presetClass="exit" presetSubtype="0" fill="hold" grpId="0" nodeType="withEffect">
                                  <p:stCondLst>
                                    <p:cond delay="1100"/>
                                  </p:stCondLst>
                                  <p:childTnLst>
                                    <p:animEffect transition="out" filter="fade">
                                      <p:cBhvr>
                                        <p:cTn id="18" dur="350"/>
                                        <p:tgtEl>
                                          <p:spTgt spid="5243"/>
                                        </p:tgtEl>
                                      </p:cBhvr>
                                    </p:animEffect>
                                    <p:set>
                                      <p:cBhvr>
                                        <p:cTn id="19" dur="1" fill="hold">
                                          <p:stCondLst>
                                            <p:cond delay="349"/>
                                          </p:stCondLst>
                                        </p:cTn>
                                        <p:tgtEl>
                                          <p:spTgt spid="5243"/>
                                        </p:tgtEl>
                                        <p:attrNameLst>
                                          <p:attrName>style.visibility</p:attrName>
                                        </p:attrNameLst>
                                      </p:cBhvr>
                                      <p:to>
                                        <p:strVal val="hidden"/>
                                      </p:to>
                                    </p:set>
                                  </p:childTnLst>
                                </p:cTn>
                              </p:par>
                              <p:par>
                                <p:cTn id="20" presetID="10" presetClass="exit" presetSubtype="0" fill="hold" grpId="0" nodeType="withEffect">
                                  <p:stCondLst>
                                    <p:cond delay="1100"/>
                                  </p:stCondLst>
                                  <p:childTnLst>
                                    <p:animEffect transition="out" filter="fade">
                                      <p:cBhvr>
                                        <p:cTn id="21" dur="350"/>
                                        <p:tgtEl>
                                          <p:spTgt spid="5241"/>
                                        </p:tgtEl>
                                      </p:cBhvr>
                                    </p:animEffect>
                                    <p:set>
                                      <p:cBhvr>
                                        <p:cTn id="22" dur="1" fill="hold">
                                          <p:stCondLst>
                                            <p:cond delay="349"/>
                                          </p:stCondLst>
                                        </p:cTn>
                                        <p:tgtEl>
                                          <p:spTgt spid="5241"/>
                                        </p:tgtEl>
                                        <p:attrNameLst>
                                          <p:attrName>style.visibility</p:attrName>
                                        </p:attrNameLst>
                                      </p:cBhvr>
                                      <p:to>
                                        <p:strVal val="hidden"/>
                                      </p:to>
                                    </p:set>
                                  </p:childTnLst>
                                </p:cTn>
                              </p:par>
                              <p:par>
                                <p:cTn id="23" presetID="10" presetClass="exit" presetSubtype="0" fill="hold" nodeType="withEffect">
                                  <p:stCondLst>
                                    <p:cond delay="1100"/>
                                  </p:stCondLst>
                                  <p:childTnLst>
                                    <p:animEffect transition="out" filter="fade">
                                      <p:cBhvr>
                                        <p:cTn id="24" dur="350"/>
                                        <p:tgtEl>
                                          <p:spTgt spid="5233"/>
                                        </p:tgtEl>
                                      </p:cBhvr>
                                    </p:animEffect>
                                    <p:set>
                                      <p:cBhvr>
                                        <p:cTn id="25" dur="1" fill="hold">
                                          <p:stCondLst>
                                            <p:cond delay="349"/>
                                          </p:stCondLst>
                                        </p:cTn>
                                        <p:tgtEl>
                                          <p:spTgt spid="5233"/>
                                        </p:tgtEl>
                                        <p:attrNameLst>
                                          <p:attrName>style.visibility</p:attrName>
                                        </p:attrNameLst>
                                      </p:cBhvr>
                                      <p:to>
                                        <p:strVal val="hidden"/>
                                      </p:to>
                                    </p:set>
                                  </p:childTnLst>
                                </p:cTn>
                              </p:par>
                              <p:par>
                                <p:cTn id="26" presetID="10" presetClass="entr" presetSubtype="0" fill="hold" nodeType="withEffect">
                                  <p:stCondLst>
                                    <p:cond delay="1100"/>
                                  </p:stCondLst>
                                  <p:childTnLst>
                                    <p:set>
                                      <p:cBhvr>
                                        <p:cTn id="27" dur="1" fill="hold">
                                          <p:stCondLst>
                                            <p:cond delay="0"/>
                                          </p:stCondLst>
                                        </p:cTn>
                                        <p:tgtEl>
                                          <p:spTgt spid="5059"/>
                                        </p:tgtEl>
                                        <p:attrNameLst>
                                          <p:attrName>style.visibility</p:attrName>
                                        </p:attrNameLst>
                                      </p:cBhvr>
                                      <p:to>
                                        <p:strVal val="visible"/>
                                      </p:to>
                                    </p:set>
                                    <p:animEffect transition="in" filter="fade">
                                      <p:cBhvr>
                                        <p:cTn id="28" dur="350"/>
                                        <p:tgtEl>
                                          <p:spTgt spid="5059"/>
                                        </p:tgtEl>
                                      </p:cBhvr>
                                    </p:animEffect>
                                  </p:childTnLst>
                                </p:cTn>
                              </p:par>
                              <p:par>
                                <p:cTn id="29" presetID="10" presetClass="entr" presetSubtype="0" fill="hold" nodeType="withEffect">
                                  <p:stCondLst>
                                    <p:cond delay="1100"/>
                                  </p:stCondLst>
                                  <p:childTnLst>
                                    <p:set>
                                      <p:cBhvr>
                                        <p:cTn id="30" dur="1" fill="hold">
                                          <p:stCondLst>
                                            <p:cond delay="0"/>
                                          </p:stCondLst>
                                        </p:cTn>
                                        <p:tgtEl>
                                          <p:spTgt spid="5056"/>
                                        </p:tgtEl>
                                        <p:attrNameLst>
                                          <p:attrName>style.visibility</p:attrName>
                                        </p:attrNameLst>
                                      </p:cBhvr>
                                      <p:to>
                                        <p:strVal val="visible"/>
                                      </p:to>
                                    </p:set>
                                    <p:animEffect transition="in" filter="fade">
                                      <p:cBhvr>
                                        <p:cTn id="31" dur="350"/>
                                        <p:tgtEl>
                                          <p:spTgt spid="5056"/>
                                        </p:tgtEl>
                                      </p:cBhvr>
                                    </p:animEffect>
                                  </p:childTnLst>
                                </p:cTn>
                              </p:par>
                              <p:par>
                                <p:cTn id="32" presetID="10" presetClass="entr" presetSubtype="0" fill="hold" nodeType="withEffect">
                                  <p:stCondLst>
                                    <p:cond delay="11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35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mph" presetSubtype="0" decel="100000" fill="hold" nodeType="clickEffect">
                                  <p:stCondLst>
                                    <p:cond delay="0"/>
                                  </p:stCondLst>
                                  <p:childTnLst>
                                    <p:animScale>
                                      <p:cBhvr>
                                        <p:cTn id="38" dur="1000" fill="hold"/>
                                        <p:tgtEl>
                                          <p:spTgt spid="5059"/>
                                        </p:tgtEl>
                                      </p:cBhvr>
                                      <p:by x="85000" y="85000"/>
                                    </p:animScale>
                                  </p:childTnLst>
                                </p:cTn>
                              </p:par>
                              <p:par>
                                <p:cTn id="39" presetID="6" presetClass="emph" presetSubtype="0" decel="100000" fill="hold" nodeType="withEffect">
                                  <p:stCondLst>
                                    <p:cond delay="0"/>
                                  </p:stCondLst>
                                  <p:childTnLst>
                                    <p:animScale>
                                      <p:cBhvr>
                                        <p:cTn id="40" dur="1000" fill="hold"/>
                                        <p:tgtEl>
                                          <p:spTgt spid="5056"/>
                                        </p:tgtEl>
                                      </p:cBhvr>
                                      <p:by x="85000" y="85000"/>
                                    </p:animScale>
                                  </p:childTnLst>
                                </p:cTn>
                              </p:par>
                              <p:par>
                                <p:cTn id="41" presetID="6" presetClass="emph" presetSubtype="0" decel="100000" fill="hold" nodeType="withEffect">
                                  <p:stCondLst>
                                    <p:cond delay="0"/>
                                  </p:stCondLst>
                                  <p:childTnLst>
                                    <p:animScale>
                                      <p:cBhvr>
                                        <p:cTn id="42" dur="1000" fill="hold"/>
                                        <p:tgtEl>
                                          <p:spTgt spid="21"/>
                                        </p:tgtEl>
                                      </p:cBhvr>
                                      <p:by x="85000" y="85000"/>
                                    </p:animScale>
                                  </p:childTnLst>
                                </p:cTn>
                              </p:par>
                              <p:par>
                                <p:cTn id="43" presetID="42" presetClass="path" presetSubtype="0" decel="100000" fill="hold" nodeType="withEffect">
                                  <p:stCondLst>
                                    <p:cond delay="0"/>
                                  </p:stCondLst>
                                  <p:childTnLst>
                                    <p:animMotion origin="layout" path="M 3.82436E-6 7.17204E-7 L 0.50829 -0.3729 " pathEditMode="relative" rAng="0" ptsTypes="AA">
                                      <p:cBhvr>
                                        <p:cTn id="44" dur="1000" fill="hold"/>
                                        <p:tgtEl>
                                          <p:spTgt spid="5059"/>
                                        </p:tgtEl>
                                        <p:attrNameLst>
                                          <p:attrName>ppt_x</p:attrName>
                                          <p:attrName>ppt_y</p:attrName>
                                        </p:attrNameLst>
                                      </p:cBhvr>
                                      <p:rCtr x="25415" y="-18656"/>
                                    </p:animMotion>
                                  </p:childTnLst>
                                </p:cTn>
                              </p:par>
                              <p:par>
                                <p:cTn id="45" presetID="42" presetClass="path" presetSubtype="0" decel="100000" fill="hold" nodeType="withEffect">
                                  <p:stCondLst>
                                    <p:cond delay="0"/>
                                  </p:stCondLst>
                                  <p:childTnLst>
                                    <p:animMotion origin="layout" path="M 2.92571E-6 7.17204E-7 L 0.49655 -0.37335 " pathEditMode="relative" rAng="0" ptsTypes="AA">
                                      <p:cBhvr>
                                        <p:cTn id="46" dur="1000" fill="hold"/>
                                        <p:tgtEl>
                                          <p:spTgt spid="5056"/>
                                        </p:tgtEl>
                                        <p:attrNameLst>
                                          <p:attrName>ppt_x</p:attrName>
                                          <p:attrName>ppt_y</p:attrName>
                                        </p:attrNameLst>
                                      </p:cBhvr>
                                      <p:rCtr x="24879" y="-18611"/>
                                    </p:animMotion>
                                  </p:childTnLst>
                                </p:cTn>
                              </p:par>
                              <p:par>
                                <p:cTn id="47" presetID="42" presetClass="path" presetSubtype="0" decel="100000" fill="hold" nodeType="withEffect">
                                  <p:stCondLst>
                                    <p:cond delay="0"/>
                                  </p:stCondLst>
                                  <p:childTnLst>
                                    <p:animMotion origin="layout" path="M 1.8024E-6 7.17204E-7 L 0.40898 -0.26668 " pathEditMode="relative" rAng="0" ptsTypes="AA">
                                      <p:cBhvr>
                                        <p:cTn id="48" dur="1000" fill="hold"/>
                                        <p:tgtEl>
                                          <p:spTgt spid="21"/>
                                        </p:tgtEl>
                                        <p:attrNameLst>
                                          <p:attrName>ppt_x</p:attrName>
                                          <p:attrName>ppt_y</p:attrName>
                                        </p:attrNameLst>
                                      </p:cBhvr>
                                      <p:rCtr x="20449" y="-13345"/>
                                    </p:animMotion>
                                  </p:childTnLst>
                                </p:cTn>
                              </p:par>
                              <p:par>
                                <p:cTn id="49" presetID="10" presetClass="entr" presetSubtype="0" fill="hold" grpId="0" nodeType="withEffect">
                                  <p:stCondLst>
                                    <p:cond delay="900"/>
                                  </p:stCondLst>
                                  <p:childTnLst>
                                    <p:set>
                                      <p:cBhvr>
                                        <p:cTn id="50" dur="1" fill="hold">
                                          <p:stCondLst>
                                            <p:cond delay="0"/>
                                          </p:stCondLst>
                                        </p:cTn>
                                        <p:tgtEl>
                                          <p:spTgt spid="2571"/>
                                        </p:tgtEl>
                                        <p:attrNameLst>
                                          <p:attrName>style.visibility</p:attrName>
                                        </p:attrNameLst>
                                      </p:cBhvr>
                                      <p:to>
                                        <p:strVal val="visible"/>
                                      </p:to>
                                    </p:set>
                                    <p:animEffect transition="in" filter="fade">
                                      <p:cBhvr>
                                        <p:cTn id="51" dur="350"/>
                                        <p:tgtEl>
                                          <p:spTgt spid="2571"/>
                                        </p:tgtEl>
                                      </p:cBhvr>
                                    </p:animEffect>
                                  </p:childTnLst>
                                </p:cTn>
                              </p:par>
                              <p:par>
                                <p:cTn id="52" presetID="10" presetClass="entr" presetSubtype="0" fill="hold" grpId="0" nodeType="withEffect">
                                  <p:stCondLst>
                                    <p:cond delay="900"/>
                                  </p:stCondLst>
                                  <p:childTnLst>
                                    <p:set>
                                      <p:cBhvr>
                                        <p:cTn id="53" dur="1" fill="hold">
                                          <p:stCondLst>
                                            <p:cond delay="0"/>
                                          </p:stCondLst>
                                        </p:cTn>
                                        <p:tgtEl>
                                          <p:spTgt spid="2574"/>
                                        </p:tgtEl>
                                        <p:attrNameLst>
                                          <p:attrName>style.visibility</p:attrName>
                                        </p:attrNameLst>
                                      </p:cBhvr>
                                      <p:to>
                                        <p:strVal val="visible"/>
                                      </p:to>
                                    </p:set>
                                    <p:animEffect transition="in" filter="fade">
                                      <p:cBhvr>
                                        <p:cTn id="54" dur="350"/>
                                        <p:tgtEl>
                                          <p:spTgt spid="2574"/>
                                        </p:tgtEl>
                                      </p:cBhvr>
                                    </p:animEffect>
                                  </p:childTnLst>
                                </p:cTn>
                              </p:par>
                              <p:par>
                                <p:cTn id="55" presetID="10" presetClass="entr" presetSubtype="0" fill="hold" grpId="0" nodeType="withEffect">
                                  <p:stCondLst>
                                    <p:cond delay="900"/>
                                  </p:stCondLst>
                                  <p:childTnLst>
                                    <p:set>
                                      <p:cBhvr>
                                        <p:cTn id="56" dur="1" fill="hold">
                                          <p:stCondLst>
                                            <p:cond delay="0"/>
                                          </p:stCondLst>
                                        </p:cTn>
                                        <p:tgtEl>
                                          <p:spTgt spid="2566"/>
                                        </p:tgtEl>
                                        <p:attrNameLst>
                                          <p:attrName>style.visibility</p:attrName>
                                        </p:attrNameLst>
                                      </p:cBhvr>
                                      <p:to>
                                        <p:strVal val="visible"/>
                                      </p:to>
                                    </p:set>
                                    <p:animEffect transition="in" filter="fade">
                                      <p:cBhvr>
                                        <p:cTn id="57" dur="350"/>
                                        <p:tgtEl>
                                          <p:spTgt spid="2566"/>
                                        </p:tgtEl>
                                      </p:cBhvr>
                                    </p:animEffect>
                                  </p:childTnLst>
                                </p:cTn>
                              </p:par>
                              <p:par>
                                <p:cTn id="58" presetID="10" presetClass="entr" presetSubtype="0" fill="hold" nodeType="withEffect">
                                  <p:stCondLst>
                                    <p:cond delay="9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50"/>
                                        <p:tgtEl>
                                          <p:spTgt spid="16"/>
                                        </p:tgtEl>
                                      </p:cBhvr>
                                    </p:animEffect>
                                  </p:childTnLst>
                                </p:cTn>
                              </p:par>
                              <p:par>
                                <p:cTn id="61" presetID="10" presetClass="entr" presetSubtype="0" fill="hold" nodeType="withEffect">
                                  <p:stCondLst>
                                    <p:cond delay="90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350"/>
                                        <p:tgtEl>
                                          <p:spTgt spid="15"/>
                                        </p:tgtEl>
                                      </p:cBhvr>
                                    </p:animEffect>
                                  </p:childTnLst>
                                </p:cTn>
                              </p:par>
                              <p:par>
                                <p:cTn id="64" presetID="10" presetClass="entr" presetSubtype="0" fill="hold" nodeType="withEffect">
                                  <p:stCondLst>
                                    <p:cond delay="9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350"/>
                                        <p:tgtEl>
                                          <p:spTgt spid="17"/>
                                        </p:tgtEl>
                                      </p:cBhvr>
                                    </p:animEffect>
                                  </p:childTnLst>
                                </p:cTn>
                              </p:par>
                              <p:par>
                                <p:cTn id="67" presetID="10" presetClass="exit" presetSubtype="0" fill="hold" nodeType="withEffect">
                                  <p:stCondLst>
                                    <p:cond delay="900"/>
                                  </p:stCondLst>
                                  <p:childTnLst>
                                    <p:animEffect transition="out" filter="fade">
                                      <p:cBhvr>
                                        <p:cTn id="68" dur="350"/>
                                        <p:tgtEl>
                                          <p:spTgt spid="5059"/>
                                        </p:tgtEl>
                                      </p:cBhvr>
                                    </p:animEffect>
                                    <p:set>
                                      <p:cBhvr>
                                        <p:cTn id="69" dur="1" fill="hold">
                                          <p:stCondLst>
                                            <p:cond delay="349"/>
                                          </p:stCondLst>
                                        </p:cTn>
                                        <p:tgtEl>
                                          <p:spTgt spid="5059"/>
                                        </p:tgtEl>
                                        <p:attrNameLst>
                                          <p:attrName>style.visibility</p:attrName>
                                        </p:attrNameLst>
                                      </p:cBhvr>
                                      <p:to>
                                        <p:strVal val="hidden"/>
                                      </p:to>
                                    </p:set>
                                  </p:childTnLst>
                                </p:cTn>
                              </p:par>
                              <p:par>
                                <p:cTn id="70" presetID="10" presetClass="exit" presetSubtype="0" fill="hold" nodeType="withEffect">
                                  <p:stCondLst>
                                    <p:cond delay="900"/>
                                  </p:stCondLst>
                                  <p:childTnLst>
                                    <p:animEffect transition="out" filter="fade">
                                      <p:cBhvr>
                                        <p:cTn id="71" dur="350"/>
                                        <p:tgtEl>
                                          <p:spTgt spid="5056"/>
                                        </p:tgtEl>
                                      </p:cBhvr>
                                    </p:animEffect>
                                    <p:set>
                                      <p:cBhvr>
                                        <p:cTn id="72" dur="1" fill="hold">
                                          <p:stCondLst>
                                            <p:cond delay="349"/>
                                          </p:stCondLst>
                                        </p:cTn>
                                        <p:tgtEl>
                                          <p:spTgt spid="5056"/>
                                        </p:tgtEl>
                                        <p:attrNameLst>
                                          <p:attrName>style.visibility</p:attrName>
                                        </p:attrNameLst>
                                      </p:cBhvr>
                                      <p:to>
                                        <p:strVal val="hidden"/>
                                      </p:to>
                                    </p:set>
                                  </p:childTnLst>
                                </p:cTn>
                              </p:par>
                              <p:par>
                                <p:cTn id="73" presetID="10" presetClass="exit" presetSubtype="0" fill="hold" nodeType="withEffect">
                                  <p:stCondLst>
                                    <p:cond delay="900"/>
                                  </p:stCondLst>
                                  <p:childTnLst>
                                    <p:animEffect transition="out" filter="fade">
                                      <p:cBhvr>
                                        <p:cTn id="74" dur="350"/>
                                        <p:tgtEl>
                                          <p:spTgt spid="21"/>
                                        </p:tgtEl>
                                      </p:cBhvr>
                                    </p:animEffect>
                                    <p:set>
                                      <p:cBhvr>
                                        <p:cTn id="75" dur="1" fill="hold">
                                          <p:stCondLst>
                                            <p:cond delay="349"/>
                                          </p:stCondLst>
                                        </p:cTn>
                                        <p:tgtEl>
                                          <p:spTgt spid="21"/>
                                        </p:tgtEl>
                                        <p:attrNameLst>
                                          <p:attrName>style.visibility</p:attrName>
                                        </p:attrNameLst>
                                      </p:cBhvr>
                                      <p:to>
                                        <p:strVal val="hidden"/>
                                      </p:to>
                                    </p:set>
                                  </p:childTnLst>
                                </p:cTn>
                              </p:par>
                              <p:par>
                                <p:cTn id="76" presetID="16" presetClass="entr" presetSubtype="42" fill="hold" nodeType="withEffect">
                                  <p:stCondLst>
                                    <p:cond delay="1200"/>
                                  </p:stCondLst>
                                  <p:childTnLst>
                                    <p:set>
                                      <p:cBhvr>
                                        <p:cTn id="77" dur="1" fill="hold">
                                          <p:stCondLst>
                                            <p:cond delay="0"/>
                                          </p:stCondLst>
                                        </p:cTn>
                                        <p:tgtEl>
                                          <p:spTgt spid="2553"/>
                                        </p:tgtEl>
                                        <p:attrNameLst>
                                          <p:attrName>style.visibility</p:attrName>
                                        </p:attrNameLst>
                                      </p:cBhvr>
                                      <p:to>
                                        <p:strVal val="visible"/>
                                      </p:to>
                                    </p:set>
                                    <p:animEffect transition="in" filter="barn(outHorizontal)">
                                      <p:cBhvr>
                                        <p:cTn id="78" dur="500"/>
                                        <p:tgtEl>
                                          <p:spTgt spid="2553"/>
                                        </p:tgtEl>
                                      </p:cBhvr>
                                    </p:animEffect>
                                  </p:childTnLst>
                                </p:cTn>
                              </p:par>
                              <p:par>
                                <p:cTn id="79" presetID="53" presetClass="entr" presetSubtype="16" fill="hold" nodeType="withEffect">
                                  <p:stCondLst>
                                    <p:cond delay="1200"/>
                                  </p:stCondLst>
                                  <p:childTnLst>
                                    <p:set>
                                      <p:cBhvr>
                                        <p:cTn id="80" dur="1" fill="hold">
                                          <p:stCondLst>
                                            <p:cond delay="0"/>
                                          </p:stCondLst>
                                        </p:cTn>
                                        <p:tgtEl>
                                          <p:spTgt spid="2552"/>
                                        </p:tgtEl>
                                        <p:attrNameLst>
                                          <p:attrName>style.visibility</p:attrName>
                                        </p:attrNameLst>
                                      </p:cBhvr>
                                      <p:to>
                                        <p:strVal val="visible"/>
                                      </p:to>
                                    </p:set>
                                    <p:anim calcmode="lin" valueType="num">
                                      <p:cBhvr>
                                        <p:cTn id="81" dur="250" fill="hold"/>
                                        <p:tgtEl>
                                          <p:spTgt spid="2552"/>
                                        </p:tgtEl>
                                        <p:attrNameLst>
                                          <p:attrName>ppt_w</p:attrName>
                                        </p:attrNameLst>
                                      </p:cBhvr>
                                      <p:tavLst>
                                        <p:tav tm="0">
                                          <p:val>
                                            <p:fltVal val="0"/>
                                          </p:val>
                                        </p:tav>
                                        <p:tav tm="100000">
                                          <p:val>
                                            <p:strVal val="#ppt_w"/>
                                          </p:val>
                                        </p:tav>
                                      </p:tavLst>
                                    </p:anim>
                                    <p:anim calcmode="lin" valueType="num">
                                      <p:cBhvr>
                                        <p:cTn id="82" dur="250" fill="hold"/>
                                        <p:tgtEl>
                                          <p:spTgt spid="2552"/>
                                        </p:tgtEl>
                                        <p:attrNameLst>
                                          <p:attrName>ppt_h</p:attrName>
                                        </p:attrNameLst>
                                      </p:cBhvr>
                                      <p:tavLst>
                                        <p:tav tm="0">
                                          <p:val>
                                            <p:fltVal val="0"/>
                                          </p:val>
                                        </p:tav>
                                        <p:tav tm="100000">
                                          <p:val>
                                            <p:strVal val="#ppt_h"/>
                                          </p:val>
                                        </p:tav>
                                      </p:tavLst>
                                    </p:anim>
                                    <p:animEffect transition="in" filter="fade">
                                      <p:cBhvr>
                                        <p:cTn id="83" dur="250"/>
                                        <p:tgtEl>
                                          <p:spTgt spid="2552"/>
                                        </p:tgtEl>
                                      </p:cBhvr>
                                    </p:animEffect>
                                  </p:childTnLst>
                                </p:cTn>
                              </p:par>
                              <p:par>
                                <p:cTn id="84" presetID="6" presetClass="emph" presetSubtype="0" decel="100000" fill="hold" nodeType="withEffect">
                                  <p:stCondLst>
                                    <p:cond delay="1400"/>
                                  </p:stCondLst>
                                  <p:childTnLst>
                                    <p:animScale>
                                      <p:cBhvr>
                                        <p:cTn id="85" dur="250" fill="hold"/>
                                        <p:tgtEl>
                                          <p:spTgt spid="2552"/>
                                        </p:tgtEl>
                                      </p:cBhvr>
                                      <p:by x="110000" y="110000"/>
                                    </p:animScale>
                                  </p:childTnLst>
                                </p:cTn>
                              </p:par>
                              <p:par>
                                <p:cTn id="86" presetID="6" presetClass="emph" presetSubtype="0" decel="100000" fill="hold" nodeType="withEffect">
                                  <p:stCondLst>
                                    <p:cond delay="1500"/>
                                  </p:stCondLst>
                                  <p:childTnLst>
                                    <p:animScale>
                                      <p:cBhvr>
                                        <p:cTn id="87" dur="250" fill="hold"/>
                                        <p:tgtEl>
                                          <p:spTgt spid="2552"/>
                                        </p:tgtEl>
                                      </p:cBhvr>
                                      <p:by x="91000" y="91000"/>
                                    </p:animScale>
                                  </p:childTnLst>
                                </p:cTn>
                              </p:par>
                              <p:par>
                                <p:cTn id="88" presetID="53" presetClass="entr" presetSubtype="16" fill="hold" nodeType="withEffect">
                                  <p:stCondLst>
                                    <p:cond delay="1500"/>
                                  </p:stCondLst>
                                  <p:childTnLst>
                                    <p:set>
                                      <p:cBhvr>
                                        <p:cTn id="89" dur="1" fill="hold">
                                          <p:stCondLst>
                                            <p:cond delay="0"/>
                                          </p:stCondLst>
                                        </p:cTn>
                                        <p:tgtEl>
                                          <p:spTgt spid="2589"/>
                                        </p:tgtEl>
                                        <p:attrNameLst>
                                          <p:attrName>style.visibility</p:attrName>
                                        </p:attrNameLst>
                                      </p:cBhvr>
                                      <p:to>
                                        <p:strVal val="visible"/>
                                      </p:to>
                                    </p:set>
                                    <p:anim calcmode="lin" valueType="num">
                                      <p:cBhvr>
                                        <p:cTn id="90" dur="250" fill="hold"/>
                                        <p:tgtEl>
                                          <p:spTgt spid="2589"/>
                                        </p:tgtEl>
                                        <p:attrNameLst>
                                          <p:attrName>ppt_w</p:attrName>
                                        </p:attrNameLst>
                                      </p:cBhvr>
                                      <p:tavLst>
                                        <p:tav tm="0">
                                          <p:val>
                                            <p:fltVal val="0"/>
                                          </p:val>
                                        </p:tav>
                                        <p:tav tm="100000">
                                          <p:val>
                                            <p:strVal val="#ppt_w"/>
                                          </p:val>
                                        </p:tav>
                                      </p:tavLst>
                                    </p:anim>
                                    <p:anim calcmode="lin" valueType="num">
                                      <p:cBhvr>
                                        <p:cTn id="91" dur="250" fill="hold"/>
                                        <p:tgtEl>
                                          <p:spTgt spid="2589"/>
                                        </p:tgtEl>
                                        <p:attrNameLst>
                                          <p:attrName>ppt_h</p:attrName>
                                        </p:attrNameLst>
                                      </p:cBhvr>
                                      <p:tavLst>
                                        <p:tav tm="0">
                                          <p:val>
                                            <p:fltVal val="0"/>
                                          </p:val>
                                        </p:tav>
                                        <p:tav tm="100000">
                                          <p:val>
                                            <p:strVal val="#ppt_h"/>
                                          </p:val>
                                        </p:tav>
                                      </p:tavLst>
                                    </p:anim>
                                    <p:animEffect transition="in" filter="fade">
                                      <p:cBhvr>
                                        <p:cTn id="92" dur="250"/>
                                        <p:tgtEl>
                                          <p:spTgt spid="2589"/>
                                        </p:tgtEl>
                                      </p:cBhvr>
                                    </p:animEffect>
                                  </p:childTnLst>
                                </p:cTn>
                              </p:par>
                              <p:par>
                                <p:cTn id="93" presetID="6" presetClass="emph" presetSubtype="0" decel="100000" fill="hold" nodeType="withEffect">
                                  <p:stCondLst>
                                    <p:cond delay="1700"/>
                                  </p:stCondLst>
                                  <p:childTnLst>
                                    <p:animScale>
                                      <p:cBhvr>
                                        <p:cTn id="94" dur="250" fill="hold"/>
                                        <p:tgtEl>
                                          <p:spTgt spid="2589"/>
                                        </p:tgtEl>
                                      </p:cBhvr>
                                      <p:by x="110000" y="110000"/>
                                    </p:animScale>
                                  </p:childTnLst>
                                </p:cTn>
                              </p:par>
                              <p:par>
                                <p:cTn id="95" presetID="6" presetClass="emph" presetSubtype="0" decel="100000" fill="hold" nodeType="withEffect">
                                  <p:stCondLst>
                                    <p:cond delay="1800"/>
                                  </p:stCondLst>
                                  <p:childTnLst>
                                    <p:animScale>
                                      <p:cBhvr>
                                        <p:cTn id="96" dur="250" fill="hold"/>
                                        <p:tgtEl>
                                          <p:spTgt spid="2589"/>
                                        </p:tgtEl>
                                      </p:cBhvr>
                                      <p:by x="91000" y="91000"/>
                                    </p:animScale>
                                  </p:childTnLst>
                                </p:cTn>
                              </p:par>
                              <p:par>
                                <p:cTn id="97" presetID="10" presetClass="entr" presetSubtype="0" fill="hold" grpId="1" nodeType="withEffect">
                                  <p:stCondLst>
                                    <p:cond delay="0"/>
                                  </p:stCondLst>
                                  <p:childTnLst>
                                    <p:set>
                                      <p:cBhvr>
                                        <p:cTn id="98" dur="1" fill="hold">
                                          <p:stCondLst>
                                            <p:cond delay="0"/>
                                          </p:stCondLst>
                                        </p:cTn>
                                        <p:tgtEl>
                                          <p:spTgt spid="5243"/>
                                        </p:tgtEl>
                                        <p:attrNameLst>
                                          <p:attrName>style.visibility</p:attrName>
                                        </p:attrNameLst>
                                      </p:cBhvr>
                                      <p:to>
                                        <p:strVal val="visible"/>
                                      </p:to>
                                    </p:set>
                                    <p:animEffect transition="in" filter="fade">
                                      <p:cBhvr>
                                        <p:cTn id="99" dur="250"/>
                                        <p:tgtEl>
                                          <p:spTgt spid="5243"/>
                                        </p:tgtEl>
                                      </p:cBhvr>
                                    </p:animEffect>
                                  </p:childTnLst>
                                </p:cTn>
                              </p:par>
                              <p:par>
                                <p:cTn id="100" presetID="10" presetClass="entr" presetSubtype="0" fill="hold" grpId="1" nodeType="withEffect">
                                  <p:stCondLst>
                                    <p:cond delay="0"/>
                                  </p:stCondLst>
                                  <p:childTnLst>
                                    <p:set>
                                      <p:cBhvr>
                                        <p:cTn id="101" dur="1" fill="hold">
                                          <p:stCondLst>
                                            <p:cond delay="0"/>
                                          </p:stCondLst>
                                        </p:cTn>
                                        <p:tgtEl>
                                          <p:spTgt spid="5241"/>
                                        </p:tgtEl>
                                        <p:attrNameLst>
                                          <p:attrName>style.visibility</p:attrName>
                                        </p:attrNameLst>
                                      </p:cBhvr>
                                      <p:to>
                                        <p:strVal val="visible"/>
                                      </p:to>
                                    </p:set>
                                    <p:animEffect transition="in" filter="fade">
                                      <p:cBhvr>
                                        <p:cTn id="102" dur="250"/>
                                        <p:tgtEl>
                                          <p:spTgt spid="5241"/>
                                        </p:tgtEl>
                                      </p:cBhvr>
                                    </p:animEffect>
                                  </p:childTnLst>
                                </p:cTn>
                              </p:par>
                              <p:par>
                                <p:cTn id="103" presetID="10" presetClass="entr" presetSubtype="0" fill="hold" nodeType="withEffect">
                                  <p:stCondLst>
                                    <p:cond delay="0"/>
                                  </p:stCondLst>
                                  <p:childTnLst>
                                    <p:set>
                                      <p:cBhvr>
                                        <p:cTn id="104" dur="1" fill="hold">
                                          <p:stCondLst>
                                            <p:cond delay="0"/>
                                          </p:stCondLst>
                                        </p:cTn>
                                        <p:tgtEl>
                                          <p:spTgt spid="5233"/>
                                        </p:tgtEl>
                                        <p:attrNameLst>
                                          <p:attrName>style.visibility</p:attrName>
                                        </p:attrNameLst>
                                      </p:cBhvr>
                                      <p:to>
                                        <p:strVal val="visible"/>
                                      </p:to>
                                    </p:set>
                                    <p:animEffect transition="in" filter="fade">
                                      <p:cBhvr>
                                        <p:cTn id="105" dur="250"/>
                                        <p:tgtEl>
                                          <p:spTgt spid="5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0" grpId="0" animBg="1"/>
      <p:bldP spid="2550" grpId="1" animBg="1"/>
      <p:bldP spid="2550" grpId="2" animBg="1"/>
      <p:bldP spid="2551" grpId="0"/>
      <p:bldP spid="5241" grpId="0" animBg="1"/>
      <p:bldP spid="5241" grpId="1" animBg="1"/>
      <p:bldP spid="2566" grpId="0"/>
      <p:bldP spid="2571" grpId="0"/>
      <p:bldP spid="2574" grpId="0"/>
      <p:bldP spid="5243" grpId="0" animBg="1"/>
      <p:bldP spid="524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289172" y="159564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07" name="Oval 106"/>
          <p:cNvSpPr/>
          <p:nvPr/>
        </p:nvSpPr>
        <p:spPr bwMode="auto">
          <a:xfrm>
            <a:off x="289172" y="420863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Oval 64"/>
          <p:cNvSpPr/>
          <p:nvPr/>
        </p:nvSpPr>
        <p:spPr bwMode="auto">
          <a:xfrm>
            <a:off x="289172" y="290213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7" name="Rectangle 36"/>
          <p:cNvSpPr/>
          <p:nvPr/>
        </p:nvSpPr>
        <p:spPr bwMode="auto">
          <a:xfrm>
            <a:off x="8372233" y="-17378"/>
            <a:ext cx="3816592" cy="68740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 name="TXT 1"/>
          <p:cNvSpPr>
            <a:spLocks/>
          </p:cNvSpPr>
          <p:nvPr/>
        </p:nvSpPr>
        <p:spPr bwMode="auto">
          <a:xfrm>
            <a:off x="1556" y="334529"/>
            <a:ext cx="6973152" cy="1209703"/>
          </a:xfrm>
          <a:prstGeom prst="rect">
            <a:avLst/>
          </a:prstGeom>
          <a:noFill/>
          <a:ln>
            <a:noFill/>
          </a:ln>
        </p:spPr>
        <p:txBody>
          <a:bodyPr vert="horz" wrap="square" lIns="1746229" tIns="89553" rIns="89553"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Store, Backup, Recover </a:t>
            </a:r>
            <a:r>
              <a:rPr lang="en-US" sz="3234" spc="-49" dirty="0" smtClean="0">
                <a:gradFill>
                  <a:gsLst>
                    <a:gs pos="2000">
                      <a:schemeClr val="tx1">
                        <a:lumMod val="50000"/>
                      </a:schemeClr>
                    </a:gs>
                    <a:gs pos="100000">
                      <a:schemeClr val="tx1">
                        <a:lumMod val="50000"/>
                      </a:schemeClr>
                    </a:gs>
                  </a:gsLst>
                  <a:lin ang="5400000" scaled="0"/>
                </a:gradFill>
                <a:latin typeface="Segoe UI Light"/>
              </a:rPr>
              <a:t>Data</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47" name="Oval 46"/>
          <p:cNvSpPr/>
          <p:nvPr/>
        </p:nvSpPr>
        <p:spPr bwMode="auto">
          <a:xfrm>
            <a:off x="289172" y="28914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0" name="Wrench-Large"/>
          <p:cNvSpPr>
            <a:spLocks noEditPoints="1"/>
          </p:cNvSpPr>
          <p:nvPr/>
        </p:nvSpPr>
        <p:spPr bwMode="black">
          <a:xfrm>
            <a:off x="484805" y="1800735"/>
            <a:ext cx="735367" cy="68551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12" name="Freeform 8"/>
          <p:cNvSpPr>
            <a:spLocks/>
          </p:cNvSpPr>
          <p:nvPr/>
        </p:nvSpPr>
        <p:spPr bwMode="auto">
          <a:xfrm>
            <a:off x="1556" y="4219798"/>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SharePoint Server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on Windows Azure</a:t>
            </a:r>
          </a:p>
        </p:txBody>
      </p:sp>
      <p:sp>
        <p:nvSpPr>
          <p:cNvPr id="15" name="TXT 3"/>
          <p:cNvSpPr>
            <a:spLocks/>
          </p:cNvSpPr>
          <p:nvPr/>
        </p:nvSpPr>
        <p:spPr bwMode="auto">
          <a:xfrm>
            <a:off x="1556" y="2964535"/>
            <a:ext cx="6973152" cy="1209703"/>
          </a:xfrm>
          <a:prstGeom prst="rect">
            <a:avLst/>
          </a:prstGeom>
          <a:noFill/>
          <a:ln>
            <a:noFill/>
          </a:ln>
        </p:spPr>
        <p:txBody>
          <a:bodyPr vert="horz" wrap="square" lIns="1746229" tIns="89553" rIns="179078"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Scale your infrastructure</a:t>
            </a:r>
          </a:p>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and extend the reach</a:t>
            </a:r>
          </a:p>
        </p:txBody>
      </p:sp>
      <p:sp>
        <p:nvSpPr>
          <p:cNvPr id="18" name="Freeform 8"/>
          <p:cNvSpPr>
            <a:spLocks/>
          </p:cNvSpPr>
          <p:nvPr/>
        </p:nvSpPr>
        <p:spPr bwMode="auto">
          <a:xfrm>
            <a:off x="1556" y="5458405"/>
            <a:ext cx="6973152" cy="1255444"/>
          </a:xfrm>
          <a:prstGeom prst="rect">
            <a:avLst/>
          </a:prstGeom>
          <a:noFill/>
          <a:ln>
            <a:noFill/>
          </a:ln>
        </p:spPr>
        <p:txBody>
          <a:bodyPr vert="horz" wrap="square" lIns="1746229" tIns="179078"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Connect hybrid infrastructure services with a single identity</a:t>
            </a:r>
          </a:p>
        </p:txBody>
      </p:sp>
      <p:sp>
        <p:nvSpPr>
          <p:cNvPr id="67" name="Oval 66"/>
          <p:cNvSpPr/>
          <p:nvPr/>
        </p:nvSpPr>
        <p:spPr bwMode="auto">
          <a:xfrm>
            <a:off x="289172" y="5515130"/>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3" name="Freeform 164"/>
          <p:cNvSpPr>
            <a:spLocks noEditPoints="1"/>
          </p:cNvSpPr>
          <p:nvPr/>
        </p:nvSpPr>
        <p:spPr bwMode="black">
          <a:xfrm>
            <a:off x="566837" y="5682141"/>
            <a:ext cx="572737" cy="794047"/>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3" name="TextBox 42"/>
          <p:cNvSpPr txBox="1"/>
          <p:nvPr/>
        </p:nvSpPr>
        <p:spPr>
          <a:xfrm>
            <a:off x="9122179" y="3618522"/>
            <a:ext cx="3515619" cy="732540"/>
          </a:xfrm>
          <a:prstGeom prst="rect">
            <a:avLst/>
          </a:prstGeom>
          <a:noFill/>
        </p:spPr>
        <p:txBody>
          <a:bodyPr wrap="square" lIns="179101" tIns="143281" rIns="179101" bIns="143281" rtlCol="0">
            <a:spAutoFit/>
          </a:bodyPr>
          <a:lstStyle/>
          <a:p>
            <a:pPr>
              <a:lnSpc>
                <a:spcPct val="90000"/>
              </a:lnSpc>
            </a:pPr>
            <a:r>
              <a:rPr lang="en-US" sz="3234" spc="-49" dirty="0">
                <a:gradFill>
                  <a:gsLst>
                    <a:gs pos="2917">
                      <a:srgbClr val="EFEFEF"/>
                    </a:gs>
                    <a:gs pos="30000">
                      <a:srgbClr val="EFEFEF"/>
                    </a:gs>
                  </a:gsLst>
                  <a:lin ang="5400000" scaled="0"/>
                </a:gradFill>
                <a:latin typeface="Segoe UI Light"/>
              </a:rPr>
              <a:t>Top scenarios</a:t>
            </a:r>
          </a:p>
        </p:txBody>
      </p:sp>
      <p:sp>
        <p:nvSpPr>
          <p:cNvPr id="39" name="Wrench-Small"/>
          <p:cNvSpPr>
            <a:spLocks noEditPoints="1"/>
          </p:cNvSpPr>
          <p:nvPr/>
        </p:nvSpPr>
        <p:spPr bwMode="black">
          <a:xfrm>
            <a:off x="8633622" y="3219076"/>
            <a:ext cx="318605" cy="29700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0" name=".NET-Small"/>
          <p:cNvSpPr>
            <a:spLocks noEditPoints="1"/>
          </p:cNvSpPr>
          <p:nvPr/>
        </p:nvSpPr>
        <p:spPr bwMode="auto">
          <a:xfrm>
            <a:off x="8630060" y="3465768"/>
            <a:ext cx="350673" cy="152757"/>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grpSp>
        <p:nvGrpSpPr>
          <p:cNvPr id="2" name="Scale-Small"/>
          <p:cNvGrpSpPr/>
          <p:nvPr/>
        </p:nvGrpSpPr>
        <p:grpSpPr>
          <a:xfrm>
            <a:off x="8835174" y="3212466"/>
            <a:ext cx="287004" cy="278769"/>
            <a:chOff x="666757" y="3353674"/>
            <a:chExt cx="717792" cy="697195"/>
          </a:xfrm>
        </p:grpSpPr>
        <p:grpSp>
          <p:nvGrpSpPr>
            <p:cNvPr id="42" name="Group 425"/>
            <p:cNvGrpSpPr>
              <a:grpSpLocks noChangeAspect="1"/>
            </p:cNvGrpSpPr>
            <p:nvPr/>
          </p:nvGrpSpPr>
          <p:grpSpPr bwMode="auto">
            <a:xfrm>
              <a:off x="666757" y="3353674"/>
              <a:ext cx="717792" cy="697195"/>
              <a:chOff x="-5049" y="3255"/>
              <a:chExt cx="488" cy="474"/>
            </a:xfrm>
            <a:solidFill>
              <a:srgbClr val="FFFFFF"/>
            </a:solidFill>
          </p:grpSpPr>
          <p:sp>
            <p:nvSpPr>
              <p:cNvPr id="45"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6"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8"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9"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50" name="Group 49"/>
            <p:cNvGrpSpPr/>
            <p:nvPr/>
          </p:nvGrpSpPr>
          <p:grpSpPr>
            <a:xfrm>
              <a:off x="845653" y="3553455"/>
              <a:ext cx="354574" cy="268268"/>
              <a:chOff x="1174577" y="3836566"/>
              <a:chExt cx="584564" cy="442277"/>
            </a:xfrm>
          </p:grpSpPr>
          <p:sp>
            <p:nvSpPr>
              <p:cNvPr id="51" name="Rectangle 50"/>
              <p:cNvSpPr/>
              <p:nvPr/>
            </p:nvSpPr>
            <p:spPr bwMode="auto">
              <a:xfrm>
                <a:off x="1269733" y="3853289"/>
                <a:ext cx="395399" cy="274369"/>
              </a:xfrm>
              <a:prstGeom prst="rect">
                <a:avLst/>
              </a:pr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4"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74" name="Share-Large"/>
          <p:cNvGrpSpPr/>
          <p:nvPr/>
        </p:nvGrpSpPr>
        <p:grpSpPr>
          <a:xfrm>
            <a:off x="486552" y="4500435"/>
            <a:ext cx="795611" cy="588444"/>
            <a:chOff x="463723" y="4569544"/>
            <a:chExt cx="877149" cy="648749"/>
          </a:xfrm>
          <a:solidFill>
            <a:srgbClr val="FFFFFF"/>
          </a:solidFill>
        </p:grpSpPr>
        <p:sp>
          <p:nvSpPr>
            <p:cNvPr id="75"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76" name="Group 75"/>
            <p:cNvGrpSpPr/>
            <p:nvPr/>
          </p:nvGrpSpPr>
          <p:grpSpPr>
            <a:xfrm>
              <a:off x="463723" y="4569544"/>
              <a:ext cx="217113" cy="598395"/>
              <a:chOff x="653372" y="4720422"/>
              <a:chExt cx="151053" cy="416326"/>
            </a:xfrm>
            <a:grpFill/>
          </p:grpSpPr>
          <p:sp>
            <p:nvSpPr>
              <p:cNvPr id="80"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81"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77" name="Group 76"/>
            <p:cNvGrpSpPr/>
            <p:nvPr/>
          </p:nvGrpSpPr>
          <p:grpSpPr>
            <a:xfrm>
              <a:off x="1123759" y="4569544"/>
              <a:ext cx="217113" cy="598395"/>
              <a:chOff x="653372" y="4720422"/>
              <a:chExt cx="151053" cy="416326"/>
            </a:xfrm>
            <a:grpFill/>
          </p:grpSpPr>
          <p:sp>
            <p:nvSpPr>
              <p:cNvPr id="78"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79"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88" name="Freeform 8"/>
          <p:cNvSpPr>
            <a:spLocks/>
          </p:cNvSpPr>
          <p:nvPr/>
        </p:nvSpPr>
        <p:spPr bwMode="auto">
          <a:xfrm>
            <a:off x="1" y="1615497"/>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Enable innovation with </a:t>
            </a:r>
            <a:r>
              <a:rPr lang="en-US" sz="3234" spc="-49" dirty="0" err="1">
                <a:gradFill>
                  <a:gsLst>
                    <a:gs pos="2000">
                      <a:schemeClr val="tx1">
                        <a:lumMod val="50000"/>
                      </a:schemeClr>
                    </a:gs>
                    <a:gs pos="100000">
                      <a:schemeClr val="tx1">
                        <a:lumMod val="50000"/>
                      </a:schemeClr>
                    </a:gs>
                  </a:gsLst>
                  <a:lin ang="5400000" scaled="0"/>
                </a:gradFill>
                <a:latin typeface="Segoe UI Light"/>
              </a:rPr>
              <a:t>dev</a:t>
            </a:r>
            <a:r>
              <a:rPr lang="en-US" sz="3234" spc="-49" dirty="0">
                <a:gradFill>
                  <a:gsLst>
                    <a:gs pos="2000">
                      <a:schemeClr val="tx1">
                        <a:lumMod val="50000"/>
                      </a:schemeClr>
                    </a:gs>
                    <a:gs pos="100000">
                      <a:schemeClr val="tx1">
                        <a:lumMod val="50000"/>
                      </a:schemeClr>
                    </a:gs>
                  </a:gsLst>
                  <a:lin ang="5400000" scaled="0"/>
                </a:gradFill>
                <a:latin typeface="Segoe UI Light"/>
              </a:rPr>
              <a:t>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and test</a:t>
            </a:r>
          </a:p>
        </p:txBody>
      </p:sp>
      <p:grpSp>
        <p:nvGrpSpPr>
          <p:cNvPr id="108" name="Scale-Large"/>
          <p:cNvGrpSpPr/>
          <p:nvPr/>
        </p:nvGrpSpPr>
        <p:grpSpPr>
          <a:xfrm>
            <a:off x="500739" y="3127994"/>
            <a:ext cx="703498" cy="683312"/>
            <a:chOff x="514357" y="3201274"/>
            <a:chExt cx="717792" cy="697195"/>
          </a:xfrm>
        </p:grpSpPr>
        <p:grpSp>
          <p:nvGrpSpPr>
            <p:cNvPr id="109" name="Group 425"/>
            <p:cNvGrpSpPr>
              <a:grpSpLocks noChangeAspect="1"/>
            </p:cNvGrpSpPr>
            <p:nvPr/>
          </p:nvGrpSpPr>
          <p:grpSpPr bwMode="auto">
            <a:xfrm>
              <a:off x="514357" y="3201274"/>
              <a:ext cx="717792" cy="697195"/>
              <a:chOff x="-5049" y="3255"/>
              <a:chExt cx="488" cy="474"/>
            </a:xfrm>
            <a:solidFill>
              <a:srgbClr val="FFFFFF"/>
            </a:solidFill>
          </p:grpSpPr>
          <p:sp>
            <p:nvSpPr>
              <p:cNvPr id="114"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5"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6"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7"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10" name="Group 109"/>
            <p:cNvGrpSpPr/>
            <p:nvPr/>
          </p:nvGrpSpPr>
          <p:grpSpPr>
            <a:xfrm>
              <a:off x="693253" y="3401055"/>
              <a:ext cx="354574" cy="268268"/>
              <a:chOff x="1174577" y="3836566"/>
              <a:chExt cx="584564" cy="442277"/>
            </a:xfrm>
          </p:grpSpPr>
          <p:sp>
            <p:nvSpPr>
              <p:cNvPr id="111" name="Rectangle 110"/>
              <p:cNvSpPr/>
              <p:nvPr/>
            </p:nvSpPr>
            <p:spPr bwMode="auto">
              <a:xfrm>
                <a:off x="1269733" y="3853289"/>
                <a:ext cx="395399" cy="274369"/>
              </a:xfrm>
              <a:prstGeom prst="rect">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3"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118" name="Share-Small"/>
          <p:cNvGrpSpPr/>
          <p:nvPr/>
        </p:nvGrpSpPr>
        <p:grpSpPr>
          <a:xfrm>
            <a:off x="8885862" y="3464139"/>
            <a:ext cx="232747" cy="172142"/>
            <a:chOff x="463723" y="4569544"/>
            <a:chExt cx="877149" cy="648749"/>
          </a:xfrm>
          <a:solidFill>
            <a:schemeClr val="tx2"/>
          </a:solidFill>
        </p:grpSpPr>
        <p:sp>
          <p:nvSpPr>
            <p:cNvPr id="119"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120" name="Group 119"/>
            <p:cNvGrpSpPr/>
            <p:nvPr/>
          </p:nvGrpSpPr>
          <p:grpSpPr>
            <a:xfrm>
              <a:off x="463723" y="4569544"/>
              <a:ext cx="217113" cy="598395"/>
              <a:chOff x="653372" y="4720422"/>
              <a:chExt cx="151053" cy="416326"/>
            </a:xfrm>
            <a:grpFill/>
          </p:grpSpPr>
          <p:sp>
            <p:nvSpPr>
              <p:cNvPr id="124"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5"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21" name="Group 120"/>
            <p:cNvGrpSpPr/>
            <p:nvPr/>
          </p:nvGrpSpPr>
          <p:grpSpPr>
            <a:xfrm>
              <a:off x="1123759" y="4569544"/>
              <a:ext cx="217113" cy="598395"/>
              <a:chOff x="653372" y="4720422"/>
              <a:chExt cx="151053" cy="416326"/>
            </a:xfrm>
            <a:grpFill/>
          </p:grpSpPr>
          <p:sp>
            <p:nvSpPr>
              <p:cNvPr id="122"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3"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126" name="Thumb-Small"/>
          <p:cNvSpPr>
            <a:spLocks noEditPoints="1"/>
          </p:cNvSpPr>
          <p:nvPr/>
        </p:nvSpPr>
        <p:spPr bwMode="black">
          <a:xfrm>
            <a:off x="8892845" y="3326643"/>
            <a:ext cx="190597" cy="2642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58" name=".NET-Large"/>
          <p:cNvSpPr>
            <a:spLocks noEditPoints="1"/>
          </p:cNvSpPr>
          <p:nvPr/>
        </p:nvSpPr>
        <p:spPr bwMode="auto">
          <a:xfrm>
            <a:off x="381316" y="687618"/>
            <a:ext cx="942346" cy="410498"/>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pic>
        <p:nvPicPr>
          <p:cNvPr id="59" name="Picture 5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390594" y="3036023"/>
            <a:ext cx="3779870" cy="910424"/>
          </a:xfrm>
          <a:prstGeom prst="rect">
            <a:avLst/>
          </a:prstGeom>
        </p:spPr>
      </p:pic>
    </p:spTree>
    <p:extLst>
      <p:ext uri="{BB962C8B-B14F-4D97-AF65-F5344CB8AC3E}">
        <p14:creationId xmlns:p14="http://schemas.microsoft.com/office/powerpoint/2010/main" val="4103105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400"/>
                                        <p:tgtEl>
                                          <p:spTgt spid="43"/>
                                        </p:tgtEl>
                                      </p:cBhvr>
                                    </p:animEffect>
                                  </p:childTnLst>
                                </p:cTn>
                              </p:par>
                              <p:par>
                                <p:cTn id="8" presetID="35" presetClass="path" presetSubtype="0" decel="100000" fill="hold" grpId="1" nodeType="withEffect">
                                  <p:stCondLst>
                                    <p:cond delay="100"/>
                                  </p:stCondLst>
                                  <p:childTnLst>
                                    <p:animMotion origin="layout" path="M 0.0582 0.00022 L 3.83457E-6 0.00022 " pathEditMode="relative" rAng="0" ptsTypes="AA">
                                      <p:cBhvr>
                                        <p:cTn id="9" dur="600" fill="hold"/>
                                        <p:tgtEl>
                                          <p:spTgt spid="43"/>
                                        </p:tgtEl>
                                        <p:attrNameLst>
                                          <p:attrName>ppt_x</p:attrName>
                                          <p:attrName>ppt_y</p:attrName>
                                        </p:attrNameLst>
                                      </p:cBhvr>
                                      <p:rCtr x="-2910" y="0"/>
                                    </p:animMotion>
                                  </p:childTnLst>
                                </p:cTn>
                              </p:par>
                              <p:par>
                                <p:cTn id="10" presetID="10" presetClass="entr" presetSubtype="0" fill="hold" grpId="0" nodeType="withEffect">
                                  <p:stCondLst>
                                    <p:cond delay="7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nodeType="withEffect">
                                  <p:stCondLst>
                                    <p:cond delay="7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700"/>
                                  </p:stCondLst>
                                  <p:childTnLst>
                                    <p:set>
                                      <p:cBhvr>
                                        <p:cTn id="17" dur="1" fill="hold">
                                          <p:stCondLst>
                                            <p:cond delay="0"/>
                                          </p:stCondLst>
                                        </p:cTn>
                                        <p:tgtEl>
                                          <p:spTgt spid="126"/>
                                        </p:tgtEl>
                                        <p:attrNameLst>
                                          <p:attrName>style.visibility</p:attrName>
                                        </p:attrNameLst>
                                      </p:cBhvr>
                                      <p:to>
                                        <p:strVal val="visible"/>
                                      </p:to>
                                    </p:set>
                                    <p:animEffect transition="in" filter="fade">
                                      <p:cBhvr>
                                        <p:cTn id="18" dur="500"/>
                                        <p:tgtEl>
                                          <p:spTgt spid="126"/>
                                        </p:tgtEl>
                                      </p:cBhvr>
                                    </p:animEffect>
                                  </p:childTnLst>
                                </p:cTn>
                              </p:par>
                              <p:par>
                                <p:cTn id="19" presetID="10" presetClass="entr" presetSubtype="0" fill="hold" grpId="0" nodeType="withEffect">
                                  <p:stCondLst>
                                    <p:cond delay="7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70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childTnLst>
                                </p:cTn>
                              </p:par>
                              <p:par>
                                <p:cTn id="25" presetID="42" presetClass="path" presetSubtype="0" decel="100000" fill="hold" grpId="1" nodeType="withEffect">
                                  <p:stCondLst>
                                    <p:cond delay="1500"/>
                                  </p:stCondLst>
                                  <p:childTnLst>
                                    <p:animMotion origin="layout" path="M -2.86444E-6 -1.47072E-6 L -0.65139 -0.36677 " pathEditMode="relative" rAng="0" ptsTypes="AA">
                                      <p:cBhvr>
                                        <p:cTn id="26" dur="1200" fill="hold"/>
                                        <p:tgtEl>
                                          <p:spTgt spid="39"/>
                                        </p:tgtEl>
                                        <p:attrNameLst>
                                          <p:attrName>ppt_x</p:attrName>
                                          <p:attrName>ppt_y</p:attrName>
                                        </p:attrNameLst>
                                      </p:cBhvr>
                                      <p:rCtr x="-32589" y="-18611"/>
                                    </p:animMotion>
                                  </p:childTnLst>
                                </p:cTn>
                              </p:par>
                              <p:par>
                                <p:cTn id="27" presetID="6" presetClass="emph" presetSubtype="0" decel="100000" fill="hold" grpId="3" nodeType="withEffect">
                                  <p:stCondLst>
                                    <p:cond delay="1500"/>
                                  </p:stCondLst>
                                  <p:childTnLst>
                                    <p:animScale>
                                      <p:cBhvr>
                                        <p:cTn id="28" dur="1200" fill="hold"/>
                                        <p:tgtEl>
                                          <p:spTgt spid="39"/>
                                        </p:tgtEl>
                                      </p:cBhvr>
                                      <p:by x="228000" y="228000"/>
                                    </p:animScale>
                                  </p:childTnLst>
                                </p:cTn>
                              </p:par>
                              <p:par>
                                <p:cTn id="29" presetID="42" presetClass="path" presetSubtype="0" decel="100000" fill="hold" grpId="2" nodeType="withEffect">
                                  <p:stCondLst>
                                    <p:cond delay="1500"/>
                                  </p:stCondLst>
                                  <p:childTnLst>
                                    <p:animMotion origin="layout" path="M -4.05412E-6 1.68407E-6 L -0.6519 -0.00295 " pathEditMode="relative" rAng="0" ptsTypes="AA">
                                      <p:cBhvr>
                                        <p:cTn id="30" dur="1200" fill="hold"/>
                                        <p:tgtEl>
                                          <p:spTgt spid="40"/>
                                        </p:tgtEl>
                                        <p:attrNameLst>
                                          <p:attrName>ppt_x</p:attrName>
                                          <p:attrName>ppt_y</p:attrName>
                                        </p:attrNameLst>
                                      </p:cBhvr>
                                      <p:rCtr x="-32563" y="-23"/>
                                    </p:animMotion>
                                  </p:childTnLst>
                                </p:cTn>
                              </p:par>
                              <p:par>
                                <p:cTn id="31" presetID="6" presetClass="emph" presetSubtype="0" decel="100000" fill="hold" grpId="3" nodeType="withEffect">
                                  <p:stCondLst>
                                    <p:cond delay="1500"/>
                                  </p:stCondLst>
                                  <p:childTnLst>
                                    <p:animScale>
                                      <p:cBhvr>
                                        <p:cTn id="32" dur="1200" fill="hold"/>
                                        <p:tgtEl>
                                          <p:spTgt spid="40"/>
                                        </p:tgtEl>
                                      </p:cBhvr>
                                      <p:by x="269000" y="269000"/>
                                    </p:animScale>
                                  </p:childTnLst>
                                </p:cTn>
                              </p:par>
                              <p:par>
                                <p:cTn id="33" presetID="42" presetClass="path" presetSubtype="0" decel="100000" fill="hold" nodeType="withEffect">
                                  <p:stCondLst>
                                    <p:cond delay="1500"/>
                                  </p:stCondLst>
                                  <p:childTnLst>
                                    <p:animMotion origin="layout" path="M 4.55961E-6 -3.13209E-6 L -0.66863 -0.20245 " pathEditMode="relative" rAng="0" ptsTypes="AA">
                                      <p:cBhvr>
                                        <p:cTn id="34" dur="1200" fill="hold"/>
                                        <p:tgtEl>
                                          <p:spTgt spid="118"/>
                                        </p:tgtEl>
                                        <p:attrNameLst>
                                          <p:attrName>ppt_x</p:attrName>
                                          <p:attrName>ppt_y</p:attrName>
                                        </p:attrNameLst>
                                      </p:cBhvr>
                                      <p:rCtr x="-33572" y="-10395"/>
                                    </p:animMotion>
                                  </p:childTnLst>
                                </p:cTn>
                              </p:par>
                              <p:par>
                                <p:cTn id="35" presetID="6" presetClass="emph" presetSubtype="0" decel="100000" fill="hold" nodeType="withEffect">
                                  <p:stCondLst>
                                    <p:cond delay="1500"/>
                                  </p:stCondLst>
                                  <p:childTnLst>
                                    <p:animScale>
                                      <p:cBhvr>
                                        <p:cTn id="36" dur="1200" fill="hold"/>
                                        <p:tgtEl>
                                          <p:spTgt spid="118"/>
                                        </p:tgtEl>
                                      </p:cBhvr>
                                      <p:by x="342000" y="342000"/>
                                    </p:animScale>
                                  </p:childTnLst>
                                </p:cTn>
                              </p:par>
                              <p:par>
                                <p:cTn id="37" presetID="42" presetClass="path" presetSubtype="0" decel="100000" fill="hold" nodeType="withEffect">
                                  <p:stCondLst>
                                    <p:cond delay="1500"/>
                                  </p:stCondLst>
                                  <p:childTnLst>
                                    <p:animMotion origin="layout" path="M -7.09727E-7 -1.8384E-6 L -0.66646 0.20926 " pathEditMode="relative" rAng="0" ptsTypes="AA">
                                      <p:cBhvr>
                                        <p:cTn id="38" dur="1200" fill="hold"/>
                                        <p:tgtEl>
                                          <p:spTgt spid="2"/>
                                        </p:tgtEl>
                                        <p:attrNameLst>
                                          <p:attrName>ppt_x</p:attrName>
                                          <p:attrName>ppt_y</p:attrName>
                                        </p:attrNameLst>
                                      </p:cBhvr>
                                      <p:rCtr x="-33265" y="10486"/>
                                    </p:animMotion>
                                  </p:childTnLst>
                                </p:cTn>
                              </p:par>
                              <p:par>
                                <p:cTn id="39" presetID="6" presetClass="emph" presetSubtype="0" decel="100000" fill="hold" nodeType="withEffect">
                                  <p:stCondLst>
                                    <p:cond delay="1500"/>
                                  </p:stCondLst>
                                  <p:childTnLst>
                                    <p:animScale>
                                      <p:cBhvr>
                                        <p:cTn id="40" dur="1200" fill="hold"/>
                                        <p:tgtEl>
                                          <p:spTgt spid="2"/>
                                        </p:tgtEl>
                                      </p:cBhvr>
                                      <p:by x="247000" y="247000"/>
                                    </p:animScale>
                                  </p:childTnLst>
                                </p:cTn>
                              </p:par>
                              <p:par>
                                <p:cTn id="41" presetID="42" presetClass="path" presetSubtype="0" decel="100000" fill="hold" grpId="2" nodeType="withEffect">
                                  <p:stCondLst>
                                    <p:cond delay="1500"/>
                                  </p:stCondLst>
                                  <p:childTnLst>
                                    <p:animMotion origin="layout" path="M 3.39801E-6 -2.30141E-6 L -0.66748 0.3822 " pathEditMode="relative" rAng="0" ptsTypes="AA">
                                      <p:cBhvr>
                                        <p:cTn id="42" dur="1200" fill="hold"/>
                                        <p:tgtEl>
                                          <p:spTgt spid="126"/>
                                        </p:tgtEl>
                                        <p:attrNameLst>
                                          <p:attrName>ppt_x</p:attrName>
                                          <p:attrName>ppt_y</p:attrName>
                                        </p:attrNameLst>
                                      </p:cBhvr>
                                      <p:rCtr x="-33431" y="19383"/>
                                    </p:animMotion>
                                  </p:childTnLst>
                                </p:cTn>
                              </p:par>
                              <p:par>
                                <p:cTn id="43" presetID="6" presetClass="emph" presetSubtype="0" decel="100000" fill="hold" grpId="3" nodeType="withEffect">
                                  <p:stCondLst>
                                    <p:cond delay="1500"/>
                                  </p:stCondLst>
                                  <p:childTnLst>
                                    <p:animScale>
                                      <p:cBhvr>
                                        <p:cTn id="44" dur="1200" fill="hold"/>
                                        <p:tgtEl>
                                          <p:spTgt spid="126"/>
                                        </p:tgtEl>
                                      </p:cBhvr>
                                      <p:by x="305000" y="305000"/>
                                    </p:animScale>
                                  </p:childTnLst>
                                </p:cTn>
                              </p:par>
                              <p:par>
                                <p:cTn id="45" presetID="10" presetClass="entr" presetSubtype="0" fill="hold" grpId="0" nodeType="withEffect">
                                  <p:stCondLst>
                                    <p:cond delay="27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childTnLst>
                                </p:cTn>
                              </p:par>
                              <p:par>
                                <p:cTn id="48" presetID="10" presetClass="exit" presetSubtype="0" fill="hold" grpId="2" nodeType="withEffect">
                                  <p:stCondLst>
                                    <p:cond delay="2700"/>
                                  </p:stCondLst>
                                  <p:childTnLst>
                                    <p:animEffect transition="out" filter="fade">
                                      <p:cBhvr>
                                        <p:cTn id="49" dur="250"/>
                                        <p:tgtEl>
                                          <p:spTgt spid="39"/>
                                        </p:tgtEl>
                                      </p:cBhvr>
                                    </p:animEffect>
                                    <p:set>
                                      <p:cBhvr>
                                        <p:cTn id="50" dur="1" fill="hold">
                                          <p:stCondLst>
                                            <p:cond delay="249"/>
                                          </p:stCondLst>
                                        </p:cTn>
                                        <p:tgtEl>
                                          <p:spTgt spid="39"/>
                                        </p:tgtEl>
                                        <p:attrNameLst>
                                          <p:attrName>style.visibility</p:attrName>
                                        </p:attrNameLst>
                                      </p:cBhvr>
                                      <p:to>
                                        <p:strVal val="hidden"/>
                                      </p:to>
                                    </p:set>
                                  </p:childTnLst>
                                </p:cTn>
                              </p:par>
                              <p:par>
                                <p:cTn id="51" presetID="53" presetClass="entr" presetSubtype="16" fill="hold" grpId="0" nodeType="withEffect">
                                  <p:stCondLst>
                                    <p:cond delay="27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fltVal val="0"/>
                                          </p:val>
                                        </p:tav>
                                        <p:tav tm="100000">
                                          <p:val>
                                            <p:strVal val="#ppt_w"/>
                                          </p:val>
                                        </p:tav>
                                      </p:tavLst>
                                    </p:anim>
                                    <p:anim calcmode="lin" valueType="num">
                                      <p:cBhvr>
                                        <p:cTn id="54" dur="250" fill="hold"/>
                                        <p:tgtEl>
                                          <p:spTgt spid="47"/>
                                        </p:tgtEl>
                                        <p:attrNameLst>
                                          <p:attrName>ppt_h</p:attrName>
                                        </p:attrNameLst>
                                      </p:cBhvr>
                                      <p:tavLst>
                                        <p:tav tm="0">
                                          <p:val>
                                            <p:fltVal val="0"/>
                                          </p:val>
                                        </p:tav>
                                        <p:tav tm="100000">
                                          <p:val>
                                            <p:strVal val="#ppt_h"/>
                                          </p:val>
                                        </p:tav>
                                      </p:tavLst>
                                    </p:anim>
                                    <p:animEffect transition="in" filter="fade">
                                      <p:cBhvr>
                                        <p:cTn id="55" dur="250"/>
                                        <p:tgtEl>
                                          <p:spTgt spid="47"/>
                                        </p:tgtEl>
                                      </p:cBhvr>
                                    </p:animEffect>
                                  </p:childTnLst>
                                </p:cTn>
                              </p:par>
                              <p:par>
                                <p:cTn id="56" presetID="6" presetClass="emph" presetSubtype="0" decel="100000" fill="hold" grpId="1" nodeType="withEffect">
                                  <p:stCondLst>
                                    <p:cond delay="2900"/>
                                  </p:stCondLst>
                                  <p:childTnLst>
                                    <p:animScale>
                                      <p:cBhvr>
                                        <p:cTn id="57" dur="250" fill="hold"/>
                                        <p:tgtEl>
                                          <p:spTgt spid="47"/>
                                        </p:tgtEl>
                                      </p:cBhvr>
                                      <p:by x="110000" y="110000"/>
                                    </p:animScale>
                                  </p:childTnLst>
                                </p:cTn>
                              </p:par>
                              <p:par>
                                <p:cTn id="58" presetID="6" presetClass="emph" presetSubtype="0" decel="100000" fill="hold" grpId="2" nodeType="withEffect">
                                  <p:stCondLst>
                                    <p:cond delay="3000"/>
                                  </p:stCondLst>
                                  <p:childTnLst>
                                    <p:animScale>
                                      <p:cBhvr>
                                        <p:cTn id="59" dur="250" fill="hold"/>
                                        <p:tgtEl>
                                          <p:spTgt spid="47"/>
                                        </p:tgtEl>
                                      </p:cBhvr>
                                      <p:by x="91000" y="91000"/>
                                    </p:animScale>
                                  </p:childTnLst>
                                </p:cTn>
                              </p:par>
                              <p:par>
                                <p:cTn id="60" presetID="10" presetClass="exit" presetSubtype="0" fill="hold" nodeType="withEffect">
                                  <p:stCondLst>
                                    <p:cond delay="2700"/>
                                  </p:stCondLst>
                                  <p:childTnLst>
                                    <p:animEffect transition="out" filter="fade">
                                      <p:cBhvr>
                                        <p:cTn id="61" dur="250"/>
                                        <p:tgtEl>
                                          <p:spTgt spid="2"/>
                                        </p:tgtEl>
                                      </p:cBhvr>
                                    </p:animEffect>
                                    <p:set>
                                      <p:cBhvr>
                                        <p:cTn id="62" dur="1" fill="hold">
                                          <p:stCondLst>
                                            <p:cond delay="249"/>
                                          </p:stCondLst>
                                        </p:cTn>
                                        <p:tgtEl>
                                          <p:spTgt spid="2"/>
                                        </p:tgtEl>
                                        <p:attrNameLst>
                                          <p:attrName>style.visibility</p:attrName>
                                        </p:attrNameLst>
                                      </p:cBhvr>
                                      <p:to>
                                        <p:strVal val="hidden"/>
                                      </p:to>
                                    </p:set>
                                  </p:childTnLst>
                                </p:cTn>
                              </p:par>
                              <p:par>
                                <p:cTn id="63" presetID="53" presetClass="entr" presetSubtype="16" fill="hold" grpId="0" nodeType="withEffect">
                                  <p:stCondLst>
                                    <p:cond delay="2700"/>
                                  </p:stCondLst>
                                  <p:childTnLst>
                                    <p:set>
                                      <p:cBhvr>
                                        <p:cTn id="64" dur="1" fill="hold">
                                          <p:stCondLst>
                                            <p:cond delay="0"/>
                                          </p:stCondLst>
                                        </p:cTn>
                                        <p:tgtEl>
                                          <p:spTgt spid="73"/>
                                        </p:tgtEl>
                                        <p:attrNameLst>
                                          <p:attrName>style.visibility</p:attrName>
                                        </p:attrNameLst>
                                      </p:cBhvr>
                                      <p:to>
                                        <p:strVal val="visible"/>
                                      </p:to>
                                    </p:set>
                                    <p:anim calcmode="lin" valueType="num">
                                      <p:cBhvr>
                                        <p:cTn id="65" dur="250" fill="hold"/>
                                        <p:tgtEl>
                                          <p:spTgt spid="73"/>
                                        </p:tgtEl>
                                        <p:attrNameLst>
                                          <p:attrName>ppt_w</p:attrName>
                                        </p:attrNameLst>
                                      </p:cBhvr>
                                      <p:tavLst>
                                        <p:tav tm="0">
                                          <p:val>
                                            <p:fltVal val="0"/>
                                          </p:val>
                                        </p:tav>
                                        <p:tav tm="100000">
                                          <p:val>
                                            <p:strVal val="#ppt_w"/>
                                          </p:val>
                                        </p:tav>
                                      </p:tavLst>
                                    </p:anim>
                                    <p:anim calcmode="lin" valueType="num">
                                      <p:cBhvr>
                                        <p:cTn id="66" dur="250" fill="hold"/>
                                        <p:tgtEl>
                                          <p:spTgt spid="73"/>
                                        </p:tgtEl>
                                        <p:attrNameLst>
                                          <p:attrName>ppt_h</p:attrName>
                                        </p:attrNameLst>
                                      </p:cBhvr>
                                      <p:tavLst>
                                        <p:tav tm="0">
                                          <p:val>
                                            <p:fltVal val="0"/>
                                          </p:val>
                                        </p:tav>
                                        <p:tav tm="100000">
                                          <p:val>
                                            <p:strVal val="#ppt_h"/>
                                          </p:val>
                                        </p:tav>
                                      </p:tavLst>
                                    </p:anim>
                                    <p:animEffect transition="in" filter="fade">
                                      <p:cBhvr>
                                        <p:cTn id="67" dur="250"/>
                                        <p:tgtEl>
                                          <p:spTgt spid="73"/>
                                        </p:tgtEl>
                                      </p:cBhvr>
                                    </p:animEffect>
                                  </p:childTnLst>
                                </p:cTn>
                              </p:par>
                              <p:par>
                                <p:cTn id="68" presetID="6" presetClass="emph" presetSubtype="0" decel="100000" fill="hold" grpId="1" nodeType="withEffect">
                                  <p:stCondLst>
                                    <p:cond delay="2900"/>
                                  </p:stCondLst>
                                  <p:childTnLst>
                                    <p:animScale>
                                      <p:cBhvr>
                                        <p:cTn id="69" dur="250" fill="hold"/>
                                        <p:tgtEl>
                                          <p:spTgt spid="73"/>
                                        </p:tgtEl>
                                      </p:cBhvr>
                                      <p:by x="110000" y="110000"/>
                                    </p:animScale>
                                  </p:childTnLst>
                                </p:cTn>
                              </p:par>
                              <p:par>
                                <p:cTn id="70" presetID="6" presetClass="emph" presetSubtype="0" decel="100000" fill="hold" grpId="2" nodeType="withEffect">
                                  <p:stCondLst>
                                    <p:cond delay="3000"/>
                                  </p:stCondLst>
                                  <p:childTnLst>
                                    <p:animScale>
                                      <p:cBhvr>
                                        <p:cTn id="71" dur="250" fill="hold"/>
                                        <p:tgtEl>
                                          <p:spTgt spid="73"/>
                                        </p:tgtEl>
                                      </p:cBhvr>
                                      <p:by x="91000" y="91000"/>
                                    </p:animScale>
                                  </p:childTnLst>
                                </p:cTn>
                              </p:par>
                              <p:par>
                                <p:cTn id="72" presetID="53" presetClass="entr" presetSubtype="16" fill="hold" grpId="0" nodeType="withEffect">
                                  <p:stCondLst>
                                    <p:cond delay="2700"/>
                                  </p:stCondLst>
                                  <p:childTnLst>
                                    <p:set>
                                      <p:cBhvr>
                                        <p:cTn id="73" dur="1" fill="hold">
                                          <p:stCondLst>
                                            <p:cond delay="0"/>
                                          </p:stCondLst>
                                        </p:cTn>
                                        <p:tgtEl>
                                          <p:spTgt spid="67"/>
                                        </p:tgtEl>
                                        <p:attrNameLst>
                                          <p:attrName>style.visibility</p:attrName>
                                        </p:attrNameLst>
                                      </p:cBhvr>
                                      <p:to>
                                        <p:strVal val="visible"/>
                                      </p:to>
                                    </p:set>
                                    <p:anim calcmode="lin" valueType="num">
                                      <p:cBhvr>
                                        <p:cTn id="74" dur="250" fill="hold"/>
                                        <p:tgtEl>
                                          <p:spTgt spid="67"/>
                                        </p:tgtEl>
                                        <p:attrNameLst>
                                          <p:attrName>ppt_w</p:attrName>
                                        </p:attrNameLst>
                                      </p:cBhvr>
                                      <p:tavLst>
                                        <p:tav tm="0">
                                          <p:val>
                                            <p:fltVal val="0"/>
                                          </p:val>
                                        </p:tav>
                                        <p:tav tm="100000">
                                          <p:val>
                                            <p:strVal val="#ppt_w"/>
                                          </p:val>
                                        </p:tav>
                                      </p:tavLst>
                                    </p:anim>
                                    <p:anim calcmode="lin" valueType="num">
                                      <p:cBhvr>
                                        <p:cTn id="75" dur="250" fill="hold"/>
                                        <p:tgtEl>
                                          <p:spTgt spid="67"/>
                                        </p:tgtEl>
                                        <p:attrNameLst>
                                          <p:attrName>ppt_h</p:attrName>
                                        </p:attrNameLst>
                                      </p:cBhvr>
                                      <p:tavLst>
                                        <p:tav tm="0">
                                          <p:val>
                                            <p:fltVal val="0"/>
                                          </p:val>
                                        </p:tav>
                                        <p:tav tm="100000">
                                          <p:val>
                                            <p:strVal val="#ppt_h"/>
                                          </p:val>
                                        </p:tav>
                                      </p:tavLst>
                                    </p:anim>
                                    <p:animEffect transition="in" filter="fade">
                                      <p:cBhvr>
                                        <p:cTn id="76" dur="250"/>
                                        <p:tgtEl>
                                          <p:spTgt spid="67"/>
                                        </p:tgtEl>
                                      </p:cBhvr>
                                    </p:animEffect>
                                  </p:childTnLst>
                                </p:cTn>
                              </p:par>
                              <p:par>
                                <p:cTn id="77" presetID="6" presetClass="emph" presetSubtype="0" decel="100000" fill="hold" grpId="1" nodeType="withEffect">
                                  <p:stCondLst>
                                    <p:cond delay="2900"/>
                                  </p:stCondLst>
                                  <p:childTnLst>
                                    <p:animScale>
                                      <p:cBhvr>
                                        <p:cTn id="78" dur="250" fill="hold"/>
                                        <p:tgtEl>
                                          <p:spTgt spid="67"/>
                                        </p:tgtEl>
                                      </p:cBhvr>
                                      <p:by x="110000" y="110000"/>
                                    </p:animScale>
                                  </p:childTnLst>
                                </p:cTn>
                              </p:par>
                              <p:par>
                                <p:cTn id="79" presetID="6" presetClass="emph" presetSubtype="0" decel="100000" fill="hold" grpId="2" nodeType="withEffect">
                                  <p:stCondLst>
                                    <p:cond delay="3000"/>
                                  </p:stCondLst>
                                  <p:childTnLst>
                                    <p:animScale>
                                      <p:cBhvr>
                                        <p:cTn id="80" dur="250" fill="hold"/>
                                        <p:tgtEl>
                                          <p:spTgt spid="67"/>
                                        </p:tgtEl>
                                      </p:cBhvr>
                                      <p:by x="91000" y="91000"/>
                                    </p:animScale>
                                  </p:childTnLst>
                                </p:cTn>
                              </p:par>
                              <p:par>
                                <p:cTn id="81" presetID="53" presetClass="entr" presetSubtype="16" fill="hold" grpId="0" nodeType="withEffect">
                                  <p:stCondLst>
                                    <p:cond delay="2700"/>
                                  </p:stCondLst>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ppt_w</p:attrName>
                                        </p:attrNameLst>
                                      </p:cBhvr>
                                      <p:tavLst>
                                        <p:tav tm="0">
                                          <p:val>
                                            <p:fltVal val="0"/>
                                          </p:val>
                                        </p:tav>
                                        <p:tav tm="100000">
                                          <p:val>
                                            <p:strVal val="#ppt_w"/>
                                          </p:val>
                                        </p:tav>
                                      </p:tavLst>
                                    </p:anim>
                                    <p:anim calcmode="lin" valueType="num">
                                      <p:cBhvr>
                                        <p:cTn id="84" dur="250" fill="hold"/>
                                        <p:tgtEl>
                                          <p:spTgt spid="107"/>
                                        </p:tgtEl>
                                        <p:attrNameLst>
                                          <p:attrName>ppt_h</p:attrName>
                                        </p:attrNameLst>
                                      </p:cBhvr>
                                      <p:tavLst>
                                        <p:tav tm="0">
                                          <p:val>
                                            <p:fltVal val="0"/>
                                          </p:val>
                                        </p:tav>
                                        <p:tav tm="100000">
                                          <p:val>
                                            <p:strVal val="#ppt_h"/>
                                          </p:val>
                                        </p:tav>
                                      </p:tavLst>
                                    </p:anim>
                                    <p:animEffect transition="in" filter="fade">
                                      <p:cBhvr>
                                        <p:cTn id="85" dur="250"/>
                                        <p:tgtEl>
                                          <p:spTgt spid="107"/>
                                        </p:tgtEl>
                                      </p:cBhvr>
                                    </p:animEffect>
                                  </p:childTnLst>
                                </p:cTn>
                              </p:par>
                              <p:par>
                                <p:cTn id="86" presetID="6" presetClass="emph" presetSubtype="0" decel="100000" fill="hold" grpId="1" nodeType="withEffect">
                                  <p:stCondLst>
                                    <p:cond delay="2900"/>
                                  </p:stCondLst>
                                  <p:childTnLst>
                                    <p:animScale>
                                      <p:cBhvr>
                                        <p:cTn id="87" dur="250" fill="hold"/>
                                        <p:tgtEl>
                                          <p:spTgt spid="107"/>
                                        </p:tgtEl>
                                      </p:cBhvr>
                                      <p:by x="110000" y="110000"/>
                                    </p:animScale>
                                  </p:childTnLst>
                                </p:cTn>
                              </p:par>
                              <p:par>
                                <p:cTn id="88" presetID="6" presetClass="emph" presetSubtype="0" decel="100000" fill="hold" grpId="2" nodeType="withEffect">
                                  <p:stCondLst>
                                    <p:cond delay="3000"/>
                                  </p:stCondLst>
                                  <p:childTnLst>
                                    <p:animScale>
                                      <p:cBhvr>
                                        <p:cTn id="89" dur="250" fill="hold"/>
                                        <p:tgtEl>
                                          <p:spTgt spid="107"/>
                                        </p:tgtEl>
                                      </p:cBhvr>
                                      <p:by x="91000" y="91000"/>
                                    </p:animScale>
                                  </p:childTnLst>
                                </p:cTn>
                              </p:par>
                              <p:par>
                                <p:cTn id="90" presetID="53" presetClass="entr" presetSubtype="16" fill="hold" grpId="0" nodeType="withEffect">
                                  <p:stCondLst>
                                    <p:cond delay="2700"/>
                                  </p:stCondLst>
                                  <p:childTnLst>
                                    <p:set>
                                      <p:cBhvr>
                                        <p:cTn id="91" dur="1" fill="hold">
                                          <p:stCondLst>
                                            <p:cond delay="0"/>
                                          </p:stCondLst>
                                        </p:cTn>
                                        <p:tgtEl>
                                          <p:spTgt spid="65"/>
                                        </p:tgtEl>
                                        <p:attrNameLst>
                                          <p:attrName>style.visibility</p:attrName>
                                        </p:attrNameLst>
                                      </p:cBhvr>
                                      <p:to>
                                        <p:strVal val="visible"/>
                                      </p:to>
                                    </p:set>
                                    <p:anim calcmode="lin" valueType="num">
                                      <p:cBhvr>
                                        <p:cTn id="92" dur="250" fill="hold"/>
                                        <p:tgtEl>
                                          <p:spTgt spid="65"/>
                                        </p:tgtEl>
                                        <p:attrNameLst>
                                          <p:attrName>ppt_w</p:attrName>
                                        </p:attrNameLst>
                                      </p:cBhvr>
                                      <p:tavLst>
                                        <p:tav tm="0">
                                          <p:val>
                                            <p:fltVal val="0"/>
                                          </p:val>
                                        </p:tav>
                                        <p:tav tm="100000">
                                          <p:val>
                                            <p:strVal val="#ppt_w"/>
                                          </p:val>
                                        </p:tav>
                                      </p:tavLst>
                                    </p:anim>
                                    <p:anim calcmode="lin" valueType="num">
                                      <p:cBhvr>
                                        <p:cTn id="93" dur="250" fill="hold"/>
                                        <p:tgtEl>
                                          <p:spTgt spid="65"/>
                                        </p:tgtEl>
                                        <p:attrNameLst>
                                          <p:attrName>ppt_h</p:attrName>
                                        </p:attrNameLst>
                                      </p:cBhvr>
                                      <p:tavLst>
                                        <p:tav tm="0">
                                          <p:val>
                                            <p:fltVal val="0"/>
                                          </p:val>
                                        </p:tav>
                                        <p:tav tm="100000">
                                          <p:val>
                                            <p:strVal val="#ppt_h"/>
                                          </p:val>
                                        </p:tav>
                                      </p:tavLst>
                                    </p:anim>
                                    <p:animEffect transition="in" filter="fade">
                                      <p:cBhvr>
                                        <p:cTn id="94" dur="250"/>
                                        <p:tgtEl>
                                          <p:spTgt spid="65"/>
                                        </p:tgtEl>
                                      </p:cBhvr>
                                    </p:animEffect>
                                  </p:childTnLst>
                                </p:cTn>
                              </p:par>
                              <p:par>
                                <p:cTn id="95" presetID="6" presetClass="emph" presetSubtype="0" decel="100000" fill="hold" grpId="1" nodeType="withEffect">
                                  <p:stCondLst>
                                    <p:cond delay="2900"/>
                                  </p:stCondLst>
                                  <p:childTnLst>
                                    <p:animScale>
                                      <p:cBhvr>
                                        <p:cTn id="96" dur="250" fill="hold"/>
                                        <p:tgtEl>
                                          <p:spTgt spid="65"/>
                                        </p:tgtEl>
                                      </p:cBhvr>
                                      <p:by x="110000" y="110000"/>
                                    </p:animScale>
                                  </p:childTnLst>
                                </p:cTn>
                              </p:par>
                              <p:par>
                                <p:cTn id="97" presetID="6" presetClass="emph" presetSubtype="0" decel="100000" fill="hold" grpId="2" nodeType="withEffect">
                                  <p:stCondLst>
                                    <p:cond delay="3000"/>
                                  </p:stCondLst>
                                  <p:childTnLst>
                                    <p:animScale>
                                      <p:cBhvr>
                                        <p:cTn id="98" dur="250" fill="hold"/>
                                        <p:tgtEl>
                                          <p:spTgt spid="65"/>
                                        </p:tgtEl>
                                      </p:cBhvr>
                                      <p:by x="91000" y="91000"/>
                                    </p:animScale>
                                  </p:childTnLst>
                                </p:cTn>
                              </p:par>
                              <p:par>
                                <p:cTn id="99" presetID="10" presetClass="exit" presetSubtype="0" fill="hold" nodeType="withEffect">
                                  <p:stCondLst>
                                    <p:cond delay="2700"/>
                                  </p:stCondLst>
                                  <p:childTnLst>
                                    <p:animEffect transition="out" filter="fade">
                                      <p:cBhvr>
                                        <p:cTn id="100" dur="250"/>
                                        <p:tgtEl>
                                          <p:spTgt spid="118"/>
                                        </p:tgtEl>
                                      </p:cBhvr>
                                    </p:animEffect>
                                    <p:set>
                                      <p:cBhvr>
                                        <p:cTn id="101" dur="1" fill="hold">
                                          <p:stCondLst>
                                            <p:cond delay="249"/>
                                          </p:stCondLst>
                                        </p:cTn>
                                        <p:tgtEl>
                                          <p:spTgt spid="118"/>
                                        </p:tgtEl>
                                        <p:attrNameLst>
                                          <p:attrName>style.visibility</p:attrName>
                                        </p:attrNameLst>
                                      </p:cBhvr>
                                      <p:to>
                                        <p:strVal val="hidden"/>
                                      </p:to>
                                    </p:set>
                                  </p:childTnLst>
                                </p:cTn>
                              </p:par>
                              <p:par>
                                <p:cTn id="102" presetID="10" presetClass="exit" presetSubtype="0" fill="hold" grpId="1" nodeType="withEffect">
                                  <p:stCondLst>
                                    <p:cond delay="2700"/>
                                  </p:stCondLst>
                                  <p:childTnLst>
                                    <p:animEffect transition="out" filter="fade">
                                      <p:cBhvr>
                                        <p:cTn id="103" dur="250"/>
                                        <p:tgtEl>
                                          <p:spTgt spid="126"/>
                                        </p:tgtEl>
                                      </p:cBhvr>
                                    </p:animEffect>
                                    <p:set>
                                      <p:cBhvr>
                                        <p:cTn id="104" dur="1" fill="hold">
                                          <p:stCondLst>
                                            <p:cond delay="249"/>
                                          </p:stCondLst>
                                        </p:cTn>
                                        <p:tgtEl>
                                          <p:spTgt spid="126"/>
                                        </p:tgtEl>
                                        <p:attrNameLst>
                                          <p:attrName>style.visibility</p:attrName>
                                        </p:attrNameLst>
                                      </p:cBhvr>
                                      <p:to>
                                        <p:strVal val="hidden"/>
                                      </p:to>
                                    </p:set>
                                  </p:childTnLst>
                                </p:cTn>
                              </p:par>
                              <p:par>
                                <p:cTn id="105" presetID="10" presetClass="exit" presetSubtype="0" fill="hold" grpId="1" nodeType="withEffect">
                                  <p:stCondLst>
                                    <p:cond delay="2700"/>
                                  </p:stCondLst>
                                  <p:childTnLst>
                                    <p:animEffect transition="out" filter="fade">
                                      <p:cBhvr>
                                        <p:cTn id="106" dur="250"/>
                                        <p:tgtEl>
                                          <p:spTgt spid="40"/>
                                        </p:tgtEl>
                                      </p:cBhvr>
                                    </p:animEffect>
                                    <p:set>
                                      <p:cBhvr>
                                        <p:cTn id="107" dur="1" fill="hold">
                                          <p:stCondLst>
                                            <p:cond delay="249"/>
                                          </p:stCondLst>
                                        </p:cTn>
                                        <p:tgtEl>
                                          <p:spTgt spid="40"/>
                                        </p:tgtEl>
                                        <p:attrNameLst>
                                          <p:attrName>style.visibility</p:attrName>
                                        </p:attrNameLst>
                                      </p:cBhvr>
                                      <p:to>
                                        <p:strVal val="hidden"/>
                                      </p:to>
                                    </p:set>
                                  </p:childTnLst>
                                </p:cTn>
                              </p:par>
                              <p:par>
                                <p:cTn id="108" presetID="10" presetClass="entr" presetSubtype="0" fill="hold" nodeType="withEffect">
                                  <p:stCondLst>
                                    <p:cond delay="2700"/>
                                  </p:stCondLst>
                                  <p:childTnLst>
                                    <p:set>
                                      <p:cBhvr>
                                        <p:cTn id="109" dur="1" fill="hold">
                                          <p:stCondLst>
                                            <p:cond delay="0"/>
                                          </p:stCondLst>
                                        </p:cTn>
                                        <p:tgtEl>
                                          <p:spTgt spid="108"/>
                                        </p:tgtEl>
                                        <p:attrNameLst>
                                          <p:attrName>style.visibility</p:attrName>
                                        </p:attrNameLst>
                                      </p:cBhvr>
                                      <p:to>
                                        <p:strVal val="visible"/>
                                      </p:to>
                                    </p:set>
                                    <p:animEffect transition="in" filter="fade">
                                      <p:cBhvr>
                                        <p:cTn id="110" dur="250"/>
                                        <p:tgtEl>
                                          <p:spTgt spid="108"/>
                                        </p:tgtEl>
                                      </p:cBhvr>
                                    </p:animEffect>
                                  </p:childTnLst>
                                </p:cTn>
                              </p:par>
                              <p:par>
                                <p:cTn id="111" presetID="10" presetClass="entr" presetSubtype="0" fill="hold" grpId="0" nodeType="withEffect">
                                  <p:stCondLst>
                                    <p:cond delay="2700"/>
                                  </p:stCondLst>
                                  <p:childTnLst>
                                    <p:set>
                                      <p:cBhvr>
                                        <p:cTn id="112" dur="1" fill="hold">
                                          <p:stCondLst>
                                            <p:cond delay="0"/>
                                          </p:stCondLst>
                                        </p:cTn>
                                        <p:tgtEl>
                                          <p:spTgt spid="53"/>
                                        </p:tgtEl>
                                        <p:attrNameLst>
                                          <p:attrName>style.visibility</p:attrName>
                                        </p:attrNameLst>
                                      </p:cBhvr>
                                      <p:to>
                                        <p:strVal val="visible"/>
                                      </p:to>
                                    </p:set>
                                    <p:animEffect transition="in" filter="fade">
                                      <p:cBhvr>
                                        <p:cTn id="113" dur="250"/>
                                        <p:tgtEl>
                                          <p:spTgt spid="53"/>
                                        </p:tgtEl>
                                      </p:cBhvr>
                                    </p:animEffect>
                                  </p:childTnLst>
                                </p:cTn>
                              </p:par>
                              <p:par>
                                <p:cTn id="114" presetID="10" presetClass="entr" presetSubtype="0" fill="hold" nodeType="withEffect">
                                  <p:stCondLst>
                                    <p:cond delay="2700"/>
                                  </p:stCondLst>
                                  <p:childTnLst>
                                    <p:set>
                                      <p:cBhvr>
                                        <p:cTn id="115" dur="1" fill="hold">
                                          <p:stCondLst>
                                            <p:cond delay="0"/>
                                          </p:stCondLst>
                                        </p:cTn>
                                        <p:tgtEl>
                                          <p:spTgt spid="74"/>
                                        </p:tgtEl>
                                        <p:attrNameLst>
                                          <p:attrName>style.visibility</p:attrName>
                                        </p:attrNameLst>
                                      </p:cBhvr>
                                      <p:to>
                                        <p:strVal val="visible"/>
                                      </p:to>
                                    </p:set>
                                    <p:animEffect transition="in" filter="fade">
                                      <p:cBhvr>
                                        <p:cTn id="116" dur="250"/>
                                        <p:tgtEl>
                                          <p:spTgt spid="74"/>
                                        </p:tgtEl>
                                      </p:cBhvr>
                                    </p:animEffect>
                                  </p:childTnLst>
                                </p:cTn>
                              </p:par>
                              <p:par>
                                <p:cTn id="117" presetID="10" presetClass="entr" presetSubtype="0" fill="hold" grpId="0" nodeType="withEffect">
                                  <p:stCondLst>
                                    <p:cond delay="3300"/>
                                  </p:stCondLst>
                                  <p:childTnLst>
                                    <p:set>
                                      <p:cBhvr>
                                        <p:cTn id="118" dur="1" fill="hold">
                                          <p:stCondLst>
                                            <p:cond delay="0"/>
                                          </p:stCondLst>
                                        </p:cTn>
                                        <p:tgtEl>
                                          <p:spTgt spid="6"/>
                                        </p:tgtEl>
                                        <p:attrNameLst>
                                          <p:attrName>style.visibility</p:attrName>
                                        </p:attrNameLst>
                                      </p:cBhvr>
                                      <p:to>
                                        <p:strVal val="visible"/>
                                      </p:to>
                                    </p:set>
                                    <p:animEffect transition="in" filter="fade">
                                      <p:cBhvr>
                                        <p:cTn id="119" dur="400"/>
                                        <p:tgtEl>
                                          <p:spTgt spid="6"/>
                                        </p:tgtEl>
                                      </p:cBhvr>
                                    </p:animEffect>
                                  </p:childTnLst>
                                </p:cTn>
                              </p:par>
                              <p:par>
                                <p:cTn id="120" presetID="35" presetClass="path" presetSubtype="0" decel="100000" fill="hold" grpId="1" nodeType="withEffect">
                                  <p:stCondLst>
                                    <p:cond delay="3100"/>
                                  </p:stCondLst>
                                  <p:childTnLst>
                                    <p:animMotion origin="layout" path="M -0.05553 0.00023 L 3.63799E-6 0.00023 " pathEditMode="relative" rAng="0" ptsTypes="AA">
                                      <p:cBhvr>
                                        <p:cTn id="121" dur="600" fill="hold"/>
                                        <p:tgtEl>
                                          <p:spTgt spid="6"/>
                                        </p:tgtEl>
                                        <p:attrNameLst>
                                          <p:attrName>ppt_x</p:attrName>
                                          <p:attrName>ppt_y</p:attrName>
                                        </p:attrNameLst>
                                      </p:cBhvr>
                                      <p:rCtr x="2770" y="0"/>
                                    </p:animMotion>
                                  </p:childTnLst>
                                </p:cTn>
                              </p:par>
                              <p:par>
                                <p:cTn id="122" presetID="10" presetClass="entr" presetSubtype="0" fill="hold" grpId="0" nodeType="withEffect">
                                  <p:stCondLst>
                                    <p:cond delay="3300"/>
                                  </p:stCondLst>
                                  <p:childTnLst>
                                    <p:set>
                                      <p:cBhvr>
                                        <p:cTn id="123" dur="1" fill="hold">
                                          <p:stCondLst>
                                            <p:cond delay="0"/>
                                          </p:stCondLst>
                                        </p:cTn>
                                        <p:tgtEl>
                                          <p:spTgt spid="88"/>
                                        </p:tgtEl>
                                        <p:attrNameLst>
                                          <p:attrName>style.visibility</p:attrName>
                                        </p:attrNameLst>
                                      </p:cBhvr>
                                      <p:to>
                                        <p:strVal val="visible"/>
                                      </p:to>
                                    </p:set>
                                    <p:animEffect transition="in" filter="fade">
                                      <p:cBhvr>
                                        <p:cTn id="124" dur="400"/>
                                        <p:tgtEl>
                                          <p:spTgt spid="88"/>
                                        </p:tgtEl>
                                      </p:cBhvr>
                                    </p:animEffect>
                                  </p:childTnLst>
                                </p:cTn>
                              </p:par>
                              <p:par>
                                <p:cTn id="125" presetID="35" presetClass="path" presetSubtype="0" decel="100000" fill="hold" grpId="1" nodeType="withEffect">
                                  <p:stCondLst>
                                    <p:cond delay="3100"/>
                                  </p:stCondLst>
                                  <p:childTnLst>
                                    <p:animMotion origin="layout" path="M -0.05553 0.00023 L 3.63799E-6 0.00023 " pathEditMode="relative" rAng="0" ptsTypes="AA">
                                      <p:cBhvr>
                                        <p:cTn id="126" dur="600" fill="hold"/>
                                        <p:tgtEl>
                                          <p:spTgt spid="88"/>
                                        </p:tgtEl>
                                        <p:attrNameLst>
                                          <p:attrName>ppt_x</p:attrName>
                                          <p:attrName>ppt_y</p:attrName>
                                        </p:attrNameLst>
                                      </p:cBhvr>
                                      <p:rCtr x="2770" y="0"/>
                                    </p:animMotion>
                                  </p:childTnLst>
                                </p:cTn>
                              </p:par>
                              <p:par>
                                <p:cTn id="127" presetID="10" presetClass="entr" presetSubtype="0" fill="hold" grpId="0" nodeType="withEffect">
                                  <p:stCondLst>
                                    <p:cond delay="3300"/>
                                  </p:stCondLst>
                                  <p:childTnLst>
                                    <p:set>
                                      <p:cBhvr>
                                        <p:cTn id="128" dur="1" fill="hold">
                                          <p:stCondLst>
                                            <p:cond delay="0"/>
                                          </p:stCondLst>
                                        </p:cTn>
                                        <p:tgtEl>
                                          <p:spTgt spid="15"/>
                                        </p:tgtEl>
                                        <p:attrNameLst>
                                          <p:attrName>style.visibility</p:attrName>
                                        </p:attrNameLst>
                                      </p:cBhvr>
                                      <p:to>
                                        <p:strVal val="visible"/>
                                      </p:to>
                                    </p:set>
                                    <p:animEffect transition="in" filter="fade">
                                      <p:cBhvr>
                                        <p:cTn id="129" dur="400"/>
                                        <p:tgtEl>
                                          <p:spTgt spid="15"/>
                                        </p:tgtEl>
                                      </p:cBhvr>
                                    </p:animEffect>
                                  </p:childTnLst>
                                </p:cTn>
                              </p:par>
                              <p:par>
                                <p:cTn id="130" presetID="35" presetClass="path" presetSubtype="0" decel="100000" fill="hold" grpId="1" nodeType="withEffect">
                                  <p:stCondLst>
                                    <p:cond delay="3100"/>
                                  </p:stCondLst>
                                  <p:childTnLst>
                                    <p:animMotion origin="layout" path="M -0.05553 0.00023 L 3.63799E-6 0.00023 " pathEditMode="relative" rAng="0" ptsTypes="AA">
                                      <p:cBhvr>
                                        <p:cTn id="131" dur="600" fill="hold"/>
                                        <p:tgtEl>
                                          <p:spTgt spid="15"/>
                                        </p:tgtEl>
                                        <p:attrNameLst>
                                          <p:attrName>ppt_x</p:attrName>
                                          <p:attrName>ppt_y</p:attrName>
                                        </p:attrNameLst>
                                      </p:cBhvr>
                                      <p:rCtr x="2770" y="0"/>
                                    </p:animMotion>
                                  </p:childTnLst>
                                </p:cTn>
                              </p:par>
                              <p:par>
                                <p:cTn id="132" presetID="10" presetClass="entr" presetSubtype="0" fill="hold" grpId="0" nodeType="withEffect">
                                  <p:stCondLst>
                                    <p:cond delay="3300"/>
                                  </p:stCondLst>
                                  <p:childTnLst>
                                    <p:set>
                                      <p:cBhvr>
                                        <p:cTn id="133" dur="1" fill="hold">
                                          <p:stCondLst>
                                            <p:cond delay="0"/>
                                          </p:stCondLst>
                                        </p:cTn>
                                        <p:tgtEl>
                                          <p:spTgt spid="12"/>
                                        </p:tgtEl>
                                        <p:attrNameLst>
                                          <p:attrName>style.visibility</p:attrName>
                                        </p:attrNameLst>
                                      </p:cBhvr>
                                      <p:to>
                                        <p:strVal val="visible"/>
                                      </p:to>
                                    </p:set>
                                    <p:animEffect transition="in" filter="fade">
                                      <p:cBhvr>
                                        <p:cTn id="134" dur="400"/>
                                        <p:tgtEl>
                                          <p:spTgt spid="12"/>
                                        </p:tgtEl>
                                      </p:cBhvr>
                                    </p:animEffect>
                                  </p:childTnLst>
                                </p:cTn>
                              </p:par>
                              <p:par>
                                <p:cTn id="135" presetID="35" presetClass="path" presetSubtype="0" decel="100000" fill="hold" grpId="1" nodeType="withEffect">
                                  <p:stCondLst>
                                    <p:cond delay="3100"/>
                                  </p:stCondLst>
                                  <p:childTnLst>
                                    <p:animMotion origin="layout" path="M -0.05553 0.00023 L 3.63799E-6 0.00023 " pathEditMode="relative" rAng="0" ptsTypes="AA">
                                      <p:cBhvr>
                                        <p:cTn id="136" dur="600" fill="hold"/>
                                        <p:tgtEl>
                                          <p:spTgt spid="12"/>
                                        </p:tgtEl>
                                        <p:attrNameLst>
                                          <p:attrName>ppt_x</p:attrName>
                                          <p:attrName>ppt_y</p:attrName>
                                        </p:attrNameLst>
                                      </p:cBhvr>
                                      <p:rCtr x="2770" y="0"/>
                                    </p:animMotion>
                                  </p:childTnLst>
                                </p:cTn>
                              </p:par>
                              <p:par>
                                <p:cTn id="137" presetID="10" presetClass="entr" presetSubtype="0" fill="hold" grpId="0" nodeType="withEffect">
                                  <p:stCondLst>
                                    <p:cond delay="330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400"/>
                                        <p:tgtEl>
                                          <p:spTgt spid="18"/>
                                        </p:tgtEl>
                                      </p:cBhvr>
                                    </p:animEffect>
                                  </p:childTnLst>
                                </p:cTn>
                              </p:par>
                              <p:par>
                                <p:cTn id="140" presetID="35" presetClass="path" presetSubtype="0" decel="100000" fill="hold" grpId="1" nodeType="withEffect">
                                  <p:stCondLst>
                                    <p:cond delay="3100"/>
                                  </p:stCondLst>
                                  <p:childTnLst>
                                    <p:animMotion origin="layout" path="M -0.05553 0.00023 L 3.63799E-6 0.00023 " pathEditMode="relative" rAng="0" ptsTypes="AA">
                                      <p:cBhvr>
                                        <p:cTn id="141" dur="600" fill="hold"/>
                                        <p:tgtEl>
                                          <p:spTgt spid="18"/>
                                        </p:tgtEl>
                                        <p:attrNameLst>
                                          <p:attrName>ppt_x</p:attrName>
                                          <p:attrName>ppt_y</p:attrName>
                                        </p:attrNameLst>
                                      </p:cBhvr>
                                      <p:rCtr x="2770" y="0"/>
                                    </p:animMotion>
                                  </p:childTnLst>
                                </p:cTn>
                              </p:par>
                              <p:par>
                                <p:cTn id="142" presetID="10" presetClass="entr" presetSubtype="0" fill="hold" grpId="0" nodeType="withEffect">
                                  <p:stCondLst>
                                    <p:cond delay="2700"/>
                                  </p:stCondLst>
                                  <p:childTnLst>
                                    <p:set>
                                      <p:cBhvr>
                                        <p:cTn id="143" dur="1" fill="hold">
                                          <p:stCondLst>
                                            <p:cond delay="0"/>
                                          </p:stCondLst>
                                        </p:cTn>
                                        <p:tgtEl>
                                          <p:spTgt spid="58"/>
                                        </p:tgtEl>
                                        <p:attrNameLst>
                                          <p:attrName>style.visibility</p:attrName>
                                        </p:attrNameLst>
                                      </p:cBhvr>
                                      <p:to>
                                        <p:strVal val="visible"/>
                                      </p:to>
                                    </p:set>
                                    <p:animEffect transition="in" filter="fade">
                                      <p:cBhvr>
                                        <p:cTn id="144" dur="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3" grpId="1" animBg="1"/>
      <p:bldP spid="73" grpId="2" animBg="1"/>
      <p:bldP spid="107" grpId="0" animBg="1"/>
      <p:bldP spid="107" grpId="1" animBg="1"/>
      <p:bldP spid="107" grpId="2" animBg="1"/>
      <p:bldP spid="65" grpId="0" animBg="1"/>
      <p:bldP spid="65" grpId="1" animBg="1"/>
      <p:bldP spid="65" grpId="2" animBg="1"/>
      <p:bldP spid="6" grpId="0"/>
      <p:bldP spid="6" grpId="1"/>
      <p:bldP spid="47" grpId="0" animBg="1"/>
      <p:bldP spid="47" grpId="1" animBg="1"/>
      <p:bldP spid="47" grpId="2" animBg="1"/>
      <p:bldP spid="20" grpId="0" animBg="1"/>
      <p:bldP spid="12" grpId="0"/>
      <p:bldP spid="12" grpId="1"/>
      <p:bldP spid="15" grpId="0"/>
      <p:bldP spid="15" grpId="1"/>
      <p:bldP spid="18" grpId="0"/>
      <p:bldP spid="18" grpId="1"/>
      <p:bldP spid="67" grpId="0" animBg="1"/>
      <p:bldP spid="67" grpId="1" animBg="1"/>
      <p:bldP spid="67" grpId="2" animBg="1"/>
      <p:bldP spid="53" grpId="0" animBg="1"/>
      <p:bldP spid="43" grpId="0"/>
      <p:bldP spid="43" grpId="1"/>
      <p:bldP spid="39" grpId="0" animBg="1"/>
      <p:bldP spid="39" grpId="1" animBg="1"/>
      <p:bldP spid="39" grpId="2" animBg="1"/>
      <p:bldP spid="39" grpId="3" animBg="1"/>
      <p:bldP spid="40" grpId="0" animBg="1"/>
      <p:bldP spid="40" grpId="1" animBg="1"/>
      <p:bldP spid="40" grpId="2" animBg="1"/>
      <p:bldP spid="40" grpId="3" animBg="1"/>
      <p:bldP spid="88" grpId="0"/>
      <p:bldP spid="88" grpId="1"/>
      <p:bldP spid="126" grpId="0" animBg="1"/>
      <p:bldP spid="126" grpId="1" animBg="1"/>
      <p:bldP spid="126" grpId="2" animBg="1"/>
      <p:bldP spid="126" grpId="3" animBg="1"/>
      <p:bldP spid="5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700194" y="6115617"/>
            <a:ext cx="6721435" cy="0"/>
          </a:xfrm>
          <a:prstGeom prst="line">
            <a:avLst/>
          </a:prstGeom>
          <a:ln w="31750">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6" name="Rectangle 5"/>
          <p:cNvSpPr>
            <a:spLocks noChangeArrowheads="1"/>
          </p:cNvSpPr>
          <p:nvPr/>
        </p:nvSpPr>
        <p:spPr bwMode="auto">
          <a:xfrm>
            <a:off x="2962541" y="6167973"/>
            <a:ext cx="699900" cy="393939"/>
          </a:xfrm>
          <a:prstGeom prst="rect">
            <a:avLst/>
          </a:prstGeom>
          <a:noFill/>
          <a:ln w="9525">
            <a:noFill/>
            <a:miter lim="800000"/>
            <a:headEnd/>
            <a:tailEnd/>
          </a:ln>
          <a:effectLst/>
        </p:spPr>
        <p:txBody>
          <a:bodyPr wrap="none" lIns="91400" tIns="45699" rIns="91400" bIns="45699" anchor="ctr">
            <a:prstTxWarp prst="textNoShape">
              <a:avLst/>
            </a:prstTxWarp>
            <a:spAutoFit/>
          </a:bodyPr>
          <a:lstStyle/>
          <a:p>
            <a:pPr algn="ctr" defTabSz="914036">
              <a:defRPr/>
            </a:pPr>
            <a:r>
              <a:rPr lang="en-US" sz="1960" b="1" kern="0" dirty="0">
                <a:gradFill>
                  <a:gsLst>
                    <a:gs pos="10204">
                      <a:srgbClr val="505050">
                        <a:lumMod val="75000"/>
                      </a:srgbClr>
                    </a:gs>
                    <a:gs pos="30612">
                      <a:srgbClr val="505050">
                        <a:lumMod val="75000"/>
                      </a:srgbClr>
                    </a:gs>
                  </a:gsLst>
                  <a:lin ang="5400000" scaled="1"/>
                </a:gradFill>
                <a:latin typeface="Segoe UI Light"/>
                <a:ea typeface="Segoe UI" pitchFamily="34" charset="0"/>
                <a:cs typeface="Segoe UI" pitchFamily="34" charset="0"/>
              </a:rPr>
              <a:t>Time</a:t>
            </a:r>
          </a:p>
        </p:txBody>
      </p:sp>
      <p:sp>
        <p:nvSpPr>
          <p:cNvPr id="7" name="Freeform 6"/>
          <p:cNvSpPr/>
          <p:nvPr/>
        </p:nvSpPr>
        <p:spPr bwMode="auto">
          <a:xfrm>
            <a:off x="700195" y="2170194"/>
            <a:ext cx="4983185" cy="3481901"/>
          </a:xfrm>
          <a:custGeom>
            <a:avLst/>
            <a:gdLst>
              <a:gd name="connsiteX0" fmla="*/ 0 w 6743700"/>
              <a:gd name="connsiteY0" fmla="*/ 3708400 h 3708400"/>
              <a:gd name="connsiteX1" fmla="*/ 787400 w 6743700"/>
              <a:gd name="connsiteY1" fmla="*/ 3632200 h 3708400"/>
              <a:gd name="connsiteX2" fmla="*/ 1727200 w 6743700"/>
              <a:gd name="connsiteY2" fmla="*/ 3429000 h 3708400"/>
              <a:gd name="connsiteX3" fmla="*/ 2552700 w 6743700"/>
              <a:gd name="connsiteY3" fmla="*/ 3149600 h 3708400"/>
              <a:gd name="connsiteX4" fmla="*/ 3340100 w 6743700"/>
              <a:gd name="connsiteY4" fmla="*/ 2781300 h 3708400"/>
              <a:gd name="connsiteX5" fmla="*/ 4343400 w 6743700"/>
              <a:gd name="connsiteY5" fmla="*/ 2197100 h 3708400"/>
              <a:gd name="connsiteX6" fmla="*/ 5321300 w 6743700"/>
              <a:gd name="connsiteY6" fmla="*/ 1447800 h 3708400"/>
              <a:gd name="connsiteX7" fmla="*/ 6286500 w 6743700"/>
              <a:gd name="connsiteY7" fmla="*/ 520700 h 3708400"/>
              <a:gd name="connsiteX8" fmla="*/ 6743700 w 6743700"/>
              <a:gd name="connsiteY8" fmla="*/ 0 h 370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3700" h="3708400">
                <a:moveTo>
                  <a:pt x="0" y="3708400"/>
                </a:moveTo>
                <a:cubicBezTo>
                  <a:pt x="249766" y="3693583"/>
                  <a:pt x="499533" y="3678767"/>
                  <a:pt x="787400" y="3632200"/>
                </a:cubicBezTo>
                <a:cubicBezTo>
                  <a:pt x="1075267" y="3585633"/>
                  <a:pt x="1432984" y="3509433"/>
                  <a:pt x="1727200" y="3429000"/>
                </a:cubicBezTo>
                <a:cubicBezTo>
                  <a:pt x="2021416" y="3348567"/>
                  <a:pt x="2283883" y="3257550"/>
                  <a:pt x="2552700" y="3149600"/>
                </a:cubicBezTo>
                <a:cubicBezTo>
                  <a:pt x="2821517" y="3041650"/>
                  <a:pt x="3041650" y="2940050"/>
                  <a:pt x="3340100" y="2781300"/>
                </a:cubicBezTo>
                <a:cubicBezTo>
                  <a:pt x="3638550" y="2622550"/>
                  <a:pt x="4013200" y="2419350"/>
                  <a:pt x="4343400" y="2197100"/>
                </a:cubicBezTo>
                <a:cubicBezTo>
                  <a:pt x="4673600" y="1974850"/>
                  <a:pt x="4997450" y="1727200"/>
                  <a:pt x="5321300" y="1447800"/>
                </a:cubicBezTo>
                <a:cubicBezTo>
                  <a:pt x="5645150" y="1168400"/>
                  <a:pt x="6049433" y="762000"/>
                  <a:pt x="6286500" y="520700"/>
                </a:cubicBezTo>
                <a:cubicBezTo>
                  <a:pt x="6523567" y="279400"/>
                  <a:pt x="6743700" y="0"/>
                  <a:pt x="6743700" y="0"/>
                </a:cubicBezTo>
              </a:path>
            </a:pathLst>
          </a:custGeom>
          <a:noFill/>
          <a:ln w="38100" cap="flat" cmpd="sng" algn="ctr">
            <a:solidFill>
              <a:schemeClr val="tx2"/>
            </a:solidFill>
            <a:prstDash val="solid"/>
            <a:round/>
            <a:headEnd type="none" w="med" len="med"/>
            <a:tailEnd type="triangle" w="med" len="med"/>
          </a:ln>
          <a:effectLst/>
        </p:spPr>
        <p:txBody>
          <a:bodyPr lIns="91400" tIns="45699" rIns="91400" bIns="45699">
            <a:prstTxWarp prst="textNoShape">
              <a:avLst/>
            </a:prstTxWarp>
          </a:bodyPr>
          <a:lstStyle/>
          <a:p>
            <a:pPr defTabSz="914036">
              <a:defRPr/>
            </a:pPr>
            <a:endParaRPr lang="en-US" sz="1372" kern="0" dirty="0">
              <a:solidFill>
                <a:prstClr val="black"/>
              </a:solidFill>
              <a:ea typeface="Segoe UI" pitchFamily="34" charset="0"/>
              <a:cs typeface="Segoe UI" pitchFamily="34" charset="0"/>
            </a:endParaRPr>
          </a:p>
        </p:txBody>
      </p:sp>
      <p:sp>
        <p:nvSpPr>
          <p:cNvPr id="8" name="Freeform 7"/>
          <p:cNvSpPr/>
          <p:nvPr/>
        </p:nvSpPr>
        <p:spPr bwMode="auto">
          <a:xfrm>
            <a:off x="700197" y="5687488"/>
            <a:ext cx="5079239" cy="284676"/>
          </a:xfrm>
          <a:custGeom>
            <a:avLst/>
            <a:gdLst>
              <a:gd name="connsiteX0" fmla="*/ 0 w 6832600"/>
              <a:gd name="connsiteY0" fmla="*/ 203200 h 203200"/>
              <a:gd name="connsiteX1" fmla="*/ 2755900 w 6832600"/>
              <a:gd name="connsiteY1" fmla="*/ 139700 h 203200"/>
              <a:gd name="connsiteX2" fmla="*/ 5054600 w 6832600"/>
              <a:gd name="connsiteY2" fmla="*/ 63500 h 203200"/>
              <a:gd name="connsiteX3" fmla="*/ 6832600 w 6832600"/>
              <a:gd name="connsiteY3" fmla="*/ 0 h 203200"/>
            </a:gdLst>
            <a:ahLst/>
            <a:cxnLst>
              <a:cxn ang="0">
                <a:pos x="connsiteX0" y="connsiteY0"/>
              </a:cxn>
              <a:cxn ang="0">
                <a:pos x="connsiteX1" y="connsiteY1"/>
              </a:cxn>
              <a:cxn ang="0">
                <a:pos x="connsiteX2" y="connsiteY2"/>
              </a:cxn>
              <a:cxn ang="0">
                <a:pos x="connsiteX3" y="connsiteY3"/>
              </a:cxn>
            </a:cxnLst>
            <a:rect l="l" t="t" r="r" b="b"/>
            <a:pathLst>
              <a:path w="6832600" h="203200">
                <a:moveTo>
                  <a:pt x="0" y="203200"/>
                </a:moveTo>
                <a:lnTo>
                  <a:pt x="2755900" y="139700"/>
                </a:lnTo>
                <a:lnTo>
                  <a:pt x="5054600" y="63500"/>
                </a:lnTo>
                <a:lnTo>
                  <a:pt x="6832600" y="0"/>
                </a:lnTo>
              </a:path>
            </a:pathLst>
          </a:custGeom>
          <a:noFill/>
          <a:ln w="38100" cap="flat" cmpd="sng" algn="ctr">
            <a:solidFill>
              <a:srgbClr val="74B230"/>
            </a:solidFill>
            <a:prstDash val="solid"/>
            <a:round/>
            <a:headEnd type="none" w="med" len="med"/>
            <a:tailEnd type="triangle" w="med" len="med"/>
          </a:ln>
          <a:effectLst/>
        </p:spPr>
        <p:txBody>
          <a:bodyPr lIns="91400" tIns="45699" rIns="91400" bIns="45699">
            <a:prstTxWarp prst="textNoShape">
              <a:avLst/>
            </a:prstTxWarp>
          </a:bodyPr>
          <a:lstStyle/>
          <a:p>
            <a:pPr defTabSz="914036">
              <a:defRPr/>
            </a:pPr>
            <a:endParaRPr lang="en-US" sz="1372" kern="0" dirty="0">
              <a:solidFill>
                <a:prstClr val="black"/>
              </a:solidFill>
              <a:ea typeface="Segoe UI" pitchFamily="34" charset="0"/>
              <a:cs typeface="Segoe UI" pitchFamily="34" charset="0"/>
            </a:endParaRPr>
          </a:p>
        </p:txBody>
      </p:sp>
      <p:grpSp>
        <p:nvGrpSpPr>
          <p:cNvPr id="9" name="Group 8"/>
          <p:cNvGrpSpPr/>
          <p:nvPr/>
        </p:nvGrpSpPr>
        <p:grpSpPr>
          <a:xfrm>
            <a:off x="1393639" y="4064352"/>
            <a:ext cx="1904378" cy="872434"/>
            <a:chOff x="1019690" y="3851177"/>
            <a:chExt cx="2385086" cy="890160"/>
          </a:xfrm>
          <a:noFill/>
        </p:grpSpPr>
        <p:sp>
          <p:nvSpPr>
            <p:cNvPr id="10" name="Rectangle 9"/>
            <p:cNvSpPr/>
            <p:nvPr/>
          </p:nvSpPr>
          <p:spPr bwMode="auto">
            <a:xfrm>
              <a:off x="1019690" y="3851177"/>
              <a:ext cx="1999365" cy="89016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defTabSz="913946"/>
              <a:endParaRPr lang="en-US" sz="1764" dirty="0">
                <a:gradFill>
                  <a:gsLst>
                    <a:gs pos="10204">
                      <a:srgbClr val="505050">
                        <a:lumMod val="75000"/>
                      </a:srgbClr>
                    </a:gs>
                    <a:gs pos="30612">
                      <a:srgbClr val="505050">
                        <a:lumMod val="75000"/>
                      </a:srgbClr>
                    </a:gs>
                  </a:gsLst>
                  <a:lin ang="5400000" scaled="1"/>
                </a:gradFill>
              </a:endParaRPr>
            </a:p>
          </p:txBody>
        </p:sp>
        <p:sp>
          <p:nvSpPr>
            <p:cNvPr id="11" name="Rectangle 10"/>
            <p:cNvSpPr/>
            <p:nvPr/>
          </p:nvSpPr>
          <p:spPr>
            <a:xfrm>
              <a:off x="1019690" y="3851177"/>
              <a:ext cx="2385086" cy="890160"/>
            </a:xfrm>
            <a:prstGeom prst="rect">
              <a:avLst/>
            </a:prstGeom>
            <a:grpFill/>
          </p:spPr>
          <p:txBody>
            <a:bodyPr wrap="square" anchor="ctr" anchorCtr="0">
              <a:noAutofit/>
            </a:bodyPr>
            <a:lstStyle/>
            <a:p>
              <a:pPr defTabSz="914036">
                <a:spcBef>
                  <a:spcPts val="200"/>
                </a:spcBef>
                <a:defRPr/>
              </a:pPr>
              <a: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Data grows </a:t>
              </a:r>
              <a:b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br>
              <a: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exponentially</a:t>
              </a:r>
              <a:r>
                <a:rPr lang="en-US" sz="1764"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
              </a:r>
              <a:br>
                <a:rPr lang="en-US" sz="1764"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br>
              <a:r>
                <a:rPr lang="en-US" sz="1176" i="1"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(50 – 60% Annually)</a:t>
              </a:r>
              <a:endParaRPr lang="en-US" sz="1568" i="1"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endParaRPr>
            </a:p>
          </p:txBody>
        </p:sp>
      </p:grpSp>
      <p:grpSp>
        <p:nvGrpSpPr>
          <p:cNvPr id="12" name="Group 11"/>
          <p:cNvGrpSpPr/>
          <p:nvPr/>
        </p:nvGrpSpPr>
        <p:grpSpPr>
          <a:xfrm>
            <a:off x="3360371" y="4765052"/>
            <a:ext cx="2146173" cy="872434"/>
            <a:chOff x="2572635" y="4252275"/>
            <a:chExt cx="2385086" cy="890160"/>
          </a:xfrm>
          <a:noFill/>
        </p:grpSpPr>
        <p:sp>
          <p:nvSpPr>
            <p:cNvPr id="13" name="Rectangle 12"/>
            <p:cNvSpPr/>
            <p:nvPr/>
          </p:nvSpPr>
          <p:spPr bwMode="auto">
            <a:xfrm>
              <a:off x="2572635" y="4252275"/>
              <a:ext cx="1999365" cy="89016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defTabSz="913946"/>
              <a:endParaRPr lang="en-US" sz="1764" dirty="0">
                <a:gradFill>
                  <a:gsLst>
                    <a:gs pos="10204">
                      <a:srgbClr val="505050">
                        <a:lumMod val="75000"/>
                      </a:srgbClr>
                    </a:gs>
                    <a:gs pos="30612">
                      <a:srgbClr val="505050">
                        <a:lumMod val="75000"/>
                      </a:srgbClr>
                    </a:gs>
                  </a:gsLst>
                  <a:lin ang="5400000" scaled="1"/>
                </a:gradFill>
              </a:endParaRPr>
            </a:p>
          </p:txBody>
        </p:sp>
        <p:sp>
          <p:nvSpPr>
            <p:cNvPr id="14" name="Rectangle 13"/>
            <p:cNvSpPr/>
            <p:nvPr/>
          </p:nvSpPr>
          <p:spPr>
            <a:xfrm>
              <a:off x="2572635" y="4252275"/>
              <a:ext cx="2385086" cy="890160"/>
            </a:xfrm>
            <a:prstGeom prst="rect">
              <a:avLst/>
            </a:prstGeom>
            <a:grpFill/>
          </p:spPr>
          <p:txBody>
            <a:bodyPr wrap="square" anchor="ctr" anchorCtr="0">
              <a:noAutofit/>
            </a:bodyPr>
            <a:lstStyle/>
            <a:p>
              <a:pPr defTabSz="914036">
                <a:spcBef>
                  <a:spcPts val="200"/>
                </a:spcBef>
                <a:defRPr/>
              </a:pPr>
              <a: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However most I/O </a:t>
              </a:r>
              <a:b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br>
              <a: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happens to the </a:t>
              </a:r>
              <a:b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br>
              <a:r>
                <a:rPr lang="en-US" sz="1372" kern="0" dirty="0">
                  <a:gradFill>
                    <a:gsLst>
                      <a:gs pos="10204">
                        <a:srgbClr val="505050">
                          <a:lumMod val="75000"/>
                        </a:srgbClr>
                      </a:gs>
                      <a:gs pos="30612">
                        <a:srgbClr val="505050">
                          <a:lumMod val="75000"/>
                        </a:srgbClr>
                      </a:gs>
                    </a:gsLst>
                    <a:lin ang="5400000" scaled="1"/>
                  </a:gradFill>
                  <a:ea typeface="Segoe UI" pitchFamily="34" charset="0"/>
                  <a:cs typeface="Segoe UI" pitchFamily="34" charset="0"/>
                </a:rPr>
                <a:t>“Working Set” data</a:t>
              </a:r>
            </a:p>
          </p:txBody>
        </p:sp>
      </p:grpSp>
      <p:grpSp>
        <p:nvGrpSpPr>
          <p:cNvPr id="15" name="Group 14"/>
          <p:cNvGrpSpPr/>
          <p:nvPr/>
        </p:nvGrpSpPr>
        <p:grpSpPr>
          <a:xfrm>
            <a:off x="7707247" y="5628799"/>
            <a:ext cx="4134625" cy="892837"/>
            <a:chOff x="614024" y="3851177"/>
            <a:chExt cx="3344981" cy="910977"/>
          </a:xfrm>
          <a:noFill/>
        </p:grpSpPr>
        <p:sp>
          <p:nvSpPr>
            <p:cNvPr id="16" name="Rectangle 15"/>
            <p:cNvSpPr/>
            <p:nvPr/>
          </p:nvSpPr>
          <p:spPr bwMode="auto">
            <a:xfrm>
              <a:off x="1019690" y="3851177"/>
              <a:ext cx="1999365" cy="89016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defTabSz="913946"/>
              <a:endParaRPr lang="en-US" sz="1764" dirty="0">
                <a:solidFill>
                  <a:srgbClr val="505050"/>
                </a:solidFill>
              </a:endParaRPr>
            </a:p>
          </p:txBody>
        </p:sp>
        <p:sp>
          <p:nvSpPr>
            <p:cNvPr id="17" name="Rectangle 16"/>
            <p:cNvSpPr/>
            <p:nvPr/>
          </p:nvSpPr>
          <p:spPr>
            <a:xfrm>
              <a:off x="614024" y="3871994"/>
              <a:ext cx="3344981" cy="890160"/>
            </a:xfrm>
            <a:prstGeom prst="rect">
              <a:avLst/>
            </a:prstGeom>
            <a:grpFill/>
          </p:spPr>
          <p:txBody>
            <a:bodyPr wrap="square" anchor="ctr" anchorCtr="0">
              <a:noAutofit/>
            </a:bodyPr>
            <a:lstStyle/>
            <a:p>
              <a:pPr algn="r" defTabSz="914036">
                <a:spcBef>
                  <a:spcPts val="588"/>
                </a:spcBef>
                <a:defRPr/>
              </a:pPr>
              <a:r>
                <a:rPr lang="en-US" sz="1764" b="1" kern="0" dirty="0">
                  <a:gradFill>
                    <a:gsLst>
                      <a:gs pos="10204">
                        <a:srgbClr val="505050">
                          <a:lumMod val="75000"/>
                        </a:srgbClr>
                      </a:gs>
                      <a:gs pos="30612">
                        <a:srgbClr val="505050">
                          <a:lumMod val="75000"/>
                        </a:srgbClr>
                      </a:gs>
                    </a:gsLst>
                  </a:gradFill>
                  <a:ea typeface="Segoe UI" pitchFamily="34" charset="0"/>
                  <a:cs typeface="Segoe UI" pitchFamily="34" charset="0"/>
                </a:rPr>
                <a:t>SAN storage cost = 4x Cloud storage </a:t>
              </a:r>
            </a:p>
            <a:p>
              <a:pPr algn="r" defTabSz="914036">
                <a:spcBef>
                  <a:spcPts val="588"/>
                </a:spcBef>
                <a:defRPr/>
              </a:pPr>
              <a:r>
                <a:rPr lang="en-US" sz="1568" kern="0" dirty="0">
                  <a:gradFill>
                    <a:gsLst>
                      <a:gs pos="10204">
                        <a:srgbClr val="505050">
                          <a:lumMod val="75000"/>
                        </a:srgbClr>
                      </a:gs>
                      <a:gs pos="30612">
                        <a:srgbClr val="505050">
                          <a:lumMod val="75000"/>
                        </a:srgbClr>
                      </a:gs>
                    </a:gsLst>
                  </a:gradFill>
                  <a:ea typeface="Segoe UI" pitchFamily="34" charset="0"/>
                  <a:cs typeface="Segoe UI" pitchFamily="34" charset="0"/>
                </a:rPr>
                <a:t>(source: Forrester)</a:t>
              </a:r>
            </a:p>
          </p:txBody>
        </p:sp>
      </p:grpSp>
      <p:sp>
        <p:nvSpPr>
          <p:cNvPr id="18" name="Right Bracket 17"/>
          <p:cNvSpPr/>
          <p:nvPr/>
        </p:nvSpPr>
        <p:spPr>
          <a:xfrm>
            <a:off x="5789672" y="2134586"/>
            <a:ext cx="99586" cy="3253362"/>
          </a:xfrm>
          <a:prstGeom prst="rightBracket">
            <a:avLst/>
          </a:prstGeom>
          <a:ln w="25400">
            <a:solidFill>
              <a:schemeClr val="tx1">
                <a:alpha val="8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946"/>
            <a:endParaRPr lang="en-US" sz="1764">
              <a:solidFill>
                <a:srgbClr val="505050"/>
              </a:solidFill>
            </a:endParaRPr>
          </a:p>
        </p:txBody>
      </p:sp>
      <p:sp>
        <p:nvSpPr>
          <p:cNvPr id="19" name="Right Bracket 18"/>
          <p:cNvSpPr/>
          <p:nvPr/>
        </p:nvSpPr>
        <p:spPr>
          <a:xfrm>
            <a:off x="5789672" y="5640422"/>
            <a:ext cx="99586" cy="442371"/>
          </a:xfrm>
          <a:prstGeom prst="rightBracket">
            <a:avLst/>
          </a:prstGeom>
          <a:ln w="25400">
            <a:solidFill>
              <a:schemeClr val="tx1">
                <a:alpha val="8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946"/>
            <a:endParaRPr lang="en-US" sz="1764">
              <a:solidFill>
                <a:srgbClr val="505050"/>
              </a:solidFill>
            </a:endParaRPr>
          </a:p>
        </p:txBody>
      </p:sp>
      <p:sp>
        <p:nvSpPr>
          <p:cNvPr id="20" name="TextBox 19"/>
          <p:cNvSpPr txBox="1"/>
          <p:nvPr/>
        </p:nvSpPr>
        <p:spPr>
          <a:xfrm>
            <a:off x="5889257" y="3257272"/>
            <a:ext cx="1245357" cy="725751"/>
          </a:xfrm>
          <a:prstGeom prst="rect">
            <a:avLst/>
          </a:prstGeom>
          <a:noFill/>
          <a:effectLst/>
        </p:spPr>
        <p:txBody>
          <a:bodyPr wrap="square" lIns="91400" tIns="45699" rIns="91400" bIns="45699" rtlCol="0" anchor="ctr">
            <a:spAutoFit/>
          </a:bodyPr>
          <a:lstStyle/>
          <a:p>
            <a:pPr defTabSz="914036">
              <a:defRPr/>
            </a:pPr>
            <a:r>
              <a:rPr lang="en-US" sz="1372" kern="0" dirty="0">
                <a:solidFill>
                  <a:srgbClr val="505050"/>
                </a:solidFill>
                <a:ea typeface="Segoe UI" pitchFamily="34" charset="0"/>
                <a:cs typeface="Segoe UI" pitchFamily="34" charset="0"/>
              </a:rPr>
              <a:t>Cloud</a:t>
            </a:r>
            <a:br>
              <a:rPr lang="en-US" sz="1372" kern="0" dirty="0">
                <a:solidFill>
                  <a:srgbClr val="505050"/>
                </a:solidFill>
                <a:ea typeface="Segoe UI" pitchFamily="34" charset="0"/>
                <a:cs typeface="Segoe UI" pitchFamily="34" charset="0"/>
              </a:rPr>
            </a:br>
            <a:r>
              <a:rPr lang="en-US" sz="1372" kern="0" dirty="0">
                <a:solidFill>
                  <a:srgbClr val="505050"/>
                </a:solidFill>
                <a:ea typeface="Segoe UI" pitchFamily="34" charset="0"/>
                <a:cs typeface="Segoe UI" pitchFamily="34" charset="0"/>
              </a:rPr>
              <a:t>Storage</a:t>
            </a:r>
          </a:p>
          <a:p>
            <a:pPr defTabSz="914036">
              <a:defRPr/>
            </a:pPr>
            <a:r>
              <a:rPr lang="en-US" sz="1372" kern="0" dirty="0">
                <a:solidFill>
                  <a:srgbClr val="505050"/>
                </a:solidFill>
                <a:ea typeface="Segoe UI" pitchFamily="34" charset="0"/>
                <a:cs typeface="Segoe UI" pitchFamily="34" charset="0"/>
              </a:rPr>
              <a:t>Opportunity</a:t>
            </a:r>
          </a:p>
        </p:txBody>
      </p:sp>
      <p:sp>
        <p:nvSpPr>
          <p:cNvPr id="21" name="TextBox 20"/>
          <p:cNvSpPr txBox="1"/>
          <p:nvPr/>
        </p:nvSpPr>
        <p:spPr>
          <a:xfrm>
            <a:off x="5905781" y="5585637"/>
            <a:ext cx="876768" cy="514598"/>
          </a:xfrm>
          <a:prstGeom prst="rect">
            <a:avLst/>
          </a:prstGeom>
          <a:noFill/>
          <a:effectLst/>
        </p:spPr>
        <p:txBody>
          <a:bodyPr wrap="square" lIns="91400" tIns="45699" rIns="91400" bIns="45699" rtlCol="0" anchor="ctr">
            <a:spAutoFit/>
          </a:bodyPr>
          <a:lstStyle/>
          <a:p>
            <a:pPr defTabSz="914036">
              <a:defRPr/>
            </a:pPr>
            <a:r>
              <a:rPr lang="en-US" sz="1372" kern="0" dirty="0">
                <a:gradFill>
                  <a:gsLst>
                    <a:gs pos="10204">
                      <a:srgbClr val="505050">
                        <a:lumMod val="75000"/>
                      </a:srgbClr>
                    </a:gs>
                    <a:gs pos="30612">
                      <a:srgbClr val="505050">
                        <a:lumMod val="75000"/>
                      </a:srgbClr>
                    </a:gs>
                  </a:gsLst>
                </a:gradFill>
                <a:ea typeface="Segoe UI" pitchFamily="34" charset="0"/>
                <a:cs typeface="Segoe UI" pitchFamily="34" charset="0"/>
              </a:rPr>
              <a:t>Local Storage</a:t>
            </a:r>
          </a:p>
        </p:txBody>
      </p:sp>
      <p:sp>
        <p:nvSpPr>
          <p:cNvPr id="24" name="Rectangle 23"/>
          <p:cNvSpPr/>
          <p:nvPr/>
        </p:nvSpPr>
        <p:spPr bwMode="auto">
          <a:xfrm>
            <a:off x="0" y="1785983"/>
            <a:ext cx="687419" cy="477592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5" name="Rectangle 24"/>
          <p:cNvSpPr>
            <a:spLocks noChangeArrowheads="1"/>
          </p:cNvSpPr>
          <p:nvPr/>
        </p:nvSpPr>
        <p:spPr bwMode="auto">
          <a:xfrm rot="16200000">
            <a:off x="-105959" y="3854796"/>
            <a:ext cx="1083870" cy="393912"/>
          </a:xfrm>
          <a:prstGeom prst="rect">
            <a:avLst/>
          </a:prstGeom>
          <a:noFill/>
          <a:ln w="9525">
            <a:noFill/>
            <a:miter lim="800000"/>
            <a:headEnd/>
            <a:tailEnd/>
          </a:ln>
          <a:effectLst/>
        </p:spPr>
        <p:txBody>
          <a:bodyPr wrap="none" lIns="91400" tIns="45699" rIns="91400" bIns="45699" anchor="ctr">
            <a:prstTxWarp prst="textNoShape">
              <a:avLst/>
            </a:prstTxWarp>
            <a:spAutoFit/>
          </a:bodyPr>
          <a:lstStyle/>
          <a:p>
            <a:pPr algn="ctr" defTabSz="914036">
              <a:defRPr/>
            </a:pPr>
            <a:r>
              <a:rPr lang="en-US" sz="1960" b="1" kern="0" dirty="0">
                <a:gradFill>
                  <a:gsLst>
                    <a:gs pos="10204">
                      <a:srgbClr val="505050">
                        <a:lumMod val="75000"/>
                      </a:srgbClr>
                    </a:gs>
                    <a:gs pos="30612">
                      <a:srgbClr val="505050">
                        <a:lumMod val="75000"/>
                      </a:srgbClr>
                    </a:gs>
                  </a:gsLst>
                  <a:lin ang="5400000" scaled="1"/>
                </a:gradFill>
                <a:latin typeface="Segoe UI Light"/>
                <a:ea typeface="Segoe UI" pitchFamily="34" charset="0"/>
                <a:cs typeface="Segoe UI" pitchFamily="34" charset="0"/>
              </a:rPr>
              <a:t>Capacity</a:t>
            </a:r>
          </a:p>
        </p:txBody>
      </p:sp>
      <p:cxnSp>
        <p:nvCxnSpPr>
          <p:cNvPr id="26" name="Straight Connector 25"/>
          <p:cNvCxnSpPr/>
          <p:nvPr/>
        </p:nvCxnSpPr>
        <p:spPr>
          <a:xfrm>
            <a:off x="700195" y="2046438"/>
            <a:ext cx="4059" cy="4077671"/>
          </a:xfrm>
          <a:prstGeom prst="line">
            <a:avLst/>
          </a:prstGeom>
          <a:ln w="31750">
            <a:solidFill>
              <a:schemeClr val="tx1"/>
            </a:solidFill>
            <a:headEnd type="triangle" w="lg" len="med"/>
            <a:tailEnd type="none"/>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4650168" y="1531173"/>
            <a:ext cx="7266386" cy="4001336"/>
            <a:chOff x="4744649" y="1560875"/>
            <a:chExt cx="7414023" cy="4082634"/>
          </a:xfrm>
        </p:grpSpPr>
        <p:sp>
          <p:nvSpPr>
            <p:cNvPr id="27"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8"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30"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Store, backup, recover your data</a:t>
            </a:r>
          </a:p>
        </p:txBody>
      </p:sp>
    </p:spTree>
    <p:extLst>
      <p:ext uri="{BB962C8B-B14F-4D97-AF65-F5344CB8AC3E}">
        <p14:creationId xmlns:p14="http://schemas.microsoft.com/office/powerpoint/2010/main" val="1830283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9333" decel="70667" fill="hold" nodeType="afterEffect">
                                  <p:stCondLst>
                                    <p:cond delay="0"/>
                                  </p:stCondLst>
                                  <p:childTnLst>
                                    <p:animMotion origin="layout" path="M -1.73602E-6 4.26691E-7 L 0.14194 -0.21108 " pathEditMode="relative" rAng="0" ptsTypes="AA">
                                      <p:cBhvr>
                                        <p:cTn id="6" dur="750" fill="hold"/>
                                        <p:tgtEl>
                                          <p:spTgt spid="29"/>
                                        </p:tgtEl>
                                        <p:attrNameLst>
                                          <p:attrName>ppt_x</p:attrName>
                                          <p:attrName>ppt_y</p:attrName>
                                        </p:attrNameLst>
                                      </p:cBhvr>
                                      <p:rCtr x="7097" y="-10554"/>
                                    </p:animMotion>
                                  </p:childTnLst>
                                </p:cTn>
                              </p:par>
                              <p:par>
                                <p:cTn id="7" presetID="6" presetClass="emph" presetSubtype="0" accel="29333" decel="70667" fill="hold" nodeType="withEffect">
                                  <p:stCondLst>
                                    <p:cond delay="0"/>
                                  </p:stCondLst>
                                  <p:childTnLst>
                                    <p:animScale>
                                      <p:cBhvr>
                                        <p:cTn id="8" dur="750" fill="hold"/>
                                        <p:tgtEl>
                                          <p:spTgt spid="29"/>
                                        </p:tgtEl>
                                      </p:cBhvr>
                                      <p:by x="52000" y="52000"/>
                                    </p:animScale>
                                  </p:childTnLst>
                                </p:cTn>
                              </p:par>
                              <p:par>
                                <p:cTn id="9" presetID="22" presetClass="entr" presetSubtype="4" fill="hold" nodeType="withEffect">
                                  <p:stCondLst>
                                    <p:cond delay="120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250"/>
                                        <p:tgtEl>
                                          <p:spTgt spid="26"/>
                                        </p:tgtEl>
                                      </p:cBhvr>
                                    </p:animEffect>
                                  </p:childTnLst>
                                </p:cTn>
                              </p:par>
                              <p:par>
                                <p:cTn id="12" presetID="22" presetClass="entr" presetSubtype="8" fill="hold" nodeType="withEffect">
                                  <p:stCondLst>
                                    <p:cond delay="120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250"/>
                                        <p:tgtEl>
                                          <p:spTgt spid="5"/>
                                        </p:tgtEl>
                                      </p:cBhvr>
                                    </p:animEffect>
                                  </p:childTnLst>
                                </p:cTn>
                              </p:par>
                              <p:par>
                                <p:cTn id="15" presetID="10" presetClass="entr" presetSubtype="0" fill="hold" grpId="0" nodeType="withEffect">
                                  <p:stCondLst>
                                    <p:cond delay="1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childTnLst>
                                </p:cTn>
                              </p:par>
                              <p:par>
                                <p:cTn id="18" presetID="10" presetClass="entr" presetSubtype="0" fill="hold" grpId="0" nodeType="withEffect">
                                  <p:stCondLst>
                                    <p:cond delay="14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10" presetClass="entr" presetSubtype="0" fill="hold" nodeType="withEffect">
                                  <p:stCondLst>
                                    <p:cond delay="7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10" presetClass="entr" presetSubtype="0" fill="hold" nodeType="withEffect">
                                  <p:stCondLst>
                                    <p:cond delay="7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ox(out)">
                                      <p:cBhvr>
                                        <p:cTn id="41" dur="500"/>
                                        <p:tgtEl>
                                          <p:spTgt spid="18"/>
                                        </p:tgtEl>
                                      </p:cBhvr>
                                    </p:animEffect>
                                  </p:childTnLst>
                                </p:cTn>
                              </p:par>
                              <p:par>
                                <p:cTn id="42" presetID="4" presetClass="entr" presetSubtype="32"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ox(out)">
                                      <p:cBhvr>
                                        <p:cTn id="44" dur="500"/>
                                        <p:tgtEl>
                                          <p:spTgt spid="19"/>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250"/>
                                        <p:tgtEl>
                                          <p:spTgt spid="21"/>
                                        </p:tgtEl>
                                      </p:cBhvr>
                                    </p:animEffect>
                                  </p:childTnLst>
                                </p:cTn>
                              </p:par>
                            </p:childTnLst>
                          </p:cTn>
                        </p:par>
                        <p:par>
                          <p:cTn id="51" fill="hold">
                            <p:stCondLst>
                              <p:cond delay="650"/>
                            </p:stCondLst>
                            <p:childTnLst>
                              <p:par>
                                <p:cTn id="52" presetID="10"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8" grpId="0" animBg="1"/>
      <p:bldP spid="19" grpId="0" animBg="1"/>
      <p:bldP spid="20" grpId="0"/>
      <p:bldP spid="21"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noChangeAspect="1"/>
          </p:cNvGrpSpPr>
          <p:nvPr/>
        </p:nvGrpSpPr>
        <p:grpSpPr>
          <a:xfrm>
            <a:off x="8129145" y="1049947"/>
            <a:ext cx="3775741" cy="2079164"/>
            <a:chOff x="4744649" y="1560875"/>
            <a:chExt cx="7414023" cy="4082634"/>
          </a:xfrm>
        </p:grpSpPr>
        <p:sp>
          <p:nvSpPr>
            <p:cNvPr id="10"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1"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12"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Store, backup, recover your data</a:t>
            </a:r>
          </a:p>
        </p:txBody>
      </p:sp>
      <p:grpSp>
        <p:nvGrpSpPr>
          <p:cNvPr id="3" name="Group 2"/>
          <p:cNvGrpSpPr/>
          <p:nvPr/>
        </p:nvGrpSpPr>
        <p:grpSpPr>
          <a:xfrm>
            <a:off x="4650168" y="1531173"/>
            <a:ext cx="7266386" cy="4001336"/>
            <a:chOff x="4744649" y="1560875"/>
            <a:chExt cx="7414023" cy="4082634"/>
          </a:xfrm>
        </p:grpSpPr>
        <p:sp>
          <p:nvSpPr>
            <p:cNvPr id="4"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13" name="TextBox 12"/>
          <p:cNvSpPr txBox="1"/>
          <p:nvPr/>
        </p:nvSpPr>
        <p:spPr>
          <a:xfrm>
            <a:off x="453245" y="1952897"/>
            <a:ext cx="4027711" cy="3167301"/>
          </a:xfrm>
          <a:prstGeom prst="rect">
            <a:avLst/>
          </a:prstGeom>
          <a:noFill/>
        </p:spPr>
        <p:txBody>
          <a:bodyPr wrap="square" lIns="179238" tIns="143391" rIns="179238" bIns="143391" rtlCol="0">
            <a:spAutoFit/>
          </a:bodyPr>
          <a:lstStyle/>
          <a:p>
            <a:pPr defTabSz="895908" fontAlgn="base">
              <a:lnSpc>
                <a:spcPct val="90000"/>
              </a:lnSpc>
              <a:spcBef>
                <a:spcPct val="0"/>
              </a:spcBef>
              <a:spcAft>
                <a:spcPct val="0"/>
              </a:spcAft>
            </a:pPr>
            <a:r>
              <a:rPr lang="en-US" sz="2744" spc="-49" dirty="0">
                <a:gradFill>
                  <a:gsLst>
                    <a:gs pos="36283">
                      <a:srgbClr val="00188F"/>
                    </a:gs>
                    <a:gs pos="28000">
                      <a:srgbClr val="00188F"/>
                    </a:gs>
                  </a:gsLst>
                  <a:lin ang="5400000" scaled="0"/>
                </a:gradFill>
                <a:latin typeface="Segoe UI Light"/>
              </a:rPr>
              <a:t>Windows Azure Storage</a:t>
            </a:r>
          </a:p>
          <a:p>
            <a:pPr defTabSz="895908" fontAlgn="base">
              <a:lnSpc>
                <a:spcPct val="90000"/>
              </a:lnSpc>
              <a:spcBef>
                <a:spcPct val="0"/>
              </a:spcBef>
              <a:spcAft>
                <a:spcPct val="0"/>
              </a:spcAft>
            </a:pPr>
            <a:endParaRPr lang="en-US" sz="2352" spc="-49" dirty="0">
              <a:gradFill>
                <a:gsLst>
                  <a:gs pos="36283">
                    <a:srgbClr val="00188F"/>
                  </a:gs>
                  <a:gs pos="28000">
                    <a:srgbClr val="00188F"/>
                  </a:gs>
                </a:gsLst>
                <a:lin ang="5400000" scaled="0"/>
              </a:gradFill>
              <a:latin typeface="Segoe UI Light"/>
            </a:endParaRPr>
          </a:p>
          <a:p>
            <a:pPr defTabSz="895908" fontAlgn="base">
              <a:lnSpc>
                <a:spcPct val="90000"/>
              </a:lnSpc>
              <a:spcBef>
                <a:spcPct val="0"/>
              </a:spcBef>
              <a:spcAft>
                <a:spcPct val="0"/>
              </a:spcAft>
            </a:pPr>
            <a:r>
              <a:rPr lang="en-US" sz="7841" spc="-49" dirty="0">
                <a:gradFill>
                  <a:gsLst>
                    <a:gs pos="36283">
                      <a:srgbClr val="00188F"/>
                    </a:gs>
                    <a:gs pos="28000">
                      <a:srgbClr val="00188F"/>
                    </a:gs>
                  </a:gsLst>
                  <a:lin ang="5400000" scaled="0"/>
                </a:gradFill>
                <a:latin typeface="Segoe UI Light"/>
              </a:rPr>
              <a:t>4 Trillion Objects</a:t>
            </a:r>
          </a:p>
        </p:txBody>
      </p:sp>
      <p:sp>
        <p:nvSpPr>
          <p:cNvPr id="2" name="TextBox 1"/>
          <p:cNvSpPr txBox="1"/>
          <p:nvPr/>
        </p:nvSpPr>
        <p:spPr>
          <a:xfrm>
            <a:off x="269169" y="5857884"/>
            <a:ext cx="11919656" cy="853663"/>
          </a:xfrm>
          <a:prstGeom prst="rect">
            <a:avLst/>
          </a:prstGeom>
          <a:noFill/>
        </p:spPr>
        <p:txBody>
          <a:bodyPr wrap="square" lIns="179238" tIns="143391" rIns="0" bIns="143391" rtlCol="0">
            <a:spAutoFit/>
          </a:bodyPr>
          <a:lstStyle/>
          <a:p>
            <a:pPr defTabSz="913946">
              <a:lnSpc>
                <a:spcPct val="90000"/>
              </a:lnSpc>
              <a:spcAft>
                <a:spcPts val="588"/>
              </a:spcAft>
            </a:pPr>
            <a:r>
              <a:rPr lang="en-US" sz="1960" spc="-49" dirty="0">
                <a:gradFill>
                  <a:gsLst>
                    <a:gs pos="2917">
                      <a:srgbClr val="00188F"/>
                    </a:gs>
                    <a:gs pos="95000">
                      <a:srgbClr val="00188F"/>
                    </a:gs>
                  </a:gsLst>
                  <a:lin ang="5400000" scaled="0"/>
                </a:gradFill>
              </a:rPr>
              <a:t>“Azure Blob storage has taken a significant step ahead of last year’s leader Amazon S3, to take the top spot” </a:t>
            </a:r>
          </a:p>
          <a:p>
            <a:pPr defTabSz="913946">
              <a:lnSpc>
                <a:spcPct val="90000"/>
              </a:lnSpc>
            </a:pPr>
            <a:r>
              <a:rPr lang="en-US" sz="1568" i="1" spc="-49" dirty="0">
                <a:gradFill>
                  <a:gsLst>
                    <a:gs pos="2917">
                      <a:srgbClr val="00188F"/>
                    </a:gs>
                    <a:gs pos="95000">
                      <a:srgbClr val="00188F"/>
                    </a:gs>
                  </a:gsLst>
                  <a:lin ang="5400000" scaled="0"/>
                </a:gradFill>
                <a:latin typeface="Segoe UI Light"/>
              </a:rPr>
              <a:t>								                  </a:t>
            </a:r>
            <a:r>
              <a:rPr lang="en-US" sz="1568" spc="-49" dirty="0">
                <a:gradFill>
                  <a:gsLst>
                    <a:gs pos="2917">
                      <a:srgbClr val="00188F"/>
                    </a:gs>
                    <a:gs pos="95000">
                      <a:srgbClr val="00188F"/>
                    </a:gs>
                  </a:gsLst>
                  <a:lin ang="5400000" scaled="0"/>
                </a:gradFill>
              </a:rPr>
              <a:t>– </a:t>
            </a:r>
            <a:r>
              <a:rPr lang="en-US" sz="1568" spc="-49" dirty="0" err="1">
                <a:gradFill>
                  <a:gsLst>
                    <a:gs pos="2917">
                      <a:srgbClr val="00188F"/>
                    </a:gs>
                    <a:gs pos="95000">
                      <a:srgbClr val="00188F"/>
                    </a:gs>
                  </a:gsLst>
                  <a:lin ang="5400000" scaled="0"/>
                </a:gradFill>
              </a:rPr>
              <a:t>Nasuni</a:t>
            </a:r>
            <a:r>
              <a:rPr lang="en-US" sz="1568" spc="-49" dirty="0">
                <a:gradFill>
                  <a:gsLst>
                    <a:gs pos="2917">
                      <a:srgbClr val="00188F"/>
                    </a:gs>
                    <a:gs pos="95000">
                      <a:srgbClr val="00188F"/>
                    </a:gs>
                  </a:gsLst>
                  <a:lin ang="5400000" scaled="0"/>
                </a:gradFill>
              </a:rPr>
              <a:t> 2013 Cloud Storage Report</a:t>
            </a:r>
          </a:p>
        </p:txBody>
      </p:sp>
    </p:spTree>
    <p:extLst>
      <p:ext uri="{BB962C8B-B14F-4D97-AF65-F5344CB8AC3E}">
        <p14:creationId xmlns:p14="http://schemas.microsoft.com/office/powerpoint/2010/main" val="1039321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36000" decel="64000" fill="hold" nodeType="afterEffect">
                                  <p:stCondLst>
                                    <p:cond delay="0"/>
                                  </p:stCondLst>
                                  <p:childTnLst>
                                    <p:animMotion origin="layout" path="M -2.3998E-6 -4.65729E-6 L -0.1422 0.21039 " pathEditMode="relative" rAng="0" ptsTypes="AA">
                                      <p:cBhvr>
                                        <p:cTn id="6" dur="500" fill="hold"/>
                                        <p:tgtEl>
                                          <p:spTgt spid="9"/>
                                        </p:tgtEl>
                                        <p:attrNameLst>
                                          <p:attrName>ppt_x</p:attrName>
                                          <p:attrName>ppt_y</p:attrName>
                                        </p:attrNameLst>
                                      </p:cBhvr>
                                      <p:rCtr x="-7059" y="10826"/>
                                    </p:animMotion>
                                  </p:childTnLst>
                                </p:cTn>
                              </p:par>
                              <p:par>
                                <p:cTn id="7" presetID="6" presetClass="emph" presetSubtype="0" accel="36000" decel="64000" fill="hold" nodeType="withEffect">
                                  <p:stCondLst>
                                    <p:cond delay="0"/>
                                  </p:stCondLst>
                                  <p:childTnLst>
                                    <p:animScale>
                                      <p:cBhvr>
                                        <p:cTn id="8" dur="500" fill="hold"/>
                                        <p:tgtEl>
                                          <p:spTgt spid="9"/>
                                        </p:tgtEl>
                                      </p:cBhvr>
                                      <p:by x="192310" y="192310"/>
                                    </p:animScale>
                                  </p:childTnLst>
                                </p:cTn>
                              </p:par>
                              <p:par>
                                <p:cTn id="9" presetID="1"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nodeType="withEffect">
                                  <p:stCondLst>
                                    <p:cond delay="500"/>
                                  </p:stCondLst>
                                  <p:childTnLst>
                                    <p:set>
                                      <p:cBhvr>
                                        <p:cTn id="12" dur="1" fill="hold">
                                          <p:stCondLst>
                                            <p:cond delay="0"/>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28"/>
          <p:cNvSpPr>
            <a:spLocks noChangeAspect="1"/>
          </p:cNvSpPr>
          <p:nvPr/>
        </p:nvSpPr>
        <p:spPr bwMode="black">
          <a:xfrm>
            <a:off x="4650168" y="1531173"/>
            <a:ext cx="7266386" cy="400133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1" name="Freeform 128"/>
          <p:cNvSpPr>
            <a:spLocks noChangeAspect="1"/>
          </p:cNvSpPr>
          <p:nvPr/>
        </p:nvSpPr>
        <p:spPr bwMode="black">
          <a:xfrm>
            <a:off x="4972418" y="1756872"/>
            <a:ext cx="6668434" cy="367206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a:gradFill>
                <a:gsLst>
                  <a:gs pos="36283">
                    <a:srgbClr val="505050"/>
                  </a:gs>
                  <a:gs pos="28000">
                    <a:srgbClr val="505050"/>
                  </a:gs>
                </a:gsLst>
                <a:lin ang="5400000" scaled="0"/>
              </a:gradFill>
            </a:endParaRPr>
          </a:p>
        </p:txBody>
      </p:sp>
      <p:sp>
        <p:nvSpPr>
          <p:cNvPr id="6" name="Freeform 79"/>
          <p:cNvSpPr>
            <a:spLocks noEditPoints="1"/>
          </p:cNvSpPr>
          <p:nvPr/>
        </p:nvSpPr>
        <p:spPr bwMode="black">
          <a:xfrm>
            <a:off x="7634930" y="2696898"/>
            <a:ext cx="1919189" cy="252819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9"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Store, backup, recover your data</a:t>
            </a:r>
          </a:p>
        </p:txBody>
      </p:sp>
      <p:sp>
        <p:nvSpPr>
          <p:cNvPr id="14" name="Freeform 79"/>
          <p:cNvSpPr>
            <a:spLocks noEditPoints="1"/>
          </p:cNvSpPr>
          <p:nvPr/>
        </p:nvSpPr>
        <p:spPr bwMode="black">
          <a:xfrm>
            <a:off x="8096425" y="2991561"/>
            <a:ext cx="1439475" cy="18962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15" name="Freeform 79"/>
          <p:cNvSpPr>
            <a:spLocks noEditPoints="1"/>
          </p:cNvSpPr>
          <p:nvPr/>
        </p:nvSpPr>
        <p:spPr bwMode="black">
          <a:xfrm>
            <a:off x="9642022" y="2991561"/>
            <a:ext cx="1439475" cy="18962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7" name="Freeform 703"/>
          <p:cNvSpPr>
            <a:spLocks/>
          </p:cNvSpPr>
          <p:nvPr/>
        </p:nvSpPr>
        <p:spPr bwMode="auto">
          <a:xfrm>
            <a:off x="1665548" y="3571102"/>
            <a:ext cx="1236170" cy="929906"/>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tx2"/>
          </a:solidFill>
          <a:ln w="28575">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6" name="Freeform 703"/>
          <p:cNvSpPr>
            <a:spLocks/>
          </p:cNvSpPr>
          <p:nvPr/>
        </p:nvSpPr>
        <p:spPr bwMode="auto">
          <a:xfrm>
            <a:off x="6657104" y="3571102"/>
            <a:ext cx="1236170" cy="929906"/>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accent2"/>
          </a:solidFill>
          <a:ln w="28575">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7" name="Freeform 703"/>
          <p:cNvSpPr>
            <a:spLocks/>
          </p:cNvSpPr>
          <p:nvPr/>
        </p:nvSpPr>
        <p:spPr bwMode="auto">
          <a:xfrm>
            <a:off x="6657104" y="3571102"/>
            <a:ext cx="1236170" cy="929906"/>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accent2"/>
          </a:solidFill>
          <a:ln w="28575">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8" name="TextBox 17"/>
          <p:cNvSpPr txBox="1"/>
          <p:nvPr/>
        </p:nvSpPr>
        <p:spPr>
          <a:xfrm>
            <a:off x="449175" y="1141511"/>
            <a:ext cx="4213540" cy="669658"/>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algn="l" defTabSz="913946"/>
            <a:r>
              <a:rPr lang="en-US" sz="2744" b="0" dirty="0">
                <a:gradFill>
                  <a:gsLst>
                    <a:gs pos="2917">
                      <a:srgbClr val="00188F"/>
                    </a:gs>
                    <a:gs pos="30000">
                      <a:srgbClr val="00188F"/>
                    </a:gs>
                  </a:gsLst>
                  <a:lin ang="5400000" scaled="0"/>
                </a:gradFill>
              </a:rPr>
              <a:t>Windows Azure Storage</a:t>
            </a:r>
          </a:p>
        </p:txBody>
      </p:sp>
      <p:sp>
        <p:nvSpPr>
          <p:cNvPr id="19" name="TextBox 18"/>
          <p:cNvSpPr txBox="1"/>
          <p:nvPr/>
        </p:nvSpPr>
        <p:spPr>
          <a:xfrm>
            <a:off x="436628" y="1674425"/>
            <a:ext cx="4213540" cy="1848095"/>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algn="l" defTabSz="913946">
              <a:spcAft>
                <a:spcPts val="392"/>
              </a:spcAft>
            </a:pPr>
            <a:r>
              <a:rPr lang="en-US" sz="1960" b="0" dirty="0">
                <a:solidFill>
                  <a:srgbClr val="EFEFEF">
                    <a:lumMod val="50000"/>
                  </a:srgbClr>
                </a:solidFill>
                <a:latin typeface="Segoe UI"/>
              </a:rPr>
              <a:t>Highly durable and scalable</a:t>
            </a:r>
          </a:p>
          <a:p>
            <a:pPr algn="l" defTabSz="913946">
              <a:spcAft>
                <a:spcPts val="392"/>
              </a:spcAft>
            </a:pPr>
            <a:r>
              <a:rPr lang="en-US" sz="1960" b="0" dirty="0">
                <a:solidFill>
                  <a:srgbClr val="EFEFEF">
                    <a:lumMod val="50000"/>
                  </a:srgbClr>
                </a:solidFill>
                <a:latin typeface="Segoe UI"/>
              </a:rPr>
              <a:t>Multiple copies of your data</a:t>
            </a:r>
          </a:p>
          <a:p>
            <a:pPr algn="l" defTabSz="913946">
              <a:spcAft>
                <a:spcPts val="392"/>
              </a:spcAft>
            </a:pPr>
            <a:r>
              <a:rPr lang="en-US" sz="1960" b="0" dirty="0">
                <a:solidFill>
                  <a:srgbClr val="EFEFEF">
                    <a:lumMod val="50000"/>
                  </a:srgbClr>
                </a:solidFill>
                <a:latin typeface="Segoe UI"/>
              </a:rPr>
              <a:t>Financially backed  SLAs</a:t>
            </a:r>
          </a:p>
          <a:p>
            <a:pPr algn="l" defTabSz="913946">
              <a:spcAft>
                <a:spcPts val="392"/>
              </a:spcAft>
            </a:pPr>
            <a:r>
              <a:rPr lang="en-US" sz="1960" b="0" dirty="0">
                <a:solidFill>
                  <a:srgbClr val="EFEFEF">
                    <a:lumMod val="50000"/>
                  </a:srgbClr>
                </a:solidFill>
                <a:latin typeface="Segoe UI"/>
              </a:rPr>
              <a:t>Storage for objects, tables, drives</a:t>
            </a:r>
          </a:p>
          <a:p>
            <a:pPr algn="l" defTabSz="913946">
              <a:spcAft>
                <a:spcPts val="392"/>
              </a:spcAft>
            </a:pPr>
            <a:r>
              <a:rPr lang="en-US" sz="1960" b="0" dirty="0">
                <a:solidFill>
                  <a:srgbClr val="EFEFEF">
                    <a:lumMod val="50000"/>
                  </a:srgbClr>
                </a:solidFill>
                <a:latin typeface="Segoe UI"/>
              </a:rPr>
              <a:t>Supports REST APIs</a:t>
            </a:r>
          </a:p>
        </p:txBody>
      </p:sp>
    </p:spTree>
    <p:extLst>
      <p:ext uri="{BB962C8B-B14F-4D97-AF65-F5344CB8AC3E}">
        <p14:creationId xmlns:p14="http://schemas.microsoft.com/office/powerpoint/2010/main" val="880105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44000" decel="56000" fill="hold" grpId="0" nodeType="afterEffect">
                                  <p:stCondLst>
                                    <p:cond delay="0"/>
                                  </p:stCondLst>
                                  <p:childTnLst>
                                    <p:animMotion origin="layout" path="M -1.47817E-6 -4.4621E-6 L -0.10862 -0.00295 " pathEditMode="relative" rAng="0" ptsTypes="AA">
                                      <p:cBhvr>
                                        <p:cTn id="6" dur="500" fill="hold"/>
                                        <p:tgtEl>
                                          <p:spTgt spid="6"/>
                                        </p:tgtEl>
                                        <p:attrNameLst>
                                          <p:attrName>ppt_x</p:attrName>
                                          <p:attrName>ppt_y</p:attrName>
                                        </p:attrNameLst>
                                      </p:cBhvr>
                                      <p:rCtr x="-5412" y="-136"/>
                                    </p:animMotion>
                                  </p:childTnLst>
                                </p:cTn>
                              </p:par>
                              <p:par>
                                <p:cTn id="7" presetID="6" presetClass="emph" presetSubtype="0" accel="44000" decel="56000" fill="hold" grpId="1" nodeType="withEffect">
                                  <p:stCondLst>
                                    <p:cond delay="0"/>
                                  </p:stCondLst>
                                  <p:childTnLst>
                                    <p:animScale>
                                      <p:cBhvr>
                                        <p:cTn id="8" dur="500" fill="hold"/>
                                        <p:tgtEl>
                                          <p:spTgt spid="6"/>
                                        </p:tgtEl>
                                      </p:cBhvr>
                                      <p:by x="75180" y="75180"/>
                                    </p:animScale>
                                  </p:childTnLst>
                                </p:cTn>
                              </p:par>
                              <p:par>
                                <p:cTn id="9" presetID="19" presetClass="emph" presetSubtype="0" fill="hold" grpId="2" nodeType="withEffect">
                                  <p:stCondLst>
                                    <p:cond delay="0"/>
                                  </p:stCondLst>
                                  <p:childTnLst>
                                    <p:animClr clrSpc="rgb" dir="cw">
                                      <p:cBhvr override="childStyle">
                                        <p:cTn id="10" dur="500" fill="hold"/>
                                        <p:tgtEl>
                                          <p:spTgt spid="6"/>
                                        </p:tgtEl>
                                        <p:attrNameLst>
                                          <p:attrName>style.color</p:attrName>
                                        </p:attrNameLst>
                                      </p:cBhvr>
                                      <p:to>
                                        <a:schemeClr val="tx1"/>
                                      </p:to>
                                    </p:animClr>
                                    <p:animClr clrSpc="rgb" dir="cw">
                                      <p:cBhvr>
                                        <p:cTn id="11" dur="500" fill="hold"/>
                                        <p:tgtEl>
                                          <p:spTgt spid="6"/>
                                        </p:tgtEl>
                                        <p:attrNameLst>
                                          <p:attrName>fillcolor</p:attrName>
                                        </p:attrNameLst>
                                      </p:cBhvr>
                                      <p:to>
                                        <a:schemeClr val="tx1"/>
                                      </p:to>
                                    </p:animClr>
                                    <p:set>
                                      <p:cBhvr>
                                        <p:cTn id="12" dur="500" fill="hold"/>
                                        <p:tgtEl>
                                          <p:spTgt spid="6"/>
                                        </p:tgtEl>
                                        <p:attrNameLst>
                                          <p:attrName>fill.type</p:attrName>
                                        </p:attrNameLst>
                                      </p:cBhvr>
                                      <p:to>
                                        <p:strVal val="solid"/>
                                      </p:to>
                                    </p:set>
                                    <p:set>
                                      <p:cBhvr>
                                        <p:cTn id="13" dur="500" fill="hold"/>
                                        <p:tgtEl>
                                          <p:spTgt spid="6"/>
                                        </p:tgtEl>
                                        <p:attrNameLst>
                                          <p:attrName>fill.on</p:attrName>
                                        </p:attrNameLst>
                                      </p:cBhvr>
                                      <p:to>
                                        <p:strVal val="true"/>
                                      </p:to>
                                    </p:se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600"/>
                                        <p:tgtEl>
                                          <p:spTgt spid="18"/>
                                        </p:tgtEl>
                                      </p:cBhvr>
                                    </p:animEffect>
                                  </p:childTnLst>
                                </p:cTn>
                              </p:par>
                              <p:par>
                                <p:cTn id="27" presetID="35" presetClass="path" presetSubtype="0" decel="100000" fill="hold" grpId="1" nodeType="withEffect">
                                  <p:stCondLst>
                                    <p:cond delay="50"/>
                                  </p:stCondLst>
                                  <p:childTnLst>
                                    <p:animMotion origin="layout" path="M -0.05548 0.00023 L -2.03699E-6 0.00023 " pathEditMode="relative" rAng="0" ptsTypes="AA">
                                      <p:cBhvr>
                                        <p:cTn id="28" dur="800" fill="hold"/>
                                        <p:tgtEl>
                                          <p:spTgt spid="18"/>
                                        </p:tgtEl>
                                        <p:attrNameLst>
                                          <p:attrName>ppt_x</p:attrName>
                                          <p:attrName>ppt_y</p:attrName>
                                        </p:attrNameLst>
                                      </p:cBhvr>
                                      <p:rCtr x="2774" y="0"/>
                                    </p:animMotion>
                                  </p:childTnLst>
                                </p:cTn>
                              </p:par>
                              <p:par>
                                <p:cTn id="29" presetID="10" presetClass="entr" presetSubtype="0"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600"/>
                                        <p:tgtEl>
                                          <p:spTgt spid="19"/>
                                        </p:tgtEl>
                                      </p:cBhvr>
                                    </p:animEffect>
                                  </p:childTnLst>
                                </p:cTn>
                              </p:par>
                              <p:par>
                                <p:cTn id="32" presetID="35" presetClass="path" presetSubtype="0" decel="100000" fill="hold" grpId="1" nodeType="withEffect">
                                  <p:stCondLst>
                                    <p:cond delay="50"/>
                                  </p:stCondLst>
                                  <p:childTnLst>
                                    <p:animMotion origin="layout" path="M -0.05553 0.00023 L 4.35793E-6 0.00023 " pathEditMode="relative" rAng="0" ptsTypes="AA">
                                      <p:cBhvr>
                                        <p:cTn id="33" dur="800" fill="hold"/>
                                        <p:tgtEl>
                                          <p:spTgt spid="19"/>
                                        </p:tgtEl>
                                        <p:attrNameLst>
                                          <p:attrName>ppt_x</p:attrName>
                                          <p:attrName>ppt_y</p:attrName>
                                        </p:attrNameLst>
                                      </p:cBhvr>
                                      <p:rCtr x="2770" y="0"/>
                                    </p:animMotion>
                                  </p:childTnLst>
                                </p:cTn>
                              </p:par>
                            </p:childTnLst>
                          </p:cTn>
                        </p:par>
                      </p:childTnLst>
                    </p:cTn>
                  </p:par>
                  <p:par>
                    <p:cTn id="34" fill="hold">
                      <p:stCondLst>
                        <p:cond delay="indefinite"/>
                      </p:stCondLst>
                      <p:childTnLst>
                        <p:par>
                          <p:cTn id="35" fill="hold">
                            <p:stCondLst>
                              <p:cond delay="0"/>
                            </p:stCondLst>
                            <p:childTnLst>
                              <p:par>
                                <p:cTn id="36" presetID="2" presetClass="entr" presetSubtype="8" decel="100000" fill="hold" grpId="1"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63" presetClass="path" presetSubtype="0" accel="34667" decel="65333" fill="hold" grpId="0" nodeType="afterEffect">
                                  <p:stCondLst>
                                    <p:cond delay="0"/>
                                  </p:stCondLst>
                                  <p:childTnLst>
                                    <p:animMotion origin="layout" path="M -6.58667E-7 4.33954E-6 L 0.40886 4.33954E-6 " pathEditMode="relative" rAng="0" ptsTypes="AA">
                                      <p:cBhvr>
                                        <p:cTn id="42" dur="500" fill="hold"/>
                                        <p:tgtEl>
                                          <p:spTgt spid="7"/>
                                        </p:tgtEl>
                                        <p:attrNameLst>
                                          <p:attrName>ppt_x</p:attrName>
                                          <p:attrName>ppt_y</p:attrName>
                                        </p:attrNameLst>
                                      </p:cBhvr>
                                      <p:rCtr x="20437" y="0"/>
                                    </p:animMotion>
                                  </p:childTnLst>
                                </p:cTn>
                              </p:par>
                              <p:par>
                                <p:cTn id="43" presetID="19" presetClass="emph" presetSubtype="0" fill="hold" grpId="2" nodeType="withEffect">
                                  <p:stCondLst>
                                    <p:cond delay="0"/>
                                  </p:stCondLst>
                                  <p:childTnLst>
                                    <p:animClr clrSpc="rgb" dir="cw">
                                      <p:cBhvr override="childStyle">
                                        <p:cTn id="44" dur="500" fill="hold"/>
                                        <p:tgtEl>
                                          <p:spTgt spid="7"/>
                                        </p:tgtEl>
                                        <p:attrNameLst>
                                          <p:attrName>style.color</p:attrName>
                                        </p:attrNameLst>
                                      </p:cBhvr>
                                      <p:to>
                                        <a:schemeClr val="accent2"/>
                                      </p:to>
                                    </p:animClr>
                                    <p:animClr clrSpc="rgb" dir="cw">
                                      <p:cBhvr>
                                        <p:cTn id="45" dur="500" fill="hold"/>
                                        <p:tgtEl>
                                          <p:spTgt spid="7"/>
                                        </p:tgtEl>
                                        <p:attrNameLst>
                                          <p:attrName>fillcolor</p:attrName>
                                        </p:attrNameLst>
                                      </p:cBhvr>
                                      <p:to>
                                        <a:schemeClr val="accent2"/>
                                      </p:to>
                                    </p:animClr>
                                    <p:set>
                                      <p:cBhvr>
                                        <p:cTn id="46" dur="500" fill="hold"/>
                                        <p:tgtEl>
                                          <p:spTgt spid="7"/>
                                        </p:tgtEl>
                                        <p:attrNameLst>
                                          <p:attrName>fill.type</p:attrName>
                                        </p:attrNameLst>
                                      </p:cBhvr>
                                      <p:to>
                                        <p:strVal val="solid"/>
                                      </p:to>
                                    </p:set>
                                    <p:set>
                                      <p:cBhvr>
                                        <p:cTn id="47" dur="500" fill="hold"/>
                                        <p:tgtEl>
                                          <p:spTgt spid="7"/>
                                        </p:tgtEl>
                                        <p:attrNameLst>
                                          <p:attrName>fill.on</p:attrName>
                                        </p:attrNameLst>
                                      </p:cBhvr>
                                      <p:to>
                                        <p:strVal val="true"/>
                                      </p:to>
                                    </p:set>
                                  </p:childTnLst>
                                </p:cTn>
                              </p:par>
                              <p:par>
                                <p:cTn id="48" presetID="1" presetClass="entr" presetSubtype="0" fill="hold" grpId="1" nodeType="withEffect">
                                  <p:stCondLst>
                                    <p:cond delay="500"/>
                                  </p:stCondLst>
                                  <p:childTnLst>
                                    <p:set>
                                      <p:cBhvr>
                                        <p:cTn id="49" dur="1" fill="hold">
                                          <p:stCondLst>
                                            <p:cond delay="0"/>
                                          </p:stCondLst>
                                        </p:cTn>
                                        <p:tgtEl>
                                          <p:spTgt spid="16"/>
                                        </p:tgtEl>
                                        <p:attrNameLst>
                                          <p:attrName>style.visibility</p:attrName>
                                        </p:attrNameLst>
                                      </p:cBhvr>
                                      <p:to>
                                        <p:strVal val="visible"/>
                                      </p:to>
                                    </p:set>
                                  </p:childTnLst>
                                </p:cTn>
                              </p:par>
                              <p:par>
                                <p:cTn id="50" presetID="1" presetClass="entr" presetSubtype="0" fill="hold" grpId="1" nodeType="withEffect">
                                  <p:stCondLst>
                                    <p:cond delay="500"/>
                                  </p:stCondLst>
                                  <p:childTnLst>
                                    <p:set>
                                      <p:cBhvr>
                                        <p:cTn id="51" dur="1" fill="hold">
                                          <p:stCondLst>
                                            <p:cond delay="0"/>
                                          </p:stCondLst>
                                        </p:cTn>
                                        <p:tgtEl>
                                          <p:spTgt spid="17"/>
                                        </p:tgtEl>
                                        <p:attrNameLst>
                                          <p:attrName>style.visibility</p:attrName>
                                        </p:attrNameLst>
                                      </p:cBhvr>
                                      <p:to>
                                        <p:strVal val="visible"/>
                                      </p:to>
                                    </p:set>
                                  </p:childTnLst>
                                </p:cTn>
                              </p:par>
                            </p:childTnLst>
                          </p:cTn>
                        </p:par>
                        <p:par>
                          <p:cTn id="52" fill="hold">
                            <p:stCondLst>
                              <p:cond delay="1000"/>
                            </p:stCondLst>
                            <p:childTnLst>
                              <p:par>
                                <p:cTn id="53" presetID="63" presetClass="path" presetSubtype="0" accel="34667" decel="65333" fill="hold" grpId="0" nodeType="afterEffect">
                                  <p:stCondLst>
                                    <p:cond delay="0"/>
                                  </p:stCondLst>
                                  <p:childTnLst>
                                    <p:animMotion origin="layout" path="M 4.62854E-6 4.33954E-6 L 0.12637 4.33954E-6 " pathEditMode="relative" rAng="0" ptsTypes="AA">
                                      <p:cBhvr>
                                        <p:cTn id="54" dur="500" fill="hold"/>
                                        <p:tgtEl>
                                          <p:spTgt spid="16"/>
                                        </p:tgtEl>
                                        <p:attrNameLst>
                                          <p:attrName>ppt_x</p:attrName>
                                          <p:attrName>ppt_y</p:attrName>
                                        </p:attrNameLst>
                                      </p:cBhvr>
                                      <p:rCtr x="6319" y="0"/>
                                    </p:animMotion>
                                  </p:childTnLst>
                                </p:cTn>
                              </p:par>
                              <p:par>
                                <p:cTn id="55" presetID="63" presetClass="path" presetSubtype="0" accel="34667" decel="65333" fill="hold" grpId="0" nodeType="withEffect">
                                  <p:stCondLst>
                                    <p:cond delay="0"/>
                                  </p:stCondLst>
                                  <p:childTnLst>
                                    <p:animMotion origin="layout" path="M 4.62854E-6 4.33954E-6 L 0.25325 4.33954E-6 " pathEditMode="relative" rAng="0" ptsTypes="AA">
                                      <p:cBhvr>
                                        <p:cTn id="56" dur="500" fill="hold"/>
                                        <p:tgtEl>
                                          <p:spTgt spid="17"/>
                                        </p:tgtEl>
                                        <p:attrNameLst>
                                          <p:attrName>ppt_x</p:attrName>
                                          <p:attrName>ppt_y</p:attrName>
                                        </p:attrNameLst>
                                      </p:cBhvr>
                                      <p:rCtr x="12663" y="0"/>
                                    </p:animMotion>
                                  </p:childTnLst>
                                </p:cTn>
                              </p:par>
                            </p:childTnLst>
                          </p:cTn>
                        </p:par>
                        <p:par>
                          <p:cTn id="57" fill="hold">
                            <p:stCondLst>
                              <p:cond delay="1500"/>
                            </p:stCondLst>
                            <p:childTnLst>
                              <p:par>
                                <p:cTn id="58" presetID="6" presetClass="emph" presetSubtype="0" fill="hold" grpId="3" nodeType="afterEffect">
                                  <p:stCondLst>
                                    <p:cond delay="0"/>
                                  </p:stCondLst>
                                  <p:childTnLst>
                                    <p:animScale>
                                      <p:cBhvr>
                                        <p:cTn id="59" dur="250" fill="hold"/>
                                        <p:tgtEl>
                                          <p:spTgt spid="7"/>
                                        </p:tgtEl>
                                      </p:cBhvr>
                                      <p:by x="0" y="0"/>
                                    </p:animScale>
                                  </p:childTnLst>
                                </p:cTn>
                              </p:par>
                              <p:par>
                                <p:cTn id="60" presetID="6" presetClass="emph" presetSubtype="0" fill="hold" grpId="2" nodeType="withEffect">
                                  <p:stCondLst>
                                    <p:cond delay="100"/>
                                  </p:stCondLst>
                                  <p:childTnLst>
                                    <p:animScale>
                                      <p:cBhvr>
                                        <p:cTn id="61" dur="250" fill="hold"/>
                                        <p:tgtEl>
                                          <p:spTgt spid="16"/>
                                        </p:tgtEl>
                                      </p:cBhvr>
                                      <p:by x="0" y="0"/>
                                    </p:animScale>
                                  </p:childTnLst>
                                </p:cTn>
                              </p:par>
                              <p:par>
                                <p:cTn id="62" presetID="6" presetClass="emph" presetSubtype="0" fill="hold" grpId="2" nodeType="withEffect">
                                  <p:stCondLst>
                                    <p:cond delay="200"/>
                                  </p:stCondLst>
                                  <p:childTnLst>
                                    <p:animScale>
                                      <p:cBhvr>
                                        <p:cTn id="63" dur="250" fill="hold"/>
                                        <p:tgtEl>
                                          <p:spTgt spid="17"/>
                                        </p:tgtEl>
                                      </p:cBhvr>
                                      <p:by x="0" y="0"/>
                                    </p:animScale>
                                  </p:childTnLst>
                                </p:cTn>
                              </p:par>
                            </p:childTnLst>
                          </p:cTn>
                        </p:par>
                        <p:par>
                          <p:cTn id="64" fill="hold">
                            <p:stCondLst>
                              <p:cond delay="1950"/>
                            </p:stCondLst>
                            <p:childTnLst>
                              <p:par>
                                <p:cTn id="65" presetID="19" presetClass="emph" presetSubtype="0" fill="hold" grpId="3" nodeType="afterEffect">
                                  <p:stCondLst>
                                    <p:cond delay="0"/>
                                  </p:stCondLst>
                                  <p:childTnLst>
                                    <p:animClr clrSpc="rgb" dir="cw">
                                      <p:cBhvr override="childStyle">
                                        <p:cTn id="66" dur="500" fill="hold"/>
                                        <p:tgtEl>
                                          <p:spTgt spid="6"/>
                                        </p:tgtEl>
                                        <p:attrNameLst>
                                          <p:attrName>style.color</p:attrName>
                                        </p:attrNameLst>
                                      </p:cBhvr>
                                      <p:to>
                                        <a:schemeClr val="accent2"/>
                                      </p:to>
                                    </p:animClr>
                                    <p:animClr clrSpc="rgb" dir="cw">
                                      <p:cBhvr>
                                        <p:cTn id="67" dur="500" fill="hold"/>
                                        <p:tgtEl>
                                          <p:spTgt spid="6"/>
                                        </p:tgtEl>
                                        <p:attrNameLst>
                                          <p:attrName>fillcolor</p:attrName>
                                        </p:attrNameLst>
                                      </p:cBhvr>
                                      <p:to>
                                        <a:schemeClr val="accent2"/>
                                      </p:to>
                                    </p:animClr>
                                    <p:set>
                                      <p:cBhvr>
                                        <p:cTn id="68" dur="500" fill="hold"/>
                                        <p:tgtEl>
                                          <p:spTgt spid="6"/>
                                        </p:tgtEl>
                                        <p:attrNameLst>
                                          <p:attrName>fill.type</p:attrName>
                                        </p:attrNameLst>
                                      </p:cBhvr>
                                      <p:to>
                                        <p:strVal val="solid"/>
                                      </p:to>
                                    </p:set>
                                    <p:set>
                                      <p:cBhvr>
                                        <p:cTn id="69" dur="500" fill="hold"/>
                                        <p:tgtEl>
                                          <p:spTgt spid="6"/>
                                        </p:tgtEl>
                                        <p:attrNameLst>
                                          <p:attrName>fill.on</p:attrName>
                                        </p:attrNameLst>
                                      </p:cBhvr>
                                      <p:to>
                                        <p:strVal val="true"/>
                                      </p:to>
                                    </p:set>
                                  </p:childTnLst>
                                </p:cTn>
                              </p:par>
                              <p:par>
                                <p:cTn id="70" presetID="19" presetClass="emph" presetSubtype="0" fill="hold" grpId="1" nodeType="withEffect">
                                  <p:stCondLst>
                                    <p:cond delay="0"/>
                                  </p:stCondLst>
                                  <p:childTnLst>
                                    <p:animClr clrSpc="rgb" dir="cw">
                                      <p:cBhvr override="childStyle">
                                        <p:cTn id="71" dur="500" fill="hold"/>
                                        <p:tgtEl>
                                          <p:spTgt spid="14"/>
                                        </p:tgtEl>
                                        <p:attrNameLst>
                                          <p:attrName>style.color</p:attrName>
                                        </p:attrNameLst>
                                      </p:cBhvr>
                                      <p:to>
                                        <a:schemeClr val="accent2"/>
                                      </p:to>
                                    </p:animClr>
                                    <p:animClr clrSpc="rgb" dir="cw">
                                      <p:cBhvr>
                                        <p:cTn id="72" dur="500" fill="hold"/>
                                        <p:tgtEl>
                                          <p:spTgt spid="14"/>
                                        </p:tgtEl>
                                        <p:attrNameLst>
                                          <p:attrName>fillcolor</p:attrName>
                                        </p:attrNameLst>
                                      </p:cBhvr>
                                      <p:to>
                                        <a:schemeClr val="accent2"/>
                                      </p:to>
                                    </p:animClr>
                                    <p:set>
                                      <p:cBhvr>
                                        <p:cTn id="73" dur="500" fill="hold"/>
                                        <p:tgtEl>
                                          <p:spTgt spid="14"/>
                                        </p:tgtEl>
                                        <p:attrNameLst>
                                          <p:attrName>fill.type</p:attrName>
                                        </p:attrNameLst>
                                      </p:cBhvr>
                                      <p:to>
                                        <p:strVal val="solid"/>
                                      </p:to>
                                    </p:set>
                                    <p:set>
                                      <p:cBhvr>
                                        <p:cTn id="74" dur="500" fill="hold"/>
                                        <p:tgtEl>
                                          <p:spTgt spid="14"/>
                                        </p:tgtEl>
                                        <p:attrNameLst>
                                          <p:attrName>fill.on</p:attrName>
                                        </p:attrNameLst>
                                      </p:cBhvr>
                                      <p:to>
                                        <p:strVal val="true"/>
                                      </p:to>
                                    </p:set>
                                  </p:childTnLst>
                                </p:cTn>
                              </p:par>
                              <p:par>
                                <p:cTn id="75" presetID="19" presetClass="emph" presetSubtype="0" fill="hold" grpId="1" nodeType="withEffect">
                                  <p:stCondLst>
                                    <p:cond delay="0"/>
                                  </p:stCondLst>
                                  <p:childTnLst>
                                    <p:animClr clrSpc="rgb" dir="cw">
                                      <p:cBhvr override="childStyle">
                                        <p:cTn id="76" dur="500" fill="hold"/>
                                        <p:tgtEl>
                                          <p:spTgt spid="15"/>
                                        </p:tgtEl>
                                        <p:attrNameLst>
                                          <p:attrName>style.color</p:attrName>
                                        </p:attrNameLst>
                                      </p:cBhvr>
                                      <p:to>
                                        <a:schemeClr val="accent2"/>
                                      </p:to>
                                    </p:animClr>
                                    <p:animClr clrSpc="rgb" dir="cw">
                                      <p:cBhvr>
                                        <p:cTn id="77" dur="500" fill="hold"/>
                                        <p:tgtEl>
                                          <p:spTgt spid="15"/>
                                        </p:tgtEl>
                                        <p:attrNameLst>
                                          <p:attrName>fillcolor</p:attrName>
                                        </p:attrNameLst>
                                      </p:cBhvr>
                                      <p:to>
                                        <a:schemeClr val="accent2"/>
                                      </p:to>
                                    </p:animClr>
                                    <p:set>
                                      <p:cBhvr>
                                        <p:cTn id="78" dur="500" fill="hold"/>
                                        <p:tgtEl>
                                          <p:spTgt spid="15"/>
                                        </p:tgtEl>
                                        <p:attrNameLst>
                                          <p:attrName>fill.type</p:attrName>
                                        </p:attrNameLst>
                                      </p:cBhvr>
                                      <p:to>
                                        <p:strVal val="solid"/>
                                      </p:to>
                                    </p:set>
                                    <p:set>
                                      <p:cBhvr>
                                        <p:cTn id="79" dur="500" fill="hold"/>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6" grpId="1" animBg="1"/>
      <p:bldP spid="6" grpId="2" animBg="1"/>
      <p:bldP spid="6" grpId="3" animBg="1"/>
      <p:bldP spid="14" grpId="0" animBg="1"/>
      <p:bldP spid="14" grpId="1" animBg="1"/>
      <p:bldP spid="15" grpId="0" animBg="1"/>
      <p:bldP spid="15" grpId="1" animBg="1"/>
      <p:bldP spid="7" grpId="0" animBg="1"/>
      <p:bldP spid="7" grpId="1" animBg="1"/>
      <p:bldP spid="7" grpId="2" animBg="1"/>
      <p:bldP spid="7" grpId="3" animBg="1"/>
      <p:bldP spid="16" grpId="0" animBg="1"/>
      <p:bldP spid="16" grpId="1" animBg="1"/>
      <p:bldP spid="16" grpId="2" animBg="1"/>
      <p:bldP spid="17" grpId="0" animBg="1"/>
      <p:bldP spid="17" grpId="1" animBg="1"/>
      <p:bldP spid="17" grpId="2" animBg="1"/>
      <p:bldP spid="18" grpId="0"/>
      <p:bldP spid="18" grpId="1"/>
      <p:bldP spid="19" grpId="0"/>
      <p:bldP spid="1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28"/>
          <p:cNvSpPr>
            <a:spLocks noChangeAspect="1"/>
          </p:cNvSpPr>
          <p:nvPr/>
        </p:nvSpPr>
        <p:spPr bwMode="black">
          <a:xfrm>
            <a:off x="4650168" y="1531173"/>
            <a:ext cx="7266386" cy="400133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Store, backup, recover your data</a:t>
            </a:r>
          </a:p>
        </p:txBody>
      </p:sp>
      <p:grpSp>
        <p:nvGrpSpPr>
          <p:cNvPr id="10" name="Group 9"/>
          <p:cNvGrpSpPr/>
          <p:nvPr/>
        </p:nvGrpSpPr>
        <p:grpSpPr>
          <a:xfrm>
            <a:off x="4972418" y="1756872"/>
            <a:ext cx="6668434" cy="3672066"/>
            <a:chOff x="5073446" y="1791160"/>
            <a:chExt cx="6803922" cy="3746674"/>
          </a:xfrm>
        </p:grpSpPr>
        <p:sp>
          <p:nvSpPr>
            <p:cNvPr id="5" name="Freeform 128"/>
            <p:cNvSpPr>
              <a:spLocks noChangeAspect="1"/>
            </p:cNvSpPr>
            <p:nvPr/>
          </p:nvSpPr>
          <p:spPr bwMode="black">
            <a:xfrm>
              <a:off x="5073446" y="1791160"/>
              <a:ext cx="6803922" cy="374667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a:gradFill>
                  <a:gsLst>
                    <a:gs pos="36283">
                      <a:srgbClr val="505050"/>
                    </a:gs>
                    <a:gs pos="28000">
                      <a:srgbClr val="505050"/>
                    </a:gs>
                  </a:gsLst>
                  <a:lin ang="5400000" scaled="0"/>
                </a:gradFill>
              </a:endParaRPr>
            </a:p>
          </p:txBody>
        </p:sp>
        <p:sp>
          <p:nvSpPr>
            <p:cNvPr id="6" name="Freeform 79"/>
            <p:cNvSpPr>
              <a:spLocks noEditPoints="1"/>
            </p:cNvSpPr>
            <p:nvPr/>
          </p:nvSpPr>
          <p:spPr bwMode="black">
            <a:xfrm>
              <a:off x="8260926"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7" name="Freeform 79"/>
            <p:cNvSpPr>
              <a:spLocks noEditPoints="1"/>
            </p:cNvSpPr>
            <p:nvPr/>
          </p:nvSpPr>
          <p:spPr bwMode="black">
            <a:xfrm>
              <a:off x="9837927"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9" name="Freeform 79"/>
            <p:cNvSpPr>
              <a:spLocks noEditPoints="1"/>
            </p:cNvSpPr>
            <p:nvPr/>
          </p:nvSpPr>
          <p:spPr bwMode="black">
            <a:xfrm>
              <a:off x="6683925"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16" name="Freeform 128"/>
          <p:cNvSpPr>
            <a:spLocks noChangeAspect="1"/>
          </p:cNvSpPr>
          <p:nvPr/>
        </p:nvSpPr>
        <p:spPr bwMode="black">
          <a:xfrm>
            <a:off x="846403" y="2208514"/>
            <a:ext cx="3836518" cy="211263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a:gradFill>
                <a:gsLst>
                  <a:gs pos="36283">
                    <a:srgbClr val="505050"/>
                  </a:gs>
                  <a:gs pos="28000">
                    <a:srgbClr val="505050"/>
                  </a:gs>
                </a:gsLst>
                <a:lin ang="5400000" scaled="0"/>
              </a:gradFill>
            </a:endParaRPr>
          </a:p>
        </p:txBody>
      </p:sp>
      <p:sp>
        <p:nvSpPr>
          <p:cNvPr id="17" name="Freeform 79"/>
          <p:cNvSpPr>
            <a:spLocks noEditPoints="1"/>
          </p:cNvSpPr>
          <p:nvPr/>
        </p:nvSpPr>
        <p:spPr bwMode="black">
          <a:xfrm>
            <a:off x="2643724" y="2918861"/>
            <a:ext cx="828166" cy="10909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18" name="Freeform 79"/>
          <p:cNvSpPr>
            <a:spLocks noEditPoints="1"/>
          </p:cNvSpPr>
          <p:nvPr/>
        </p:nvSpPr>
        <p:spPr bwMode="black">
          <a:xfrm>
            <a:off x="3532945" y="2918861"/>
            <a:ext cx="828166" cy="10909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19" name="Freeform 79"/>
          <p:cNvSpPr>
            <a:spLocks noEditPoints="1"/>
          </p:cNvSpPr>
          <p:nvPr/>
        </p:nvSpPr>
        <p:spPr bwMode="black">
          <a:xfrm>
            <a:off x="1754502" y="2918861"/>
            <a:ext cx="828166" cy="10909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cxnSp>
        <p:nvCxnSpPr>
          <p:cNvPr id="20" name="Straight Connector 19"/>
          <p:cNvCxnSpPr/>
          <p:nvPr/>
        </p:nvCxnSpPr>
        <p:spPr>
          <a:xfrm>
            <a:off x="2582668" y="5089310"/>
            <a:ext cx="7018986" cy="0"/>
          </a:xfrm>
          <a:prstGeom prst="line">
            <a:avLst/>
          </a:prstGeom>
          <a:ln w="476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1" name="Oval 20"/>
          <p:cNvSpPr/>
          <p:nvPr/>
        </p:nvSpPr>
        <p:spPr bwMode="auto">
          <a:xfrm>
            <a:off x="9608940" y="4975658"/>
            <a:ext cx="227304" cy="227304"/>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9" tIns="60923" rIns="121849" bIns="60923" numCol="1" rtlCol="0" anchor="ctr" anchorCtr="0" compatLnSpc="1">
            <a:prstTxWarp prst="textNoShape">
              <a:avLst/>
            </a:prstTxWarp>
          </a:bodyPr>
          <a:lstStyle/>
          <a:p>
            <a:pPr algn="ctr" defTabSz="1218051" fontAlgn="base">
              <a:spcBef>
                <a:spcPct val="0"/>
              </a:spcBef>
              <a:spcAft>
                <a:spcPct val="0"/>
              </a:spcAft>
            </a:pPr>
            <a:endParaRPr lang="en-US" sz="2930" dirty="0">
              <a:gradFill>
                <a:gsLst>
                  <a:gs pos="0">
                    <a:srgbClr val="FFFFFF"/>
                  </a:gs>
                  <a:gs pos="100000">
                    <a:srgbClr val="FFFFFF"/>
                  </a:gs>
                </a:gsLst>
                <a:lin ang="5400000" scaled="0"/>
              </a:gradFill>
            </a:endParaRPr>
          </a:p>
        </p:txBody>
      </p:sp>
      <p:sp>
        <p:nvSpPr>
          <p:cNvPr id="22" name="TextBox 21"/>
          <p:cNvSpPr txBox="1"/>
          <p:nvPr/>
        </p:nvSpPr>
        <p:spPr>
          <a:xfrm>
            <a:off x="9174501" y="4432113"/>
            <a:ext cx="1096182" cy="615361"/>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46"/>
            <a:r>
              <a:rPr lang="en-US" sz="2352" dirty="0">
                <a:gradFill>
                  <a:gsLst>
                    <a:gs pos="61947">
                      <a:srgbClr val="FFFFFF"/>
                    </a:gs>
                    <a:gs pos="44000">
                      <a:srgbClr val="FFFFFF"/>
                    </a:gs>
                  </a:gsLst>
                  <a:lin ang="5400000" scaled="0"/>
                </a:gradFill>
              </a:rPr>
              <a:t>West DC</a:t>
            </a:r>
          </a:p>
        </p:txBody>
      </p:sp>
      <p:sp>
        <p:nvSpPr>
          <p:cNvPr id="23" name="Oval 22"/>
          <p:cNvSpPr/>
          <p:nvPr/>
        </p:nvSpPr>
        <p:spPr bwMode="auto">
          <a:xfrm>
            <a:off x="2430278" y="4975658"/>
            <a:ext cx="227304" cy="227304"/>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9" tIns="60923" rIns="121849" bIns="60923" numCol="1" rtlCol="0" anchor="ctr" anchorCtr="0" compatLnSpc="1">
            <a:prstTxWarp prst="textNoShape">
              <a:avLst/>
            </a:prstTxWarp>
          </a:bodyPr>
          <a:lstStyle/>
          <a:p>
            <a:pPr algn="ctr" defTabSz="1218051" fontAlgn="base">
              <a:spcBef>
                <a:spcPct val="0"/>
              </a:spcBef>
              <a:spcAft>
                <a:spcPct val="0"/>
              </a:spcAft>
            </a:pPr>
            <a:endParaRPr lang="en-US" sz="2930" dirty="0">
              <a:gradFill>
                <a:gsLst>
                  <a:gs pos="0">
                    <a:srgbClr val="FFFFFF"/>
                  </a:gs>
                  <a:gs pos="100000">
                    <a:srgbClr val="FFFFFF"/>
                  </a:gs>
                </a:gsLst>
                <a:lin ang="5400000" scaled="0"/>
              </a:gradFill>
            </a:endParaRPr>
          </a:p>
        </p:txBody>
      </p:sp>
      <p:sp>
        <p:nvSpPr>
          <p:cNvPr id="24" name="TextBox 23"/>
          <p:cNvSpPr txBox="1"/>
          <p:nvPr/>
        </p:nvSpPr>
        <p:spPr>
          <a:xfrm>
            <a:off x="2065207" y="4432113"/>
            <a:ext cx="957448" cy="615361"/>
          </a:xfrm>
          <a:prstGeom prst="rect">
            <a:avLst/>
          </a:prstGeom>
          <a:noFill/>
        </p:spPr>
        <p:txBody>
          <a:bodyPr wrap="square" lIns="0" tIns="143391" rIns="0" bIns="143391" rtlCol="0">
            <a:spAutoFit/>
          </a:bodyPr>
          <a:lstStyle/>
          <a:p>
            <a:pPr algn="ctr" defTabSz="913946">
              <a:lnSpc>
                <a:spcPct val="90000"/>
              </a:lnSpc>
            </a:pPr>
            <a:r>
              <a:rPr lang="en-US" sz="2352" b="1" spc="-49" dirty="0">
                <a:gradFill>
                  <a:gsLst>
                    <a:gs pos="61947">
                      <a:srgbClr val="FFFFFF"/>
                    </a:gs>
                    <a:gs pos="44000">
                      <a:srgbClr val="FFFFFF"/>
                    </a:gs>
                  </a:gsLst>
                  <a:lin ang="5400000" scaled="0"/>
                </a:gradFill>
                <a:latin typeface="Segoe UI Light"/>
              </a:rPr>
              <a:t>East DC</a:t>
            </a:r>
          </a:p>
        </p:txBody>
      </p:sp>
      <p:sp>
        <p:nvSpPr>
          <p:cNvPr id="25" name="TextBox 24"/>
          <p:cNvSpPr txBox="1"/>
          <p:nvPr/>
        </p:nvSpPr>
        <p:spPr>
          <a:xfrm>
            <a:off x="5071396" y="4467740"/>
            <a:ext cx="1733344" cy="561064"/>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46"/>
            <a:r>
              <a:rPr lang="en-US" sz="1960" dirty="0">
                <a:gradFill>
                  <a:gsLst>
                    <a:gs pos="61947">
                      <a:srgbClr val="FFFFFF"/>
                    </a:gs>
                    <a:gs pos="44000">
                      <a:srgbClr val="FFFFFF"/>
                    </a:gs>
                  </a:gsLst>
                  <a:lin ang="5400000" scaled="0"/>
                </a:gradFill>
              </a:rPr>
              <a:t>&gt; 400 miles</a:t>
            </a:r>
          </a:p>
        </p:txBody>
      </p:sp>
      <p:sp>
        <p:nvSpPr>
          <p:cNvPr id="26" name="TextBox 25"/>
          <p:cNvSpPr txBox="1"/>
          <p:nvPr/>
        </p:nvSpPr>
        <p:spPr>
          <a:xfrm>
            <a:off x="3985391" y="1531173"/>
            <a:ext cx="4830771" cy="1049734"/>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46"/>
            <a:r>
              <a:rPr lang="en-US" sz="2744" b="0" dirty="0">
                <a:solidFill>
                  <a:srgbClr val="FFFFFF"/>
                </a:solidFill>
              </a:rPr>
              <a:t>Windows Azure Storage</a:t>
            </a:r>
          </a:p>
          <a:p>
            <a:pPr defTabSz="913946"/>
            <a:r>
              <a:rPr lang="en-US" sz="2744" b="0" dirty="0">
                <a:solidFill>
                  <a:srgbClr val="FFFFFF"/>
                </a:solidFill>
              </a:rPr>
              <a:t>Defend against regional disasters.</a:t>
            </a:r>
          </a:p>
        </p:txBody>
      </p:sp>
      <p:sp>
        <p:nvSpPr>
          <p:cNvPr id="27" name="TextBox 26"/>
          <p:cNvSpPr txBox="1"/>
          <p:nvPr/>
        </p:nvSpPr>
        <p:spPr>
          <a:xfrm>
            <a:off x="3954017" y="5589502"/>
            <a:ext cx="4213540" cy="669658"/>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46"/>
            <a:r>
              <a:rPr lang="en-US" sz="2744" b="0" dirty="0">
                <a:gradFill>
                  <a:gsLst>
                    <a:gs pos="69027">
                      <a:srgbClr val="FFFFFF"/>
                    </a:gs>
                    <a:gs pos="56000">
                      <a:srgbClr val="FFFFFF"/>
                    </a:gs>
                  </a:gsLst>
                  <a:lin ang="5400000" scaled="0"/>
                </a:gradFill>
              </a:rPr>
              <a:t>Geo replication</a:t>
            </a:r>
          </a:p>
        </p:txBody>
      </p:sp>
      <p:sp>
        <p:nvSpPr>
          <p:cNvPr id="28" name="Oval 27"/>
          <p:cNvSpPr/>
          <p:nvPr/>
        </p:nvSpPr>
        <p:spPr bwMode="auto">
          <a:xfrm>
            <a:off x="9646311" y="5013029"/>
            <a:ext cx="152562" cy="152562"/>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9" tIns="60923" rIns="121849" bIns="60923" numCol="1" rtlCol="0" anchor="ctr" anchorCtr="0" compatLnSpc="1">
            <a:prstTxWarp prst="textNoShape">
              <a:avLst/>
            </a:prstTxWarp>
          </a:bodyPr>
          <a:lstStyle/>
          <a:p>
            <a:pPr algn="ctr" defTabSz="1218051" fontAlgn="base">
              <a:spcBef>
                <a:spcPct val="0"/>
              </a:spcBef>
              <a:spcAft>
                <a:spcPct val="0"/>
              </a:spcAft>
            </a:pPr>
            <a:endParaRPr lang="en-US" sz="293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11470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33333" decel="66667" fill="hold" grpId="0" nodeType="afterEffect">
                                  <p:stCondLst>
                                    <p:cond delay="0"/>
                                  </p:stCondLst>
                                  <p:childTnLst>
                                    <p:animScale>
                                      <p:cBhvr>
                                        <p:cTn id="6" dur="750" fill="hold"/>
                                        <p:tgtEl>
                                          <p:spTgt spid="4"/>
                                        </p:tgtEl>
                                      </p:cBhvr>
                                      <p:by x="1000000" y="1000000"/>
                                    </p:animScale>
                                  </p:childTnLst>
                                </p:cTn>
                              </p:par>
                              <p:par>
                                <p:cTn id="7" presetID="3" presetClass="emph" presetSubtype="2" fill="hold" grpId="0" nodeType="withEffect">
                                  <p:stCondLst>
                                    <p:cond delay="150"/>
                                  </p:stCondLst>
                                  <p:childTnLst>
                                    <p:animClr clrSpc="rgb" dir="cw">
                                      <p:cBhvr override="childStyle">
                                        <p:cTn id="8" dur="250" fill="hold"/>
                                        <p:tgtEl>
                                          <p:spTgt spid="3"/>
                                        </p:tgtEl>
                                        <p:attrNameLst>
                                          <p:attrName>style.color</p:attrName>
                                        </p:attrNameLst>
                                      </p:cBhvr>
                                      <p:to>
                                        <a:srgbClr val="FFFFFF"/>
                                      </p:to>
                                    </p:animClr>
                                  </p:childTnLst>
                                </p:cTn>
                              </p:par>
                              <p:par>
                                <p:cTn id="9" presetID="63" presetClass="path" presetSubtype="0" accel="38000" decel="62000" fill="hold" nodeType="withEffect">
                                  <p:stCondLst>
                                    <p:cond delay="500"/>
                                  </p:stCondLst>
                                  <p:childTnLst>
                                    <p:animMotion origin="layout" path="M 3.53332E-6 -1.13936E-6 L 0.11616 -0.04789 " pathEditMode="relative" rAng="0" ptsTypes="AA">
                                      <p:cBhvr>
                                        <p:cTn id="10" dur="500" fill="hold"/>
                                        <p:tgtEl>
                                          <p:spTgt spid="10"/>
                                        </p:tgtEl>
                                        <p:attrNameLst>
                                          <p:attrName>ppt_x</p:attrName>
                                          <p:attrName>ppt_y</p:attrName>
                                        </p:attrNameLst>
                                      </p:cBhvr>
                                      <p:rCtr x="5808" y="-2292"/>
                                    </p:animMotion>
                                  </p:childTnLst>
                                </p:cTn>
                              </p:par>
                              <p:par>
                                <p:cTn id="11" presetID="6" presetClass="emph" presetSubtype="0" accel="38000" decel="62000" fill="hold" nodeType="withEffect">
                                  <p:stCondLst>
                                    <p:cond delay="500"/>
                                  </p:stCondLst>
                                  <p:childTnLst>
                                    <p:animScale>
                                      <p:cBhvr>
                                        <p:cTn id="12" dur="500" fill="hold"/>
                                        <p:tgtEl>
                                          <p:spTgt spid="10"/>
                                        </p:tgtEl>
                                      </p:cBhvr>
                                      <p:by x="57560" y="5756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22" presetClass="entr" presetSubtype="2"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1250"/>
                                        <p:tgtEl>
                                          <p:spTgt spid="20"/>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600"/>
                                        <p:tgtEl>
                                          <p:spTgt spid="25"/>
                                        </p:tgtEl>
                                      </p:cBhvr>
                                    </p:animEffect>
                                  </p:childTnLst>
                                </p:cTn>
                              </p:par>
                              <p:par>
                                <p:cTn id="26" presetID="35" presetClass="path" presetSubtype="0" decel="100000" fill="hold" grpId="1" nodeType="withEffect">
                                  <p:stCondLst>
                                    <p:cond delay="250"/>
                                  </p:stCondLst>
                                  <p:childTnLst>
                                    <p:animMotion origin="layout" path="M -0.05553 0.00023 L 2.51979E-6 0.00023 " pathEditMode="relative" rAng="0" ptsTypes="AA">
                                      <p:cBhvr>
                                        <p:cTn id="27" dur="800" fill="hold"/>
                                        <p:tgtEl>
                                          <p:spTgt spid="25"/>
                                        </p:tgtEl>
                                        <p:attrNameLst>
                                          <p:attrName>ppt_x</p:attrName>
                                          <p:attrName>ppt_y</p:attrName>
                                        </p:attrNameLst>
                                      </p:cBhvr>
                                      <p:rCtr x="2770" y="0"/>
                                    </p:animMotion>
                                  </p:childTnLst>
                                </p:cTn>
                              </p:par>
                              <p:par>
                                <p:cTn id="28" presetID="10" presetClass="entr" presetSubtype="0" fill="hold" grpId="0" nodeType="withEffect">
                                  <p:stCondLst>
                                    <p:cond delay="2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600"/>
                                        <p:tgtEl>
                                          <p:spTgt spid="26"/>
                                        </p:tgtEl>
                                      </p:cBhvr>
                                    </p:animEffect>
                                  </p:childTnLst>
                                </p:cTn>
                              </p:par>
                              <p:par>
                                <p:cTn id="31" presetID="35" presetClass="path" presetSubtype="0" decel="100000" fill="hold" grpId="1" nodeType="withEffect">
                                  <p:stCondLst>
                                    <p:cond delay="50"/>
                                  </p:stCondLst>
                                  <p:childTnLst>
                                    <p:animMotion origin="layout" path="M -0.05553 0.00023 L -1.72836E-6 0.00023 " pathEditMode="relative" rAng="0" ptsTypes="AA">
                                      <p:cBhvr>
                                        <p:cTn id="32" dur="800" fill="hold"/>
                                        <p:tgtEl>
                                          <p:spTgt spid="26"/>
                                        </p:tgtEl>
                                        <p:attrNameLst>
                                          <p:attrName>ppt_x</p:attrName>
                                          <p:attrName>ppt_y</p:attrName>
                                        </p:attrNameLst>
                                      </p:cBhvr>
                                      <p:rCtr x="2770" y="0"/>
                                    </p:animMotion>
                                  </p:childTnLst>
                                </p:cTn>
                              </p:par>
                              <p:par>
                                <p:cTn id="33" presetID="10" presetClass="entr" presetSubtype="0" fill="hold" grpId="0" nodeType="withEffect">
                                  <p:stCondLst>
                                    <p:cond delay="55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600"/>
                                        <p:tgtEl>
                                          <p:spTgt spid="27"/>
                                        </p:tgtEl>
                                      </p:cBhvr>
                                    </p:animEffect>
                                  </p:childTnLst>
                                </p:cTn>
                              </p:par>
                              <p:par>
                                <p:cTn id="36" presetID="35" presetClass="path" presetSubtype="0" decel="100000" fill="hold" grpId="1" nodeType="withEffect">
                                  <p:stCondLst>
                                    <p:cond delay="450"/>
                                  </p:stCondLst>
                                  <p:childTnLst>
                                    <p:animMotion origin="layout" path="M -0.05553 0.00023 L -1.72836E-6 0.00023 " pathEditMode="relative" rAng="0" ptsTypes="AA">
                                      <p:cBhvr>
                                        <p:cTn id="37" dur="800" fill="hold"/>
                                        <p:tgtEl>
                                          <p:spTgt spid="27"/>
                                        </p:tgtEl>
                                        <p:attrNameLst>
                                          <p:attrName>ppt_x</p:attrName>
                                          <p:attrName>ppt_y</p:attrName>
                                        </p:attrNameLst>
                                      </p:cBhvr>
                                      <p:rCtr x="2770" y="0"/>
                                    </p:animMotion>
                                  </p:childTnLst>
                                </p:cTn>
                              </p:par>
                              <p:par>
                                <p:cTn id="38" presetID="10" presetClass="entr" presetSubtype="0" fill="hold" grpId="0" nodeType="withEffect">
                                  <p:stCondLst>
                                    <p:cond delay="125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3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45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3700"/>
                            </p:stCondLst>
                            <p:childTnLst>
                              <p:par>
                                <p:cTn id="61" presetID="35" presetClass="path" presetSubtype="0" repeatCount="4000" accel="50000" decel="50000" autoRev="1" fill="hold" grpId="1" nodeType="afterEffect">
                                  <p:stCondLst>
                                    <p:cond delay="0"/>
                                  </p:stCondLst>
                                  <p:childTnLst>
                                    <p:animMotion origin="layout" path="M 3.20654E-6 2.31502E-7 L -0.58897 2.31502E-7 " pathEditMode="relative" rAng="0" ptsTypes="AA">
                                      <p:cBhvr>
                                        <p:cTn id="62" dur="500" fill="hold"/>
                                        <p:tgtEl>
                                          <p:spTgt spid="28"/>
                                        </p:tgtEl>
                                        <p:attrNameLst>
                                          <p:attrName>ppt_x</p:attrName>
                                          <p:attrName>ppt_y</p:attrName>
                                        </p:attrNameLst>
                                      </p:cBhvr>
                                      <p:rCtr x="-29449" y="0"/>
                                    </p:animMotion>
                                  </p:childTnLst>
                                </p:cTn>
                              </p:par>
                              <p:par>
                                <p:cTn id="63" presetID="19" presetClass="emph" presetSubtype="0" fill="hold" grpId="1" nodeType="withEffect">
                                  <p:stCondLst>
                                    <p:cond delay="1000"/>
                                  </p:stCondLst>
                                  <p:childTnLst>
                                    <p:animClr clrSpc="rgb" dir="cw">
                                      <p:cBhvr override="childStyle">
                                        <p:cTn id="64" dur="500" fill="hold"/>
                                        <p:tgtEl>
                                          <p:spTgt spid="19"/>
                                        </p:tgtEl>
                                        <p:attrNameLst>
                                          <p:attrName>style.color</p:attrName>
                                        </p:attrNameLst>
                                      </p:cBhvr>
                                      <p:to>
                                        <a:schemeClr val="accent2"/>
                                      </p:to>
                                    </p:animClr>
                                    <p:animClr clrSpc="rgb" dir="cw">
                                      <p:cBhvr>
                                        <p:cTn id="65" dur="500" fill="hold"/>
                                        <p:tgtEl>
                                          <p:spTgt spid="19"/>
                                        </p:tgtEl>
                                        <p:attrNameLst>
                                          <p:attrName>fillcolor</p:attrName>
                                        </p:attrNameLst>
                                      </p:cBhvr>
                                      <p:to>
                                        <a:schemeClr val="accent2"/>
                                      </p:to>
                                    </p:animClr>
                                    <p:set>
                                      <p:cBhvr>
                                        <p:cTn id="66" dur="500" fill="hold"/>
                                        <p:tgtEl>
                                          <p:spTgt spid="19"/>
                                        </p:tgtEl>
                                        <p:attrNameLst>
                                          <p:attrName>fill.type</p:attrName>
                                        </p:attrNameLst>
                                      </p:cBhvr>
                                      <p:to>
                                        <p:strVal val="solid"/>
                                      </p:to>
                                    </p:set>
                                    <p:set>
                                      <p:cBhvr>
                                        <p:cTn id="67" dur="500" fill="hold"/>
                                        <p:tgtEl>
                                          <p:spTgt spid="19"/>
                                        </p:tgtEl>
                                        <p:attrNameLst>
                                          <p:attrName>fill.on</p:attrName>
                                        </p:attrNameLst>
                                      </p:cBhvr>
                                      <p:to>
                                        <p:strVal val="true"/>
                                      </p:to>
                                    </p:set>
                                  </p:childTnLst>
                                </p:cTn>
                              </p:par>
                              <p:par>
                                <p:cTn id="68" presetID="19" presetClass="emph" presetSubtype="0" fill="hold" grpId="1" nodeType="withEffect">
                                  <p:stCondLst>
                                    <p:cond delay="1500"/>
                                  </p:stCondLst>
                                  <p:childTnLst>
                                    <p:animClr clrSpc="rgb" dir="cw">
                                      <p:cBhvr override="childStyle">
                                        <p:cTn id="69" dur="500" fill="hold"/>
                                        <p:tgtEl>
                                          <p:spTgt spid="17"/>
                                        </p:tgtEl>
                                        <p:attrNameLst>
                                          <p:attrName>style.color</p:attrName>
                                        </p:attrNameLst>
                                      </p:cBhvr>
                                      <p:to>
                                        <a:schemeClr val="accent2"/>
                                      </p:to>
                                    </p:animClr>
                                    <p:animClr clrSpc="rgb" dir="cw">
                                      <p:cBhvr>
                                        <p:cTn id="70" dur="500" fill="hold"/>
                                        <p:tgtEl>
                                          <p:spTgt spid="17"/>
                                        </p:tgtEl>
                                        <p:attrNameLst>
                                          <p:attrName>fillcolor</p:attrName>
                                        </p:attrNameLst>
                                      </p:cBhvr>
                                      <p:to>
                                        <a:schemeClr val="accent2"/>
                                      </p:to>
                                    </p:animClr>
                                    <p:set>
                                      <p:cBhvr>
                                        <p:cTn id="71" dur="500" fill="hold"/>
                                        <p:tgtEl>
                                          <p:spTgt spid="17"/>
                                        </p:tgtEl>
                                        <p:attrNameLst>
                                          <p:attrName>fill.type</p:attrName>
                                        </p:attrNameLst>
                                      </p:cBhvr>
                                      <p:to>
                                        <p:strVal val="solid"/>
                                      </p:to>
                                    </p:set>
                                    <p:set>
                                      <p:cBhvr>
                                        <p:cTn id="72" dur="500" fill="hold"/>
                                        <p:tgtEl>
                                          <p:spTgt spid="17"/>
                                        </p:tgtEl>
                                        <p:attrNameLst>
                                          <p:attrName>fill.on</p:attrName>
                                        </p:attrNameLst>
                                      </p:cBhvr>
                                      <p:to>
                                        <p:strVal val="true"/>
                                      </p:to>
                                    </p:set>
                                  </p:childTnLst>
                                </p:cTn>
                              </p:par>
                              <p:par>
                                <p:cTn id="73" presetID="19" presetClass="emph" presetSubtype="0" fill="hold" grpId="1" nodeType="withEffect">
                                  <p:stCondLst>
                                    <p:cond delay="2000"/>
                                  </p:stCondLst>
                                  <p:childTnLst>
                                    <p:animClr clrSpc="rgb" dir="cw">
                                      <p:cBhvr override="childStyle">
                                        <p:cTn id="74" dur="500" fill="hold"/>
                                        <p:tgtEl>
                                          <p:spTgt spid="18"/>
                                        </p:tgtEl>
                                        <p:attrNameLst>
                                          <p:attrName>style.color</p:attrName>
                                        </p:attrNameLst>
                                      </p:cBhvr>
                                      <p:to>
                                        <a:schemeClr val="accent2"/>
                                      </p:to>
                                    </p:animClr>
                                    <p:animClr clrSpc="rgb" dir="cw">
                                      <p:cBhvr>
                                        <p:cTn id="75" dur="500" fill="hold"/>
                                        <p:tgtEl>
                                          <p:spTgt spid="18"/>
                                        </p:tgtEl>
                                        <p:attrNameLst>
                                          <p:attrName>fillcolor</p:attrName>
                                        </p:attrNameLst>
                                      </p:cBhvr>
                                      <p:to>
                                        <a:schemeClr val="accent2"/>
                                      </p:to>
                                    </p:animClr>
                                    <p:set>
                                      <p:cBhvr>
                                        <p:cTn id="76" dur="500" fill="hold"/>
                                        <p:tgtEl>
                                          <p:spTgt spid="18"/>
                                        </p:tgtEl>
                                        <p:attrNameLst>
                                          <p:attrName>fill.type</p:attrName>
                                        </p:attrNameLst>
                                      </p:cBhvr>
                                      <p:to>
                                        <p:strVal val="solid"/>
                                      </p:to>
                                    </p:set>
                                    <p:set>
                                      <p:cBhvr>
                                        <p:cTn id="77" dur="500" fill="hold"/>
                                        <p:tgtEl>
                                          <p:spTgt spid="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16" grpId="0" animBg="1"/>
      <p:bldP spid="17" grpId="0" animBg="1"/>
      <p:bldP spid="17" grpId="1" animBg="1"/>
      <p:bldP spid="18" grpId="0" animBg="1"/>
      <p:bldP spid="18" grpId="1" animBg="1"/>
      <p:bldP spid="19" grpId="0" animBg="1"/>
      <p:bldP spid="19" grpId="1" animBg="1"/>
      <p:bldP spid="21" grpId="0" animBg="1"/>
      <p:bldP spid="22" grpId="0"/>
      <p:bldP spid="23" grpId="0" animBg="1"/>
      <p:bldP spid="24" grpId="0"/>
      <p:bldP spid="25" grpId="0"/>
      <p:bldP spid="25" grpId="1"/>
      <p:bldP spid="26" grpId="0"/>
      <p:bldP spid="26" grpId="1"/>
      <p:bldP spid="27" grpId="0"/>
      <p:bldP spid="27" grpId="1"/>
      <p:bldP spid="28" grpId="0" animBg="1"/>
      <p:bldP spid="2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a:grpSpLocks noChangeAspect="1"/>
          </p:cNvGrpSpPr>
          <p:nvPr/>
        </p:nvGrpSpPr>
        <p:grpSpPr>
          <a:xfrm>
            <a:off x="7798982" y="2203873"/>
            <a:ext cx="3840841" cy="2115012"/>
            <a:chOff x="4744649" y="1560875"/>
            <a:chExt cx="7414023" cy="4082634"/>
          </a:xfrm>
        </p:grpSpPr>
        <p:sp>
          <p:nvSpPr>
            <p:cNvPr id="16"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7"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3" name="Rectangle 2"/>
          <p:cNvSpPr/>
          <p:nvPr/>
        </p:nvSpPr>
        <p:spPr bwMode="auto">
          <a:xfrm>
            <a:off x="0" y="1380"/>
            <a:ext cx="12188825" cy="685524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4"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21239">
                      <a:srgbClr val="FFFFFF"/>
                    </a:gs>
                    <a:gs pos="38000">
                      <a:srgbClr val="FFFFFF"/>
                    </a:gs>
                  </a:gsLst>
                  <a:lin ang="5400000" scaled="0"/>
                </a:gradFill>
              </a:rPr>
              <a:t>Store, backup, recover your data</a:t>
            </a:r>
          </a:p>
        </p:txBody>
      </p:sp>
      <p:grpSp>
        <p:nvGrpSpPr>
          <p:cNvPr id="5" name="Group 4"/>
          <p:cNvGrpSpPr>
            <a:grpSpLocks noChangeAspect="1"/>
          </p:cNvGrpSpPr>
          <p:nvPr/>
        </p:nvGrpSpPr>
        <p:grpSpPr>
          <a:xfrm>
            <a:off x="7798983" y="2203873"/>
            <a:ext cx="3840840" cy="2115012"/>
            <a:chOff x="5073446" y="1791160"/>
            <a:chExt cx="6803922" cy="3746674"/>
          </a:xfrm>
        </p:grpSpPr>
        <p:sp>
          <p:nvSpPr>
            <p:cNvPr id="6" name="Freeform 128"/>
            <p:cNvSpPr>
              <a:spLocks noChangeAspect="1"/>
            </p:cNvSpPr>
            <p:nvPr/>
          </p:nvSpPr>
          <p:spPr bwMode="black">
            <a:xfrm>
              <a:off x="5073446" y="1791160"/>
              <a:ext cx="6803922" cy="374667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a:gradFill>
                  <a:gsLst>
                    <a:gs pos="36283">
                      <a:srgbClr val="505050"/>
                    </a:gs>
                    <a:gs pos="28000">
                      <a:srgbClr val="505050"/>
                    </a:gs>
                  </a:gsLst>
                  <a:lin ang="5400000" scaled="0"/>
                </a:gradFill>
              </a:endParaRPr>
            </a:p>
          </p:txBody>
        </p:sp>
        <p:sp>
          <p:nvSpPr>
            <p:cNvPr id="7" name="Freeform 79"/>
            <p:cNvSpPr>
              <a:spLocks noEditPoints="1"/>
            </p:cNvSpPr>
            <p:nvPr/>
          </p:nvSpPr>
          <p:spPr bwMode="black">
            <a:xfrm>
              <a:off x="8260926"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8" name="Freeform 79"/>
            <p:cNvSpPr>
              <a:spLocks noEditPoints="1"/>
            </p:cNvSpPr>
            <p:nvPr/>
          </p:nvSpPr>
          <p:spPr bwMode="black">
            <a:xfrm>
              <a:off x="9837927"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sp>
          <p:nvSpPr>
            <p:cNvPr id="9" name="Freeform 79"/>
            <p:cNvSpPr>
              <a:spLocks noEditPoints="1"/>
            </p:cNvSpPr>
            <p:nvPr/>
          </p:nvSpPr>
          <p:spPr bwMode="black">
            <a:xfrm>
              <a:off x="6683925"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24" name="Freeform 18"/>
          <p:cNvSpPr>
            <a:spLocks noEditPoints="1"/>
          </p:cNvSpPr>
          <p:nvPr/>
        </p:nvSpPr>
        <p:spPr bwMode="auto">
          <a:xfrm>
            <a:off x="509227" y="3474117"/>
            <a:ext cx="5585188" cy="2771693"/>
          </a:xfrm>
          <a:prstGeom prst="rect">
            <a:avLst/>
          </a:pr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 name="Rectangle 24"/>
          <p:cNvSpPr/>
          <p:nvPr/>
        </p:nvSpPr>
        <p:spPr>
          <a:xfrm>
            <a:off x="424290" y="6316852"/>
            <a:ext cx="2592664" cy="428340"/>
          </a:xfrm>
          <a:prstGeom prst="rect">
            <a:avLst/>
          </a:prstGeom>
        </p:spPr>
        <p:txBody>
          <a:bodyPr wrap="none">
            <a:spAutoFit/>
          </a:bodyPr>
          <a:lstStyle/>
          <a:p>
            <a:pPr algn="r" defTabSz="913946">
              <a:lnSpc>
                <a:spcPct val="80000"/>
              </a:lnSpc>
              <a:spcBef>
                <a:spcPct val="20000"/>
              </a:spcBef>
              <a:buSzPct val="80000"/>
            </a:pPr>
            <a:r>
              <a:rPr lang="en-US" sz="2744" b="1" spc="-49" dirty="0">
                <a:gradFill>
                  <a:gsLst>
                    <a:gs pos="2917">
                      <a:srgbClr val="00188F"/>
                    </a:gs>
                    <a:gs pos="30000">
                      <a:srgbClr val="00188F"/>
                    </a:gs>
                  </a:gsLst>
                  <a:lin ang="5400000" scaled="0"/>
                </a:gradFill>
                <a:latin typeface="Segoe UI Light"/>
              </a:rPr>
              <a:t>Your Data Center</a:t>
            </a:r>
          </a:p>
        </p:txBody>
      </p:sp>
      <p:sp>
        <p:nvSpPr>
          <p:cNvPr id="26" name="TextBox 25"/>
          <p:cNvSpPr txBox="1"/>
          <p:nvPr/>
        </p:nvSpPr>
        <p:spPr>
          <a:xfrm>
            <a:off x="6771781" y="4210607"/>
            <a:ext cx="5147876" cy="2039139"/>
          </a:xfrm>
          <a:prstGeom prst="rect">
            <a:avLst/>
          </a:prstGeom>
          <a:noFill/>
        </p:spPr>
        <p:txBody>
          <a:bodyPr wrap="square" lIns="179238" tIns="143391" rIns="179238" bIns="143391" rtlCol="0">
            <a:spAutoFit/>
          </a:bodyPr>
          <a:lstStyle/>
          <a:p>
            <a:pPr defTabSz="913946" fontAlgn="base">
              <a:spcBef>
                <a:spcPct val="20000"/>
              </a:spcBef>
              <a:spcAft>
                <a:spcPct val="0"/>
              </a:spcAft>
              <a:buClr>
                <a:srgbClr val="0070C0"/>
              </a:buClr>
              <a:buSzPct val="100000"/>
              <a:defRPr/>
            </a:pPr>
            <a:r>
              <a:rPr lang="en-US" sz="1960" spc="-52" dirty="0">
                <a:solidFill>
                  <a:srgbClr val="EFEFEF">
                    <a:lumMod val="50000"/>
                  </a:srgbClr>
                </a:solidFill>
                <a:ea typeface="Segoe UI" pitchFamily="34" charset="0"/>
                <a:cs typeface="Segoe UI Light" panose="020B0502040204020203" pitchFamily="34" charset="0"/>
              </a:rPr>
              <a:t>Simple and fast on-ramp to Azure</a:t>
            </a:r>
          </a:p>
          <a:p>
            <a:pPr defTabSz="913946" fontAlgn="base">
              <a:spcBef>
                <a:spcPct val="20000"/>
              </a:spcBef>
              <a:spcAft>
                <a:spcPct val="0"/>
              </a:spcAft>
              <a:buClr>
                <a:srgbClr val="0070C0"/>
              </a:buClr>
              <a:buSzPct val="100000"/>
              <a:defRPr/>
            </a:pPr>
            <a:r>
              <a:rPr lang="en-US" sz="1960" spc="-52" dirty="0">
                <a:solidFill>
                  <a:srgbClr val="EFEFEF">
                    <a:lumMod val="50000"/>
                  </a:srgbClr>
                </a:solidFill>
                <a:ea typeface="Segoe UI" pitchFamily="34" charset="0"/>
                <a:cs typeface="Segoe UI Light" panose="020B0502040204020203" pitchFamily="34" charset="0"/>
              </a:rPr>
              <a:t>Active data instantly available locally</a:t>
            </a:r>
          </a:p>
          <a:p>
            <a:pPr defTabSz="913946" fontAlgn="base">
              <a:spcBef>
                <a:spcPct val="20000"/>
              </a:spcBef>
              <a:spcAft>
                <a:spcPct val="0"/>
              </a:spcAft>
              <a:buClr>
                <a:srgbClr val="0070C0"/>
              </a:buClr>
              <a:buSzPct val="100000"/>
              <a:defRPr/>
            </a:pPr>
            <a:r>
              <a:rPr lang="en-US" sz="1960" spc="-52" dirty="0">
                <a:solidFill>
                  <a:srgbClr val="EFEFEF">
                    <a:lumMod val="50000"/>
                  </a:srgbClr>
                </a:solidFill>
                <a:ea typeface="Segoe UI" pitchFamily="34" charset="0"/>
                <a:cs typeface="Segoe UI Light" panose="020B0502040204020203" pitchFamily="34" charset="0"/>
              </a:rPr>
              <a:t>Archives less used data to Windows Azure</a:t>
            </a:r>
          </a:p>
          <a:p>
            <a:pPr defTabSz="913946" fontAlgn="base">
              <a:spcBef>
                <a:spcPct val="20000"/>
              </a:spcBef>
              <a:spcAft>
                <a:spcPct val="0"/>
              </a:spcAft>
              <a:buClr>
                <a:srgbClr val="0070C0"/>
              </a:buClr>
              <a:buSzPct val="100000"/>
              <a:defRPr/>
            </a:pPr>
            <a:r>
              <a:rPr lang="en-US" sz="1960" spc="-52" dirty="0">
                <a:solidFill>
                  <a:srgbClr val="EFEFEF">
                    <a:lumMod val="50000"/>
                  </a:srgbClr>
                </a:solidFill>
                <a:ea typeface="Segoe UI" pitchFamily="34" charset="0"/>
                <a:cs typeface="Segoe UI Light" panose="020B0502040204020203" pitchFamily="34" charset="0"/>
              </a:rPr>
              <a:t>Recover data from any internet connection</a:t>
            </a:r>
          </a:p>
          <a:p>
            <a:pPr defTabSz="913946" fontAlgn="base">
              <a:spcBef>
                <a:spcPct val="20000"/>
              </a:spcBef>
              <a:spcAft>
                <a:spcPct val="0"/>
              </a:spcAft>
              <a:buClr>
                <a:srgbClr val="0070C0"/>
              </a:buClr>
              <a:buSzPct val="100000"/>
              <a:defRPr/>
            </a:pPr>
            <a:r>
              <a:rPr lang="en-US" sz="1960" spc="-52" dirty="0">
                <a:solidFill>
                  <a:srgbClr val="EFEFEF">
                    <a:lumMod val="50000"/>
                  </a:srgbClr>
                </a:solidFill>
                <a:ea typeface="Segoe UI" pitchFamily="34" charset="0"/>
                <a:cs typeface="Segoe UI Light" panose="020B0502040204020203" pitchFamily="34" charset="0"/>
              </a:rPr>
              <a:t>Reduce enterprise storage TCO by 60-80%</a:t>
            </a:r>
          </a:p>
        </p:txBody>
      </p:sp>
      <p:cxnSp>
        <p:nvCxnSpPr>
          <p:cNvPr id="27" name="Straight Arrow Connector 26"/>
          <p:cNvCxnSpPr/>
          <p:nvPr/>
        </p:nvCxnSpPr>
        <p:spPr>
          <a:xfrm flipV="1">
            <a:off x="2887495" y="4933718"/>
            <a:ext cx="800669" cy="1912"/>
          </a:xfrm>
          <a:prstGeom prst="straightConnector1">
            <a:avLst/>
          </a:prstGeom>
          <a:ln w="41275" cap="rnd">
            <a:solidFill>
              <a:srgbClr val="EFEFEF"/>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568432" y="4122157"/>
            <a:ext cx="2448521" cy="2032759"/>
            <a:chOff x="579981" y="4204503"/>
            <a:chExt cx="2498270" cy="2074060"/>
          </a:xfrm>
        </p:grpSpPr>
        <p:grpSp>
          <p:nvGrpSpPr>
            <p:cNvPr id="29" name="Group 28"/>
            <p:cNvGrpSpPr/>
            <p:nvPr/>
          </p:nvGrpSpPr>
          <p:grpSpPr>
            <a:xfrm>
              <a:off x="860142" y="4204503"/>
              <a:ext cx="1911730" cy="1699402"/>
              <a:chOff x="-2335586" y="3970204"/>
              <a:chExt cx="2881896" cy="2561816"/>
            </a:xfrm>
          </p:grpSpPr>
          <p:sp>
            <p:nvSpPr>
              <p:cNvPr id="31" name="Freeform 5"/>
              <p:cNvSpPr>
                <a:spLocks noEditPoints="1"/>
              </p:cNvSpPr>
              <p:nvPr/>
            </p:nvSpPr>
            <p:spPr bwMode="auto">
              <a:xfrm>
                <a:off x="-2335586" y="3970204"/>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 name="Freeform 5"/>
              <p:cNvSpPr>
                <a:spLocks noEditPoints="1"/>
              </p:cNvSpPr>
              <p:nvPr/>
            </p:nvSpPr>
            <p:spPr bwMode="auto">
              <a:xfrm>
                <a:off x="-2335586" y="4617663"/>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3" name="Freeform 5"/>
              <p:cNvSpPr>
                <a:spLocks noEditPoints="1"/>
              </p:cNvSpPr>
              <p:nvPr/>
            </p:nvSpPr>
            <p:spPr bwMode="auto">
              <a:xfrm>
                <a:off x="-2335586" y="5265122"/>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4" name="Freeform 5"/>
              <p:cNvSpPr>
                <a:spLocks noEditPoints="1"/>
              </p:cNvSpPr>
              <p:nvPr/>
            </p:nvSpPr>
            <p:spPr bwMode="auto">
              <a:xfrm>
                <a:off x="-2335586" y="5912581"/>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5" name="Freeform 5"/>
              <p:cNvSpPr>
                <a:spLocks noEditPoints="1"/>
              </p:cNvSpPr>
              <p:nvPr/>
            </p:nvSpPr>
            <p:spPr bwMode="auto">
              <a:xfrm>
                <a:off x="-874876" y="3970204"/>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6" name="Freeform 5"/>
              <p:cNvSpPr>
                <a:spLocks noEditPoints="1"/>
              </p:cNvSpPr>
              <p:nvPr/>
            </p:nvSpPr>
            <p:spPr bwMode="auto">
              <a:xfrm>
                <a:off x="-874876" y="4617663"/>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7" name="Freeform 5"/>
              <p:cNvSpPr>
                <a:spLocks noEditPoints="1"/>
              </p:cNvSpPr>
              <p:nvPr/>
            </p:nvSpPr>
            <p:spPr bwMode="auto">
              <a:xfrm>
                <a:off x="-874876" y="5265122"/>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8" name="Freeform 5"/>
              <p:cNvSpPr>
                <a:spLocks noEditPoints="1"/>
              </p:cNvSpPr>
              <p:nvPr/>
            </p:nvSpPr>
            <p:spPr bwMode="auto">
              <a:xfrm>
                <a:off x="-874876" y="5912581"/>
                <a:ext cx="1421186" cy="619439"/>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30" name="Rectangle 29"/>
            <p:cNvSpPr/>
            <p:nvPr/>
          </p:nvSpPr>
          <p:spPr>
            <a:xfrm>
              <a:off x="579981" y="5866142"/>
              <a:ext cx="2498270" cy="412421"/>
            </a:xfrm>
            <a:prstGeom prst="rect">
              <a:avLst/>
            </a:prstGeom>
          </p:spPr>
          <p:txBody>
            <a:bodyPr wrap="square">
              <a:spAutoFit/>
            </a:bodyPr>
            <a:lstStyle/>
            <a:p>
              <a:pPr algn="ctr" defTabSz="658912">
                <a:lnSpc>
                  <a:spcPct val="80000"/>
                </a:lnSpc>
                <a:defRPr/>
              </a:pPr>
              <a:r>
                <a:rPr lang="en-US" sz="1274" kern="0" dirty="0">
                  <a:gradFill>
                    <a:gsLst>
                      <a:gs pos="2917">
                        <a:srgbClr val="EFEFEF"/>
                      </a:gs>
                      <a:gs pos="30000">
                        <a:srgbClr val="EFEFEF"/>
                      </a:gs>
                    </a:gsLst>
                    <a:lin ang="5400000" scaled="0"/>
                  </a:gradFill>
                </a:rPr>
                <a:t/>
              </a:r>
              <a:br>
                <a:rPr lang="en-US" sz="1274" kern="0" dirty="0">
                  <a:gradFill>
                    <a:gsLst>
                      <a:gs pos="2917">
                        <a:srgbClr val="EFEFEF"/>
                      </a:gs>
                      <a:gs pos="30000">
                        <a:srgbClr val="EFEFEF"/>
                      </a:gs>
                    </a:gsLst>
                    <a:lin ang="5400000" scaled="0"/>
                  </a:gradFill>
                </a:rPr>
              </a:br>
              <a:r>
                <a:rPr lang="en-US" sz="1274" kern="0" dirty="0">
                  <a:gradFill>
                    <a:gsLst>
                      <a:gs pos="2917">
                        <a:srgbClr val="EFEFEF"/>
                      </a:gs>
                      <a:gs pos="30000">
                        <a:srgbClr val="EFEFEF"/>
                      </a:gs>
                    </a:gsLst>
                    <a:lin ang="5400000" scaled="0"/>
                  </a:gradFill>
                </a:rPr>
                <a:t>Physical or Virtual Servers</a:t>
              </a:r>
            </a:p>
          </p:txBody>
        </p:sp>
      </p:grpSp>
      <p:cxnSp>
        <p:nvCxnSpPr>
          <p:cNvPr id="54" name="Straight Arrow Connector 53"/>
          <p:cNvCxnSpPr>
            <a:endCxn id="59" idx="5"/>
          </p:cNvCxnSpPr>
          <p:nvPr/>
        </p:nvCxnSpPr>
        <p:spPr>
          <a:xfrm flipH="1" flipV="1">
            <a:off x="1792690" y="2954107"/>
            <a:ext cx="3" cy="1018788"/>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8" name="Right Triangle 57"/>
          <p:cNvSpPr/>
          <p:nvPr/>
        </p:nvSpPr>
        <p:spPr bwMode="auto">
          <a:xfrm rot="8100000">
            <a:off x="1701230" y="3914754"/>
            <a:ext cx="182923" cy="182923"/>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9" name="Right Triangle 58"/>
          <p:cNvSpPr/>
          <p:nvPr/>
        </p:nvSpPr>
        <p:spPr bwMode="auto">
          <a:xfrm rot="8100000">
            <a:off x="1701228" y="2862645"/>
            <a:ext cx="182923" cy="182923"/>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46" name="Group 45"/>
          <p:cNvGrpSpPr/>
          <p:nvPr/>
        </p:nvGrpSpPr>
        <p:grpSpPr>
          <a:xfrm>
            <a:off x="585962" y="1203331"/>
            <a:ext cx="2634985" cy="1592619"/>
            <a:chOff x="915212" y="1158240"/>
            <a:chExt cx="2876804" cy="1854480"/>
          </a:xfrm>
        </p:grpSpPr>
        <p:grpSp>
          <p:nvGrpSpPr>
            <p:cNvPr id="47" name="Group 46"/>
            <p:cNvGrpSpPr/>
            <p:nvPr/>
          </p:nvGrpSpPr>
          <p:grpSpPr>
            <a:xfrm>
              <a:off x="915212" y="1158240"/>
              <a:ext cx="2876804" cy="1854480"/>
              <a:chOff x="915212" y="1158240"/>
              <a:chExt cx="2876804" cy="1854480"/>
            </a:xfrm>
          </p:grpSpPr>
          <p:grpSp>
            <p:nvGrpSpPr>
              <p:cNvPr id="49" name="Group 48"/>
              <p:cNvGrpSpPr/>
              <p:nvPr/>
            </p:nvGrpSpPr>
            <p:grpSpPr>
              <a:xfrm>
                <a:off x="915212" y="1158240"/>
                <a:ext cx="2876804" cy="1854480"/>
                <a:chOff x="372703" y="-1568022"/>
                <a:chExt cx="1149004" cy="1114764"/>
              </a:xfrm>
              <a:solidFill>
                <a:schemeClr val="tx2"/>
              </a:solidFill>
            </p:grpSpPr>
            <p:sp>
              <p:nvSpPr>
                <p:cNvPr id="51" name="Freeform 43"/>
                <p:cNvSpPr>
                  <a:spLocks noEditPoints="1"/>
                </p:cNvSpPr>
                <p:nvPr/>
              </p:nvSpPr>
              <p:spPr bwMode="auto">
                <a:xfrm>
                  <a:off x="372703" y="-1568022"/>
                  <a:ext cx="258708" cy="835438"/>
                </a:xfrm>
                <a:custGeom>
                  <a:avLst/>
                  <a:gdLst>
                    <a:gd name="T0" fmla="*/ 187 w 391"/>
                    <a:gd name="T1" fmla="*/ 274 h 788"/>
                    <a:gd name="T2" fmla="*/ 236 w 391"/>
                    <a:gd name="T3" fmla="*/ 218 h 788"/>
                    <a:gd name="T4" fmla="*/ 391 w 391"/>
                    <a:gd name="T5" fmla="*/ 218 h 788"/>
                    <a:gd name="T6" fmla="*/ 391 w 391"/>
                    <a:gd name="T7" fmla="*/ 175 h 788"/>
                    <a:gd name="T8" fmla="*/ 391 w 391"/>
                    <a:gd name="T9" fmla="*/ 166 h 788"/>
                    <a:gd name="T10" fmla="*/ 391 w 391"/>
                    <a:gd name="T11" fmla="*/ 164 h 788"/>
                    <a:gd name="T12" fmla="*/ 391 w 391"/>
                    <a:gd name="T13" fmla="*/ 40 h 788"/>
                    <a:gd name="T14" fmla="*/ 358 w 391"/>
                    <a:gd name="T15" fmla="*/ 0 h 788"/>
                    <a:gd name="T16" fmla="*/ 34 w 391"/>
                    <a:gd name="T17" fmla="*/ 0 h 788"/>
                    <a:gd name="T18" fmla="*/ 0 w 391"/>
                    <a:gd name="T19" fmla="*/ 38 h 788"/>
                    <a:gd name="T20" fmla="*/ 0 w 391"/>
                    <a:gd name="T21" fmla="*/ 164 h 788"/>
                    <a:gd name="T22" fmla="*/ 0 w 391"/>
                    <a:gd name="T23" fmla="*/ 174 h 788"/>
                    <a:gd name="T24" fmla="*/ 0 w 391"/>
                    <a:gd name="T25" fmla="*/ 175 h 788"/>
                    <a:gd name="T26" fmla="*/ 0 w 391"/>
                    <a:gd name="T27" fmla="*/ 753 h 788"/>
                    <a:gd name="T28" fmla="*/ 35 w 391"/>
                    <a:gd name="T29" fmla="*/ 788 h 788"/>
                    <a:gd name="T30" fmla="*/ 187 w 391"/>
                    <a:gd name="T31" fmla="*/ 788 h 788"/>
                    <a:gd name="T32" fmla="*/ 187 w 391"/>
                    <a:gd name="T33" fmla="*/ 274 h 788"/>
                    <a:gd name="T34" fmla="*/ 47 w 391"/>
                    <a:gd name="T35" fmla="*/ 83 h 788"/>
                    <a:gd name="T36" fmla="*/ 57 w 391"/>
                    <a:gd name="T37" fmla="*/ 73 h 788"/>
                    <a:gd name="T38" fmla="*/ 334 w 391"/>
                    <a:gd name="T39" fmla="*/ 73 h 788"/>
                    <a:gd name="T40" fmla="*/ 344 w 391"/>
                    <a:gd name="T41" fmla="*/ 83 h 788"/>
                    <a:gd name="T42" fmla="*/ 344 w 391"/>
                    <a:gd name="T43" fmla="*/ 120 h 788"/>
                    <a:gd name="T44" fmla="*/ 334 w 391"/>
                    <a:gd name="T45" fmla="*/ 130 h 788"/>
                    <a:gd name="T46" fmla="*/ 57 w 391"/>
                    <a:gd name="T47" fmla="*/ 130 h 788"/>
                    <a:gd name="T48" fmla="*/ 47 w 391"/>
                    <a:gd name="T49" fmla="*/ 120 h 788"/>
                    <a:gd name="T50" fmla="*/ 47 w 391"/>
                    <a:gd name="T51" fmla="*/ 83 h 788"/>
                    <a:gd name="T52" fmla="*/ 80 w 391"/>
                    <a:gd name="T53" fmla="*/ 214 h 788"/>
                    <a:gd name="T54" fmla="*/ 115 w 391"/>
                    <a:gd name="T55" fmla="*/ 249 h 788"/>
                    <a:gd name="T56" fmla="*/ 80 w 391"/>
                    <a:gd name="T57" fmla="*/ 284 h 788"/>
                    <a:gd name="T58" fmla="*/ 43 w 391"/>
                    <a:gd name="T59" fmla="*/ 249 h 788"/>
                    <a:gd name="T60" fmla="*/ 80 w 391"/>
                    <a:gd name="T61" fmla="*/ 214 h 788"/>
                    <a:gd name="T62" fmla="*/ 80 w 391"/>
                    <a:gd name="T63" fmla="*/ 372 h 788"/>
                    <a:gd name="T64" fmla="*/ 51 w 391"/>
                    <a:gd name="T65" fmla="*/ 346 h 788"/>
                    <a:gd name="T66" fmla="*/ 80 w 391"/>
                    <a:gd name="T67" fmla="*/ 319 h 788"/>
                    <a:gd name="T68" fmla="*/ 105 w 391"/>
                    <a:gd name="T69" fmla="*/ 346 h 788"/>
                    <a:gd name="T70" fmla="*/ 80 w 391"/>
                    <a:gd name="T71" fmla="*/ 37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1" h="788">
                      <a:moveTo>
                        <a:pt x="187" y="274"/>
                      </a:moveTo>
                      <a:cubicBezTo>
                        <a:pt x="185" y="246"/>
                        <a:pt x="210" y="219"/>
                        <a:pt x="236" y="218"/>
                      </a:cubicBezTo>
                      <a:cubicBezTo>
                        <a:pt x="391" y="218"/>
                        <a:pt x="391" y="218"/>
                        <a:pt x="391" y="218"/>
                      </a:cubicBezTo>
                      <a:cubicBezTo>
                        <a:pt x="391" y="203"/>
                        <a:pt x="391" y="191"/>
                        <a:pt x="391" y="175"/>
                      </a:cubicBezTo>
                      <a:cubicBezTo>
                        <a:pt x="391" y="175"/>
                        <a:pt x="391" y="175"/>
                        <a:pt x="391" y="166"/>
                      </a:cubicBezTo>
                      <a:cubicBezTo>
                        <a:pt x="391" y="166"/>
                        <a:pt x="391" y="165"/>
                        <a:pt x="391" y="164"/>
                      </a:cubicBezTo>
                      <a:cubicBezTo>
                        <a:pt x="391" y="157"/>
                        <a:pt x="391" y="129"/>
                        <a:pt x="391" y="40"/>
                      </a:cubicBezTo>
                      <a:cubicBezTo>
                        <a:pt x="391" y="0"/>
                        <a:pt x="363" y="0"/>
                        <a:pt x="358" y="0"/>
                      </a:cubicBezTo>
                      <a:cubicBezTo>
                        <a:pt x="347" y="0"/>
                        <a:pt x="290" y="0"/>
                        <a:pt x="34" y="0"/>
                      </a:cubicBezTo>
                      <a:cubicBezTo>
                        <a:pt x="5" y="0"/>
                        <a:pt x="0" y="22"/>
                        <a:pt x="0" y="38"/>
                      </a:cubicBezTo>
                      <a:cubicBezTo>
                        <a:pt x="0" y="44"/>
                        <a:pt x="0" y="71"/>
                        <a:pt x="0" y="164"/>
                      </a:cubicBezTo>
                      <a:cubicBezTo>
                        <a:pt x="0" y="164"/>
                        <a:pt x="0" y="164"/>
                        <a:pt x="0" y="174"/>
                      </a:cubicBezTo>
                      <a:cubicBezTo>
                        <a:pt x="0" y="174"/>
                        <a:pt x="0" y="174"/>
                        <a:pt x="0" y="175"/>
                      </a:cubicBezTo>
                      <a:cubicBezTo>
                        <a:pt x="0" y="177"/>
                        <a:pt x="0" y="218"/>
                        <a:pt x="0" y="753"/>
                      </a:cubicBezTo>
                      <a:cubicBezTo>
                        <a:pt x="0" y="788"/>
                        <a:pt x="29" y="788"/>
                        <a:pt x="35" y="788"/>
                      </a:cubicBezTo>
                      <a:cubicBezTo>
                        <a:pt x="40" y="788"/>
                        <a:pt x="66" y="788"/>
                        <a:pt x="187" y="788"/>
                      </a:cubicBezTo>
                      <a:lnTo>
                        <a:pt x="187" y="274"/>
                      </a:lnTo>
                      <a:close/>
                      <a:moveTo>
                        <a:pt x="47" y="83"/>
                      </a:moveTo>
                      <a:cubicBezTo>
                        <a:pt x="47" y="77"/>
                        <a:pt x="51" y="73"/>
                        <a:pt x="57" y="73"/>
                      </a:cubicBezTo>
                      <a:cubicBezTo>
                        <a:pt x="57" y="73"/>
                        <a:pt x="57" y="73"/>
                        <a:pt x="334" y="73"/>
                      </a:cubicBezTo>
                      <a:cubicBezTo>
                        <a:pt x="340" y="73"/>
                        <a:pt x="344" y="77"/>
                        <a:pt x="344" y="83"/>
                      </a:cubicBezTo>
                      <a:cubicBezTo>
                        <a:pt x="344" y="83"/>
                        <a:pt x="344" y="83"/>
                        <a:pt x="344" y="120"/>
                      </a:cubicBezTo>
                      <a:cubicBezTo>
                        <a:pt x="344" y="126"/>
                        <a:pt x="340" y="130"/>
                        <a:pt x="334" y="130"/>
                      </a:cubicBezTo>
                      <a:cubicBezTo>
                        <a:pt x="334" y="130"/>
                        <a:pt x="334" y="130"/>
                        <a:pt x="57" y="130"/>
                      </a:cubicBezTo>
                      <a:cubicBezTo>
                        <a:pt x="51" y="130"/>
                        <a:pt x="47" y="126"/>
                        <a:pt x="47" y="120"/>
                      </a:cubicBezTo>
                      <a:cubicBezTo>
                        <a:pt x="47" y="120"/>
                        <a:pt x="47" y="120"/>
                        <a:pt x="47" y="83"/>
                      </a:cubicBezTo>
                      <a:close/>
                      <a:moveTo>
                        <a:pt x="80" y="214"/>
                      </a:moveTo>
                      <a:cubicBezTo>
                        <a:pt x="98" y="214"/>
                        <a:pt x="115" y="229"/>
                        <a:pt x="115" y="249"/>
                      </a:cubicBezTo>
                      <a:cubicBezTo>
                        <a:pt x="115" y="268"/>
                        <a:pt x="98" y="284"/>
                        <a:pt x="80" y="284"/>
                      </a:cubicBezTo>
                      <a:cubicBezTo>
                        <a:pt x="59" y="284"/>
                        <a:pt x="43" y="268"/>
                        <a:pt x="43" y="249"/>
                      </a:cubicBezTo>
                      <a:cubicBezTo>
                        <a:pt x="43" y="229"/>
                        <a:pt x="59" y="214"/>
                        <a:pt x="80" y="214"/>
                      </a:cubicBezTo>
                      <a:close/>
                      <a:moveTo>
                        <a:pt x="80" y="372"/>
                      </a:moveTo>
                      <a:cubicBezTo>
                        <a:pt x="64" y="372"/>
                        <a:pt x="51" y="360"/>
                        <a:pt x="51" y="346"/>
                      </a:cubicBezTo>
                      <a:cubicBezTo>
                        <a:pt x="51" y="331"/>
                        <a:pt x="64" y="319"/>
                        <a:pt x="80" y="319"/>
                      </a:cubicBezTo>
                      <a:cubicBezTo>
                        <a:pt x="94" y="319"/>
                        <a:pt x="105" y="331"/>
                        <a:pt x="105" y="346"/>
                      </a:cubicBezTo>
                      <a:cubicBezTo>
                        <a:pt x="105" y="360"/>
                        <a:pt x="94" y="372"/>
                        <a:pt x="80" y="372"/>
                      </a:cubicBezTo>
                      <a:close/>
                    </a:path>
                  </a:pathLst>
                </a:custGeom>
                <a:grpFill/>
                <a:ln>
                  <a:noFill/>
                </a:ln>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sp>
              <p:nvSpPr>
                <p:cNvPr id="52" name="Freeform 44"/>
                <p:cNvSpPr>
                  <a:spLocks noEditPoints="1"/>
                </p:cNvSpPr>
                <p:nvPr/>
              </p:nvSpPr>
              <p:spPr bwMode="auto">
                <a:xfrm>
                  <a:off x="489300" y="-1338499"/>
                  <a:ext cx="1032407" cy="88524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grpFill/>
                <a:ln>
                  <a:noFill/>
                </a:ln>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grpSp>
          <p:sp>
            <p:nvSpPr>
              <p:cNvPr id="50" name="Rectangle 49"/>
              <p:cNvSpPr/>
              <p:nvPr/>
            </p:nvSpPr>
            <p:spPr bwMode="auto">
              <a:xfrm>
                <a:off x="1289177" y="1571991"/>
                <a:ext cx="2447428" cy="1170529"/>
              </a:xfrm>
              <a:prstGeom prst="rect">
                <a:avLst/>
              </a:prstGeom>
              <a:solidFill>
                <a:srgbClr val="FFFFFF"/>
              </a:solidFill>
              <a:ln w="9525" cap="flat" cmpd="sng" algn="ctr">
                <a:noFill/>
                <a:prstDash val="solid"/>
                <a:headEnd type="none" w="med" len="med"/>
                <a:tailEnd type="none" w="med" len="med"/>
              </a:ln>
              <a:effectLst>
                <a:innerShdw blurRad="114300">
                  <a:prstClr val="black">
                    <a:alpha val="50000"/>
                  </a:prstClr>
                </a:innerShdw>
              </a:effectLst>
            </p:spPr>
            <p:txBody>
              <a:bodyPr vert="horz" wrap="square" lIns="89603" tIns="44802" rIns="89603" bIns="44802" numCol="1" rtlCol="0"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895819" fontAlgn="base">
                  <a:spcBef>
                    <a:spcPct val="0"/>
                  </a:spcBef>
                  <a:spcAft>
                    <a:spcPct val="0"/>
                  </a:spcAft>
                  <a:defRPr/>
                </a:pPr>
                <a:endParaRPr lang="en-US" sz="2156" kern="0">
                  <a:gradFill>
                    <a:gsLst>
                      <a:gs pos="0">
                        <a:srgbClr val="FFFFFF"/>
                      </a:gs>
                      <a:gs pos="100000">
                        <a:srgbClr val="FFFFFF"/>
                      </a:gs>
                    </a:gsLst>
                    <a:lin ang="5400000" scaled="0"/>
                  </a:gradFill>
                </a:endParaRPr>
              </a:p>
            </p:txBody>
          </p:sp>
        </p:grpSp>
        <p:pic>
          <p:nvPicPr>
            <p:cNvPr id="4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0615" y="1727335"/>
              <a:ext cx="2124551" cy="862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3913443" y="4134559"/>
            <a:ext cx="1167103" cy="1703506"/>
            <a:chOff x="3992954" y="4365383"/>
            <a:chExt cx="1190816" cy="1613139"/>
          </a:xfrm>
        </p:grpSpPr>
        <p:sp>
          <p:nvSpPr>
            <p:cNvPr id="13" name="Freeform 5"/>
            <p:cNvSpPr>
              <a:spLocks noEditPoints="1"/>
            </p:cNvSpPr>
            <p:nvPr/>
          </p:nvSpPr>
          <p:spPr bwMode="auto">
            <a:xfrm>
              <a:off x="3992954" y="5321551"/>
              <a:ext cx="1190816" cy="656971"/>
            </a:xfrm>
            <a:custGeom>
              <a:avLst/>
              <a:gdLst>
                <a:gd name="T0" fmla="*/ 173 w 173"/>
                <a:gd name="T1" fmla="*/ 65 h 274"/>
                <a:gd name="T2" fmla="*/ 173 w 173"/>
                <a:gd name="T3" fmla="*/ 229 h 274"/>
                <a:gd name="T4" fmla="*/ 173 w 173"/>
                <a:gd name="T5" fmla="*/ 229 h 274"/>
                <a:gd name="T6" fmla="*/ 87 w 173"/>
                <a:gd name="T7" fmla="*/ 274 h 274"/>
                <a:gd name="T8" fmla="*/ 0 w 173"/>
                <a:gd name="T9" fmla="*/ 229 h 274"/>
                <a:gd name="T10" fmla="*/ 0 w 173"/>
                <a:gd name="T11" fmla="*/ 229 h 274"/>
                <a:gd name="T12" fmla="*/ 0 w 173"/>
                <a:gd name="T13" fmla="*/ 229 h 274"/>
                <a:gd name="T14" fmla="*/ 0 w 173"/>
                <a:gd name="T15" fmla="*/ 226 h 274"/>
                <a:gd name="T16" fmla="*/ 0 w 173"/>
                <a:gd name="T17" fmla="*/ 226 h 274"/>
                <a:gd name="T18" fmla="*/ 0 w 173"/>
                <a:gd name="T19" fmla="*/ 65 h 274"/>
                <a:gd name="T20" fmla="*/ 87 w 173"/>
                <a:gd name="T21" fmla="*/ 99 h 274"/>
                <a:gd name="T22" fmla="*/ 173 w 173"/>
                <a:gd name="T23" fmla="*/ 65 h 274"/>
                <a:gd name="T24" fmla="*/ 87 w 173"/>
                <a:gd name="T25" fmla="*/ 90 h 274"/>
                <a:gd name="T26" fmla="*/ 173 w 173"/>
                <a:gd name="T27" fmla="*/ 45 h 274"/>
                <a:gd name="T28" fmla="*/ 87 w 173"/>
                <a:gd name="T29" fmla="*/ 0 h 274"/>
                <a:gd name="T30" fmla="*/ 0 w 173"/>
                <a:gd name="T31" fmla="*/ 45 h 274"/>
                <a:gd name="T32" fmla="*/ 87 w 173"/>
                <a:gd name="T33" fmla="*/ 9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74">
                  <a:moveTo>
                    <a:pt x="173" y="65"/>
                  </a:moveTo>
                  <a:cubicBezTo>
                    <a:pt x="173" y="229"/>
                    <a:pt x="173" y="229"/>
                    <a:pt x="173" y="229"/>
                  </a:cubicBezTo>
                  <a:cubicBezTo>
                    <a:pt x="173" y="229"/>
                    <a:pt x="173" y="229"/>
                    <a:pt x="173" y="229"/>
                  </a:cubicBezTo>
                  <a:cubicBezTo>
                    <a:pt x="171" y="254"/>
                    <a:pt x="133" y="274"/>
                    <a:pt x="87" y="274"/>
                  </a:cubicBezTo>
                  <a:cubicBezTo>
                    <a:pt x="42" y="274"/>
                    <a:pt x="4" y="254"/>
                    <a:pt x="0" y="229"/>
                  </a:cubicBezTo>
                  <a:cubicBezTo>
                    <a:pt x="0" y="229"/>
                    <a:pt x="0" y="229"/>
                    <a:pt x="0" y="229"/>
                  </a:cubicBezTo>
                  <a:cubicBezTo>
                    <a:pt x="0" y="229"/>
                    <a:pt x="0" y="229"/>
                    <a:pt x="0" y="229"/>
                  </a:cubicBezTo>
                  <a:cubicBezTo>
                    <a:pt x="0" y="229"/>
                    <a:pt x="0" y="229"/>
                    <a:pt x="0" y="226"/>
                  </a:cubicBezTo>
                  <a:cubicBezTo>
                    <a:pt x="0" y="226"/>
                    <a:pt x="0" y="226"/>
                    <a:pt x="0" y="226"/>
                  </a:cubicBezTo>
                  <a:cubicBezTo>
                    <a:pt x="0" y="65"/>
                    <a:pt x="0" y="65"/>
                    <a:pt x="0" y="65"/>
                  </a:cubicBezTo>
                  <a:cubicBezTo>
                    <a:pt x="14" y="88"/>
                    <a:pt x="51" y="99"/>
                    <a:pt x="87" y="99"/>
                  </a:cubicBezTo>
                  <a:cubicBezTo>
                    <a:pt x="123" y="99"/>
                    <a:pt x="161" y="88"/>
                    <a:pt x="173" y="65"/>
                  </a:cubicBezTo>
                  <a:close/>
                  <a:moveTo>
                    <a:pt x="87" y="90"/>
                  </a:moveTo>
                  <a:cubicBezTo>
                    <a:pt x="135" y="90"/>
                    <a:pt x="173" y="71"/>
                    <a:pt x="173" y="45"/>
                  </a:cubicBezTo>
                  <a:cubicBezTo>
                    <a:pt x="173" y="20"/>
                    <a:pt x="135" y="0"/>
                    <a:pt x="87" y="0"/>
                  </a:cubicBezTo>
                  <a:cubicBezTo>
                    <a:pt x="40" y="0"/>
                    <a:pt x="0" y="20"/>
                    <a:pt x="0" y="45"/>
                  </a:cubicBezTo>
                  <a:cubicBezTo>
                    <a:pt x="0" y="71"/>
                    <a:pt x="40" y="90"/>
                    <a:pt x="87"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179238" rIns="89619" bIns="44810" numCol="1" anchor="ctr" anchorCtr="0" compatLnSpc="1">
              <a:prstTxWarp prst="textNoShape">
                <a:avLst/>
              </a:prstTxWarp>
            </a:bodyPr>
            <a:lstStyle/>
            <a:p>
              <a:pPr algn="ctr" defTabSz="913946"/>
              <a:endParaRPr lang="en-US" sz="1568" dirty="0">
                <a:solidFill>
                  <a:srgbClr val="505050"/>
                </a:solidFill>
              </a:endParaRPr>
            </a:p>
          </p:txBody>
        </p:sp>
        <p:sp>
          <p:nvSpPr>
            <p:cNvPr id="45" name="Freeform 5"/>
            <p:cNvSpPr>
              <a:spLocks noEditPoints="1"/>
            </p:cNvSpPr>
            <p:nvPr/>
          </p:nvSpPr>
          <p:spPr bwMode="auto">
            <a:xfrm>
              <a:off x="3992954" y="4843467"/>
              <a:ext cx="1190816" cy="656971"/>
            </a:xfrm>
            <a:custGeom>
              <a:avLst/>
              <a:gdLst>
                <a:gd name="T0" fmla="*/ 173 w 173"/>
                <a:gd name="T1" fmla="*/ 65 h 274"/>
                <a:gd name="T2" fmla="*/ 173 w 173"/>
                <a:gd name="T3" fmla="*/ 229 h 274"/>
                <a:gd name="T4" fmla="*/ 173 w 173"/>
                <a:gd name="T5" fmla="*/ 229 h 274"/>
                <a:gd name="T6" fmla="*/ 87 w 173"/>
                <a:gd name="T7" fmla="*/ 274 h 274"/>
                <a:gd name="T8" fmla="*/ 0 w 173"/>
                <a:gd name="T9" fmla="*/ 229 h 274"/>
                <a:gd name="T10" fmla="*/ 0 w 173"/>
                <a:gd name="T11" fmla="*/ 229 h 274"/>
                <a:gd name="T12" fmla="*/ 0 w 173"/>
                <a:gd name="T13" fmla="*/ 229 h 274"/>
                <a:gd name="T14" fmla="*/ 0 w 173"/>
                <a:gd name="T15" fmla="*/ 226 h 274"/>
                <a:gd name="T16" fmla="*/ 0 w 173"/>
                <a:gd name="T17" fmla="*/ 226 h 274"/>
                <a:gd name="T18" fmla="*/ 0 w 173"/>
                <a:gd name="T19" fmla="*/ 65 h 274"/>
                <a:gd name="T20" fmla="*/ 87 w 173"/>
                <a:gd name="T21" fmla="*/ 99 h 274"/>
                <a:gd name="T22" fmla="*/ 173 w 173"/>
                <a:gd name="T23" fmla="*/ 65 h 274"/>
                <a:gd name="T24" fmla="*/ 87 w 173"/>
                <a:gd name="T25" fmla="*/ 90 h 274"/>
                <a:gd name="T26" fmla="*/ 173 w 173"/>
                <a:gd name="T27" fmla="*/ 45 h 274"/>
                <a:gd name="T28" fmla="*/ 87 w 173"/>
                <a:gd name="T29" fmla="*/ 0 h 274"/>
                <a:gd name="T30" fmla="*/ 0 w 173"/>
                <a:gd name="T31" fmla="*/ 45 h 274"/>
                <a:gd name="T32" fmla="*/ 87 w 173"/>
                <a:gd name="T33" fmla="*/ 9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74">
                  <a:moveTo>
                    <a:pt x="173" y="65"/>
                  </a:moveTo>
                  <a:cubicBezTo>
                    <a:pt x="173" y="229"/>
                    <a:pt x="173" y="229"/>
                    <a:pt x="173" y="229"/>
                  </a:cubicBezTo>
                  <a:cubicBezTo>
                    <a:pt x="173" y="229"/>
                    <a:pt x="173" y="229"/>
                    <a:pt x="173" y="229"/>
                  </a:cubicBezTo>
                  <a:cubicBezTo>
                    <a:pt x="171" y="254"/>
                    <a:pt x="133" y="274"/>
                    <a:pt x="87" y="274"/>
                  </a:cubicBezTo>
                  <a:cubicBezTo>
                    <a:pt x="42" y="274"/>
                    <a:pt x="4" y="254"/>
                    <a:pt x="0" y="229"/>
                  </a:cubicBezTo>
                  <a:cubicBezTo>
                    <a:pt x="0" y="229"/>
                    <a:pt x="0" y="229"/>
                    <a:pt x="0" y="229"/>
                  </a:cubicBezTo>
                  <a:cubicBezTo>
                    <a:pt x="0" y="229"/>
                    <a:pt x="0" y="229"/>
                    <a:pt x="0" y="229"/>
                  </a:cubicBezTo>
                  <a:cubicBezTo>
                    <a:pt x="0" y="229"/>
                    <a:pt x="0" y="229"/>
                    <a:pt x="0" y="226"/>
                  </a:cubicBezTo>
                  <a:cubicBezTo>
                    <a:pt x="0" y="226"/>
                    <a:pt x="0" y="226"/>
                    <a:pt x="0" y="226"/>
                  </a:cubicBezTo>
                  <a:cubicBezTo>
                    <a:pt x="0" y="65"/>
                    <a:pt x="0" y="65"/>
                    <a:pt x="0" y="65"/>
                  </a:cubicBezTo>
                  <a:cubicBezTo>
                    <a:pt x="14" y="88"/>
                    <a:pt x="51" y="99"/>
                    <a:pt x="87" y="99"/>
                  </a:cubicBezTo>
                  <a:cubicBezTo>
                    <a:pt x="123" y="99"/>
                    <a:pt x="161" y="88"/>
                    <a:pt x="173" y="65"/>
                  </a:cubicBezTo>
                  <a:close/>
                  <a:moveTo>
                    <a:pt x="87" y="90"/>
                  </a:moveTo>
                  <a:cubicBezTo>
                    <a:pt x="135" y="90"/>
                    <a:pt x="173" y="71"/>
                    <a:pt x="173" y="45"/>
                  </a:cubicBezTo>
                  <a:cubicBezTo>
                    <a:pt x="173" y="20"/>
                    <a:pt x="135" y="0"/>
                    <a:pt x="87" y="0"/>
                  </a:cubicBezTo>
                  <a:cubicBezTo>
                    <a:pt x="40" y="0"/>
                    <a:pt x="0" y="20"/>
                    <a:pt x="0" y="45"/>
                  </a:cubicBezTo>
                  <a:cubicBezTo>
                    <a:pt x="0" y="71"/>
                    <a:pt x="40" y="90"/>
                    <a:pt x="87"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179238" rIns="89619" bIns="44810" numCol="1" anchor="ctr" anchorCtr="0" compatLnSpc="1">
              <a:prstTxWarp prst="textNoShape">
                <a:avLst/>
              </a:prstTxWarp>
            </a:bodyPr>
            <a:lstStyle/>
            <a:p>
              <a:pPr algn="ctr" defTabSz="913946"/>
              <a:endParaRPr lang="en-US" sz="1568" dirty="0">
                <a:solidFill>
                  <a:srgbClr val="505050"/>
                </a:solidFill>
              </a:endParaRPr>
            </a:p>
          </p:txBody>
        </p:sp>
        <p:sp>
          <p:nvSpPr>
            <p:cNvPr id="53" name="Freeform 5"/>
            <p:cNvSpPr>
              <a:spLocks noEditPoints="1"/>
            </p:cNvSpPr>
            <p:nvPr/>
          </p:nvSpPr>
          <p:spPr bwMode="auto">
            <a:xfrm>
              <a:off x="3992954" y="4365383"/>
              <a:ext cx="1190816" cy="656971"/>
            </a:xfrm>
            <a:custGeom>
              <a:avLst/>
              <a:gdLst>
                <a:gd name="T0" fmla="*/ 173 w 173"/>
                <a:gd name="T1" fmla="*/ 65 h 274"/>
                <a:gd name="T2" fmla="*/ 173 w 173"/>
                <a:gd name="T3" fmla="*/ 229 h 274"/>
                <a:gd name="T4" fmla="*/ 173 w 173"/>
                <a:gd name="T5" fmla="*/ 229 h 274"/>
                <a:gd name="T6" fmla="*/ 87 w 173"/>
                <a:gd name="T7" fmla="*/ 274 h 274"/>
                <a:gd name="T8" fmla="*/ 0 w 173"/>
                <a:gd name="T9" fmla="*/ 229 h 274"/>
                <a:gd name="T10" fmla="*/ 0 w 173"/>
                <a:gd name="T11" fmla="*/ 229 h 274"/>
                <a:gd name="T12" fmla="*/ 0 w 173"/>
                <a:gd name="T13" fmla="*/ 229 h 274"/>
                <a:gd name="T14" fmla="*/ 0 w 173"/>
                <a:gd name="T15" fmla="*/ 226 h 274"/>
                <a:gd name="T16" fmla="*/ 0 w 173"/>
                <a:gd name="T17" fmla="*/ 226 h 274"/>
                <a:gd name="T18" fmla="*/ 0 w 173"/>
                <a:gd name="T19" fmla="*/ 65 h 274"/>
                <a:gd name="T20" fmla="*/ 87 w 173"/>
                <a:gd name="T21" fmla="*/ 99 h 274"/>
                <a:gd name="T22" fmla="*/ 173 w 173"/>
                <a:gd name="T23" fmla="*/ 65 h 274"/>
                <a:gd name="T24" fmla="*/ 87 w 173"/>
                <a:gd name="T25" fmla="*/ 90 h 274"/>
                <a:gd name="T26" fmla="*/ 173 w 173"/>
                <a:gd name="T27" fmla="*/ 45 h 274"/>
                <a:gd name="T28" fmla="*/ 87 w 173"/>
                <a:gd name="T29" fmla="*/ 0 h 274"/>
                <a:gd name="T30" fmla="*/ 0 w 173"/>
                <a:gd name="T31" fmla="*/ 45 h 274"/>
                <a:gd name="T32" fmla="*/ 87 w 173"/>
                <a:gd name="T33" fmla="*/ 9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74">
                  <a:moveTo>
                    <a:pt x="173" y="65"/>
                  </a:moveTo>
                  <a:cubicBezTo>
                    <a:pt x="173" y="229"/>
                    <a:pt x="173" y="229"/>
                    <a:pt x="173" y="229"/>
                  </a:cubicBezTo>
                  <a:cubicBezTo>
                    <a:pt x="173" y="229"/>
                    <a:pt x="173" y="229"/>
                    <a:pt x="173" y="229"/>
                  </a:cubicBezTo>
                  <a:cubicBezTo>
                    <a:pt x="171" y="254"/>
                    <a:pt x="133" y="274"/>
                    <a:pt x="87" y="274"/>
                  </a:cubicBezTo>
                  <a:cubicBezTo>
                    <a:pt x="42" y="274"/>
                    <a:pt x="4" y="254"/>
                    <a:pt x="0" y="229"/>
                  </a:cubicBezTo>
                  <a:cubicBezTo>
                    <a:pt x="0" y="229"/>
                    <a:pt x="0" y="229"/>
                    <a:pt x="0" y="229"/>
                  </a:cubicBezTo>
                  <a:cubicBezTo>
                    <a:pt x="0" y="229"/>
                    <a:pt x="0" y="229"/>
                    <a:pt x="0" y="229"/>
                  </a:cubicBezTo>
                  <a:cubicBezTo>
                    <a:pt x="0" y="229"/>
                    <a:pt x="0" y="229"/>
                    <a:pt x="0" y="226"/>
                  </a:cubicBezTo>
                  <a:cubicBezTo>
                    <a:pt x="0" y="226"/>
                    <a:pt x="0" y="226"/>
                    <a:pt x="0" y="226"/>
                  </a:cubicBezTo>
                  <a:cubicBezTo>
                    <a:pt x="0" y="65"/>
                    <a:pt x="0" y="65"/>
                    <a:pt x="0" y="65"/>
                  </a:cubicBezTo>
                  <a:cubicBezTo>
                    <a:pt x="14" y="88"/>
                    <a:pt x="51" y="99"/>
                    <a:pt x="87" y="99"/>
                  </a:cubicBezTo>
                  <a:cubicBezTo>
                    <a:pt x="123" y="99"/>
                    <a:pt x="161" y="88"/>
                    <a:pt x="173" y="65"/>
                  </a:cubicBezTo>
                  <a:close/>
                  <a:moveTo>
                    <a:pt x="87" y="90"/>
                  </a:moveTo>
                  <a:cubicBezTo>
                    <a:pt x="135" y="90"/>
                    <a:pt x="173" y="71"/>
                    <a:pt x="173" y="45"/>
                  </a:cubicBezTo>
                  <a:cubicBezTo>
                    <a:pt x="173" y="20"/>
                    <a:pt x="135" y="0"/>
                    <a:pt x="87" y="0"/>
                  </a:cubicBezTo>
                  <a:cubicBezTo>
                    <a:pt x="40" y="0"/>
                    <a:pt x="0" y="20"/>
                    <a:pt x="0" y="45"/>
                  </a:cubicBezTo>
                  <a:cubicBezTo>
                    <a:pt x="0" y="71"/>
                    <a:pt x="40" y="90"/>
                    <a:pt x="87"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179238" rIns="89619" bIns="44810" numCol="1" anchor="ctr" anchorCtr="0" compatLnSpc="1">
              <a:prstTxWarp prst="textNoShape">
                <a:avLst/>
              </a:prstTxWarp>
            </a:bodyPr>
            <a:lstStyle/>
            <a:p>
              <a:pPr algn="ctr" defTabSz="913946"/>
              <a:endParaRPr lang="en-US" sz="1568" dirty="0">
                <a:solidFill>
                  <a:srgbClr val="505050"/>
                </a:solidFill>
              </a:endParaRPr>
            </a:p>
          </p:txBody>
        </p:sp>
      </p:grpSp>
      <p:pic>
        <p:nvPicPr>
          <p:cNvPr id="55" name="Picture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4820" y="5672172"/>
            <a:ext cx="1624347" cy="858850"/>
          </a:xfrm>
          <a:prstGeom prst="rect">
            <a:avLst/>
          </a:prstGeom>
        </p:spPr>
      </p:pic>
      <p:grpSp>
        <p:nvGrpSpPr>
          <p:cNvPr id="56" name="Group 55"/>
          <p:cNvGrpSpPr/>
          <p:nvPr/>
        </p:nvGrpSpPr>
        <p:grpSpPr>
          <a:xfrm>
            <a:off x="4504090" y="2075218"/>
            <a:ext cx="4991579" cy="182923"/>
            <a:chOff x="4595603" y="2115974"/>
            <a:chExt cx="5092997" cy="186640"/>
          </a:xfrm>
        </p:grpSpPr>
        <p:cxnSp>
          <p:nvCxnSpPr>
            <p:cNvPr id="57" name="Straight Arrow Connector 56"/>
            <p:cNvCxnSpPr/>
            <p:nvPr/>
          </p:nvCxnSpPr>
          <p:spPr>
            <a:xfrm flipH="1">
              <a:off x="4595603" y="2209297"/>
              <a:ext cx="4845579"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0" name="Right Triangle 59"/>
            <p:cNvSpPr/>
            <p:nvPr/>
          </p:nvSpPr>
          <p:spPr bwMode="auto">
            <a:xfrm rot="13500000">
              <a:off x="9501960" y="2115974"/>
              <a:ext cx="186640" cy="186640"/>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61" name="Group 60"/>
          <p:cNvGrpSpPr/>
          <p:nvPr/>
        </p:nvGrpSpPr>
        <p:grpSpPr>
          <a:xfrm>
            <a:off x="4412628" y="2134522"/>
            <a:ext cx="182923" cy="1916822"/>
            <a:chOff x="4502283" y="2217427"/>
            <a:chExt cx="186640" cy="1955768"/>
          </a:xfrm>
        </p:grpSpPr>
        <p:sp>
          <p:nvSpPr>
            <p:cNvPr id="62" name="Right Triangle 61"/>
            <p:cNvSpPr/>
            <p:nvPr/>
          </p:nvSpPr>
          <p:spPr bwMode="auto">
            <a:xfrm rot="8100000">
              <a:off x="4502283" y="3986555"/>
              <a:ext cx="186640" cy="186640"/>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cxnSp>
          <p:nvCxnSpPr>
            <p:cNvPr id="63" name="Straight Arrow Connector 62"/>
            <p:cNvCxnSpPr/>
            <p:nvPr/>
          </p:nvCxnSpPr>
          <p:spPr>
            <a:xfrm flipV="1">
              <a:off x="4595604" y="2217427"/>
              <a:ext cx="0" cy="1617594"/>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97660" y="3118146"/>
            <a:ext cx="2919990" cy="762002"/>
          </a:xfrm>
          <a:prstGeom prst="rect">
            <a:avLst/>
          </a:prstGeom>
        </p:spPr>
      </p:pic>
    </p:spTree>
    <p:extLst>
      <p:ext uri="{BB962C8B-B14F-4D97-AF65-F5344CB8AC3E}">
        <p14:creationId xmlns:p14="http://schemas.microsoft.com/office/powerpoint/2010/main" val="2171717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accel="100000" fill="hold" grpId="0" nodeType="after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par>
                                <p:cTn id="9" presetID="3" presetClass="emph" presetSubtype="2" fill="hold" nodeType="withEffect">
                                  <p:stCondLst>
                                    <p:cond delay="0"/>
                                  </p:stCondLst>
                                  <p:childTnLst>
                                    <p:animClr clrSpc="rgb" dir="cw">
                                      <p:cBhvr override="childStyle">
                                        <p:cTn id="10" dur="250" fill="hold"/>
                                        <p:tgtEl>
                                          <p:spTgt spid="4">
                                            <p:txEl>
                                              <p:pRg st="0" end="0"/>
                                            </p:txEl>
                                          </p:spTgt>
                                        </p:tgtEl>
                                        <p:attrNameLst>
                                          <p:attrName>style.color</p:attrName>
                                        </p:attrNameLst>
                                      </p:cBhvr>
                                      <p:to>
                                        <a:schemeClr val="tx2"/>
                                      </p:to>
                                    </p:animClr>
                                  </p:childTnLst>
                                </p:cTn>
                              </p:par>
                              <p:par>
                                <p:cTn id="11" presetID="10" presetClass="exit" presetSubtype="0" fill="hold" nodeType="withEffect">
                                  <p:stCondLst>
                                    <p:cond delay="250"/>
                                  </p:stCondLst>
                                  <p:childTnLst>
                                    <p:animEffect transition="out" filter="fade">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childTnLst>
                          </p:cTn>
                        </p:par>
                        <p:par>
                          <p:cTn id="14" fill="hold">
                            <p:stCondLst>
                              <p:cond delay="500"/>
                            </p:stCondLst>
                            <p:childTnLst>
                              <p:par>
                                <p:cTn id="15" presetID="64" presetClass="path" presetSubtype="0" accel="50000" decel="50000" fill="hold" nodeType="afterEffect">
                                  <p:stCondLst>
                                    <p:cond delay="0"/>
                                  </p:stCondLst>
                                  <p:childTnLst>
                                    <p:animMotion origin="layout" path="M -1.49604E-6 2.02905E-6 L 0.02413 -0.17158 " pathEditMode="relative" rAng="0" ptsTypes="AA">
                                      <p:cBhvr>
                                        <p:cTn id="16" dur="500" fill="hold"/>
                                        <p:tgtEl>
                                          <p:spTgt spid="15"/>
                                        </p:tgtEl>
                                        <p:attrNameLst>
                                          <p:attrName>ppt_x</p:attrName>
                                          <p:attrName>ppt_y</p:attrName>
                                        </p:attrNameLst>
                                      </p:cBhvr>
                                      <p:rCtr x="1238" y="-8602"/>
                                    </p:animMotion>
                                  </p:childTnLst>
                                </p:cTn>
                              </p:par>
                              <p:par>
                                <p:cTn id="17" presetID="10" presetClass="entr" presetSubtype="0" fill="hold" nodeType="withEffect">
                                  <p:stCondLst>
                                    <p:cond delay="14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600"/>
                                        <p:tgtEl>
                                          <p:spTgt spid="55"/>
                                        </p:tgtEl>
                                      </p:cBhvr>
                                    </p:animEffect>
                                  </p:childTnLst>
                                </p:cTn>
                              </p:par>
                              <p:par>
                                <p:cTn id="20" presetID="53" presetClass="entr" presetSubtype="16" fill="hold" grpId="0" nodeType="withEffect">
                                  <p:stCondLst>
                                    <p:cond delay="14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250" fill="hold"/>
                                        <p:tgtEl>
                                          <p:spTgt spid="24"/>
                                        </p:tgtEl>
                                        <p:attrNameLst>
                                          <p:attrName>ppt_w</p:attrName>
                                        </p:attrNameLst>
                                      </p:cBhvr>
                                      <p:tavLst>
                                        <p:tav tm="0">
                                          <p:val>
                                            <p:fltVal val="0"/>
                                          </p:val>
                                        </p:tav>
                                        <p:tav tm="100000">
                                          <p:val>
                                            <p:strVal val="#ppt_w"/>
                                          </p:val>
                                        </p:tav>
                                      </p:tavLst>
                                    </p:anim>
                                    <p:anim calcmode="lin" valueType="num">
                                      <p:cBhvr>
                                        <p:cTn id="23" dur="250" fill="hold"/>
                                        <p:tgtEl>
                                          <p:spTgt spid="24"/>
                                        </p:tgtEl>
                                        <p:attrNameLst>
                                          <p:attrName>ppt_h</p:attrName>
                                        </p:attrNameLst>
                                      </p:cBhvr>
                                      <p:tavLst>
                                        <p:tav tm="0">
                                          <p:val>
                                            <p:fltVal val="0"/>
                                          </p:val>
                                        </p:tav>
                                        <p:tav tm="100000">
                                          <p:val>
                                            <p:strVal val="#ppt_h"/>
                                          </p:val>
                                        </p:tav>
                                      </p:tavLst>
                                    </p:anim>
                                    <p:animEffect transition="in" filter="fade">
                                      <p:cBhvr>
                                        <p:cTn id="24" dur="250"/>
                                        <p:tgtEl>
                                          <p:spTgt spid="24"/>
                                        </p:tgtEl>
                                      </p:cBhvr>
                                    </p:animEffect>
                                  </p:childTnLst>
                                </p:cTn>
                              </p:par>
                              <p:par>
                                <p:cTn id="25" presetID="6" presetClass="emph" presetSubtype="0" decel="100000" fill="hold" grpId="1" nodeType="withEffect">
                                  <p:stCondLst>
                                    <p:cond delay="1600"/>
                                  </p:stCondLst>
                                  <p:childTnLst>
                                    <p:animScale>
                                      <p:cBhvr>
                                        <p:cTn id="26" dur="250" fill="hold"/>
                                        <p:tgtEl>
                                          <p:spTgt spid="24"/>
                                        </p:tgtEl>
                                      </p:cBhvr>
                                      <p:by x="110000" y="110000"/>
                                    </p:animScale>
                                  </p:childTnLst>
                                </p:cTn>
                              </p:par>
                              <p:par>
                                <p:cTn id="27" presetID="6" presetClass="emph" presetSubtype="0" decel="100000" fill="hold" grpId="2" nodeType="withEffect">
                                  <p:stCondLst>
                                    <p:cond delay="1700"/>
                                  </p:stCondLst>
                                  <p:childTnLst>
                                    <p:animScale>
                                      <p:cBhvr>
                                        <p:cTn id="28" dur="250" fill="hold"/>
                                        <p:tgtEl>
                                          <p:spTgt spid="24"/>
                                        </p:tgtEl>
                                      </p:cBhvr>
                                      <p:by x="91000" y="91000"/>
                                    </p:animScale>
                                  </p:childTnLst>
                                </p:cTn>
                              </p:par>
                              <p:par>
                                <p:cTn id="29" presetID="35" presetClass="path" presetSubtype="0" decel="100000" fill="hold" nodeType="withEffect">
                                  <p:stCondLst>
                                    <p:cond delay="1200"/>
                                  </p:stCondLst>
                                  <p:childTnLst>
                                    <p:animMotion origin="layout" path="M -0.05552 0.00023 L -4.2941E-6 0.00023 " pathEditMode="relative" rAng="0" ptsTypes="AA">
                                      <p:cBhvr>
                                        <p:cTn id="30" dur="800" fill="hold"/>
                                        <p:tgtEl>
                                          <p:spTgt spid="55"/>
                                        </p:tgtEl>
                                        <p:attrNameLst>
                                          <p:attrName>ppt_x</p:attrName>
                                          <p:attrName>ppt_y</p:attrName>
                                        </p:attrNameLst>
                                      </p:cBhvr>
                                      <p:rCtr x="2770" y="0"/>
                                    </p:animMotion>
                                  </p:childTnLst>
                                </p:cTn>
                              </p:par>
                              <p:par>
                                <p:cTn id="31" presetID="10" presetClass="entr" presetSubtype="0" fill="hold" grpId="0" nodeType="withEffect">
                                  <p:stCondLst>
                                    <p:cond delay="12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600"/>
                                        <p:tgtEl>
                                          <p:spTgt spid="25"/>
                                        </p:tgtEl>
                                      </p:cBhvr>
                                    </p:animEffect>
                                  </p:childTnLst>
                                </p:cTn>
                              </p:par>
                              <p:par>
                                <p:cTn id="34" presetID="35" presetClass="path" presetSubtype="0" decel="100000" fill="hold" grpId="1" nodeType="withEffect">
                                  <p:stCondLst>
                                    <p:cond delay="1000"/>
                                  </p:stCondLst>
                                  <p:childTnLst>
                                    <p:animMotion origin="layout" path="M -0.05553 0.00023 L 5.25913E-7 0.00023 " pathEditMode="relative" rAng="0" ptsTypes="AA">
                                      <p:cBhvr>
                                        <p:cTn id="35" dur="800" fill="hold"/>
                                        <p:tgtEl>
                                          <p:spTgt spid="25"/>
                                        </p:tgtEl>
                                        <p:attrNameLst>
                                          <p:attrName>ppt_x</p:attrName>
                                          <p:attrName>ppt_y</p:attrName>
                                        </p:attrNameLst>
                                      </p:cBhvr>
                                      <p:rCtr x="2770" y="0"/>
                                    </p:animMotion>
                                  </p:childTnLst>
                                </p:cTn>
                              </p:par>
                            </p:childTnLst>
                          </p:cTn>
                        </p:par>
                        <p:par>
                          <p:cTn id="36" fill="hold">
                            <p:stCondLst>
                              <p:cond delay="2500"/>
                            </p:stCondLst>
                            <p:childTnLst>
                              <p:par>
                                <p:cTn id="37" presetID="2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par>
                                <p:cTn id="52" presetID="22" presetClass="entr" presetSubtype="4"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down)">
                                      <p:cBhvr>
                                        <p:cTn id="54" dur="500"/>
                                        <p:tgtEl>
                                          <p:spTgt spid="54"/>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500"/>
                                        <p:tgtEl>
                                          <p:spTgt spid="59"/>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par>
                          <p:cTn id="66" fill="hold">
                            <p:stCondLst>
                              <p:cond delay="5500"/>
                            </p:stCondLst>
                            <p:childTnLst>
                              <p:par>
                                <p:cTn id="67" presetID="22" presetClass="entr" presetSubtype="4" fill="hold"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down)">
                                      <p:cBhvr>
                                        <p:cTn id="69" dur="500"/>
                                        <p:tgtEl>
                                          <p:spTgt spid="61"/>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4" grpId="1" animBg="1"/>
      <p:bldP spid="24" grpId="2" animBg="1"/>
      <p:bldP spid="25" grpId="0"/>
      <p:bldP spid="25" grpId="1"/>
      <p:bldP spid="26" grpId="0"/>
      <p:bldP spid="58" grpId="0" animBg="1"/>
      <p:bldP spid="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8"/>
          <p:cNvSpPr>
            <a:spLocks noEditPoints="1"/>
          </p:cNvSpPr>
          <p:nvPr/>
        </p:nvSpPr>
        <p:spPr bwMode="auto">
          <a:xfrm>
            <a:off x="509227" y="3474117"/>
            <a:ext cx="5585188" cy="2771693"/>
          </a:xfrm>
          <a:prstGeom prst="rect">
            <a:avLst/>
          </a:prstGeom>
          <a:solidFill>
            <a:schemeClr val="tx2"/>
          </a:solidFill>
          <a:ln>
            <a:noFill/>
          </a:ln>
        </p:spPr>
        <p:txBody>
          <a:bodyPr vert="horz" wrap="square" lIns="179238" tIns="143391" rIns="179238" bIns="143391" numCol="1" anchor="t" anchorCtr="0" compatLnSpc="1">
            <a:prstTxWarp prst="textNoShape">
              <a:avLst/>
            </a:prstTxWarp>
          </a:bodyPr>
          <a:lstStyle/>
          <a:p>
            <a:pPr defTabSz="913946"/>
            <a:r>
              <a:rPr lang="en-US" sz="1960" dirty="0">
                <a:solidFill>
                  <a:srgbClr val="FFFFFF"/>
                </a:solidFill>
              </a:rPr>
              <a:t>SQL Server Management Studio</a:t>
            </a:r>
          </a:p>
        </p:txBody>
      </p:sp>
      <p:sp>
        <p:nvSpPr>
          <p:cNvPr id="94" name="Rectangle 93"/>
          <p:cNvSpPr/>
          <p:nvPr/>
        </p:nvSpPr>
        <p:spPr bwMode="auto">
          <a:xfrm>
            <a:off x="8921178" y="1380"/>
            <a:ext cx="2497004" cy="1645396"/>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42" name="Group 41"/>
          <p:cNvGrpSpPr/>
          <p:nvPr/>
        </p:nvGrpSpPr>
        <p:grpSpPr>
          <a:xfrm>
            <a:off x="8108350" y="1035339"/>
            <a:ext cx="3811308" cy="2098749"/>
            <a:chOff x="4744649" y="1560875"/>
            <a:chExt cx="7414023" cy="4082634"/>
          </a:xfrm>
        </p:grpSpPr>
        <p:sp>
          <p:nvSpPr>
            <p:cNvPr id="43"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4"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98" name="Rectangle 97"/>
          <p:cNvSpPr/>
          <p:nvPr/>
        </p:nvSpPr>
        <p:spPr bwMode="auto">
          <a:xfrm>
            <a:off x="10065265" y="4717723"/>
            <a:ext cx="2123560" cy="43199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8" name="Group 7"/>
          <p:cNvGrpSpPr/>
          <p:nvPr/>
        </p:nvGrpSpPr>
        <p:grpSpPr>
          <a:xfrm>
            <a:off x="7464292" y="4037651"/>
            <a:ext cx="4621844" cy="1946475"/>
            <a:chOff x="6909369" y="3785768"/>
            <a:chExt cx="5106196" cy="1986023"/>
          </a:xfrm>
        </p:grpSpPr>
        <p:sp>
          <p:nvSpPr>
            <p:cNvPr id="65" name="TextBox 64"/>
            <p:cNvSpPr txBox="1"/>
            <p:nvPr/>
          </p:nvSpPr>
          <p:spPr>
            <a:xfrm>
              <a:off x="6909369" y="4189819"/>
              <a:ext cx="4584356" cy="1581972"/>
            </a:xfrm>
            <a:prstGeom prst="rect">
              <a:avLst/>
            </a:prstGeom>
            <a:noFill/>
          </p:spPr>
          <p:txBody>
            <a:bodyPr wrap="square" lIns="179238" tIns="143391" rIns="179238" bIns="143391" rtlCol="0">
              <a:spAutoFit/>
            </a:bodyPr>
            <a:lstStyle/>
            <a:p>
              <a:pPr defTabSz="913946" fontAlgn="base">
                <a:lnSpc>
                  <a:spcPct val="90000"/>
                </a:lnSpc>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Reliable off-site data backup </a:t>
              </a:r>
              <a:br>
                <a:rPr lang="en-US" sz="2156" spc="-52" dirty="0">
                  <a:solidFill>
                    <a:srgbClr val="EFEFEF">
                      <a:lumMod val="50000"/>
                    </a:srgbClr>
                  </a:solidFill>
                  <a:ea typeface="Segoe UI" pitchFamily="34" charset="0"/>
                  <a:cs typeface="Segoe UI Light" panose="020B0502040204020203" pitchFamily="34" charset="0"/>
                </a:rPr>
              </a:br>
              <a:r>
                <a:rPr lang="en-US" sz="2156" spc="-52" dirty="0">
                  <a:solidFill>
                    <a:srgbClr val="EFEFEF">
                      <a:lumMod val="50000"/>
                    </a:srgbClr>
                  </a:solidFill>
                  <a:ea typeface="Segoe UI" pitchFamily="34" charset="0"/>
                  <a:cs typeface="Segoe UI Light" panose="020B0502040204020203" pitchFamily="34" charset="0"/>
                </a:rPr>
                <a:t>for SQL images</a:t>
              </a:r>
            </a:p>
            <a:p>
              <a:pPr defTabSz="913946" fontAlgn="base">
                <a:lnSpc>
                  <a:spcPct val="90000"/>
                </a:lnSpc>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Easily restore databases </a:t>
              </a:r>
              <a:br>
                <a:rPr lang="en-US" sz="2156" spc="-52" dirty="0">
                  <a:solidFill>
                    <a:srgbClr val="EFEFEF">
                      <a:lumMod val="50000"/>
                    </a:srgbClr>
                  </a:solidFill>
                  <a:ea typeface="Segoe UI" pitchFamily="34" charset="0"/>
                  <a:cs typeface="Segoe UI Light" panose="020B0502040204020203" pitchFamily="34" charset="0"/>
                </a:rPr>
              </a:br>
              <a:r>
                <a:rPr lang="en-US" sz="2156" spc="-52" dirty="0">
                  <a:solidFill>
                    <a:srgbClr val="EFEFEF">
                      <a:lumMod val="50000"/>
                    </a:srgbClr>
                  </a:solidFill>
                  <a:ea typeface="Segoe UI" pitchFamily="34" charset="0"/>
                  <a:cs typeface="Segoe UI Light" panose="020B0502040204020203" pitchFamily="34" charset="0"/>
                </a:rPr>
                <a:t>using VMs </a:t>
              </a:r>
            </a:p>
          </p:txBody>
        </p:sp>
        <p:sp>
          <p:nvSpPr>
            <p:cNvPr id="24" name="TextBox 23"/>
            <p:cNvSpPr txBox="1"/>
            <p:nvPr/>
          </p:nvSpPr>
          <p:spPr>
            <a:xfrm>
              <a:off x="6909369" y="3785768"/>
              <a:ext cx="5106196" cy="533788"/>
            </a:xfrm>
            <a:prstGeom prst="rect">
              <a:avLst/>
            </a:prstGeom>
            <a:noFill/>
          </p:spPr>
          <p:txBody>
            <a:bodyPr wrap="square" lIns="179238" tIns="143391" rIns="179238" bIns="143391" rtlCol="0">
              <a:noAutofit/>
            </a:bodyPr>
            <a:lstStyle/>
            <a:p>
              <a:pPr defTabSz="896203" fontAlgn="base">
                <a:lnSpc>
                  <a:spcPct val="90000"/>
                </a:lnSpc>
                <a:spcBef>
                  <a:spcPct val="20000"/>
                </a:spcBef>
                <a:spcAft>
                  <a:spcPct val="0"/>
                </a:spcAft>
                <a:buClr>
                  <a:srgbClr val="0070C0"/>
                </a:buClr>
                <a:buSzPct val="100000"/>
                <a:defRPr/>
              </a:pPr>
              <a:r>
                <a:rPr lang="en-US" sz="2156" spc="-49" dirty="0">
                  <a:solidFill>
                    <a:srgbClr val="00188F"/>
                  </a:solidFill>
                </a:rPr>
                <a:t>Benefits</a:t>
              </a:r>
            </a:p>
          </p:txBody>
        </p:sp>
      </p:grpSp>
      <p:sp>
        <p:nvSpPr>
          <p:cNvPr id="25"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00188F"/>
                    </a:gs>
                    <a:gs pos="100000">
                      <a:srgbClr val="00188F"/>
                    </a:gs>
                  </a:gsLst>
                  <a:lin ang="5400000" scaled="0"/>
                </a:gradFill>
              </a:rPr>
              <a:t>Store, backup, recover</a:t>
            </a:r>
          </a:p>
        </p:txBody>
      </p:sp>
      <p:grpSp>
        <p:nvGrpSpPr>
          <p:cNvPr id="7" name="Group 6"/>
          <p:cNvGrpSpPr/>
          <p:nvPr/>
        </p:nvGrpSpPr>
        <p:grpSpPr>
          <a:xfrm>
            <a:off x="2088813" y="4347953"/>
            <a:ext cx="3793377" cy="680458"/>
            <a:chOff x="1822427" y="4518011"/>
            <a:chExt cx="3870450" cy="694283"/>
          </a:xfrm>
        </p:grpSpPr>
        <p:grpSp>
          <p:nvGrpSpPr>
            <p:cNvPr id="4" name="Group 3"/>
            <p:cNvGrpSpPr/>
            <p:nvPr/>
          </p:nvGrpSpPr>
          <p:grpSpPr>
            <a:xfrm>
              <a:off x="4101811" y="4518011"/>
              <a:ext cx="1591066" cy="694283"/>
              <a:chOff x="2868829" y="-2273840"/>
              <a:chExt cx="2011854" cy="877900"/>
            </a:xfrm>
          </p:grpSpPr>
          <p:pic>
            <p:nvPicPr>
              <p:cNvPr id="3" name="Picture 2"/>
              <p:cNvPicPr>
                <a:picLocks noChangeAspect="1"/>
              </p:cNvPicPr>
              <p:nvPr/>
            </p:nvPicPr>
            <p:blipFill>
              <a:blip r:embed="rId3"/>
              <a:stretch>
                <a:fillRect/>
              </a:stretch>
            </p:blipFill>
            <p:spPr>
              <a:xfrm>
                <a:off x="2868829" y="-2273840"/>
                <a:ext cx="2011854" cy="877900"/>
              </a:xfrm>
              <a:prstGeom prst="rect">
                <a:avLst/>
              </a:prstGeom>
            </p:spPr>
          </p:pic>
          <p:sp>
            <p:nvSpPr>
              <p:cNvPr id="56" name="Freeform 134"/>
              <p:cNvSpPr>
                <a:spLocks noEditPoints="1"/>
              </p:cNvSpPr>
              <p:nvPr/>
            </p:nvSpPr>
            <p:spPr bwMode="black">
              <a:xfrm>
                <a:off x="2927992" y="-2133419"/>
                <a:ext cx="534411" cy="577898"/>
              </a:xfrm>
              <a:custGeom>
                <a:avLst/>
                <a:gdLst>
                  <a:gd name="T0" fmla="*/ 333 w 666"/>
                  <a:gd name="T1" fmla="*/ 125 h 720"/>
                  <a:gd name="T2" fmla="*/ 126 w 666"/>
                  <a:gd name="T3" fmla="*/ 90 h 720"/>
                  <a:gd name="T4" fmla="*/ 56 w 666"/>
                  <a:gd name="T5" fmla="*/ 502 h 720"/>
                  <a:gd name="T6" fmla="*/ 324 w 666"/>
                  <a:gd name="T7" fmla="*/ 720 h 720"/>
                  <a:gd name="T8" fmla="*/ 402 w 666"/>
                  <a:gd name="T9" fmla="*/ 352 h 720"/>
                  <a:gd name="T10" fmla="*/ 476 w 666"/>
                  <a:gd name="T11" fmla="*/ 315 h 720"/>
                  <a:gd name="T12" fmla="*/ 462 w 666"/>
                  <a:gd name="T13" fmla="*/ 318 h 720"/>
                  <a:gd name="T14" fmla="*/ 548 w 666"/>
                  <a:gd name="T15" fmla="*/ 205 h 720"/>
                  <a:gd name="T16" fmla="*/ 403 w 666"/>
                  <a:gd name="T17" fmla="*/ 241 h 720"/>
                  <a:gd name="T18" fmla="*/ 328 w 666"/>
                  <a:gd name="T19" fmla="*/ 215 h 720"/>
                  <a:gd name="T20" fmla="*/ 314 w 666"/>
                  <a:gd name="T21" fmla="*/ 381 h 720"/>
                  <a:gd name="T22" fmla="*/ 325 w 666"/>
                  <a:gd name="T23" fmla="*/ 377 h 720"/>
                  <a:gd name="T24" fmla="*/ 285 w 666"/>
                  <a:gd name="T25" fmla="*/ 474 h 720"/>
                  <a:gd name="T26" fmla="*/ 285 w 666"/>
                  <a:gd name="T27" fmla="*/ 474 h 720"/>
                  <a:gd name="T28" fmla="*/ 228 w 666"/>
                  <a:gd name="T29" fmla="*/ 414 h 720"/>
                  <a:gd name="T30" fmla="*/ 229 w 666"/>
                  <a:gd name="T31" fmla="*/ 593 h 720"/>
                  <a:gd name="T32" fmla="*/ 221 w 666"/>
                  <a:gd name="T33" fmla="*/ 521 h 720"/>
                  <a:gd name="T34" fmla="*/ 234 w 666"/>
                  <a:gd name="T35" fmla="*/ 278 h 720"/>
                  <a:gd name="T36" fmla="*/ 297 w 666"/>
                  <a:gd name="T37" fmla="*/ 135 h 720"/>
                  <a:gd name="T38" fmla="*/ 268 w 666"/>
                  <a:gd name="T39" fmla="*/ 314 h 720"/>
                  <a:gd name="T40" fmla="*/ 280 w 666"/>
                  <a:gd name="T41" fmla="*/ 377 h 720"/>
                  <a:gd name="T42" fmla="*/ 288 w 666"/>
                  <a:gd name="T43" fmla="*/ 374 h 720"/>
                  <a:gd name="T44" fmla="*/ 289 w 666"/>
                  <a:gd name="T45" fmla="*/ 300 h 720"/>
                  <a:gd name="T46" fmla="*/ 409 w 666"/>
                  <a:gd name="T47" fmla="*/ 156 h 720"/>
                  <a:gd name="T48" fmla="*/ 317 w 666"/>
                  <a:gd name="T49" fmla="*/ 123 h 720"/>
                  <a:gd name="T50" fmla="*/ 275 w 666"/>
                  <a:gd name="T51" fmla="*/ 5 h 720"/>
                  <a:gd name="T52" fmla="*/ 171 w 666"/>
                  <a:gd name="T53" fmla="*/ 54 h 720"/>
                  <a:gd name="T54" fmla="*/ 226 w 666"/>
                  <a:gd name="T55" fmla="*/ 108 h 720"/>
                  <a:gd name="T56" fmla="*/ 166 w 666"/>
                  <a:gd name="T57" fmla="*/ 57 h 720"/>
                  <a:gd name="T58" fmla="*/ 150 w 666"/>
                  <a:gd name="T59" fmla="*/ 102 h 720"/>
                  <a:gd name="T60" fmla="*/ 203 w 666"/>
                  <a:gd name="T61" fmla="*/ 117 h 720"/>
                  <a:gd name="T62" fmla="*/ 227 w 666"/>
                  <a:gd name="T63" fmla="*/ 309 h 720"/>
                  <a:gd name="T64" fmla="*/ 188 w 666"/>
                  <a:gd name="T65" fmla="*/ 383 h 720"/>
                  <a:gd name="T66" fmla="*/ 144 w 666"/>
                  <a:gd name="T67" fmla="*/ 453 h 720"/>
                  <a:gd name="T68" fmla="*/ 144 w 666"/>
                  <a:gd name="T69" fmla="*/ 453 h 720"/>
                  <a:gd name="T70" fmla="*/ 125 w 666"/>
                  <a:gd name="T71" fmla="*/ 463 h 720"/>
                  <a:gd name="T72" fmla="*/ 27 w 666"/>
                  <a:gd name="T73" fmla="*/ 564 h 720"/>
                  <a:gd name="T74" fmla="*/ 71 w 666"/>
                  <a:gd name="T75" fmla="*/ 639 h 720"/>
                  <a:gd name="T76" fmla="*/ 169 w 666"/>
                  <a:gd name="T77" fmla="*/ 571 h 720"/>
                  <a:gd name="T78" fmla="*/ 171 w 666"/>
                  <a:gd name="T79" fmla="*/ 687 h 720"/>
                  <a:gd name="T80" fmla="*/ 171 w 666"/>
                  <a:gd name="T81" fmla="*/ 687 h 720"/>
                  <a:gd name="T82" fmla="*/ 353 w 666"/>
                  <a:gd name="T83" fmla="*/ 644 h 720"/>
                  <a:gd name="T84" fmla="*/ 179 w 666"/>
                  <a:gd name="T85" fmla="*/ 689 h 720"/>
                  <a:gd name="T86" fmla="*/ 381 w 666"/>
                  <a:gd name="T87" fmla="*/ 546 h 720"/>
                  <a:gd name="T88" fmla="*/ 381 w 666"/>
                  <a:gd name="T89" fmla="*/ 546 h 720"/>
                  <a:gd name="T90" fmla="*/ 384 w 666"/>
                  <a:gd name="T91" fmla="*/ 530 h 720"/>
                  <a:gd name="T92" fmla="*/ 393 w 666"/>
                  <a:gd name="T93" fmla="*/ 432 h 720"/>
                  <a:gd name="T94" fmla="*/ 451 w 666"/>
                  <a:gd name="T95" fmla="*/ 32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6" h="720">
                    <a:moveTo>
                      <a:pt x="666" y="290"/>
                    </a:moveTo>
                    <a:cubicBezTo>
                      <a:pt x="663" y="286"/>
                      <a:pt x="663" y="286"/>
                      <a:pt x="663" y="286"/>
                    </a:cubicBezTo>
                    <a:cubicBezTo>
                      <a:pt x="624" y="224"/>
                      <a:pt x="564" y="167"/>
                      <a:pt x="384" y="134"/>
                    </a:cubicBezTo>
                    <a:cubicBezTo>
                      <a:pt x="369" y="131"/>
                      <a:pt x="353" y="128"/>
                      <a:pt x="333" y="125"/>
                    </a:cubicBezTo>
                    <a:cubicBezTo>
                      <a:pt x="306" y="78"/>
                      <a:pt x="286" y="36"/>
                      <a:pt x="278" y="0"/>
                    </a:cubicBezTo>
                    <a:cubicBezTo>
                      <a:pt x="257" y="6"/>
                      <a:pt x="145" y="45"/>
                      <a:pt x="123" y="74"/>
                    </a:cubicBezTo>
                    <a:cubicBezTo>
                      <a:pt x="123" y="73"/>
                      <a:pt x="123" y="73"/>
                      <a:pt x="123" y="73"/>
                    </a:cubicBezTo>
                    <a:cubicBezTo>
                      <a:pt x="118" y="80"/>
                      <a:pt x="122" y="86"/>
                      <a:pt x="126" y="90"/>
                    </a:cubicBezTo>
                    <a:cubicBezTo>
                      <a:pt x="166" y="137"/>
                      <a:pt x="225" y="164"/>
                      <a:pt x="225" y="259"/>
                    </a:cubicBezTo>
                    <a:cubicBezTo>
                      <a:pt x="225" y="346"/>
                      <a:pt x="147" y="427"/>
                      <a:pt x="68" y="492"/>
                    </a:cubicBezTo>
                    <a:cubicBezTo>
                      <a:pt x="64" y="495"/>
                      <a:pt x="60" y="498"/>
                      <a:pt x="56" y="502"/>
                    </a:cubicBezTo>
                    <a:cubicBezTo>
                      <a:pt x="56" y="502"/>
                      <a:pt x="56" y="502"/>
                      <a:pt x="56" y="502"/>
                    </a:cubicBezTo>
                    <a:cubicBezTo>
                      <a:pt x="36" y="519"/>
                      <a:pt x="14" y="545"/>
                      <a:pt x="8" y="569"/>
                    </a:cubicBezTo>
                    <a:cubicBezTo>
                      <a:pt x="0" y="604"/>
                      <a:pt x="27" y="632"/>
                      <a:pt x="55" y="652"/>
                    </a:cubicBezTo>
                    <a:cubicBezTo>
                      <a:pt x="86" y="674"/>
                      <a:pt x="119" y="685"/>
                      <a:pt x="156" y="696"/>
                    </a:cubicBezTo>
                    <a:cubicBezTo>
                      <a:pt x="198" y="708"/>
                      <a:pt x="281" y="719"/>
                      <a:pt x="324" y="720"/>
                    </a:cubicBezTo>
                    <a:cubicBezTo>
                      <a:pt x="327" y="720"/>
                      <a:pt x="331" y="719"/>
                      <a:pt x="331" y="719"/>
                    </a:cubicBezTo>
                    <a:cubicBezTo>
                      <a:pt x="331" y="719"/>
                      <a:pt x="333" y="716"/>
                      <a:pt x="333" y="715"/>
                    </a:cubicBezTo>
                    <a:cubicBezTo>
                      <a:pt x="337" y="709"/>
                      <a:pt x="386" y="616"/>
                      <a:pt x="400" y="538"/>
                    </a:cubicBezTo>
                    <a:cubicBezTo>
                      <a:pt x="408" y="487"/>
                      <a:pt x="415" y="418"/>
                      <a:pt x="402" y="352"/>
                    </a:cubicBezTo>
                    <a:cubicBezTo>
                      <a:pt x="492" y="325"/>
                      <a:pt x="596" y="300"/>
                      <a:pt x="666" y="290"/>
                    </a:cubicBezTo>
                    <a:close/>
                    <a:moveTo>
                      <a:pt x="650" y="282"/>
                    </a:moveTo>
                    <a:cubicBezTo>
                      <a:pt x="651" y="283"/>
                      <a:pt x="653" y="284"/>
                      <a:pt x="655" y="285"/>
                    </a:cubicBezTo>
                    <a:cubicBezTo>
                      <a:pt x="633" y="287"/>
                      <a:pt x="570" y="291"/>
                      <a:pt x="476" y="315"/>
                    </a:cubicBezTo>
                    <a:cubicBezTo>
                      <a:pt x="515" y="278"/>
                      <a:pt x="535" y="255"/>
                      <a:pt x="556" y="207"/>
                    </a:cubicBezTo>
                    <a:cubicBezTo>
                      <a:pt x="602" y="232"/>
                      <a:pt x="634" y="263"/>
                      <a:pt x="650" y="282"/>
                    </a:cubicBezTo>
                    <a:close/>
                    <a:moveTo>
                      <a:pt x="462" y="318"/>
                    </a:moveTo>
                    <a:cubicBezTo>
                      <a:pt x="462" y="318"/>
                      <a:pt x="462" y="318"/>
                      <a:pt x="462" y="318"/>
                    </a:cubicBezTo>
                    <a:cubicBezTo>
                      <a:pt x="462" y="318"/>
                      <a:pt x="462" y="318"/>
                      <a:pt x="462" y="318"/>
                    </a:cubicBezTo>
                    <a:cubicBezTo>
                      <a:pt x="462" y="318"/>
                      <a:pt x="462" y="318"/>
                      <a:pt x="462" y="318"/>
                    </a:cubicBezTo>
                    <a:cubicBezTo>
                      <a:pt x="446" y="293"/>
                      <a:pt x="427" y="273"/>
                      <a:pt x="405" y="257"/>
                    </a:cubicBezTo>
                    <a:cubicBezTo>
                      <a:pt x="448" y="237"/>
                      <a:pt x="496" y="220"/>
                      <a:pt x="548" y="205"/>
                    </a:cubicBezTo>
                    <a:cubicBezTo>
                      <a:pt x="531" y="234"/>
                      <a:pt x="504" y="265"/>
                      <a:pt x="462" y="318"/>
                    </a:cubicBezTo>
                    <a:close/>
                    <a:moveTo>
                      <a:pt x="509" y="186"/>
                    </a:moveTo>
                    <a:cubicBezTo>
                      <a:pt x="520" y="190"/>
                      <a:pt x="530" y="194"/>
                      <a:pt x="540" y="199"/>
                    </a:cubicBezTo>
                    <a:cubicBezTo>
                      <a:pt x="489" y="210"/>
                      <a:pt x="444" y="225"/>
                      <a:pt x="403" y="241"/>
                    </a:cubicBezTo>
                    <a:cubicBezTo>
                      <a:pt x="419" y="211"/>
                      <a:pt x="426" y="183"/>
                      <a:pt x="427" y="160"/>
                    </a:cubicBezTo>
                    <a:cubicBezTo>
                      <a:pt x="455" y="167"/>
                      <a:pt x="482" y="175"/>
                      <a:pt x="509" y="186"/>
                    </a:cubicBezTo>
                    <a:close/>
                    <a:moveTo>
                      <a:pt x="385" y="243"/>
                    </a:moveTo>
                    <a:cubicBezTo>
                      <a:pt x="367" y="232"/>
                      <a:pt x="347" y="223"/>
                      <a:pt x="328" y="215"/>
                    </a:cubicBezTo>
                    <a:cubicBezTo>
                      <a:pt x="354" y="196"/>
                      <a:pt x="385" y="177"/>
                      <a:pt x="420" y="159"/>
                    </a:cubicBezTo>
                    <a:cubicBezTo>
                      <a:pt x="418" y="179"/>
                      <a:pt x="407" y="207"/>
                      <a:pt x="385" y="243"/>
                    </a:cubicBezTo>
                    <a:close/>
                    <a:moveTo>
                      <a:pt x="312" y="382"/>
                    </a:moveTo>
                    <a:cubicBezTo>
                      <a:pt x="312" y="382"/>
                      <a:pt x="313" y="381"/>
                      <a:pt x="314" y="381"/>
                    </a:cubicBezTo>
                    <a:cubicBezTo>
                      <a:pt x="333" y="394"/>
                      <a:pt x="376" y="419"/>
                      <a:pt x="392" y="425"/>
                    </a:cubicBezTo>
                    <a:cubicBezTo>
                      <a:pt x="371" y="440"/>
                      <a:pt x="341" y="457"/>
                      <a:pt x="299" y="475"/>
                    </a:cubicBezTo>
                    <a:cubicBezTo>
                      <a:pt x="310" y="435"/>
                      <a:pt x="313" y="402"/>
                      <a:pt x="312" y="382"/>
                    </a:cubicBezTo>
                    <a:close/>
                    <a:moveTo>
                      <a:pt x="325" y="377"/>
                    </a:moveTo>
                    <a:cubicBezTo>
                      <a:pt x="344" y="371"/>
                      <a:pt x="365" y="364"/>
                      <a:pt x="387" y="357"/>
                    </a:cubicBezTo>
                    <a:cubicBezTo>
                      <a:pt x="390" y="378"/>
                      <a:pt x="392" y="400"/>
                      <a:pt x="392" y="420"/>
                    </a:cubicBezTo>
                    <a:cubicBezTo>
                      <a:pt x="374" y="410"/>
                      <a:pt x="341" y="389"/>
                      <a:pt x="325" y="377"/>
                    </a:cubicBezTo>
                    <a:close/>
                    <a:moveTo>
                      <a:pt x="285" y="474"/>
                    </a:moveTo>
                    <a:cubicBezTo>
                      <a:pt x="265" y="457"/>
                      <a:pt x="246" y="433"/>
                      <a:pt x="239" y="410"/>
                    </a:cubicBezTo>
                    <a:cubicBezTo>
                      <a:pt x="253" y="404"/>
                      <a:pt x="268" y="398"/>
                      <a:pt x="283" y="392"/>
                    </a:cubicBezTo>
                    <a:cubicBezTo>
                      <a:pt x="288" y="390"/>
                      <a:pt x="293" y="389"/>
                      <a:pt x="298" y="387"/>
                    </a:cubicBezTo>
                    <a:cubicBezTo>
                      <a:pt x="301" y="414"/>
                      <a:pt x="295" y="444"/>
                      <a:pt x="285" y="474"/>
                    </a:cubicBezTo>
                    <a:close/>
                    <a:moveTo>
                      <a:pt x="209" y="509"/>
                    </a:moveTo>
                    <a:cubicBezTo>
                      <a:pt x="199" y="512"/>
                      <a:pt x="187" y="516"/>
                      <a:pt x="173" y="521"/>
                    </a:cubicBezTo>
                    <a:cubicBezTo>
                      <a:pt x="185" y="503"/>
                      <a:pt x="212" y="452"/>
                      <a:pt x="224" y="416"/>
                    </a:cubicBezTo>
                    <a:cubicBezTo>
                      <a:pt x="225" y="415"/>
                      <a:pt x="227" y="415"/>
                      <a:pt x="228" y="414"/>
                    </a:cubicBezTo>
                    <a:cubicBezTo>
                      <a:pt x="238" y="445"/>
                      <a:pt x="262" y="470"/>
                      <a:pt x="279" y="484"/>
                    </a:cubicBezTo>
                    <a:cubicBezTo>
                      <a:pt x="258" y="492"/>
                      <a:pt x="235" y="500"/>
                      <a:pt x="209" y="509"/>
                    </a:cubicBezTo>
                    <a:close/>
                    <a:moveTo>
                      <a:pt x="276" y="499"/>
                    </a:moveTo>
                    <a:cubicBezTo>
                      <a:pt x="263" y="532"/>
                      <a:pt x="246" y="565"/>
                      <a:pt x="229" y="593"/>
                    </a:cubicBezTo>
                    <a:cubicBezTo>
                      <a:pt x="229" y="594"/>
                      <a:pt x="229" y="594"/>
                      <a:pt x="229" y="594"/>
                    </a:cubicBezTo>
                    <a:cubicBezTo>
                      <a:pt x="220" y="589"/>
                      <a:pt x="212" y="584"/>
                      <a:pt x="205" y="578"/>
                    </a:cubicBezTo>
                    <a:cubicBezTo>
                      <a:pt x="189" y="567"/>
                      <a:pt x="174" y="553"/>
                      <a:pt x="163" y="538"/>
                    </a:cubicBezTo>
                    <a:cubicBezTo>
                      <a:pt x="183" y="533"/>
                      <a:pt x="202" y="527"/>
                      <a:pt x="221" y="521"/>
                    </a:cubicBezTo>
                    <a:cubicBezTo>
                      <a:pt x="241" y="514"/>
                      <a:pt x="259" y="507"/>
                      <a:pt x="276" y="499"/>
                    </a:cubicBezTo>
                    <a:close/>
                    <a:moveTo>
                      <a:pt x="231" y="205"/>
                    </a:moveTo>
                    <a:cubicBezTo>
                      <a:pt x="249" y="208"/>
                      <a:pt x="270" y="215"/>
                      <a:pt x="294" y="224"/>
                    </a:cubicBezTo>
                    <a:cubicBezTo>
                      <a:pt x="276" y="238"/>
                      <a:pt x="256" y="256"/>
                      <a:pt x="234" y="278"/>
                    </a:cubicBezTo>
                    <a:cubicBezTo>
                      <a:pt x="237" y="252"/>
                      <a:pt x="235" y="228"/>
                      <a:pt x="231" y="205"/>
                    </a:cubicBezTo>
                    <a:close/>
                    <a:moveTo>
                      <a:pt x="236" y="187"/>
                    </a:moveTo>
                    <a:cubicBezTo>
                      <a:pt x="251" y="170"/>
                      <a:pt x="272" y="153"/>
                      <a:pt x="297" y="135"/>
                    </a:cubicBezTo>
                    <a:cubicBezTo>
                      <a:pt x="297" y="135"/>
                      <a:pt x="297" y="135"/>
                      <a:pt x="297" y="135"/>
                    </a:cubicBezTo>
                    <a:cubicBezTo>
                      <a:pt x="305" y="158"/>
                      <a:pt x="307" y="182"/>
                      <a:pt x="305" y="207"/>
                    </a:cubicBezTo>
                    <a:cubicBezTo>
                      <a:pt x="282" y="199"/>
                      <a:pt x="258" y="193"/>
                      <a:pt x="236" y="187"/>
                    </a:cubicBezTo>
                    <a:close/>
                    <a:moveTo>
                      <a:pt x="301" y="235"/>
                    </a:moveTo>
                    <a:cubicBezTo>
                      <a:pt x="295" y="261"/>
                      <a:pt x="284" y="288"/>
                      <a:pt x="268" y="314"/>
                    </a:cubicBezTo>
                    <a:cubicBezTo>
                      <a:pt x="257" y="301"/>
                      <a:pt x="245" y="294"/>
                      <a:pt x="236" y="290"/>
                    </a:cubicBezTo>
                    <a:cubicBezTo>
                      <a:pt x="248" y="279"/>
                      <a:pt x="270" y="259"/>
                      <a:pt x="301" y="235"/>
                    </a:cubicBezTo>
                    <a:close/>
                    <a:moveTo>
                      <a:pt x="264" y="338"/>
                    </a:moveTo>
                    <a:cubicBezTo>
                      <a:pt x="274" y="351"/>
                      <a:pt x="279" y="365"/>
                      <a:pt x="280" y="377"/>
                    </a:cubicBezTo>
                    <a:cubicBezTo>
                      <a:pt x="237" y="393"/>
                      <a:pt x="203" y="407"/>
                      <a:pt x="170" y="424"/>
                    </a:cubicBezTo>
                    <a:cubicBezTo>
                      <a:pt x="210" y="396"/>
                      <a:pt x="241" y="367"/>
                      <a:pt x="264" y="338"/>
                    </a:cubicBezTo>
                    <a:close/>
                    <a:moveTo>
                      <a:pt x="288" y="374"/>
                    </a:moveTo>
                    <a:cubicBezTo>
                      <a:pt x="288" y="374"/>
                      <a:pt x="288" y="374"/>
                      <a:pt x="288" y="374"/>
                    </a:cubicBezTo>
                    <a:cubicBezTo>
                      <a:pt x="288" y="353"/>
                      <a:pt x="283" y="337"/>
                      <a:pt x="275" y="325"/>
                    </a:cubicBezTo>
                    <a:cubicBezTo>
                      <a:pt x="301" y="309"/>
                      <a:pt x="331" y="292"/>
                      <a:pt x="365" y="276"/>
                    </a:cubicBezTo>
                    <a:cubicBezTo>
                      <a:pt x="345" y="305"/>
                      <a:pt x="319" y="338"/>
                      <a:pt x="288" y="374"/>
                    </a:cubicBezTo>
                    <a:close/>
                    <a:moveTo>
                      <a:pt x="289" y="300"/>
                    </a:moveTo>
                    <a:cubicBezTo>
                      <a:pt x="302" y="277"/>
                      <a:pt x="311" y="254"/>
                      <a:pt x="315" y="232"/>
                    </a:cubicBezTo>
                    <a:cubicBezTo>
                      <a:pt x="332" y="240"/>
                      <a:pt x="349" y="248"/>
                      <a:pt x="366" y="258"/>
                    </a:cubicBezTo>
                    <a:cubicBezTo>
                      <a:pt x="338" y="272"/>
                      <a:pt x="312" y="286"/>
                      <a:pt x="289" y="300"/>
                    </a:cubicBezTo>
                    <a:close/>
                    <a:moveTo>
                      <a:pt x="409" y="156"/>
                    </a:moveTo>
                    <a:cubicBezTo>
                      <a:pt x="376" y="170"/>
                      <a:pt x="348" y="184"/>
                      <a:pt x="318" y="205"/>
                    </a:cubicBezTo>
                    <a:cubicBezTo>
                      <a:pt x="319" y="180"/>
                      <a:pt x="314" y="156"/>
                      <a:pt x="304" y="136"/>
                    </a:cubicBezTo>
                    <a:cubicBezTo>
                      <a:pt x="339" y="142"/>
                      <a:pt x="374" y="148"/>
                      <a:pt x="409" y="156"/>
                    </a:cubicBezTo>
                    <a:close/>
                    <a:moveTo>
                      <a:pt x="317" y="123"/>
                    </a:moveTo>
                    <a:cubicBezTo>
                      <a:pt x="299" y="120"/>
                      <a:pt x="278" y="117"/>
                      <a:pt x="254" y="113"/>
                    </a:cubicBezTo>
                    <a:cubicBezTo>
                      <a:pt x="271" y="104"/>
                      <a:pt x="283" y="95"/>
                      <a:pt x="296" y="83"/>
                    </a:cubicBezTo>
                    <a:cubicBezTo>
                      <a:pt x="302" y="96"/>
                      <a:pt x="309" y="109"/>
                      <a:pt x="317" y="123"/>
                    </a:cubicBezTo>
                    <a:close/>
                    <a:moveTo>
                      <a:pt x="275" y="5"/>
                    </a:moveTo>
                    <a:cubicBezTo>
                      <a:pt x="277" y="27"/>
                      <a:pt x="282" y="48"/>
                      <a:pt x="291" y="69"/>
                    </a:cubicBezTo>
                    <a:cubicBezTo>
                      <a:pt x="264" y="62"/>
                      <a:pt x="200" y="53"/>
                      <a:pt x="178" y="50"/>
                    </a:cubicBezTo>
                    <a:cubicBezTo>
                      <a:pt x="216" y="27"/>
                      <a:pt x="269" y="8"/>
                      <a:pt x="275" y="5"/>
                    </a:cubicBezTo>
                    <a:close/>
                    <a:moveTo>
                      <a:pt x="171" y="54"/>
                    </a:moveTo>
                    <a:cubicBezTo>
                      <a:pt x="191" y="62"/>
                      <a:pt x="259" y="76"/>
                      <a:pt x="294" y="78"/>
                    </a:cubicBezTo>
                    <a:cubicBezTo>
                      <a:pt x="294" y="78"/>
                      <a:pt x="294" y="78"/>
                      <a:pt x="294" y="78"/>
                    </a:cubicBezTo>
                    <a:cubicBezTo>
                      <a:pt x="282" y="84"/>
                      <a:pt x="261" y="95"/>
                      <a:pt x="237" y="110"/>
                    </a:cubicBezTo>
                    <a:cubicBezTo>
                      <a:pt x="234" y="109"/>
                      <a:pt x="230" y="109"/>
                      <a:pt x="226" y="108"/>
                    </a:cubicBezTo>
                    <a:cubicBezTo>
                      <a:pt x="210" y="93"/>
                      <a:pt x="180" y="63"/>
                      <a:pt x="171" y="55"/>
                    </a:cubicBezTo>
                    <a:cubicBezTo>
                      <a:pt x="171" y="55"/>
                      <a:pt x="171" y="54"/>
                      <a:pt x="171" y="54"/>
                    </a:cubicBezTo>
                    <a:close/>
                    <a:moveTo>
                      <a:pt x="155" y="66"/>
                    </a:moveTo>
                    <a:cubicBezTo>
                      <a:pt x="158" y="63"/>
                      <a:pt x="162" y="60"/>
                      <a:pt x="166" y="57"/>
                    </a:cubicBezTo>
                    <a:cubicBezTo>
                      <a:pt x="174" y="67"/>
                      <a:pt x="191" y="89"/>
                      <a:pt x="204" y="104"/>
                    </a:cubicBezTo>
                    <a:cubicBezTo>
                      <a:pt x="184" y="101"/>
                      <a:pt x="157" y="96"/>
                      <a:pt x="140" y="89"/>
                    </a:cubicBezTo>
                    <a:cubicBezTo>
                      <a:pt x="140" y="80"/>
                      <a:pt x="149" y="71"/>
                      <a:pt x="155" y="66"/>
                    </a:cubicBezTo>
                    <a:close/>
                    <a:moveTo>
                      <a:pt x="150" y="102"/>
                    </a:moveTo>
                    <a:cubicBezTo>
                      <a:pt x="162" y="107"/>
                      <a:pt x="179" y="111"/>
                      <a:pt x="196" y="115"/>
                    </a:cubicBezTo>
                    <a:cubicBezTo>
                      <a:pt x="203" y="137"/>
                      <a:pt x="209" y="157"/>
                      <a:pt x="214" y="175"/>
                    </a:cubicBezTo>
                    <a:cubicBezTo>
                      <a:pt x="199" y="147"/>
                      <a:pt x="177" y="123"/>
                      <a:pt x="150" y="102"/>
                    </a:cubicBezTo>
                    <a:close/>
                    <a:moveTo>
                      <a:pt x="203" y="117"/>
                    </a:moveTo>
                    <a:cubicBezTo>
                      <a:pt x="235" y="124"/>
                      <a:pt x="269" y="130"/>
                      <a:pt x="288" y="133"/>
                    </a:cubicBezTo>
                    <a:cubicBezTo>
                      <a:pt x="274" y="141"/>
                      <a:pt x="241" y="160"/>
                      <a:pt x="226" y="180"/>
                    </a:cubicBezTo>
                    <a:cubicBezTo>
                      <a:pt x="218" y="150"/>
                      <a:pt x="208" y="128"/>
                      <a:pt x="203" y="117"/>
                    </a:cubicBezTo>
                    <a:close/>
                    <a:moveTo>
                      <a:pt x="227" y="309"/>
                    </a:moveTo>
                    <a:cubicBezTo>
                      <a:pt x="237" y="314"/>
                      <a:pt x="245" y="319"/>
                      <a:pt x="252" y="325"/>
                    </a:cubicBezTo>
                    <a:cubicBezTo>
                      <a:pt x="233" y="339"/>
                      <a:pt x="216" y="352"/>
                      <a:pt x="201" y="364"/>
                    </a:cubicBezTo>
                    <a:cubicBezTo>
                      <a:pt x="213" y="346"/>
                      <a:pt x="222" y="328"/>
                      <a:pt x="227" y="309"/>
                    </a:cubicBezTo>
                    <a:close/>
                    <a:moveTo>
                      <a:pt x="188" y="383"/>
                    </a:moveTo>
                    <a:cubicBezTo>
                      <a:pt x="202" y="372"/>
                      <a:pt x="222" y="358"/>
                      <a:pt x="247" y="342"/>
                    </a:cubicBezTo>
                    <a:cubicBezTo>
                      <a:pt x="223" y="372"/>
                      <a:pt x="191" y="400"/>
                      <a:pt x="152" y="424"/>
                    </a:cubicBezTo>
                    <a:cubicBezTo>
                      <a:pt x="166" y="410"/>
                      <a:pt x="178" y="397"/>
                      <a:pt x="188" y="383"/>
                    </a:cubicBezTo>
                    <a:close/>
                    <a:moveTo>
                      <a:pt x="144" y="453"/>
                    </a:moveTo>
                    <a:cubicBezTo>
                      <a:pt x="166" y="442"/>
                      <a:pt x="186" y="432"/>
                      <a:pt x="207" y="423"/>
                    </a:cubicBezTo>
                    <a:cubicBezTo>
                      <a:pt x="189" y="463"/>
                      <a:pt x="164" y="502"/>
                      <a:pt x="154" y="519"/>
                    </a:cubicBezTo>
                    <a:cubicBezTo>
                      <a:pt x="153" y="520"/>
                      <a:pt x="152" y="521"/>
                      <a:pt x="152" y="522"/>
                    </a:cubicBezTo>
                    <a:cubicBezTo>
                      <a:pt x="141" y="501"/>
                      <a:pt x="137" y="478"/>
                      <a:pt x="144" y="453"/>
                    </a:cubicBezTo>
                    <a:close/>
                    <a:moveTo>
                      <a:pt x="27" y="560"/>
                    </a:moveTo>
                    <a:cubicBezTo>
                      <a:pt x="33" y="533"/>
                      <a:pt x="60" y="500"/>
                      <a:pt x="90" y="482"/>
                    </a:cubicBezTo>
                    <a:cubicBezTo>
                      <a:pt x="90" y="482"/>
                      <a:pt x="90" y="482"/>
                      <a:pt x="90" y="482"/>
                    </a:cubicBezTo>
                    <a:cubicBezTo>
                      <a:pt x="102" y="475"/>
                      <a:pt x="114" y="469"/>
                      <a:pt x="125" y="463"/>
                    </a:cubicBezTo>
                    <a:cubicBezTo>
                      <a:pt x="125" y="464"/>
                      <a:pt x="125" y="465"/>
                      <a:pt x="124" y="467"/>
                    </a:cubicBezTo>
                    <a:cubicBezTo>
                      <a:pt x="123" y="474"/>
                      <a:pt x="122" y="480"/>
                      <a:pt x="122" y="487"/>
                    </a:cubicBezTo>
                    <a:cubicBezTo>
                      <a:pt x="123" y="503"/>
                      <a:pt x="128" y="518"/>
                      <a:pt x="137" y="532"/>
                    </a:cubicBezTo>
                    <a:cubicBezTo>
                      <a:pt x="103" y="543"/>
                      <a:pt x="64" y="554"/>
                      <a:pt x="27" y="564"/>
                    </a:cubicBezTo>
                    <a:cubicBezTo>
                      <a:pt x="27" y="563"/>
                      <a:pt x="27" y="561"/>
                      <a:pt x="27" y="560"/>
                    </a:cubicBezTo>
                    <a:close/>
                    <a:moveTo>
                      <a:pt x="27" y="571"/>
                    </a:moveTo>
                    <a:cubicBezTo>
                      <a:pt x="62" y="562"/>
                      <a:pt x="100" y="554"/>
                      <a:pt x="136" y="545"/>
                    </a:cubicBezTo>
                    <a:cubicBezTo>
                      <a:pt x="109" y="586"/>
                      <a:pt x="85" y="616"/>
                      <a:pt x="71" y="639"/>
                    </a:cubicBezTo>
                    <a:cubicBezTo>
                      <a:pt x="51" y="623"/>
                      <a:pt x="28" y="597"/>
                      <a:pt x="27" y="571"/>
                    </a:cubicBezTo>
                    <a:close/>
                    <a:moveTo>
                      <a:pt x="76" y="643"/>
                    </a:moveTo>
                    <a:cubicBezTo>
                      <a:pt x="98" y="610"/>
                      <a:pt x="125" y="580"/>
                      <a:pt x="150" y="550"/>
                    </a:cubicBezTo>
                    <a:cubicBezTo>
                      <a:pt x="156" y="558"/>
                      <a:pt x="162" y="565"/>
                      <a:pt x="169" y="571"/>
                    </a:cubicBezTo>
                    <a:cubicBezTo>
                      <a:pt x="182" y="583"/>
                      <a:pt x="196" y="592"/>
                      <a:pt x="211" y="600"/>
                    </a:cubicBezTo>
                    <a:cubicBezTo>
                      <a:pt x="168" y="616"/>
                      <a:pt x="123" y="632"/>
                      <a:pt x="81" y="646"/>
                    </a:cubicBezTo>
                    <a:cubicBezTo>
                      <a:pt x="79" y="645"/>
                      <a:pt x="78" y="644"/>
                      <a:pt x="76" y="643"/>
                    </a:cubicBezTo>
                    <a:close/>
                    <a:moveTo>
                      <a:pt x="171" y="687"/>
                    </a:moveTo>
                    <a:cubicBezTo>
                      <a:pt x="169" y="687"/>
                      <a:pt x="166" y="686"/>
                      <a:pt x="164" y="685"/>
                    </a:cubicBezTo>
                    <a:cubicBezTo>
                      <a:pt x="126" y="673"/>
                      <a:pt x="109" y="665"/>
                      <a:pt x="86" y="650"/>
                    </a:cubicBezTo>
                    <a:cubicBezTo>
                      <a:pt x="104" y="645"/>
                      <a:pt x="180" y="625"/>
                      <a:pt x="218" y="613"/>
                    </a:cubicBezTo>
                    <a:cubicBezTo>
                      <a:pt x="197" y="647"/>
                      <a:pt x="178" y="674"/>
                      <a:pt x="171" y="687"/>
                    </a:cubicBezTo>
                    <a:cubicBezTo>
                      <a:pt x="171" y="687"/>
                      <a:pt x="171" y="687"/>
                      <a:pt x="171" y="687"/>
                    </a:cubicBezTo>
                    <a:close/>
                    <a:moveTo>
                      <a:pt x="327" y="715"/>
                    </a:moveTo>
                    <a:cubicBezTo>
                      <a:pt x="297" y="711"/>
                      <a:pt x="236" y="702"/>
                      <a:pt x="196" y="693"/>
                    </a:cubicBezTo>
                    <a:cubicBezTo>
                      <a:pt x="252" y="680"/>
                      <a:pt x="289" y="674"/>
                      <a:pt x="353" y="644"/>
                    </a:cubicBezTo>
                    <a:cubicBezTo>
                      <a:pt x="342" y="675"/>
                      <a:pt x="332" y="703"/>
                      <a:pt x="327" y="715"/>
                    </a:cubicBezTo>
                    <a:close/>
                    <a:moveTo>
                      <a:pt x="185" y="690"/>
                    </a:moveTo>
                    <a:cubicBezTo>
                      <a:pt x="185" y="690"/>
                      <a:pt x="185" y="691"/>
                      <a:pt x="184" y="691"/>
                    </a:cubicBezTo>
                    <a:cubicBezTo>
                      <a:pt x="182" y="690"/>
                      <a:pt x="181" y="690"/>
                      <a:pt x="179" y="689"/>
                    </a:cubicBezTo>
                    <a:cubicBezTo>
                      <a:pt x="201" y="663"/>
                      <a:pt x="220" y="637"/>
                      <a:pt x="236" y="612"/>
                    </a:cubicBezTo>
                    <a:cubicBezTo>
                      <a:pt x="291" y="635"/>
                      <a:pt x="346" y="639"/>
                      <a:pt x="353" y="640"/>
                    </a:cubicBezTo>
                    <a:cubicBezTo>
                      <a:pt x="327" y="650"/>
                      <a:pt x="192" y="688"/>
                      <a:pt x="185" y="690"/>
                    </a:cubicBezTo>
                    <a:close/>
                    <a:moveTo>
                      <a:pt x="381" y="546"/>
                    </a:moveTo>
                    <a:cubicBezTo>
                      <a:pt x="376" y="568"/>
                      <a:pt x="366" y="603"/>
                      <a:pt x="355" y="636"/>
                    </a:cubicBezTo>
                    <a:cubicBezTo>
                      <a:pt x="319" y="630"/>
                      <a:pt x="280" y="619"/>
                      <a:pt x="245" y="602"/>
                    </a:cubicBezTo>
                    <a:cubicBezTo>
                      <a:pt x="283" y="586"/>
                      <a:pt x="361" y="551"/>
                      <a:pt x="383" y="536"/>
                    </a:cubicBezTo>
                    <a:cubicBezTo>
                      <a:pt x="383" y="540"/>
                      <a:pt x="382" y="543"/>
                      <a:pt x="381" y="546"/>
                    </a:cubicBezTo>
                    <a:close/>
                    <a:moveTo>
                      <a:pt x="384" y="530"/>
                    </a:moveTo>
                    <a:cubicBezTo>
                      <a:pt x="362" y="544"/>
                      <a:pt x="287" y="572"/>
                      <a:pt x="252" y="585"/>
                    </a:cubicBezTo>
                    <a:cubicBezTo>
                      <a:pt x="271" y="552"/>
                      <a:pt x="284" y="521"/>
                      <a:pt x="293" y="494"/>
                    </a:cubicBezTo>
                    <a:cubicBezTo>
                      <a:pt x="332" y="517"/>
                      <a:pt x="372" y="527"/>
                      <a:pt x="384" y="530"/>
                    </a:cubicBezTo>
                    <a:cubicBezTo>
                      <a:pt x="384" y="530"/>
                      <a:pt x="384" y="530"/>
                      <a:pt x="384" y="530"/>
                    </a:cubicBezTo>
                    <a:close/>
                    <a:moveTo>
                      <a:pt x="385" y="526"/>
                    </a:moveTo>
                    <a:cubicBezTo>
                      <a:pt x="355" y="518"/>
                      <a:pt x="327" y="503"/>
                      <a:pt x="302" y="487"/>
                    </a:cubicBezTo>
                    <a:cubicBezTo>
                      <a:pt x="355" y="461"/>
                      <a:pt x="389" y="436"/>
                      <a:pt x="393" y="432"/>
                    </a:cubicBezTo>
                    <a:cubicBezTo>
                      <a:pt x="393" y="466"/>
                      <a:pt x="390" y="499"/>
                      <a:pt x="385" y="526"/>
                    </a:cubicBezTo>
                    <a:close/>
                    <a:moveTo>
                      <a:pt x="300" y="369"/>
                    </a:moveTo>
                    <a:cubicBezTo>
                      <a:pt x="339" y="335"/>
                      <a:pt x="367" y="301"/>
                      <a:pt x="387" y="270"/>
                    </a:cubicBezTo>
                    <a:cubicBezTo>
                      <a:pt x="410" y="285"/>
                      <a:pt x="432" y="302"/>
                      <a:pt x="451" y="321"/>
                    </a:cubicBezTo>
                    <a:cubicBezTo>
                      <a:pt x="407" y="333"/>
                      <a:pt x="356" y="348"/>
                      <a:pt x="300" y="369"/>
                    </a:cubicBez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2427" y="4632688"/>
              <a:ext cx="1830428" cy="464929"/>
            </a:xfrm>
            <a:prstGeom prst="rect">
              <a:avLst/>
            </a:prstGeom>
          </p:spPr>
        </p:pic>
      </p:grpSp>
      <p:sp>
        <p:nvSpPr>
          <p:cNvPr id="32" name="Rectangle 31"/>
          <p:cNvSpPr/>
          <p:nvPr/>
        </p:nvSpPr>
        <p:spPr>
          <a:xfrm>
            <a:off x="4623852" y="2288831"/>
            <a:ext cx="1864121" cy="573130"/>
          </a:xfrm>
          <a:prstGeom prst="rect">
            <a:avLst/>
          </a:prstGeom>
        </p:spPr>
        <p:txBody>
          <a:bodyPr wrap="none">
            <a:spAutoFit/>
          </a:bodyPr>
          <a:lstStyle>
            <a:defPPr>
              <a:defRPr lang="en-US"/>
            </a:defPPr>
            <a:lvl1pPr marL="0" algn="l" defTabSz="1218835" rtl="0" eaLnBrk="1" latinLnBrk="0" hangingPunct="1">
              <a:defRPr sz="2400" kern="1200">
                <a:solidFill>
                  <a:schemeClr val="tx1"/>
                </a:solidFill>
                <a:latin typeface="+mn-lt"/>
                <a:ea typeface="+mn-ea"/>
                <a:cs typeface="+mn-cs"/>
              </a:defRPr>
            </a:lvl1pPr>
            <a:lvl2pPr marL="609417" algn="l" defTabSz="1218835" rtl="0" eaLnBrk="1" latinLnBrk="0" hangingPunct="1">
              <a:defRPr sz="2400" kern="1200">
                <a:solidFill>
                  <a:schemeClr val="tx1"/>
                </a:solidFill>
                <a:latin typeface="+mn-lt"/>
                <a:ea typeface="+mn-ea"/>
                <a:cs typeface="+mn-cs"/>
              </a:defRPr>
            </a:lvl2pPr>
            <a:lvl3pPr marL="1218835" algn="l" defTabSz="1218835" rtl="0" eaLnBrk="1" latinLnBrk="0" hangingPunct="1">
              <a:defRPr sz="2400" kern="1200">
                <a:solidFill>
                  <a:schemeClr val="tx1"/>
                </a:solidFill>
                <a:latin typeface="+mn-lt"/>
                <a:ea typeface="+mn-ea"/>
                <a:cs typeface="+mn-cs"/>
              </a:defRPr>
            </a:lvl3pPr>
            <a:lvl4pPr marL="1828252" algn="l" defTabSz="1218835" rtl="0" eaLnBrk="1" latinLnBrk="0" hangingPunct="1">
              <a:defRPr sz="2400" kern="1200">
                <a:solidFill>
                  <a:schemeClr val="tx1"/>
                </a:solidFill>
                <a:latin typeface="+mn-lt"/>
                <a:ea typeface="+mn-ea"/>
                <a:cs typeface="+mn-cs"/>
              </a:defRPr>
            </a:lvl4pPr>
            <a:lvl5pPr marL="2437669" algn="l" defTabSz="1218835" rtl="0" eaLnBrk="1" latinLnBrk="0" hangingPunct="1">
              <a:defRPr sz="2400" kern="1200">
                <a:solidFill>
                  <a:schemeClr val="tx1"/>
                </a:solidFill>
                <a:latin typeface="+mn-lt"/>
                <a:ea typeface="+mn-ea"/>
                <a:cs typeface="+mn-cs"/>
              </a:defRPr>
            </a:lvl5pPr>
            <a:lvl6pPr marL="3047085" algn="l" defTabSz="1218835" rtl="0" eaLnBrk="1" latinLnBrk="0" hangingPunct="1">
              <a:defRPr sz="2400" kern="1200">
                <a:solidFill>
                  <a:schemeClr val="tx1"/>
                </a:solidFill>
                <a:latin typeface="+mn-lt"/>
                <a:ea typeface="+mn-ea"/>
                <a:cs typeface="+mn-cs"/>
              </a:defRPr>
            </a:lvl6pPr>
            <a:lvl7pPr marL="3656504" algn="l" defTabSz="1218835" rtl="0" eaLnBrk="1" latinLnBrk="0" hangingPunct="1">
              <a:defRPr sz="2400" kern="1200">
                <a:solidFill>
                  <a:schemeClr val="tx1"/>
                </a:solidFill>
                <a:latin typeface="+mn-lt"/>
                <a:ea typeface="+mn-ea"/>
                <a:cs typeface="+mn-cs"/>
              </a:defRPr>
            </a:lvl7pPr>
            <a:lvl8pPr marL="4265919" algn="l" defTabSz="1218835" rtl="0" eaLnBrk="1" latinLnBrk="0" hangingPunct="1">
              <a:defRPr sz="2400" kern="1200">
                <a:solidFill>
                  <a:schemeClr val="tx1"/>
                </a:solidFill>
                <a:latin typeface="+mn-lt"/>
                <a:ea typeface="+mn-ea"/>
                <a:cs typeface="+mn-cs"/>
              </a:defRPr>
            </a:lvl8pPr>
            <a:lvl9pPr marL="4875337" algn="l" defTabSz="1218835" rtl="0" eaLnBrk="1" latinLnBrk="0" hangingPunct="1">
              <a:defRPr sz="2400" kern="1200">
                <a:solidFill>
                  <a:schemeClr val="tx1"/>
                </a:solidFill>
                <a:latin typeface="+mn-lt"/>
                <a:ea typeface="+mn-ea"/>
                <a:cs typeface="+mn-cs"/>
              </a:defRPr>
            </a:lvl9pPr>
          </a:lstStyle>
          <a:p>
            <a:pPr defTabSz="672117" fontAlgn="base">
              <a:spcBef>
                <a:spcPct val="0"/>
              </a:spcBef>
              <a:spcAft>
                <a:spcPct val="0"/>
              </a:spcAft>
            </a:pPr>
            <a:r>
              <a:rPr lang="en-US" sz="1568" dirty="0">
                <a:gradFill>
                  <a:gsLst>
                    <a:gs pos="21429">
                      <a:srgbClr val="7FBA00"/>
                    </a:gs>
                    <a:gs pos="64000">
                      <a:srgbClr val="7FBA00"/>
                    </a:gs>
                  </a:gsLst>
                  <a:lin ang="5400000" scaled="1"/>
                </a:gradFill>
                <a:cs typeface="Segoe UI" pitchFamily="34" charset="0"/>
              </a:rPr>
              <a:t>Direct URL backup </a:t>
            </a:r>
          </a:p>
          <a:p>
            <a:pPr defTabSz="672117" fontAlgn="base">
              <a:spcBef>
                <a:spcPct val="0"/>
              </a:spcBef>
              <a:spcAft>
                <a:spcPct val="0"/>
              </a:spcAft>
            </a:pPr>
            <a:r>
              <a:rPr lang="en-US" sz="1568" dirty="0">
                <a:gradFill>
                  <a:gsLst>
                    <a:gs pos="21429">
                      <a:srgbClr val="7FBA00"/>
                    </a:gs>
                    <a:gs pos="64000">
                      <a:srgbClr val="7FBA00"/>
                    </a:gs>
                  </a:gsLst>
                  <a:lin ang="5400000" scaled="1"/>
                </a:gradFill>
                <a:cs typeface="Segoe UI" pitchFamily="34" charset="0"/>
              </a:rPr>
              <a:t>to Azure Storage</a:t>
            </a:r>
          </a:p>
        </p:txBody>
      </p:sp>
      <p:sp>
        <p:nvSpPr>
          <p:cNvPr id="33" name="Rectangle 32"/>
          <p:cNvSpPr/>
          <p:nvPr/>
        </p:nvSpPr>
        <p:spPr>
          <a:xfrm>
            <a:off x="8278180" y="3186837"/>
            <a:ext cx="1993360" cy="573130"/>
          </a:xfrm>
          <a:prstGeom prst="rect">
            <a:avLst/>
          </a:prstGeom>
        </p:spPr>
        <p:txBody>
          <a:bodyPr wrap="square">
            <a:spAutoFit/>
          </a:bodyPr>
          <a:lstStyle>
            <a:defPPr>
              <a:defRPr lang="en-US"/>
            </a:defPPr>
            <a:lvl1pPr marL="0" algn="l" defTabSz="1218835" rtl="0" eaLnBrk="1" latinLnBrk="0" hangingPunct="1">
              <a:defRPr sz="2400" kern="1200">
                <a:solidFill>
                  <a:schemeClr val="tx1"/>
                </a:solidFill>
                <a:latin typeface="+mn-lt"/>
                <a:ea typeface="+mn-ea"/>
                <a:cs typeface="+mn-cs"/>
              </a:defRPr>
            </a:lvl1pPr>
            <a:lvl2pPr marL="609417" algn="l" defTabSz="1218835" rtl="0" eaLnBrk="1" latinLnBrk="0" hangingPunct="1">
              <a:defRPr sz="2400" kern="1200">
                <a:solidFill>
                  <a:schemeClr val="tx1"/>
                </a:solidFill>
                <a:latin typeface="+mn-lt"/>
                <a:ea typeface="+mn-ea"/>
                <a:cs typeface="+mn-cs"/>
              </a:defRPr>
            </a:lvl2pPr>
            <a:lvl3pPr marL="1218835" algn="l" defTabSz="1218835" rtl="0" eaLnBrk="1" latinLnBrk="0" hangingPunct="1">
              <a:defRPr sz="2400" kern="1200">
                <a:solidFill>
                  <a:schemeClr val="tx1"/>
                </a:solidFill>
                <a:latin typeface="+mn-lt"/>
                <a:ea typeface="+mn-ea"/>
                <a:cs typeface="+mn-cs"/>
              </a:defRPr>
            </a:lvl3pPr>
            <a:lvl4pPr marL="1828252" algn="l" defTabSz="1218835" rtl="0" eaLnBrk="1" latinLnBrk="0" hangingPunct="1">
              <a:defRPr sz="2400" kern="1200">
                <a:solidFill>
                  <a:schemeClr val="tx1"/>
                </a:solidFill>
                <a:latin typeface="+mn-lt"/>
                <a:ea typeface="+mn-ea"/>
                <a:cs typeface="+mn-cs"/>
              </a:defRPr>
            </a:lvl4pPr>
            <a:lvl5pPr marL="2437669" algn="l" defTabSz="1218835" rtl="0" eaLnBrk="1" latinLnBrk="0" hangingPunct="1">
              <a:defRPr sz="2400" kern="1200">
                <a:solidFill>
                  <a:schemeClr val="tx1"/>
                </a:solidFill>
                <a:latin typeface="+mn-lt"/>
                <a:ea typeface="+mn-ea"/>
                <a:cs typeface="+mn-cs"/>
              </a:defRPr>
            </a:lvl5pPr>
            <a:lvl6pPr marL="3047085" algn="l" defTabSz="1218835" rtl="0" eaLnBrk="1" latinLnBrk="0" hangingPunct="1">
              <a:defRPr sz="2400" kern="1200">
                <a:solidFill>
                  <a:schemeClr val="tx1"/>
                </a:solidFill>
                <a:latin typeface="+mn-lt"/>
                <a:ea typeface="+mn-ea"/>
                <a:cs typeface="+mn-cs"/>
              </a:defRPr>
            </a:lvl6pPr>
            <a:lvl7pPr marL="3656504" algn="l" defTabSz="1218835" rtl="0" eaLnBrk="1" latinLnBrk="0" hangingPunct="1">
              <a:defRPr sz="2400" kern="1200">
                <a:solidFill>
                  <a:schemeClr val="tx1"/>
                </a:solidFill>
                <a:latin typeface="+mn-lt"/>
                <a:ea typeface="+mn-ea"/>
                <a:cs typeface="+mn-cs"/>
              </a:defRPr>
            </a:lvl7pPr>
            <a:lvl8pPr marL="4265919" algn="l" defTabSz="1218835" rtl="0" eaLnBrk="1" latinLnBrk="0" hangingPunct="1">
              <a:defRPr sz="2400" kern="1200">
                <a:solidFill>
                  <a:schemeClr val="tx1"/>
                </a:solidFill>
                <a:latin typeface="+mn-lt"/>
                <a:ea typeface="+mn-ea"/>
                <a:cs typeface="+mn-cs"/>
              </a:defRPr>
            </a:lvl8pPr>
            <a:lvl9pPr marL="4875337" algn="l" defTabSz="1218835" rtl="0" eaLnBrk="1" latinLnBrk="0" hangingPunct="1">
              <a:defRPr sz="2400" kern="1200">
                <a:solidFill>
                  <a:schemeClr val="tx1"/>
                </a:solidFill>
                <a:latin typeface="+mn-lt"/>
                <a:ea typeface="+mn-ea"/>
                <a:cs typeface="+mn-cs"/>
              </a:defRPr>
            </a:lvl9pPr>
          </a:lstStyle>
          <a:p>
            <a:pPr defTabSz="672117" fontAlgn="base">
              <a:spcBef>
                <a:spcPct val="0"/>
              </a:spcBef>
              <a:spcAft>
                <a:spcPct val="0"/>
              </a:spcAft>
            </a:pPr>
            <a:r>
              <a:rPr lang="en-US" sz="1568" dirty="0">
                <a:gradFill>
                  <a:gsLst>
                    <a:gs pos="21429">
                      <a:srgbClr val="7FBA00"/>
                    </a:gs>
                    <a:gs pos="64000">
                      <a:srgbClr val="7FBA00"/>
                    </a:gs>
                  </a:gsLst>
                  <a:lin ang="5400000" scaled="1"/>
                </a:gradFill>
                <a:cs typeface="Segoe UI" pitchFamily="34" charset="0"/>
              </a:rPr>
              <a:t>Restore in Azure Virtual Machine</a:t>
            </a:r>
          </a:p>
        </p:txBody>
      </p:sp>
      <p:pic>
        <p:nvPicPr>
          <p:cNvPr id="34" name="Picture 33"/>
          <p:cNvPicPr>
            <a:picLocks noChangeAspect="1"/>
          </p:cNvPicPr>
          <p:nvPr/>
        </p:nvPicPr>
        <p:blipFill>
          <a:blip r:embed="rId3"/>
          <a:stretch>
            <a:fillRect/>
          </a:stretch>
        </p:blipFill>
        <p:spPr>
          <a:xfrm>
            <a:off x="8686688" y="2636613"/>
            <a:ext cx="803835" cy="350764"/>
          </a:xfrm>
          <a:prstGeom prst="rect">
            <a:avLst/>
          </a:prstGeom>
        </p:spPr>
      </p:pic>
      <p:sp>
        <p:nvSpPr>
          <p:cNvPr id="36" name="Oval 35"/>
          <p:cNvSpPr/>
          <p:nvPr/>
        </p:nvSpPr>
        <p:spPr bwMode="auto">
          <a:xfrm>
            <a:off x="9042732" y="2267319"/>
            <a:ext cx="82075" cy="82075"/>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45" name="TextBox 44"/>
          <p:cNvSpPr txBox="1"/>
          <p:nvPr/>
        </p:nvSpPr>
        <p:spPr>
          <a:xfrm>
            <a:off x="269170" y="1168044"/>
            <a:ext cx="5004514" cy="523159"/>
          </a:xfrm>
          <a:prstGeom prst="rect">
            <a:avLst/>
          </a:prstGeom>
          <a:noFill/>
        </p:spPr>
        <p:txBody>
          <a:bodyPr wrap="square" lIns="179238" tIns="143391" rIns="179238" bIns="143391" rtlCol="0">
            <a:noAutofit/>
          </a:bodyPr>
          <a:lstStyle/>
          <a:p>
            <a:pPr defTabSz="913946">
              <a:lnSpc>
                <a:spcPct val="90000"/>
              </a:lnSpc>
              <a:spcBef>
                <a:spcPct val="20000"/>
              </a:spcBef>
              <a:buSzPct val="80000"/>
            </a:pPr>
            <a:r>
              <a:rPr lang="en-US" sz="3136" b="1" spc="-49" dirty="0">
                <a:gradFill>
                  <a:gsLst>
                    <a:gs pos="2917">
                      <a:srgbClr val="00188F"/>
                    </a:gs>
                    <a:gs pos="30000">
                      <a:srgbClr val="00188F"/>
                    </a:gs>
                  </a:gsLst>
                  <a:lin ang="5400000" scaled="0"/>
                </a:gradFill>
                <a:latin typeface="Segoe UI Light"/>
              </a:rPr>
              <a:t>Microsoft SQL Server</a:t>
            </a:r>
          </a:p>
        </p:txBody>
      </p:sp>
      <p:sp>
        <p:nvSpPr>
          <p:cNvPr id="49" name="TextBox 48"/>
          <p:cNvSpPr txBox="1"/>
          <p:nvPr/>
        </p:nvSpPr>
        <p:spPr>
          <a:xfrm>
            <a:off x="269170" y="1726996"/>
            <a:ext cx="4924849" cy="886844"/>
          </a:xfrm>
          <a:prstGeom prst="rect">
            <a:avLst/>
          </a:prstGeom>
          <a:noFill/>
        </p:spPr>
        <p:txBody>
          <a:bodyPr wrap="square" lIns="179238" tIns="143391" rIns="179238" bIns="143391" rtlCol="0">
            <a:spAutoFit/>
          </a:bodyPr>
          <a:lstStyle/>
          <a:p>
            <a:pPr defTabSz="913946" fontAlgn="base">
              <a:lnSpc>
                <a:spcPct val="90000"/>
              </a:lnSpc>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Backup and restore database </a:t>
            </a:r>
            <a:br>
              <a:rPr lang="en-US" sz="2156" spc="-52" dirty="0">
                <a:solidFill>
                  <a:srgbClr val="EFEFEF">
                    <a:lumMod val="50000"/>
                  </a:srgbClr>
                </a:solidFill>
                <a:ea typeface="Segoe UI" pitchFamily="34" charset="0"/>
                <a:cs typeface="Segoe UI Light" panose="020B0502040204020203" pitchFamily="34" charset="0"/>
              </a:rPr>
            </a:br>
            <a:r>
              <a:rPr lang="en-US" sz="2156" spc="-52" dirty="0">
                <a:solidFill>
                  <a:srgbClr val="EFEFEF">
                    <a:lumMod val="50000"/>
                  </a:srgbClr>
                </a:solidFill>
                <a:ea typeface="Segoe UI" pitchFamily="34" charset="0"/>
                <a:cs typeface="Segoe UI Light" panose="020B0502040204020203" pitchFamily="34" charset="0"/>
              </a:rPr>
              <a:t>to the cloud</a:t>
            </a:r>
          </a:p>
        </p:txBody>
      </p:sp>
      <p:sp>
        <p:nvSpPr>
          <p:cNvPr id="61" name="Right Triangle 60"/>
          <p:cNvSpPr/>
          <p:nvPr/>
        </p:nvSpPr>
        <p:spPr bwMode="auto">
          <a:xfrm rot="18900000">
            <a:off x="9024325" y="2326606"/>
            <a:ext cx="182923" cy="182923"/>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2" name="Group 11"/>
          <p:cNvGrpSpPr/>
          <p:nvPr/>
        </p:nvGrpSpPr>
        <p:grpSpPr>
          <a:xfrm>
            <a:off x="4504090" y="2075218"/>
            <a:ext cx="4991579" cy="182923"/>
            <a:chOff x="4595603" y="2115974"/>
            <a:chExt cx="5092997" cy="186640"/>
          </a:xfrm>
        </p:grpSpPr>
        <p:cxnSp>
          <p:nvCxnSpPr>
            <p:cNvPr id="68" name="Straight Arrow Connector 67"/>
            <p:cNvCxnSpPr/>
            <p:nvPr/>
          </p:nvCxnSpPr>
          <p:spPr>
            <a:xfrm flipH="1">
              <a:off x="4595603" y="2209297"/>
              <a:ext cx="4845579"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70" name="Right Triangle 69"/>
            <p:cNvSpPr/>
            <p:nvPr/>
          </p:nvSpPr>
          <p:spPr bwMode="auto">
            <a:xfrm rot="13500000">
              <a:off x="9501960" y="2115974"/>
              <a:ext cx="186640" cy="186640"/>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grpSp>
        <p:nvGrpSpPr>
          <p:cNvPr id="11" name="Group 10"/>
          <p:cNvGrpSpPr/>
          <p:nvPr/>
        </p:nvGrpSpPr>
        <p:grpSpPr>
          <a:xfrm>
            <a:off x="4412628" y="2134522"/>
            <a:ext cx="182923" cy="1916822"/>
            <a:chOff x="4502283" y="2217427"/>
            <a:chExt cx="186640" cy="1955768"/>
          </a:xfrm>
        </p:grpSpPr>
        <p:sp>
          <p:nvSpPr>
            <p:cNvPr id="69" name="Right Triangle 68"/>
            <p:cNvSpPr/>
            <p:nvPr/>
          </p:nvSpPr>
          <p:spPr bwMode="auto">
            <a:xfrm rot="8100000">
              <a:off x="4502283" y="3986555"/>
              <a:ext cx="186640" cy="186640"/>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cxnSp>
          <p:nvCxnSpPr>
            <p:cNvPr id="71" name="Straight Arrow Connector 70"/>
            <p:cNvCxnSpPr/>
            <p:nvPr/>
          </p:nvCxnSpPr>
          <p:spPr>
            <a:xfrm flipV="1">
              <a:off x="4595604" y="2217427"/>
              <a:ext cx="0" cy="1617594"/>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6097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600"/>
                                        <p:tgtEl>
                                          <p:spTgt spid="45"/>
                                        </p:tgtEl>
                                      </p:cBhvr>
                                    </p:animEffect>
                                  </p:childTnLst>
                                </p:cTn>
                              </p:par>
                              <p:par>
                                <p:cTn id="11" presetID="35" presetClass="path" presetSubtype="0" decel="100000" fill="hold" grpId="1" nodeType="withEffect">
                                  <p:stCondLst>
                                    <p:cond delay="0"/>
                                  </p:stCondLst>
                                  <p:childTnLst>
                                    <p:animMotion origin="layout" path="M -0.05553 0.00023 L -2.55297E-7 0.00023 " pathEditMode="relative" rAng="0" ptsTypes="AA">
                                      <p:cBhvr>
                                        <p:cTn id="12" dur="800" fill="hold"/>
                                        <p:tgtEl>
                                          <p:spTgt spid="45"/>
                                        </p:tgtEl>
                                        <p:attrNameLst>
                                          <p:attrName>ppt_x</p:attrName>
                                          <p:attrName>ppt_y</p:attrName>
                                        </p:attrNameLst>
                                      </p:cBhvr>
                                      <p:rCtr x="2770" y="0"/>
                                    </p:animMotion>
                                  </p:childTnLst>
                                </p:cTn>
                              </p:par>
                            </p:childTnLst>
                          </p:cTn>
                        </p:par>
                        <p:par>
                          <p:cTn id="13" fill="hold">
                            <p:stCondLst>
                              <p:cond delay="800"/>
                            </p:stCondLst>
                            <p:childTnLst>
                              <p:par>
                                <p:cTn id="14" presetID="2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200"/>
                                        <p:tgtEl>
                                          <p:spTgt spid="36"/>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6" grpId="0" animBg="1"/>
      <p:bldP spid="45" grpId="0"/>
      <p:bldP spid="45" grpId="1"/>
      <p:bldP spid="49" grpId="0"/>
      <p:bldP spid="6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348863" y="1321072"/>
            <a:ext cx="9013643" cy="5282416"/>
            <a:chOff x="1376269" y="1346505"/>
            <a:chExt cx="9196780" cy="5389743"/>
          </a:xfrm>
        </p:grpSpPr>
        <p:sp>
          <p:nvSpPr>
            <p:cNvPr id="19" name="Rectangle 18"/>
            <p:cNvSpPr/>
            <p:nvPr/>
          </p:nvSpPr>
          <p:spPr bwMode="auto">
            <a:xfrm>
              <a:off x="2176393" y="1726056"/>
              <a:ext cx="8396656" cy="4642599"/>
            </a:xfrm>
            <a:prstGeom prst="rect">
              <a:avLst/>
            </a:prstGeom>
            <a:pattFill prst="ltUpDiag">
              <a:fgClr>
                <a:srgbClr val="CDCDCD"/>
              </a:fgClr>
              <a:bgClr>
                <a:srgbClr val="FFFFFF"/>
              </a:bgClr>
            </a:patt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sp>
          <p:nvSpPr>
            <p:cNvPr id="20" name="Rectangle 8"/>
            <p:cNvSpPr/>
            <p:nvPr/>
          </p:nvSpPr>
          <p:spPr bwMode="auto">
            <a:xfrm>
              <a:off x="2501537" y="2494737"/>
              <a:ext cx="7755059" cy="3873918"/>
            </a:xfrm>
            <a:custGeom>
              <a:avLst/>
              <a:gdLst>
                <a:gd name="connsiteX0" fmla="*/ 0 w 7733982"/>
                <a:gd name="connsiteY0" fmla="*/ 0 h 3872530"/>
                <a:gd name="connsiteX1" fmla="*/ 7733982 w 7733982"/>
                <a:gd name="connsiteY1" fmla="*/ 0 h 3872530"/>
                <a:gd name="connsiteX2" fmla="*/ 7733982 w 7733982"/>
                <a:gd name="connsiteY2" fmla="*/ 3872530 h 3872530"/>
                <a:gd name="connsiteX3" fmla="*/ 0 w 7733982"/>
                <a:gd name="connsiteY3" fmla="*/ 3872530 h 3872530"/>
                <a:gd name="connsiteX4" fmla="*/ 0 w 7733982"/>
                <a:gd name="connsiteY4" fmla="*/ 0 h 3872530"/>
                <a:gd name="connsiteX0" fmla="*/ 0 w 7745271"/>
                <a:gd name="connsiteY0" fmla="*/ 3725333 h 3872530"/>
                <a:gd name="connsiteX1" fmla="*/ 7745271 w 7745271"/>
                <a:gd name="connsiteY1" fmla="*/ 0 h 3872530"/>
                <a:gd name="connsiteX2" fmla="*/ 7745271 w 7745271"/>
                <a:gd name="connsiteY2" fmla="*/ 3872530 h 3872530"/>
                <a:gd name="connsiteX3" fmla="*/ 11289 w 7745271"/>
                <a:gd name="connsiteY3" fmla="*/ 3872530 h 3872530"/>
                <a:gd name="connsiteX4" fmla="*/ 0 w 7745271"/>
                <a:gd name="connsiteY4" fmla="*/ 3725333 h 3872530"/>
                <a:gd name="connsiteX0" fmla="*/ 0 w 7741261"/>
                <a:gd name="connsiteY0" fmla="*/ 3841638 h 3872530"/>
                <a:gd name="connsiteX1" fmla="*/ 7741261 w 7741261"/>
                <a:gd name="connsiteY1" fmla="*/ 0 h 3872530"/>
                <a:gd name="connsiteX2" fmla="*/ 7741261 w 7741261"/>
                <a:gd name="connsiteY2" fmla="*/ 3872530 h 3872530"/>
                <a:gd name="connsiteX3" fmla="*/ 7279 w 7741261"/>
                <a:gd name="connsiteY3" fmla="*/ 3872530 h 3872530"/>
                <a:gd name="connsiteX4" fmla="*/ 0 w 7741261"/>
                <a:gd name="connsiteY4" fmla="*/ 3841638 h 3872530"/>
                <a:gd name="connsiteX0" fmla="*/ 0 w 7741261"/>
                <a:gd name="connsiteY0" fmla="*/ 3849659 h 3872530"/>
                <a:gd name="connsiteX1" fmla="*/ 7741261 w 7741261"/>
                <a:gd name="connsiteY1" fmla="*/ 0 h 3872530"/>
                <a:gd name="connsiteX2" fmla="*/ 7741261 w 7741261"/>
                <a:gd name="connsiteY2" fmla="*/ 3872530 h 3872530"/>
                <a:gd name="connsiteX3" fmla="*/ 7279 w 7741261"/>
                <a:gd name="connsiteY3" fmla="*/ 3872530 h 3872530"/>
                <a:gd name="connsiteX4" fmla="*/ 0 w 7741261"/>
                <a:gd name="connsiteY4" fmla="*/ 3849659 h 3872530"/>
                <a:gd name="connsiteX0" fmla="*/ 0 w 7741261"/>
                <a:gd name="connsiteY0" fmla="*/ 3849659 h 3872530"/>
                <a:gd name="connsiteX1" fmla="*/ 657068 w 7741261"/>
                <a:gd name="connsiteY1" fmla="*/ 3526289 h 3872530"/>
                <a:gd name="connsiteX2" fmla="*/ 7741261 w 7741261"/>
                <a:gd name="connsiteY2" fmla="*/ 0 h 3872530"/>
                <a:gd name="connsiteX3" fmla="*/ 7741261 w 7741261"/>
                <a:gd name="connsiteY3" fmla="*/ 3872530 h 3872530"/>
                <a:gd name="connsiteX4" fmla="*/ 7279 w 7741261"/>
                <a:gd name="connsiteY4" fmla="*/ 3872530 h 3872530"/>
                <a:gd name="connsiteX5" fmla="*/ 0 w 7741261"/>
                <a:gd name="connsiteY5" fmla="*/ 3849659 h 3872530"/>
                <a:gd name="connsiteX0" fmla="*/ 0 w 7741261"/>
                <a:gd name="connsiteY0" fmla="*/ 3849659 h 3872530"/>
                <a:gd name="connsiteX1" fmla="*/ 861605 w 7741261"/>
                <a:gd name="connsiteY1" fmla="*/ 3762910 h 3872530"/>
                <a:gd name="connsiteX2" fmla="*/ 7741261 w 7741261"/>
                <a:gd name="connsiteY2" fmla="*/ 0 h 3872530"/>
                <a:gd name="connsiteX3" fmla="*/ 7741261 w 7741261"/>
                <a:gd name="connsiteY3" fmla="*/ 3872530 h 3872530"/>
                <a:gd name="connsiteX4" fmla="*/ 7279 w 7741261"/>
                <a:gd name="connsiteY4" fmla="*/ 3872530 h 3872530"/>
                <a:gd name="connsiteX5" fmla="*/ 0 w 7741261"/>
                <a:gd name="connsiteY5" fmla="*/ 3849659 h 3872530"/>
                <a:gd name="connsiteX0" fmla="*/ 0 w 7741261"/>
                <a:gd name="connsiteY0" fmla="*/ 3849659 h 3872530"/>
                <a:gd name="connsiteX1" fmla="*/ 1154374 w 7741261"/>
                <a:gd name="connsiteY1" fmla="*/ 3811036 h 3872530"/>
                <a:gd name="connsiteX2" fmla="*/ 7741261 w 7741261"/>
                <a:gd name="connsiteY2" fmla="*/ 0 h 3872530"/>
                <a:gd name="connsiteX3" fmla="*/ 7741261 w 7741261"/>
                <a:gd name="connsiteY3" fmla="*/ 3872530 h 3872530"/>
                <a:gd name="connsiteX4" fmla="*/ 7279 w 7741261"/>
                <a:gd name="connsiteY4" fmla="*/ 3872530 h 3872530"/>
                <a:gd name="connsiteX5" fmla="*/ 0 w 7741261"/>
                <a:gd name="connsiteY5" fmla="*/ 3849659 h 3872530"/>
                <a:gd name="connsiteX0" fmla="*/ 0 w 7741261"/>
                <a:gd name="connsiteY0" fmla="*/ 3849659 h 3872530"/>
                <a:gd name="connsiteX1" fmla="*/ 689153 w 7741261"/>
                <a:gd name="connsiteY1" fmla="*/ 3778952 h 3872530"/>
                <a:gd name="connsiteX2" fmla="*/ 7741261 w 7741261"/>
                <a:gd name="connsiteY2" fmla="*/ 0 h 3872530"/>
                <a:gd name="connsiteX3" fmla="*/ 7741261 w 7741261"/>
                <a:gd name="connsiteY3" fmla="*/ 3872530 h 3872530"/>
                <a:gd name="connsiteX4" fmla="*/ 7279 w 7741261"/>
                <a:gd name="connsiteY4" fmla="*/ 3872530 h 3872530"/>
                <a:gd name="connsiteX5" fmla="*/ 0 w 7741261"/>
                <a:gd name="connsiteY5" fmla="*/ 3849659 h 3872530"/>
                <a:gd name="connsiteX0" fmla="*/ 0 w 7741261"/>
                <a:gd name="connsiteY0" fmla="*/ 3849659 h 3872530"/>
                <a:gd name="connsiteX1" fmla="*/ 689153 w 7741261"/>
                <a:gd name="connsiteY1" fmla="*/ 3778952 h 3872530"/>
                <a:gd name="connsiteX2" fmla="*/ 1334847 w 7741261"/>
                <a:gd name="connsiteY2" fmla="*/ 3442068 h 3872530"/>
                <a:gd name="connsiteX3" fmla="*/ 7741261 w 7741261"/>
                <a:gd name="connsiteY3" fmla="*/ 0 h 3872530"/>
                <a:gd name="connsiteX4" fmla="*/ 7741261 w 7741261"/>
                <a:gd name="connsiteY4" fmla="*/ 3872530 h 3872530"/>
                <a:gd name="connsiteX5" fmla="*/ 7279 w 7741261"/>
                <a:gd name="connsiteY5" fmla="*/ 3872530 h 3872530"/>
                <a:gd name="connsiteX6" fmla="*/ 0 w 7741261"/>
                <a:gd name="connsiteY6" fmla="*/ 3849659 h 3872530"/>
                <a:gd name="connsiteX0" fmla="*/ 0 w 7741261"/>
                <a:gd name="connsiteY0" fmla="*/ 3849659 h 3872530"/>
                <a:gd name="connsiteX1" fmla="*/ 689153 w 7741261"/>
                <a:gd name="connsiteY1" fmla="*/ 3778952 h 3872530"/>
                <a:gd name="connsiteX2" fmla="*/ 1603552 w 7741261"/>
                <a:gd name="connsiteY2" fmla="*/ 3674679 h 3872530"/>
                <a:gd name="connsiteX3" fmla="*/ 7741261 w 7741261"/>
                <a:gd name="connsiteY3" fmla="*/ 0 h 3872530"/>
                <a:gd name="connsiteX4" fmla="*/ 7741261 w 7741261"/>
                <a:gd name="connsiteY4" fmla="*/ 3872530 h 3872530"/>
                <a:gd name="connsiteX5" fmla="*/ 7279 w 7741261"/>
                <a:gd name="connsiteY5" fmla="*/ 3872530 h 3872530"/>
                <a:gd name="connsiteX6" fmla="*/ 0 w 7741261"/>
                <a:gd name="connsiteY6"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7741261 w 7741261"/>
                <a:gd name="connsiteY3" fmla="*/ 0 h 3872530"/>
                <a:gd name="connsiteX4" fmla="*/ 7741261 w 7741261"/>
                <a:gd name="connsiteY4" fmla="*/ 3872530 h 3872530"/>
                <a:gd name="connsiteX5" fmla="*/ 7279 w 7741261"/>
                <a:gd name="connsiteY5" fmla="*/ 3872530 h 3872530"/>
                <a:gd name="connsiteX6" fmla="*/ 0 w 7741261"/>
                <a:gd name="connsiteY6"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67174 w 7741261"/>
                <a:gd name="connsiteY3" fmla="*/ 3249563 h 3872530"/>
                <a:gd name="connsiteX4" fmla="*/ 7741261 w 7741261"/>
                <a:gd name="connsiteY4" fmla="*/ 0 h 3872530"/>
                <a:gd name="connsiteX5" fmla="*/ 7741261 w 7741261"/>
                <a:gd name="connsiteY5" fmla="*/ 3872530 h 3872530"/>
                <a:gd name="connsiteX6" fmla="*/ 7279 w 7741261"/>
                <a:gd name="connsiteY6" fmla="*/ 3872530 h 3872530"/>
                <a:gd name="connsiteX7" fmla="*/ 0 w 7741261"/>
                <a:gd name="connsiteY7"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7741261 w 7741261"/>
                <a:gd name="connsiteY4" fmla="*/ 0 h 3872530"/>
                <a:gd name="connsiteX5" fmla="*/ 7741261 w 7741261"/>
                <a:gd name="connsiteY5" fmla="*/ 3872530 h 3872530"/>
                <a:gd name="connsiteX6" fmla="*/ 7279 w 7741261"/>
                <a:gd name="connsiteY6" fmla="*/ 3872530 h 3872530"/>
                <a:gd name="connsiteX7" fmla="*/ 0 w 7741261"/>
                <a:gd name="connsiteY7"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4656900 w 7741261"/>
                <a:gd name="connsiteY4" fmla="*/ 1725563 h 3872530"/>
                <a:gd name="connsiteX5" fmla="*/ 7741261 w 7741261"/>
                <a:gd name="connsiteY5" fmla="*/ 0 h 3872530"/>
                <a:gd name="connsiteX6" fmla="*/ 7741261 w 7741261"/>
                <a:gd name="connsiteY6" fmla="*/ 3872530 h 3872530"/>
                <a:gd name="connsiteX7" fmla="*/ 7279 w 7741261"/>
                <a:gd name="connsiteY7" fmla="*/ 3872530 h 3872530"/>
                <a:gd name="connsiteX8" fmla="*/ 0 w 7741261"/>
                <a:gd name="connsiteY8"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7741261 w 7741261"/>
                <a:gd name="connsiteY5" fmla="*/ 0 h 3872530"/>
                <a:gd name="connsiteX6" fmla="*/ 7741261 w 7741261"/>
                <a:gd name="connsiteY6" fmla="*/ 3872530 h 3872530"/>
                <a:gd name="connsiteX7" fmla="*/ 7279 w 7741261"/>
                <a:gd name="connsiteY7" fmla="*/ 3872530 h 3872530"/>
                <a:gd name="connsiteX8" fmla="*/ 0 w 7741261"/>
                <a:gd name="connsiteY8"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651553 w 7741261"/>
                <a:gd name="connsiteY5" fmla="*/ 1329858 h 3872530"/>
                <a:gd name="connsiteX6" fmla="*/ 7741261 w 7741261"/>
                <a:gd name="connsiteY6" fmla="*/ 0 h 3872530"/>
                <a:gd name="connsiteX7" fmla="*/ 7741261 w 7741261"/>
                <a:gd name="connsiteY7" fmla="*/ 3872530 h 3872530"/>
                <a:gd name="connsiteX8" fmla="*/ 7279 w 7741261"/>
                <a:gd name="connsiteY8" fmla="*/ 3872530 h 3872530"/>
                <a:gd name="connsiteX9" fmla="*/ 0 w 7741261"/>
                <a:gd name="connsiteY9"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491131 w 7741261"/>
                <a:gd name="connsiteY5" fmla="*/ 1169437 h 3872530"/>
                <a:gd name="connsiteX6" fmla="*/ 7741261 w 7741261"/>
                <a:gd name="connsiteY6" fmla="*/ 0 h 3872530"/>
                <a:gd name="connsiteX7" fmla="*/ 7741261 w 7741261"/>
                <a:gd name="connsiteY7" fmla="*/ 3872530 h 3872530"/>
                <a:gd name="connsiteX8" fmla="*/ 7279 w 7741261"/>
                <a:gd name="connsiteY8" fmla="*/ 3872530 h 3872530"/>
                <a:gd name="connsiteX9" fmla="*/ 0 w 7741261"/>
                <a:gd name="connsiteY9"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491131 w 7741261"/>
                <a:gd name="connsiteY5" fmla="*/ 1169437 h 3872530"/>
                <a:gd name="connsiteX6" fmla="*/ 5908184 w 7741261"/>
                <a:gd name="connsiteY6" fmla="*/ 666784 h 3872530"/>
                <a:gd name="connsiteX7" fmla="*/ 7741261 w 7741261"/>
                <a:gd name="connsiteY7" fmla="*/ 0 h 3872530"/>
                <a:gd name="connsiteX8" fmla="*/ 7741261 w 7741261"/>
                <a:gd name="connsiteY8" fmla="*/ 3872530 h 3872530"/>
                <a:gd name="connsiteX9" fmla="*/ 7279 w 7741261"/>
                <a:gd name="connsiteY9" fmla="*/ 3872530 h 3872530"/>
                <a:gd name="connsiteX10" fmla="*/ 0 w 7741261"/>
                <a:gd name="connsiteY10"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491131 w 7741261"/>
                <a:gd name="connsiteY5" fmla="*/ 1169437 h 3872530"/>
                <a:gd name="connsiteX6" fmla="*/ 5811931 w 7741261"/>
                <a:gd name="connsiteY6" fmla="*/ 458237 h 3872530"/>
                <a:gd name="connsiteX7" fmla="*/ 7741261 w 7741261"/>
                <a:gd name="connsiteY7" fmla="*/ 0 h 3872530"/>
                <a:gd name="connsiteX8" fmla="*/ 7741261 w 7741261"/>
                <a:gd name="connsiteY8" fmla="*/ 3872530 h 3872530"/>
                <a:gd name="connsiteX9" fmla="*/ 7279 w 7741261"/>
                <a:gd name="connsiteY9" fmla="*/ 3872530 h 3872530"/>
                <a:gd name="connsiteX10" fmla="*/ 0 w 7741261"/>
                <a:gd name="connsiteY10"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491131 w 7741261"/>
                <a:gd name="connsiteY5" fmla="*/ 1169437 h 3872530"/>
                <a:gd name="connsiteX6" fmla="*/ 5811931 w 7741261"/>
                <a:gd name="connsiteY6" fmla="*/ 458237 h 3872530"/>
                <a:gd name="connsiteX7" fmla="*/ 7741261 w 7741261"/>
                <a:gd name="connsiteY7" fmla="*/ 0 h 3872530"/>
                <a:gd name="connsiteX8" fmla="*/ 7741261 w 7741261"/>
                <a:gd name="connsiteY8" fmla="*/ 3872530 h 3872530"/>
                <a:gd name="connsiteX9" fmla="*/ 7279 w 7741261"/>
                <a:gd name="connsiteY9" fmla="*/ 3872530 h 3872530"/>
                <a:gd name="connsiteX10" fmla="*/ 0 w 7741261"/>
                <a:gd name="connsiteY10" fmla="*/ 3849659 h 3872530"/>
                <a:gd name="connsiteX0" fmla="*/ 0 w 7741261"/>
                <a:gd name="connsiteY0" fmla="*/ 3849659 h 3872530"/>
                <a:gd name="connsiteX1" fmla="*/ 689153 w 7741261"/>
                <a:gd name="connsiteY1" fmla="*/ 3778952 h 3872530"/>
                <a:gd name="connsiteX2" fmla="*/ 1282710 w 7741261"/>
                <a:gd name="connsiteY2" fmla="*/ 3634574 h 3872530"/>
                <a:gd name="connsiteX3" fmla="*/ 1951131 w 7741261"/>
                <a:gd name="connsiteY3" fmla="*/ 3228173 h 3872530"/>
                <a:gd name="connsiteX4" fmla="*/ 3854795 w 7741261"/>
                <a:gd name="connsiteY4" fmla="*/ 1672090 h 3872530"/>
                <a:gd name="connsiteX5" fmla="*/ 4491131 w 7741261"/>
                <a:gd name="connsiteY5" fmla="*/ 1169437 h 3872530"/>
                <a:gd name="connsiteX6" fmla="*/ 5811931 w 7741261"/>
                <a:gd name="connsiteY6" fmla="*/ 458237 h 3872530"/>
                <a:gd name="connsiteX7" fmla="*/ 7741261 w 7741261"/>
                <a:gd name="connsiteY7" fmla="*/ 0 h 3872530"/>
                <a:gd name="connsiteX8" fmla="*/ 7741261 w 7741261"/>
                <a:gd name="connsiteY8" fmla="*/ 3872530 h 3872530"/>
                <a:gd name="connsiteX9" fmla="*/ 7279 w 7741261"/>
                <a:gd name="connsiteY9" fmla="*/ 3872530 h 3872530"/>
                <a:gd name="connsiteX10" fmla="*/ 0 w 7741261"/>
                <a:gd name="connsiteY10" fmla="*/ 3849659 h 3872530"/>
                <a:gd name="connsiteX0" fmla="*/ 0 w 7741261"/>
                <a:gd name="connsiteY0" fmla="*/ 3851047 h 3873918"/>
                <a:gd name="connsiteX1" fmla="*/ 689153 w 7741261"/>
                <a:gd name="connsiteY1" fmla="*/ 3780340 h 3873918"/>
                <a:gd name="connsiteX2" fmla="*/ 1282710 w 7741261"/>
                <a:gd name="connsiteY2" fmla="*/ 3635962 h 3873918"/>
                <a:gd name="connsiteX3" fmla="*/ 1951131 w 7741261"/>
                <a:gd name="connsiteY3" fmla="*/ 3229561 h 3873918"/>
                <a:gd name="connsiteX4" fmla="*/ 3854795 w 7741261"/>
                <a:gd name="connsiteY4" fmla="*/ 1673478 h 3873918"/>
                <a:gd name="connsiteX5" fmla="*/ 4491131 w 7741261"/>
                <a:gd name="connsiteY5" fmla="*/ 1170825 h 3873918"/>
                <a:gd name="connsiteX6" fmla="*/ 5811931 w 7741261"/>
                <a:gd name="connsiteY6" fmla="*/ 459625 h 3873918"/>
                <a:gd name="connsiteX7" fmla="*/ 7741261 w 7741261"/>
                <a:gd name="connsiteY7" fmla="*/ 1388 h 3873918"/>
                <a:gd name="connsiteX8" fmla="*/ 7741261 w 7741261"/>
                <a:gd name="connsiteY8" fmla="*/ 3873918 h 3873918"/>
                <a:gd name="connsiteX9" fmla="*/ 7279 w 7741261"/>
                <a:gd name="connsiteY9" fmla="*/ 3873918 h 3873918"/>
                <a:gd name="connsiteX10" fmla="*/ 0 w 7741261"/>
                <a:gd name="connsiteY10" fmla="*/ 3851047 h 3873918"/>
                <a:gd name="connsiteX0" fmla="*/ 0 w 7741261"/>
                <a:gd name="connsiteY0" fmla="*/ 3851047 h 3873918"/>
                <a:gd name="connsiteX1" fmla="*/ 689153 w 7741261"/>
                <a:gd name="connsiteY1" fmla="*/ 3780340 h 3873918"/>
                <a:gd name="connsiteX2" fmla="*/ 1282710 w 7741261"/>
                <a:gd name="connsiteY2" fmla="*/ 3635962 h 3873918"/>
                <a:gd name="connsiteX3" fmla="*/ 1951131 w 7741261"/>
                <a:gd name="connsiteY3" fmla="*/ 3229561 h 3873918"/>
                <a:gd name="connsiteX4" fmla="*/ 3822711 w 7741261"/>
                <a:gd name="connsiteY4" fmla="*/ 1694868 h 3873918"/>
                <a:gd name="connsiteX5" fmla="*/ 4491131 w 7741261"/>
                <a:gd name="connsiteY5" fmla="*/ 1170825 h 3873918"/>
                <a:gd name="connsiteX6" fmla="*/ 5811931 w 7741261"/>
                <a:gd name="connsiteY6" fmla="*/ 459625 h 3873918"/>
                <a:gd name="connsiteX7" fmla="*/ 7741261 w 7741261"/>
                <a:gd name="connsiteY7" fmla="*/ 1388 h 3873918"/>
                <a:gd name="connsiteX8" fmla="*/ 7741261 w 7741261"/>
                <a:gd name="connsiteY8" fmla="*/ 3873918 h 3873918"/>
                <a:gd name="connsiteX9" fmla="*/ 7279 w 7741261"/>
                <a:gd name="connsiteY9" fmla="*/ 3873918 h 3873918"/>
                <a:gd name="connsiteX10" fmla="*/ 0 w 7741261"/>
                <a:gd name="connsiteY10" fmla="*/ 3851047 h 3873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41261" h="3873918">
                  <a:moveTo>
                    <a:pt x="0" y="3851047"/>
                  </a:moveTo>
                  <a:lnTo>
                    <a:pt x="689153" y="3780340"/>
                  </a:lnTo>
                  <a:lnTo>
                    <a:pt x="1282710" y="3635962"/>
                  </a:lnTo>
                  <a:lnTo>
                    <a:pt x="1951131" y="3229561"/>
                  </a:lnTo>
                  <a:lnTo>
                    <a:pt x="3822711" y="1694868"/>
                  </a:lnTo>
                  <a:lnTo>
                    <a:pt x="4491131" y="1170825"/>
                  </a:lnTo>
                  <a:cubicBezTo>
                    <a:pt x="4931398" y="933758"/>
                    <a:pt x="5232632" y="707387"/>
                    <a:pt x="5811931" y="459625"/>
                  </a:cubicBezTo>
                  <a:cubicBezTo>
                    <a:pt x="6840052" y="2079"/>
                    <a:pt x="7664972" y="-6287"/>
                    <a:pt x="7741261" y="1388"/>
                  </a:cubicBezTo>
                  <a:lnTo>
                    <a:pt x="7741261" y="3873918"/>
                  </a:lnTo>
                  <a:lnTo>
                    <a:pt x="7279" y="3873918"/>
                  </a:lnTo>
                  <a:lnTo>
                    <a:pt x="0" y="3851047"/>
                  </a:lnTo>
                  <a:close/>
                </a:path>
              </a:pathLst>
            </a:cu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cxnSp>
          <p:nvCxnSpPr>
            <p:cNvPr id="21" name="Straight Connector 20"/>
            <p:cNvCxnSpPr/>
            <p:nvPr/>
          </p:nvCxnSpPr>
          <p:spPr>
            <a:xfrm>
              <a:off x="2165916" y="1722579"/>
              <a:ext cx="0" cy="4649787"/>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986788" y="561587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986788" y="488308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986788" y="415029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86788" y="341750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986788" y="26847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986788" y="195192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718719" y="1883035"/>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$30</a:t>
              </a:r>
            </a:p>
          </p:txBody>
        </p:sp>
        <p:sp>
          <p:nvSpPr>
            <p:cNvPr id="29" name="TextBox 28"/>
            <p:cNvSpPr txBox="1"/>
            <p:nvPr/>
          </p:nvSpPr>
          <p:spPr>
            <a:xfrm>
              <a:off x="1722136" y="2607396"/>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$25</a:t>
              </a:r>
            </a:p>
          </p:txBody>
        </p:sp>
        <p:sp>
          <p:nvSpPr>
            <p:cNvPr id="30" name="TextBox 29"/>
            <p:cNvSpPr txBox="1"/>
            <p:nvPr/>
          </p:nvSpPr>
          <p:spPr>
            <a:xfrm>
              <a:off x="1722136" y="3335971"/>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$20</a:t>
              </a:r>
            </a:p>
          </p:txBody>
        </p:sp>
        <p:sp>
          <p:nvSpPr>
            <p:cNvPr id="31" name="TextBox 30"/>
            <p:cNvSpPr txBox="1"/>
            <p:nvPr/>
          </p:nvSpPr>
          <p:spPr>
            <a:xfrm>
              <a:off x="1722136" y="4064603"/>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$15</a:t>
              </a:r>
            </a:p>
          </p:txBody>
        </p:sp>
        <p:sp>
          <p:nvSpPr>
            <p:cNvPr id="32" name="TextBox 31"/>
            <p:cNvSpPr txBox="1"/>
            <p:nvPr/>
          </p:nvSpPr>
          <p:spPr>
            <a:xfrm>
              <a:off x="1722136" y="4799989"/>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$10</a:t>
              </a:r>
            </a:p>
          </p:txBody>
        </p:sp>
        <p:sp>
          <p:nvSpPr>
            <p:cNvPr id="33" name="TextBox 32"/>
            <p:cNvSpPr txBox="1"/>
            <p:nvPr/>
          </p:nvSpPr>
          <p:spPr>
            <a:xfrm>
              <a:off x="1722136" y="5528564"/>
              <a:ext cx="295274" cy="166199"/>
            </a:xfrm>
            <a:prstGeom prst="rect">
              <a:avLst/>
            </a:prstGeom>
            <a:noFill/>
          </p:spPr>
          <p:txBody>
            <a:bodyPr wrap="square" lIns="0" tIns="0" rIns="0" bIns="0" rtlCol="0">
              <a:spAutoFit/>
            </a:bodyPr>
            <a:lstStyle/>
            <a:p>
              <a:pPr defTabSz="913946">
                <a:lnSpc>
                  <a:spcPct val="90000"/>
                </a:lnSpc>
              </a:pPr>
              <a:r>
                <a:rPr lang="en-US" sz="1176" spc="-49" dirty="0">
                  <a:gradFill>
                    <a:gsLst>
                      <a:gs pos="2917">
                        <a:srgbClr val="505050"/>
                      </a:gs>
                      <a:gs pos="30000">
                        <a:srgbClr val="505050"/>
                      </a:gs>
                    </a:gsLst>
                    <a:lin ang="5400000" scaled="0"/>
                  </a:gradFill>
                </a:rPr>
                <a:t>$5</a:t>
              </a:r>
            </a:p>
          </p:txBody>
        </p:sp>
        <p:cxnSp>
          <p:nvCxnSpPr>
            <p:cNvPr id="34" name="Straight Connector 33"/>
            <p:cNvCxnSpPr/>
            <p:nvPr/>
          </p:nvCxnSpPr>
          <p:spPr>
            <a:xfrm rot="16200000">
              <a:off x="2417377" y="6456618"/>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a:off x="3061875" y="6456618"/>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6200000">
              <a:off x="3706373"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4350871"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a:off x="4995369"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a:off x="5639867"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a:off x="6284365"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16200000">
              <a:off x="6928863"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6200000">
              <a:off x="7573361"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6200000">
              <a:off x="8217859"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6200000">
              <a:off x="8862357"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6200000">
              <a:off x="9506855" y="6456619"/>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a:off x="10151358" y="6456618"/>
              <a:ext cx="18288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337129"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2008</a:t>
              </a:r>
            </a:p>
          </p:txBody>
        </p:sp>
        <p:sp>
          <p:nvSpPr>
            <p:cNvPr id="48" name="TextBox 47"/>
            <p:cNvSpPr txBox="1"/>
            <p:nvPr/>
          </p:nvSpPr>
          <p:spPr>
            <a:xfrm>
              <a:off x="2983717"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2009</a:t>
              </a:r>
            </a:p>
          </p:txBody>
        </p:sp>
        <p:sp>
          <p:nvSpPr>
            <p:cNvPr id="49" name="TextBox 48"/>
            <p:cNvSpPr txBox="1"/>
            <p:nvPr/>
          </p:nvSpPr>
          <p:spPr>
            <a:xfrm>
              <a:off x="3625813"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2010</a:t>
              </a:r>
            </a:p>
          </p:txBody>
        </p:sp>
        <p:sp>
          <p:nvSpPr>
            <p:cNvPr id="50" name="TextBox 49"/>
            <p:cNvSpPr txBox="1"/>
            <p:nvPr/>
          </p:nvSpPr>
          <p:spPr>
            <a:xfrm>
              <a:off x="4274195"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2011</a:t>
              </a:r>
            </a:p>
          </p:txBody>
        </p:sp>
        <p:sp>
          <p:nvSpPr>
            <p:cNvPr id="51" name="TextBox 50"/>
            <p:cNvSpPr txBox="1"/>
            <p:nvPr/>
          </p:nvSpPr>
          <p:spPr>
            <a:xfrm>
              <a:off x="4918283"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2012</a:t>
              </a:r>
            </a:p>
          </p:txBody>
        </p:sp>
        <p:sp>
          <p:nvSpPr>
            <p:cNvPr id="52" name="TextBox 51"/>
            <p:cNvSpPr txBox="1"/>
            <p:nvPr/>
          </p:nvSpPr>
          <p:spPr>
            <a:xfrm>
              <a:off x="5559562"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2013</a:t>
              </a:r>
            </a:p>
          </p:txBody>
        </p:sp>
        <p:sp>
          <p:nvSpPr>
            <p:cNvPr id="53" name="TextBox 52"/>
            <p:cNvSpPr txBox="1"/>
            <p:nvPr/>
          </p:nvSpPr>
          <p:spPr>
            <a:xfrm>
              <a:off x="6207632"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2014</a:t>
              </a:r>
            </a:p>
          </p:txBody>
        </p:sp>
        <p:sp>
          <p:nvSpPr>
            <p:cNvPr id="54" name="TextBox 53"/>
            <p:cNvSpPr txBox="1"/>
            <p:nvPr/>
          </p:nvSpPr>
          <p:spPr>
            <a:xfrm>
              <a:off x="6852695"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2015</a:t>
              </a:r>
            </a:p>
          </p:txBody>
        </p:sp>
        <p:sp>
          <p:nvSpPr>
            <p:cNvPr id="55" name="TextBox 54"/>
            <p:cNvSpPr txBox="1"/>
            <p:nvPr/>
          </p:nvSpPr>
          <p:spPr>
            <a:xfrm>
              <a:off x="7493151"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2016</a:t>
              </a:r>
            </a:p>
          </p:txBody>
        </p:sp>
        <p:sp>
          <p:nvSpPr>
            <p:cNvPr id="56" name="TextBox 55"/>
            <p:cNvSpPr txBox="1"/>
            <p:nvPr/>
          </p:nvSpPr>
          <p:spPr>
            <a:xfrm>
              <a:off x="8141183"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2017</a:t>
              </a:r>
            </a:p>
          </p:txBody>
        </p:sp>
        <p:sp>
          <p:nvSpPr>
            <p:cNvPr id="57" name="TextBox 56"/>
            <p:cNvSpPr txBox="1"/>
            <p:nvPr/>
          </p:nvSpPr>
          <p:spPr>
            <a:xfrm>
              <a:off x="8782657"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2018</a:t>
              </a:r>
            </a:p>
          </p:txBody>
        </p:sp>
        <p:sp>
          <p:nvSpPr>
            <p:cNvPr id="58" name="TextBox 57"/>
            <p:cNvSpPr txBox="1"/>
            <p:nvPr/>
          </p:nvSpPr>
          <p:spPr>
            <a:xfrm>
              <a:off x="9429675"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2019</a:t>
              </a:r>
            </a:p>
          </p:txBody>
        </p:sp>
        <p:sp>
          <p:nvSpPr>
            <p:cNvPr id="59" name="TextBox 58"/>
            <p:cNvSpPr txBox="1"/>
            <p:nvPr/>
          </p:nvSpPr>
          <p:spPr>
            <a:xfrm>
              <a:off x="10073200" y="6570049"/>
              <a:ext cx="343490" cy="166199"/>
            </a:xfrm>
            <a:prstGeom prst="rect">
              <a:avLst/>
            </a:prstGeom>
            <a:noFill/>
          </p:spPr>
          <p:txBody>
            <a:bodyPr wrap="square" lIns="0" tIns="0" rIns="0" bIns="0" rtlCol="0">
              <a:spAutoFit/>
            </a:bodyPr>
            <a:lstStyle/>
            <a:p>
              <a:pPr algn="ctr" defTabSz="913946">
                <a:lnSpc>
                  <a:spcPct val="90000"/>
                </a:lnSpc>
              </a:pPr>
              <a:r>
                <a:rPr lang="en-US" sz="1176" spc="-49" dirty="0">
                  <a:gradFill>
                    <a:gsLst>
                      <a:gs pos="2917">
                        <a:srgbClr val="505050"/>
                      </a:gs>
                      <a:gs pos="30000">
                        <a:srgbClr val="505050"/>
                      </a:gs>
                    </a:gsLst>
                    <a:lin ang="5400000" scaled="0"/>
                  </a:gradFill>
                </a:rPr>
                <a:t>2020</a:t>
              </a:r>
            </a:p>
          </p:txBody>
        </p:sp>
        <p:sp>
          <p:nvSpPr>
            <p:cNvPr id="60" name="TextBox 59"/>
            <p:cNvSpPr txBox="1"/>
            <p:nvPr/>
          </p:nvSpPr>
          <p:spPr>
            <a:xfrm rot="16200000">
              <a:off x="533073" y="3950406"/>
              <a:ext cx="1880291" cy="193899"/>
            </a:xfrm>
            <a:prstGeom prst="rect">
              <a:avLst/>
            </a:prstGeom>
            <a:noFill/>
          </p:spPr>
          <p:txBody>
            <a:bodyPr wrap="square" lIns="0" tIns="0" rIns="0" bIns="0" rtlCol="0">
              <a:spAutoFit/>
            </a:bodyPr>
            <a:lstStyle/>
            <a:p>
              <a:pPr algn="ctr" defTabSz="913946">
                <a:lnSpc>
                  <a:spcPct val="90000"/>
                </a:lnSpc>
              </a:pPr>
              <a:r>
                <a:rPr lang="en-US" sz="1372" spc="-49" dirty="0">
                  <a:gradFill>
                    <a:gsLst>
                      <a:gs pos="2917">
                        <a:srgbClr val="505050"/>
                      </a:gs>
                      <a:gs pos="30000">
                        <a:srgbClr val="505050"/>
                      </a:gs>
                    </a:gsLst>
                    <a:lin ang="5400000" scaled="0"/>
                  </a:gradFill>
                </a:rPr>
                <a:t>Market Share (in Billions)</a:t>
              </a:r>
            </a:p>
          </p:txBody>
        </p:sp>
        <p:cxnSp>
          <p:nvCxnSpPr>
            <p:cNvPr id="61" name="Straight Connector 60"/>
            <p:cNvCxnSpPr/>
            <p:nvPr/>
          </p:nvCxnSpPr>
          <p:spPr>
            <a:xfrm>
              <a:off x="2160165" y="6365179"/>
              <a:ext cx="8412884"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717009" y="1346505"/>
              <a:ext cx="3315424" cy="332399"/>
            </a:xfrm>
            <a:prstGeom prst="rect">
              <a:avLst/>
            </a:prstGeom>
            <a:noFill/>
          </p:spPr>
          <p:txBody>
            <a:bodyPr wrap="square" lIns="0" tIns="0" rIns="0" bIns="0" rtlCol="0">
              <a:spAutoFit/>
            </a:bodyPr>
            <a:lstStyle/>
            <a:p>
              <a:pPr algn="ctr" defTabSz="913946">
                <a:lnSpc>
                  <a:spcPct val="90000"/>
                </a:lnSpc>
              </a:pPr>
              <a:r>
                <a:rPr lang="en-US" sz="2352" b="1" spc="-49" dirty="0">
                  <a:gradFill>
                    <a:gsLst>
                      <a:gs pos="2917">
                        <a:srgbClr val="00188F"/>
                      </a:gs>
                      <a:gs pos="30000">
                        <a:srgbClr val="00188F"/>
                      </a:gs>
                    </a:gsLst>
                    <a:lin ang="5400000" scaled="0"/>
                  </a:gradFill>
                  <a:latin typeface="Segoe UI Light"/>
                </a:rPr>
                <a:t>Public Cloud Platform</a:t>
              </a:r>
            </a:p>
          </p:txBody>
        </p:sp>
      </p:grpSp>
      <p:sp>
        <p:nvSpPr>
          <p:cNvPr id="63" name="Rectangle 62"/>
          <p:cNvSpPr/>
          <p:nvPr/>
        </p:nvSpPr>
        <p:spPr bwMode="auto">
          <a:xfrm>
            <a:off x="0" y="1188522"/>
            <a:ext cx="12188825" cy="566809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 name="Title 1"/>
          <p:cNvSpPr>
            <a:spLocks noGrp="1"/>
          </p:cNvSpPr>
          <p:nvPr>
            <p:ph type="title"/>
          </p:nvPr>
        </p:nvSpPr>
        <p:spPr>
          <a:xfrm>
            <a:off x="269169" y="287646"/>
            <a:ext cx="11149013" cy="832547"/>
          </a:xfrm>
        </p:spPr>
        <p:txBody>
          <a:bodyPr/>
          <a:lstStyle/>
          <a:p>
            <a:r>
              <a:rPr lang="en-US" sz="4704" dirty="0"/>
              <a:t>Why </a:t>
            </a:r>
            <a:r>
              <a:rPr lang="en-US" sz="4704"/>
              <a:t>consider the cloud</a:t>
            </a:r>
            <a:r>
              <a:rPr lang="en-US" sz="4704" dirty="0"/>
              <a:t>?</a:t>
            </a:r>
          </a:p>
        </p:txBody>
      </p:sp>
      <p:grpSp>
        <p:nvGrpSpPr>
          <p:cNvPr id="71" name="Group 70"/>
          <p:cNvGrpSpPr/>
          <p:nvPr/>
        </p:nvGrpSpPr>
        <p:grpSpPr>
          <a:xfrm>
            <a:off x="7570615" y="2084714"/>
            <a:ext cx="3493297" cy="3564071"/>
            <a:chOff x="7724433" y="2125663"/>
            <a:chExt cx="3564273" cy="3636485"/>
          </a:xfrm>
        </p:grpSpPr>
        <p:sp>
          <p:nvSpPr>
            <p:cNvPr id="6" name="Rectangle 5"/>
            <p:cNvSpPr/>
            <p:nvPr/>
          </p:nvSpPr>
          <p:spPr bwMode="auto">
            <a:xfrm>
              <a:off x="7724433" y="2125663"/>
              <a:ext cx="3564273" cy="3636485"/>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9" name="Rectangle 8"/>
            <p:cNvSpPr/>
            <p:nvPr/>
          </p:nvSpPr>
          <p:spPr>
            <a:xfrm>
              <a:off x="7851758" y="2218263"/>
              <a:ext cx="2698175" cy="769441"/>
            </a:xfrm>
            <a:prstGeom prst="rect">
              <a:avLst/>
            </a:prstGeom>
          </p:spPr>
          <p:txBody>
            <a:bodyPr wrap="none">
              <a:spAutoFit/>
            </a:bodyPr>
            <a:lstStyle/>
            <a:p>
              <a:pPr algn="ctr" defTabSz="932103" fontAlgn="base">
                <a:spcBef>
                  <a:spcPct val="0"/>
                </a:spcBef>
                <a:spcAft>
                  <a:spcPct val="0"/>
                </a:spcAft>
              </a:pPr>
              <a:r>
                <a:rPr lang="en-US" sz="4312" dirty="0">
                  <a:gradFill>
                    <a:gsLst>
                      <a:gs pos="0">
                        <a:srgbClr val="FFFFFF"/>
                      </a:gs>
                      <a:gs pos="100000">
                        <a:srgbClr val="FFFFFF"/>
                      </a:gs>
                    </a:gsLst>
                    <a:lin ang="5400000" scaled="0"/>
                  </a:gradFill>
                  <a:latin typeface="Segoe UI Light"/>
                </a:rPr>
                <a:t>Economics</a:t>
              </a:r>
            </a:p>
          </p:txBody>
        </p:sp>
        <p:sp>
          <p:nvSpPr>
            <p:cNvPr id="12" name="Freeform 9"/>
            <p:cNvSpPr>
              <a:spLocks noChangeAspect="1"/>
            </p:cNvSpPr>
            <p:nvPr/>
          </p:nvSpPr>
          <p:spPr bwMode="black">
            <a:xfrm>
              <a:off x="10168957" y="4082427"/>
              <a:ext cx="853523" cy="1471371"/>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rgbClr val="FFFFFF"/>
            </a:solidFill>
            <a:ln w="31750" cap="sq">
              <a:noFill/>
              <a:miter lim="800000"/>
              <a:headEnd/>
              <a:tailEnd/>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69" name="Rectangle 68"/>
          <p:cNvSpPr/>
          <p:nvPr/>
        </p:nvSpPr>
        <p:spPr bwMode="auto">
          <a:xfrm>
            <a:off x="0" y="1319964"/>
            <a:ext cx="7543823" cy="5536657"/>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8" name="Group 67"/>
          <p:cNvGrpSpPr/>
          <p:nvPr/>
        </p:nvGrpSpPr>
        <p:grpSpPr>
          <a:xfrm>
            <a:off x="3938456" y="2084714"/>
            <a:ext cx="3493297" cy="3564071"/>
            <a:chOff x="4018476" y="2125663"/>
            <a:chExt cx="3564273" cy="3636485"/>
          </a:xfrm>
        </p:grpSpPr>
        <p:sp>
          <p:nvSpPr>
            <p:cNvPr id="5" name="Rectangle 4"/>
            <p:cNvSpPr/>
            <p:nvPr/>
          </p:nvSpPr>
          <p:spPr bwMode="auto">
            <a:xfrm>
              <a:off x="4018476" y="2125663"/>
              <a:ext cx="3564273" cy="3636485"/>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8" name="Rectangle 7"/>
            <p:cNvSpPr/>
            <p:nvPr/>
          </p:nvSpPr>
          <p:spPr>
            <a:xfrm>
              <a:off x="4145801" y="2218263"/>
              <a:ext cx="1394934" cy="769441"/>
            </a:xfrm>
            <a:prstGeom prst="rect">
              <a:avLst/>
            </a:prstGeom>
          </p:spPr>
          <p:txBody>
            <a:bodyPr wrap="none">
              <a:spAutoFit/>
            </a:bodyPr>
            <a:lstStyle/>
            <a:p>
              <a:pPr algn="ctr" defTabSz="932103" fontAlgn="base">
                <a:spcBef>
                  <a:spcPct val="0"/>
                </a:spcBef>
                <a:spcAft>
                  <a:spcPct val="0"/>
                </a:spcAft>
              </a:pPr>
              <a:r>
                <a:rPr lang="en-US" sz="4312" dirty="0">
                  <a:gradFill>
                    <a:gsLst>
                      <a:gs pos="0">
                        <a:srgbClr val="FFFFFF"/>
                      </a:gs>
                      <a:gs pos="100000">
                        <a:srgbClr val="FFFFFF"/>
                      </a:gs>
                    </a:gsLst>
                    <a:lin ang="5400000" scaled="0"/>
                  </a:gradFill>
                  <a:latin typeface="Segoe UI Light"/>
                </a:rPr>
                <a:t>Scale</a:t>
              </a:r>
            </a:p>
          </p:txBody>
        </p:sp>
        <p:grpSp>
          <p:nvGrpSpPr>
            <p:cNvPr id="13" name="Group 425"/>
            <p:cNvGrpSpPr>
              <a:grpSpLocks noChangeAspect="1"/>
            </p:cNvGrpSpPr>
            <p:nvPr/>
          </p:nvGrpSpPr>
          <p:grpSpPr bwMode="auto">
            <a:xfrm>
              <a:off x="5868362" y="4039186"/>
              <a:ext cx="1459737" cy="1479887"/>
              <a:chOff x="-5139" y="3144"/>
              <a:chExt cx="652" cy="661"/>
            </a:xfrm>
            <a:solidFill>
              <a:schemeClr val="bg1">
                <a:lumMod val="50000"/>
              </a:schemeClr>
            </a:solidFill>
          </p:grpSpPr>
          <p:sp>
            <p:nvSpPr>
              <p:cNvPr id="14" name="Freeform 426"/>
              <p:cNvSpPr>
                <a:spLocks/>
              </p:cNvSpPr>
              <p:nvPr/>
            </p:nvSpPr>
            <p:spPr bwMode="auto">
              <a:xfrm>
                <a:off x="-5139" y="3144"/>
                <a:ext cx="300" cy="304"/>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rgbClr val="FFFFFF"/>
              </a:solidFill>
              <a:ln w="31750" cap="sq">
                <a:noFill/>
                <a:miter lim="800000"/>
                <a:headEnd/>
                <a:tailEnd/>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5" name="Freeform 427"/>
              <p:cNvSpPr>
                <a:spLocks/>
              </p:cNvSpPr>
              <p:nvPr/>
            </p:nvSpPr>
            <p:spPr bwMode="auto">
              <a:xfrm>
                <a:off x="-4787" y="3144"/>
                <a:ext cx="300" cy="30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rgbClr val="FFFFFF"/>
              </a:solidFill>
              <a:ln w="31750" cap="sq">
                <a:noFill/>
                <a:miter lim="800000"/>
                <a:headEnd/>
                <a:tailEnd/>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6" name="Freeform 428"/>
              <p:cNvSpPr>
                <a:spLocks/>
              </p:cNvSpPr>
              <p:nvPr/>
            </p:nvSpPr>
            <p:spPr bwMode="auto">
              <a:xfrm>
                <a:off x="-5139" y="3500"/>
                <a:ext cx="300" cy="305"/>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rgbClr val="FFFFFF"/>
              </a:solidFill>
              <a:ln w="31750" cap="sq">
                <a:noFill/>
                <a:miter lim="800000"/>
                <a:headEnd/>
                <a:tailEnd/>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7" name="Freeform 429"/>
              <p:cNvSpPr>
                <a:spLocks/>
              </p:cNvSpPr>
              <p:nvPr/>
            </p:nvSpPr>
            <p:spPr bwMode="auto">
              <a:xfrm>
                <a:off x="-4787" y="3500"/>
                <a:ext cx="300" cy="305"/>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rgbClr val="FFFFFF"/>
              </a:solidFill>
              <a:ln w="31750" cap="sq">
                <a:noFill/>
                <a:miter lim="800000"/>
                <a:headEnd/>
                <a:tailEnd/>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sp>
        <p:nvSpPr>
          <p:cNvPr id="67" name="Rectangle 66"/>
          <p:cNvSpPr/>
          <p:nvPr/>
        </p:nvSpPr>
        <p:spPr bwMode="auto">
          <a:xfrm>
            <a:off x="0" y="1319964"/>
            <a:ext cx="3911663" cy="5536657"/>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6" name="Group 65"/>
          <p:cNvGrpSpPr/>
          <p:nvPr/>
        </p:nvGrpSpPr>
        <p:grpSpPr>
          <a:xfrm>
            <a:off x="306297" y="2084714"/>
            <a:ext cx="3493297" cy="3564071"/>
            <a:chOff x="312520" y="2125663"/>
            <a:chExt cx="3564273" cy="3636485"/>
          </a:xfrm>
        </p:grpSpPr>
        <p:sp>
          <p:nvSpPr>
            <p:cNvPr id="4" name="Rectangle 3"/>
            <p:cNvSpPr/>
            <p:nvPr/>
          </p:nvSpPr>
          <p:spPr bwMode="auto">
            <a:xfrm>
              <a:off x="312520" y="2125663"/>
              <a:ext cx="3564273" cy="3636485"/>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7" name="Rectangle 6"/>
            <p:cNvSpPr/>
            <p:nvPr/>
          </p:nvSpPr>
          <p:spPr>
            <a:xfrm>
              <a:off x="439845" y="2218263"/>
              <a:ext cx="1667444" cy="769441"/>
            </a:xfrm>
            <a:prstGeom prst="rect">
              <a:avLst/>
            </a:prstGeom>
          </p:spPr>
          <p:txBody>
            <a:bodyPr wrap="none">
              <a:spAutoFit/>
            </a:bodyPr>
            <a:lstStyle/>
            <a:p>
              <a:pPr algn="ctr" defTabSz="932103" fontAlgn="base">
                <a:spcBef>
                  <a:spcPct val="0"/>
                </a:spcBef>
                <a:spcAft>
                  <a:spcPct val="0"/>
                </a:spcAft>
              </a:pPr>
              <a:r>
                <a:rPr lang="en-US" sz="4312" dirty="0">
                  <a:gradFill>
                    <a:gsLst>
                      <a:gs pos="0">
                        <a:srgbClr val="FFFFFF"/>
                      </a:gs>
                      <a:gs pos="100000">
                        <a:srgbClr val="FFFFFF"/>
                      </a:gs>
                    </a:gsLst>
                    <a:lin ang="5400000" scaled="0"/>
                  </a:gradFill>
                  <a:latin typeface="Segoe UI Light"/>
                </a:rPr>
                <a:t>Speed</a:t>
              </a:r>
            </a:p>
          </p:txBody>
        </p:sp>
        <p:sp>
          <p:nvSpPr>
            <p:cNvPr id="11" name="Freeform 58"/>
            <p:cNvSpPr>
              <a:spLocks noEditPoints="1"/>
            </p:cNvSpPr>
            <p:nvPr/>
          </p:nvSpPr>
          <p:spPr bwMode="black">
            <a:xfrm>
              <a:off x="2149580" y="3940754"/>
              <a:ext cx="1472563" cy="1578319"/>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grpSp>
      <p:sp>
        <p:nvSpPr>
          <p:cNvPr id="64" name="Rectangle 63"/>
          <p:cNvSpPr/>
          <p:nvPr/>
        </p:nvSpPr>
        <p:spPr bwMode="auto">
          <a:xfrm>
            <a:off x="0" y="1188522"/>
            <a:ext cx="280455" cy="566809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149079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accel="100000" fill="hold" nodeType="withEffect">
                                  <p:stCondLst>
                                    <p:cond delay="0"/>
                                  </p:stCondLst>
                                  <p:childTnLst>
                                    <p:anim calcmode="lin" valueType="num">
                                      <p:cBhvr additive="base">
                                        <p:cTn id="6" dur="750"/>
                                        <p:tgtEl>
                                          <p:spTgt spid="18"/>
                                        </p:tgtEl>
                                        <p:attrNameLst>
                                          <p:attrName>ppt_x</p:attrName>
                                        </p:attrNameLst>
                                      </p:cBhvr>
                                      <p:tavLst>
                                        <p:tav tm="0">
                                          <p:val>
                                            <p:strVal val="ppt_x"/>
                                          </p:val>
                                        </p:tav>
                                        <p:tav tm="100000">
                                          <p:val>
                                            <p:strVal val="1+ppt_w/2"/>
                                          </p:val>
                                        </p:tav>
                                      </p:tavLst>
                                    </p:anim>
                                    <p:anim calcmode="lin" valueType="num">
                                      <p:cBhvr additive="base">
                                        <p:cTn id="7" dur="750"/>
                                        <p:tgtEl>
                                          <p:spTgt spid="18"/>
                                        </p:tgtEl>
                                        <p:attrNameLst>
                                          <p:attrName>ppt_y</p:attrName>
                                        </p:attrNameLst>
                                      </p:cBhvr>
                                      <p:tavLst>
                                        <p:tav tm="0">
                                          <p:val>
                                            <p:strVal val="ppt_y"/>
                                          </p:val>
                                        </p:tav>
                                        <p:tav tm="100000">
                                          <p:val>
                                            <p:strVal val="ppt_y"/>
                                          </p:val>
                                        </p:tav>
                                      </p:tavLst>
                                    </p:anim>
                                    <p:set>
                                      <p:cBhvr>
                                        <p:cTn id="8" dur="1" fill="hold">
                                          <p:stCondLst>
                                            <p:cond delay="749"/>
                                          </p:stCondLst>
                                        </p:cTn>
                                        <p:tgtEl>
                                          <p:spTgt spid="18"/>
                                        </p:tgtEl>
                                        <p:attrNameLst>
                                          <p:attrName>style.visibility</p:attrName>
                                        </p:attrNameLst>
                                      </p:cBhvr>
                                      <p:to>
                                        <p:strVal val="hidden"/>
                                      </p:to>
                                    </p:set>
                                  </p:childTnLst>
                                </p:cTn>
                              </p:par>
                              <p:par>
                                <p:cTn id="9" presetID="1" presetClass="entr" presetSubtype="0" fill="hold" grpId="0" nodeType="withEffect">
                                  <p:stCondLst>
                                    <p:cond delay="800"/>
                                  </p:stCondLst>
                                  <p:childTnLst>
                                    <p:set>
                                      <p:cBhvr>
                                        <p:cTn id="10" dur="1" fill="hold">
                                          <p:stCondLst>
                                            <p:cond delay="0"/>
                                          </p:stCondLst>
                                        </p:cTn>
                                        <p:tgtEl>
                                          <p:spTgt spid="67"/>
                                        </p:tgtEl>
                                        <p:attrNameLst>
                                          <p:attrName>style.visibility</p:attrName>
                                        </p:attrNameLst>
                                      </p:cBhvr>
                                      <p:to>
                                        <p:strVal val="visible"/>
                                      </p:to>
                                    </p:set>
                                  </p:childTnLst>
                                </p:cTn>
                              </p:par>
                              <p:par>
                                <p:cTn id="11" presetID="1" presetClass="entr" presetSubtype="0" fill="hold" grpId="0" nodeType="withEffect">
                                  <p:stCondLst>
                                    <p:cond delay="800"/>
                                  </p:stCondLst>
                                  <p:childTnLst>
                                    <p:set>
                                      <p:cBhvr>
                                        <p:cTn id="12" dur="1" fill="hold">
                                          <p:stCondLst>
                                            <p:cond delay="0"/>
                                          </p:stCondLst>
                                        </p:cTn>
                                        <p:tgtEl>
                                          <p:spTgt spid="64"/>
                                        </p:tgtEl>
                                        <p:attrNameLst>
                                          <p:attrName>style.visibility</p:attrName>
                                        </p:attrNameLst>
                                      </p:cBhvr>
                                      <p:to>
                                        <p:strVal val="visible"/>
                                      </p:to>
                                    </p:set>
                                  </p:childTnLst>
                                </p:cTn>
                              </p:par>
                              <p:par>
                                <p:cTn id="13" presetID="1" presetClass="entr" presetSubtype="0" fill="hold" grpId="0" nodeType="withEffect">
                                  <p:stCondLst>
                                    <p:cond delay="800"/>
                                  </p:stCondLst>
                                  <p:childTnLst>
                                    <p:set>
                                      <p:cBhvr>
                                        <p:cTn id="14" dur="1" fill="hold">
                                          <p:stCondLst>
                                            <p:cond delay="0"/>
                                          </p:stCondLst>
                                        </p:cTn>
                                        <p:tgtEl>
                                          <p:spTgt spid="69"/>
                                        </p:tgtEl>
                                        <p:attrNameLst>
                                          <p:attrName>style.visibility</p:attrName>
                                        </p:attrNameLst>
                                      </p:cBhvr>
                                      <p:to>
                                        <p:strVal val="visible"/>
                                      </p:to>
                                    </p:set>
                                  </p:childTnLst>
                                </p:cTn>
                              </p:par>
                              <p:par>
                                <p:cTn id="15" presetID="2" presetClass="entr" presetSubtype="8" decel="100000" fill="hold" nodeType="withEffect">
                                  <p:stCondLst>
                                    <p:cond delay="80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600" fill="hold"/>
                                        <p:tgtEl>
                                          <p:spTgt spid="66"/>
                                        </p:tgtEl>
                                        <p:attrNameLst>
                                          <p:attrName>ppt_x</p:attrName>
                                        </p:attrNameLst>
                                      </p:cBhvr>
                                      <p:tavLst>
                                        <p:tav tm="0">
                                          <p:val>
                                            <p:strVal val="0-#ppt_w/2"/>
                                          </p:val>
                                        </p:tav>
                                        <p:tav tm="100000">
                                          <p:val>
                                            <p:strVal val="#ppt_x"/>
                                          </p:val>
                                        </p:tav>
                                      </p:tavLst>
                                    </p:anim>
                                    <p:anim calcmode="lin" valueType="num">
                                      <p:cBhvr additive="base">
                                        <p:cTn id="18" dur="600" fill="hold"/>
                                        <p:tgtEl>
                                          <p:spTgt spid="66"/>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1200"/>
                                  </p:stCondLst>
                                  <p:childTnLst>
                                    <p:set>
                                      <p:cBhvr>
                                        <p:cTn id="20" dur="1" fill="hold">
                                          <p:stCondLst>
                                            <p:cond delay="0"/>
                                          </p:stCondLst>
                                        </p:cTn>
                                        <p:tgtEl>
                                          <p:spTgt spid="68"/>
                                        </p:tgtEl>
                                        <p:attrNameLst>
                                          <p:attrName>style.visibility</p:attrName>
                                        </p:attrNameLst>
                                      </p:cBhvr>
                                      <p:to>
                                        <p:strVal val="visible"/>
                                      </p:to>
                                    </p:set>
                                    <p:anim calcmode="lin" valueType="num">
                                      <p:cBhvr additive="base">
                                        <p:cTn id="21" dur="700" fill="hold"/>
                                        <p:tgtEl>
                                          <p:spTgt spid="68"/>
                                        </p:tgtEl>
                                        <p:attrNameLst>
                                          <p:attrName>ppt_x</p:attrName>
                                        </p:attrNameLst>
                                      </p:cBhvr>
                                      <p:tavLst>
                                        <p:tav tm="0">
                                          <p:val>
                                            <p:strVal val="0-#ppt_w/2"/>
                                          </p:val>
                                        </p:tav>
                                        <p:tav tm="100000">
                                          <p:val>
                                            <p:strVal val="#ppt_x"/>
                                          </p:val>
                                        </p:tav>
                                      </p:tavLst>
                                    </p:anim>
                                    <p:anim calcmode="lin" valueType="num">
                                      <p:cBhvr additive="base">
                                        <p:cTn id="22" dur="700" fill="hold"/>
                                        <p:tgtEl>
                                          <p:spTgt spid="68"/>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170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700" fill="hold"/>
                                        <p:tgtEl>
                                          <p:spTgt spid="71"/>
                                        </p:tgtEl>
                                        <p:attrNameLst>
                                          <p:attrName>ppt_x</p:attrName>
                                        </p:attrNameLst>
                                      </p:cBhvr>
                                      <p:tavLst>
                                        <p:tav tm="0">
                                          <p:val>
                                            <p:strVal val="0-#ppt_w/2"/>
                                          </p:val>
                                        </p:tav>
                                        <p:tav tm="100000">
                                          <p:val>
                                            <p:strVal val="#ppt_x"/>
                                          </p:val>
                                        </p:tav>
                                      </p:tavLst>
                                    </p:anim>
                                    <p:anim calcmode="lin" valueType="num">
                                      <p:cBhvr additive="base">
                                        <p:cTn id="26" dur="7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67" grpId="0" animBg="1"/>
      <p:bldP spid="6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8"/>
          <p:cNvSpPr>
            <a:spLocks noEditPoints="1"/>
          </p:cNvSpPr>
          <p:nvPr/>
        </p:nvSpPr>
        <p:spPr bwMode="auto">
          <a:xfrm>
            <a:off x="509227" y="3474117"/>
            <a:ext cx="5585188" cy="2771693"/>
          </a:xfrm>
          <a:prstGeom prst="rect">
            <a:avLst/>
          </a:pr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960" dirty="0">
              <a:solidFill>
                <a:srgbClr val="FFFFFF"/>
              </a:solidFill>
            </a:endParaRPr>
          </a:p>
        </p:txBody>
      </p:sp>
      <p:sp>
        <p:nvSpPr>
          <p:cNvPr id="94" name="Rectangle 93"/>
          <p:cNvSpPr/>
          <p:nvPr/>
        </p:nvSpPr>
        <p:spPr bwMode="auto">
          <a:xfrm>
            <a:off x="8921178" y="1380"/>
            <a:ext cx="2497004" cy="1645396"/>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42" name="Group 41"/>
          <p:cNvGrpSpPr/>
          <p:nvPr/>
        </p:nvGrpSpPr>
        <p:grpSpPr>
          <a:xfrm>
            <a:off x="8108350" y="1035339"/>
            <a:ext cx="3811308" cy="2098749"/>
            <a:chOff x="4744649" y="1560875"/>
            <a:chExt cx="7414023" cy="4082634"/>
          </a:xfrm>
        </p:grpSpPr>
        <p:sp>
          <p:nvSpPr>
            <p:cNvPr id="43" name="Freeform 128"/>
            <p:cNvSpPr>
              <a:spLocks noChangeAspect="1"/>
            </p:cNvSpPr>
            <p:nvPr/>
          </p:nvSpPr>
          <p:spPr bwMode="black">
            <a:xfrm>
              <a:off x="4744649" y="1560875"/>
              <a:ext cx="7414023" cy="408263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4" name="Freeform 79"/>
            <p:cNvSpPr>
              <a:spLocks noEditPoints="1"/>
            </p:cNvSpPr>
            <p:nvPr/>
          </p:nvSpPr>
          <p:spPr bwMode="black">
            <a:xfrm>
              <a:off x="7790054" y="2750285"/>
              <a:ext cx="1958183" cy="2579565"/>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80666" tIns="40334" rIns="80666" bIns="40334" numCol="1" anchor="t" anchorCtr="0" compatLnSpc="1">
              <a:prstTxWarp prst="textNoShape">
                <a:avLst/>
              </a:prstTxWarp>
            </a:bodyPr>
            <a:lstStyle/>
            <a:p>
              <a:pPr defTabSz="913946"/>
              <a:endParaRPr lang="en-US" sz="1568" dirty="0">
                <a:solidFill>
                  <a:srgbClr val="505050"/>
                </a:solidFill>
              </a:endParaRPr>
            </a:p>
          </p:txBody>
        </p:sp>
      </p:grpSp>
      <p:sp>
        <p:nvSpPr>
          <p:cNvPr id="65" name="TextBox 64"/>
          <p:cNvSpPr txBox="1"/>
          <p:nvPr/>
        </p:nvSpPr>
        <p:spPr>
          <a:xfrm>
            <a:off x="269169" y="1726996"/>
            <a:ext cx="4924849" cy="1425788"/>
          </a:xfrm>
          <a:prstGeom prst="rect">
            <a:avLst/>
          </a:prstGeom>
          <a:noFill/>
        </p:spPr>
        <p:txBody>
          <a:bodyPr wrap="square" lIns="179238" tIns="143391" rIns="179238" bIns="143391" rtlCol="0">
            <a:spAutoFit/>
          </a:bodyPr>
          <a:lstStyle/>
          <a:p>
            <a:pPr defTabSz="913946">
              <a:lnSpc>
                <a:spcPct val="90000"/>
              </a:lnSpc>
              <a:spcAft>
                <a:spcPts val="392"/>
              </a:spcAft>
            </a:pPr>
            <a:r>
              <a:rPr lang="en-US" sz="1960" spc="-49" dirty="0">
                <a:solidFill>
                  <a:srgbClr val="EFEFEF">
                    <a:lumMod val="50000"/>
                  </a:srgbClr>
                </a:solidFill>
              </a:rPr>
              <a:t>Backup datacenter data to Windows using </a:t>
            </a:r>
            <a:r>
              <a:rPr lang="en-US" sz="1960" spc="-52" dirty="0">
                <a:solidFill>
                  <a:srgbClr val="EFEFEF">
                    <a:lumMod val="50000"/>
                  </a:srgbClr>
                </a:solidFill>
                <a:ea typeface="Segoe UI" pitchFamily="34" charset="0"/>
                <a:cs typeface="Segoe UI Light" panose="020B0502040204020203" pitchFamily="34" charset="0"/>
              </a:rPr>
              <a:t>System</a:t>
            </a:r>
            <a:r>
              <a:rPr lang="en-US" sz="1960" spc="-49" dirty="0">
                <a:solidFill>
                  <a:srgbClr val="EFEFEF">
                    <a:lumMod val="50000"/>
                  </a:srgbClr>
                </a:solidFill>
              </a:rPr>
              <a:t> Center Data Protection Manager</a:t>
            </a:r>
          </a:p>
          <a:p>
            <a:pPr defTabSz="913946">
              <a:lnSpc>
                <a:spcPct val="90000"/>
              </a:lnSpc>
              <a:spcAft>
                <a:spcPts val="392"/>
              </a:spcAft>
            </a:pPr>
            <a:r>
              <a:rPr lang="en-US" sz="1960" spc="-49" dirty="0">
                <a:solidFill>
                  <a:srgbClr val="EFEFEF">
                    <a:lumMod val="50000"/>
                  </a:srgbClr>
                </a:solidFill>
              </a:rPr>
              <a:t>Backup and recover files/folders from Windows Server 2012 SP1</a:t>
            </a:r>
          </a:p>
        </p:txBody>
      </p:sp>
      <p:sp>
        <p:nvSpPr>
          <p:cNvPr id="24" name="TextBox 23"/>
          <p:cNvSpPr txBox="1"/>
          <p:nvPr/>
        </p:nvSpPr>
        <p:spPr>
          <a:xfrm>
            <a:off x="269170" y="1168044"/>
            <a:ext cx="5004514" cy="523159"/>
          </a:xfrm>
          <a:prstGeom prst="rect">
            <a:avLst/>
          </a:prstGeom>
          <a:noFill/>
        </p:spPr>
        <p:txBody>
          <a:bodyPr wrap="square" lIns="179238" tIns="143391" rIns="179238" bIns="143391" rtlCol="0">
            <a:noAutofit/>
          </a:bodyPr>
          <a:lstStyle/>
          <a:p>
            <a:pPr defTabSz="913946">
              <a:lnSpc>
                <a:spcPct val="90000"/>
              </a:lnSpc>
              <a:spcBef>
                <a:spcPct val="20000"/>
              </a:spcBef>
              <a:buSzPct val="80000"/>
            </a:pPr>
            <a:r>
              <a:rPr lang="en-US" sz="3136" b="1" spc="-49" dirty="0">
                <a:gradFill>
                  <a:gsLst>
                    <a:gs pos="2917">
                      <a:srgbClr val="00188F"/>
                    </a:gs>
                    <a:gs pos="30000">
                      <a:srgbClr val="00188F"/>
                    </a:gs>
                  </a:gsLst>
                  <a:lin ang="5400000" scaled="0"/>
                </a:gradFill>
                <a:latin typeface="Segoe UI Light"/>
              </a:rPr>
              <a:t>Windows Azure Backup</a:t>
            </a:r>
          </a:p>
        </p:txBody>
      </p:sp>
      <p:sp>
        <p:nvSpPr>
          <p:cNvPr id="25" name="Title 1"/>
          <p:cNvSpPr txBox="1">
            <a:spLocks/>
          </p:cNvSpPr>
          <p:nvPr/>
        </p:nvSpPr>
        <p:spPr>
          <a:xfrm>
            <a:off x="269169" y="287646"/>
            <a:ext cx="11149013" cy="92756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00188F"/>
                    </a:gs>
                    <a:gs pos="100000">
                      <a:srgbClr val="00188F"/>
                    </a:gs>
                  </a:gsLst>
                  <a:lin ang="5400000" scaled="0"/>
                </a:gradFill>
              </a:rPr>
              <a:t>Store, backup, recover your data</a:t>
            </a:r>
          </a:p>
        </p:txBody>
      </p:sp>
      <p:sp>
        <p:nvSpPr>
          <p:cNvPr id="7" name="Rectangle 6"/>
          <p:cNvSpPr/>
          <p:nvPr/>
        </p:nvSpPr>
        <p:spPr>
          <a:xfrm>
            <a:off x="7555219" y="4085558"/>
            <a:ext cx="4143429" cy="2015007"/>
          </a:xfrm>
          <a:prstGeom prst="rect">
            <a:avLst/>
          </a:prstGeom>
        </p:spPr>
        <p:txBody>
          <a:bodyPr wrap="square">
            <a:spAutoFit/>
          </a:bodyPr>
          <a:lstStyle/>
          <a:p>
            <a:pPr defTabSz="896203" fontAlgn="base">
              <a:spcBef>
                <a:spcPct val="20000"/>
              </a:spcBef>
              <a:spcAft>
                <a:spcPct val="0"/>
              </a:spcAft>
              <a:buClr>
                <a:srgbClr val="0070C0"/>
              </a:buClr>
              <a:buSzPct val="100000"/>
              <a:defRPr/>
            </a:pPr>
            <a:r>
              <a:rPr lang="en-US" sz="2156" spc="-49" dirty="0">
                <a:solidFill>
                  <a:srgbClr val="00188F"/>
                </a:solidFill>
              </a:rPr>
              <a:t>Benefits</a:t>
            </a:r>
          </a:p>
          <a:p>
            <a:pPr defTabSz="896203" fontAlgn="base">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Reliable offsite data protection</a:t>
            </a:r>
          </a:p>
          <a:p>
            <a:pPr defTabSz="896203" fontAlgn="base">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Simple, familiar, integrated</a:t>
            </a:r>
          </a:p>
          <a:p>
            <a:pPr defTabSz="913946" fontAlgn="base">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Efficient backup and recovery</a:t>
            </a:r>
          </a:p>
          <a:p>
            <a:pPr defTabSz="913946" fontAlgn="base">
              <a:spcBef>
                <a:spcPct val="20000"/>
              </a:spcBef>
              <a:spcAft>
                <a:spcPct val="0"/>
              </a:spcAft>
              <a:buClr>
                <a:srgbClr val="0070C0"/>
              </a:buClr>
              <a:buSzPct val="100000"/>
              <a:defRPr/>
            </a:pPr>
            <a:r>
              <a:rPr lang="en-US" sz="2156" spc="-52" dirty="0">
                <a:solidFill>
                  <a:srgbClr val="EFEFEF">
                    <a:lumMod val="50000"/>
                  </a:srgbClr>
                </a:solidFill>
                <a:ea typeface="Segoe UI" pitchFamily="34" charset="0"/>
                <a:cs typeface="Segoe UI Light" panose="020B0502040204020203" pitchFamily="34" charset="0"/>
              </a:rPr>
              <a:t>Easy set up</a:t>
            </a:r>
          </a:p>
        </p:txBody>
      </p:sp>
      <p:grpSp>
        <p:nvGrpSpPr>
          <p:cNvPr id="46" name="Group 45"/>
          <p:cNvGrpSpPr/>
          <p:nvPr/>
        </p:nvGrpSpPr>
        <p:grpSpPr>
          <a:xfrm>
            <a:off x="4322807" y="4347953"/>
            <a:ext cx="1559383" cy="680458"/>
            <a:chOff x="2868829" y="-2273840"/>
            <a:chExt cx="2011854" cy="877900"/>
          </a:xfrm>
        </p:grpSpPr>
        <p:pic>
          <p:nvPicPr>
            <p:cNvPr id="50" name="Picture 49"/>
            <p:cNvPicPr>
              <a:picLocks noChangeAspect="1"/>
            </p:cNvPicPr>
            <p:nvPr/>
          </p:nvPicPr>
          <p:blipFill>
            <a:blip r:embed="rId3"/>
            <a:stretch>
              <a:fillRect/>
            </a:stretch>
          </p:blipFill>
          <p:spPr>
            <a:xfrm>
              <a:off x="2868829" y="-2273840"/>
              <a:ext cx="2011854" cy="877900"/>
            </a:xfrm>
            <a:prstGeom prst="rect">
              <a:avLst/>
            </a:prstGeom>
          </p:spPr>
        </p:pic>
        <p:sp>
          <p:nvSpPr>
            <p:cNvPr id="51" name="Freeform 134"/>
            <p:cNvSpPr>
              <a:spLocks noEditPoints="1"/>
            </p:cNvSpPr>
            <p:nvPr/>
          </p:nvSpPr>
          <p:spPr bwMode="black">
            <a:xfrm>
              <a:off x="2927992" y="-2133419"/>
              <a:ext cx="534411" cy="577898"/>
            </a:xfrm>
            <a:custGeom>
              <a:avLst/>
              <a:gdLst>
                <a:gd name="T0" fmla="*/ 333 w 666"/>
                <a:gd name="T1" fmla="*/ 125 h 720"/>
                <a:gd name="T2" fmla="*/ 126 w 666"/>
                <a:gd name="T3" fmla="*/ 90 h 720"/>
                <a:gd name="T4" fmla="*/ 56 w 666"/>
                <a:gd name="T5" fmla="*/ 502 h 720"/>
                <a:gd name="T6" fmla="*/ 324 w 666"/>
                <a:gd name="T7" fmla="*/ 720 h 720"/>
                <a:gd name="T8" fmla="*/ 402 w 666"/>
                <a:gd name="T9" fmla="*/ 352 h 720"/>
                <a:gd name="T10" fmla="*/ 476 w 666"/>
                <a:gd name="T11" fmla="*/ 315 h 720"/>
                <a:gd name="T12" fmla="*/ 462 w 666"/>
                <a:gd name="T13" fmla="*/ 318 h 720"/>
                <a:gd name="T14" fmla="*/ 548 w 666"/>
                <a:gd name="T15" fmla="*/ 205 h 720"/>
                <a:gd name="T16" fmla="*/ 403 w 666"/>
                <a:gd name="T17" fmla="*/ 241 h 720"/>
                <a:gd name="T18" fmla="*/ 328 w 666"/>
                <a:gd name="T19" fmla="*/ 215 h 720"/>
                <a:gd name="T20" fmla="*/ 314 w 666"/>
                <a:gd name="T21" fmla="*/ 381 h 720"/>
                <a:gd name="T22" fmla="*/ 325 w 666"/>
                <a:gd name="T23" fmla="*/ 377 h 720"/>
                <a:gd name="T24" fmla="*/ 285 w 666"/>
                <a:gd name="T25" fmla="*/ 474 h 720"/>
                <a:gd name="T26" fmla="*/ 285 w 666"/>
                <a:gd name="T27" fmla="*/ 474 h 720"/>
                <a:gd name="T28" fmla="*/ 228 w 666"/>
                <a:gd name="T29" fmla="*/ 414 h 720"/>
                <a:gd name="T30" fmla="*/ 229 w 666"/>
                <a:gd name="T31" fmla="*/ 593 h 720"/>
                <a:gd name="T32" fmla="*/ 221 w 666"/>
                <a:gd name="T33" fmla="*/ 521 h 720"/>
                <a:gd name="T34" fmla="*/ 234 w 666"/>
                <a:gd name="T35" fmla="*/ 278 h 720"/>
                <a:gd name="T36" fmla="*/ 297 w 666"/>
                <a:gd name="T37" fmla="*/ 135 h 720"/>
                <a:gd name="T38" fmla="*/ 268 w 666"/>
                <a:gd name="T39" fmla="*/ 314 h 720"/>
                <a:gd name="T40" fmla="*/ 280 w 666"/>
                <a:gd name="T41" fmla="*/ 377 h 720"/>
                <a:gd name="T42" fmla="*/ 288 w 666"/>
                <a:gd name="T43" fmla="*/ 374 h 720"/>
                <a:gd name="T44" fmla="*/ 289 w 666"/>
                <a:gd name="T45" fmla="*/ 300 h 720"/>
                <a:gd name="T46" fmla="*/ 409 w 666"/>
                <a:gd name="T47" fmla="*/ 156 h 720"/>
                <a:gd name="T48" fmla="*/ 317 w 666"/>
                <a:gd name="T49" fmla="*/ 123 h 720"/>
                <a:gd name="T50" fmla="*/ 275 w 666"/>
                <a:gd name="T51" fmla="*/ 5 h 720"/>
                <a:gd name="T52" fmla="*/ 171 w 666"/>
                <a:gd name="T53" fmla="*/ 54 h 720"/>
                <a:gd name="T54" fmla="*/ 226 w 666"/>
                <a:gd name="T55" fmla="*/ 108 h 720"/>
                <a:gd name="T56" fmla="*/ 166 w 666"/>
                <a:gd name="T57" fmla="*/ 57 h 720"/>
                <a:gd name="T58" fmla="*/ 150 w 666"/>
                <a:gd name="T59" fmla="*/ 102 h 720"/>
                <a:gd name="T60" fmla="*/ 203 w 666"/>
                <a:gd name="T61" fmla="*/ 117 h 720"/>
                <a:gd name="T62" fmla="*/ 227 w 666"/>
                <a:gd name="T63" fmla="*/ 309 h 720"/>
                <a:gd name="T64" fmla="*/ 188 w 666"/>
                <a:gd name="T65" fmla="*/ 383 h 720"/>
                <a:gd name="T66" fmla="*/ 144 w 666"/>
                <a:gd name="T67" fmla="*/ 453 h 720"/>
                <a:gd name="T68" fmla="*/ 144 w 666"/>
                <a:gd name="T69" fmla="*/ 453 h 720"/>
                <a:gd name="T70" fmla="*/ 125 w 666"/>
                <a:gd name="T71" fmla="*/ 463 h 720"/>
                <a:gd name="T72" fmla="*/ 27 w 666"/>
                <a:gd name="T73" fmla="*/ 564 h 720"/>
                <a:gd name="T74" fmla="*/ 71 w 666"/>
                <a:gd name="T75" fmla="*/ 639 h 720"/>
                <a:gd name="T76" fmla="*/ 169 w 666"/>
                <a:gd name="T77" fmla="*/ 571 h 720"/>
                <a:gd name="T78" fmla="*/ 171 w 666"/>
                <a:gd name="T79" fmla="*/ 687 h 720"/>
                <a:gd name="T80" fmla="*/ 171 w 666"/>
                <a:gd name="T81" fmla="*/ 687 h 720"/>
                <a:gd name="T82" fmla="*/ 353 w 666"/>
                <a:gd name="T83" fmla="*/ 644 h 720"/>
                <a:gd name="T84" fmla="*/ 179 w 666"/>
                <a:gd name="T85" fmla="*/ 689 h 720"/>
                <a:gd name="T86" fmla="*/ 381 w 666"/>
                <a:gd name="T87" fmla="*/ 546 h 720"/>
                <a:gd name="T88" fmla="*/ 381 w 666"/>
                <a:gd name="T89" fmla="*/ 546 h 720"/>
                <a:gd name="T90" fmla="*/ 384 w 666"/>
                <a:gd name="T91" fmla="*/ 530 h 720"/>
                <a:gd name="T92" fmla="*/ 393 w 666"/>
                <a:gd name="T93" fmla="*/ 432 h 720"/>
                <a:gd name="T94" fmla="*/ 451 w 666"/>
                <a:gd name="T95" fmla="*/ 32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6" h="720">
                  <a:moveTo>
                    <a:pt x="666" y="290"/>
                  </a:moveTo>
                  <a:cubicBezTo>
                    <a:pt x="663" y="286"/>
                    <a:pt x="663" y="286"/>
                    <a:pt x="663" y="286"/>
                  </a:cubicBezTo>
                  <a:cubicBezTo>
                    <a:pt x="624" y="224"/>
                    <a:pt x="564" y="167"/>
                    <a:pt x="384" y="134"/>
                  </a:cubicBezTo>
                  <a:cubicBezTo>
                    <a:pt x="369" y="131"/>
                    <a:pt x="353" y="128"/>
                    <a:pt x="333" y="125"/>
                  </a:cubicBezTo>
                  <a:cubicBezTo>
                    <a:pt x="306" y="78"/>
                    <a:pt x="286" y="36"/>
                    <a:pt x="278" y="0"/>
                  </a:cubicBezTo>
                  <a:cubicBezTo>
                    <a:pt x="257" y="6"/>
                    <a:pt x="145" y="45"/>
                    <a:pt x="123" y="74"/>
                  </a:cubicBezTo>
                  <a:cubicBezTo>
                    <a:pt x="123" y="73"/>
                    <a:pt x="123" y="73"/>
                    <a:pt x="123" y="73"/>
                  </a:cubicBezTo>
                  <a:cubicBezTo>
                    <a:pt x="118" y="80"/>
                    <a:pt x="122" y="86"/>
                    <a:pt x="126" y="90"/>
                  </a:cubicBezTo>
                  <a:cubicBezTo>
                    <a:pt x="166" y="137"/>
                    <a:pt x="225" y="164"/>
                    <a:pt x="225" y="259"/>
                  </a:cubicBezTo>
                  <a:cubicBezTo>
                    <a:pt x="225" y="346"/>
                    <a:pt x="147" y="427"/>
                    <a:pt x="68" y="492"/>
                  </a:cubicBezTo>
                  <a:cubicBezTo>
                    <a:pt x="64" y="495"/>
                    <a:pt x="60" y="498"/>
                    <a:pt x="56" y="502"/>
                  </a:cubicBezTo>
                  <a:cubicBezTo>
                    <a:pt x="56" y="502"/>
                    <a:pt x="56" y="502"/>
                    <a:pt x="56" y="502"/>
                  </a:cubicBezTo>
                  <a:cubicBezTo>
                    <a:pt x="36" y="519"/>
                    <a:pt x="14" y="545"/>
                    <a:pt x="8" y="569"/>
                  </a:cubicBezTo>
                  <a:cubicBezTo>
                    <a:pt x="0" y="604"/>
                    <a:pt x="27" y="632"/>
                    <a:pt x="55" y="652"/>
                  </a:cubicBezTo>
                  <a:cubicBezTo>
                    <a:pt x="86" y="674"/>
                    <a:pt x="119" y="685"/>
                    <a:pt x="156" y="696"/>
                  </a:cubicBezTo>
                  <a:cubicBezTo>
                    <a:pt x="198" y="708"/>
                    <a:pt x="281" y="719"/>
                    <a:pt x="324" y="720"/>
                  </a:cubicBezTo>
                  <a:cubicBezTo>
                    <a:pt x="327" y="720"/>
                    <a:pt x="331" y="719"/>
                    <a:pt x="331" y="719"/>
                  </a:cubicBezTo>
                  <a:cubicBezTo>
                    <a:pt x="331" y="719"/>
                    <a:pt x="333" y="716"/>
                    <a:pt x="333" y="715"/>
                  </a:cubicBezTo>
                  <a:cubicBezTo>
                    <a:pt x="337" y="709"/>
                    <a:pt x="386" y="616"/>
                    <a:pt x="400" y="538"/>
                  </a:cubicBezTo>
                  <a:cubicBezTo>
                    <a:pt x="408" y="487"/>
                    <a:pt x="415" y="418"/>
                    <a:pt x="402" y="352"/>
                  </a:cubicBezTo>
                  <a:cubicBezTo>
                    <a:pt x="492" y="325"/>
                    <a:pt x="596" y="300"/>
                    <a:pt x="666" y="290"/>
                  </a:cubicBezTo>
                  <a:close/>
                  <a:moveTo>
                    <a:pt x="650" y="282"/>
                  </a:moveTo>
                  <a:cubicBezTo>
                    <a:pt x="651" y="283"/>
                    <a:pt x="653" y="284"/>
                    <a:pt x="655" y="285"/>
                  </a:cubicBezTo>
                  <a:cubicBezTo>
                    <a:pt x="633" y="287"/>
                    <a:pt x="570" y="291"/>
                    <a:pt x="476" y="315"/>
                  </a:cubicBezTo>
                  <a:cubicBezTo>
                    <a:pt x="515" y="278"/>
                    <a:pt x="535" y="255"/>
                    <a:pt x="556" y="207"/>
                  </a:cubicBezTo>
                  <a:cubicBezTo>
                    <a:pt x="602" y="232"/>
                    <a:pt x="634" y="263"/>
                    <a:pt x="650" y="282"/>
                  </a:cubicBezTo>
                  <a:close/>
                  <a:moveTo>
                    <a:pt x="462" y="318"/>
                  </a:moveTo>
                  <a:cubicBezTo>
                    <a:pt x="462" y="318"/>
                    <a:pt x="462" y="318"/>
                    <a:pt x="462" y="318"/>
                  </a:cubicBezTo>
                  <a:cubicBezTo>
                    <a:pt x="462" y="318"/>
                    <a:pt x="462" y="318"/>
                    <a:pt x="462" y="318"/>
                  </a:cubicBezTo>
                  <a:cubicBezTo>
                    <a:pt x="462" y="318"/>
                    <a:pt x="462" y="318"/>
                    <a:pt x="462" y="318"/>
                  </a:cubicBezTo>
                  <a:cubicBezTo>
                    <a:pt x="446" y="293"/>
                    <a:pt x="427" y="273"/>
                    <a:pt x="405" y="257"/>
                  </a:cubicBezTo>
                  <a:cubicBezTo>
                    <a:pt x="448" y="237"/>
                    <a:pt x="496" y="220"/>
                    <a:pt x="548" y="205"/>
                  </a:cubicBezTo>
                  <a:cubicBezTo>
                    <a:pt x="531" y="234"/>
                    <a:pt x="504" y="265"/>
                    <a:pt x="462" y="318"/>
                  </a:cubicBezTo>
                  <a:close/>
                  <a:moveTo>
                    <a:pt x="509" y="186"/>
                  </a:moveTo>
                  <a:cubicBezTo>
                    <a:pt x="520" y="190"/>
                    <a:pt x="530" y="194"/>
                    <a:pt x="540" y="199"/>
                  </a:cubicBezTo>
                  <a:cubicBezTo>
                    <a:pt x="489" y="210"/>
                    <a:pt x="444" y="225"/>
                    <a:pt x="403" y="241"/>
                  </a:cubicBezTo>
                  <a:cubicBezTo>
                    <a:pt x="419" y="211"/>
                    <a:pt x="426" y="183"/>
                    <a:pt x="427" y="160"/>
                  </a:cubicBezTo>
                  <a:cubicBezTo>
                    <a:pt x="455" y="167"/>
                    <a:pt x="482" y="175"/>
                    <a:pt x="509" y="186"/>
                  </a:cubicBezTo>
                  <a:close/>
                  <a:moveTo>
                    <a:pt x="385" y="243"/>
                  </a:moveTo>
                  <a:cubicBezTo>
                    <a:pt x="367" y="232"/>
                    <a:pt x="347" y="223"/>
                    <a:pt x="328" y="215"/>
                  </a:cubicBezTo>
                  <a:cubicBezTo>
                    <a:pt x="354" y="196"/>
                    <a:pt x="385" y="177"/>
                    <a:pt x="420" y="159"/>
                  </a:cubicBezTo>
                  <a:cubicBezTo>
                    <a:pt x="418" y="179"/>
                    <a:pt x="407" y="207"/>
                    <a:pt x="385" y="243"/>
                  </a:cubicBezTo>
                  <a:close/>
                  <a:moveTo>
                    <a:pt x="312" y="382"/>
                  </a:moveTo>
                  <a:cubicBezTo>
                    <a:pt x="312" y="382"/>
                    <a:pt x="313" y="381"/>
                    <a:pt x="314" y="381"/>
                  </a:cubicBezTo>
                  <a:cubicBezTo>
                    <a:pt x="333" y="394"/>
                    <a:pt x="376" y="419"/>
                    <a:pt x="392" y="425"/>
                  </a:cubicBezTo>
                  <a:cubicBezTo>
                    <a:pt x="371" y="440"/>
                    <a:pt x="341" y="457"/>
                    <a:pt x="299" y="475"/>
                  </a:cubicBezTo>
                  <a:cubicBezTo>
                    <a:pt x="310" y="435"/>
                    <a:pt x="313" y="402"/>
                    <a:pt x="312" y="382"/>
                  </a:cubicBezTo>
                  <a:close/>
                  <a:moveTo>
                    <a:pt x="325" y="377"/>
                  </a:moveTo>
                  <a:cubicBezTo>
                    <a:pt x="344" y="371"/>
                    <a:pt x="365" y="364"/>
                    <a:pt x="387" y="357"/>
                  </a:cubicBezTo>
                  <a:cubicBezTo>
                    <a:pt x="390" y="378"/>
                    <a:pt x="392" y="400"/>
                    <a:pt x="392" y="420"/>
                  </a:cubicBezTo>
                  <a:cubicBezTo>
                    <a:pt x="374" y="410"/>
                    <a:pt x="341" y="389"/>
                    <a:pt x="325" y="377"/>
                  </a:cubicBezTo>
                  <a:close/>
                  <a:moveTo>
                    <a:pt x="285" y="474"/>
                  </a:moveTo>
                  <a:cubicBezTo>
                    <a:pt x="265" y="457"/>
                    <a:pt x="246" y="433"/>
                    <a:pt x="239" y="410"/>
                  </a:cubicBezTo>
                  <a:cubicBezTo>
                    <a:pt x="253" y="404"/>
                    <a:pt x="268" y="398"/>
                    <a:pt x="283" y="392"/>
                  </a:cubicBezTo>
                  <a:cubicBezTo>
                    <a:pt x="288" y="390"/>
                    <a:pt x="293" y="389"/>
                    <a:pt x="298" y="387"/>
                  </a:cubicBezTo>
                  <a:cubicBezTo>
                    <a:pt x="301" y="414"/>
                    <a:pt x="295" y="444"/>
                    <a:pt x="285" y="474"/>
                  </a:cubicBezTo>
                  <a:close/>
                  <a:moveTo>
                    <a:pt x="209" y="509"/>
                  </a:moveTo>
                  <a:cubicBezTo>
                    <a:pt x="199" y="512"/>
                    <a:pt x="187" y="516"/>
                    <a:pt x="173" y="521"/>
                  </a:cubicBezTo>
                  <a:cubicBezTo>
                    <a:pt x="185" y="503"/>
                    <a:pt x="212" y="452"/>
                    <a:pt x="224" y="416"/>
                  </a:cubicBezTo>
                  <a:cubicBezTo>
                    <a:pt x="225" y="415"/>
                    <a:pt x="227" y="415"/>
                    <a:pt x="228" y="414"/>
                  </a:cubicBezTo>
                  <a:cubicBezTo>
                    <a:pt x="238" y="445"/>
                    <a:pt x="262" y="470"/>
                    <a:pt x="279" y="484"/>
                  </a:cubicBezTo>
                  <a:cubicBezTo>
                    <a:pt x="258" y="492"/>
                    <a:pt x="235" y="500"/>
                    <a:pt x="209" y="509"/>
                  </a:cubicBezTo>
                  <a:close/>
                  <a:moveTo>
                    <a:pt x="276" y="499"/>
                  </a:moveTo>
                  <a:cubicBezTo>
                    <a:pt x="263" y="532"/>
                    <a:pt x="246" y="565"/>
                    <a:pt x="229" y="593"/>
                  </a:cubicBezTo>
                  <a:cubicBezTo>
                    <a:pt x="229" y="594"/>
                    <a:pt x="229" y="594"/>
                    <a:pt x="229" y="594"/>
                  </a:cubicBezTo>
                  <a:cubicBezTo>
                    <a:pt x="220" y="589"/>
                    <a:pt x="212" y="584"/>
                    <a:pt x="205" y="578"/>
                  </a:cubicBezTo>
                  <a:cubicBezTo>
                    <a:pt x="189" y="567"/>
                    <a:pt x="174" y="553"/>
                    <a:pt x="163" y="538"/>
                  </a:cubicBezTo>
                  <a:cubicBezTo>
                    <a:pt x="183" y="533"/>
                    <a:pt x="202" y="527"/>
                    <a:pt x="221" y="521"/>
                  </a:cubicBezTo>
                  <a:cubicBezTo>
                    <a:pt x="241" y="514"/>
                    <a:pt x="259" y="507"/>
                    <a:pt x="276" y="499"/>
                  </a:cubicBezTo>
                  <a:close/>
                  <a:moveTo>
                    <a:pt x="231" y="205"/>
                  </a:moveTo>
                  <a:cubicBezTo>
                    <a:pt x="249" y="208"/>
                    <a:pt x="270" y="215"/>
                    <a:pt x="294" y="224"/>
                  </a:cubicBezTo>
                  <a:cubicBezTo>
                    <a:pt x="276" y="238"/>
                    <a:pt x="256" y="256"/>
                    <a:pt x="234" y="278"/>
                  </a:cubicBezTo>
                  <a:cubicBezTo>
                    <a:pt x="237" y="252"/>
                    <a:pt x="235" y="228"/>
                    <a:pt x="231" y="205"/>
                  </a:cubicBezTo>
                  <a:close/>
                  <a:moveTo>
                    <a:pt x="236" y="187"/>
                  </a:moveTo>
                  <a:cubicBezTo>
                    <a:pt x="251" y="170"/>
                    <a:pt x="272" y="153"/>
                    <a:pt x="297" y="135"/>
                  </a:cubicBezTo>
                  <a:cubicBezTo>
                    <a:pt x="297" y="135"/>
                    <a:pt x="297" y="135"/>
                    <a:pt x="297" y="135"/>
                  </a:cubicBezTo>
                  <a:cubicBezTo>
                    <a:pt x="305" y="158"/>
                    <a:pt x="307" y="182"/>
                    <a:pt x="305" y="207"/>
                  </a:cubicBezTo>
                  <a:cubicBezTo>
                    <a:pt x="282" y="199"/>
                    <a:pt x="258" y="193"/>
                    <a:pt x="236" y="187"/>
                  </a:cubicBezTo>
                  <a:close/>
                  <a:moveTo>
                    <a:pt x="301" y="235"/>
                  </a:moveTo>
                  <a:cubicBezTo>
                    <a:pt x="295" y="261"/>
                    <a:pt x="284" y="288"/>
                    <a:pt x="268" y="314"/>
                  </a:cubicBezTo>
                  <a:cubicBezTo>
                    <a:pt x="257" y="301"/>
                    <a:pt x="245" y="294"/>
                    <a:pt x="236" y="290"/>
                  </a:cubicBezTo>
                  <a:cubicBezTo>
                    <a:pt x="248" y="279"/>
                    <a:pt x="270" y="259"/>
                    <a:pt x="301" y="235"/>
                  </a:cubicBezTo>
                  <a:close/>
                  <a:moveTo>
                    <a:pt x="264" y="338"/>
                  </a:moveTo>
                  <a:cubicBezTo>
                    <a:pt x="274" y="351"/>
                    <a:pt x="279" y="365"/>
                    <a:pt x="280" y="377"/>
                  </a:cubicBezTo>
                  <a:cubicBezTo>
                    <a:pt x="237" y="393"/>
                    <a:pt x="203" y="407"/>
                    <a:pt x="170" y="424"/>
                  </a:cubicBezTo>
                  <a:cubicBezTo>
                    <a:pt x="210" y="396"/>
                    <a:pt x="241" y="367"/>
                    <a:pt x="264" y="338"/>
                  </a:cubicBezTo>
                  <a:close/>
                  <a:moveTo>
                    <a:pt x="288" y="374"/>
                  </a:moveTo>
                  <a:cubicBezTo>
                    <a:pt x="288" y="374"/>
                    <a:pt x="288" y="374"/>
                    <a:pt x="288" y="374"/>
                  </a:cubicBezTo>
                  <a:cubicBezTo>
                    <a:pt x="288" y="353"/>
                    <a:pt x="283" y="337"/>
                    <a:pt x="275" y="325"/>
                  </a:cubicBezTo>
                  <a:cubicBezTo>
                    <a:pt x="301" y="309"/>
                    <a:pt x="331" y="292"/>
                    <a:pt x="365" y="276"/>
                  </a:cubicBezTo>
                  <a:cubicBezTo>
                    <a:pt x="345" y="305"/>
                    <a:pt x="319" y="338"/>
                    <a:pt x="288" y="374"/>
                  </a:cubicBezTo>
                  <a:close/>
                  <a:moveTo>
                    <a:pt x="289" y="300"/>
                  </a:moveTo>
                  <a:cubicBezTo>
                    <a:pt x="302" y="277"/>
                    <a:pt x="311" y="254"/>
                    <a:pt x="315" y="232"/>
                  </a:cubicBezTo>
                  <a:cubicBezTo>
                    <a:pt x="332" y="240"/>
                    <a:pt x="349" y="248"/>
                    <a:pt x="366" y="258"/>
                  </a:cubicBezTo>
                  <a:cubicBezTo>
                    <a:pt x="338" y="272"/>
                    <a:pt x="312" y="286"/>
                    <a:pt x="289" y="300"/>
                  </a:cubicBezTo>
                  <a:close/>
                  <a:moveTo>
                    <a:pt x="409" y="156"/>
                  </a:moveTo>
                  <a:cubicBezTo>
                    <a:pt x="376" y="170"/>
                    <a:pt x="348" y="184"/>
                    <a:pt x="318" y="205"/>
                  </a:cubicBezTo>
                  <a:cubicBezTo>
                    <a:pt x="319" y="180"/>
                    <a:pt x="314" y="156"/>
                    <a:pt x="304" y="136"/>
                  </a:cubicBezTo>
                  <a:cubicBezTo>
                    <a:pt x="339" y="142"/>
                    <a:pt x="374" y="148"/>
                    <a:pt x="409" y="156"/>
                  </a:cubicBezTo>
                  <a:close/>
                  <a:moveTo>
                    <a:pt x="317" y="123"/>
                  </a:moveTo>
                  <a:cubicBezTo>
                    <a:pt x="299" y="120"/>
                    <a:pt x="278" y="117"/>
                    <a:pt x="254" y="113"/>
                  </a:cubicBezTo>
                  <a:cubicBezTo>
                    <a:pt x="271" y="104"/>
                    <a:pt x="283" y="95"/>
                    <a:pt x="296" y="83"/>
                  </a:cubicBezTo>
                  <a:cubicBezTo>
                    <a:pt x="302" y="96"/>
                    <a:pt x="309" y="109"/>
                    <a:pt x="317" y="123"/>
                  </a:cubicBezTo>
                  <a:close/>
                  <a:moveTo>
                    <a:pt x="275" y="5"/>
                  </a:moveTo>
                  <a:cubicBezTo>
                    <a:pt x="277" y="27"/>
                    <a:pt x="282" y="48"/>
                    <a:pt x="291" y="69"/>
                  </a:cubicBezTo>
                  <a:cubicBezTo>
                    <a:pt x="264" y="62"/>
                    <a:pt x="200" y="53"/>
                    <a:pt x="178" y="50"/>
                  </a:cubicBezTo>
                  <a:cubicBezTo>
                    <a:pt x="216" y="27"/>
                    <a:pt x="269" y="8"/>
                    <a:pt x="275" y="5"/>
                  </a:cubicBezTo>
                  <a:close/>
                  <a:moveTo>
                    <a:pt x="171" y="54"/>
                  </a:moveTo>
                  <a:cubicBezTo>
                    <a:pt x="191" y="62"/>
                    <a:pt x="259" y="76"/>
                    <a:pt x="294" y="78"/>
                  </a:cubicBezTo>
                  <a:cubicBezTo>
                    <a:pt x="294" y="78"/>
                    <a:pt x="294" y="78"/>
                    <a:pt x="294" y="78"/>
                  </a:cubicBezTo>
                  <a:cubicBezTo>
                    <a:pt x="282" y="84"/>
                    <a:pt x="261" y="95"/>
                    <a:pt x="237" y="110"/>
                  </a:cubicBezTo>
                  <a:cubicBezTo>
                    <a:pt x="234" y="109"/>
                    <a:pt x="230" y="109"/>
                    <a:pt x="226" y="108"/>
                  </a:cubicBezTo>
                  <a:cubicBezTo>
                    <a:pt x="210" y="93"/>
                    <a:pt x="180" y="63"/>
                    <a:pt x="171" y="55"/>
                  </a:cubicBezTo>
                  <a:cubicBezTo>
                    <a:pt x="171" y="55"/>
                    <a:pt x="171" y="54"/>
                    <a:pt x="171" y="54"/>
                  </a:cubicBezTo>
                  <a:close/>
                  <a:moveTo>
                    <a:pt x="155" y="66"/>
                  </a:moveTo>
                  <a:cubicBezTo>
                    <a:pt x="158" y="63"/>
                    <a:pt x="162" y="60"/>
                    <a:pt x="166" y="57"/>
                  </a:cubicBezTo>
                  <a:cubicBezTo>
                    <a:pt x="174" y="67"/>
                    <a:pt x="191" y="89"/>
                    <a:pt x="204" y="104"/>
                  </a:cubicBezTo>
                  <a:cubicBezTo>
                    <a:pt x="184" y="101"/>
                    <a:pt x="157" y="96"/>
                    <a:pt x="140" y="89"/>
                  </a:cubicBezTo>
                  <a:cubicBezTo>
                    <a:pt x="140" y="80"/>
                    <a:pt x="149" y="71"/>
                    <a:pt x="155" y="66"/>
                  </a:cubicBezTo>
                  <a:close/>
                  <a:moveTo>
                    <a:pt x="150" y="102"/>
                  </a:moveTo>
                  <a:cubicBezTo>
                    <a:pt x="162" y="107"/>
                    <a:pt x="179" y="111"/>
                    <a:pt x="196" y="115"/>
                  </a:cubicBezTo>
                  <a:cubicBezTo>
                    <a:pt x="203" y="137"/>
                    <a:pt x="209" y="157"/>
                    <a:pt x="214" y="175"/>
                  </a:cubicBezTo>
                  <a:cubicBezTo>
                    <a:pt x="199" y="147"/>
                    <a:pt x="177" y="123"/>
                    <a:pt x="150" y="102"/>
                  </a:cubicBezTo>
                  <a:close/>
                  <a:moveTo>
                    <a:pt x="203" y="117"/>
                  </a:moveTo>
                  <a:cubicBezTo>
                    <a:pt x="235" y="124"/>
                    <a:pt x="269" y="130"/>
                    <a:pt x="288" y="133"/>
                  </a:cubicBezTo>
                  <a:cubicBezTo>
                    <a:pt x="274" y="141"/>
                    <a:pt x="241" y="160"/>
                    <a:pt x="226" y="180"/>
                  </a:cubicBezTo>
                  <a:cubicBezTo>
                    <a:pt x="218" y="150"/>
                    <a:pt x="208" y="128"/>
                    <a:pt x="203" y="117"/>
                  </a:cubicBezTo>
                  <a:close/>
                  <a:moveTo>
                    <a:pt x="227" y="309"/>
                  </a:moveTo>
                  <a:cubicBezTo>
                    <a:pt x="237" y="314"/>
                    <a:pt x="245" y="319"/>
                    <a:pt x="252" y="325"/>
                  </a:cubicBezTo>
                  <a:cubicBezTo>
                    <a:pt x="233" y="339"/>
                    <a:pt x="216" y="352"/>
                    <a:pt x="201" y="364"/>
                  </a:cubicBezTo>
                  <a:cubicBezTo>
                    <a:pt x="213" y="346"/>
                    <a:pt x="222" y="328"/>
                    <a:pt x="227" y="309"/>
                  </a:cubicBezTo>
                  <a:close/>
                  <a:moveTo>
                    <a:pt x="188" y="383"/>
                  </a:moveTo>
                  <a:cubicBezTo>
                    <a:pt x="202" y="372"/>
                    <a:pt x="222" y="358"/>
                    <a:pt x="247" y="342"/>
                  </a:cubicBezTo>
                  <a:cubicBezTo>
                    <a:pt x="223" y="372"/>
                    <a:pt x="191" y="400"/>
                    <a:pt x="152" y="424"/>
                  </a:cubicBezTo>
                  <a:cubicBezTo>
                    <a:pt x="166" y="410"/>
                    <a:pt x="178" y="397"/>
                    <a:pt x="188" y="383"/>
                  </a:cubicBezTo>
                  <a:close/>
                  <a:moveTo>
                    <a:pt x="144" y="453"/>
                  </a:moveTo>
                  <a:cubicBezTo>
                    <a:pt x="166" y="442"/>
                    <a:pt x="186" y="432"/>
                    <a:pt x="207" y="423"/>
                  </a:cubicBezTo>
                  <a:cubicBezTo>
                    <a:pt x="189" y="463"/>
                    <a:pt x="164" y="502"/>
                    <a:pt x="154" y="519"/>
                  </a:cubicBezTo>
                  <a:cubicBezTo>
                    <a:pt x="153" y="520"/>
                    <a:pt x="152" y="521"/>
                    <a:pt x="152" y="522"/>
                  </a:cubicBezTo>
                  <a:cubicBezTo>
                    <a:pt x="141" y="501"/>
                    <a:pt x="137" y="478"/>
                    <a:pt x="144" y="453"/>
                  </a:cubicBezTo>
                  <a:close/>
                  <a:moveTo>
                    <a:pt x="27" y="560"/>
                  </a:moveTo>
                  <a:cubicBezTo>
                    <a:pt x="33" y="533"/>
                    <a:pt x="60" y="500"/>
                    <a:pt x="90" y="482"/>
                  </a:cubicBezTo>
                  <a:cubicBezTo>
                    <a:pt x="90" y="482"/>
                    <a:pt x="90" y="482"/>
                    <a:pt x="90" y="482"/>
                  </a:cubicBezTo>
                  <a:cubicBezTo>
                    <a:pt x="102" y="475"/>
                    <a:pt x="114" y="469"/>
                    <a:pt x="125" y="463"/>
                  </a:cubicBezTo>
                  <a:cubicBezTo>
                    <a:pt x="125" y="464"/>
                    <a:pt x="125" y="465"/>
                    <a:pt x="124" y="467"/>
                  </a:cubicBezTo>
                  <a:cubicBezTo>
                    <a:pt x="123" y="474"/>
                    <a:pt x="122" y="480"/>
                    <a:pt x="122" y="487"/>
                  </a:cubicBezTo>
                  <a:cubicBezTo>
                    <a:pt x="123" y="503"/>
                    <a:pt x="128" y="518"/>
                    <a:pt x="137" y="532"/>
                  </a:cubicBezTo>
                  <a:cubicBezTo>
                    <a:pt x="103" y="543"/>
                    <a:pt x="64" y="554"/>
                    <a:pt x="27" y="564"/>
                  </a:cubicBezTo>
                  <a:cubicBezTo>
                    <a:pt x="27" y="563"/>
                    <a:pt x="27" y="561"/>
                    <a:pt x="27" y="560"/>
                  </a:cubicBezTo>
                  <a:close/>
                  <a:moveTo>
                    <a:pt x="27" y="571"/>
                  </a:moveTo>
                  <a:cubicBezTo>
                    <a:pt x="62" y="562"/>
                    <a:pt x="100" y="554"/>
                    <a:pt x="136" y="545"/>
                  </a:cubicBezTo>
                  <a:cubicBezTo>
                    <a:pt x="109" y="586"/>
                    <a:pt x="85" y="616"/>
                    <a:pt x="71" y="639"/>
                  </a:cubicBezTo>
                  <a:cubicBezTo>
                    <a:pt x="51" y="623"/>
                    <a:pt x="28" y="597"/>
                    <a:pt x="27" y="571"/>
                  </a:cubicBezTo>
                  <a:close/>
                  <a:moveTo>
                    <a:pt x="76" y="643"/>
                  </a:moveTo>
                  <a:cubicBezTo>
                    <a:pt x="98" y="610"/>
                    <a:pt x="125" y="580"/>
                    <a:pt x="150" y="550"/>
                  </a:cubicBezTo>
                  <a:cubicBezTo>
                    <a:pt x="156" y="558"/>
                    <a:pt x="162" y="565"/>
                    <a:pt x="169" y="571"/>
                  </a:cubicBezTo>
                  <a:cubicBezTo>
                    <a:pt x="182" y="583"/>
                    <a:pt x="196" y="592"/>
                    <a:pt x="211" y="600"/>
                  </a:cubicBezTo>
                  <a:cubicBezTo>
                    <a:pt x="168" y="616"/>
                    <a:pt x="123" y="632"/>
                    <a:pt x="81" y="646"/>
                  </a:cubicBezTo>
                  <a:cubicBezTo>
                    <a:pt x="79" y="645"/>
                    <a:pt x="78" y="644"/>
                    <a:pt x="76" y="643"/>
                  </a:cubicBezTo>
                  <a:close/>
                  <a:moveTo>
                    <a:pt x="171" y="687"/>
                  </a:moveTo>
                  <a:cubicBezTo>
                    <a:pt x="169" y="687"/>
                    <a:pt x="166" y="686"/>
                    <a:pt x="164" y="685"/>
                  </a:cubicBezTo>
                  <a:cubicBezTo>
                    <a:pt x="126" y="673"/>
                    <a:pt x="109" y="665"/>
                    <a:pt x="86" y="650"/>
                  </a:cubicBezTo>
                  <a:cubicBezTo>
                    <a:pt x="104" y="645"/>
                    <a:pt x="180" y="625"/>
                    <a:pt x="218" y="613"/>
                  </a:cubicBezTo>
                  <a:cubicBezTo>
                    <a:pt x="197" y="647"/>
                    <a:pt x="178" y="674"/>
                    <a:pt x="171" y="687"/>
                  </a:cubicBezTo>
                  <a:cubicBezTo>
                    <a:pt x="171" y="687"/>
                    <a:pt x="171" y="687"/>
                    <a:pt x="171" y="687"/>
                  </a:cubicBezTo>
                  <a:close/>
                  <a:moveTo>
                    <a:pt x="327" y="715"/>
                  </a:moveTo>
                  <a:cubicBezTo>
                    <a:pt x="297" y="711"/>
                    <a:pt x="236" y="702"/>
                    <a:pt x="196" y="693"/>
                  </a:cubicBezTo>
                  <a:cubicBezTo>
                    <a:pt x="252" y="680"/>
                    <a:pt x="289" y="674"/>
                    <a:pt x="353" y="644"/>
                  </a:cubicBezTo>
                  <a:cubicBezTo>
                    <a:pt x="342" y="675"/>
                    <a:pt x="332" y="703"/>
                    <a:pt x="327" y="715"/>
                  </a:cubicBezTo>
                  <a:close/>
                  <a:moveTo>
                    <a:pt x="185" y="690"/>
                  </a:moveTo>
                  <a:cubicBezTo>
                    <a:pt x="185" y="690"/>
                    <a:pt x="185" y="691"/>
                    <a:pt x="184" y="691"/>
                  </a:cubicBezTo>
                  <a:cubicBezTo>
                    <a:pt x="182" y="690"/>
                    <a:pt x="181" y="690"/>
                    <a:pt x="179" y="689"/>
                  </a:cubicBezTo>
                  <a:cubicBezTo>
                    <a:pt x="201" y="663"/>
                    <a:pt x="220" y="637"/>
                    <a:pt x="236" y="612"/>
                  </a:cubicBezTo>
                  <a:cubicBezTo>
                    <a:pt x="291" y="635"/>
                    <a:pt x="346" y="639"/>
                    <a:pt x="353" y="640"/>
                  </a:cubicBezTo>
                  <a:cubicBezTo>
                    <a:pt x="327" y="650"/>
                    <a:pt x="192" y="688"/>
                    <a:pt x="185" y="690"/>
                  </a:cubicBezTo>
                  <a:close/>
                  <a:moveTo>
                    <a:pt x="381" y="546"/>
                  </a:moveTo>
                  <a:cubicBezTo>
                    <a:pt x="376" y="568"/>
                    <a:pt x="366" y="603"/>
                    <a:pt x="355" y="636"/>
                  </a:cubicBezTo>
                  <a:cubicBezTo>
                    <a:pt x="319" y="630"/>
                    <a:pt x="280" y="619"/>
                    <a:pt x="245" y="602"/>
                  </a:cubicBezTo>
                  <a:cubicBezTo>
                    <a:pt x="283" y="586"/>
                    <a:pt x="361" y="551"/>
                    <a:pt x="383" y="536"/>
                  </a:cubicBezTo>
                  <a:cubicBezTo>
                    <a:pt x="383" y="540"/>
                    <a:pt x="382" y="543"/>
                    <a:pt x="381" y="546"/>
                  </a:cubicBezTo>
                  <a:close/>
                  <a:moveTo>
                    <a:pt x="384" y="530"/>
                  </a:moveTo>
                  <a:cubicBezTo>
                    <a:pt x="362" y="544"/>
                    <a:pt x="287" y="572"/>
                    <a:pt x="252" y="585"/>
                  </a:cubicBezTo>
                  <a:cubicBezTo>
                    <a:pt x="271" y="552"/>
                    <a:pt x="284" y="521"/>
                    <a:pt x="293" y="494"/>
                  </a:cubicBezTo>
                  <a:cubicBezTo>
                    <a:pt x="332" y="517"/>
                    <a:pt x="372" y="527"/>
                    <a:pt x="384" y="530"/>
                  </a:cubicBezTo>
                  <a:cubicBezTo>
                    <a:pt x="384" y="530"/>
                    <a:pt x="384" y="530"/>
                    <a:pt x="384" y="530"/>
                  </a:cubicBezTo>
                  <a:close/>
                  <a:moveTo>
                    <a:pt x="385" y="526"/>
                  </a:moveTo>
                  <a:cubicBezTo>
                    <a:pt x="355" y="518"/>
                    <a:pt x="327" y="503"/>
                    <a:pt x="302" y="487"/>
                  </a:cubicBezTo>
                  <a:cubicBezTo>
                    <a:pt x="355" y="461"/>
                    <a:pt x="389" y="436"/>
                    <a:pt x="393" y="432"/>
                  </a:cubicBezTo>
                  <a:cubicBezTo>
                    <a:pt x="393" y="466"/>
                    <a:pt x="390" y="499"/>
                    <a:pt x="385" y="526"/>
                  </a:cubicBezTo>
                  <a:close/>
                  <a:moveTo>
                    <a:pt x="300" y="369"/>
                  </a:moveTo>
                  <a:cubicBezTo>
                    <a:pt x="339" y="335"/>
                    <a:pt x="367" y="301"/>
                    <a:pt x="387" y="270"/>
                  </a:cubicBezTo>
                  <a:cubicBezTo>
                    <a:pt x="410" y="285"/>
                    <a:pt x="432" y="302"/>
                    <a:pt x="451" y="321"/>
                  </a:cubicBezTo>
                  <a:cubicBezTo>
                    <a:pt x="407" y="333"/>
                    <a:pt x="356" y="348"/>
                    <a:pt x="300" y="369"/>
                  </a:cubicBez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pic>
        <p:nvPicPr>
          <p:cNvPr id="47" name="Picture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8813" y="4460347"/>
            <a:ext cx="1793978" cy="455671"/>
          </a:xfrm>
          <a:prstGeom prst="rect">
            <a:avLst/>
          </a:prstGeom>
        </p:spPr>
      </p:pic>
      <p:sp>
        <p:nvSpPr>
          <p:cNvPr id="28" name="Rectangle 27"/>
          <p:cNvSpPr/>
          <p:nvPr/>
        </p:nvSpPr>
        <p:spPr>
          <a:xfrm>
            <a:off x="720569" y="4211573"/>
            <a:ext cx="3452873" cy="1721179"/>
          </a:xfrm>
          <a:prstGeom prst="rect">
            <a:avLst/>
          </a:prstGeom>
        </p:spPr>
        <p:txBody>
          <a:bodyPr wrap="square" lIns="91391" tIns="45695" rIns="91391" bIns="45695">
            <a:spAutoFit/>
          </a:bodyPr>
          <a:lstStyle/>
          <a:p>
            <a:pPr defTabSz="913946"/>
            <a:r>
              <a:rPr lang="en-US" sz="1764" dirty="0">
                <a:ln w="12700">
                  <a:noFill/>
                </a:ln>
                <a:gradFill>
                  <a:gsLst>
                    <a:gs pos="0">
                      <a:srgbClr val="FFFFFF"/>
                    </a:gs>
                    <a:gs pos="83000">
                      <a:srgbClr val="FFFFFF"/>
                    </a:gs>
                  </a:gsLst>
                  <a:lin ang="5400000" scaled="1"/>
                </a:gradFill>
              </a:rPr>
              <a:t>Windows Server 2012</a:t>
            </a:r>
          </a:p>
          <a:p>
            <a:pPr defTabSz="913946"/>
            <a:r>
              <a:rPr lang="en-US" sz="1764" dirty="0">
                <a:ln w="12700">
                  <a:noFill/>
                </a:ln>
                <a:gradFill>
                  <a:gsLst>
                    <a:gs pos="0">
                      <a:srgbClr val="FFFFFF"/>
                    </a:gs>
                    <a:gs pos="83000">
                      <a:srgbClr val="FFFFFF"/>
                    </a:gs>
                  </a:gsLst>
                  <a:lin ang="5400000" scaled="1"/>
                </a:gradFill>
              </a:rPr>
              <a:t>Windows Server 2012 Essentials</a:t>
            </a:r>
          </a:p>
          <a:p>
            <a:pPr defTabSz="913946"/>
            <a:r>
              <a:rPr lang="en-US" sz="1764" dirty="0">
                <a:ln w="12700">
                  <a:noFill/>
                </a:ln>
                <a:gradFill>
                  <a:gsLst>
                    <a:gs pos="0">
                      <a:srgbClr val="FFFFFF"/>
                    </a:gs>
                    <a:gs pos="83000">
                      <a:srgbClr val="FFFFFF"/>
                    </a:gs>
                  </a:gsLst>
                  <a:lin ang="5400000" scaled="1"/>
                </a:gradFill>
              </a:rPr>
              <a:t>Windows Server 2008 R2 (SP1)</a:t>
            </a:r>
          </a:p>
          <a:p>
            <a:pPr defTabSz="913946"/>
            <a:endParaRPr lang="en-US" sz="1764" dirty="0">
              <a:ln w="12700">
                <a:noFill/>
              </a:ln>
              <a:gradFill>
                <a:gsLst>
                  <a:gs pos="0">
                    <a:srgbClr val="FFFFFF"/>
                  </a:gs>
                  <a:gs pos="83000">
                    <a:srgbClr val="FFFFFF"/>
                  </a:gs>
                </a:gsLst>
                <a:lin ang="5400000" scaled="1"/>
              </a:gradFill>
            </a:endParaRPr>
          </a:p>
          <a:p>
            <a:pPr defTabSz="913946"/>
            <a:r>
              <a:rPr lang="en-US" sz="1764" dirty="0">
                <a:ln w="12700">
                  <a:noFill/>
                </a:ln>
                <a:gradFill>
                  <a:gsLst>
                    <a:gs pos="0">
                      <a:srgbClr val="FFFFFF"/>
                    </a:gs>
                    <a:gs pos="83000">
                      <a:srgbClr val="FFFFFF"/>
                    </a:gs>
                  </a:gsLst>
                  <a:lin ang="5400000" scaled="1"/>
                </a:gradFill>
              </a:rPr>
              <a:t/>
            </a:r>
            <a:br>
              <a:rPr lang="en-US" sz="1764" dirty="0">
                <a:ln w="12700">
                  <a:noFill/>
                </a:ln>
                <a:gradFill>
                  <a:gsLst>
                    <a:gs pos="0">
                      <a:srgbClr val="FFFFFF"/>
                    </a:gs>
                    <a:gs pos="83000">
                      <a:srgbClr val="FFFFFF"/>
                    </a:gs>
                  </a:gsLst>
                  <a:lin ang="5400000" scaled="1"/>
                </a:gradFill>
              </a:rPr>
            </a:br>
            <a:r>
              <a:rPr lang="en-US" sz="1764" dirty="0">
                <a:ln w="12700">
                  <a:noFill/>
                </a:ln>
                <a:gradFill>
                  <a:gsLst>
                    <a:gs pos="0">
                      <a:srgbClr val="FFFFFF"/>
                    </a:gs>
                    <a:gs pos="83000">
                      <a:srgbClr val="FFFFFF"/>
                    </a:gs>
                  </a:gsLst>
                  <a:lin ang="5400000" scaled="1"/>
                </a:gradFill>
              </a:rPr>
              <a:t>System Center 2012 DPM SP1</a:t>
            </a:r>
          </a:p>
        </p:txBody>
      </p:sp>
      <p:grpSp>
        <p:nvGrpSpPr>
          <p:cNvPr id="34" name="Group 33"/>
          <p:cNvGrpSpPr/>
          <p:nvPr/>
        </p:nvGrpSpPr>
        <p:grpSpPr>
          <a:xfrm>
            <a:off x="4322807" y="4415274"/>
            <a:ext cx="1559383" cy="680458"/>
            <a:chOff x="2868829" y="-1215144"/>
            <a:chExt cx="2011854" cy="877900"/>
          </a:xfrm>
        </p:grpSpPr>
        <p:pic>
          <p:nvPicPr>
            <p:cNvPr id="35" name="Picture 34"/>
            <p:cNvPicPr>
              <a:picLocks noChangeAspect="1"/>
            </p:cNvPicPr>
            <p:nvPr/>
          </p:nvPicPr>
          <p:blipFill>
            <a:blip r:embed="rId3"/>
            <a:stretch>
              <a:fillRect/>
            </a:stretch>
          </p:blipFill>
          <p:spPr>
            <a:xfrm>
              <a:off x="2868829" y="-1215144"/>
              <a:ext cx="2011854" cy="877900"/>
            </a:xfrm>
            <a:prstGeom prst="rect">
              <a:avLst/>
            </a:prstGeom>
          </p:spPr>
        </p:pic>
        <p:sp>
          <p:nvSpPr>
            <p:cNvPr id="36" name="Freeform 35"/>
            <p:cNvSpPr>
              <a:spLocks noEditPoints="1"/>
            </p:cNvSpPr>
            <p:nvPr/>
          </p:nvSpPr>
          <p:spPr bwMode="auto">
            <a:xfrm>
              <a:off x="2983907" y="-1042993"/>
              <a:ext cx="491066" cy="491064"/>
            </a:xfrm>
            <a:custGeom>
              <a:avLst/>
              <a:gdLst>
                <a:gd name="T0" fmla="*/ 908 w 2048"/>
                <a:gd name="T1" fmla="*/ 162 h 2048"/>
                <a:gd name="T2" fmla="*/ 2048 w 2048"/>
                <a:gd name="T3" fmla="*/ 0 h 2048"/>
                <a:gd name="T4" fmla="*/ 2048 w 2048"/>
                <a:gd name="T5" fmla="*/ 1008 h 2048"/>
                <a:gd name="T6" fmla="*/ 908 w 2048"/>
                <a:gd name="T7" fmla="*/ 1008 h 2048"/>
                <a:gd name="T8" fmla="*/ 908 w 2048"/>
                <a:gd name="T9" fmla="*/ 162 h 2048"/>
                <a:gd name="T10" fmla="*/ 872 w 2048"/>
                <a:gd name="T11" fmla="*/ 1008 h 2048"/>
                <a:gd name="T12" fmla="*/ 872 w 2048"/>
                <a:gd name="T13" fmla="*/ 166 h 2048"/>
                <a:gd name="T14" fmla="*/ 0 w 2048"/>
                <a:gd name="T15" fmla="*/ 287 h 2048"/>
                <a:gd name="T16" fmla="*/ 0 w 2048"/>
                <a:gd name="T17" fmla="*/ 1008 h 2048"/>
                <a:gd name="T18" fmla="*/ 872 w 2048"/>
                <a:gd name="T19" fmla="*/ 1008 h 2048"/>
                <a:gd name="T20" fmla="*/ 908 w 2048"/>
                <a:gd name="T21" fmla="*/ 1043 h 2048"/>
                <a:gd name="T22" fmla="*/ 908 w 2048"/>
                <a:gd name="T23" fmla="*/ 1890 h 2048"/>
                <a:gd name="T24" fmla="*/ 2048 w 2048"/>
                <a:gd name="T25" fmla="*/ 2048 h 2048"/>
                <a:gd name="T26" fmla="*/ 2048 w 2048"/>
                <a:gd name="T27" fmla="*/ 1043 h 2048"/>
                <a:gd name="T28" fmla="*/ 908 w 2048"/>
                <a:gd name="T29" fmla="*/ 1043 h 2048"/>
                <a:gd name="T30" fmla="*/ 872 w 2048"/>
                <a:gd name="T31" fmla="*/ 1043 h 2048"/>
                <a:gd name="T32" fmla="*/ 0 w 2048"/>
                <a:gd name="T33" fmla="*/ 1043 h 2048"/>
                <a:gd name="T34" fmla="*/ 0 w 2048"/>
                <a:gd name="T35" fmla="*/ 1764 h 2048"/>
                <a:gd name="T36" fmla="*/ 872 w 2048"/>
                <a:gd name="T37" fmla="*/ 1885 h 2048"/>
                <a:gd name="T38" fmla="*/ 872 w 2048"/>
                <a:gd name="T39" fmla="*/ 10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8" h="2048">
                  <a:moveTo>
                    <a:pt x="908" y="162"/>
                  </a:moveTo>
                  <a:lnTo>
                    <a:pt x="2048" y="0"/>
                  </a:lnTo>
                  <a:lnTo>
                    <a:pt x="2048" y="1008"/>
                  </a:lnTo>
                  <a:lnTo>
                    <a:pt x="908" y="1008"/>
                  </a:lnTo>
                  <a:lnTo>
                    <a:pt x="908" y="162"/>
                  </a:lnTo>
                  <a:close/>
                  <a:moveTo>
                    <a:pt x="872" y="1008"/>
                  </a:moveTo>
                  <a:lnTo>
                    <a:pt x="872" y="166"/>
                  </a:lnTo>
                  <a:lnTo>
                    <a:pt x="0" y="287"/>
                  </a:lnTo>
                  <a:lnTo>
                    <a:pt x="0" y="1008"/>
                  </a:lnTo>
                  <a:lnTo>
                    <a:pt x="872" y="1008"/>
                  </a:lnTo>
                  <a:close/>
                  <a:moveTo>
                    <a:pt x="908" y="1043"/>
                  </a:moveTo>
                  <a:lnTo>
                    <a:pt x="908" y="1890"/>
                  </a:lnTo>
                  <a:lnTo>
                    <a:pt x="2048" y="2048"/>
                  </a:lnTo>
                  <a:lnTo>
                    <a:pt x="2048" y="1043"/>
                  </a:lnTo>
                  <a:lnTo>
                    <a:pt x="908" y="1043"/>
                  </a:lnTo>
                  <a:close/>
                  <a:moveTo>
                    <a:pt x="872" y="1043"/>
                  </a:moveTo>
                  <a:lnTo>
                    <a:pt x="0" y="1043"/>
                  </a:lnTo>
                  <a:lnTo>
                    <a:pt x="0" y="1764"/>
                  </a:lnTo>
                  <a:lnTo>
                    <a:pt x="872" y="1885"/>
                  </a:lnTo>
                  <a:lnTo>
                    <a:pt x="872" y="1043"/>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23" name="Group 22"/>
          <p:cNvGrpSpPr/>
          <p:nvPr/>
        </p:nvGrpSpPr>
        <p:grpSpPr>
          <a:xfrm>
            <a:off x="5257703" y="2075218"/>
            <a:ext cx="4225477" cy="182923"/>
            <a:chOff x="4693920" y="2115974"/>
            <a:chExt cx="4981938" cy="186640"/>
          </a:xfrm>
        </p:grpSpPr>
        <p:cxnSp>
          <p:nvCxnSpPr>
            <p:cNvPr id="26" name="Straight Arrow Connector 25"/>
            <p:cNvCxnSpPr/>
            <p:nvPr/>
          </p:nvCxnSpPr>
          <p:spPr>
            <a:xfrm flipH="1">
              <a:off x="4693920" y="2209297"/>
              <a:ext cx="4747261"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7" name="Right Triangle 26"/>
            <p:cNvSpPr/>
            <p:nvPr/>
          </p:nvSpPr>
          <p:spPr bwMode="auto">
            <a:xfrm rot="13500000">
              <a:off x="9489218" y="2115974"/>
              <a:ext cx="186640" cy="186640"/>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sp>
        <p:nvSpPr>
          <p:cNvPr id="29" name="Right Triangle 28"/>
          <p:cNvSpPr/>
          <p:nvPr/>
        </p:nvSpPr>
        <p:spPr bwMode="auto">
          <a:xfrm rot="8100000">
            <a:off x="5166242" y="3926430"/>
            <a:ext cx="182923" cy="182923"/>
          </a:xfrm>
          <a:prstGeom prst="rtTriangl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cxnSp>
        <p:nvCxnSpPr>
          <p:cNvPr id="30" name="Straight Arrow Connector 29"/>
          <p:cNvCxnSpPr/>
          <p:nvPr/>
        </p:nvCxnSpPr>
        <p:spPr>
          <a:xfrm flipV="1">
            <a:off x="5257704" y="2174650"/>
            <a:ext cx="0" cy="1585383"/>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bwMode="auto">
          <a:xfrm>
            <a:off x="509227" y="3474118"/>
            <a:ext cx="3859438" cy="57582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r>
              <a:rPr lang="en-US" sz="1960" dirty="0">
                <a:solidFill>
                  <a:srgbClr val="FFFFFF"/>
                </a:solidFill>
              </a:rPr>
              <a:t>Your On-Premises Datacenter</a:t>
            </a:r>
          </a:p>
        </p:txBody>
      </p:sp>
    </p:spTree>
    <p:extLst>
      <p:ext uri="{BB962C8B-B14F-4D97-AF65-F5344CB8AC3E}">
        <p14:creationId xmlns:p14="http://schemas.microsoft.com/office/powerpoint/2010/main" val="33771026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47"/>
                                        </p:tgtEl>
                                      </p:cBhvr>
                                    </p:animEffect>
                                    <p:set>
                                      <p:cBhvr>
                                        <p:cTn id="11" dur="1" fill="hold">
                                          <p:stCondLst>
                                            <p:cond delay="499"/>
                                          </p:stCondLst>
                                        </p:cTn>
                                        <p:tgtEl>
                                          <p:spTgt spid="47"/>
                                        </p:tgtEl>
                                        <p:attrNameLst>
                                          <p:attrName>style.visibility</p:attrName>
                                        </p:attrNameLst>
                                      </p:cBhvr>
                                      <p:to>
                                        <p:strVal val="hidden"/>
                                      </p:to>
                                    </p:set>
                                  </p:childTnLst>
                                </p:cTn>
                              </p:par>
                              <p:par>
                                <p:cTn id="12" presetID="42" presetClass="path" presetSubtype="0" decel="100000" fill="hold" nodeType="withEffect">
                                  <p:stCondLst>
                                    <p:cond delay="0"/>
                                  </p:stCondLst>
                                  <p:childTnLst>
                                    <p:animMotion origin="layout" path="M -1.22543E-7 -3.25465E-6 L -1.22543E-7 0.14367 " pathEditMode="relative" rAng="0" ptsTypes="AA">
                                      <p:cBhvr>
                                        <p:cTn id="13" dur="700" fill="hold"/>
                                        <p:tgtEl>
                                          <p:spTgt spid="46"/>
                                        </p:tgtEl>
                                        <p:attrNameLst>
                                          <p:attrName>ppt_x</p:attrName>
                                          <p:attrName>ppt_y</p:attrName>
                                        </p:attrNameLst>
                                      </p:cBhvr>
                                      <p:rCtr x="0" y="7172"/>
                                    </p:animMotion>
                                  </p:childTnLst>
                                </p:cTn>
                              </p:par>
                            </p:childTnLst>
                          </p:cTn>
                        </p:par>
                        <p:par>
                          <p:cTn id="14" fill="hold">
                            <p:stCondLst>
                              <p:cond delay="1200"/>
                            </p:stCondLst>
                            <p:childTnLst>
                              <p:par>
                                <p:cTn id="15" presetID="10"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600"/>
                                        <p:tgtEl>
                                          <p:spTgt spid="24"/>
                                        </p:tgtEl>
                                      </p:cBhvr>
                                    </p:animEffect>
                                  </p:childTnLst>
                                </p:cTn>
                              </p:par>
                              <p:par>
                                <p:cTn id="24" presetID="35" presetClass="path" presetSubtype="0" decel="100000" fill="hold" grpId="1" nodeType="withEffect">
                                  <p:stCondLst>
                                    <p:cond delay="0"/>
                                  </p:stCondLst>
                                  <p:childTnLst>
                                    <p:animMotion origin="layout" path="M -0.05553 0.00023 L -2.55297E-7 0.00023 " pathEditMode="relative" rAng="0" ptsTypes="AA">
                                      <p:cBhvr>
                                        <p:cTn id="25" dur="800" fill="hold"/>
                                        <p:tgtEl>
                                          <p:spTgt spid="24"/>
                                        </p:tgtEl>
                                        <p:attrNameLst>
                                          <p:attrName>ppt_x</p:attrName>
                                          <p:attrName>ppt_y</p:attrName>
                                        </p:attrNameLst>
                                      </p:cBhvr>
                                      <p:rCtr x="2770" y="0"/>
                                    </p:animMotion>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24" grpId="0"/>
      <p:bldP spid="24" grpId="1"/>
      <p:bldP spid="7" grpId="0"/>
      <p:bldP spid="28" grpId="0"/>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289172" y="159564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07" name="Oval 106"/>
          <p:cNvSpPr/>
          <p:nvPr/>
        </p:nvSpPr>
        <p:spPr bwMode="auto">
          <a:xfrm>
            <a:off x="289172" y="420863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Oval 64"/>
          <p:cNvSpPr/>
          <p:nvPr/>
        </p:nvSpPr>
        <p:spPr bwMode="auto">
          <a:xfrm>
            <a:off x="289172" y="290213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7" name="Rectangle 36"/>
          <p:cNvSpPr/>
          <p:nvPr/>
        </p:nvSpPr>
        <p:spPr bwMode="auto">
          <a:xfrm>
            <a:off x="8372233" y="-17378"/>
            <a:ext cx="3816592" cy="68740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 name="TXT 1"/>
          <p:cNvSpPr>
            <a:spLocks/>
          </p:cNvSpPr>
          <p:nvPr/>
        </p:nvSpPr>
        <p:spPr bwMode="auto">
          <a:xfrm>
            <a:off x="1556" y="334529"/>
            <a:ext cx="6973152" cy="1209703"/>
          </a:xfrm>
          <a:prstGeom prst="rect">
            <a:avLst/>
          </a:prstGeom>
          <a:noFill/>
          <a:ln>
            <a:noFill/>
          </a:ln>
        </p:spPr>
        <p:txBody>
          <a:bodyPr vert="horz" wrap="square" lIns="1746229" tIns="89553" rIns="89553"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Store, Backup, Recover </a:t>
            </a:r>
            <a:r>
              <a:rPr lang="en-US" sz="3234" spc="-49" dirty="0" smtClean="0">
                <a:gradFill>
                  <a:gsLst>
                    <a:gs pos="2000">
                      <a:schemeClr val="tx1">
                        <a:lumMod val="50000"/>
                      </a:schemeClr>
                    </a:gs>
                    <a:gs pos="100000">
                      <a:schemeClr val="tx1">
                        <a:lumMod val="50000"/>
                      </a:schemeClr>
                    </a:gs>
                  </a:gsLst>
                  <a:lin ang="5400000" scaled="0"/>
                </a:gradFill>
                <a:latin typeface="Segoe UI Light"/>
              </a:rPr>
              <a:t>Data</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47" name="Oval 46"/>
          <p:cNvSpPr/>
          <p:nvPr/>
        </p:nvSpPr>
        <p:spPr bwMode="auto">
          <a:xfrm>
            <a:off x="289172" y="28914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0" name="Wrench-Large"/>
          <p:cNvSpPr>
            <a:spLocks noEditPoints="1"/>
          </p:cNvSpPr>
          <p:nvPr/>
        </p:nvSpPr>
        <p:spPr bwMode="black">
          <a:xfrm>
            <a:off x="484805" y="1800735"/>
            <a:ext cx="735367" cy="68551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12" name="Freeform 8"/>
          <p:cNvSpPr>
            <a:spLocks/>
          </p:cNvSpPr>
          <p:nvPr/>
        </p:nvSpPr>
        <p:spPr bwMode="auto">
          <a:xfrm>
            <a:off x="1556" y="4219798"/>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SharePoint Server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on Windows Azure</a:t>
            </a:r>
          </a:p>
        </p:txBody>
      </p:sp>
      <p:sp>
        <p:nvSpPr>
          <p:cNvPr id="15" name="TXT 3"/>
          <p:cNvSpPr>
            <a:spLocks/>
          </p:cNvSpPr>
          <p:nvPr/>
        </p:nvSpPr>
        <p:spPr bwMode="auto">
          <a:xfrm>
            <a:off x="1556" y="2964535"/>
            <a:ext cx="6973152" cy="1209703"/>
          </a:xfrm>
          <a:prstGeom prst="rect">
            <a:avLst/>
          </a:prstGeom>
          <a:noFill/>
          <a:ln>
            <a:noFill/>
          </a:ln>
        </p:spPr>
        <p:txBody>
          <a:bodyPr vert="horz" wrap="square" lIns="1746229" tIns="89553" rIns="179078"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smtClean="0">
                <a:gradFill>
                  <a:gsLst>
                    <a:gs pos="2000">
                      <a:schemeClr val="tx1">
                        <a:lumMod val="50000"/>
                      </a:schemeClr>
                    </a:gs>
                    <a:gs pos="100000">
                      <a:schemeClr val="tx1">
                        <a:lumMod val="50000"/>
                      </a:schemeClr>
                    </a:gs>
                  </a:gsLst>
                  <a:lin ang="5400000" scaled="0"/>
                </a:gradFill>
                <a:latin typeface="Segoe UI Light"/>
              </a:rPr>
              <a:t>Scale </a:t>
            </a:r>
            <a:r>
              <a:rPr lang="en-US" sz="3234" spc="-49" dirty="0">
                <a:gradFill>
                  <a:gsLst>
                    <a:gs pos="2000">
                      <a:schemeClr val="tx1">
                        <a:lumMod val="50000"/>
                      </a:schemeClr>
                    </a:gs>
                    <a:gs pos="100000">
                      <a:schemeClr val="tx1">
                        <a:lumMod val="50000"/>
                      </a:schemeClr>
                    </a:gs>
                  </a:gsLst>
                  <a:lin ang="5400000" scaled="0"/>
                </a:gradFill>
                <a:latin typeface="Segoe UI Light"/>
              </a:rPr>
              <a:t>your infrastructure</a:t>
            </a:r>
          </a:p>
          <a:p>
            <a:pPr defTabSz="895221" fontAlgn="base">
              <a:lnSpc>
                <a:spcPct val="90000"/>
              </a:lnSpc>
              <a:spcBef>
                <a:spcPct val="0"/>
              </a:spcBef>
              <a:spcAft>
                <a:spcPct val="0"/>
              </a:spcAft>
            </a:pPr>
            <a:r>
              <a:rPr lang="en-US" sz="3234" spc="-49" dirty="0" smtClean="0">
                <a:gradFill>
                  <a:gsLst>
                    <a:gs pos="2000">
                      <a:schemeClr val="tx1">
                        <a:lumMod val="50000"/>
                      </a:schemeClr>
                    </a:gs>
                    <a:gs pos="100000">
                      <a:schemeClr val="tx1">
                        <a:lumMod val="50000"/>
                      </a:schemeClr>
                    </a:gs>
                  </a:gsLst>
                  <a:lin ang="5400000" scaled="0"/>
                </a:gradFill>
                <a:latin typeface="Segoe UI Light"/>
              </a:rPr>
              <a:t>and extend the reach</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18" name="Freeform 8"/>
          <p:cNvSpPr>
            <a:spLocks/>
          </p:cNvSpPr>
          <p:nvPr/>
        </p:nvSpPr>
        <p:spPr bwMode="auto">
          <a:xfrm>
            <a:off x="1556" y="5458405"/>
            <a:ext cx="6973152" cy="1255444"/>
          </a:xfrm>
          <a:prstGeom prst="rect">
            <a:avLst/>
          </a:prstGeom>
          <a:noFill/>
          <a:ln>
            <a:noFill/>
          </a:ln>
        </p:spPr>
        <p:txBody>
          <a:bodyPr vert="horz" wrap="square" lIns="1746229" tIns="179078"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Connect hybrid infrastructure services with a single identity</a:t>
            </a:r>
          </a:p>
        </p:txBody>
      </p:sp>
      <p:sp>
        <p:nvSpPr>
          <p:cNvPr id="67" name="Oval 66"/>
          <p:cNvSpPr/>
          <p:nvPr/>
        </p:nvSpPr>
        <p:spPr bwMode="auto">
          <a:xfrm>
            <a:off x="289172" y="5515130"/>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3" name="Freeform 164"/>
          <p:cNvSpPr>
            <a:spLocks noEditPoints="1"/>
          </p:cNvSpPr>
          <p:nvPr/>
        </p:nvSpPr>
        <p:spPr bwMode="black">
          <a:xfrm>
            <a:off x="566837" y="5682141"/>
            <a:ext cx="572737" cy="794047"/>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3" name="TextBox 42"/>
          <p:cNvSpPr txBox="1"/>
          <p:nvPr/>
        </p:nvSpPr>
        <p:spPr>
          <a:xfrm>
            <a:off x="9122179" y="3618522"/>
            <a:ext cx="3515619" cy="732540"/>
          </a:xfrm>
          <a:prstGeom prst="rect">
            <a:avLst/>
          </a:prstGeom>
          <a:noFill/>
        </p:spPr>
        <p:txBody>
          <a:bodyPr wrap="square" lIns="179101" tIns="143281" rIns="179101" bIns="143281" rtlCol="0">
            <a:spAutoFit/>
          </a:bodyPr>
          <a:lstStyle/>
          <a:p>
            <a:pPr>
              <a:lnSpc>
                <a:spcPct val="90000"/>
              </a:lnSpc>
            </a:pPr>
            <a:r>
              <a:rPr lang="en-US" sz="3234" spc="-49" dirty="0">
                <a:gradFill>
                  <a:gsLst>
                    <a:gs pos="2917">
                      <a:srgbClr val="EFEFEF"/>
                    </a:gs>
                    <a:gs pos="30000">
                      <a:srgbClr val="EFEFEF"/>
                    </a:gs>
                  </a:gsLst>
                  <a:lin ang="5400000" scaled="0"/>
                </a:gradFill>
                <a:latin typeface="Segoe UI Light"/>
              </a:rPr>
              <a:t>Top scenarios</a:t>
            </a:r>
          </a:p>
        </p:txBody>
      </p:sp>
      <p:sp>
        <p:nvSpPr>
          <p:cNvPr id="39" name="Wrench-Small"/>
          <p:cNvSpPr>
            <a:spLocks noEditPoints="1"/>
          </p:cNvSpPr>
          <p:nvPr/>
        </p:nvSpPr>
        <p:spPr bwMode="black">
          <a:xfrm>
            <a:off x="8633622" y="3219076"/>
            <a:ext cx="318605" cy="29700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0" name=".NET-Small"/>
          <p:cNvSpPr>
            <a:spLocks noEditPoints="1"/>
          </p:cNvSpPr>
          <p:nvPr/>
        </p:nvSpPr>
        <p:spPr bwMode="auto">
          <a:xfrm>
            <a:off x="8630060" y="3465768"/>
            <a:ext cx="350673" cy="152757"/>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grpSp>
        <p:nvGrpSpPr>
          <p:cNvPr id="2" name="Scale-Small"/>
          <p:cNvGrpSpPr/>
          <p:nvPr/>
        </p:nvGrpSpPr>
        <p:grpSpPr>
          <a:xfrm>
            <a:off x="8835174" y="3212466"/>
            <a:ext cx="287004" cy="278769"/>
            <a:chOff x="666757" y="3353674"/>
            <a:chExt cx="717792" cy="697195"/>
          </a:xfrm>
        </p:grpSpPr>
        <p:grpSp>
          <p:nvGrpSpPr>
            <p:cNvPr id="42" name="Group 425"/>
            <p:cNvGrpSpPr>
              <a:grpSpLocks noChangeAspect="1"/>
            </p:cNvGrpSpPr>
            <p:nvPr/>
          </p:nvGrpSpPr>
          <p:grpSpPr bwMode="auto">
            <a:xfrm>
              <a:off x="666757" y="3353674"/>
              <a:ext cx="717792" cy="697195"/>
              <a:chOff x="-5049" y="3255"/>
              <a:chExt cx="488" cy="474"/>
            </a:xfrm>
            <a:solidFill>
              <a:srgbClr val="FFFFFF"/>
            </a:solidFill>
          </p:grpSpPr>
          <p:sp>
            <p:nvSpPr>
              <p:cNvPr id="45"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6"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8"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9"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50" name="Group 49"/>
            <p:cNvGrpSpPr/>
            <p:nvPr/>
          </p:nvGrpSpPr>
          <p:grpSpPr>
            <a:xfrm>
              <a:off x="845653" y="3553455"/>
              <a:ext cx="354574" cy="268268"/>
              <a:chOff x="1174577" y="3836566"/>
              <a:chExt cx="584564" cy="442277"/>
            </a:xfrm>
          </p:grpSpPr>
          <p:sp>
            <p:nvSpPr>
              <p:cNvPr id="51" name="Rectangle 50"/>
              <p:cNvSpPr/>
              <p:nvPr/>
            </p:nvSpPr>
            <p:spPr bwMode="auto">
              <a:xfrm>
                <a:off x="1269733" y="3853289"/>
                <a:ext cx="395399" cy="274369"/>
              </a:xfrm>
              <a:prstGeom prst="rect">
                <a:avLst/>
              </a:pr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4"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74" name="Share-Large"/>
          <p:cNvGrpSpPr/>
          <p:nvPr/>
        </p:nvGrpSpPr>
        <p:grpSpPr>
          <a:xfrm>
            <a:off x="486552" y="4500435"/>
            <a:ext cx="795611" cy="588444"/>
            <a:chOff x="463723" y="4569544"/>
            <a:chExt cx="877149" cy="648749"/>
          </a:xfrm>
          <a:solidFill>
            <a:srgbClr val="FFFFFF"/>
          </a:solidFill>
        </p:grpSpPr>
        <p:sp>
          <p:nvSpPr>
            <p:cNvPr id="75"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76" name="Group 75"/>
            <p:cNvGrpSpPr/>
            <p:nvPr/>
          </p:nvGrpSpPr>
          <p:grpSpPr>
            <a:xfrm>
              <a:off x="463723" y="4569544"/>
              <a:ext cx="217113" cy="598395"/>
              <a:chOff x="653372" y="4720422"/>
              <a:chExt cx="151053" cy="416326"/>
            </a:xfrm>
            <a:grpFill/>
          </p:grpSpPr>
          <p:sp>
            <p:nvSpPr>
              <p:cNvPr id="80"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81"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77" name="Group 76"/>
            <p:cNvGrpSpPr/>
            <p:nvPr/>
          </p:nvGrpSpPr>
          <p:grpSpPr>
            <a:xfrm>
              <a:off x="1123759" y="4569544"/>
              <a:ext cx="217113" cy="598395"/>
              <a:chOff x="653372" y="4720422"/>
              <a:chExt cx="151053" cy="416326"/>
            </a:xfrm>
            <a:grpFill/>
          </p:grpSpPr>
          <p:sp>
            <p:nvSpPr>
              <p:cNvPr id="78"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79"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88" name="Freeform 8"/>
          <p:cNvSpPr>
            <a:spLocks/>
          </p:cNvSpPr>
          <p:nvPr/>
        </p:nvSpPr>
        <p:spPr bwMode="auto">
          <a:xfrm>
            <a:off x="1" y="1615497"/>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Enable innovation with </a:t>
            </a:r>
            <a:r>
              <a:rPr lang="en-US" sz="3234" spc="-49" dirty="0" err="1">
                <a:gradFill>
                  <a:gsLst>
                    <a:gs pos="2000">
                      <a:schemeClr val="tx1">
                        <a:lumMod val="50000"/>
                      </a:schemeClr>
                    </a:gs>
                    <a:gs pos="100000">
                      <a:schemeClr val="tx1">
                        <a:lumMod val="50000"/>
                      </a:schemeClr>
                    </a:gs>
                  </a:gsLst>
                  <a:lin ang="5400000" scaled="0"/>
                </a:gradFill>
                <a:latin typeface="Segoe UI Light"/>
              </a:rPr>
              <a:t>dev</a:t>
            </a:r>
            <a:r>
              <a:rPr lang="en-US" sz="3234" spc="-49" dirty="0">
                <a:gradFill>
                  <a:gsLst>
                    <a:gs pos="2000">
                      <a:schemeClr val="tx1">
                        <a:lumMod val="50000"/>
                      </a:schemeClr>
                    </a:gs>
                    <a:gs pos="100000">
                      <a:schemeClr val="tx1">
                        <a:lumMod val="50000"/>
                      </a:schemeClr>
                    </a:gs>
                  </a:gsLst>
                  <a:lin ang="5400000" scaled="0"/>
                </a:gradFill>
                <a:latin typeface="Segoe UI Light"/>
              </a:rPr>
              <a:t>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and test</a:t>
            </a:r>
          </a:p>
        </p:txBody>
      </p:sp>
      <p:grpSp>
        <p:nvGrpSpPr>
          <p:cNvPr id="108" name="Scale-Large"/>
          <p:cNvGrpSpPr/>
          <p:nvPr/>
        </p:nvGrpSpPr>
        <p:grpSpPr>
          <a:xfrm>
            <a:off x="500739" y="3127994"/>
            <a:ext cx="703498" cy="683312"/>
            <a:chOff x="514357" y="3201274"/>
            <a:chExt cx="717792" cy="697195"/>
          </a:xfrm>
        </p:grpSpPr>
        <p:grpSp>
          <p:nvGrpSpPr>
            <p:cNvPr id="109" name="Group 425"/>
            <p:cNvGrpSpPr>
              <a:grpSpLocks noChangeAspect="1"/>
            </p:cNvGrpSpPr>
            <p:nvPr/>
          </p:nvGrpSpPr>
          <p:grpSpPr bwMode="auto">
            <a:xfrm>
              <a:off x="514357" y="3201274"/>
              <a:ext cx="717792" cy="697195"/>
              <a:chOff x="-5049" y="3255"/>
              <a:chExt cx="488" cy="474"/>
            </a:xfrm>
            <a:solidFill>
              <a:srgbClr val="FFFFFF"/>
            </a:solidFill>
          </p:grpSpPr>
          <p:sp>
            <p:nvSpPr>
              <p:cNvPr id="114"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5"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6"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7"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10" name="Group 109"/>
            <p:cNvGrpSpPr/>
            <p:nvPr/>
          </p:nvGrpSpPr>
          <p:grpSpPr>
            <a:xfrm>
              <a:off x="693253" y="3401055"/>
              <a:ext cx="354574" cy="268268"/>
              <a:chOff x="1174577" y="3836566"/>
              <a:chExt cx="584564" cy="442277"/>
            </a:xfrm>
          </p:grpSpPr>
          <p:sp>
            <p:nvSpPr>
              <p:cNvPr id="111" name="Rectangle 110"/>
              <p:cNvSpPr/>
              <p:nvPr/>
            </p:nvSpPr>
            <p:spPr bwMode="auto">
              <a:xfrm>
                <a:off x="1269733" y="3853289"/>
                <a:ext cx="395399" cy="274369"/>
              </a:xfrm>
              <a:prstGeom prst="rect">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3"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118" name="Share-Small"/>
          <p:cNvGrpSpPr/>
          <p:nvPr/>
        </p:nvGrpSpPr>
        <p:grpSpPr>
          <a:xfrm>
            <a:off x="8885862" y="3464139"/>
            <a:ext cx="232747" cy="172142"/>
            <a:chOff x="463723" y="4569544"/>
            <a:chExt cx="877149" cy="648749"/>
          </a:xfrm>
          <a:solidFill>
            <a:schemeClr val="tx2"/>
          </a:solidFill>
        </p:grpSpPr>
        <p:sp>
          <p:nvSpPr>
            <p:cNvPr id="119"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120" name="Group 119"/>
            <p:cNvGrpSpPr/>
            <p:nvPr/>
          </p:nvGrpSpPr>
          <p:grpSpPr>
            <a:xfrm>
              <a:off x="463723" y="4569544"/>
              <a:ext cx="217113" cy="598395"/>
              <a:chOff x="653372" y="4720422"/>
              <a:chExt cx="151053" cy="416326"/>
            </a:xfrm>
            <a:grpFill/>
          </p:grpSpPr>
          <p:sp>
            <p:nvSpPr>
              <p:cNvPr id="124"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5"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21" name="Group 120"/>
            <p:cNvGrpSpPr/>
            <p:nvPr/>
          </p:nvGrpSpPr>
          <p:grpSpPr>
            <a:xfrm>
              <a:off x="1123759" y="4569544"/>
              <a:ext cx="217113" cy="598395"/>
              <a:chOff x="653372" y="4720422"/>
              <a:chExt cx="151053" cy="416326"/>
            </a:xfrm>
            <a:grpFill/>
          </p:grpSpPr>
          <p:sp>
            <p:nvSpPr>
              <p:cNvPr id="122"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3"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126" name="Thumb-Small"/>
          <p:cNvSpPr>
            <a:spLocks noEditPoints="1"/>
          </p:cNvSpPr>
          <p:nvPr/>
        </p:nvSpPr>
        <p:spPr bwMode="black">
          <a:xfrm>
            <a:off x="8892845" y="3326643"/>
            <a:ext cx="190597" cy="2642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58" name=".NET-Large"/>
          <p:cNvSpPr>
            <a:spLocks noEditPoints="1"/>
          </p:cNvSpPr>
          <p:nvPr/>
        </p:nvSpPr>
        <p:spPr bwMode="auto">
          <a:xfrm>
            <a:off x="381316" y="687618"/>
            <a:ext cx="942346" cy="410498"/>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Tree>
    <p:extLst>
      <p:ext uri="{BB962C8B-B14F-4D97-AF65-F5344CB8AC3E}">
        <p14:creationId xmlns:p14="http://schemas.microsoft.com/office/powerpoint/2010/main" val="6551883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grpId="0" nodeType="clickEffect">
                                  <p:stCondLst>
                                    <p:cond delay="0"/>
                                  </p:stCondLst>
                                  <p:childTnLst>
                                    <p:animEffect transition="out" filter="fade">
                                      <p:cBhvr>
                                        <p:cTn id="6" dur="500" tmFilter="0, 0; .2, .5; .8, .5; 1, 0"/>
                                        <p:tgtEl>
                                          <p:spTgt spid="73"/>
                                        </p:tgtEl>
                                      </p:cBhvr>
                                    </p:animEffect>
                                    <p:animScale>
                                      <p:cBhvr>
                                        <p:cTn id="7" dur="250" autoRev="1" fill="hold"/>
                                        <p:tgtEl>
                                          <p:spTgt spid="73"/>
                                        </p:tgtEl>
                                      </p:cBhvr>
                                      <p:by x="105000" y="105000"/>
                                    </p:animScale>
                                  </p:childTnLst>
                                </p:cTn>
                              </p:par>
                              <p:par>
                                <p:cTn id="8" presetID="26" presetClass="emph" presetSubtype="0" repeatCount="3000" fill="hold" grpId="0" nodeType="withEffect">
                                  <p:stCondLst>
                                    <p:cond delay="0"/>
                                  </p:stCondLst>
                                  <p:childTnLst>
                                    <p:animEffect transition="out" filter="fade">
                                      <p:cBhvr>
                                        <p:cTn id="9" dur="500" tmFilter="0, 0; .2, .5; .8, .5; 1, 0"/>
                                        <p:tgtEl>
                                          <p:spTgt spid="20"/>
                                        </p:tgtEl>
                                      </p:cBhvr>
                                    </p:animEffect>
                                    <p:animScale>
                                      <p:cBhvr>
                                        <p:cTn id="10" dur="250" autoRev="1" fill="hold"/>
                                        <p:tgtEl>
                                          <p:spTgt spid="20"/>
                                        </p:tgtEl>
                                      </p:cBhvr>
                                      <p:by x="105000" y="105000"/>
                                    </p:animScale>
                                  </p:childTnLst>
                                </p:cTn>
                              </p:par>
                              <p:par>
                                <p:cTn id="11" presetID="26" presetClass="emph" presetSubtype="0" repeatCount="3000" fill="hold" grpId="0" nodeType="withEffect">
                                  <p:stCondLst>
                                    <p:cond delay="0"/>
                                  </p:stCondLst>
                                  <p:childTnLst>
                                    <p:animEffect transition="out" filter="fade">
                                      <p:cBhvr>
                                        <p:cTn id="12" dur="500" tmFilter="0, 0; .2, .5; .8, .5; 1, 0"/>
                                        <p:tgtEl>
                                          <p:spTgt spid="88"/>
                                        </p:tgtEl>
                                      </p:cBhvr>
                                    </p:animEffect>
                                    <p:animScale>
                                      <p:cBhvr>
                                        <p:cTn id="13"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20" grpId="0" animBg="1"/>
      <p:bldP spid="8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6204168" y="5649234"/>
            <a:ext cx="1803373" cy="439712"/>
            <a:chOff x="1606732" y="2629518"/>
            <a:chExt cx="1840014" cy="448646"/>
          </a:xfrm>
        </p:grpSpPr>
        <p:sp>
          <p:nvSpPr>
            <p:cNvPr id="62" name="Rectangle 61"/>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3" name="Rectangle 62"/>
            <p:cNvSpPr/>
            <p:nvPr/>
          </p:nvSpPr>
          <p:spPr>
            <a:xfrm>
              <a:off x="1606732" y="2719988"/>
              <a:ext cx="1786451" cy="338554"/>
            </a:xfrm>
            <a:prstGeom prst="rect">
              <a:avLst/>
            </a:prstGeom>
          </p:spPr>
          <p:txBody>
            <a:bodyPr wrap="square">
              <a:spAutoFit/>
            </a:bodyPr>
            <a:lstStyle/>
            <a:p>
              <a:pPr defTabSz="658912">
                <a:lnSpc>
                  <a:spcPct val="80000"/>
                </a:lnSpc>
                <a:defRPr/>
              </a:pPr>
              <a:r>
                <a:rPr lang="en-US" sz="1960" kern="0" dirty="0">
                  <a:gradFill>
                    <a:gsLst>
                      <a:gs pos="1250">
                        <a:srgbClr val="FFFFFF"/>
                      </a:gs>
                      <a:gs pos="48000">
                        <a:srgbClr val="FFFFFF"/>
                      </a:gs>
                    </a:gsLst>
                    <a:lin ang="5400000" scaled="0"/>
                  </a:gradFill>
                </a:rPr>
                <a:t>IT Admin</a:t>
              </a:r>
            </a:p>
          </p:txBody>
        </p:sp>
      </p:grpSp>
      <p:grpSp>
        <p:nvGrpSpPr>
          <p:cNvPr id="60" name="Group 59"/>
          <p:cNvGrpSpPr/>
          <p:nvPr/>
        </p:nvGrpSpPr>
        <p:grpSpPr>
          <a:xfrm>
            <a:off x="1549843" y="2578536"/>
            <a:ext cx="1803373" cy="439712"/>
            <a:chOff x="1606732" y="2629518"/>
            <a:chExt cx="1840014" cy="448646"/>
          </a:xfrm>
        </p:grpSpPr>
        <p:sp>
          <p:nvSpPr>
            <p:cNvPr id="59" name="Rectangle 58"/>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3" name="Rectangle 32"/>
            <p:cNvSpPr/>
            <p:nvPr/>
          </p:nvSpPr>
          <p:spPr>
            <a:xfrm>
              <a:off x="1606732" y="2719988"/>
              <a:ext cx="1786451" cy="338554"/>
            </a:xfrm>
            <a:prstGeom prst="rect">
              <a:avLst/>
            </a:prstGeom>
          </p:spPr>
          <p:txBody>
            <a:bodyPr wrap="square">
              <a:spAutoFit/>
            </a:bodyPr>
            <a:lstStyle/>
            <a:p>
              <a:pPr defTabSz="658912">
                <a:lnSpc>
                  <a:spcPct val="80000"/>
                </a:lnSpc>
                <a:defRPr/>
              </a:pPr>
              <a:r>
                <a:rPr lang="en-US" sz="1960" kern="0" dirty="0">
                  <a:gradFill>
                    <a:gsLst>
                      <a:gs pos="1250">
                        <a:srgbClr val="FFFFFF"/>
                      </a:gs>
                      <a:gs pos="48000">
                        <a:srgbClr val="FFFFFF"/>
                      </a:gs>
                    </a:gsLst>
                    <a:lin ang="5400000" scaled="0"/>
                  </a:gradFill>
                </a:rPr>
                <a:t>Developers</a:t>
              </a:r>
            </a:p>
          </p:txBody>
        </p:sp>
      </p:grpSp>
      <p:grpSp>
        <p:nvGrpSpPr>
          <p:cNvPr id="67" name="Group 66"/>
          <p:cNvGrpSpPr/>
          <p:nvPr/>
        </p:nvGrpSpPr>
        <p:grpSpPr>
          <a:xfrm>
            <a:off x="269170" y="4097172"/>
            <a:ext cx="5825246" cy="2465296"/>
            <a:chOff x="274639" y="4179009"/>
            <a:chExt cx="5943602" cy="2515385"/>
          </a:xfrm>
        </p:grpSpPr>
        <p:sp>
          <p:nvSpPr>
            <p:cNvPr id="52" name="Freeform 18"/>
            <p:cNvSpPr>
              <a:spLocks noEditPoints="1"/>
            </p:cNvSpPr>
            <p:nvPr/>
          </p:nvSpPr>
          <p:spPr bwMode="auto">
            <a:xfrm>
              <a:off x="274639" y="4179009"/>
              <a:ext cx="5943602" cy="2515385"/>
            </a:xfrm>
            <a:prstGeom prst="rect">
              <a:avLst/>
            </a:prstGeom>
            <a:solidFill>
              <a:schemeClr val="tx2"/>
            </a:solidFill>
            <a:ln>
              <a:noFill/>
            </a:ln>
          </p:spPr>
          <p:txBody>
            <a:bodyPr vert="horz" wrap="square" lIns="89619" tIns="44810" rIns="89619" bIns="44810" numCol="1" anchor="t" anchorCtr="0" compatLnSpc="1">
              <a:prstTxWarp prst="textNoShape">
                <a:avLst/>
              </a:prstTxWarp>
            </a:bodyPr>
            <a:lstStyle/>
            <a:p>
              <a:pPr defTabSz="913946"/>
              <a:r>
                <a:rPr lang="en-US" sz="1764" dirty="0">
                  <a:solidFill>
                    <a:srgbClr val="EFEFEF"/>
                  </a:solidFill>
                </a:rPr>
                <a:t>Your Datacenter</a:t>
              </a:r>
            </a:p>
          </p:txBody>
        </p:sp>
        <p:grpSp>
          <p:nvGrpSpPr>
            <p:cNvPr id="65" name="Group 64"/>
            <p:cNvGrpSpPr/>
            <p:nvPr/>
          </p:nvGrpSpPr>
          <p:grpSpPr>
            <a:xfrm>
              <a:off x="2794084" y="4469639"/>
              <a:ext cx="2647041" cy="2017932"/>
              <a:chOff x="2794084" y="4469639"/>
              <a:chExt cx="2647041" cy="2017932"/>
            </a:xfrm>
          </p:grpSpPr>
          <p:sp>
            <p:nvSpPr>
              <p:cNvPr id="18" name="Rounded Rectangle 17"/>
              <p:cNvSpPr/>
              <p:nvPr/>
            </p:nvSpPr>
            <p:spPr bwMode="auto">
              <a:xfrm>
                <a:off x="2794084" y="4469639"/>
                <a:ext cx="2647041" cy="2017932"/>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15" name="Group 14"/>
              <p:cNvGrpSpPr/>
              <p:nvPr/>
            </p:nvGrpSpPr>
            <p:grpSpPr>
              <a:xfrm>
                <a:off x="3128392" y="4694779"/>
                <a:ext cx="2030576" cy="1573112"/>
                <a:chOff x="3180644" y="4680514"/>
                <a:chExt cx="2030576" cy="1573112"/>
              </a:xfrm>
            </p:grpSpPr>
            <p:sp>
              <p:nvSpPr>
                <p:cNvPr id="4" name="Freeform 5"/>
                <p:cNvSpPr>
                  <a:spLocks noEditPoints="1"/>
                </p:cNvSpPr>
                <p:nvPr/>
              </p:nvSpPr>
              <p:spPr bwMode="auto">
                <a:xfrm>
                  <a:off x="318064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 name="Freeform 5"/>
                <p:cNvSpPr>
                  <a:spLocks noEditPoints="1"/>
                </p:cNvSpPr>
                <p:nvPr/>
              </p:nvSpPr>
              <p:spPr bwMode="auto">
                <a:xfrm>
                  <a:off x="426846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8" name="Freeform 5"/>
                <p:cNvSpPr>
                  <a:spLocks noEditPoints="1"/>
                </p:cNvSpPr>
                <p:nvPr/>
              </p:nvSpPr>
              <p:spPr bwMode="auto">
                <a:xfrm>
                  <a:off x="318064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9" name="Freeform 8"/>
                <p:cNvSpPr>
                  <a:spLocks noEditPoints="1"/>
                </p:cNvSpPr>
                <p:nvPr/>
              </p:nvSpPr>
              <p:spPr bwMode="auto">
                <a:xfrm>
                  <a:off x="426846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1" name="Freeform 5"/>
                <p:cNvSpPr>
                  <a:spLocks noEditPoints="1"/>
                </p:cNvSpPr>
                <p:nvPr/>
              </p:nvSpPr>
              <p:spPr bwMode="auto">
                <a:xfrm>
                  <a:off x="318064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 name="Freeform 11"/>
                <p:cNvSpPr>
                  <a:spLocks noEditPoints="1"/>
                </p:cNvSpPr>
                <p:nvPr/>
              </p:nvSpPr>
              <p:spPr bwMode="auto">
                <a:xfrm>
                  <a:off x="426846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grpSp>
        <p:nvGrpSpPr>
          <p:cNvPr id="57" name="Group 56"/>
          <p:cNvGrpSpPr/>
          <p:nvPr/>
        </p:nvGrpSpPr>
        <p:grpSpPr>
          <a:xfrm>
            <a:off x="3131404" y="1276004"/>
            <a:ext cx="2201371" cy="2201371"/>
            <a:chOff x="3379883" y="1211263"/>
            <a:chExt cx="2246098" cy="2246098"/>
          </a:xfrm>
        </p:grpSpPr>
        <p:sp>
          <p:nvSpPr>
            <p:cNvPr id="54" name="Oval 53"/>
            <p:cNvSpPr/>
            <p:nvPr/>
          </p:nvSpPr>
          <p:spPr bwMode="auto">
            <a:xfrm>
              <a:off x="3379883" y="121126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34" name="Group 740"/>
            <p:cNvGrpSpPr>
              <a:grpSpLocks noChangeAspect="1"/>
            </p:cNvGrpSpPr>
            <p:nvPr/>
          </p:nvGrpSpPr>
          <p:grpSpPr bwMode="auto">
            <a:xfrm>
              <a:off x="3688878" y="1636025"/>
              <a:ext cx="1628108" cy="1396574"/>
              <a:chOff x="7349" y="-2816"/>
              <a:chExt cx="661" cy="567"/>
            </a:xfrm>
            <a:solidFill>
              <a:schemeClr val="bg1">
                <a:lumMod val="50000"/>
              </a:schemeClr>
            </a:solidFill>
          </p:grpSpPr>
          <p:sp>
            <p:nvSpPr>
              <p:cNvPr id="37"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40" name="Oval 742"/>
              <p:cNvSpPr>
                <a:spLocks noChangeArrowheads="1"/>
              </p:cNvSpPr>
              <p:nvPr/>
            </p:nvSpPr>
            <p:spPr bwMode="auto">
              <a:xfrm>
                <a:off x="7616" y="-2816"/>
                <a:ext cx="127" cy="1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41"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42" name="Oval 744"/>
              <p:cNvSpPr>
                <a:spLocks noChangeArrowheads="1"/>
              </p:cNvSpPr>
              <p:nvPr/>
            </p:nvSpPr>
            <p:spPr bwMode="auto">
              <a:xfrm>
                <a:off x="7866"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43"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44" name="Oval 746"/>
              <p:cNvSpPr>
                <a:spLocks noChangeArrowheads="1"/>
              </p:cNvSpPr>
              <p:nvPr/>
            </p:nvSpPr>
            <p:spPr bwMode="auto">
              <a:xfrm>
                <a:off x="7384"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grpSp>
      </p:grpSp>
      <p:sp>
        <p:nvSpPr>
          <p:cNvPr id="48" name="TextBox 47"/>
          <p:cNvSpPr txBox="1"/>
          <p:nvPr/>
        </p:nvSpPr>
        <p:spPr>
          <a:xfrm>
            <a:off x="825618" y="5321624"/>
            <a:ext cx="1977097" cy="832547"/>
          </a:xfrm>
          <a:prstGeom prst="rect">
            <a:avLst/>
          </a:prstGeom>
          <a:noFill/>
        </p:spPr>
        <p:txBody>
          <a:bodyPr wrap="square" lIns="0" tIns="143391" rIns="0" bIns="143391"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algn="l" defTabSz="913946"/>
            <a:r>
              <a:rPr lang="en-US" sz="1960" b="0" dirty="0">
                <a:gradFill>
                  <a:gsLst>
                    <a:gs pos="69027">
                      <a:srgbClr val="FFFFFF"/>
                    </a:gs>
                    <a:gs pos="56000">
                      <a:srgbClr val="FFFFFF"/>
                    </a:gs>
                  </a:gsLst>
                  <a:lin ang="5400000" scaled="0"/>
                </a:gradFill>
                <a:latin typeface="Segoe UI"/>
              </a:rPr>
              <a:t>VMs in test/</a:t>
            </a:r>
            <a:r>
              <a:rPr lang="en-US" sz="1960" b="0" dirty="0" err="1">
                <a:gradFill>
                  <a:gsLst>
                    <a:gs pos="69027">
                      <a:srgbClr val="FFFFFF"/>
                    </a:gs>
                    <a:gs pos="56000">
                      <a:srgbClr val="FFFFFF"/>
                    </a:gs>
                  </a:gsLst>
                  <a:lin ang="5400000" scaled="0"/>
                </a:gradFill>
                <a:latin typeface="Segoe UI"/>
              </a:rPr>
              <a:t>dev</a:t>
            </a:r>
            <a:r>
              <a:rPr lang="en-US" sz="1960" b="0" dirty="0">
                <a:gradFill>
                  <a:gsLst>
                    <a:gs pos="69027">
                      <a:srgbClr val="FFFFFF"/>
                    </a:gs>
                    <a:gs pos="56000">
                      <a:srgbClr val="FFFFFF"/>
                    </a:gs>
                  </a:gsLst>
                  <a:lin ang="5400000" scaled="0"/>
                </a:gradFill>
                <a:latin typeface="Segoe UI"/>
              </a:rPr>
              <a:t> environment</a:t>
            </a:r>
          </a:p>
        </p:txBody>
      </p:sp>
      <p:sp>
        <p:nvSpPr>
          <p:cNvPr id="2" name="Title 1"/>
          <p:cNvSpPr>
            <a:spLocks noGrp="1"/>
          </p:cNvSpPr>
          <p:nvPr>
            <p:ph type="title"/>
          </p:nvPr>
        </p:nvSpPr>
        <p:spPr/>
        <p:txBody>
          <a:bodyPr/>
          <a:lstStyle/>
          <a:p>
            <a:r>
              <a:rPr lang="en-US" dirty="0" smtClean="0"/>
              <a:t>Develop, test, run your </a:t>
            </a:r>
            <a:r>
              <a:rPr lang="en-US" dirty="0"/>
              <a:t>a</a:t>
            </a:r>
            <a:r>
              <a:rPr lang="en-US" dirty="0" smtClean="0"/>
              <a:t>pps</a:t>
            </a:r>
            <a:endParaRPr lang="en-US" dirty="0"/>
          </a:p>
        </p:txBody>
      </p:sp>
      <p:sp>
        <p:nvSpPr>
          <p:cNvPr id="36" name="TextBox 35"/>
          <p:cNvSpPr txBox="1"/>
          <p:nvPr/>
        </p:nvSpPr>
        <p:spPr>
          <a:xfrm>
            <a:off x="6377605" y="4993320"/>
            <a:ext cx="1219349" cy="452472"/>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rPr>
              <a:t>Provision VMs</a:t>
            </a:r>
          </a:p>
        </p:txBody>
      </p:sp>
      <p:sp>
        <p:nvSpPr>
          <p:cNvPr id="39" name="TextBox 38"/>
          <p:cNvSpPr txBox="1"/>
          <p:nvPr/>
        </p:nvSpPr>
        <p:spPr>
          <a:xfrm>
            <a:off x="1903427" y="2993437"/>
            <a:ext cx="899287" cy="452472"/>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rPr>
              <a:t>Use VMs</a:t>
            </a:r>
          </a:p>
        </p:txBody>
      </p:sp>
      <p:cxnSp>
        <p:nvCxnSpPr>
          <p:cNvPr id="47" name="Straight Connector 46"/>
          <p:cNvCxnSpPr/>
          <p:nvPr/>
        </p:nvCxnSpPr>
        <p:spPr>
          <a:xfrm>
            <a:off x="825617" y="6102258"/>
            <a:ext cx="1659718" cy="0"/>
          </a:xfrm>
          <a:prstGeom prst="line">
            <a:avLst/>
          </a:prstGeom>
          <a:ln w="476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49" name="Oval 48"/>
          <p:cNvSpPr/>
          <p:nvPr/>
        </p:nvSpPr>
        <p:spPr bwMode="auto">
          <a:xfrm>
            <a:off x="2511009" y="5943093"/>
            <a:ext cx="291705" cy="291705"/>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9" tIns="60923" rIns="121849" bIns="60923" numCol="1" rtlCol="0" anchor="ctr" anchorCtr="0" compatLnSpc="1">
            <a:prstTxWarp prst="textNoShape">
              <a:avLst/>
            </a:prstTxWarp>
          </a:bodyPr>
          <a:lstStyle/>
          <a:p>
            <a:pPr algn="ctr" defTabSz="1218051" fontAlgn="base">
              <a:spcBef>
                <a:spcPct val="0"/>
              </a:spcBef>
              <a:spcAft>
                <a:spcPct val="0"/>
              </a:spcAft>
            </a:pPr>
            <a:endParaRPr lang="en-US" sz="2930" dirty="0">
              <a:gradFill>
                <a:gsLst>
                  <a:gs pos="0">
                    <a:srgbClr val="FFFFFF"/>
                  </a:gs>
                  <a:gs pos="100000">
                    <a:srgbClr val="FFFFFF"/>
                  </a:gs>
                </a:gsLst>
                <a:lin ang="5400000" scaled="0"/>
              </a:gradFill>
            </a:endParaRPr>
          </a:p>
        </p:txBody>
      </p:sp>
      <p:cxnSp>
        <p:nvCxnSpPr>
          <p:cNvPr id="50" name="Straight Arrow Connector 49"/>
          <p:cNvCxnSpPr/>
          <p:nvPr/>
        </p:nvCxnSpPr>
        <p:spPr>
          <a:xfrm flipV="1">
            <a:off x="2738445" y="3023012"/>
            <a:ext cx="0" cy="1031715"/>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6206408" y="5386838"/>
            <a:ext cx="1344287" cy="0"/>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7677818" y="4207798"/>
            <a:ext cx="2201371" cy="2201371"/>
            <a:chOff x="7833814" y="4291883"/>
            <a:chExt cx="2246098" cy="2246098"/>
          </a:xfrm>
        </p:grpSpPr>
        <p:sp>
          <p:nvSpPr>
            <p:cNvPr id="55" name="Oval 54"/>
            <p:cNvSpPr/>
            <p:nvPr/>
          </p:nvSpPr>
          <p:spPr bwMode="auto">
            <a:xfrm>
              <a:off x="7833814" y="429188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3" name="Group 2"/>
            <p:cNvGrpSpPr/>
            <p:nvPr/>
          </p:nvGrpSpPr>
          <p:grpSpPr>
            <a:xfrm>
              <a:off x="8658828" y="4582427"/>
              <a:ext cx="596070" cy="1665010"/>
              <a:chOff x="8164721" y="700282"/>
              <a:chExt cx="151053" cy="421938"/>
            </a:xfrm>
          </p:grpSpPr>
          <p:sp>
            <p:nvSpPr>
              <p:cNvPr id="45" name="Freeform 745"/>
              <p:cNvSpPr>
                <a:spLocks/>
              </p:cNvSpPr>
              <p:nvPr/>
            </p:nvSpPr>
            <p:spPr bwMode="auto">
              <a:xfrm>
                <a:off x="8164721" y="815049"/>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6" name="Oval 746"/>
              <p:cNvSpPr>
                <a:spLocks noChangeArrowheads="1"/>
              </p:cNvSpPr>
              <p:nvPr/>
            </p:nvSpPr>
            <p:spPr bwMode="auto">
              <a:xfrm>
                <a:off x="8194257" y="700282"/>
                <a:ext cx="91982" cy="91138"/>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sp>
        <p:nvSpPr>
          <p:cNvPr id="53" name="TextBox 52"/>
          <p:cNvSpPr txBox="1"/>
          <p:nvPr/>
        </p:nvSpPr>
        <p:spPr>
          <a:xfrm>
            <a:off x="6596184" y="1943596"/>
            <a:ext cx="5473657" cy="2164160"/>
          </a:xfrm>
          <a:prstGeom prst="rect">
            <a:avLst/>
          </a:prstGeom>
          <a:noFill/>
        </p:spPr>
        <p:txBody>
          <a:bodyPr wrap="square" lIns="175715" tIns="140572" rIns="175715" bIns="140572"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392"/>
              </a:spcAft>
            </a:pPr>
            <a:r>
              <a:rPr lang="en-US" sz="1960" spc="-48" dirty="0">
                <a:gradFill>
                  <a:gsLst>
                    <a:gs pos="2917">
                      <a:srgbClr val="505050"/>
                    </a:gs>
                    <a:gs pos="30000">
                      <a:srgbClr val="505050"/>
                    </a:gs>
                  </a:gsLst>
                  <a:lin ang="5400000" scaled="0"/>
                </a:gradFill>
              </a:rPr>
              <a:t>Limited hardware budget</a:t>
            </a:r>
          </a:p>
          <a:p>
            <a:pPr>
              <a:lnSpc>
                <a:spcPct val="90000"/>
              </a:lnSpc>
              <a:spcAft>
                <a:spcPts val="392"/>
              </a:spcAft>
            </a:pPr>
            <a:r>
              <a:rPr lang="en-US" sz="1960" spc="-48" dirty="0">
                <a:gradFill>
                  <a:gsLst>
                    <a:gs pos="2917">
                      <a:srgbClr val="505050"/>
                    </a:gs>
                    <a:gs pos="30000">
                      <a:srgbClr val="505050"/>
                    </a:gs>
                  </a:gsLst>
                  <a:lin ang="5400000" scaled="0"/>
                </a:gradFill>
              </a:rPr>
              <a:t>Limited software licensing</a:t>
            </a:r>
          </a:p>
          <a:p>
            <a:pPr>
              <a:lnSpc>
                <a:spcPct val="90000"/>
              </a:lnSpc>
              <a:spcAft>
                <a:spcPts val="392"/>
              </a:spcAft>
            </a:pPr>
            <a:r>
              <a:rPr lang="en-US" sz="1960" spc="-48" dirty="0">
                <a:gradFill>
                  <a:gsLst>
                    <a:gs pos="2917">
                      <a:srgbClr val="505050"/>
                    </a:gs>
                    <a:gs pos="30000">
                      <a:srgbClr val="505050"/>
                    </a:gs>
                  </a:gsLst>
                  <a:lin ang="5400000" scaled="0"/>
                </a:gradFill>
              </a:rPr>
              <a:t>Resource contention with VMs</a:t>
            </a:r>
          </a:p>
          <a:p>
            <a:pPr>
              <a:lnSpc>
                <a:spcPct val="90000"/>
              </a:lnSpc>
              <a:spcAft>
                <a:spcPts val="392"/>
              </a:spcAft>
            </a:pPr>
            <a:r>
              <a:rPr lang="en-US" sz="1960" spc="-48" dirty="0">
                <a:gradFill>
                  <a:gsLst>
                    <a:gs pos="2917">
                      <a:srgbClr val="505050"/>
                    </a:gs>
                    <a:gs pos="30000">
                      <a:srgbClr val="505050"/>
                    </a:gs>
                  </a:gsLst>
                  <a:lin ang="5400000" scaled="0"/>
                </a:gradFill>
              </a:rPr>
              <a:t>Compromised developer agility</a:t>
            </a:r>
          </a:p>
          <a:p>
            <a:pPr>
              <a:lnSpc>
                <a:spcPct val="90000"/>
              </a:lnSpc>
              <a:spcAft>
                <a:spcPts val="392"/>
              </a:spcAft>
            </a:pPr>
            <a:r>
              <a:rPr lang="en-US" sz="1960" spc="-48" dirty="0">
                <a:gradFill>
                  <a:gsLst>
                    <a:gs pos="2917">
                      <a:srgbClr val="505050"/>
                    </a:gs>
                    <a:gs pos="30000">
                      <a:srgbClr val="505050"/>
                    </a:gs>
                  </a:gsLst>
                  <a:lin ang="5400000" scaled="0"/>
                </a:gradFill>
              </a:rPr>
              <a:t>Realistic scale tests often challenging</a:t>
            </a:r>
          </a:p>
          <a:p>
            <a:pPr>
              <a:lnSpc>
                <a:spcPct val="90000"/>
              </a:lnSpc>
              <a:spcAft>
                <a:spcPts val="392"/>
              </a:spcAft>
            </a:pPr>
            <a:endParaRPr lang="en-US" sz="1960" spc="-48" dirty="0">
              <a:gradFill>
                <a:gsLst>
                  <a:gs pos="2917">
                    <a:srgbClr val="505050"/>
                  </a:gs>
                  <a:gs pos="30000">
                    <a:srgbClr val="505050"/>
                  </a:gs>
                </a:gsLst>
                <a:lin ang="5400000" scaled="0"/>
              </a:gradFill>
            </a:endParaRPr>
          </a:p>
        </p:txBody>
      </p:sp>
      <p:sp>
        <p:nvSpPr>
          <p:cNvPr id="56" name="TextBox 55"/>
          <p:cNvSpPr txBox="1"/>
          <p:nvPr/>
        </p:nvSpPr>
        <p:spPr>
          <a:xfrm>
            <a:off x="6553334" y="1549036"/>
            <a:ext cx="6093823" cy="523159"/>
          </a:xfrm>
          <a:prstGeom prst="rect">
            <a:avLst/>
          </a:prstGeom>
          <a:noFill/>
        </p:spPr>
        <p:txBody>
          <a:bodyPr wrap="square" lIns="179238" tIns="143391" rIns="179238" bIns="143391" rtlCol="0">
            <a:noAutofit/>
          </a:bodyPr>
          <a:lstStyle/>
          <a:p>
            <a:pPr defTabSz="913946">
              <a:lnSpc>
                <a:spcPct val="90000"/>
              </a:lnSpc>
              <a:spcBef>
                <a:spcPct val="20000"/>
              </a:spcBef>
              <a:buSzPct val="80000"/>
            </a:pPr>
            <a:r>
              <a:rPr lang="en-US" sz="2352" b="1" spc="-49" dirty="0">
                <a:gradFill>
                  <a:gsLst>
                    <a:gs pos="2917">
                      <a:srgbClr val="00188F"/>
                    </a:gs>
                    <a:gs pos="30000">
                      <a:srgbClr val="00188F"/>
                    </a:gs>
                  </a:gsLst>
                  <a:lin ang="5400000" scaled="0"/>
                </a:gradFill>
                <a:latin typeface="Segoe UI Light"/>
              </a:rPr>
              <a:t>Test and development on-premises</a:t>
            </a:r>
          </a:p>
        </p:txBody>
      </p:sp>
    </p:spTree>
    <p:extLst>
      <p:ext uri="{BB962C8B-B14F-4D97-AF65-F5344CB8AC3E}">
        <p14:creationId xmlns:p14="http://schemas.microsoft.com/office/powerpoint/2010/main" val="911911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250" fill="hold"/>
                                        <p:tgtEl>
                                          <p:spTgt spid="57"/>
                                        </p:tgtEl>
                                        <p:attrNameLst>
                                          <p:attrName>ppt_w</p:attrName>
                                        </p:attrNameLst>
                                      </p:cBhvr>
                                      <p:tavLst>
                                        <p:tav tm="0">
                                          <p:val>
                                            <p:fltVal val="0"/>
                                          </p:val>
                                        </p:tav>
                                        <p:tav tm="100000">
                                          <p:val>
                                            <p:strVal val="#ppt_w"/>
                                          </p:val>
                                        </p:tav>
                                      </p:tavLst>
                                    </p:anim>
                                    <p:anim calcmode="lin" valueType="num">
                                      <p:cBhvr>
                                        <p:cTn id="8" dur="250" fill="hold"/>
                                        <p:tgtEl>
                                          <p:spTgt spid="57"/>
                                        </p:tgtEl>
                                        <p:attrNameLst>
                                          <p:attrName>ppt_h</p:attrName>
                                        </p:attrNameLst>
                                      </p:cBhvr>
                                      <p:tavLst>
                                        <p:tav tm="0">
                                          <p:val>
                                            <p:fltVal val="0"/>
                                          </p:val>
                                        </p:tav>
                                        <p:tav tm="100000">
                                          <p:val>
                                            <p:strVal val="#ppt_h"/>
                                          </p:val>
                                        </p:tav>
                                      </p:tavLst>
                                    </p:anim>
                                    <p:animEffect transition="in" filter="fade">
                                      <p:cBhvr>
                                        <p:cTn id="9" dur="250"/>
                                        <p:tgtEl>
                                          <p:spTgt spid="57"/>
                                        </p:tgtEl>
                                      </p:cBhvr>
                                    </p:animEffect>
                                  </p:childTnLst>
                                </p:cTn>
                              </p:par>
                              <p:par>
                                <p:cTn id="10" presetID="6" presetClass="emph" presetSubtype="0" decel="100000" fill="hold" nodeType="withEffect">
                                  <p:stCondLst>
                                    <p:cond delay="200"/>
                                  </p:stCondLst>
                                  <p:childTnLst>
                                    <p:animScale>
                                      <p:cBhvr>
                                        <p:cTn id="11" dur="250" fill="hold"/>
                                        <p:tgtEl>
                                          <p:spTgt spid="57"/>
                                        </p:tgtEl>
                                      </p:cBhvr>
                                      <p:by x="110000" y="110000"/>
                                    </p:animScale>
                                  </p:childTnLst>
                                </p:cTn>
                              </p:par>
                              <p:par>
                                <p:cTn id="12" presetID="6" presetClass="emph" presetSubtype="0" decel="100000" fill="hold" nodeType="withEffect">
                                  <p:stCondLst>
                                    <p:cond delay="300"/>
                                  </p:stCondLst>
                                  <p:childTnLst>
                                    <p:animScale>
                                      <p:cBhvr>
                                        <p:cTn id="13" dur="250" fill="hold"/>
                                        <p:tgtEl>
                                          <p:spTgt spid="57"/>
                                        </p:tgtEl>
                                      </p:cBhvr>
                                      <p:by x="91000" y="91000"/>
                                    </p:animScale>
                                  </p:childTnLst>
                                </p:cTn>
                              </p:par>
                              <p:par>
                                <p:cTn id="14" presetID="10" presetClass="entr" presetSubtype="0" fill="hold" nodeType="withEffect">
                                  <p:stCondLst>
                                    <p:cond delay="30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600"/>
                                        <p:tgtEl>
                                          <p:spTgt spid="60"/>
                                        </p:tgtEl>
                                      </p:cBhvr>
                                    </p:animEffect>
                                  </p:childTnLst>
                                </p:cTn>
                              </p:par>
                              <p:par>
                                <p:cTn id="17" presetID="35" presetClass="path" presetSubtype="0" decel="100000" fill="hold" nodeType="withEffect">
                                  <p:stCondLst>
                                    <p:cond delay="100"/>
                                  </p:stCondLst>
                                  <p:childTnLst>
                                    <p:animMotion origin="layout" path="M 0.08769 -0.0009 L 3.28057E-6 0.00023 " pathEditMode="relative" rAng="0" ptsTypes="AA">
                                      <p:cBhvr>
                                        <p:cTn id="18" dur="800" fill="hold"/>
                                        <p:tgtEl>
                                          <p:spTgt spid="60"/>
                                        </p:tgtEl>
                                        <p:attrNameLst>
                                          <p:attrName>ppt_x</p:attrName>
                                          <p:attrName>ppt_y</p:attrName>
                                        </p:attrNameLst>
                                      </p:cBhvr>
                                      <p:rCtr x="-4391" y="45"/>
                                    </p:animMotion>
                                  </p:childTnLst>
                                </p:cTn>
                              </p:par>
                            </p:childTnLst>
                          </p:cTn>
                        </p:par>
                        <p:par>
                          <p:cTn id="19" fill="hold">
                            <p:stCondLst>
                              <p:cond delay="900"/>
                            </p:stCondLst>
                            <p:childTnLst>
                              <p:par>
                                <p:cTn id="20" presetID="53" presetClass="entr" presetSubtype="16"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250" fill="hold"/>
                                        <p:tgtEl>
                                          <p:spTgt spid="66"/>
                                        </p:tgtEl>
                                        <p:attrNameLst>
                                          <p:attrName>ppt_w</p:attrName>
                                        </p:attrNameLst>
                                      </p:cBhvr>
                                      <p:tavLst>
                                        <p:tav tm="0">
                                          <p:val>
                                            <p:fltVal val="0"/>
                                          </p:val>
                                        </p:tav>
                                        <p:tav tm="100000">
                                          <p:val>
                                            <p:strVal val="#ppt_w"/>
                                          </p:val>
                                        </p:tav>
                                      </p:tavLst>
                                    </p:anim>
                                    <p:anim calcmode="lin" valueType="num">
                                      <p:cBhvr>
                                        <p:cTn id="23" dur="250" fill="hold"/>
                                        <p:tgtEl>
                                          <p:spTgt spid="66"/>
                                        </p:tgtEl>
                                        <p:attrNameLst>
                                          <p:attrName>ppt_h</p:attrName>
                                        </p:attrNameLst>
                                      </p:cBhvr>
                                      <p:tavLst>
                                        <p:tav tm="0">
                                          <p:val>
                                            <p:fltVal val="0"/>
                                          </p:val>
                                        </p:tav>
                                        <p:tav tm="100000">
                                          <p:val>
                                            <p:strVal val="#ppt_h"/>
                                          </p:val>
                                        </p:tav>
                                      </p:tavLst>
                                    </p:anim>
                                    <p:animEffect transition="in" filter="fade">
                                      <p:cBhvr>
                                        <p:cTn id="24" dur="250"/>
                                        <p:tgtEl>
                                          <p:spTgt spid="66"/>
                                        </p:tgtEl>
                                      </p:cBhvr>
                                    </p:animEffect>
                                  </p:childTnLst>
                                </p:cTn>
                              </p:par>
                              <p:par>
                                <p:cTn id="25" presetID="6" presetClass="emph" presetSubtype="0" decel="100000" fill="hold" nodeType="withEffect">
                                  <p:stCondLst>
                                    <p:cond delay="200"/>
                                  </p:stCondLst>
                                  <p:childTnLst>
                                    <p:animScale>
                                      <p:cBhvr>
                                        <p:cTn id="26" dur="250" fill="hold"/>
                                        <p:tgtEl>
                                          <p:spTgt spid="66"/>
                                        </p:tgtEl>
                                      </p:cBhvr>
                                      <p:by x="110000" y="110000"/>
                                    </p:animScale>
                                  </p:childTnLst>
                                </p:cTn>
                              </p:par>
                              <p:par>
                                <p:cTn id="27" presetID="6" presetClass="emph" presetSubtype="0" decel="100000" fill="hold" nodeType="withEffect">
                                  <p:stCondLst>
                                    <p:cond delay="300"/>
                                  </p:stCondLst>
                                  <p:childTnLst>
                                    <p:animScale>
                                      <p:cBhvr>
                                        <p:cTn id="28" dur="250" fill="hold"/>
                                        <p:tgtEl>
                                          <p:spTgt spid="66"/>
                                        </p:tgtEl>
                                      </p:cBhvr>
                                      <p:by x="91000" y="91000"/>
                                    </p:animScale>
                                  </p:childTnLst>
                                </p:cTn>
                              </p:par>
                              <p:par>
                                <p:cTn id="29" presetID="10" presetClass="entr" presetSubtype="0" fill="hold" nodeType="withEffect">
                                  <p:stCondLst>
                                    <p:cond delay="30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600"/>
                                        <p:tgtEl>
                                          <p:spTgt spid="61"/>
                                        </p:tgtEl>
                                      </p:cBhvr>
                                    </p:animEffect>
                                  </p:childTnLst>
                                </p:cTn>
                              </p:par>
                              <p:par>
                                <p:cTn id="32" presetID="35" presetClass="path" presetSubtype="0" decel="100000" fill="hold" nodeType="withEffect">
                                  <p:stCondLst>
                                    <p:cond delay="100"/>
                                  </p:stCondLst>
                                  <p:childTnLst>
                                    <p:animMotion origin="layout" path="M 0.08769 -0.0009 L 3.28057E-6 0.00023 " pathEditMode="relative" rAng="0" ptsTypes="AA">
                                      <p:cBhvr>
                                        <p:cTn id="33" dur="800" fill="hold"/>
                                        <p:tgtEl>
                                          <p:spTgt spid="61"/>
                                        </p:tgtEl>
                                        <p:attrNameLst>
                                          <p:attrName>ppt_x</p:attrName>
                                          <p:attrName>ppt_y</p:attrName>
                                        </p:attrNameLst>
                                      </p:cBhvr>
                                      <p:rCtr x="-4391" y="45"/>
                                    </p:animMotion>
                                  </p:childTnLst>
                                </p:cTn>
                              </p:par>
                            </p:childTnLst>
                          </p:cTn>
                        </p:par>
                        <p:par>
                          <p:cTn id="34" fill="hold">
                            <p:stCondLst>
                              <p:cond delay="1800"/>
                            </p:stCondLst>
                            <p:childTnLst>
                              <p:par>
                                <p:cTn id="35" presetID="53" presetClass="entr" presetSubtype="16"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250" fill="hold"/>
                                        <p:tgtEl>
                                          <p:spTgt spid="67"/>
                                        </p:tgtEl>
                                        <p:attrNameLst>
                                          <p:attrName>ppt_w</p:attrName>
                                        </p:attrNameLst>
                                      </p:cBhvr>
                                      <p:tavLst>
                                        <p:tav tm="0">
                                          <p:val>
                                            <p:fltVal val="0"/>
                                          </p:val>
                                        </p:tav>
                                        <p:tav tm="100000">
                                          <p:val>
                                            <p:strVal val="#ppt_w"/>
                                          </p:val>
                                        </p:tav>
                                      </p:tavLst>
                                    </p:anim>
                                    <p:anim calcmode="lin" valueType="num">
                                      <p:cBhvr>
                                        <p:cTn id="38" dur="250" fill="hold"/>
                                        <p:tgtEl>
                                          <p:spTgt spid="67"/>
                                        </p:tgtEl>
                                        <p:attrNameLst>
                                          <p:attrName>ppt_h</p:attrName>
                                        </p:attrNameLst>
                                      </p:cBhvr>
                                      <p:tavLst>
                                        <p:tav tm="0">
                                          <p:val>
                                            <p:fltVal val="0"/>
                                          </p:val>
                                        </p:tav>
                                        <p:tav tm="100000">
                                          <p:val>
                                            <p:strVal val="#ppt_h"/>
                                          </p:val>
                                        </p:tav>
                                      </p:tavLst>
                                    </p:anim>
                                    <p:animEffect transition="in" filter="fade">
                                      <p:cBhvr>
                                        <p:cTn id="39" dur="250"/>
                                        <p:tgtEl>
                                          <p:spTgt spid="67"/>
                                        </p:tgtEl>
                                      </p:cBhvr>
                                    </p:animEffect>
                                  </p:childTnLst>
                                </p:cTn>
                              </p:par>
                              <p:par>
                                <p:cTn id="40" presetID="6" presetClass="emph" presetSubtype="0" decel="100000" fill="hold" nodeType="withEffect">
                                  <p:stCondLst>
                                    <p:cond delay="200"/>
                                  </p:stCondLst>
                                  <p:childTnLst>
                                    <p:animScale>
                                      <p:cBhvr>
                                        <p:cTn id="41" dur="250" fill="hold"/>
                                        <p:tgtEl>
                                          <p:spTgt spid="67"/>
                                        </p:tgtEl>
                                      </p:cBhvr>
                                      <p:by x="110000" y="110000"/>
                                    </p:animScale>
                                  </p:childTnLst>
                                </p:cTn>
                              </p:par>
                              <p:par>
                                <p:cTn id="42" presetID="6" presetClass="emph" presetSubtype="0" decel="100000" fill="hold" nodeType="withEffect">
                                  <p:stCondLst>
                                    <p:cond delay="300"/>
                                  </p:stCondLst>
                                  <p:childTnLst>
                                    <p:animScale>
                                      <p:cBhvr>
                                        <p:cTn id="43" dur="250" fill="hold"/>
                                        <p:tgtEl>
                                          <p:spTgt spid="67"/>
                                        </p:tgtEl>
                                      </p:cBhvr>
                                      <p:by x="91000" y="91000"/>
                                    </p:animScale>
                                  </p:childTnLst>
                                </p:cTn>
                              </p:par>
                              <p:par>
                                <p:cTn id="44" presetID="22" presetClass="entr" presetSubtype="2" fill="hold" nodeType="withEffect">
                                  <p:stCondLst>
                                    <p:cond delay="300"/>
                                  </p:stCondLst>
                                  <p:childTnLst>
                                    <p:set>
                                      <p:cBhvr>
                                        <p:cTn id="45" dur="1" fill="hold">
                                          <p:stCondLst>
                                            <p:cond delay="0"/>
                                          </p:stCondLst>
                                        </p:cTn>
                                        <p:tgtEl>
                                          <p:spTgt spid="47"/>
                                        </p:tgtEl>
                                        <p:attrNameLst>
                                          <p:attrName>style.visibility</p:attrName>
                                        </p:attrNameLst>
                                      </p:cBhvr>
                                      <p:to>
                                        <p:strVal val="visible"/>
                                      </p:to>
                                    </p:set>
                                    <p:animEffect transition="in" filter="wipe(right)">
                                      <p:cBhvr>
                                        <p:cTn id="46" dur="750"/>
                                        <p:tgtEl>
                                          <p:spTgt spid="47"/>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600"/>
                                        <p:tgtEl>
                                          <p:spTgt spid="48"/>
                                        </p:tgtEl>
                                      </p:cBhvr>
                                    </p:animEffect>
                                  </p:childTnLst>
                                </p:cTn>
                              </p:par>
                              <p:par>
                                <p:cTn id="50" presetID="35" presetClass="path" presetSubtype="0" decel="100000" fill="hold" grpId="1" nodeType="withEffect">
                                  <p:stCondLst>
                                    <p:cond delay="100"/>
                                  </p:stCondLst>
                                  <p:childTnLst>
                                    <p:animMotion origin="layout" path="M -0.05552 0.00023 L -2.67807E-6 0.00023 " pathEditMode="relative" rAng="0" ptsTypes="AA">
                                      <p:cBhvr>
                                        <p:cTn id="51" dur="800" fill="hold"/>
                                        <p:tgtEl>
                                          <p:spTgt spid="48"/>
                                        </p:tgtEl>
                                        <p:attrNameLst>
                                          <p:attrName>ppt_x</p:attrName>
                                          <p:attrName>ppt_y</p:attrName>
                                        </p:attrNameLst>
                                      </p:cBhvr>
                                      <p:rCtr x="2770" y="0"/>
                                    </p:animMotion>
                                  </p:childTnLst>
                                </p:cTn>
                              </p:par>
                              <p:par>
                                <p:cTn id="52" presetID="10" presetClass="entr" presetSubtype="0" fill="hold" grpId="0" nodeType="withEffect">
                                  <p:stCondLst>
                                    <p:cond delay="25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2850"/>
                            </p:stCondLst>
                            <p:childTnLst>
                              <p:par>
                                <p:cTn id="56" presetID="22" presetClass="entr" presetSubtype="1"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up)">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22" presetClass="entr" presetSubtype="2"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right)">
                                      <p:cBhvr>
                                        <p:cTn id="64" dur="500"/>
                                        <p:tgtEl>
                                          <p:spTgt spid="5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600"/>
                                        <p:tgtEl>
                                          <p:spTgt spid="56"/>
                                        </p:tgtEl>
                                      </p:cBhvr>
                                    </p:animEffect>
                                  </p:childTnLst>
                                </p:cTn>
                              </p:par>
                              <p:par>
                                <p:cTn id="71" presetID="35" presetClass="path" presetSubtype="0" decel="100000" fill="hold" grpId="1" nodeType="withEffect">
                                  <p:stCondLst>
                                    <p:cond delay="100"/>
                                  </p:stCondLst>
                                  <p:childTnLst>
                                    <p:animMotion origin="layout" path="M -0.05552 0.00022 L -3.65586E-6 0.00022 " pathEditMode="relative" rAng="0" ptsTypes="AA">
                                      <p:cBhvr>
                                        <p:cTn id="72" dur="800" fill="hold"/>
                                        <p:tgtEl>
                                          <p:spTgt spid="56"/>
                                        </p:tgtEl>
                                        <p:attrNameLst>
                                          <p:attrName>ppt_x</p:attrName>
                                          <p:attrName>ppt_y</p:attrName>
                                        </p:attrNameLst>
                                      </p:cBhvr>
                                      <p:rCtr x="2770" y="0"/>
                                    </p:animMotion>
                                  </p:childTnLst>
                                </p:cTn>
                              </p:par>
                            </p:childTnLst>
                          </p:cTn>
                        </p:par>
                        <p:par>
                          <p:cTn id="73" fill="hold">
                            <p:stCondLst>
                              <p:cond delay="3750"/>
                            </p:stCondLst>
                            <p:childTnLst>
                              <p:par>
                                <p:cTn id="74" presetID="10"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6" grpId="0"/>
      <p:bldP spid="39" grpId="0"/>
      <p:bldP spid="49" grpId="0" animBg="1"/>
      <p:bldP spid="53" grpId="0"/>
      <p:bldP spid="56" grpId="0"/>
      <p:bldP spid="5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1549843" y="2578536"/>
            <a:ext cx="1803373" cy="439712"/>
            <a:chOff x="1606732" y="2629518"/>
            <a:chExt cx="1840014" cy="448646"/>
          </a:xfrm>
        </p:grpSpPr>
        <p:sp>
          <p:nvSpPr>
            <p:cNvPr id="64" name="Rectangle 63"/>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Rectangle 64"/>
            <p:cNvSpPr/>
            <p:nvPr/>
          </p:nvSpPr>
          <p:spPr>
            <a:xfrm>
              <a:off x="1606732" y="2719988"/>
              <a:ext cx="1786451" cy="338554"/>
            </a:xfrm>
            <a:prstGeom prst="rect">
              <a:avLst/>
            </a:prstGeom>
          </p:spPr>
          <p:txBody>
            <a:bodyPr wrap="square">
              <a:spAutoFit/>
            </a:bodyPr>
            <a:lstStyle/>
            <a:p>
              <a:pPr defTabSz="658912">
                <a:lnSpc>
                  <a:spcPct val="80000"/>
                </a:lnSpc>
                <a:defRPr/>
              </a:pPr>
              <a:r>
                <a:rPr lang="en-US" sz="1960" kern="0" dirty="0">
                  <a:gradFill>
                    <a:gsLst>
                      <a:gs pos="1250">
                        <a:srgbClr val="FFFFFF"/>
                      </a:gs>
                      <a:gs pos="48000">
                        <a:srgbClr val="FFFFFF"/>
                      </a:gs>
                    </a:gsLst>
                    <a:lin ang="5400000" scaled="0"/>
                  </a:gradFill>
                </a:rPr>
                <a:t>Developers</a:t>
              </a:r>
            </a:p>
          </p:txBody>
        </p:sp>
      </p:grpSp>
      <p:grpSp>
        <p:nvGrpSpPr>
          <p:cNvPr id="70" name="Group 69"/>
          <p:cNvGrpSpPr/>
          <p:nvPr/>
        </p:nvGrpSpPr>
        <p:grpSpPr>
          <a:xfrm>
            <a:off x="6204168" y="5649234"/>
            <a:ext cx="1803373" cy="439712"/>
            <a:chOff x="1606732" y="2629518"/>
            <a:chExt cx="1840014" cy="448646"/>
          </a:xfrm>
        </p:grpSpPr>
        <p:sp>
          <p:nvSpPr>
            <p:cNvPr id="71" name="Rectangle 70"/>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2" name="Rectangle 71"/>
            <p:cNvSpPr/>
            <p:nvPr/>
          </p:nvSpPr>
          <p:spPr>
            <a:xfrm>
              <a:off x="1606732" y="2719988"/>
              <a:ext cx="1786451" cy="338554"/>
            </a:xfrm>
            <a:prstGeom prst="rect">
              <a:avLst/>
            </a:prstGeom>
          </p:spPr>
          <p:txBody>
            <a:bodyPr wrap="square">
              <a:spAutoFit/>
            </a:bodyPr>
            <a:lstStyle/>
            <a:p>
              <a:pPr defTabSz="658912">
                <a:lnSpc>
                  <a:spcPct val="80000"/>
                </a:lnSpc>
                <a:defRPr/>
              </a:pPr>
              <a:r>
                <a:rPr lang="en-US" sz="1960" kern="0" dirty="0">
                  <a:gradFill>
                    <a:gsLst>
                      <a:gs pos="1250">
                        <a:srgbClr val="FFFFFF"/>
                      </a:gs>
                      <a:gs pos="48000">
                        <a:srgbClr val="FFFFFF"/>
                      </a:gs>
                    </a:gsLst>
                    <a:lin ang="5400000" scaled="0"/>
                  </a:gradFill>
                </a:rPr>
                <a:t>IT Admin</a:t>
              </a:r>
            </a:p>
          </p:txBody>
        </p:sp>
      </p:grpSp>
      <p:sp>
        <p:nvSpPr>
          <p:cNvPr id="2" name="Title 1"/>
          <p:cNvSpPr>
            <a:spLocks noGrp="1"/>
          </p:cNvSpPr>
          <p:nvPr>
            <p:ph type="title"/>
          </p:nvPr>
        </p:nvSpPr>
        <p:spPr>
          <a:xfrm>
            <a:off x="269169" y="287646"/>
            <a:ext cx="11149013" cy="913993"/>
          </a:xfrm>
        </p:spPr>
        <p:txBody>
          <a:bodyPr/>
          <a:lstStyle/>
          <a:p>
            <a:r>
              <a:rPr lang="en-US" dirty="0" smtClean="0"/>
              <a:t>Develop, test, run your </a:t>
            </a:r>
            <a:r>
              <a:rPr lang="en-US" dirty="0"/>
              <a:t>a</a:t>
            </a:r>
            <a:r>
              <a:rPr lang="en-US" dirty="0" smtClean="0"/>
              <a:t>pps</a:t>
            </a:r>
            <a:endParaRPr lang="en-US" dirty="0"/>
          </a:p>
        </p:txBody>
      </p:sp>
      <p:sp>
        <p:nvSpPr>
          <p:cNvPr id="40" name="TextBox 39"/>
          <p:cNvSpPr txBox="1"/>
          <p:nvPr/>
        </p:nvSpPr>
        <p:spPr>
          <a:xfrm>
            <a:off x="506091" y="4148615"/>
            <a:ext cx="5513969" cy="2169852"/>
          </a:xfrm>
          <a:prstGeom prst="rect">
            <a:avLst/>
          </a:prstGeom>
          <a:noFill/>
        </p:spPr>
        <p:txBody>
          <a:bodyPr wrap="square" lIns="179238" tIns="143391" rIns="179238" bIns="143391" rtlCol="0">
            <a:spAutoFit/>
          </a:bodyPr>
          <a:lstStyle/>
          <a:p>
            <a:pPr defTabSz="896203">
              <a:lnSpc>
                <a:spcPct val="90000"/>
              </a:lnSpc>
              <a:spcAft>
                <a:spcPts val="392"/>
              </a:spcAft>
            </a:pPr>
            <a:r>
              <a:rPr lang="en-US" sz="1960" spc="-48" dirty="0">
                <a:gradFill>
                  <a:gsLst>
                    <a:gs pos="2917">
                      <a:srgbClr val="505050"/>
                    </a:gs>
                    <a:gs pos="30000">
                      <a:srgbClr val="505050"/>
                    </a:gs>
                  </a:gsLst>
                  <a:lin ang="5400000" scaled="0"/>
                </a:gradFill>
              </a:rPr>
              <a:t>Cost effective (pay for what you use)</a:t>
            </a:r>
          </a:p>
          <a:p>
            <a:pPr defTabSz="896203">
              <a:lnSpc>
                <a:spcPct val="90000"/>
              </a:lnSpc>
              <a:spcAft>
                <a:spcPts val="392"/>
              </a:spcAft>
            </a:pPr>
            <a:r>
              <a:rPr lang="en-US" sz="1960" spc="-48" dirty="0">
                <a:gradFill>
                  <a:gsLst>
                    <a:gs pos="2917">
                      <a:srgbClr val="505050"/>
                    </a:gs>
                    <a:gs pos="30000">
                      <a:srgbClr val="505050"/>
                    </a:gs>
                  </a:gsLst>
                  <a:lin ang="5400000" scaled="0"/>
                </a:gradFill>
              </a:rPr>
              <a:t>Improved developer agility with platform services</a:t>
            </a:r>
          </a:p>
          <a:p>
            <a:pPr defTabSz="896203">
              <a:lnSpc>
                <a:spcPct val="90000"/>
              </a:lnSpc>
              <a:spcAft>
                <a:spcPts val="392"/>
              </a:spcAft>
            </a:pPr>
            <a:r>
              <a:rPr lang="en-US" sz="1960" spc="-48" dirty="0">
                <a:gradFill>
                  <a:gsLst>
                    <a:gs pos="2917">
                      <a:srgbClr val="505050"/>
                    </a:gs>
                    <a:gs pos="30000">
                      <a:srgbClr val="505050"/>
                    </a:gs>
                  </a:gsLst>
                  <a:lin ang="5400000" scaled="0"/>
                </a:gradFill>
              </a:rPr>
              <a:t>Ready to use gallery of images</a:t>
            </a:r>
          </a:p>
          <a:p>
            <a:pPr defTabSz="896203">
              <a:lnSpc>
                <a:spcPct val="90000"/>
              </a:lnSpc>
              <a:spcAft>
                <a:spcPts val="392"/>
              </a:spcAft>
            </a:pPr>
            <a:r>
              <a:rPr lang="en-US" sz="1960" spc="-48" dirty="0">
                <a:gradFill>
                  <a:gsLst>
                    <a:gs pos="2917">
                      <a:srgbClr val="505050"/>
                    </a:gs>
                    <a:gs pos="30000">
                      <a:srgbClr val="505050"/>
                    </a:gs>
                  </a:gsLst>
                  <a:lin ang="5400000" scaled="0"/>
                </a:gradFill>
              </a:rPr>
              <a:t>Ship tested in realistic scale scenarios</a:t>
            </a:r>
          </a:p>
          <a:p>
            <a:pPr defTabSz="896203">
              <a:lnSpc>
                <a:spcPct val="90000"/>
              </a:lnSpc>
              <a:spcAft>
                <a:spcPts val="392"/>
              </a:spcAft>
            </a:pPr>
            <a:r>
              <a:rPr lang="en-US" sz="1960" spc="-48" dirty="0">
                <a:gradFill>
                  <a:gsLst>
                    <a:gs pos="2917">
                      <a:srgbClr val="505050"/>
                    </a:gs>
                    <a:gs pos="30000">
                      <a:srgbClr val="505050"/>
                    </a:gs>
                  </a:gsLst>
                  <a:lin ang="5400000" scaled="0"/>
                </a:gradFill>
              </a:rPr>
              <a:t>Use existing development tools &amp; languages</a:t>
            </a:r>
          </a:p>
          <a:p>
            <a:pPr defTabSz="896203">
              <a:lnSpc>
                <a:spcPct val="90000"/>
              </a:lnSpc>
              <a:spcAft>
                <a:spcPts val="392"/>
              </a:spcAft>
            </a:pPr>
            <a:r>
              <a:rPr lang="en-US" sz="1960" spc="-48" dirty="0">
                <a:gradFill>
                  <a:gsLst>
                    <a:gs pos="2917">
                      <a:srgbClr val="505050"/>
                    </a:gs>
                    <a:gs pos="30000">
                      <a:srgbClr val="505050"/>
                    </a:gs>
                  </a:gsLst>
                  <a:lin ang="5400000" scaled="0"/>
                </a:gradFill>
              </a:rPr>
              <a:t>Access on-premise resources if necessary</a:t>
            </a:r>
          </a:p>
        </p:txBody>
      </p:sp>
      <p:sp>
        <p:nvSpPr>
          <p:cNvPr id="41" name="TextBox 40"/>
          <p:cNvSpPr txBox="1"/>
          <p:nvPr/>
        </p:nvSpPr>
        <p:spPr>
          <a:xfrm>
            <a:off x="482284" y="3707481"/>
            <a:ext cx="6093823" cy="523159"/>
          </a:xfrm>
          <a:prstGeom prst="rect">
            <a:avLst/>
          </a:prstGeom>
          <a:noFill/>
        </p:spPr>
        <p:txBody>
          <a:bodyPr wrap="square" lIns="179238" tIns="143391" rIns="179238" bIns="143391" rtlCol="0">
            <a:noAutofit/>
          </a:bodyPr>
          <a:lstStyle/>
          <a:p>
            <a:pPr defTabSz="913946">
              <a:lnSpc>
                <a:spcPct val="90000"/>
              </a:lnSpc>
              <a:spcBef>
                <a:spcPct val="20000"/>
              </a:spcBef>
              <a:buSzPct val="80000"/>
            </a:pPr>
            <a:r>
              <a:rPr lang="en-US" sz="2352" b="1" spc="-49" dirty="0">
                <a:gradFill>
                  <a:gsLst>
                    <a:gs pos="2917">
                      <a:srgbClr val="00188F"/>
                    </a:gs>
                    <a:gs pos="30000">
                      <a:srgbClr val="00188F"/>
                    </a:gs>
                  </a:gsLst>
                  <a:lin ang="5400000" scaled="0"/>
                </a:gradFill>
                <a:latin typeface="Segoe UI Light"/>
              </a:rPr>
              <a:t>Test and development using Windows Azure</a:t>
            </a:r>
          </a:p>
        </p:txBody>
      </p:sp>
      <p:grpSp>
        <p:nvGrpSpPr>
          <p:cNvPr id="15" name="Group 14"/>
          <p:cNvGrpSpPr/>
          <p:nvPr/>
        </p:nvGrpSpPr>
        <p:grpSpPr>
          <a:xfrm>
            <a:off x="6465634" y="691167"/>
            <a:ext cx="5467138" cy="3010555"/>
            <a:chOff x="6597001" y="703802"/>
            <a:chExt cx="5578218" cy="3071723"/>
          </a:xfrm>
        </p:grpSpPr>
        <p:sp>
          <p:nvSpPr>
            <p:cNvPr id="42" name="Freeform 128"/>
            <p:cNvSpPr>
              <a:spLocks noChangeAspect="1"/>
            </p:cNvSpPr>
            <p:nvPr/>
          </p:nvSpPr>
          <p:spPr bwMode="black">
            <a:xfrm>
              <a:off x="6597001" y="703802"/>
              <a:ext cx="5578218" cy="30717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3" name="Rounded Rectangle 42"/>
            <p:cNvSpPr/>
            <p:nvPr/>
          </p:nvSpPr>
          <p:spPr bwMode="auto">
            <a:xfrm>
              <a:off x="7951763" y="1542492"/>
              <a:ext cx="3626069" cy="2017932"/>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44" name="Group 43"/>
            <p:cNvGrpSpPr/>
            <p:nvPr/>
          </p:nvGrpSpPr>
          <p:grpSpPr>
            <a:xfrm>
              <a:off x="8242758" y="1767632"/>
              <a:ext cx="3087733" cy="1573112"/>
              <a:chOff x="2658144" y="4680514"/>
              <a:chExt cx="3087733" cy="1573112"/>
            </a:xfrm>
          </p:grpSpPr>
          <p:sp>
            <p:nvSpPr>
              <p:cNvPr id="45" name="Freeform 5"/>
              <p:cNvSpPr>
                <a:spLocks noEditPoints="1"/>
              </p:cNvSpPr>
              <p:nvPr/>
            </p:nvSpPr>
            <p:spPr bwMode="auto">
              <a:xfrm>
                <a:off x="265814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6" name="Freeform 45"/>
              <p:cNvSpPr>
                <a:spLocks noEditPoints="1"/>
              </p:cNvSpPr>
              <p:nvPr/>
            </p:nvSpPr>
            <p:spPr bwMode="auto">
              <a:xfrm>
                <a:off x="374596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7" name="Freeform 46"/>
              <p:cNvSpPr>
                <a:spLocks noEditPoints="1"/>
              </p:cNvSpPr>
              <p:nvPr/>
            </p:nvSpPr>
            <p:spPr bwMode="auto">
              <a:xfrm>
                <a:off x="4803121"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8" name="Freeform 5"/>
              <p:cNvSpPr>
                <a:spLocks noEditPoints="1"/>
              </p:cNvSpPr>
              <p:nvPr/>
            </p:nvSpPr>
            <p:spPr bwMode="auto">
              <a:xfrm>
                <a:off x="265814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9" name="Freeform 48"/>
              <p:cNvSpPr>
                <a:spLocks noEditPoints="1"/>
              </p:cNvSpPr>
              <p:nvPr/>
            </p:nvSpPr>
            <p:spPr bwMode="auto">
              <a:xfrm>
                <a:off x="374596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0" name="Freeform 49"/>
              <p:cNvSpPr>
                <a:spLocks noEditPoints="1"/>
              </p:cNvSpPr>
              <p:nvPr/>
            </p:nvSpPr>
            <p:spPr bwMode="auto">
              <a:xfrm>
                <a:off x="4803121"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1" name="Freeform 5"/>
              <p:cNvSpPr>
                <a:spLocks noEditPoints="1"/>
              </p:cNvSpPr>
              <p:nvPr/>
            </p:nvSpPr>
            <p:spPr bwMode="auto">
              <a:xfrm>
                <a:off x="265814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2" name="Freeform 51"/>
              <p:cNvSpPr>
                <a:spLocks noEditPoints="1"/>
              </p:cNvSpPr>
              <p:nvPr/>
            </p:nvSpPr>
            <p:spPr bwMode="auto">
              <a:xfrm>
                <a:off x="374596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3" name="Freeform 52"/>
              <p:cNvSpPr>
                <a:spLocks noEditPoints="1"/>
              </p:cNvSpPr>
              <p:nvPr/>
            </p:nvSpPr>
            <p:spPr bwMode="auto">
              <a:xfrm>
                <a:off x="4803121"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54" name="Group 53"/>
          <p:cNvGrpSpPr/>
          <p:nvPr/>
        </p:nvGrpSpPr>
        <p:grpSpPr>
          <a:xfrm>
            <a:off x="3131404" y="1276004"/>
            <a:ext cx="2201371" cy="2201371"/>
            <a:chOff x="3379883" y="1211263"/>
            <a:chExt cx="2246098" cy="2246098"/>
          </a:xfrm>
        </p:grpSpPr>
        <p:sp>
          <p:nvSpPr>
            <p:cNvPr id="55" name="Oval 54"/>
            <p:cNvSpPr/>
            <p:nvPr/>
          </p:nvSpPr>
          <p:spPr bwMode="auto">
            <a:xfrm>
              <a:off x="3379883" y="121126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56" name="Group 740"/>
            <p:cNvGrpSpPr>
              <a:grpSpLocks noChangeAspect="1"/>
            </p:cNvGrpSpPr>
            <p:nvPr/>
          </p:nvGrpSpPr>
          <p:grpSpPr bwMode="auto">
            <a:xfrm>
              <a:off x="3688878" y="1636025"/>
              <a:ext cx="1628108" cy="1396574"/>
              <a:chOff x="7349" y="-2816"/>
              <a:chExt cx="661" cy="567"/>
            </a:xfrm>
            <a:solidFill>
              <a:schemeClr val="bg1">
                <a:lumMod val="50000"/>
              </a:schemeClr>
            </a:solidFill>
          </p:grpSpPr>
          <p:sp>
            <p:nvSpPr>
              <p:cNvPr id="57"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58" name="Oval 742"/>
              <p:cNvSpPr>
                <a:spLocks noChangeArrowheads="1"/>
              </p:cNvSpPr>
              <p:nvPr/>
            </p:nvSpPr>
            <p:spPr bwMode="auto">
              <a:xfrm>
                <a:off x="7616" y="-2816"/>
                <a:ext cx="127" cy="1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59"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60" name="Oval 744"/>
              <p:cNvSpPr>
                <a:spLocks noChangeArrowheads="1"/>
              </p:cNvSpPr>
              <p:nvPr/>
            </p:nvSpPr>
            <p:spPr bwMode="auto">
              <a:xfrm>
                <a:off x="7866"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61"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sp>
            <p:nvSpPr>
              <p:cNvPr id="62" name="Oval 746"/>
              <p:cNvSpPr>
                <a:spLocks noChangeArrowheads="1"/>
              </p:cNvSpPr>
              <p:nvPr/>
            </p:nvSpPr>
            <p:spPr bwMode="auto">
              <a:xfrm>
                <a:off x="7384"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grpSp>
      </p:grpSp>
      <p:sp>
        <p:nvSpPr>
          <p:cNvPr id="66" name="Oval 65"/>
          <p:cNvSpPr/>
          <p:nvPr/>
        </p:nvSpPr>
        <p:spPr bwMode="auto">
          <a:xfrm>
            <a:off x="7677818" y="4207798"/>
            <a:ext cx="2201371" cy="2201371"/>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grpSp>
        <p:nvGrpSpPr>
          <p:cNvPr id="67" name="Group 66"/>
          <p:cNvGrpSpPr/>
          <p:nvPr/>
        </p:nvGrpSpPr>
        <p:grpSpPr>
          <a:xfrm>
            <a:off x="8486403" y="4492556"/>
            <a:ext cx="584200" cy="1631854"/>
            <a:chOff x="8164721" y="700282"/>
            <a:chExt cx="151053" cy="421938"/>
          </a:xfrm>
        </p:grpSpPr>
        <p:sp>
          <p:nvSpPr>
            <p:cNvPr id="68" name="Freeform 745"/>
            <p:cNvSpPr>
              <a:spLocks/>
            </p:cNvSpPr>
            <p:nvPr/>
          </p:nvSpPr>
          <p:spPr bwMode="auto">
            <a:xfrm>
              <a:off x="8164721" y="815049"/>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9" name="Oval 746"/>
            <p:cNvSpPr>
              <a:spLocks noChangeArrowheads="1"/>
            </p:cNvSpPr>
            <p:nvPr/>
          </p:nvSpPr>
          <p:spPr bwMode="auto">
            <a:xfrm>
              <a:off x="8194257" y="700282"/>
              <a:ext cx="91982" cy="91138"/>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73" name="TextBox 72"/>
          <p:cNvSpPr txBox="1"/>
          <p:nvPr/>
        </p:nvSpPr>
        <p:spPr>
          <a:xfrm>
            <a:off x="9873353" y="4016911"/>
            <a:ext cx="1698529" cy="452472"/>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rPr>
              <a:t>Manage environment</a:t>
            </a:r>
          </a:p>
        </p:txBody>
      </p:sp>
      <p:sp>
        <p:nvSpPr>
          <p:cNvPr id="74" name="TextBox 73"/>
          <p:cNvSpPr txBox="1"/>
          <p:nvPr/>
        </p:nvSpPr>
        <p:spPr>
          <a:xfrm>
            <a:off x="5139075" y="2684157"/>
            <a:ext cx="896048" cy="452472"/>
          </a:xfrm>
          <a:prstGeom prst="rect">
            <a:avLst/>
          </a:prstGeom>
          <a:noFill/>
        </p:spPr>
        <p:txBody>
          <a:bodyPr wrap="squar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rPr>
              <a:t>Use VMs</a:t>
            </a:r>
          </a:p>
        </p:txBody>
      </p:sp>
      <p:cxnSp>
        <p:nvCxnSpPr>
          <p:cNvPr id="75" name="Straight Arrow Connector 74"/>
          <p:cNvCxnSpPr/>
          <p:nvPr/>
        </p:nvCxnSpPr>
        <p:spPr>
          <a:xfrm flipH="1">
            <a:off x="5176439" y="3116302"/>
            <a:ext cx="1071111" cy="0"/>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9876270" y="3773526"/>
            <a:ext cx="0" cy="985811"/>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137244" y="3124360"/>
            <a:ext cx="1219349" cy="452472"/>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rPr>
              <a:t>Provision VMs</a:t>
            </a:r>
          </a:p>
        </p:txBody>
      </p:sp>
    </p:spTree>
    <p:extLst>
      <p:ext uri="{BB962C8B-B14F-4D97-AF65-F5344CB8AC3E}">
        <p14:creationId xmlns:p14="http://schemas.microsoft.com/office/powerpoint/2010/main" val="35584956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par>
                                <p:cTn id="8" presetID="22" presetClass="entr" presetSubtype="4"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down)">
                                      <p:cBhvr>
                                        <p:cTn id="10" dur="500"/>
                                        <p:tgtEl>
                                          <p:spTgt spid="7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250" fill="hold"/>
                                        <p:tgtEl>
                                          <p:spTgt spid="15"/>
                                        </p:tgtEl>
                                        <p:attrNameLst>
                                          <p:attrName>ppt_w</p:attrName>
                                        </p:attrNameLst>
                                      </p:cBhvr>
                                      <p:tavLst>
                                        <p:tav tm="0">
                                          <p:val>
                                            <p:fltVal val="0"/>
                                          </p:val>
                                        </p:tav>
                                        <p:tav tm="100000">
                                          <p:val>
                                            <p:strVal val="#ppt_w"/>
                                          </p:val>
                                        </p:tav>
                                      </p:tavLst>
                                    </p:anim>
                                    <p:anim calcmode="lin" valueType="num">
                                      <p:cBhvr>
                                        <p:cTn id="21" dur="250" fill="hold"/>
                                        <p:tgtEl>
                                          <p:spTgt spid="15"/>
                                        </p:tgtEl>
                                        <p:attrNameLst>
                                          <p:attrName>ppt_h</p:attrName>
                                        </p:attrNameLst>
                                      </p:cBhvr>
                                      <p:tavLst>
                                        <p:tav tm="0">
                                          <p:val>
                                            <p:fltVal val="0"/>
                                          </p:val>
                                        </p:tav>
                                        <p:tav tm="100000">
                                          <p:val>
                                            <p:strVal val="#ppt_h"/>
                                          </p:val>
                                        </p:tav>
                                      </p:tavLst>
                                    </p:anim>
                                    <p:animEffect transition="in" filter="fade">
                                      <p:cBhvr>
                                        <p:cTn id="22" dur="250"/>
                                        <p:tgtEl>
                                          <p:spTgt spid="15"/>
                                        </p:tgtEl>
                                      </p:cBhvr>
                                    </p:animEffect>
                                  </p:childTnLst>
                                </p:cTn>
                              </p:par>
                              <p:par>
                                <p:cTn id="23" presetID="6" presetClass="emph" presetSubtype="0" decel="100000" fill="hold" nodeType="withEffect">
                                  <p:stCondLst>
                                    <p:cond delay="200"/>
                                  </p:stCondLst>
                                  <p:childTnLst>
                                    <p:animScale>
                                      <p:cBhvr>
                                        <p:cTn id="24" dur="250" fill="hold"/>
                                        <p:tgtEl>
                                          <p:spTgt spid="15"/>
                                        </p:tgtEl>
                                      </p:cBhvr>
                                      <p:by x="110000" y="110000"/>
                                    </p:animScale>
                                  </p:childTnLst>
                                </p:cTn>
                              </p:par>
                              <p:par>
                                <p:cTn id="25" presetID="6" presetClass="emph" presetSubtype="0" decel="100000" fill="hold" nodeType="withEffect">
                                  <p:stCondLst>
                                    <p:cond delay="300"/>
                                  </p:stCondLst>
                                  <p:childTnLst>
                                    <p:animScale>
                                      <p:cBhvr>
                                        <p:cTn id="26" dur="250" fill="hold"/>
                                        <p:tgtEl>
                                          <p:spTgt spid="15"/>
                                        </p:tgtEl>
                                      </p:cBhvr>
                                      <p:by x="91000" y="91000"/>
                                    </p:animScale>
                                  </p:childTnLst>
                                </p:cTn>
                              </p:par>
                              <p:par>
                                <p:cTn id="27" presetID="10" presetClass="entr" presetSubtype="0" fill="hold" grpId="0" nodeType="withEffect">
                                  <p:stCondLst>
                                    <p:cond delay="3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600"/>
                                        <p:tgtEl>
                                          <p:spTgt spid="41"/>
                                        </p:tgtEl>
                                      </p:cBhvr>
                                    </p:animEffect>
                                  </p:childTnLst>
                                </p:cTn>
                              </p:par>
                              <p:par>
                                <p:cTn id="30" presetID="35" presetClass="path" presetSubtype="0" decel="100000" fill="hold" grpId="1" nodeType="withEffect">
                                  <p:stCondLst>
                                    <p:cond delay="100"/>
                                  </p:stCondLst>
                                  <p:childTnLst>
                                    <p:animMotion origin="layout" path="M -0.05552 0.00022 L -3.65586E-6 0.00022 " pathEditMode="relative" rAng="0" ptsTypes="AA">
                                      <p:cBhvr>
                                        <p:cTn id="31" dur="800" fill="hold"/>
                                        <p:tgtEl>
                                          <p:spTgt spid="41"/>
                                        </p:tgtEl>
                                        <p:attrNameLst>
                                          <p:attrName>ppt_x</p:attrName>
                                          <p:attrName>ppt_y</p:attrName>
                                        </p:attrNameLst>
                                      </p:cBhvr>
                                      <p:rCtr x="2770" y="0"/>
                                    </p:animMotion>
                                  </p:childTnLst>
                                </p:cTn>
                              </p:par>
                              <p:par>
                                <p:cTn id="32" presetID="10" presetClass="entr" presetSubtype="0" fill="hold" grpId="0" nodeType="withEffect">
                                  <p:stCondLst>
                                    <p:cond delay="75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1" grpId="1"/>
      <p:bldP spid="73" grpId="0"/>
      <p:bldP spid="74" grpId="0"/>
      <p:bldP spid="7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28"/>
          <p:cNvSpPr>
            <a:spLocks noChangeAspect="1"/>
          </p:cNvSpPr>
          <p:nvPr/>
        </p:nvSpPr>
        <p:spPr bwMode="black">
          <a:xfrm>
            <a:off x="6465634" y="691167"/>
            <a:ext cx="5467138" cy="3010555"/>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9" name="Rectangle 68"/>
          <p:cNvSpPr/>
          <p:nvPr/>
        </p:nvSpPr>
        <p:spPr bwMode="auto">
          <a:xfrm>
            <a:off x="269169" y="4097172"/>
            <a:ext cx="5825247" cy="246529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r>
              <a:rPr lang="en-US" sz="1960" spc="-49" dirty="0">
                <a:gradFill>
                  <a:gsLst>
                    <a:gs pos="1250">
                      <a:srgbClr val="EFEFEF"/>
                    </a:gs>
                    <a:gs pos="10417">
                      <a:srgbClr val="EFEFEF"/>
                    </a:gs>
                  </a:gsLst>
                  <a:lin ang="5400000" scaled="0"/>
                </a:gradFill>
              </a:rPr>
              <a:t>Your Datacenter,</a:t>
            </a:r>
          </a:p>
          <a:p>
            <a:pPr defTabSz="895908" fontAlgn="base">
              <a:lnSpc>
                <a:spcPct val="90000"/>
              </a:lnSpc>
              <a:spcBef>
                <a:spcPct val="0"/>
              </a:spcBef>
              <a:spcAft>
                <a:spcPct val="0"/>
              </a:spcAft>
            </a:pPr>
            <a:r>
              <a:rPr lang="en-US" sz="1960" spc="-49" dirty="0">
                <a:gradFill>
                  <a:gsLst>
                    <a:gs pos="1250">
                      <a:srgbClr val="EFEFEF"/>
                    </a:gs>
                    <a:gs pos="10417">
                      <a:srgbClr val="EFEFEF"/>
                    </a:gs>
                  </a:gsLst>
                  <a:lin ang="5400000" scaled="0"/>
                </a:gradFill>
              </a:rPr>
              <a:t>or Your </a:t>
            </a:r>
            <a:r>
              <a:rPr lang="en-US" sz="1960" spc="-49" dirty="0" err="1">
                <a:gradFill>
                  <a:gsLst>
                    <a:gs pos="1250">
                      <a:srgbClr val="EFEFEF"/>
                    </a:gs>
                    <a:gs pos="10417">
                      <a:srgbClr val="EFEFEF"/>
                    </a:gs>
                  </a:gsLst>
                  <a:lin ang="5400000" scaled="0"/>
                </a:gradFill>
              </a:rPr>
              <a:t>Hoster</a:t>
            </a:r>
            <a:endParaRPr lang="en-US" sz="1960" spc="-49" dirty="0">
              <a:gradFill>
                <a:gsLst>
                  <a:gs pos="1250">
                    <a:srgbClr val="EFEFEF"/>
                  </a:gs>
                  <a:gs pos="10417">
                    <a:srgbClr val="EFEFEF"/>
                  </a:gs>
                </a:gsLst>
                <a:lin ang="5400000" scaled="0"/>
              </a:gradFill>
            </a:endParaRPr>
          </a:p>
        </p:txBody>
      </p:sp>
      <p:sp>
        <p:nvSpPr>
          <p:cNvPr id="32" name="Rounded Rectangle 31"/>
          <p:cNvSpPr/>
          <p:nvPr/>
        </p:nvSpPr>
        <p:spPr bwMode="auto">
          <a:xfrm>
            <a:off x="7793419" y="1513155"/>
            <a:ext cx="3553862" cy="1977749"/>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sp>
        <p:nvSpPr>
          <p:cNvPr id="47" name="Rounded Rectangle 46"/>
          <p:cNvSpPr/>
          <p:nvPr/>
        </p:nvSpPr>
        <p:spPr bwMode="auto">
          <a:xfrm>
            <a:off x="2268801" y="4382014"/>
            <a:ext cx="3553862" cy="1977749"/>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dirty="0">
              <a:gradFill>
                <a:gsLst>
                  <a:gs pos="36283">
                    <a:srgbClr val="505050"/>
                  </a:gs>
                  <a:gs pos="28000">
                    <a:srgbClr val="505050"/>
                  </a:gs>
                </a:gsLst>
                <a:lin ang="5400000" scaled="0"/>
              </a:gradFill>
            </a:endParaRPr>
          </a:p>
        </p:txBody>
      </p:sp>
      <p:sp>
        <p:nvSpPr>
          <p:cNvPr id="2" name="Title 1"/>
          <p:cNvSpPr>
            <a:spLocks noGrp="1"/>
          </p:cNvSpPr>
          <p:nvPr>
            <p:ph type="title"/>
          </p:nvPr>
        </p:nvSpPr>
        <p:spPr>
          <a:xfrm>
            <a:off x="269169" y="287646"/>
            <a:ext cx="11149013" cy="913993"/>
          </a:xfrm>
        </p:spPr>
        <p:txBody>
          <a:bodyPr/>
          <a:lstStyle/>
          <a:p>
            <a:r>
              <a:rPr lang="en-US" dirty="0" smtClean="0"/>
              <a:t>Develop, test, run your apps</a:t>
            </a:r>
            <a:endParaRPr lang="en-US" dirty="0"/>
          </a:p>
        </p:txBody>
      </p:sp>
      <p:sp>
        <p:nvSpPr>
          <p:cNvPr id="27" name="Rectangle 26"/>
          <p:cNvSpPr/>
          <p:nvPr/>
        </p:nvSpPr>
        <p:spPr>
          <a:xfrm>
            <a:off x="5580247" y="1513156"/>
            <a:ext cx="2070996" cy="428340"/>
          </a:xfrm>
          <a:prstGeom prst="rect">
            <a:avLst/>
          </a:prstGeom>
        </p:spPr>
        <p:txBody>
          <a:bodyPr wrap="square">
            <a:spAutoFit/>
          </a:bodyPr>
          <a:lstStyle/>
          <a:p>
            <a:pPr defTabSz="658912">
              <a:lnSpc>
                <a:spcPct val="80000"/>
              </a:lnSpc>
              <a:defRPr/>
            </a:pPr>
            <a:r>
              <a:rPr lang="en-US" sz="1372" kern="0" dirty="0">
                <a:gradFill>
                  <a:gsLst>
                    <a:gs pos="2917">
                      <a:srgbClr val="00188F"/>
                    </a:gs>
                    <a:gs pos="30000">
                      <a:srgbClr val="00188F"/>
                    </a:gs>
                  </a:gsLst>
                  <a:lin ang="5400000" scaled="0"/>
                </a:gradFill>
              </a:rPr>
              <a:t>Start VMs and app development in Azure</a:t>
            </a:r>
          </a:p>
        </p:txBody>
      </p:sp>
      <p:sp>
        <p:nvSpPr>
          <p:cNvPr id="33" name="TextBox 32"/>
          <p:cNvSpPr txBox="1"/>
          <p:nvPr/>
        </p:nvSpPr>
        <p:spPr>
          <a:xfrm>
            <a:off x="7525747" y="4462003"/>
            <a:ext cx="4597046" cy="1656046"/>
          </a:xfrm>
          <a:prstGeom prst="rect">
            <a:avLst/>
          </a:prstGeom>
          <a:noFill/>
        </p:spPr>
        <p:txBody>
          <a:bodyPr wrap="square" lIns="179238" tIns="143391" rIns="179238" bIns="143391" rtlCol="0">
            <a:spAutoFit/>
          </a:bodyPr>
          <a:lstStyle/>
          <a:p>
            <a:pPr defTabSz="895908" fontAlgn="base">
              <a:lnSpc>
                <a:spcPct val="90000"/>
              </a:lnSpc>
              <a:spcBef>
                <a:spcPct val="0"/>
              </a:spcBef>
              <a:spcAft>
                <a:spcPts val="1764"/>
              </a:spcAft>
            </a:pPr>
            <a:r>
              <a:rPr lang="en-US" sz="3528" spc="-49" dirty="0">
                <a:gradFill>
                  <a:gsLst>
                    <a:gs pos="2917">
                      <a:srgbClr val="00188F"/>
                    </a:gs>
                    <a:gs pos="30000">
                      <a:srgbClr val="00188F"/>
                    </a:gs>
                  </a:gsLst>
                  <a:lin ang="5400000" scaled="0"/>
                </a:gradFill>
                <a:latin typeface="Segoe UI Light"/>
              </a:rPr>
              <a:t>Easy VM portability</a:t>
            </a:r>
            <a:endParaRPr lang="en-US" sz="3528" spc="-49" dirty="0">
              <a:gradFill>
                <a:gsLst>
                  <a:gs pos="36283">
                    <a:srgbClr val="505050"/>
                  </a:gs>
                  <a:gs pos="0">
                    <a:srgbClr val="505050"/>
                  </a:gs>
                </a:gsLst>
                <a:lin ang="5400000" scaled="0"/>
              </a:gradFill>
              <a:latin typeface="Segoe UI Light"/>
            </a:endParaRPr>
          </a:p>
          <a:p>
            <a:pPr defTabSz="895908" fontAlgn="base">
              <a:lnSpc>
                <a:spcPct val="90000"/>
              </a:lnSpc>
              <a:spcBef>
                <a:spcPct val="0"/>
              </a:spcBef>
              <a:spcAft>
                <a:spcPct val="0"/>
              </a:spcAft>
            </a:pPr>
            <a:r>
              <a:rPr lang="en-US" sz="2352" spc="-49" dirty="0">
                <a:gradFill>
                  <a:gsLst>
                    <a:gs pos="36283">
                      <a:srgbClr val="505050"/>
                    </a:gs>
                    <a:gs pos="0">
                      <a:srgbClr val="505050"/>
                    </a:gs>
                  </a:gsLst>
                  <a:lin ang="5400000" scaled="0"/>
                </a:gradFill>
              </a:rPr>
              <a:t>If it runs on Hyper-V, it runs </a:t>
            </a:r>
            <a:br>
              <a:rPr lang="en-US" sz="2352" spc="-49" dirty="0">
                <a:gradFill>
                  <a:gsLst>
                    <a:gs pos="36283">
                      <a:srgbClr val="505050"/>
                    </a:gs>
                    <a:gs pos="0">
                      <a:srgbClr val="505050"/>
                    </a:gs>
                  </a:gsLst>
                  <a:lin ang="5400000" scaled="0"/>
                </a:gradFill>
              </a:rPr>
            </a:br>
            <a:r>
              <a:rPr lang="en-US" sz="2352" spc="-49" dirty="0">
                <a:gradFill>
                  <a:gsLst>
                    <a:gs pos="36283">
                      <a:srgbClr val="505050"/>
                    </a:gs>
                    <a:gs pos="0">
                      <a:srgbClr val="505050"/>
                    </a:gs>
                  </a:gsLst>
                  <a:lin ang="5400000" scaled="0"/>
                </a:gradFill>
              </a:rPr>
              <a:t>in Windows Azure</a:t>
            </a:r>
          </a:p>
        </p:txBody>
      </p:sp>
      <p:sp>
        <p:nvSpPr>
          <p:cNvPr id="35" name="Freeform 5"/>
          <p:cNvSpPr>
            <a:spLocks noEditPoints="1"/>
          </p:cNvSpPr>
          <p:nvPr/>
        </p:nvSpPr>
        <p:spPr bwMode="auto">
          <a:xfrm>
            <a:off x="8078618" y="1733813"/>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6" name="Freeform 35"/>
          <p:cNvSpPr>
            <a:spLocks noEditPoints="1"/>
          </p:cNvSpPr>
          <p:nvPr/>
        </p:nvSpPr>
        <p:spPr bwMode="auto">
          <a:xfrm>
            <a:off x="9144776" y="1733813"/>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7" name="Freeform 36"/>
          <p:cNvSpPr>
            <a:spLocks noEditPoints="1"/>
          </p:cNvSpPr>
          <p:nvPr/>
        </p:nvSpPr>
        <p:spPr bwMode="auto">
          <a:xfrm>
            <a:off x="10180882" y="1733813"/>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8" name="Freeform 5"/>
          <p:cNvSpPr>
            <a:spLocks noEditPoints="1"/>
          </p:cNvSpPr>
          <p:nvPr/>
        </p:nvSpPr>
        <p:spPr bwMode="auto">
          <a:xfrm>
            <a:off x="8078618" y="2316615"/>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9" name="Freeform 38"/>
          <p:cNvSpPr>
            <a:spLocks noEditPoints="1"/>
          </p:cNvSpPr>
          <p:nvPr/>
        </p:nvSpPr>
        <p:spPr bwMode="auto">
          <a:xfrm>
            <a:off x="9144776" y="2316615"/>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0" name="Freeform 39"/>
          <p:cNvSpPr>
            <a:spLocks noEditPoints="1"/>
          </p:cNvSpPr>
          <p:nvPr/>
        </p:nvSpPr>
        <p:spPr bwMode="auto">
          <a:xfrm>
            <a:off x="10180882" y="2316615"/>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1" name="Freeform 5"/>
          <p:cNvSpPr>
            <a:spLocks noEditPoints="1"/>
          </p:cNvSpPr>
          <p:nvPr/>
        </p:nvSpPr>
        <p:spPr bwMode="auto">
          <a:xfrm>
            <a:off x="8078618" y="2872872"/>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2" name="Freeform 41"/>
          <p:cNvSpPr>
            <a:spLocks noEditPoints="1"/>
          </p:cNvSpPr>
          <p:nvPr/>
        </p:nvSpPr>
        <p:spPr bwMode="auto">
          <a:xfrm>
            <a:off x="9144776" y="2872872"/>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3" name="Freeform 42"/>
          <p:cNvSpPr>
            <a:spLocks noEditPoints="1"/>
          </p:cNvSpPr>
          <p:nvPr/>
        </p:nvSpPr>
        <p:spPr bwMode="auto">
          <a:xfrm>
            <a:off x="10180882" y="2872872"/>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9" name="Freeform 5"/>
          <p:cNvSpPr>
            <a:spLocks noEditPoints="1"/>
          </p:cNvSpPr>
          <p:nvPr/>
        </p:nvSpPr>
        <p:spPr bwMode="auto">
          <a:xfrm>
            <a:off x="2554000" y="4602671"/>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0" name="Freeform 49"/>
          <p:cNvSpPr>
            <a:spLocks noEditPoints="1"/>
          </p:cNvSpPr>
          <p:nvPr/>
        </p:nvSpPr>
        <p:spPr bwMode="auto">
          <a:xfrm>
            <a:off x="3620158" y="4602671"/>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1" name="Freeform 50"/>
          <p:cNvSpPr>
            <a:spLocks noEditPoints="1"/>
          </p:cNvSpPr>
          <p:nvPr/>
        </p:nvSpPr>
        <p:spPr bwMode="auto">
          <a:xfrm>
            <a:off x="4656264" y="4602671"/>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2" name="Freeform 5"/>
          <p:cNvSpPr>
            <a:spLocks noEditPoints="1"/>
          </p:cNvSpPr>
          <p:nvPr/>
        </p:nvSpPr>
        <p:spPr bwMode="auto">
          <a:xfrm>
            <a:off x="2554000" y="5185474"/>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3" name="Freeform 52"/>
          <p:cNvSpPr>
            <a:spLocks noEditPoints="1"/>
          </p:cNvSpPr>
          <p:nvPr/>
        </p:nvSpPr>
        <p:spPr bwMode="auto">
          <a:xfrm>
            <a:off x="3620158" y="5185474"/>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4" name="Freeform 53"/>
          <p:cNvSpPr>
            <a:spLocks noEditPoints="1"/>
          </p:cNvSpPr>
          <p:nvPr/>
        </p:nvSpPr>
        <p:spPr bwMode="auto">
          <a:xfrm>
            <a:off x="4656264" y="5185474"/>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5" name="Freeform 5"/>
          <p:cNvSpPr>
            <a:spLocks noEditPoints="1"/>
          </p:cNvSpPr>
          <p:nvPr/>
        </p:nvSpPr>
        <p:spPr bwMode="auto">
          <a:xfrm>
            <a:off x="2554000" y="5741730"/>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6" name="Freeform 55"/>
          <p:cNvSpPr>
            <a:spLocks noEditPoints="1"/>
          </p:cNvSpPr>
          <p:nvPr/>
        </p:nvSpPr>
        <p:spPr bwMode="auto">
          <a:xfrm>
            <a:off x="3620158" y="5741730"/>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7" name="Freeform 56"/>
          <p:cNvSpPr>
            <a:spLocks noEditPoints="1"/>
          </p:cNvSpPr>
          <p:nvPr/>
        </p:nvSpPr>
        <p:spPr bwMode="auto">
          <a:xfrm>
            <a:off x="4656264" y="5741730"/>
            <a:ext cx="923983" cy="40272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4" name="Rectangle 13"/>
          <p:cNvSpPr/>
          <p:nvPr/>
        </p:nvSpPr>
        <p:spPr>
          <a:xfrm>
            <a:off x="608154" y="5584133"/>
            <a:ext cx="1503354" cy="717921"/>
          </a:xfrm>
          <a:prstGeom prst="rect">
            <a:avLst/>
          </a:prstGeom>
        </p:spPr>
        <p:txBody>
          <a:bodyPr wrap="square">
            <a:spAutoFit/>
          </a:bodyPr>
          <a:lstStyle/>
          <a:p>
            <a:pPr algn="r" defTabSz="658912">
              <a:lnSpc>
                <a:spcPct val="80000"/>
              </a:lnSpc>
              <a:defRPr/>
            </a:pPr>
            <a:endParaRPr lang="en-US" sz="1274" kern="0" dirty="0">
              <a:gradFill>
                <a:gsLst>
                  <a:gs pos="2917">
                    <a:srgbClr val="FFFFFF"/>
                  </a:gs>
                  <a:gs pos="30000">
                    <a:srgbClr val="FFFFFF"/>
                  </a:gs>
                </a:gsLst>
                <a:lin ang="5400000" scaled="0"/>
              </a:gradFill>
            </a:endParaRPr>
          </a:p>
          <a:p>
            <a:pPr algn="r" defTabSz="658912">
              <a:lnSpc>
                <a:spcPct val="80000"/>
              </a:lnSpc>
              <a:defRPr/>
            </a:pPr>
            <a:endParaRPr lang="en-US" sz="1274" kern="0" dirty="0">
              <a:gradFill>
                <a:gsLst>
                  <a:gs pos="2917">
                    <a:srgbClr val="FFFFFF"/>
                  </a:gs>
                  <a:gs pos="30000">
                    <a:srgbClr val="FFFFFF"/>
                  </a:gs>
                </a:gsLst>
                <a:lin ang="5400000" scaled="0"/>
              </a:gradFill>
            </a:endParaRPr>
          </a:p>
          <a:p>
            <a:pPr algn="r" defTabSz="658912">
              <a:lnSpc>
                <a:spcPct val="80000"/>
              </a:lnSpc>
              <a:defRPr/>
            </a:pPr>
            <a:r>
              <a:rPr lang="en-US" sz="1274" kern="0" dirty="0">
                <a:gradFill>
                  <a:gsLst>
                    <a:gs pos="2917">
                      <a:srgbClr val="FFFFFF"/>
                    </a:gs>
                    <a:gs pos="30000">
                      <a:srgbClr val="FFFFFF"/>
                    </a:gs>
                  </a:gsLst>
                  <a:lin ang="5400000" scaled="0"/>
                </a:gradFill>
              </a:rPr>
              <a:t> Production environment</a:t>
            </a:r>
          </a:p>
        </p:txBody>
      </p:sp>
      <p:sp>
        <p:nvSpPr>
          <p:cNvPr id="29" name="TextBox 28"/>
          <p:cNvSpPr txBox="1"/>
          <p:nvPr/>
        </p:nvSpPr>
        <p:spPr>
          <a:xfrm>
            <a:off x="289564" y="1694093"/>
            <a:ext cx="3813057" cy="1245045"/>
          </a:xfrm>
          <a:prstGeom prst="rect">
            <a:avLst/>
          </a:prstGeom>
          <a:noFill/>
        </p:spPr>
        <p:txBody>
          <a:bodyPr wrap="square" lIns="179238" tIns="143391" rIns="179238" bIns="143391" rtlCol="0">
            <a:noAutofit/>
          </a:bodyPr>
          <a:lstStyle/>
          <a:p>
            <a:pPr defTabSz="913946">
              <a:lnSpc>
                <a:spcPct val="90000"/>
              </a:lnSpc>
              <a:spcBef>
                <a:spcPct val="20000"/>
              </a:spcBef>
              <a:buSzPct val="80000"/>
            </a:pPr>
            <a:r>
              <a:rPr lang="en-US" sz="3528" spc="-49" dirty="0">
                <a:gradFill>
                  <a:gsLst>
                    <a:gs pos="2917">
                      <a:srgbClr val="00188F"/>
                    </a:gs>
                    <a:gs pos="30000">
                      <a:srgbClr val="00188F"/>
                    </a:gs>
                  </a:gsLst>
                  <a:lin ang="5400000" scaled="0"/>
                </a:gradFill>
                <a:latin typeface="Segoe UI Light"/>
              </a:rPr>
              <a:t>Deploy anywhere with no lock-in</a:t>
            </a:r>
          </a:p>
        </p:txBody>
      </p:sp>
    </p:spTree>
    <p:extLst>
      <p:ext uri="{BB962C8B-B14F-4D97-AF65-F5344CB8AC3E}">
        <p14:creationId xmlns:p14="http://schemas.microsoft.com/office/powerpoint/2010/main" val="3159271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250" fill="hold"/>
                                        <p:tgtEl>
                                          <p:spTgt spid="47"/>
                                        </p:tgtEl>
                                        <p:attrNameLst>
                                          <p:attrName>ppt_w</p:attrName>
                                        </p:attrNameLst>
                                      </p:cBhvr>
                                      <p:tavLst>
                                        <p:tav tm="0">
                                          <p:val>
                                            <p:fltVal val="0"/>
                                          </p:val>
                                        </p:tav>
                                        <p:tav tm="100000">
                                          <p:val>
                                            <p:strVal val="#ppt_w"/>
                                          </p:val>
                                        </p:tav>
                                      </p:tavLst>
                                    </p:anim>
                                    <p:anim calcmode="lin" valueType="num">
                                      <p:cBhvr>
                                        <p:cTn id="13" dur="250" fill="hold"/>
                                        <p:tgtEl>
                                          <p:spTgt spid="47"/>
                                        </p:tgtEl>
                                        <p:attrNameLst>
                                          <p:attrName>ppt_h</p:attrName>
                                        </p:attrNameLst>
                                      </p:cBhvr>
                                      <p:tavLst>
                                        <p:tav tm="0">
                                          <p:val>
                                            <p:fltVal val="0"/>
                                          </p:val>
                                        </p:tav>
                                        <p:tav tm="100000">
                                          <p:val>
                                            <p:strVal val="#ppt_h"/>
                                          </p:val>
                                        </p:tav>
                                      </p:tavLst>
                                    </p:anim>
                                    <p:animEffect transition="in" filter="fade">
                                      <p:cBhvr>
                                        <p:cTn id="14" dur="250"/>
                                        <p:tgtEl>
                                          <p:spTgt spid="47"/>
                                        </p:tgtEl>
                                      </p:cBhvr>
                                    </p:animEffect>
                                  </p:childTnLst>
                                </p:cTn>
                              </p:par>
                              <p:par>
                                <p:cTn id="15" presetID="6" presetClass="emph" presetSubtype="0" decel="100000" fill="hold" grpId="1" nodeType="withEffect">
                                  <p:stCondLst>
                                    <p:cond delay="200"/>
                                  </p:stCondLst>
                                  <p:childTnLst>
                                    <p:animScale>
                                      <p:cBhvr>
                                        <p:cTn id="16" dur="250" fill="hold"/>
                                        <p:tgtEl>
                                          <p:spTgt spid="47"/>
                                        </p:tgtEl>
                                      </p:cBhvr>
                                      <p:by x="110000" y="110000"/>
                                    </p:animScale>
                                  </p:childTnLst>
                                </p:cTn>
                              </p:par>
                              <p:par>
                                <p:cTn id="17" presetID="6" presetClass="emph" presetSubtype="0" decel="100000" fill="hold" grpId="2" nodeType="withEffect">
                                  <p:stCondLst>
                                    <p:cond delay="300"/>
                                  </p:stCondLst>
                                  <p:childTnLst>
                                    <p:animScale>
                                      <p:cBhvr>
                                        <p:cTn id="18" dur="250" fill="hold"/>
                                        <p:tgtEl>
                                          <p:spTgt spid="47"/>
                                        </p:tgtEl>
                                      </p:cBhvr>
                                      <p:by x="91000" y="91000"/>
                                    </p:animScale>
                                  </p:childTnLst>
                                </p:cTn>
                              </p:par>
                              <p:par>
                                <p:cTn id="19" presetID="10" presetClass="entr" presetSubtype="0" fill="hold" grpId="0" nodeType="withEffect">
                                  <p:stCondLst>
                                    <p:cond delay="3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600"/>
                                        <p:tgtEl>
                                          <p:spTgt spid="33"/>
                                        </p:tgtEl>
                                      </p:cBhvr>
                                    </p:animEffect>
                                  </p:childTnLst>
                                </p:cTn>
                              </p:par>
                              <p:par>
                                <p:cTn id="22" presetID="35" presetClass="path" presetSubtype="0" decel="100000" fill="hold" grpId="1" nodeType="withEffect">
                                  <p:stCondLst>
                                    <p:cond delay="100"/>
                                  </p:stCondLst>
                                  <p:childTnLst>
                                    <p:animMotion origin="layout" path="M -0.05552 0.00022 L -3.95966E-6 0.00022 " pathEditMode="relative" rAng="0" ptsTypes="AA">
                                      <p:cBhvr>
                                        <p:cTn id="23" dur="800" spd="-100000" fill="hold"/>
                                        <p:tgtEl>
                                          <p:spTgt spid="33"/>
                                        </p:tgtEl>
                                        <p:attrNameLst>
                                          <p:attrName>ppt_x</p:attrName>
                                          <p:attrName>ppt_y</p:attrName>
                                        </p:attrNameLst>
                                      </p:cBhvr>
                                      <p:rCtr x="2770" y="0"/>
                                    </p:animMotion>
                                  </p:childTnLst>
                                </p:cTn>
                              </p:par>
                              <p:par>
                                <p:cTn id="24" presetID="10" presetClass="entr" presetSubtype="0" fill="hold" grpId="0" nodeType="withEffect">
                                  <p:stCondLst>
                                    <p:cond delay="1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400"/>
                            </p:stCondLst>
                            <p:childTnLst>
                              <p:par>
                                <p:cTn id="28" presetID="10"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50" presetClass="path" presetSubtype="0" accel="50000" decel="50000" fill="hold" grpId="1" nodeType="withEffect">
                                  <p:stCondLst>
                                    <p:cond delay="0"/>
                                  </p:stCondLst>
                                  <p:childTnLst>
                                    <p:animMotion origin="layout" path="M 0.00012 -0.00091 L 0.14015 -0.00091 C 0.20309 -0.00091 0.2807 -0.07036 0.2807 -0.12665 L 0.2807 -0.25216 " pathEditMode="relative" rAng="0" ptsTypes="AAAA">
                                      <p:cBhvr>
                                        <p:cTn id="56" dur="1500" fill="hold"/>
                                        <p:tgtEl>
                                          <p:spTgt spid="51"/>
                                        </p:tgtEl>
                                        <p:attrNameLst>
                                          <p:attrName>ppt_x</p:attrName>
                                          <p:attrName>ppt_y</p:attrName>
                                        </p:attrNameLst>
                                      </p:cBhvr>
                                      <p:rCtr x="14029" y="-12574"/>
                                    </p:animMotion>
                                  </p:childTnLst>
                                </p:cTn>
                              </p:par>
                              <p:par>
                                <p:cTn id="57" presetID="50" presetClass="path" presetSubtype="0" accel="50000" decel="50000" fill="hold" grpId="0" nodeType="withEffect">
                                  <p:stCondLst>
                                    <p:cond delay="0"/>
                                  </p:stCondLst>
                                  <p:childTnLst>
                                    <p:animMotion origin="layout" path="M -3.7733E-6 -2.38311E-6 L -0.13952 -2.38311E-6 C -0.20245 -2.38311E-6 -0.28082 0.06945 -0.28082 0.12642 L -0.28082 0.25329 " pathEditMode="relative" rAng="0" ptsTypes="AAAA">
                                      <p:cBhvr>
                                        <p:cTn id="58" dur="1500" fill="hold"/>
                                        <p:tgtEl>
                                          <p:spTgt spid="41"/>
                                        </p:tgtEl>
                                        <p:attrNameLst>
                                          <p:attrName>ppt_x</p:attrName>
                                          <p:attrName>ppt_y</p:attrName>
                                        </p:attrNameLst>
                                      </p:cBhvr>
                                      <p:rCtr x="-14041" y="12665"/>
                                    </p:animMotion>
                                  </p:childTnLst>
                                </p:cTn>
                              </p:par>
                              <p:par>
                                <p:cTn id="59" presetID="10" presetClass="entr" presetSubtype="0" fill="hold" grpId="0" nodeType="withEffect">
                                  <p:stCondLst>
                                    <p:cond delay="30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600"/>
                                        <p:tgtEl>
                                          <p:spTgt spid="29"/>
                                        </p:tgtEl>
                                      </p:cBhvr>
                                    </p:animEffect>
                                  </p:childTnLst>
                                </p:cTn>
                              </p:par>
                              <p:par>
                                <p:cTn id="62" presetID="35" presetClass="path" presetSubtype="0" decel="100000" fill="hold" grpId="1" nodeType="withEffect">
                                  <p:stCondLst>
                                    <p:cond delay="100"/>
                                  </p:stCondLst>
                                  <p:childTnLst>
                                    <p:animMotion origin="layout" path="M -0.05552 0.00023 L -2.33087E-6 0.00023 " pathEditMode="relative" rAng="0" ptsTypes="AA">
                                      <p:cBhvr>
                                        <p:cTn id="63" dur="800" fill="hold"/>
                                        <p:tgtEl>
                                          <p:spTgt spid="29"/>
                                        </p:tgtEl>
                                        <p:attrNameLst>
                                          <p:attrName>ppt_x</p:attrName>
                                          <p:attrName>ppt_y</p:attrName>
                                        </p:attrNameLst>
                                      </p:cBhvr>
                                      <p:rCtr x="27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47" grpId="0" animBg="1"/>
      <p:bldP spid="47" grpId="1" animBg="1"/>
      <p:bldP spid="47" grpId="2" animBg="1"/>
      <p:bldP spid="33" grpId="0"/>
      <p:bldP spid="33" grpId="1"/>
      <p:bldP spid="41" grpId="0" animBg="1"/>
      <p:bldP spid="49" grpId="0" animBg="1"/>
      <p:bldP spid="50" grpId="0" animBg="1"/>
      <p:bldP spid="51" grpId="0" animBg="1"/>
      <p:bldP spid="51" grpId="1" animBg="1"/>
      <p:bldP spid="52" grpId="0" animBg="1"/>
      <p:bldP spid="53" grpId="0" animBg="1"/>
      <p:bldP spid="54" grpId="0" animBg="1"/>
      <p:bldP spid="55" grpId="0" animBg="1"/>
      <p:bldP spid="56" grpId="0" animBg="1"/>
      <p:bldP spid="57" grpId="0" animBg="1"/>
      <p:bldP spid="14" grpId="0"/>
      <p:bldP spid="29" grpId="0"/>
      <p:bldP spid="2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289172" y="159564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07" name="Oval 106"/>
          <p:cNvSpPr/>
          <p:nvPr/>
        </p:nvSpPr>
        <p:spPr bwMode="auto">
          <a:xfrm>
            <a:off x="289172" y="420863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Oval 64"/>
          <p:cNvSpPr/>
          <p:nvPr/>
        </p:nvSpPr>
        <p:spPr bwMode="auto">
          <a:xfrm>
            <a:off x="289172" y="290213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7" name="Rectangle 36"/>
          <p:cNvSpPr/>
          <p:nvPr/>
        </p:nvSpPr>
        <p:spPr bwMode="auto">
          <a:xfrm>
            <a:off x="8372233" y="-17378"/>
            <a:ext cx="3816592" cy="68740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 name="TXT 1"/>
          <p:cNvSpPr>
            <a:spLocks/>
          </p:cNvSpPr>
          <p:nvPr/>
        </p:nvSpPr>
        <p:spPr bwMode="auto">
          <a:xfrm>
            <a:off x="1556" y="334529"/>
            <a:ext cx="6973152" cy="1209703"/>
          </a:xfrm>
          <a:prstGeom prst="rect">
            <a:avLst/>
          </a:prstGeom>
          <a:noFill/>
          <a:ln>
            <a:noFill/>
          </a:ln>
        </p:spPr>
        <p:txBody>
          <a:bodyPr vert="horz" wrap="square" lIns="1746229" tIns="89553" rIns="89553"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Store, Backup, Recover </a:t>
            </a:r>
            <a:r>
              <a:rPr lang="en-US" sz="3234" spc="-49" dirty="0" smtClean="0">
                <a:gradFill>
                  <a:gsLst>
                    <a:gs pos="2000">
                      <a:schemeClr val="tx1">
                        <a:lumMod val="50000"/>
                      </a:schemeClr>
                    </a:gs>
                    <a:gs pos="100000">
                      <a:schemeClr val="tx1">
                        <a:lumMod val="50000"/>
                      </a:schemeClr>
                    </a:gs>
                  </a:gsLst>
                  <a:lin ang="5400000" scaled="0"/>
                </a:gradFill>
                <a:latin typeface="Segoe UI Light"/>
              </a:rPr>
              <a:t>Data</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47" name="Oval 46"/>
          <p:cNvSpPr/>
          <p:nvPr/>
        </p:nvSpPr>
        <p:spPr bwMode="auto">
          <a:xfrm>
            <a:off x="289172" y="28914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0" name="Wrench-Large"/>
          <p:cNvSpPr>
            <a:spLocks noEditPoints="1"/>
          </p:cNvSpPr>
          <p:nvPr/>
        </p:nvSpPr>
        <p:spPr bwMode="black">
          <a:xfrm>
            <a:off x="484805" y="1800735"/>
            <a:ext cx="735367" cy="68551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12" name="Freeform 8"/>
          <p:cNvSpPr>
            <a:spLocks/>
          </p:cNvSpPr>
          <p:nvPr/>
        </p:nvSpPr>
        <p:spPr bwMode="auto">
          <a:xfrm>
            <a:off x="1556" y="4219798"/>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SharePoint Server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on Windows Azure</a:t>
            </a:r>
          </a:p>
        </p:txBody>
      </p:sp>
      <p:sp>
        <p:nvSpPr>
          <p:cNvPr id="15" name="TXT 3"/>
          <p:cNvSpPr>
            <a:spLocks/>
          </p:cNvSpPr>
          <p:nvPr/>
        </p:nvSpPr>
        <p:spPr bwMode="auto">
          <a:xfrm>
            <a:off x="1556" y="2964535"/>
            <a:ext cx="6973152" cy="1209703"/>
          </a:xfrm>
          <a:prstGeom prst="rect">
            <a:avLst/>
          </a:prstGeom>
          <a:noFill/>
          <a:ln>
            <a:noFill/>
          </a:ln>
        </p:spPr>
        <p:txBody>
          <a:bodyPr vert="horz" wrap="square" lIns="1746229" tIns="89553" rIns="179078"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Scale your infrastructure</a:t>
            </a:r>
          </a:p>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and extend the reach</a:t>
            </a:r>
          </a:p>
        </p:txBody>
      </p:sp>
      <p:sp>
        <p:nvSpPr>
          <p:cNvPr id="18" name="Freeform 8"/>
          <p:cNvSpPr>
            <a:spLocks/>
          </p:cNvSpPr>
          <p:nvPr/>
        </p:nvSpPr>
        <p:spPr bwMode="auto">
          <a:xfrm>
            <a:off x="1556" y="5458405"/>
            <a:ext cx="6973152" cy="1255444"/>
          </a:xfrm>
          <a:prstGeom prst="rect">
            <a:avLst/>
          </a:prstGeom>
          <a:noFill/>
          <a:ln>
            <a:noFill/>
          </a:ln>
        </p:spPr>
        <p:txBody>
          <a:bodyPr vert="horz" wrap="square" lIns="1746229" tIns="179078"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Connect hybrid infrastructure services with a single identity</a:t>
            </a:r>
          </a:p>
        </p:txBody>
      </p:sp>
      <p:sp>
        <p:nvSpPr>
          <p:cNvPr id="67" name="Oval 66"/>
          <p:cNvSpPr/>
          <p:nvPr/>
        </p:nvSpPr>
        <p:spPr bwMode="auto">
          <a:xfrm>
            <a:off x="289172" y="5515130"/>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3" name="Freeform 164"/>
          <p:cNvSpPr>
            <a:spLocks noEditPoints="1"/>
          </p:cNvSpPr>
          <p:nvPr/>
        </p:nvSpPr>
        <p:spPr bwMode="black">
          <a:xfrm>
            <a:off x="566837" y="5682141"/>
            <a:ext cx="572737" cy="794047"/>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3" name="TextBox 42"/>
          <p:cNvSpPr txBox="1"/>
          <p:nvPr/>
        </p:nvSpPr>
        <p:spPr>
          <a:xfrm>
            <a:off x="9122179" y="3618522"/>
            <a:ext cx="3515619" cy="732540"/>
          </a:xfrm>
          <a:prstGeom prst="rect">
            <a:avLst/>
          </a:prstGeom>
          <a:noFill/>
        </p:spPr>
        <p:txBody>
          <a:bodyPr wrap="square" lIns="179101" tIns="143281" rIns="179101" bIns="143281" rtlCol="0">
            <a:spAutoFit/>
          </a:bodyPr>
          <a:lstStyle/>
          <a:p>
            <a:pPr>
              <a:lnSpc>
                <a:spcPct val="90000"/>
              </a:lnSpc>
            </a:pPr>
            <a:r>
              <a:rPr lang="en-US" sz="3234" spc="-49" dirty="0">
                <a:gradFill>
                  <a:gsLst>
                    <a:gs pos="2917">
                      <a:srgbClr val="EFEFEF"/>
                    </a:gs>
                    <a:gs pos="30000">
                      <a:srgbClr val="EFEFEF"/>
                    </a:gs>
                  </a:gsLst>
                  <a:lin ang="5400000" scaled="0"/>
                </a:gradFill>
                <a:latin typeface="Segoe UI Light"/>
              </a:rPr>
              <a:t>Top scenarios</a:t>
            </a:r>
          </a:p>
        </p:txBody>
      </p:sp>
      <p:sp>
        <p:nvSpPr>
          <p:cNvPr id="39" name="Wrench-Small"/>
          <p:cNvSpPr>
            <a:spLocks noEditPoints="1"/>
          </p:cNvSpPr>
          <p:nvPr/>
        </p:nvSpPr>
        <p:spPr bwMode="black">
          <a:xfrm>
            <a:off x="8633622" y="3219076"/>
            <a:ext cx="318605" cy="29700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0" name=".NET-Small"/>
          <p:cNvSpPr>
            <a:spLocks noEditPoints="1"/>
          </p:cNvSpPr>
          <p:nvPr/>
        </p:nvSpPr>
        <p:spPr bwMode="auto">
          <a:xfrm>
            <a:off x="8630060" y="3465768"/>
            <a:ext cx="350673" cy="152757"/>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grpSp>
        <p:nvGrpSpPr>
          <p:cNvPr id="2" name="Scale-Small"/>
          <p:cNvGrpSpPr/>
          <p:nvPr/>
        </p:nvGrpSpPr>
        <p:grpSpPr>
          <a:xfrm>
            <a:off x="8835174" y="3212466"/>
            <a:ext cx="287004" cy="278769"/>
            <a:chOff x="666757" y="3353674"/>
            <a:chExt cx="717792" cy="697195"/>
          </a:xfrm>
        </p:grpSpPr>
        <p:grpSp>
          <p:nvGrpSpPr>
            <p:cNvPr id="42" name="Group 425"/>
            <p:cNvGrpSpPr>
              <a:grpSpLocks noChangeAspect="1"/>
            </p:cNvGrpSpPr>
            <p:nvPr/>
          </p:nvGrpSpPr>
          <p:grpSpPr bwMode="auto">
            <a:xfrm>
              <a:off x="666757" y="3353674"/>
              <a:ext cx="717792" cy="697195"/>
              <a:chOff x="-5049" y="3255"/>
              <a:chExt cx="488" cy="474"/>
            </a:xfrm>
            <a:solidFill>
              <a:srgbClr val="FFFFFF"/>
            </a:solidFill>
          </p:grpSpPr>
          <p:sp>
            <p:nvSpPr>
              <p:cNvPr id="45"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6"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8"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9"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50" name="Group 49"/>
            <p:cNvGrpSpPr/>
            <p:nvPr/>
          </p:nvGrpSpPr>
          <p:grpSpPr>
            <a:xfrm>
              <a:off x="845653" y="3553455"/>
              <a:ext cx="354574" cy="268268"/>
              <a:chOff x="1174577" y="3836566"/>
              <a:chExt cx="584564" cy="442277"/>
            </a:xfrm>
          </p:grpSpPr>
          <p:sp>
            <p:nvSpPr>
              <p:cNvPr id="51" name="Rectangle 50"/>
              <p:cNvSpPr/>
              <p:nvPr/>
            </p:nvSpPr>
            <p:spPr bwMode="auto">
              <a:xfrm>
                <a:off x="1269733" y="3853289"/>
                <a:ext cx="395399" cy="274369"/>
              </a:xfrm>
              <a:prstGeom prst="rect">
                <a:avLst/>
              </a:pr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4"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74" name="Share-Large"/>
          <p:cNvGrpSpPr/>
          <p:nvPr/>
        </p:nvGrpSpPr>
        <p:grpSpPr>
          <a:xfrm>
            <a:off x="486552" y="4500435"/>
            <a:ext cx="795611" cy="588444"/>
            <a:chOff x="463723" y="4569544"/>
            <a:chExt cx="877149" cy="648749"/>
          </a:xfrm>
          <a:solidFill>
            <a:srgbClr val="FFFFFF"/>
          </a:solidFill>
        </p:grpSpPr>
        <p:sp>
          <p:nvSpPr>
            <p:cNvPr id="75"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76" name="Group 75"/>
            <p:cNvGrpSpPr/>
            <p:nvPr/>
          </p:nvGrpSpPr>
          <p:grpSpPr>
            <a:xfrm>
              <a:off x="463723" y="4569544"/>
              <a:ext cx="217113" cy="598395"/>
              <a:chOff x="653372" y="4720422"/>
              <a:chExt cx="151053" cy="416326"/>
            </a:xfrm>
            <a:grpFill/>
          </p:grpSpPr>
          <p:sp>
            <p:nvSpPr>
              <p:cNvPr id="80"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81"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77" name="Group 76"/>
            <p:cNvGrpSpPr/>
            <p:nvPr/>
          </p:nvGrpSpPr>
          <p:grpSpPr>
            <a:xfrm>
              <a:off x="1123759" y="4569544"/>
              <a:ext cx="217113" cy="598395"/>
              <a:chOff x="653372" y="4720422"/>
              <a:chExt cx="151053" cy="416326"/>
            </a:xfrm>
            <a:grpFill/>
          </p:grpSpPr>
          <p:sp>
            <p:nvSpPr>
              <p:cNvPr id="78"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79"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88" name="Freeform 8"/>
          <p:cNvSpPr>
            <a:spLocks/>
          </p:cNvSpPr>
          <p:nvPr/>
        </p:nvSpPr>
        <p:spPr bwMode="auto">
          <a:xfrm>
            <a:off x="1" y="1615497"/>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Enable innovation with </a:t>
            </a:r>
            <a:r>
              <a:rPr lang="en-US" sz="3234" spc="-49" dirty="0" err="1">
                <a:gradFill>
                  <a:gsLst>
                    <a:gs pos="2000">
                      <a:schemeClr val="tx1">
                        <a:lumMod val="50000"/>
                      </a:schemeClr>
                    </a:gs>
                    <a:gs pos="100000">
                      <a:schemeClr val="tx1">
                        <a:lumMod val="50000"/>
                      </a:schemeClr>
                    </a:gs>
                  </a:gsLst>
                  <a:lin ang="5400000" scaled="0"/>
                </a:gradFill>
                <a:latin typeface="Segoe UI Light"/>
              </a:rPr>
              <a:t>dev</a:t>
            </a:r>
            <a:r>
              <a:rPr lang="en-US" sz="3234" spc="-49" dirty="0">
                <a:gradFill>
                  <a:gsLst>
                    <a:gs pos="2000">
                      <a:schemeClr val="tx1">
                        <a:lumMod val="50000"/>
                      </a:schemeClr>
                    </a:gs>
                    <a:gs pos="100000">
                      <a:schemeClr val="tx1">
                        <a:lumMod val="50000"/>
                      </a:schemeClr>
                    </a:gs>
                  </a:gsLst>
                  <a:lin ang="5400000" scaled="0"/>
                </a:gradFill>
                <a:latin typeface="Segoe UI Light"/>
              </a:rPr>
              <a:t>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and test</a:t>
            </a:r>
          </a:p>
        </p:txBody>
      </p:sp>
      <p:grpSp>
        <p:nvGrpSpPr>
          <p:cNvPr id="108" name="Scale-Large"/>
          <p:cNvGrpSpPr/>
          <p:nvPr/>
        </p:nvGrpSpPr>
        <p:grpSpPr>
          <a:xfrm>
            <a:off x="500739" y="3127994"/>
            <a:ext cx="703498" cy="683312"/>
            <a:chOff x="514357" y="3201274"/>
            <a:chExt cx="717792" cy="697195"/>
          </a:xfrm>
        </p:grpSpPr>
        <p:grpSp>
          <p:nvGrpSpPr>
            <p:cNvPr id="109" name="Group 425"/>
            <p:cNvGrpSpPr>
              <a:grpSpLocks noChangeAspect="1"/>
            </p:cNvGrpSpPr>
            <p:nvPr/>
          </p:nvGrpSpPr>
          <p:grpSpPr bwMode="auto">
            <a:xfrm>
              <a:off x="514357" y="3201274"/>
              <a:ext cx="717792" cy="697195"/>
              <a:chOff x="-5049" y="3255"/>
              <a:chExt cx="488" cy="474"/>
            </a:xfrm>
            <a:solidFill>
              <a:srgbClr val="FFFFFF"/>
            </a:solidFill>
          </p:grpSpPr>
          <p:sp>
            <p:nvSpPr>
              <p:cNvPr id="114"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5"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6"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7"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10" name="Group 109"/>
            <p:cNvGrpSpPr/>
            <p:nvPr/>
          </p:nvGrpSpPr>
          <p:grpSpPr>
            <a:xfrm>
              <a:off x="693253" y="3401055"/>
              <a:ext cx="354574" cy="268268"/>
              <a:chOff x="1174577" y="3836566"/>
              <a:chExt cx="584564" cy="442277"/>
            </a:xfrm>
          </p:grpSpPr>
          <p:sp>
            <p:nvSpPr>
              <p:cNvPr id="111" name="Rectangle 110"/>
              <p:cNvSpPr/>
              <p:nvPr/>
            </p:nvSpPr>
            <p:spPr bwMode="auto">
              <a:xfrm>
                <a:off x="1269733" y="3853289"/>
                <a:ext cx="395399" cy="274369"/>
              </a:xfrm>
              <a:prstGeom prst="rect">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3"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118" name="Share-Small"/>
          <p:cNvGrpSpPr/>
          <p:nvPr/>
        </p:nvGrpSpPr>
        <p:grpSpPr>
          <a:xfrm>
            <a:off x="8885862" y="3464139"/>
            <a:ext cx="232747" cy="172142"/>
            <a:chOff x="463723" y="4569544"/>
            <a:chExt cx="877149" cy="648749"/>
          </a:xfrm>
          <a:solidFill>
            <a:schemeClr val="tx2"/>
          </a:solidFill>
        </p:grpSpPr>
        <p:sp>
          <p:nvSpPr>
            <p:cNvPr id="119"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120" name="Group 119"/>
            <p:cNvGrpSpPr/>
            <p:nvPr/>
          </p:nvGrpSpPr>
          <p:grpSpPr>
            <a:xfrm>
              <a:off x="463723" y="4569544"/>
              <a:ext cx="217113" cy="598395"/>
              <a:chOff x="653372" y="4720422"/>
              <a:chExt cx="151053" cy="416326"/>
            </a:xfrm>
            <a:grpFill/>
          </p:grpSpPr>
          <p:sp>
            <p:nvSpPr>
              <p:cNvPr id="124"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5"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21" name="Group 120"/>
            <p:cNvGrpSpPr/>
            <p:nvPr/>
          </p:nvGrpSpPr>
          <p:grpSpPr>
            <a:xfrm>
              <a:off x="1123759" y="4569544"/>
              <a:ext cx="217113" cy="598395"/>
              <a:chOff x="653372" y="4720422"/>
              <a:chExt cx="151053" cy="416326"/>
            </a:xfrm>
            <a:grpFill/>
          </p:grpSpPr>
          <p:sp>
            <p:nvSpPr>
              <p:cNvPr id="122"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3"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126" name="Thumb-Small"/>
          <p:cNvSpPr>
            <a:spLocks noEditPoints="1"/>
          </p:cNvSpPr>
          <p:nvPr/>
        </p:nvSpPr>
        <p:spPr bwMode="black">
          <a:xfrm>
            <a:off x="8892845" y="3326643"/>
            <a:ext cx="190597" cy="2642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58" name=".NET-Large"/>
          <p:cNvSpPr>
            <a:spLocks noEditPoints="1"/>
          </p:cNvSpPr>
          <p:nvPr/>
        </p:nvSpPr>
        <p:spPr bwMode="auto">
          <a:xfrm>
            <a:off x="381316" y="687618"/>
            <a:ext cx="942346" cy="410498"/>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pic>
        <p:nvPicPr>
          <p:cNvPr id="57" name="Picture 5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455900" y="2996619"/>
            <a:ext cx="3779870" cy="910424"/>
          </a:xfrm>
          <a:prstGeom prst="rect">
            <a:avLst/>
          </a:prstGeom>
        </p:spPr>
      </p:pic>
    </p:spTree>
    <p:extLst>
      <p:ext uri="{BB962C8B-B14F-4D97-AF65-F5344CB8AC3E}">
        <p14:creationId xmlns:p14="http://schemas.microsoft.com/office/powerpoint/2010/main" val="36579291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grpId="0" nodeType="clickEffect">
                                  <p:stCondLst>
                                    <p:cond delay="0"/>
                                  </p:stCondLst>
                                  <p:childTnLst>
                                    <p:animEffect transition="out" filter="fade">
                                      <p:cBhvr>
                                        <p:cTn id="6" dur="500" tmFilter="0, 0; .2, .5; .8, .5; 1, 0"/>
                                        <p:tgtEl>
                                          <p:spTgt spid="65"/>
                                        </p:tgtEl>
                                      </p:cBhvr>
                                    </p:animEffect>
                                    <p:animScale>
                                      <p:cBhvr>
                                        <p:cTn id="7" dur="250" autoRev="1" fill="hold"/>
                                        <p:tgtEl>
                                          <p:spTgt spid="65"/>
                                        </p:tgtEl>
                                      </p:cBhvr>
                                      <p:by x="105000" y="105000"/>
                                    </p:animScale>
                                  </p:childTnLst>
                                </p:cTn>
                              </p:par>
                              <p:par>
                                <p:cTn id="8" presetID="26" presetClass="emph" presetSubtype="0" repeatCount="3000" fill="hold" grpId="0" nodeType="withEffect">
                                  <p:stCondLst>
                                    <p:cond delay="0"/>
                                  </p:stCondLst>
                                  <p:childTnLst>
                                    <p:animEffect transition="out" filter="fade">
                                      <p:cBhvr>
                                        <p:cTn id="9" dur="500" tmFilter="0, 0; .2, .5; .8, .5; 1, 0"/>
                                        <p:tgtEl>
                                          <p:spTgt spid="15"/>
                                        </p:tgtEl>
                                      </p:cBhvr>
                                    </p:animEffect>
                                    <p:animScale>
                                      <p:cBhvr>
                                        <p:cTn id="10" dur="250" autoRev="1" fill="hold"/>
                                        <p:tgtEl>
                                          <p:spTgt spid="15"/>
                                        </p:tgtEl>
                                      </p:cBhvr>
                                      <p:by x="105000" y="105000"/>
                                    </p:animScale>
                                  </p:childTnLst>
                                </p:cTn>
                              </p:par>
                              <p:par>
                                <p:cTn id="11" presetID="26" presetClass="emph" presetSubtype="0" repeatCount="3000" fill="hold" nodeType="withEffect">
                                  <p:stCondLst>
                                    <p:cond delay="0"/>
                                  </p:stCondLst>
                                  <p:childTnLst>
                                    <p:animEffect transition="out" filter="fade">
                                      <p:cBhvr>
                                        <p:cTn id="12" dur="500" tmFilter="0, 0; .2, .5; .8, .5; 1, 0"/>
                                        <p:tgtEl>
                                          <p:spTgt spid="108"/>
                                        </p:tgtEl>
                                      </p:cBhvr>
                                    </p:animEffect>
                                    <p:animScale>
                                      <p:cBhvr>
                                        <p:cTn id="13" dur="250" autoRev="1" fill="hold"/>
                                        <p:tgtEl>
                                          <p:spTgt spid="10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4095099" y="329673"/>
            <a:ext cx="8093726" cy="6330240"/>
            <a:chOff x="4203702" y="1353416"/>
            <a:chExt cx="8258173" cy="6458856"/>
          </a:xfrm>
        </p:grpSpPr>
        <p:sp>
          <p:nvSpPr>
            <p:cNvPr id="52" name="Rectangle 51"/>
            <p:cNvSpPr/>
            <p:nvPr/>
          </p:nvSpPr>
          <p:spPr bwMode="auto">
            <a:xfrm>
              <a:off x="4203702" y="1353416"/>
              <a:ext cx="8258173" cy="5557154"/>
            </a:xfrm>
            <a:prstGeom prst="rect">
              <a:avLst/>
            </a:prstGeom>
            <a:solidFill>
              <a:srgbClr val="EBEBE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34429" rIns="89619" bIns="143391" numCol="1" spcCol="0" rtlCol="0" fromWordArt="0" anchor="t" anchorCtr="0" forceAA="0" compatLnSpc="1">
              <a:prstTxWarp prst="textNoShape">
                <a:avLst/>
              </a:prstTxWarp>
              <a:noAutofit/>
            </a:bodyPr>
            <a:lstStyle/>
            <a:p>
              <a:pPr marL="286067" indent="-286067" defTabSz="895221" fontAlgn="base">
                <a:lnSpc>
                  <a:spcPct val="90000"/>
                </a:lnSpc>
                <a:spcBef>
                  <a:spcPct val="0"/>
                </a:spcBef>
                <a:spcAft>
                  <a:spcPct val="0"/>
                </a:spcAft>
                <a:buFont typeface="Arial" panose="020B0604020202020204" pitchFamily="34" charset="0"/>
                <a:buChar char="•"/>
              </a:pPr>
              <a:endParaRPr lang="en-US" sz="1764" spc="-49" dirty="0">
                <a:gradFill>
                  <a:gsLst>
                    <a:gs pos="0">
                      <a:srgbClr val="FFFFFF"/>
                    </a:gs>
                    <a:gs pos="100000">
                      <a:srgbClr val="FFFFFF"/>
                    </a:gs>
                  </a:gsLst>
                  <a:lin ang="5400000" scaled="1"/>
                </a:gradFill>
              </a:endParaRPr>
            </a:p>
          </p:txBody>
        </p:sp>
        <p:sp>
          <p:nvSpPr>
            <p:cNvPr id="53" name="Rectangle 52"/>
            <p:cNvSpPr/>
            <p:nvPr/>
          </p:nvSpPr>
          <p:spPr bwMode="auto">
            <a:xfrm>
              <a:off x="4203702" y="6910571"/>
              <a:ext cx="8258173" cy="901701"/>
            </a:xfrm>
            <a:prstGeom prst="rect">
              <a:avLst/>
            </a:prstGeom>
            <a:pattFill prst="ltUpDiag">
              <a:fgClr>
                <a:schemeClr val="bg1">
                  <a:lumMod val="75000"/>
                </a:schemeClr>
              </a:fgClr>
              <a:bgClr>
                <a:srgbClr val="CDCDCD"/>
              </a:bgClr>
            </a:patt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89619"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36283">
                      <a:srgbClr val="00188F"/>
                    </a:gs>
                    <a:gs pos="28000">
                      <a:srgbClr val="00188F"/>
                    </a:gs>
                  </a:gsLst>
                  <a:lin ang="5400000" scaled="0"/>
                </a:gradFill>
              </a:endParaRPr>
            </a:p>
          </p:txBody>
        </p:sp>
      </p:grpSp>
      <p:pic>
        <p:nvPicPr>
          <p:cNvPr id="140" name="Picture 139"/>
          <p:cNvPicPr>
            <a:picLocks noChangeAspect="1"/>
          </p:cNvPicPr>
          <p:nvPr/>
        </p:nvPicPr>
        <p:blipFill rotWithShape="1">
          <a:blip r:embed="rId3">
            <a:extLst>
              <a:ext uri="{28A0092B-C50C-407E-A947-70E740481C1C}">
                <a14:useLocalDpi xmlns:a14="http://schemas.microsoft.com/office/drawing/2010/main" val="0"/>
              </a:ext>
            </a:extLst>
          </a:blip>
          <a:srcRect t="15966"/>
          <a:stretch/>
        </p:blipFill>
        <p:spPr>
          <a:xfrm>
            <a:off x="4377813" y="2106104"/>
            <a:ext cx="2624935" cy="3381433"/>
          </a:xfrm>
          <a:prstGeom prst="rect">
            <a:avLst/>
          </a:prstGeom>
        </p:spPr>
      </p:pic>
      <p:sp>
        <p:nvSpPr>
          <p:cNvPr id="55" name="Rectangle 54"/>
          <p:cNvSpPr/>
          <p:nvPr/>
        </p:nvSpPr>
        <p:spPr>
          <a:xfrm rot="19069121">
            <a:off x="5666597" y="1708875"/>
            <a:ext cx="1467228" cy="582717"/>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960" b="1" spc="-49" dirty="0">
                <a:gradFill>
                  <a:gsLst>
                    <a:gs pos="2917">
                      <a:srgbClr val="00188F"/>
                    </a:gs>
                    <a:gs pos="30000">
                      <a:srgbClr val="00188F"/>
                    </a:gs>
                  </a:gsLst>
                  <a:lin ang="5400000" scaled="0"/>
                </a:gradFill>
                <a:latin typeface="Segoe UI Light"/>
              </a:rPr>
              <a:t>Virtual</a:t>
            </a:r>
            <a:br>
              <a:rPr lang="en-US" sz="1960" b="1" spc="-49" dirty="0">
                <a:gradFill>
                  <a:gsLst>
                    <a:gs pos="2917">
                      <a:srgbClr val="00188F"/>
                    </a:gs>
                    <a:gs pos="30000">
                      <a:srgbClr val="00188F"/>
                    </a:gs>
                  </a:gsLst>
                  <a:lin ang="5400000" scaled="0"/>
                </a:gradFill>
                <a:latin typeface="Segoe UI Light"/>
              </a:rPr>
            </a:br>
            <a:r>
              <a:rPr lang="en-US" sz="1960" b="1" spc="-49" dirty="0">
                <a:gradFill>
                  <a:gsLst>
                    <a:gs pos="2917">
                      <a:srgbClr val="00188F"/>
                    </a:gs>
                    <a:gs pos="30000">
                      <a:srgbClr val="00188F"/>
                    </a:gs>
                  </a:gsLst>
                  <a:lin ang="5400000" scaled="0"/>
                </a:gradFill>
                <a:latin typeface="Segoe UI Light"/>
              </a:rPr>
              <a:t>Network</a:t>
            </a:r>
          </a:p>
        </p:txBody>
      </p:sp>
      <p:cxnSp>
        <p:nvCxnSpPr>
          <p:cNvPr id="133" name="Straight Connector 132"/>
          <p:cNvCxnSpPr/>
          <p:nvPr/>
        </p:nvCxnSpPr>
        <p:spPr>
          <a:xfrm>
            <a:off x="5735903" y="1540869"/>
            <a:ext cx="2979586" cy="0"/>
          </a:xfrm>
          <a:prstGeom prst="line">
            <a:avLst/>
          </a:prstGeom>
          <a:ln w="44450" cap="rnd">
            <a:solidFill>
              <a:schemeClr val="accent2"/>
            </a:solidFill>
            <a:prstDash val="sysDot"/>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0" name="Freeform 8"/>
          <p:cNvSpPr>
            <a:spLocks/>
          </p:cNvSpPr>
          <p:nvPr/>
        </p:nvSpPr>
        <p:spPr bwMode="auto">
          <a:xfrm>
            <a:off x="1564" y="1380"/>
            <a:ext cx="3852379" cy="6855242"/>
          </a:xfrm>
          <a:prstGeom prst="rect">
            <a:avLst/>
          </a:prstGeom>
          <a:solidFill>
            <a:srgbClr val="FFFFFF"/>
          </a:solidFill>
          <a:ln>
            <a:noFill/>
          </a:ln>
        </p:spPr>
        <p:txBody>
          <a:bodyPr vert="horz" wrap="square" lIns="1522354" tIns="89553" rIns="179078" bIns="143262" numCol="1" anchor="ctr" anchorCtr="0" compatLnSpc="1">
            <a:prstTxWarp prst="textNoShape">
              <a:avLst/>
            </a:prstTxWarp>
            <a:noAutofit/>
          </a:bodyPr>
          <a:lstStyle/>
          <a:p>
            <a:pPr defTabSz="913243"/>
            <a:endParaRPr lang="en-US" sz="3234" b="1" dirty="0">
              <a:gradFill>
                <a:gsLst>
                  <a:gs pos="0">
                    <a:srgbClr val="EFEFEF"/>
                  </a:gs>
                  <a:gs pos="100000">
                    <a:srgbClr val="EFEFEF"/>
                  </a:gs>
                </a:gsLst>
                <a:lin ang="5400000" scaled="1"/>
              </a:gradFill>
              <a:latin typeface="Segoe UI Light"/>
            </a:endParaRPr>
          </a:p>
        </p:txBody>
      </p:sp>
      <p:sp>
        <p:nvSpPr>
          <p:cNvPr id="72" name="Rectangle 71"/>
          <p:cNvSpPr/>
          <p:nvPr/>
        </p:nvSpPr>
        <p:spPr>
          <a:xfrm>
            <a:off x="250287" y="292340"/>
            <a:ext cx="3603648" cy="6266662"/>
          </a:xfrm>
          <a:prstGeom prst="rect">
            <a:avLst/>
          </a:prstGeom>
        </p:spPr>
        <p:txBody>
          <a:bodyPr wrap="square" lIns="89553" tIns="44775" rIns="89553" bIns="44775">
            <a:spAutoFit/>
          </a:bodyPr>
          <a:lstStyle/>
          <a:p>
            <a:pPr defTabSz="913243"/>
            <a:r>
              <a:rPr lang="en-US" sz="3430" b="1" dirty="0">
                <a:gradFill>
                  <a:gsLst>
                    <a:gs pos="0">
                      <a:srgbClr val="00188F"/>
                    </a:gs>
                    <a:gs pos="100000">
                      <a:srgbClr val="00188F"/>
                    </a:gs>
                  </a:gsLst>
                  <a:lin ang="5400000" scaled="1"/>
                </a:gradFill>
                <a:latin typeface="Segoe UI Light"/>
              </a:rPr>
              <a:t>Bring it. </a:t>
            </a:r>
          </a:p>
          <a:p>
            <a:pPr defTabSz="913243"/>
            <a:r>
              <a:rPr lang="en-US" sz="3430" b="1" dirty="0">
                <a:gradFill>
                  <a:gsLst>
                    <a:gs pos="0">
                      <a:srgbClr val="00188F"/>
                    </a:gs>
                    <a:gs pos="100000">
                      <a:srgbClr val="00188F"/>
                    </a:gs>
                  </a:gsLst>
                  <a:lin ang="5400000" scaled="1"/>
                </a:gradFill>
                <a:latin typeface="Segoe UI Light"/>
              </a:rPr>
              <a:t>We run it.</a:t>
            </a:r>
          </a:p>
          <a:p>
            <a:pPr defTabSz="913243"/>
            <a:endParaRPr lang="en-US" sz="2352" dirty="0">
              <a:gradFill>
                <a:gsLst>
                  <a:gs pos="0">
                    <a:srgbClr val="505050">
                      <a:lumMod val="50000"/>
                    </a:srgbClr>
                  </a:gs>
                  <a:gs pos="100000">
                    <a:srgbClr val="505050">
                      <a:lumMod val="50000"/>
                    </a:srgbClr>
                  </a:gs>
                </a:gsLst>
                <a:lin ang="5400000" scaled="1"/>
              </a:gradFill>
            </a:endParaRPr>
          </a:p>
          <a:p>
            <a:pPr defTabSz="913243"/>
            <a:r>
              <a:rPr lang="en-US" sz="2352" dirty="0">
                <a:gradFill>
                  <a:gsLst>
                    <a:gs pos="0">
                      <a:srgbClr val="505050">
                        <a:lumMod val="50000"/>
                      </a:srgbClr>
                    </a:gs>
                    <a:gs pos="100000">
                      <a:srgbClr val="505050">
                        <a:lumMod val="50000"/>
                      </a:srgbClr>
                    </a:gs>
                  </a:gsLst>
                  <a:lin ang="5400000" scaled="1"/>
                </a:gradFill>
              </a:rPr>
              <a:t>Scalable, on-demand infrastructure for your </a:t>
            </a:r>
            <a:r>
              <a:rPr lang="en-US" sz="2352" dirty="0" smtClean="0">
                <a:gradFill>
                  <a:gsLst>
                    <a:gs pos="0">
                      <a:srgbClr val="505050">
                        <a:lumMod val="50000"/>
                      </a:srgbClr>
                    </a:gs>
                    <a:gs pos="100000">
                      <a:srgbClr val="505050">
                        <a:lumMod val="50000"/>
                      </a:srgbClr>
                    </a:gs>
                  </a:gsLst>
                  <a:lin ang="5400000" scaled="1"/>
                </a:gradFill>
              </a:rPr>
              <a:t>apps and VMs</a:t>
            </a:r>
            <a:endParaRPr lang="en-US" sz="2352" dirty="0">
              <a:gradFill>
                <a:gsLst>
                  <a:gs pos="0">
                    <a:srgbClr val="505050">
                      <a:lumMod val="50000"/>
                    </a:srgbClr>
                  </a:gs>
                  <a:gs pos="100000">
                    <a:srgbClr val="505050">
                      <a:lumMod val="50000"/>
                    </a:srgbClr>
                  </a:gs>
                </a:gsLst>
                <a:lin ang="5400000" scaled="1"/>
              </a:gradFill>
            </a:endParaRPr>
          </a:p>
          <a:p>
            <a:pPr defTabSz="913243">
              <a:lnSpc>
                <a:spcPct val="150000"/>
              </a:lnSpc>
            </a:pPr>
            <a:endParaRPr lang="en-US" sz="1666" dirty="0">
              <a:gradFill>
                <a:gsLst>
                  <a:gs pos="0">
                    <a:srgbClr val="505050">
                      <a:lumMod val="50000"/>
                    </a:srgbClr>
                  </a:gs>
                  <a:gs pos="100000">
                    <a:srgbClr val="505050">
                      <a:lumMod val="50000"/>
                    </a:srgbClr>
                  </a:gs>
                </a:gsLst>
                <a:lin ang="5400000" scaled="1"/>
              </a:gradFill>
            </a:endParaRPr>
          </a:p>
          <a:p>
            <a:pPr marL="224051" defTabSz="913243">
              <a:spcAft>
                <a:spcPts val="588"/>
              </a:spcAft>
            </a:pPr>
            <a:r>
              <a:rPr lang="en-US" sz="1666" dirty="0">
                <a:gradFill>
                  <a:gsLst>
                    <a:gs pos="0">
                      <a:srgbClr val="505050">
                        <a:lumMod val="50000"/>
                      </a:srgbClr>
                    </a:gs>
                    <a:gs pos="100000">
                      <a:srgbClr val="505050">
                        <a:lumMod val="50000"/>
                      </a:srgbClr>
                    </a:gs>
                  </a:gsLst>
                  <a:lin ang="5400000" scaled="1"/>
                </a:gradFill>
              </a:rPr>
              <a:t>Apps with public web front ends, variable traffic sitting in demilitarized zone</a:t>
            </a:r>
          </a:p>
          <a:p>
            <a:pPr marL="224051" defTabSz="913243">
              <a:spcAft>
                <a:spcPts val="588"/>
              </a:spcAft>
            </a:pPr>
            <a:endParaRPr lang="en-US" sz="1078" dirty="0">
              <a:gradFill>
                <a:gsLst>
                  <a:gs pos="0">
                    <a:srgbClr val="505050">
                      <a:lumMod val="50000"/>
                    </a:srgbClr>
                  </a:gs>
                  <a:gs pos="100000">
                    <a:srgbClr val="505050">
                      <a:lumMod val="50000"/>
                    </a:srgbClr>
                  </a:gs>
                </a:gsLst>
                <a:lin ang="5400000" scaled="1"/>
              </a:gradFill>
            </a:endParaRPr>
          </a:p>
          <a:p>
            <a:pPr marL="224051" defTabSz="913243">
              <a:spcAft>
                <a:spcPts val="588"/>
              </a:spcAft>
            </a:pPr>
            <a:r>
              <a:rPr lang="en-US" sz="1666" dirty="0">
                <a:gradFill>
                  <a:gsLst>
                    <a:gs pos="0">
                      <a:srgbClr val="505050">
                        <a:lumMod val="50000"/>
                      </a:srgbClr>
                    </a:gs>
                    <a:gs pos="100000">
                      <a:srgbClr val="505050">
                        <a:lumMod val="50000"/>
                      </a:srgbClr>
                    </a:gs>
                  </a:gsLst>
                  <a:lin ang="5400000" scaled="1"/>
                </a:gradFill>
              </a:rPr>
              <a:t>Existing custom apps, specialty servers with batch processing patterns</a:t>
            </a:r>
          </a:p>
          <a:p>
            <a:pPr marL="224051" defTabSz="913243">
              <a:spcAft>
                <a:spcPts val="588"/>
              </a:spcAft>
            </a:pPr>
            <a:endParaRPr lang="en-US" sz="1176" dirty="0">
              <a:gradFill>
                <a:gsLst>
                  <a:gs pos="0">
                    <a:srgbClr val="505050">
                      <a:lumMod val="50000"/>
                    </a:srgbClr>
                  </a:gs>
                  <a:gs pos="100000">
                    <a:srgbClr val="505050">
                      <a:lumMod val="50000"/>
                    </a:srgbClr>
                  </a:gs>
                </a:gsLst>
                <a:lin ang="5400000" scaled="1"/>
              </a:gradFill>
            </a:endParaRPr>
          </a:p>
          <a:p>
            <a:pPr marL="224051" defTabSz="913243">
              <a:spcAft>
                <a:spcPts val="588"/>
              </a:spcAft>
            </a:pPr>
            <a:r>
              <a:rPr lang="en-US" sz="1666" dirty="0">
                <a:gradFill>
                  <a:gsLst>
                    <a:gs pos="0">
                      <a:srgbClr val="505050">
                        <a:lumMod val="50000"/>
                      </a:srgbClr>
                    </a:gs>
                    <a:gs pos="100000">
                      <a:srgbClr val="505050">
                        <a:lumMod val="50000"/>
                      </a:srgbClr>
                    </a:gs>
                  </a:gsLst>
                  <a:lin ang="5400000" scaled="1"/>
                </a:gradFill>
              </a:rPr>
              <a:t>No app changes – same VHD format</a:t>
            </a:r>
            <a:br>
              <a:rPr lang="en-US" sz="1666" dirty="0">
                <a:gradFill>
                  <a:gsLst>
                    <a:gs pos="0">
                      <a:srgbClr val="505050">
                        <a:lumMod val="50000"/>
                      </a:srgbClr>
                    </a:gs>
                    <a:gs pos="100000">
                      <a:srgbClr val="505050">
                        <a:lumMod val="50000"/>
                      </a:srgbClr>
                    </a:gs>
                  </a:gsLst>
                  <a:lin ang="5400000" scaled="1"/>
                </a:gradFill>
              </a:rPr>
            </a:br>
            <a:endParaRPr lang="en-US" sz="1666" dirty="0">
              <a:gradFill>
                <a:gsLst>
                  <a:gs pos="0">
                    <a:srgbClr val="505050">
                      <a:lumMod val="50000"/>
                    </a:srgbClr>
                  </a:gs>
                  <a:gs pos="100000">
                    <a:srgbClr val="505050">
                      <a:lumMod val="50000"/>
                    </a:srgbClr>
                  </a:gs>
                </a:gsLst>
                <a:lin ang="5400000" scaled="1"/>
              </a:gradFill>
            </a:endParaRPr>
          </a:p>
          <a:p>
            <a:pPr marL="224051" defTabSz="913243">
              <a:spcAft>
                <a:spcPts val="588"/>
              </a:spcAft>
            </a:pPr>
            <a:r>
              <a:rPr lang="en-US" sz="1666" dirty="0">
                <a:gradFill>
                  <a:gsLst>
                    <a:gs pos="0">
                      <a:srgbClr val="505050">
                        <a:lumMod val="50000"/>
                      </a:srgbClr>
                    </a:gs>
                    <a:gs pos="100000">
                      <a:srgbClr val="505050">
                        <a:lumMod val="50000"/>
                      </a:srgbClr>
                    </a:gs>
                  </a:gsLst>
                  <a:lin ang="5400000" scaled="1"/>
                </a:gradFill>
              </a:rPr>
              <a:t>Manage with tools you know</a:t>
            </a:r>
          </a:p>
        </p:txBody>
      </p:sp>
      <p:sp>
        <p:nvSpPr>
          <p:cNvPr id="18" name="Rectangle 17"/>
          <p:cNvSpPr/>
          <p:nvPr/>
        </p:nvSpPr>
        <p:spPr>
          <a:xfrm>
            <a:off x="4273240" y="5992675"/>
            <a:ext cx="2006458"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On-premises</a:t>
            </a:r>
          </a:p>
        </p:txBody>
      </p:sp>
      <p:sp>
        <p:nvSpPr>
          <p:cNvPr id="19" name="Rectangle 18"/>
          <p:cNvSpPr/>
          <p:nvPr/>
        </p:nvSpPr>
        <p:spPr>
          <a:xfrm>
            <a:off x="6778630" y="5992675"/>
            <a:ext cx="2414739"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Windows Azure</a:t>
            </a:r>
          </a:p>
        </p:txBody>
      </p:sp>
      <p:sp>
        <p:nvSpPr>
          <p:cNvPr id="20" name="Freeform 7"/>
          <p:cNvSpPr>
            <a:spLocks noEditPoints="1"/>
          </p:cNvSpPr>
          <p:nvPr/>
        </p:nvSpPr>
        <p:spPr bwMode="black">
          <a:xfrm>
            <a:off x="6291553" y="5990695"/>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sp>
        <p:nvSpPr>
          <p:cNvPr id="21" name="Rectangle 20"/>
          <p:cNvSpPr/>
          <p:nvPr/>
        </p:nvSpPr>
        <p:spPr>
          <a:xfrm>
            <a:off x="9692299" y="5992675"/>
            <a:ext cx="2395326"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Business Users</a:t>
            </a:r>
          </a:p>
        </p:txBody>
      </p:sp>
      <p:sp>
        <p:nvSpPr>
          <p:cNvPr id="22" name="Freeform 7"/>
          <p:cNvSpPr>
            <a:spLocks noEditPoints="1"/>
          </p:cNvSpPr>
          <p:nvPr/>
        </p:nvSpPr>
        <p:spPr bwMode="black">
          <a:xfrm>
            <a:off x="9205221" y="5990695"/>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grpSp>
        <p:nvGrpSpPr>
          <p:cNvPr id="150" name="Group 149"/>
          <p:cNvGrpSpPr/>
          <p:nvPr/>
        </p:nvGrpSpPr>
        <p:grpSpPr>
          <a:xfrm>
            <a:off x="8618928" y="4484498"/>
            <a:ext cx="2895679" cy="754341"/>
            <a:chOff x="9894377" y="4610947"/>
            <a:chExt cx="1972220" cy="513776"/>
          </a:xfrm>
          <a:solidFill>
            <a:schemeClr val="tx2"/>
          </a:solidFill>
        </p:grpSpPr>
        <p:grpSp>
          <p:nvGrpSpPr>
            <p:cNvPr id="151" name="Group 150"/>
            <p:cNvGrpSpPr/>
            <p:nvPr/>
          </p:nvGrpSpPr>
          <p:grpSpPr>
            <a:xfrm>
              <a:off x="9894377" y="4610947"/>
              <a:ext cx="414816" cy="513776"/>
              <a:chOff x="10937718" y="2035607"/>
              <a:chExt cx="863086" cy="1068988"/>
            </a:xfrm>
            <a:grpFill/>
          </p:grpSpPr>
          <p:sp>
            <p:nvSpPr>
              <p:cNvPr id="168"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9"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70"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152" name="Group 151"/>
            <p:cNvGrpSpPr/>
            <p:nvPr/>
          </p:nvGrpSpPr>
          <p:grpSpPr>
            <a:xfrm>
              <a:off x="10413512" y="4610947"/>
              <a:ext cx="414816" cy="513776"/>
              <a:chOff x="10937718" y="2035607"/>
              <a:chExt cx="863086" cy="1068988"/>
            </a:xfrm>
            <a:grpFill/>
          </p:grpSpPr>
          <p:sp>
            <p:nvSpPr>
              <p:cNvPr id="165"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6"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7"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153" name="Group 152"/>
            <p:cNvGrpSpPr/>
            <p:nvPr/>
          </p:nvGrpSpPr>
          <p:grpSpPr>
            <a:xfrm>
              <a:off x="10932647" y="4610947"/>
              <a:ext cx="414816" cy="513776"/>
              <a:chOff x="10937718" y="2035607"/>
              <a:chExt cx="863086" cy="1068988"/>
            </a:xfrm>
            <a:grpFill/>
          </p:grpSpPr>
          <p:sp>
            <p:nvSpPr>
              <p:cNvPr id="162"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3"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4"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157" name="Group 156"/>
            <p:cNvGrpSpPr/>
            <p:nvPr/>
          </p:nvGrpSpPr>
          <p:grpSpPr>
            <a:xfrm>
              <a:off x="11451781" y="4610947"/>
              <a:ext cx="414816" cy="513776"/>
              <a:chOff x="10937718" y="2035607"/>
              <a:chExt cx="863086" cy="1068988"/>
            </a:xfrm>
            <a:grpFill/>
          </p:grpSpPr>
          <p:sp>
            <p:nvSpPr>
              <p:cNvPr id="159"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0"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61"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sp>
        <p:nvSpPr>
          <p:cNvPr id="172" name="Rectangle 171"/>
          <p:cNvSpPr/>
          <p:nvPr/>
        </p:nvSpPr>
        <p:spPr>
          <a:xfrm flipH="1">
            <a:off x="9816612" y="3476953"/>
            <a:ext cx="819559" cy="287371"/>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568" b="1" spc="-49" dirty="0">
                <a:gradFill>
                  <a:gsLst>
                    <a:gs pos="2917">
                      <a:srgbClr val="00188F"/>
                    </a:gs>
                    <a:gs pos="30000">
                      <a:srgbClr val="00188F"/>
                    </a:gs>
                  </a:gsLst>
                  <a:lin ang="5400000" scaled="0"/>
                </a:gradFill>
                <a:latin typeface="Segoe UI Light"/>
              </a:rPr>
              <a:t>Internet</a:t>
            </a:r>
          </a:p>
        </p:txBody>
      </p:sp>
      <p:sp>
        <p:nvSpPr>
          <p:cNvPr id="176" name="Clpoud Icon"/>
          <p:cNvSpPr>
            <a:spLocks noChangeAspect="1"/>
          </p:cNvSpPr>
          <p:nvPr/>
        </p:nvSpPr>
        <p:spPr bwMode="black">
          <a:xfrm>
            <a:off x="8097284" y="626689"/>
            <a:ext cx="3809450" cy="215274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ln w="25400">
            <a:solidFill>
              <a:srgbClr val="EBEBEB"/>
            </a:solidFill>
          </a:ln>
          <a:extLst/>
        </p:spPr>
        <p:txBody>
          <a:bodyPr vert="horz" wrap="square" lIns="89553" tIns="179101" rIns="447751" bIns="44775" numCol="1" anchor="t" anchorCtr="0" compatLnSpc="1">
            <a:prstTxWarp prst="textNoShape">
              <a:avLst/>
            </a:prstTxWarp>
          </a:bodyPr>
          <a:lstStyle/>
          <a:p>
            <a:pPr algn="ctr" defTabSz="913243" fontAlgn="base">
              <a:lnSpc>
                <a:spcPct val="90000"/>
              </a:lnSpc>
              <a:spcBef>
                <a:spcPct val="0"/>
              </a:spcBef>
              <a:spcAft>
                <a:spcPct val="0"/>
              </a:spcAft>
            </a:pPr>
            <a:r>
              <a:rPr lang="en-US" sz="1764" spc="-49" dirty="0">
                <a:gradFill>
                  <a:gsLst>
                    <a:gs pos="2917">
                      <a:srgbClr val="EFEFEF"/>
                    </a:gs>
                    <a:gs pos="30000">
                      <a:srgbClr val="EFEFEF"/>
                    </a:gs>
                  </a:gsLst>
                  <a:lin ang="5400000" scaled="0"/>
                </a:gradFill>
              </a:rPr>
              <a:t>Virtual </a:t>
            </a:r>
            <a:br>
              <a:rPr lang="en-US" sz="1764" spc="-49" dirty="0">
                <a:gradFill>
                  <a:gsLst>
                    <a:gs pos="2917">
                      <a:srgbClr val="EFEFEF"/>
                    </a:gs>
                    <a:gs pos="30000">
                      <a:srgbClr val="EFEFEF"/>
                    </a:gs>
                  </a:gsLst>
                  <a:lin ang="5400000" scaled="0"/>
                </a:gradFill>
              </a:rPr>
            </a:br>
            <a:r>
              <a:rPr lang="en-US" sz="1764" spc="-49" dirty="0">
                <a:gradFill>
                  <a:gsLst>
                    <a:gs pos="2917">
                      <a:srgbClr val="EFEFEF"/>
                    </a:gs>
                    <a:gs pos="30000">
                      <a:srgbClr val="EFEFEF"/>
                    </a:gs>
                  </a:gsLst>
                  <a:lin ang="5400000" scaled="0"/>
                </a:gradFill>
              </a:rPr>
              <a:t>Machines</a:t>
            </a:r>
          </a:p>
        </p:txBody>
      </p:sp>
      <p:sp>
        <p:nvSpPr>
          <p:cNvPr id="184" name="Rectangle 183"/>
          <p:cNvSpPr/>
          <p:nvPr/>
        </p:nvSpPr>
        <p:spPr>
          <a:xfrm flipH="1">
            <a:off x="8618928" y="5323034"/>
            <a:ext cx="2895679" cy="336595"/>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960" b="1" spc="-49" dirty="0">
                <a:gradFill>
                  <a:gsLst>
                    <a:gs pos="2917">
                      <a:srgbClr val="00188F"/>
                    </a:gs>
                    <a:gs pos="30000">
                      <a:srgbClr val="00188F"/>
                    </a:gs>
                  </a:gsLst>
                  <a:lin ang="5400000" scaled="0"/>
                </a:gradFill>
                <a:latin typeface="Segoe UI Light"/>
              </a:rPr>
              <a:t>Business Users</a:t>
            </a:r>
          </a:p>
        </p:txBody>
      </p:sp>
      <p:grpSp>
        <p:nvGrpSpPr>
          <p:cNvPr id="6" name="Group 5"/>
          <p:cNvGrpSpPr/>
          <p:nvPr/>
        </p:nvGrpSpPr>
        <p:grpSpPr>
          <a:xfrm>
            <a:off x="9477404" y="1356490"/>
            <a:ext cx="1113769" cy="993077"/>
            <a:chOff x="9695367" y="2464355"/>
            <a:chExt cx="1136398" cy="1013254"/>
          </a:xfrm>
        </p:grpSpPr>
        <p:sp>
          <p:nvSpPr>
            <p:cNvPr id="89" name="Freeform 24"/>
            <p:cNvSpPr>
              <a:spLocks noEditPoints="1"/>
            </p:cNvSpPr>
            <p:nvPr/>
          </p:nvSpPr>
          <p:spPr bwMode="black">
            <a:xfrm>
              <a:off x="9852795" y="2464355"/>
              <a:ext cx="832466" cy="64300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nvGrpSpPr>
            <p:cNvPr id="101" name="Group 100"/>
            <p:cNvGrpSpPr/>
            <p:nvPr/>
          </p:nvGrpSpPr>
          <p:grpSpPr>
            <a:xfrm>
              <a:off x="10174834" y="2598475"/>
              <a:ext cx="240282" cy="186100"/>
              <a:chOff x="7666638" y="2295612"/>
              <a:chExt cx="328621" cy="254519"/>
            </a:xfrm>
          </p:grpSpPr>
          <p:sp>
            <p:nvSpPr>
              <p:cNvPr id="102" name="Freeform 703"/>
              <p:cNvSpPr>
                <a:spLocks/>
              </p:cNvSpPr>
              <p:nvPr/>
            </p:nvSpPr>
            <p:spPr bwMode="auto">
              <a:xfrm>
                <a:off x="7755887" y="2382594"/>
                <a:ext cx="150122" cy="112928"/>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rgbClr val="00188F"/>
              </a:solidFill>
              <a:ln>
                <a:noFill/>
              </a:ln>
              <a:extLst/>
            </p:spPr>
            <p:txBody>
              <a:bodyPr vert="horz" wrap="square" lIns="89619" tIns="44810" rIns="89619" bIns="44810" numCol="1" anchor="t" anchorCtr="0" compatLnSpc="1">
                <a:prstTxWarp prst="textNoShape">
                  <a:avLst/>
                </a:prstTxWarp>
              </a:bodyPr>
              <a:lstStyle/>
              <a:p>
                <a:pPr algn="just" defTabSz="895480"/>
                <a:endParaRPr lang="en-US" sz="1764">
                  <a:solidFill>
                    <a:srgbClr val="FFFFFF"/>
                  </a:solidFill>
                </a:endParaRPr>
              </a:p>
            </p:txBody>
          </p:sp>
          <p:pic>
            <p:nvPicPr>
              <p:cNvPr id="10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6638" y="2295612"/>
                <a:ext cx="328621" cy="254519"/>
              </a:xfrm>
              <a:prstGeom prst="rect">
                <a:avLst/>
              </a:prstGeom>
            </p:spPr>
          </p:pic>
        </p:grpSp>
        <p:sp>
          <p:nvSpPr>
            <p:cNvPr id="104" name="Rectangle 103"/>
            <p:cNvSpPr/>
            <p:nvPr/>
          </p:nvSpPr>
          <p:spPr bwMode="auto">
            <a:xfrm>
              <a:off x="9695367" y="3169086"/>
              <a:ext cx="1136398"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Business Application</a:t>
              </a:r>
            </a:p>
          </p:txBody>
        </p:sp>
      </p:grpSp>
      <p:cxnSp>
        <p:nvCxnSpPr>
          <p:cNvPr id="190" name="Straight Connector 189"/>
          <p:cNvCxnSpPr/>
          <p:nvPr/>
        </p:nvCxnSpPr>
        <p:spPr>
          <a:xfrm>
            <a:off x="9077316" y="2798718"/>
            <a:ext cx="0" cy="1635658"/>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9841668" y="2798711"/>
            <a:ext cx="0" cy="1640031"/>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10606023" y="2798711"/>
            <a:ext cx="0" cy="1640031"/>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a:off x="11370378" y="2798711"/>
            <a:ext cx="0" cy="1640031"/>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8252080" y="1668163"/>
            <a:ext cx="1619590" cy="1000364"/>
            <a:chOff x="8445138" y="2719092"/>
            <a:chExt cx="1652496" cy="1020690"/>
          </a:xfrm>
        </p:grpSpPr>
        <p:grpSp>
          <p:nvGrpSpPr>
            <p:cNvPr id="10" name="Group 9"/>
            <p:cNvGrpSpPr/>
            <p:nvPr/>
          </p:nvGrpSpPr>
          <p:grpSpPr>
            <a:xfrm>
              <a:off x="8863374" y="2719092"/>
              <a:ext cx="832466" cy="643000"/>
              <a:chOff x="8863374" y="2834112"/>
              <a:chExt cx="832466" cy="643000"/>
            </a:xfrm>
          </p:grpSpPr>
          <p:sp>
            <p:nvSpPr>
              <p:cNvPr id="96" name="Freeform 24"/>
              <p:cNvSpPr>
                <a:spLocks noEditPoints="1"/>
              </p:cNvSpPr>
              <p:nvPr/>
            </p:nvSpPr>
            <p:spPr bwMode="black">
              <a:xfrm>
                <a:off x="8863374" y="2834112"/>
                <a:ext cx="832466" cy="64300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pic>
            <p:nvPicPr>
              <p:cNvPr id="80" name="Picture 79"/>
              <p:cNvPicPr>
                <a:picLocks noChangeAspect="1"/>
              </p:cNvPicPr>
              <p:nvPr/>
            </p:nvPicPr>
            <p:blipFill rotWithShape="1">
              <a:blip r:embed="rId5" cstate="print">
                <a:extLst>
                  <a:ext uri="{28A0092B-C50C-407E-A947-70E740481C1C}">
                    <a14:useLocalDpi xmlns:a14="http://schemas.microsoft.com/office/drawing/2010/main" val="0"/>
                  </a:ext>
                </a:extLst>
              </a:blip>
              <a:srcRect r="79871"/>
              <a:stretch/>
            </p:blipFill>
            <p:spPr>
              <a:xfrm>
                <a:off x="9093773" y="2870293"/>
                <a:ext cx="321066" cy="374930"/>
              </a:xfrm>
              <a:prstGeom prst="rect">
                <a:avLst/>
              </a:prstGeom>
            </p:spPr>
          </p:pic>
        </p:grpSp>
        <p:sp>
          <p:nvSpPr>
            <p:cNvPr id="83" name="Rectangle 82"/>
            <p:cNvSpPr/>
            <p:nvPr/>
          </p:nvSpPr>
          <p:spPr bwMode="auto">
            <a:xfrm>
              <a:off x="8445138" y="3431259"/>
              <a:ext cx="1652496"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Active Directory</a:t>
              </a:r>
            </a:p>
          </p:txBody>
        </p:sp>
      </p:grpSp>
      <p:grpSp>
        <p:nvGrpSpPr>
          <p:cNvPr id="5" name="Group 4"/>
          <p:cNvGrpSpPr/>
          <p:nvPr/>
        </p:nvGrpSpPr>
        <p:grpSpPr>
          <a:xfrm>
            <a:off x="10615436" y="1668155"/>
            <a:ext cx="815890" cy="932727"/>
            <a:chOff x="10856512" y="2719092"/>
            <a:chExt cx="832467" cy="951678"/>
          </a:xfrm>
        </p:grpSpPr>
        <p:grpSp>
          <p:nvGrpSpPr>
            <p:cNvPr id="84" name="Group 83"/>
            <p:cNvGrpSpPr/>
            <p:nvPr/>
          </p:nvGrpSpPr>
          <p:grpSpPr>
            <a:xfrm>
              <a:off x="10856513" y="2719092"/>
              <a:ext cx="832466" cy="643000"/>
              <a:chOff x="9665799" y="2508267"/>
              <a:chExt cx="1214641" cy="938192"/>
            </a:xfrm>
          </p:grpSpPr>
          <p:sp>
            <p:nvSpPr>
              <p:cNvPr id="87" name="Freeform 24"/>
              <p:cNvSpPr>
                <a:spLocks noEditPoints="1"/>
              </p:cNvSpPr>
              <p:nvPr/>
            </p:nvSpPr>
            <p:spPr bwMode="black">
              <a:xfrm>
                <a:off x="9665799" y="2508267"/>
                <a:ext cx="1214641" cy="938192"/>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pic>
            <p:nvPicPr>
              <p:cNvPr id="88" name="Picture 87"/>
              <p:cNvPicPr>
                <a:picLocks noChangeAspect="1"/>
              </p:cNvPicPr>
              <p:nvPr/>
            </p:nvPicPr>
            <p:blipFill rotWithShape="1">
              <a:blip r:embed="rId6" cstate="print">
                <a:extLst>
                  <a:ext uri="{28A0092B-C50C-407E-A947-70E740481C1C}">
                    <a14:useLocalDpi xmlns:a14="http://schemas.microsoft.com/office/drawing/2010/main" val="0"/>
                  </a:ext>
                </a:extLst>
              </a:blip>
              <a:srcRect r="76518"/>
              <a:stretch/>
            </p:blipFill>
            <p:spPr>
              <a:xfrm>
                <a:off x="10190201" y="2652325"/>
                <a:ext cx="313206" cy="337264"/>
              </a:xfrm>
              <a:prstGeom prst="rect">
                <a:avLst/>
              </a:prstGeom>
            </p:spPr>
          </p:pic>
        </p:grpSp>
        <p:sp>
          <p:nvSpPr>
            <p:cNvPr id="86" name="Rectangle 85"/>
            <p:cNvSpPr/>
            <p:nvPr/>
          </p:nvSpPr>
          <p:spPr bwMode="auto">
            <a:xfrm>
              <a:off x="10856512" y="3362247"/>
              <a:ext cx="832467"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SQL Server</a:t>
              </a:r>
            </a:p>
          </p:txBody>
        </p:sp>
      </p:grpSp>
      <p:grpSp>
        <p:nvGrpSpPr>
          <p:cNvPr id="8" name="Group 7"/>
          <p:cNvGrpSpPr/>
          <p:nvPr/>
        </p:nvGrpSpPr>
        <p:grpSpPr>
          <a:xfrm>
            <a:off x="4390753" y="3147974"/>
            <a:ext cx="2445927" cy="2185408"/>
            <a:chOff x="4505357" y="4228977"/>
            <a:chExt cx="2495623" cy="2229811"/>
          </a:xfrm>
        </p:grpSpPr>
        <p:sp>
          <p:nvSpPr>
            <p:cNvPr id="93" name="Rectangle 92"/>
            <p:cNvSpPr/>
            <p:nvPr/>
          </p:nvSpPr>
          <p:spPr bwMode="auto">
            <a:xfrm>
              <a:off x="5832815" y="6067034"/>
              <a:ext cx="1168165"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p>
          </p:txBody>
        </p:sp>
        <p:grpSp>
          <p:nvGrpSpPr>
            <p:cNvPr id="3" name="Group 2"/>
            <p:cNvGrpSpPr/>
            <p:nvPr/>
          </p:nvGrpSpPr>
          <p:grpSpPr>
            <a:xfrm>
              <a:off x="4505357" y="4228977"/>
              <a:ext cx="2438726" cy="2229811"/>
              <a:chOff x="4505357" y="4228977"/>
              <a:chExt cx="2438726" cy="2229811"/>
            </a:xfrm>
          </p:grpSpPr>
          <p:grpSp>
            <p:nvGrpSpPr>
              <p:cNvPr id="109" name="Group 108"/>
              <p:cNvGrpSpPr/>
              <p:nvPr/>
            </p:nvGrpSpPr>
            <p:grpSpPr>
              <a:xfrm>
                <a:off x="5312364" y="4228977"/>
                <a:ext cx="1040304" cy="759873"/>
                <a:chOff x="5727053" y="4231533"/>
                <a:chExt cx="1264380" cy="923544"/>
              </a:xfrm>
            </p:grpSpPr>
            <p:pic>
              <p:nvPicPr>
                <p:cNvPr id="110" name="Picture 109"/>
                <p:cNvPicPr>
                  <a:picLocks noChangeAspect="1"/>
                </p:cNvPicPr>
                <p:nvPr/>
              </p:nvPicPr>
              <p:blipFill rotWithShape="1">
                <a:blip r:embed="rId7" cstate="print">
                  <a:extLst>
                    <a:ext uri="{28A0092B-C50C-407E-A947-70E740481C1C}">
                      <a14:useLocalDpi xmlns:a14="http://schemas.microsoft.com/office/drawing/2010/main" val="0"/>
                    </a:ext>
                  </a:extLst>
                </a:blip>
                <a:srcRect b="5478"/>
                <a:stretch/>
              </p:blipFill>
              <p:spPr>
                <a:xfrm>
                  <a:off x="5727053" y="4231533"/>
                  <a:ext cx="1264380" cy="923544"/>
                </a:xfrm>
                <a:prstGeom prst="rect">
                  <a:avLst/>
                </a:prstGeom>
              </p:spPr>
            </p:pic>
            <p:pic>
              <p:nvPicPr>
                <p:cNvPr id="111" name="Picture 110"/>
                <p:cNvPicPr>
                  <a:picLocks noChangeAspect="1"/>
                </p:cNvPicPr>
                <p:nvPr/>
              </p:nvPicPr>
              <p:blipFill rotWithShape="1">
                <a:blip r:embed="rId8" cstate="print">
                  <a:extLst>
                    <a:ext uri="{28A0092B-C50C-407E-A947-70E740481C1C}">
                      <a14:useLocalDpi xmlns:a14="http://schemas.microsoft.com/office/drawing/2010/main" val="0"/>
                    </a:ext>
                  </a:extLst>
                </a:blip>
                <a:srcRect r="79871"/>
                <a:stretch/>
              </p:blipFill>
              <p:spPr>
                <a:xfrm>
                  <a:off x="6112087" y="4316431"/>
                  <a:ext cx="442681" cy="516944"/>
                </a:xfrm>
                <a:prstGeom prst="rect">
                  <a:avLst/>
                </a:prstGeom>
              </p:spPr>
            </p:pic>
          </p:grpSp>
          <p:pic>
            <p:nvPicPr>
              <p:cNvPr id="136" name="Picture 135"/>
              <p:cNvPicPr>
                <a:picLocks noChangeAspect="1"/>
              </p:cNvPicPr>
              <p:nvPr/>
            </p:nvPicPr>
            <p:blipFill rotWithShape="1">
              <a:blip r:embed="rId7" cstate="print">
                <a:extLst>
                  <a:ext uri="{28A0092B-C50C-407E-A947-70E740481C1C}">
                    <a14:useLocalDpi xmlns:a14="http://schemas.microsoft.com/office/drawing/2010/main" val="0"/>
                  </a:ext>
                </a:extLst>
              </a:blip>
              <a:srcRect b="5478"/>
              <a:stretch/>
            </p:blipFill>
            <p:spPr>
              <a:xfrm>
                <a:off x="5903779" y="5340711"/>
                <a:ext cx="1040304" cy="759873"/>
              </a:xfrm>
              <a:prstGeom prst="rect">
                <a:avLst/>
              </a:prstGeom>
            </p:spPr>
          </p:pic>
          <p:grpSp>
            <p:nvGrpSpPr>
              <p:cNvPr id="2" name="Group 1"/>
              <p:cNvGrpSpPr/>
              <p:nvPr/>
            </p:nvGrpSpPr>
            <p:grpSpPr>
              <a:xfrm>
                <a:off x="4715569" y="5340711"/>
                <a:ext cx="1040304" cy="759873"/>
                <a:chOff x="4550650" y="5340711"/>
                <a:chExt cx="1040304" cy="759873"/>
              </a:xfrm>
            </p:grpSpPr>
            <p:pic>
              <p:nvPicPr>
                <p:cNvPr id="122" name="Picture 121"/>
                <p:cNvPicPr>
                  <a:picLocks noChangeAspect="1"/>
                </p:cNvPicPr>
                <p:nvPr/>
              </p:nvPicPr>
              <p:blipFill rotWithShape="1">
                <a:blip r:embed="rId7" cstate="print">
                  <a:extLst>
                    <a:ext uri="{28A0092B-C50C-407E-A947-70E740481C1C}">
                      <a14:useLocalDpi xmlns:a14="http://schemas.microsoft.com/office/drawing/2010/main" val="0"/>
                    </a:ext>
                  </a:extLst>
                </a:blip>
                <a:srcRect b="5478"/>
                <a:stretch/>
              </p:blipFill>
              <p:spPr>
                <a:xfrm>
                  <a:off x="4550650" y="5340711"/>
                  <a:ext cx="1040304" cy="759873"/>
                </a:xfrm>
                <a:prstGeom prst="rect">
                  <a:avLst/>
                </a:prstGeom>
              </p:spPr>
            </p:pic>
            <p:pic>
              <p:nvPicPr>
                <p:cNvPr id="177" name="Picture 176"/>
                <p:cNvPicPr>
                  <a:picLocks noChangeAspect="1"/>
                </p:cNvPicPr>
                <p:nvPr/>
              </p:nvPicPr>
              <p:blipFill rotWithShape="1">
                <a:blip r:embed="rId9" cstate="print">
                  <a:extLst>
                    <a:ext uri="{28A0092B-C50C-407E-A947-70E740481C1C}">
                      <a14:useLocalDpi xmlns:a14="http://schemas.microsoft.com/office/drawing/2010/main" val="0"/>
                    </a:ext>
                  </a:extLst>
                </a:blip>
                <a:srcRect r="76518"/>
                <a:stretch/>
              </p:blipFill>
              <p:spPr>
                <a:xfrm>
                  <a:off x="5000784" y="5489073"/>
                  <a:ext cx="249170" cy="268310"/>
                </a:xfrm>
                <a:prstGeom prst="rect">
                  <a:avLst/>
                </a:prstGeom>
              </p:spPr>
            </p:pic>
          </p:grpSp>
          <p:sp>
            <p:nvSpPr>
              <p:cNvPr id="94" name="Rectangle 93"/>
              <p:cNvSpPr/>
              <p:nvPr/>
            </p:nvSpPr>
            <p:spPr bwMode="auto">
              <a:xfrm>
                <a:off x="5007594" y="5011488"/>
                <a:ext cx="1652496"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Active Directory</a:t>
                </a:r>
              </a:p>
            </p:txBody>
          </p:sp>
          <p:sp>
            <p:nvSpPr>
              <p:cNvPr id="98" name="Rectangle 97"/>
              <p:cNvSpPr/>
              <p:nvPr/>
            </p:nvSpPr>
            <p:spPr bwMode="auto">
              <a:xfrm>
                <a:off x="4505357" y="6150265"/>
                <a:ext cx="1470456" cy="308523"/>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System Center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Operations Manager</a:t>
                </a:r>
              </a:p>
            </p:txBody>
          </p:sp>
        </p:grpSp>
        <p:pic>
          <p:nvPicPr>
            <p:cNvPr id="82" name="Picture 81"/>
            <p:cNvPicPr>
              <a:picLocks noChangeAspect="1"/>
            </p:cNvPicPr>
            <p:nvPr/>
          </p:nvPicPr>
          <p:blipFill rotWithShape="1">
            <a:blip r:embed="rId8" cstate="print">
              <a:extLst>
                <a:ext uri="{28A0092B-C50C-407E-A947-70E740481C1C}">
                  <a14:useLocalDpi xmlns:a14="http://schemas.microsoft.com/office/drawing/2010/main" val="0"/>
                </a:ext>
              </a:extLst>
            </a:blip>
            <a:srcRect r="79871"/>
            <a:stretch/>
          </p:blipFill>
          <p:spPr>
            <a:xfrm>
              <a:off x="6220576" y="5409960"/>
              <a:ext cx="364228" cy="425331"/>
            </a:xfrm>
            <a:prstGeom prst="rect">
              <a:avLst/>
            </a:prstGeom>
          </p:spPr>
        </p:pic>
      </p:grpSp>
      <p:cxnSp>
        <p:nvCxnSpPr>
          <p:cNvPr id="131" name="Straight Connector 130"/>
          <p:cNvCxnSpPr/>
          <p:nvPr/>
        </p:nvCxnSpPr>
        <p:spPr>
          <a:xfrm flipV="1">
            <a:off x="5732486" y="1540748"/>
            <a:ext cx="0" cy="1739230"/>
          </a:xfrm>
          <a:prstGeom prst="line">
            <a:avLst/>
          </a:prstGeom>
          <a:ln w="44450" cap="rnd">
            <a:solidFill>
              <a:schemeClr val="accent2"/>
            </a:solidFill>
            <a:prstDash val="sysDot"/>
            <a:headEnd type="triangl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4418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3" name="Freeform 9"/>
          <p:cNvSpPr>
            <a:spLocks noEditPoints="1"/>
          </p:cNvSpPr>
          <p:nvPr/>
        </p:nvSpPr>
        <p:spPr bwMode="auto">
          <a:xfrm>
            <a:off x="5039871" y="2547545"/>
            <a:ext cx="6921990" cy="3400554"/>
          </a:xfrm>
          <a:custGeom>
            <a:avLst/>
            <a:gdLst>
              <a:gd name="T0" fmla="*/ 2025 w 2397"/>
              <a:gd name="T1" fmla="*/ 278 h 1176"/>
              <a:gd name="T2" fmla="*/ 2174 w 2397"/>
              <a:gd name="T3" fmla="*/ 201 h 1176"/>
              <a:gd name="T4" fmla="*/ 2300 w 2397"/>
              <a:gd name="T5" fmla="*/ 233 h 1176"/>
              <a:gd name="T6" fmla="*/ 2033 w 2397"/>
              <a:gd name="T7" fmla="*/ 362 h 1176"/>
              <a:gd name="T8" fmla="*/ 2011 w 2397"/>
              <a:gd name="T9" fmla="*/ 757 h 1176"/>
              <a:gd name="T10" fmla="*/ 2025 w 2397"/>
              <a:gd name="T11" fmla="*/ 917 h 1176"/>
              <a:gd name="T12" fmla="*/ 2129 w 2397"/>
              <a:gd name="T13" fmla="*/ 995 h 1176"/>
              <a:gd name="T14" fmla="*/ 118 w 2397"/>
              <a:gd name="T15" fmla="*/ 194 h 1176"/>
              <a:gd name="T16" fmla="*/ 275 w 2397"/>
              <a:gd name="T17" fmla="*/ 188 h 1176"/>
              <a:gd name="T18" fmla="*/ 452 w 2397"/>
              <a:gd name="T19" fmla="*/ 78 h 1176"/>
              <a:gd name="T20" fmla="*/ 401 w 2397"/>
              <a:gd name="T21" fmla="*/ 220 h 1176"/>
              <a:gd name="T22" fmla="*/ 482 w 2397"/>
              <a:gd name="T23" fmla="*/ 280 h 1176"/>
              <a:gd name="T24" fmla="*/ 364 w 2397"/>
              <a:gd name="T25" fmla="*/ 368 h 1176"/>
              <a:gd name="T26" fmla="*/ 452 w 2397"/>
              <a:gd name="T27" fmla="*/ 400 h 1176"/>
              <a:gd name="T28" fmla="*/ 408 w 2397"/>
              <a:gd name="T29" fmla="*/ 484 h 1176"/>
              <a:gd name="T30" fmla="*/ 512 w 2397"/>
              <a:gd name="T31" fmla="*/ 46 h 1176"/>
              <a:gd name="T32" fmla="*/ 528 w 2397"/>
              <a:gd name="T33" fmla="*/ 220 h 1176"/>
              <a:gd name="T34" fmla="*/ 698 w 2397"/>
              <a:gd name="T35" fmla="*/ 59 h 1176"/>
              <a:gd name="T36" fmla="*/ 852 w 2397"/>
              <a:gd name="T37" fmla="*/ 91 h 1176"/>
              <a:gd name="T38" fmla="*/ 830 w 2397"/>
              <a:gd name="T39" fmla="*/ 252 h 1176"/>
              <a:gd name="T40" fmla="*/ 979 w 2397"/>
              <a:gd name="T41" fmla="*/ 65 h 1176"/>
              <a:gd name="T42" fmla="*/ 1016 w 2397"/>
              <a:gd name="T43" fmla="*/ 239 h 1176"/>
              <a:gd name="T44" fmla="*/ 586 w 2397"/>
              <a:gd name="T45" fmla="*/ 425 h 1176"/>
              <a:gd name="T46" fmla="*/ 520 w 2397"/>
              <a:gd name="T47" fmla="*/ 516 h 1176"/>
              <a:gd name="T48" fmla="*/ 741 w 2397"/>
              <a:gd name="T49" fmla="*/ 323 h 1176"/>
              <a:gd name="T50" fmla="*/ 1179 w 2397"/>
              <a:gd name="T51" fmla="*/ 355 h 1176"/>
              <a:gd name="T52" fmla="*/ 1172 w 2397"/>
              <a:gd name="T53" fmla="*/ 490 h 1176"/>
              <a:gd name="T54" fmla="*/ 1299 w 2397"/>
              <a:gd name="T55" fmla="*/ 175 h 1176"/>
              <a:gd name="T56" fmla="*/ 1498 w 2397"/>
              <a:gd name="T57" fmla="*/ 130 h 1176"/>
              <a:gd name="T58" fmla="*/ 1498 w 2397"/>
              <a:gd name="T59" fmla="*/ 252 h 1176"/>
              <a:gd name="T60" fmla="*/ 1313 w 2397"/>
              <a:gd name="T61" fmla="*/ 296 h 1176"/>
              <a:gd name="T62" fmla="*/ 1240 w 2397"/>
              <a:gd name="T63" fmla="*/ 587 h 1176"/>
              <a:gd name="T64" fmla="*/ 1388 w 2397"/>
              <a:gd name="T65" fmla="*/ 561 h 1176"/>
              <a:gd name="T66" fmla="*/ 1498 w 2397"/>
              <a:gd name="T67" fmla="*/ 323 h 1176"/>
              <a:gd name="T68" fmla="*/ 1432 w 2397"/>
              <a:gd name="T69" fmla="*/ 580 h 1176"/>
              <a:gd name="T70" fmla="*/ 534 w 2397"/>
              <a:gd name="T71" fmla="*/ 627 h 1176"/>
              <a:gd name="T72" fmla="*/ 682 w 2397"/>
              <a:gd name="T73" fmla="*/ 801 h 1176"/>
              <a:gd name="T74" fmla="*/ 698 w 2397"/>
              <a:gd name="T75" fmla="*/ 833 h 1176"/>
              <a:gd name="T76" fmla="*/ 786 w 2397"/>
              <a:gd name="T77" fmla="*/ 867 h 1176"/>
              <a:gd name="T78" fmla="*/ 1054 w 2397"/>
              <a:gd name="T79" fmla="*/ 620 h 1176"/>
              <a:gd name="T80" fmla="*/ 1201 w 2397"/>
              <a:gd name="T81" fmla="*/ 627 h 1176"/>
              <a:gd name="T82" fmla="*/ 1307 w 2397"/>
              <a:gd name="T83" fmla="*/ 627 h 1176"/>
              <a:gd name="T84" fmla="*/ 1388 w 2397"/>
              <a:gd name="T85" fmla="*/ 659 h 1176"/>
              <a:gd name="T86" fmla="*/ 1299 w 2397"/>
              <a:gd name="T87" fmla="*/ 847 h 1176"/>
              <a:gd name="T88" fmla="*/ 1366 w 2397"/>
              <a:gd name="T89" fmla="*/ 873 h 1176"/>
              <a:gd name="T90" fmla="*/ 667 w 2397"/>
              <a:gd name="T91" fmla="*/ 976 h 1176"/>
              <a:gd name="T92" fmla="*/ 705 w 2397"/>
              <a:gd name="T93" fmla="*/ 1033 h 1176"/>
              <a:gd name="T94" fmla="*/ 1277 w 2397"/>
              <a:gd name="T95" fmla="*/ 930 h 1176"/>
              <a:gd name="T96" fmla="*/ 1589 w 2397"/>
              <a:gd name="T97" fmla="*/ 208 h 1176"/>
              <a:gd name="T98" fmla="*/ 1700 w 2397"/>
              <a:gd name="T99" fmla="*/ 214 h 1176"/>
              <a:gd name="T100" fmla="*/ 1781 w 2397"/>
              <a:gd name="T101" fmla="*/ 143 h 1176"/>
              <a:gd name="T102" fmla="*/ 1551 w 2397"/>
              <a:gd name="T103" fmla="*/ 452 h 1176"/>
              <a:gd name="T104" fmla="*/ 1633 w 2397"/>
              <a:gd name="T105" fmla="*/ 348 h 1176"/>
              <a:gd name="T106" fmla="*/ 1722 w 2397"/>
              <a:gd name="T107" fmla="*/ 381 h 1176"/>
              <a:gd name="T108" fmla="*/ 1633 w 2397"/>
              <a:gd name="T109" fmla="*/ 542 h 1176"/>
              <a:gd name="T110" fmla="*/ 1736 w 2397"/>
              <a:gd name="T111" fmla="*/ 567 h 1176"/>
              <a:gd name="T112" fmla="*/ 1774 w 2397"/>
              <a:gd name="T113" fmla="*/ 490 h 1176"/>
              <a:gd name="T114" fmla="*/ 1633 w 2397"/>
              <a:gd name="T115" fmla="*/ 659 h 1176"/>
              <a:gd name="T116" fmla="*/ 1833 w 2397"/>
              <a:gd name="T117" fmla="*/ 149 h 1176"/>
              <a:gd name="T118" fmla="*/ 1900 w 2397"/>
              <a:gd name="T119" fmla="*/ 233 h 1176"/>
              <a:gd name="T120" fmla="*/ 1892 w 2397"/>
              <a:gd name="T121" fmla="*/ 374 h 1176"/>
              <a:gd name="T122" fmla="*/ 1929 w 2397"/>
              <a:gd name="T123" fmla="*/ 549 h 1176"/>
              <a:gd name="T124" fmla="*/ 1944 w 2397"/>
              <a:gd name="T125" fmla="*/ 640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7" h="1176">
                <a:moveTo>
                  <a:pt x="1974" y="143"/>
                </a:moveTo>
                <a:cubicBezTo>
                  <a:pt x="1974" y="146"/>
                  <a:pt x="1970" y="149"/>
                  <a:pt x="1966" y="149"/>
                </a:cubicBezTo>
                <a:cubicBezTo>
                  <a:pt x="1962" y="149"/>
                  <a:pt x="1959" y="146"/>
                  <a:pt x="1959" y="143"/>
                </a:cubicBezTo>
                <a:cubicBezTo>
                  <a:pt x="1959" y="139"/>
                  <a:pt x="1962" y="136"/>
                  <a:pt x="1966" y="136"/>
                </a:cubicBezTo>
                <a:cubicBezTo>
                  <a:pt x="1970" y="136"/>
                  <a:pt x="1974" y="139"/>
                  <a:pt x="1974" y="143"/>
                </a:cubicBezTo>
                <a:close/>
                <a:moveTo>
                  <a:pt x="1966" y="155"/>
                </a:moveTo>
                <a:cubicBezTo>
                  <a:pt x="1962" y="155"/>
                  <a:pt x="1959" y="158"/>
                  <a:pt x="1959" y="162"/>
                </a:cubicBezTo>
                <a:cubicBezTo>
                  <a:pt x="1959" y="166"/>
                  <a:pt x="1962" y="169"/>
                  <a:pt x="1966" y="169"/>
                </a:cubicBezTo>
                <a:cubicBezTo>
                  <a:pt x="1970" y="169"/>
                  <a:pt x="1974" y="166"/>
                  <a:pt x="1974" y="162"/>
                </a:cubicBezTo>
                <a:cubicBezTo>
                  <a:pt x="1974" y="158"/>
                  <a:pt x="1970" y="155"/>
                  <a:pt x="1966" y="155"/>
                </a:cubicBezTo>
                <a:close/>
                <a:moveTo>
                  <a:pt x="1966" y="175"/>
                </a:moveTo>
                <a:cubicBezTo>
                  <a:pt x="1962" y="175"/>
                  <a:pt x="1959" y="178"/>
                  <a:pt x="1959" y="182"/>
                </a:cubicBezTo>
                <a:cubicBezTo>
                  <a:pt x="1959" y="185"/>
                  <a:pt x="1962" y="188"/>
                  <a:pt x="1966" y="188"/>
                </a:cubicBezTo>
                <a:cubicBezTo>
                  <a:pt x="1970" y="188"/>
                  <a:pt x="1974" y="185"/>
                  <a:pt x="1974" y="182"/>
                </a:cubicBezTo>
                <a:cubicBezTo>
                  <a:pt x="1974" y="178"/>
                  <a:pt x="1970" y="175"/>
                  <a:pt x="1966" y="175"/>
                </a:cubicBezTo>
                <a:close/>
                <a:moveTo>
                  <a:pt x="1966" y="194"/>
                </a:moveTo>
                <a:cubicBezTo>
                  <a:pt x="1962" y="194"/>
                  <a:pt x="1959" y="197"/>
                  <a:pt x="1959" y="201"/>
                </a:cubicBezTo>
                <a:cubicBezTo>
                  <a:pt x="1959" y="205"/>
                  <a:pt x="1962" y="208"/>
                  <a:pt x="1966" y="208"/>
                </a:cubicBezTo>
                <a:cubicBezTo>
                  <a:pt x="1970" y="208"/>
                  <a:pt x="1974" y="205"/>
                  <a:pt x="1974" y="201"/>
                </a:cubicBezTo>
                <a:cubicBezTo>
                  <a:pt x="1974" y="197"/>
                  <a:pt x="1970" y="194"/>
                  <a:pt x="1966" y="194"/>
                </a:cubicBezTo>
                <a:close/>
                <a:moveTo>
                  <a:pt x="1966" y="214"/>
                </a:moveTo>
                <a:cubicBezTo>
                  <a:pt x="1962" y="214"/>
                  <a:pt x="1959" y="217"/>
                  <a:pt x="1959" y="220"/>
                </a:cubicBezTo>
                <a:cubicBezTo>
                  <a:pt x="1959" y="224"/>
                  <a:pt x="1962" y="227"/>
                  <a:pt x="1966" y="227"/>
                </a:cubicBezTo>
                <a:cubicBezTo>
                  <a:pt x="1970" y="227"/>
                  <a:pt x="1974" y="224"/>
                  <a:pt x="1974" y="220"/>
                </a:cubicBezTo>
                <a:cubicBezTo>
                  <a:pt x="1974" y="217"/>
                  <a:pt x="1970" y="214"/>
                  <a:pt x="1966" y="214"/>
                </a:cubicBezTo>
                <a:close/>
                <a:moveTo>
                  <a:pt x="1966" y="233"/>
                </a:moveTo>
                <a:cubicBezTo>
                  <a:pt x="1962" y="233"/>
                  <a:pt x="1959" y="236"/>
                  <a:pt x="1959" y="239"/>
                </a:cubicBezTo>
                <a:cubicBezTo>
                  <a:pt x="1959" y="243"/>
                  <a:pt x="1962" y="245"/>
                  <a:pt x="1966" y="245"/>
                </a:cubicBezTo>
                <a:cubicBezTo>
                  <a:pt x="1970" y="245"/>
                  <a:pt x="1974" y="243"/>
                  <a:pt x="1974" y="239"/>
                </a:cubicBezTo>
                <a:cubicBezTo>
                  <a:pt x="1974" y="236"/>
                  <a:pt x="1970" y="233"/>
                  <a:pt x="1966" y="233"/>
                </a:cubicBezTo>
                <a:close/>
                <a:moveTo>
                  <a:pt x="1966" y="252"/>
                </a:moveTo>
                <a:cubicBezTo>
                  <a:pt x="1962" y="252"/>
                  <a:pt x="1959" y="255"/>
                  <a:pt x="1959" y="258"/>
                </a:cubicBezTo>
                <a:cubicBezTo>
                  <a:pt x="1959" y="262"/>
                  <a:pt x="1962" y="265"/>
                  <a:pt x="1966" y="265"/>
                </a:cubicBezTo>
                <a:cubicBezTo>
                  <a:pt x="1970" y="265"/>
                  <a:pt x="1974" y="262"/>
                  <a:pt x="1974" y="258"/>
                </a:cubicBezTo>
                <a:cubicBezTo>
                  <a:pt x="1974" y="255"/>
                  <a:pt x="1970" y="252"/>
                  <a:pt x="1966" y="252"/>
                </a:cubicBezTo>
                <a:close/>
                <a:moveTo>
                  <a:pt x="1966" y="271"/>
                </a:moveTo>
                <a:cubicBezTo>
                  <a:pt x="1962" y="271"/>
                  <a:pt x="1959" y="274"/>
                  <a:pt x="1959" y="278"/>
                </a:cubicBezTo>
                <a:cubicBezTo>
                  <a:pt x="1959" y="282"/>
                  <a:pt x="1962" y="285"/>
                  <a:pt x="1966" y="285"/>
                </a:cubicBezTo>
                <a:cubicBezTo>
                  <a:pt x="1970" y="285"/>
                  <a:pt x="1974" y="282"/>
                  <a:pt x="1974" y="278"/>
                </a:cubicBezTo>
                <a:cubicBezTo>
                  <a:pt x="1974" y="274"/>
                  <a:pt x="1970" y="271"/>
                  <a:pt x="1966" y="271"/>
                </a:cubicBezTo>
                <a:close/>
                <a:moveTo>
                  <a:pt x="1988" y="155"/>
                </a:moveTo>
                <a:cubicBezTo>
                  <a:pt x="1984" y="155"/>
                  <a:pt x="1981" y="158"/>
                  <a:pt x="1981" y="162"/>
                </a:cubicBezTo>
                <a:cubicBezTo>
                  <a:pt x="1981" y="166"/>
                  <a:pt x="1984" y="169"/>
                  <a:pt x="1988" y="169"/>
                </a:cubicBezTo>
                <a:cubicBezTo>
                  <a:pt x="1993" y="169"/>
                  <a:pt x="1996" y="166"/>
                  <a:pt x="1996" y="162"/>
                </a:cubicBezTo>
                <a:cubicBezTo>
                  <a:pt x="1996" y="158"/>
                  <a:pt x="1993" y="155"/>
                  <a:pt x="1988" y="155"/>
                </a:cubicBezTo>
                <a:close/>
                <a:moveTo>
                  <a:pt x="2011" y="155"/>
                </a:moveTo>
                <a:cubicBezTo>
                  <a:pt x="2007" y="155"/>
                  <a:pt x="2004" y="158"/>
                  <a:pt x="2004" y="162"/>
                </a:cubicBezTo>
                <a:cubicBezTo>
                  <a:pt x="2004" y="166"/>
                  <a:pt x="2007" y="169"/>
                  <a:pt x="2011" y="169"/>
                </a:cubicBezTo>
                <a:cubicBezTo>
                  <a:pt x="2016" y="169"/>
                  <a:pt x="2019" y="166"/>
                  <a:pt x="2019" y="162"/>
                </a:cubicBezTo>
                <a:cubicBezTo>
                  <a:pt x="2019" y="158"/>
                  <a:pt x="2016" y="155"/>
                  <a:pt x="2011" y="155"/>
                </a:cubicBezTo>
                <a:close/>
                <a:moveTo>
                  <a:pt x="1988" y="175"/>
                </a:moveTo>
                <a:cubicBezTo>
                  <a:pt x="1984" y="175"/>
                  <a:pt x="1981" y="178"/>
                  <a:pt x="1981" y="182"/>
                </a:cubicBezTo>
                <a:cubicBezTo>
                  <a:pt x="1981" y="185"/>
                  <a:pt x="1984" y="188"/>
                  <a:pt x="1988" y="188"/>
                </a:cubicBezTo>
                <a:cubicBezTo>
                  <a:pt x="1993" y="188"/>
                  <a:pt x="1996" y="185"/>
                  <a:pt x="1996" y="182"/>
                </a:cubicBezTo>
                <a:cubicBezTo>
                  <a:pt x="1996" y="178"/>
                  <a:pt x="1993" y="175"/>
                  <a:pt x="1988" y="175"/>
                </a:cubicBezTo>
                <a:close/>
                <a:moveTo>
                  <a:pt x="2011" y="175"/>
                </a:moveTo>
                <a:cubicBezTo>
                  <a:pt x="2007" y="175"/>
                  <a:pt x="2004" y="178"/>
                  <a:pt x="2004" y="182"/>
                </a:cubicBezTo>
                <a:cubicBezTo>
                  <a:pt x="2004" y="185"/>
                  <a:pt x="2007" y="188"/>
                  <a:pt x="2011" y="188"/>
                </a:cubicBezTo>
                <a:cubicBezTo>
                  <a:pt x="2016" y="188"/>
                  <a:pt x="2019" y="185"/>
                  <a:pt x="2019" y="182"/>
                </a:cubicBezTo>
                <a:cubicBezTo>
                  <a:pt x="2019" y="178"/>
                  <a:pt x="2016" y="175"/>
                  <a:pt x="2011" y="175"/>
                </a:cubicBezTo>
                <a:close/>
                <a:moveTo>
                  <a:pt x="1988" y="194"/>
                </a:moveTo>
                <a:cubicBezTo>
                  <a:pt x="1984" y="194"/>
                  <a:pt x="1981" y="197"/>
                  <a:pt x="1981" y="201"/>
                </a:cubicBezTo>
                <a:cubicBezTo>
                  <a:pt x="1981" y="205"/>
                  <a:pt x="1984" y="208"/>
                  <a:pt x="1988" y="208"/>
                </a:cubicBezTo>
                <a:cubicBezTo>
                  <a:pt x="1993" y="208"/>
                  <a:pt x="1996" y="205"/>
                  <a:pt x="1996" y="201"/>
                </a:cubicBezTo>
                <a:cubicBezTo>
                  <a:pt x="1996" y="197"/>
                  <a:pt x="1993" y="194"/>
                  <a:pt x="1988" y="194"/>
                </a:cubicBezTo>
                <a:close/>
                <a:moveTo>
                  <a:pt x="2011" y="194"/>
                </a:moveTo>
                <a:cubicBezTo>
                  <a:pt x="2007" y="194"/>
                  <a:pt x="2004" y="197"/>
                  <a:pt x="2004" y="201"/>
                </a:cubicBezTo>
                <a:cubicBezTo>
                  <a:pt x="2004" y="205"/>
                  <a:pt x="2007" y="208"/>
                  <a:pt x="2011" y="208"/>
                </a:cubicBezTo>
                <a:cubicBezTo>
                  <a:pt x="2016" y="208"/>
                  <a:pt x="2019" y="205"/>
                  <a:pt x="2019" y="201"/>
                </a:cubicBezTo>
                <a:cubicBezTo>
                  <a:pt x="2019" y="197"/>
                  <a:pt x="2016" y="194"/>
                  <a:pt x="2011" y="194"/>
                </a:cubicBezTo>
                <a:close/>
                <a:moveTo>
                  <a:pt x="1988" y="214"/>
                </a:moveTo>
                <a:cubicBezTo>
                  <a:pt x="1984" y="214"/>
                  <a:pt x="1981" y="217"/>
                  <a:pt x="1981" y="220"/>
                </a:cubicBezTo>
                <a:cubicBezTo>
                  <a:pt x="1981" y="224"/>
                  <a:pt x="1984" y="227"/>
                  <a:pt x="1988" y="227"/>
                </a:cubicBezTo>
                <a:cubicBezTo>
                  <a:pt x="1993" y="227"/>
                  <a:pt x="1996" y="224"/>
                  <a:pt x="1996" y="220"/>
                </a:cubicBezTo>
                <a:cubicBezTo>
                  <a:pt x="1996" y="217"/>
                  <a:pt x="1993" y="214"/>
                  <a:pt x="1988" y="214"/>
                </a:cubicBezTo>
                <a:close/>
                <a:moveTo>
                  <a:pt x="2011" y="214"/>
                </a:moveTo>
                <a:cubicBezTo>
                  <a:pt x="2007" y="214"/>
                  <a:pt x="2004" y="217"/>
                  <a:pt x="2004" y="220"/>
                </a:cubicBezTo>
                <a:cubicBezTo>
                  <a:pt x="2004" y="224"/>
                  <a:pt x="2007" y="227"/>
                  <a:pt x="2011" y="227"/>
                </a:cubicBezTo>
                <a:cubicBezTo>
                  <a:pt x="2016" y="227"/>
                  <a:pt x="2019" y="224"/>
                  <a:pt x="2019" y="220"/>
                </a:cubicBezTo>
                <a:cubicBezTo>
                  <a:pt x="2019" y="217"/>
                  <a:pt x="2016" y="214"/>
                  <a:pt x="2011" y="214"/>
                </a:cubicBezTo>
                <a:close/>
                <a:moveTo>
                  <a:pt x="1988" y="233"/>
                </a:moveTo>
                <a:cubicBezTo>
                  <a:pt x="1984" y="233"/>
                  <a:pt x="1981" y="236"/>
                  <a:pt x="1981" y="239"/>
                </a:cubicBezTo>
                <a:cubicBezTo>
                  <a:pt x="1981" y="243"/>
                  <a:pt x="1984" y="245"/>
                  <a:pt x="1988" y="245"/>
                </a:cubicBezTo>
                <a:cubicBezTo>
                  <a:pt x="1993" y="245"/>
                  <a:pt x="1996" y="243"/>
                  <a:pt x="1996" y="239"/>
                </a:cubicBezTo>
                <a:cubicBezTo>
                  <a:pt x="1996" y="236"/>
                  <a:pt x="1993" y="233"/>
                  <a:pt x="1988" y="233"/>
                </a:cubicBezTo>
                <a:close/>
                <a:moveTo>
                  <a:pt x="2011" y="233"/>
                </a:moveTo>
                <a:cubicBezTo>
                  <a:pt x="2007" y="233"/>
                  <a:pt x="2004" y="236"/>
                  <a:pt x="2004" y="239"/>
                </a:cubicBezTo>
                <a:cubicBezTo>
                  <a:pt x="2004" y="243"/>
                  <a:pt x="2007" y="245"/>
                  <a:pt x="2011" y="245"/>
                </a:cubicBezTo>
                <a:cubicBezTo>
                  <a:pt x="2016" y="245"/>
                  <a:pt x="2019" y="243"/>
                  <a:pt x="2019" y="239"/>
                </a:cubicBezTo>
                <a:cubicBezTo>
                  <a:pt x="2019" y="236"/>
                  <a:pt x="2016" y="233"/>
                  <a:pt x="2011" y="233"/>
                </a:cubicBezTo>
                <a:close/>
                <a:moveTo>
                  <a:pt x="1988" y="252"/>
                </a:moveTo>
                <a:cubicBezTo>
                  <a:pt x="1984" y="252"/>
                  <a:pt x="1981" y="255"/>
                  <a:pt x="1981" y="258"/>
                </a:cubicBezTo>
                <a:cubicBezTo>
                  <a:pt x="1981" y="262"/>
                  <a:pt x="1984" y="265"/>
                  <a:pt x="1988" y="265"/>
                </a:cubicBezTo>
                <a:cubicBezTo>
                  <a:pt x="1993" y="265"/>
                  <a:pt x="1996" y="262"/>
                  <a:pt x="1996" y="258"/>
                </a:cubicBezTo>
                <a:cubicBezTo>
                  <a:pt x="1996" y="255"/>
                  <a:pt x="1993" y="252"/>
                  <a:pt x="1988" y="252"/>
                </a:cubicBezTo>
                <a:close/>
                <a:moveTo>
                  <a:pt x="2011" y="252"/>
                </a:moveTo>
                <a:cubicBezTo>
                  <a:pt x="2007" y="252"/>
                  <a:pt x="2004" y="255"/>
                  <a:pt x="2004" y="258"/>
                </a:cubicBezTo>
                <a:cubicBezTo>
                  <a:pt x="2004" y="262"/>
                  <a:pt x="2007" y="265"/>
                  <a:pt x="2011" y="265"/>
                </a:cubicBezTo>
                <a:cubicBezTo>
                  <a:pt x="2016" y="265"/>
                  <a:pt x="2019" y="262"/>
                  <a:pt x="2019" y="258"/>
                </a:cubicBezTo>
                <a:cubicBezTo>
                  <a:pt x="2019" y="255"/>
                  <a:pt x="2016" y="252"/>
                  <a:pt x="2011" y="252"/>
                </a:cubicBezTo>
                <a:close/>
                <a:moveTo>
                  <a:pt x="1988" y="271"/>
                </a:moveTo>
                <a:cubicBezTo>
                  <a:pt x="1984" y="271"/>
                  <a:pt x="1981" y="274"/>
                  <a:pt x="1981" y="278"/>
                </a:cubicBezTo>
                <a:cubicBezTo>
                  <a:pt x="1981" y="282"/>
                  <a:pt x="1984" y="285"/>
                  <a:pt x="1988" y="285"/>
                </a:cubicBezTo>
                <a:cubicBezTo>
                  <a:pt x="1993" y="285"/>
                  <a:pt x="1996" y="282"/>
                  <a:pt x="1996" y="278"/>
                </a:cubicBezTo>
                <a:cubicBezTo>
                  <a:pt x="1996" y="274"/>
                  <a:pt x="1993" y="271"/>
                  <a:pt x="1988" y="271"/>
                </a:cubicBezTo>
                <a:close/>
                <a:moveTo>
                  <a:pt x="2011" y="271"/>
                </a:moveTo>
                <a:cubicBezTo>
                  <a:pt x="2007" y="271"/>
                  <a:pt x="2004" y="274"/>
                  <a:pt x="2004" y="278"/>
                </a:cubicBezTo>
                <a:cubicBezTo>
                  <a:pt x="2004" y="282"/>
                  <a:pt x="2007" y="285"/>
                  <a:pt x="2011" y="285"/>
                </a:cubicBezTo>
                <a:cubicBezTo>
                  <a:pt x="2016" y="285"/>
                  <a:pt x="2019" y="282"/>
                  <a:pt x="2019" y="278"/>
                </a:cubicBezTo>
                <a:cubicBezTo>
                  <a:pt x="2019" y="274"/>
                  <a:pt x="2016" y="271"/>
                  <a:pt x="2011" y="271"/>
                </a:cubicBezTo>
                <a:close/>
                <a:moveTo>
                  <a:pt x="2033" y="155"/>
                </a:moveTo>
                <a:cubicBezTo>
                  <a:pt x="2029" y="155"/>
                  <a:pt x="2025" y="158"/>
                  <a:pt x="2025" y="162"/>
                </a:cubicBezTo>
                <a:cubicBezTo>
                  <a:pt x="2025" y="166"/>
                  <a:pt x="2029" y="169"/>
                  <a:pt x="2033" y="169"/>
                </a:cubicBezTo>
                <a:cubicBezTo>
                  <a:pt x="2037" y="169"/>
                  <a:pt x="2041" y="166"/>
                  <a:pt x="2041" y="162"/>
                </a:cubicBezTo>
                <a:cubicBezTo>
                  <a:pt x="2041" y="158"/>
                  <a:pt x="2037" y="155"/>
                  <a:pt x="2033" y="155"/>
                </a:cubicBezTo>
                <a:close/>
                <a:moveTo>
                  <a:pt x="2055" y="155"/>
                </a:moveTo>
                <a:cubicBezTo>
                  <a:pt x="2051" y="155"/>
                  <a:pt x="2047" y="158"/>
                  <a:pt x="2047" y="162"/>
                </a:cubicBezTo>
                <a:cubicBezTo>
                  <a:pt x="2047" y="166"/>
                  <a:pt x="2051" y="169"/>
                  <a:pt x="2055" y="169"/>
                </a:cubicBezTo>
                <a:cubicBezTo>
                  <a:pt x="2059" y="169"/>
                  <a:pt x="2063" y="166"/>
                  <a:pt x="2063" y="162"/>
                </a:cubicBezTo>
                <a:cubicBezTo>
                  <a:pt x="2063" y="158"/>
                  <a:pt x="2059" y="155"/>
                  <a:pt x="2055" y="155"/>
                </a:cubicBezTo>
                <a:close/>
                <a:moveTo>
                  <a:pt x="2033" y="175"/>
                </a:moveTo>
                <a:cubicBezTo>
                  <a:pt x="2029" y="175"/>
                  <a:pt x="2025" y="178"/>
                  <a:pt x="2025" y="182"/>
                </a:cubicBezTo>
                <a:cubicBezTo>
                  <a:pt x="2025" y="185"/>
                  <a:pt x="2029" y="188"/>
                  <a:pt x="2033" y="188"/>
                </a:cubicBezTo>
                <a:cubicBezTo>
                  <a:pt x="2037" y="188"/>
                  <a:pt x="2041" y="185"/>
                  <a:pt x="2041" y="182"/>
                </a:cubicBezTo>
                <a:cubicBezTo>
                  <a:pt x="2041" y="178"/>
                  <a:pt x="2037" y="175"/>
                  <a:pt x="2033" y="175"/>
                </a:cubicBezTo>
                <a:close/>
                <a:moveTo>
                  <a:pt x="2055" y="175"/>
                </a:moveTo>
                <a:cubicBezTo>
                  <a:pt x="2051" y="175"/>
                  <a:pt x="2047" y="178"/>
                  <a:pt x="2047" y="182"/>
                </a:cubicBezTo>
                <a:cubicBezTo>
                  <a:pt x="2047" y="185"/>
                  <a:pt x="2051" y="188"/>
                  <a:pt x="2055" y="188"/>
                </a:cubicBezTo>
                <a:cubicBezTo>
                  <a:pt x="2059" y="188"/>
                  <a:pt x="2063" y="185"/>
                  <a:pt x="2063" y="182"/>
                </a:cubicBezTo>
                <a:cubicBezTo>
                  <a:pt x="2063" y="178"/>
                  <a:pt x="2059" y="175"/>
                  <a:pt x="2055" y="175"/>
                </a:cubicBezTo>
                <a:close/>
                <a:moveTo>
                  <a:pt x="2033" y="194"/>
                </a:moveTo>
                <a:cubicBezTo>
                  <a:pt x="2029" y="194"/>
                  <a:pt x="2025" y="197"/>
                  <a:pt x="2025" y="201"/>
                </a:cubicBezTo>
                <a:cubicBezTo>
                  <a:pt x="2025" y="205"/>
                  <a:pt x="2029" y="208"/>
                  <a:pt x="2033" y="208"/>
                </a:cubicBezTo>
                <a:cubicBezTo>
                  <a:pt x="2037" y="208"/>
                  <a:pt x="2041" y="205"/>
                  <a:pt x="2041" y="201"/>
                </a:cubicBezTo>
                <a:cubicBezTo>
                  <a:pt x="2041" y="197"/>
                  <a:pt x="2037" y="194"/>
                  <a:pt x="2033" y="194"/>
                </a:cubicBezTo>
                <a:close/>
                <a:moveTo>
                  <a:pt x="2055" y="194"/>
                </a:moveTo>
                <a:cubicBezTo>
                  <a:pt x="2051" y="194"/>
                  <a:pt x="2047" y="197"/>
                  <a:pt x="2047" y="201"/>
                </a:cubicBezTo>
                <a:cubicBezTo>
                  <a:pt x="2047" y="205"/>
                  <a:pt x="2051" y="208"/>
                  <a:pt x="2055" y="208"/>
                </a:cubicBezTo>
                <a:cubicBezTo>
                  <a:pt x="2059" y="208"/>
                  <a:pt x="2063" y="205"/>
                  <a:pt x="2063" y="201"/>
                </a:cubicBezTo>
                <a:cubicBezTo>
                  <a:pt x="2063" y="197"/>
                  <a:pt x="2059" y="194"/>
                  <a:pt x="2055" y="194"/>
                </a:cubicBezTo>
                <a:close/>
                <a:moveTo>
                  <a:pt x="2033" y="214"/>
                </a:moveTo>
                <a:cubicBezTo>
                  <a:pt x="2029" y="214"/>
                  <a:pt x="2025" y="217"/>
                  <a:pt x="2025" y="220"/>
                </a:cubicBezTo>
                <a:cubicBezTo>
                  <a:pt x="2025" y="224"/>
                  <a:pt x="2029" y="227"/>
                  <a:pt x="2033" y="227"/>
                </a:cubicBezTo>
                <a:cubicBezTo>
                  <a:pt x="2037" y="227"/>
                  <a:pt x="2041" y="224"/>
                  <a:pt x="2041" y="220"/>
                </a:cubicBezTo>
                <a:cubicBezTo>
                  <a:pt x="2041" y="217"/>
                  <a:pt x="2037" y="214"/>
                  <a:pt x="2033" y="214"/>
                </a:cubicBezTo>
                <a:close/>
                <a:moveTo>
                  <a:pt x="2055" y="214"/>
                </a:moveTo>
                <a:cubicBezTo>
                  <a:pt x="2051" y="214"/>
                  <a:pt x="2047" y="217"/>
                  <a:pt x="2047" y="220"/>
                </a:cubicBezTo>
                <a:cubicBezTo>
                  <a:pt x="2047" y="224"/>
                  <a:pt x="2051" y="227"/>
                  <a:pt x="2055" y="227"/>
                </a:cubicBezTo>
                <a:cubicBezTo>
                  <a:pt x="2059" y="227"/>
                  <a:pt x="2063" y="224"/>
                  <a:pt x="2063" y="220"/>
                </a:cubicBezTo>
                <a:cubicBezTo>
                  <a:pt x="2063" y="217"/>
                  <a:pt x="2059" y="214"/>
                  <a:pt x="2055" y="214"/>
                </a:cubicBezTo>
                <a:close/>
                <a:moveTo>
                  <a:pt x="2033" y="233"/>
                </a:moveTo>
                <a:cubicBezTo>
                  <a:pt x="2029" y="233"/>
                  <a:pt x="2025" y="236"/>
                  <a:pt x="2025" y="239"/>
                </a:cubicBezTo>
                <a:cubicBezTo>
                  <a:pt x="2025" y="243"/>
                  <a:pt x="2029" y="245"/>
                  <a:pt x="2033" y="245"/>
                </a:cubicBezTo>
                <a:cubicBezTo>
                  <a:pt x="2037" y="245"/>
                  <a:pt x="2041" y="243"/>
                  <a:pt x="2041" y="239"/>
                </a:cubicBezTo>
                <a:cubicBezTo>
                  <a:pt x="2041" y="236"/>
                  <a:pt x="2037" y="233"/>
                  <a:pt x="2033" y="233"/>
                </a:cubicBezTo>
                <a:close/>
                <a:moveTo>
                  <a:pt x="2055" y="233"/>
                </a:moveTo>
                <a:cubicBezTo>
                  <a:pt x="2051" y="233"/>
                  <a:pt x="2047" y="236"/>
                  <a:pt x="2047" y="239"/>
                </a:cubicBezTo>
                <a:cubicBezTo>
                  <a:pt x="2047" y="243"/>
                  <a:pt x="2051" y="245"/>
                  <a:pt x="2055" y="245"/>
                </a:cubicBezTo>
                <a:cubicBezTo>
                  <a:pt x="2059" y="245"/>
                  <a:pt x="2063" y="243"/>
                  <a:pt x="2063" y="239"/>
                </a:cubicBezTo>
                <a:cubicBezTo>
                  <a:pt x="2063" y="236"/>
                  <a:pt x="2059" y="233"/>
                  <a:pt x="2055" y="233"/>
                </a:cubicBezTo>
                <a:close/>
                <a:moveTo>
                  <a:pt x="2033" y="252"/>
                </a:moveTo>
                <a:cubicBezTo>
                  <a:pt x="2029" y="252"/>
                  <a:pt x="2025" y="255"/>
                  <a:pt x="2025" y="258"/>
                </a:cubicBezTo>
                <a:cubicBezTo>
                  <a:pt x="2025" y="262"/>
                  <a:pt x="2029" y="265"/>
                  <a:pt x="2033" y="265"/>
                </a:cubicBezTo>
                <a:cubicBezTo>
                  <a:pt x="2037" y="265"/>
                  <a:pt x="2041" y="262"/>
                  <a:pt x="2041" y="258"/>
                </a:cubicBezTo>
                <a:cubicBezTo>
                  <a:pt x="2041" y="255"/>
                  <a:pt x="2037" y="252"/>
                  <a:pt x="2033" y="252"/>
                </a:cubicBezTo>
                <a:close/>
                <a:moveTo>
                  <a:pt x="2055" y="252"/>
                </a:moveTo>
                <a:cubicBezTo>
                  <a:pt x="2051" y="252"/>
                  <a:pt x="2047" y="255"/>
                  <a:pt x="2047" y="258"/>
                </a:cubicBezTo>
                <a:cubicBezTo>
                  <a:pt x="2047" y="262"/>
                  <a:pt x="2051" y="265"/>
                  <a:pt x="2055" y="265"/>
                </a:cubicBezTo>
                <a:cubicBezTo>
                  <a:pt x="2059" y="265"/>
                  <a:pt x="2063" y="262"/>
                  <a:pt x="2063" y="258"/>
                </a:cubicBezTo>
                <a:cubicBezTo>
                  <a:pt x="2063" y="255"/>
                  <a:pt x="2059" y="252"/>
                  <a:pt x="2055" y="252"/>
                </a:cubicBezTo>
                <a:close/>
                <a:moveTo>
                  <a:pt x="2033" y="271"/>
                </a:moveTo>
                <a:cubicBezTo>
                  <a:pt x="2029" y="271"/>
                  <a:pt x="2025" y="274"/>
                  <a:pt x="2025" y="278"/>
                </a:cubicBezTo>
                <a:cubicBezTo>
                  <a:pt x="2025" y="282"/>
                  <a:pt x="2029" y="285"/>
                  <a:pt x="2033" y="285"/>
                </a:cubicBezTo>
                <a:cubicBezTo>
                  <a:pt x="2037" y="285"/>
                  <a:pt x="2041" y="282"/>
                  <a:pt x="2041" y="278"/>
                </a:cubicBezTo>
                <a:cubicBezTo>
                  <a:pt x="2041" y="274"/>
                  <a:pt x="2037" y="271"/>
                  <a:pt x="2033" y="271"/>
                </a:cubicBezTo>
                <a:close/>
                <a:moveTo>
                  <a:pt x="2055" y="271"/>
                </a:moveTo>
                <a:cubicBezTo>
                  <a:pt x="2051" y="271"/>
                  <a:pt x="2047" y="274"/>
                  <a:pt x="2047" y="278"/>
                </a:cubicBezTo>
                <a:cubicBezTo>
                  <a:pt x="2047" y="282"/>
                  <a:pt x="2051" y="285"/>
                  <a:pt x="2055" y="285"/>
                </a:cubicBezTo>
                <a:cubicBezTo>
                  <a:pt x="2059" y="285"/>
                  <a:pt x="2063" y="282"/>
                  <a:pt x="2063" y="278"/>
                </a:cubicBezTo>
                <a:cubicBezTo>
                  <a:pt x="2063" y="274"/>
                  <a:pt x="2059" y="271"/>
                  <a:pt x="2055" y="271"/>
                </a:cubicBezTo>
                <a:close/>
                <a:moveTo>
                  <a:pt x="2077" y="155"/>
                </a:moveTo>
                <a:cubicBezTo>
                  <a:pt x="2073" y="155"/>
                  <a:pt x="2069" y="158"/>
                  <a:pt x="2069" y="162"/>
                </a:cubicBezTo>
                <a:cubicBezTo>
                  <a:pt x="2069" y="166"/>
                  <a:pt x="2073" y="169"/>
                  <a:pt x="2077" y="169"/>
                </a:cubicBezTo>
                <a:cubicBezTo>
                  <a:pt x="2081" y="169"/>
                  <a:pt x="2085" y="166"/>
                  <a:pt x="2085" y="162"/>
                </a:cubicBezTo>
                <a:cubicBezTo>
                  <a:pt x="2085" y="158"/>
                  <a:pt x="2081" y="155"/>
                  <a:pt x="2077" y="155"/>
                </a:cubicBezTo>
                <a:close/>
                <a:moveTo>
                  <a:pt x="2100" y="155"/>
                </a:moveTo>
                <a:cubicBezTo>
                  <a:pt x="2096" y="155"/>
                  <a:pt x="2092" y="158"/>
                  <a:pt x="2092" y="162"/>
                </a:cubicBezTo>
                <a:cubicBezTo>
                  <a:pt x="2092" y="166"/>
                  <a:pt x="2096" y="169"/>
                  <a:pt x="2100" y="169"/>
                </a:cubicBezTo>
                <a:cubicBezTo>
                  <a:pt x="2104" y="169"/>
                  <a:pt x="2108" y="166"/>
                  <a:pt x="2108" y="162"/>
                </a:cubicBezTo>
                <a:cubicBezTo>
                  <a:pt x="2108" y="158"/>
                  <a:pt x="2104" y="155"/>
                  <a:pt x="2100" y="155"/>
                </a:cubicBezTo>
                <a:close/>
                <a:moveTo>
                  <a:pt x="2077" y="175"/>
                </a:moveTo>
                <a:cubicBezTo>
                  <a:pt x="2073" y="175"/>
                  <a:pt x="2069" y="178"/>
                  <a:pt x="2069" y="182"/>
                </a:cubicBezTo>
                <a:cubicBezTo>
                  <a:pt x="2069" y="185"/>
                  <a:pt x="2073" y="188"/>
                  <a:pt x="2077" y="188"/>
                </a:cubicBezTo>
                <a:cubicBezTo>
                  <a:pt x="2081" y="188"/>
                  <a:pt x="2085" y="185"/>
                  <a:pt x="2085" y="182"/>
                </a:cubicBezTo>
                <a:cubicBezTo>
                  <a:pt x="2085" y="178"/>
                  <a:pt x="2081" y="175"/>
                  <a:pt x="2077" y="175"/>
                </a:cubicBezTo>
                <a:close/>
                <a:moveTo>
                  <a:pt x="2100" y="175"/>
                </a:moveTo>
                <a:cubicBezTo>
                  <a:pt x="2096" y="175"/>
                  <a:pt x="2092" y="178"/>
                  <a:pt x="2092" y="182"/>
                </a:cubicBezTo>
                <a:cubicBezTo>
                  <a:pt x="2092" y="185"/>
                  <a:pt x="2096" y="188"/>
                  <a:pt x="2100" y="188"/>
                </a:cubicBezTo>
                <a:cubicBezTo>
                  <a:pt x="2104" y="188"/>
                  <a:pt x="2108" y="185"/>
                  <a:pt x="2108" y="182"/>
                </a:cubicBezTo>
                <a:cubicBezTo>
                  <a:pt x="2108" y="178"/>
                  <a:pt x="2104" y="175"/>
                  <a:pt x="2100" y="175"/>
                </a:cubicBezTo>
                <a:close/>
                <a:moveTo>
                  <a:pt x="2077" y="194"/>
                </a:moveTo>
                <a:cubicBezTo>
                  <a:pt x="2073" y="194"/>
                  <a:pt x="2069" y="197"/>
                  <a:pt x="2069" y="201"/>
                </a:cubicBezTo>
                <a:cubicBezTo>
                  <a:pt x="2069" y="205"/>
                  <a:pt x="2073" y="208"/>
                  <a:pt x="2077" y="208"/>
                </a:cubicBezTo>
                <a:cubicBezTo>
                  <a:pt x="2081" y="208"/>
                  <a:pt x="2085" y="205"/>
                  <a:pt x="2085" y="201"/>
                </a:cubicBezTo>
                <a:cubicBezTo>
                  <a:pt x="2085" y="197"/>
                  <a:pt x="2081" y="194"/>
                  <a:pt x="2077" y="194"/>
                </a:cubicBezTo>
                <a:close/>
                <a:moveTo>
                  <a:pt x="2100" y="194"/>
                </a:moveTo>
                <a:cubicBezTo>
                  <a:pt x="2096" y="194"/>
                  <a:pt x="2092" y="197"/>
                  <a:pt x="2092" y="201"/>
                </a:cubicBezTo>
                <a:cubicBezTo>
                  <a:pt x="2092" y="205"/>
                  <a:pt x="2096" y="208"/>
                  <a:pt x="2100" y="208"/>
                </a:cubicBezTo>
                <a:cubicBezTo>
                  <a:pt x="2104" y="208"/>
                  <a:pt x="2108" y="205"/>
                  <a:pt x="2108" y="201"/>
                </a:cubicBezTo>
                <a:cubicBezTo>
                  <a:pt x="2108" y="197"/>
                  <a:pt x="2104" y="194"/>
                  <a:pt x="2100" y="194"/>
                </a:cubicBezTo>
                <a:close/>
                <a:moveTo>
                  <a:pt x="2077" y="214"/>
                </a:moveTo>
                <a:cubicBezTo>
                  <a:pt x="2073" y="214"/>
                  <a:pt x="2069" y="217"/>
                  <a:pt x="2069" y="220"/>
                </a:cubicBezTo>
                <a:cubicBezTo>
                  <a:pt x="2069" y="224"/>
                  <a:pt x="2073" y="227"/>
                  <a:pt x="2077" y="227"/>
                </a:cubicBezTo>
                <a:cubicBezTo>
                  <a:pt x="2081" y="227"/>
                  <a:pt x="2085" y="224"/>
                  <a:pt x="2085" y="220"/>
                </a:cubicBezTo>
                <a:cubicBezTo>
                  <a:pt x="2085" y="217"/>
                  <a:pt x="2081" y="214"/>
                  <a:pt x="2077" y="214"/>
                </a:cubicBezTo>
                <a:close/>
                <a:moveTo>
                  <a:pt x="2100" y="214"/>
                </a:moveTo>
                <a:cubicBezTo>
                  <a:pt x="2096" y="214"/>
                  <a:pt x="2092" y="217"/>
                  <a:pt x="2092" y="220"/>
                </a:cubicBezTo>
                <a:cubicBezTo>
                  <a:pt x="2092" y="224"/>
                  <a:pt x="2096" y="227"/>
                  <a:pt x="2100" y="227"/>
                </a:cubicBezTo>
                <a:cubicBezTo>
                  <a:pt x="2104" y="227"/>
                  <a:pt x="2108" y="224"/>
                  <a:pt x="2108" y="220"/>
                </a:cubicBezTo>
                <a:cubicBezTo>
                  <a:pt x="2108" y="217"/>
                  <a:pt x="2104" y="214"/>
                  <a:pt x="2100" y="214"/>
                </a:cubicBezTo>
                <a:close/>
                <a:moveTo>
                  <a:pt x="2077" y="233"/>
                </a:moveTo>
                <a:cubicBezTo>
                  <a:pt x="2073" y="233"/>
                  <a:pt x="2069" y="236"/>
                  <a:pt x="2069" y="239"/>
                </a:cubicBezTo>
                <a:cubicBezTo>
                  <a:pt x="2069" y="243"/>
                  <a:pt x="2073" y="245"/>
                  <a:pt x="2077" y="245"/>
                </a:cubicBezTo>
                <a:cubicBezTo>
                  <a:pt x="2081" y="245"/>
                  <a:pt x="2085" y="243"/>
                  <a:pt x="2085" y="239"/>
                </a:cubicBezTo>
                <a:cubicBezTo>
                  <a:pt x="2085" y="236"/>
                  <a:pt x="2081" y="233"/>
                  <a:pt x="2077" y="233"/>
                </a:cubicBezTo>
                <a:close/>
                <a:moveTo>
                  <a:pt x="2100" y="233"/>
                </a:moveTo>
                <a:cubicBezTo>
                  <a:pt x="2096" y="233"/>
                  <a:pt x="2092" y="236"/>
                  <a:pt x="2092" y="239"/>
                </a:cubicBezTo>
                <a:cubicBezTo>
                  <a:pt x="2092" y="243"/>
                  <a:pt x="2096" y="245"/>
                  <a:pt x="2100" y="245"/>
                </a:cubicBezTo>
                <a:cubicBezTo>
                  <a:pt x="2104" y="245"/>
                  <a:pt x="2108" y="243"/>
                  <a:pt x="2108" y="239"/>
                </a:cubicBezTo>
                <a:cubicBezTo>
                  <a:pt x="2108" y="236"/>
                  <a:pt x="2104" y="233"/>
                  <a:pt x="2100" y="233"/>
                </a:cubicBezTo>
                <a:close/>
                <a:moveTo>
                  <a:pt x="2077" y="252"/>
                </a:moveTo>
                <a:cubicBezTo>
                  <a:pt x="2073" y="252"/>
                  <a:pt x="2069" y="255"/>
                  <a:pt x="2069" y="258"/>
                </a:cubicBezTo>
                <a:cubicBezTo>
                  <a:pt x="2069" y="262"/>
                  <a:pt x="2073" y="265"/>
                  <a:pt x="2077" y="265"/>
                </a:cubicBezTo>
                <a:cubicBezTo>
                  <a:pt x="2081" y="265"/>
                  <a:pt x="2085" y="262"/>
                  <a:pt x="2085" y="258"/>
                </a:cubicBezTo>
                <a:cubicBezTo>
                  <a:pt x="2085" y="255"/>
                  <a:pt x="2081" y="252"/>
                  <a:pt x="2077" y="252"/>
                </a:cubicBezTo>
                <a:close/>
                <a:moveTo>
                  <a:pt x="2100" y="252"/>
                </a:moveTo>
                <a:cubicBezTo>
                  <a:pt x="2096" y="252"/>
                  <a:pt x="2092" y="255"/>
                  <a:pt x="2092" y="258"/>
                </a:cubicBezTo>
                <a:cubicBezTo>
                  <a:pt x="2092" y="262"/>
                  <a:pt x="2096" y="265"/>
                  <a:pt x="2100" y="265"/>
                </a:cubicBezTo>
                <a:cubicBezTo>
                  <a:pt x="2104" y="265"/>
                  <a:pt x="2108" y="262"/>
                  <a:pt x="2108" y="258"/>
                </a:cubicBezTo>
                <a:cubicBezTo>
                  <a:pt x="2108" y="255"/>
                  <a:pt x="2104" y="252"/>
                  <a:pt x="2100" y="252"/>
                </a:cubicBezTo>
                <a:close/>
                <a:moveTo>
                  <a:pt x="2077" y="271"/>
                </a:moveTo>
                <a:cubicBezTo>
                  <a:pt x="2073" y="271"/>
                  <a:pt x="2069" y="274"/>
                  <a:pt x="2069" y="278"/>
                </a:cubicBezTo>
                <a:cubicBezTo>
                  <a:pt x="2069" y="282"/>
                  <a:pt x="2073" y="285"/>
                  <a:pt x="2077" y="285"/>
                </a:cubicBezTo>
                <a:cubicBezTo>
                  <a:pt x="2081" y="285"/>
                  <a:pt x="2085" y="282"/>
                  <a:pt x="2085" y="278"/>
                </a:cubicBezTo>
                <a:cubicBezTo>
                  <a:pt x="2085" y="274"/>
                  <a:pt x="2081" y="271"/>
                  <a:pt x="2077" y="271"/>
                </a:cubicBezTo>
                <a:close/>
                <a:moveTo>
                  <a:pt x="2100" y="271"/>
                </a:moveTo>
                <a:cubicBezTo>
                  <a:pt x="2096" y="271"/>
                  <a:pt x="2092" y="274"/>
                  <a:pt x="2092" y="278"/>
                </a:cubicBezTo>
                <a:cubicBezTo>
                  <a:pt x="2092" y="282"/>
                  <a:pt x="2096" y="285"/>
                  <a:pt x="2100" y="285"/>
                </a:cubicBezTo>
                <a:cubicBezTo>
                  <a:pt x="2104" y="285"/>
                  <a:pt x="2108" y="282"/>
                  <a:pt x="2108" y="278"/>
                </a:cubicBezTo>
                <a:cubicBezTo>
                  <a:pt x="2108" y="274"/>
                  <a:pt x="2104" y="271"/>
                  <a:pt x="2100" y="271"/>
                </a:cubicBezTo>
                <a:close/>
                <a:moveTo>
                  <a:pt x="2122" y="155"/>
                </a:moveTo>
                <a:cubicBezTo>
                  <a:pt x="2118" y="155"/>
                  <a:pt x="2115" y="158"/>
                  <a:pt x="2115" y="162"/>
                </a:cubicBezTo>
                <a:cubicBezTo>
                  <a:pt x="2115" y="166"/>
                  <a:pt x="2118" y="169"/>
                  <a:pt x="2122" y="169"/>
                </a:cubicBezTo>
                <a:cubicBezTo>
                  <a:pt x="2126" y="169"/>
                  <a:pt x="2129" y="166"/>
                  <a:pt x="2129" y="162"/>
                </a:cubicBezTo>
                <a:cubicBezTo>
                  <a:pt x="2129" y="158"/>
                  <a:pt x="2126" y="155"/>
                  <a:pt x="2122" y="155"/>
                </a:cubicBezTo>
                <a:close/>
                <a:moveTo>
                  <a:pt x="2144" y="155"/>
                </a:moveTo>
                <a:cubicBezTo>
                  <a:pt x="2140" y="155"/>
                  <a:pt x="2136" y="158"/>
                  <a:pt x="2136" y="162"/>
                </a:cubicBezTo>
                <a:cubicBezTo>
                  <a:pt x="2136" y="166"/>
                  <a:pt x="2140" y="169"/>
                  <a:pt x="2144" y="169"/>
                </a:cubicBezTo>
                <a:cubicBezTo>
                  <a:pt x="2148" y="169"/>
                  <a:pt x="2152" y="166"/>
                  <a:pt x="2152" y="162"/>
                </a:cubicBezTo>
                <a:cubicBezTo>
                  <a:pt x="2152" y="158"/>
                  <a:pt x="2148" y="155"/>
                  <a:pt x="2144" y="155"/>
                </a:cubicBezTo>
                <a:close/>
                <a:moveTo>
                  <a:pt x="2122" y="175"/>
                </a:moveTo>
                <a:cubicBezTo>
                  <a:pt x="2118" y="175"/>
                  <a:pt x="2115" y="178"/>
                  <a:pt x="2115" y="182"/>
                </a:cubicBezTo>
                <a:cubicBezTo>
                  <a:pt x="2115" y="185"/>
                  <a:pt x="2118" y="188"/>
                  <a:pt x="2122" y="188"/>
                </a:cubicBezTo>
                <a:cubicBezTo>
                  <a:pt x="2126" y="188"/>
                  <a:pt x="2129" y="185"/>
                  <a:pt x="2129" y="182"/>
                </a:cubicBezTo>
                <a:cubicBezTo>
                  <a:pt x="2129" y="178"/>
                  <a:pt x="2126" y="175"/>
                  <a:pt x="2122" y="175"/>
                </a:cubicBezTo>
                <a:close/>
                <a:moveTo>
                  <a:pt x="2144" y="175"/>
                </a:moveTo>
                <a:cubicBezTo>
                  <a:pt x="2140" y="175"/>
                  <a:pt x="2136" y="178"/>
                  <a:pt x="2136" y="182"/>
                </a:cubicBezTo>
                <a:cubicBezTo>
                  <a:pt x="2136" y="185"/>
                  <a:pt x="2140" y="188"/>
                  <a:pt x="2144" y="188"/>
                </a:cubicBezTo>
                <a:cubicBezTo>
                  <a:pt x="2148" y="188"/>
                  <a:pt x="2152" y="185"/>
                  <a:pt x="2152" y="182"/>
                </a:cubicBezTo>
                <a:cubicBezTo>
                  <a:pt x="2152" y="178"/>
                  <a:pt x="2148" y="175"/>
                  <a:pt x="2144" y="175"/>
                </a:cubicBezTo>
                <a:close/>
                <a:moveTo>
                  <a:pt x="2122" y="194"/>
                </a:moveTo>
                <a:cubicBezTo>
                  <a:pt x="2118" y="194"/>
                  <a:pt x="2115" y="197"/>
                  <a:pt x="2115" y="201"/>
                </a:cubicBezTo>
                <a:cubicBezTo>
                  <a:pt x="2115" y="205"/>
                  <a:pt x="2118" y="208"/>
                  <a:pt x="2122" y="208"/>
                </a:cubicBezTo>
                <a:cubicBezTo>
                  <a:pt x="2126" y="208"/>
                  <a:pt x="2129" y="205"/>
                  <a:pt x="2129" y="201"/>
                </a:cubicBezTo>
                <a:cubicBezTo>
                  <a:pt x="2129" y="197"/>
                  <a:pt x="2126" y="194"/>
                  <a:pt x="2122" y="194"/>
                </a:cubicBezTo>
                <a:close/>
                <a:moveTo>
                  <a:pt x="2144" y="194"/>
                </a:moveTo>
                <a:cubicBezTo>
                  <a:pt x="2140" y="194"/>
                  <a:pt x="2136" y="197"/>
                  <a:pt x="2136" y="201"/>
                </a:cubicBezTo>
                <a:cubicBezTo>
                  <a:pt x="2136" y="205"/>
                  <a:pt x="2140" y="208"/>
                  <a:pt x="2144" y="208"/>
                </a:cubicBezTo>
                <a:cubicBezTo>
                  <a:pt x="2148" y="208"/>
                  <a:pt x="2152" y="205"/>
                  <a:pt x="2152" y="201"/>
                </a:cubicBezTo>
                <a:cubicBezTo>
                  <a:pt x="2152" y="197"/>
                  <a:pt x="2148" y="194"/>
                  <a:pt x="2144" y="194"/>
                </a:cubicBezTo>
                <a:close/>
                <a:moveTo>
                  <a:pt x="2122" y="214"/>
                </a:moveTo>
                <a:cubicBezTo>
                  <a:pt x="2118" y="214"/>
                  <a:pt x="2115" y="217"/>
                  <a:pt x="2115" y="220"/>
                </a:cubicBezTo>
                <a:cubicBezTo>
                  <a:pt x="2115" y="224"/>
                  <a:pt x="2118" y="227"/>
                  <a:pt x="2122" y="227"/>
                </a:cubicBezTo>
                <a:cubicBezTo>
                  <a:pt x="2126" y="227"/>
                  <a:pt x="2129" y="224"/>
                  <a:pt x="2129" y="220"/>
                </a:cubicBezTo>
                <a:cubicBezTo>
                  <a:pt x="2129" y="217"/>
                  <a:pt x="2126" y="214"/>
                  <a:pt x="2122" y="214"/>
                </a:cubicBezTo>
                <a:close/>
                <a:moveTo>
                  <a:pt x="2144" y="214"/>
                </a:moveTo>
                <a:cubicBezTo>
                  <a:pt x="2140" y="214"/>
                  <a:pt x="2136" y="217"/>
                  <a:pt x="2136" y="220"/>
                </a:cubicBezTo>
                <a:cubicBezTo>
                  <a:pt x="2136" y="224"/>
                  <a:pt x="2140" y="227"/>
                  <a:pt x="2144" y="227"/>
                </a:cubicBezTo>
                <a:cubicBezTo>
                  <a:pt x="2148" y="227"/>
                  <a:pt x="2152" y="224"/>
                  <a:pt x="2152" y="220"/>
                </a:cubicBezTo>
                <a:cubicBezTo>
                  <a:pt x="2152" y="217"/>
                  <a:pt x="2148" y="214"/>
                  <a:pt x="2144" y="214"/>
                </a:cubicBezTo>
                <a:close/>
                <a:moveTo>
                  <a:pt x="2122" y="233"/>
                </a:moveTo>
                <a:cubicBezTo>
                  <a:pt x="2118" y="233"/>
                  <a:pt x="2115" y="236"/>
                  <a:pt x="2115" y="239"/>
                </a:cubicBezTo>
                <a:cubicBezTo>
                  <a:pt x="2115" y="243"/>
                  <a:pt x="2118" y="245"/>
                  <a:pt x="2122" y="245"/>
                </a:cubicBezTo>
                <a:cubicBezTo>
                  <a:pt x="2126" y="245"/>
                  <a:pt x="2129" y="243"/>
                  <a:pt x="2129" y="239"/>
                </a:cubicBezTo>
                <a:cubicBezTo>
                  <a:pt x="2129" y="236"/>
                  <a:pt x="2126" y="233"/>
                  <a:pt x="2122" y="233"/>
                </a:cubicBezTo>
                <a:close/>
                <a:moveTo>
                  <a:pt x="2144" y="233"/>
                </a:moveTo>
                <a:cubicBezTo>
                  <a:pt x="2140" y="233"/>
                  <a:pt x="2136" y="236"/>
                  <a:pt x="2136" y="239"/>
                </a:cubicBezTo>
                <a:cubicBezTo>
                  <a:pt x="2136" y="243"/>
                  <a:pt x="2140" y="245"/>
                  <a:pt x="2144" y="245"/>
                </a:cubicBezTo>
                <a:cubicBezTo>
                  <a:pt x="2148" y="245"/>
                  <a:pt x="2152" y="243"/>
                  <a:pt x="2152" y="239"/>
                </a:cubicBezTo>
                <a:cubicBezTo>
                  <a:pt x="2152" y="236"/>
                  <a:pt x="2148" y="233"/>
                  <a:pt x="2144" y="233"/>
                </a:cubicBezTo>
                <a:close/>
                <a:moveTo>
                  <a:pt x="2122" y="252"/>
                </a:moveTo>
                <a:cubicBezTo>
                  <a:pt x="2118" y="252"/>
                  <a:pt x="2115" y="255"/>
                  <a:pt x="2115" y="258"/>
                </a:cubicBezTo>
                <a:cubicBezTo>
                  <a:pt x="2115" y="262"/>
                  <a:pt x="2118" y="265"/>
                  <a:pt x="2122" y="265"/>
                </a:cubicBezTo>
                <a:cubicBezTo>
                  <a:pt x="2126" y="265"/>
                  <a:pt x="2129" y="262"/>
                  <a:pt x="2129" y="258"/>
                </a:cubicBezTo>
                <a:cubicBezTo>
                  <a:pt x="2129" y="255"/>
                  <a:pt x="2126" y="252"/>
                  <a:pt x="2122" y="252"/>
                </a:cubicBezTo>
                <a:close/>
                <a:moveTo>
                  <a:pt x="2144" y="252"/>
                </a:moveTo>
                <a:cubicBezTo>
                  <a:pt x="2140" y="252"/>
                  <a:pt x="2136" y="255"/>
                  <a:pt x="2136" y="258"/>
                </a:cubicBezTo>
                <a:cubicBezTo>
                  <a:pt x="2136" y="262"/>
                  <a:pt x="2140" y="265"/>
                  <a:pt x="2144" y="265"/>
                </a:cubicBezTo>
                <a:cubicBezTo>
                  <a:pt x="2148" y="265"/>
                  <a:pt x="2152" y="262"/>
                  <a:pt x="2152" y="258"/>
                </a:cubicBezTo>
                <a:cubicBezTo>
                  <a:pt x="2152" y="255"/>
                  <a:pt x="2148" y="252"/>
                  <a:pt x="2144" y="252"/>
                </a:cubicBezTo>
                <a:close/>
                <a:moveTo>
                  <a:pt x="2122" y="271"/>
                </a:moveTo>
                <a:cubicBezTo>
                  <a:pt x="2118" y="271"/>
                  <a:pt x="2115" y="274"/>
                  <a:pt x="2115" y="278"/>
                </a:cubicBezTo>
                <a:cubicBezTo>
                  <a:pt x="2115" y="282"/>
                  <a:pt x="2118" y="285"/>
                  <a:pt x="2122" y="285"/>
                </a:cubicBezTo>
                <a:cubicBezTo>
                  <a:pt x="2126" y="285"/>
                  <a:pt x="2129" y="282"/>
                  <a:pt x="2129" y="278"/>
                </a:cubicBezTo>
                <a:cubicBezTo>
                  <a:pt x="2129" y="274"/>
                  <a:pt x="2126" y="271"/>
                  <a:pt x="2122" y="271"/>
                </a:cubicBezTo>
                <a:close/>
                <a:moveTo>
                  <a:pt x="2144" y="271"/>
                </a:moveTo>
                <a:cubicBezTo>
                  <a:pt x="2140" y="271"/>
                  <a:pt x="2136" y="274"/>
                  <a:pt x="2136" y="278"/>
                </a:cubicBezTo>
                <a:cubicBezTo>
                  <a:pt x="2136" y="282"/>
                  <a:pt x="2140" y="285"/>
                  <a:pt x="2144" y="285"/>
                </a:cubicBezTo>
                <a:cubicBezTo>
                  <a:pt x="2148" y="285"/>
                  <a:pt x="2152" y="282"/>
                  <a:pt x="2152" y="278"/>
                </a:cubicBezTo>
                <a:cubicBezTo>
                  <a:pt x="2152" y="274"/>
                  <a:pt x="2148" y="271"/>
                  <a:pt x="2144" y="271"/>
                </a:cubicBezTo>
                <a:close/>
                <a:moveTo>
                  <a:pt x="2166" y="155"/>
                </a:moveTo>
                <a:cubicBezTo>
                  <a:pt x="2162" y="155"/>
                  <a:pt x="2158" y="158"/>
                  <a:pt x="2158" y="162"/>
                </a:cubicBezTo>
                <a:cubicBezTo>
                  <a:pt x="2158" y="166"/>
                  <a:pt x="2162" y="169"/>
                  <a:pt x="2166" y="169"/>
                </a:cubicBezTo>
                <a:cubicBezTo>
                  <a:pt x="2170" y="169"/>
                  <a:pt x="2174" y="166"/>
                  <a:pt x="2174" y="162"/>
                </a:cubicBezTo>
                <a:cubicBezTo>
                  <a:pt x="2174" y="158"/>
                  <a:pt x="2170" y="155"/>
                  <a:pt x="2166" y="155"/>
                </a:cubicBezTo>
                <a:close/>
                <a:moveTo>
                  <a:pt x="2189" y="155"/>
                </a:moveTo>
                <a:cubicBezTo>
                  <a:pt x="2185" y="155"/>
                  <a:pt x="2181" y="158"/>
                  <a:pt x="2181" y="162"/>
                </a:cubicBezTo>
                <a:cubicBezTo>
                  <a:pt x="2181" y="166"/>
                  <a:pt x="2185" y="169"/>
                  <a:pt x="2189" y="169"/>
                </a:cubicBezTo>
                <a:cubicBezTo>
                  <a:pt x="2193" y="169"/>
                  <a:pt x="2197" y="166"/>
                  <a:pt x="2197" y="162"/>
                </a:cubicBezTo>
                <a:cubicBezTo>
                  <a:pt x="2197" y="158"/>
                  <a:pt x="2193" y="155"/>
                  <a:pt x="2189" y="155"/>
                </a:cubicBezTo>
                <a:close/>
                <a:moveTo>
                  <a:pt x="2166" y="175"/>
                </a:moveTo>
                <a:cubicBezTo>
                  <a:pt x="2162" y="175"/>
                  <a:pt x="2158" y="178"/>
                  <a:pt x="2158" y="182"/>
                </a:cubicBezTo>
                <a:cubicBezTo>
                  <a:pt x="2158" y="185"/>
                  <a:pt x="2162" y="188"/>
                  <a:pt x="2166" y="188"/>
                </a:cubicBezTo>
                <a:cubicBezTo>
                  <a:pt x="2170" y="188"/>
                  <a:pt x="2174" y="185"/>
                  <a:pt x="2174" y="182"/>
                </a:cubicBezTo>
                <a:cubicBezTo>
                  <a:pt x="2174" y="178"/>
                  <a:pt x="2170" y="175"/>
                  <a:pt x="2166" y="175"/>
                </a:cubicBezTo>
                <a:close/>
                <a:moveTo>
                  <a:pt x="2189" y="175"/>
                </a:moveTo>
                <a:cubicBezTo>
                  <a:pt x="2185" y="175"/>
                  <a:pt x="2181" y="178"/>
                  <a:pt x="2181" y="182"/>
                </a:cubicBezTo>
                <a:cubicBezTo>
                  <a:pt x="2181" y="185"/>
                  <a:pt x="2185" y="188"/>
                  <a:pt x="2189" y="188"/>
                </a:cubicBezTo>
                <a:cubicBezTo>
                  <a:pt x="2193" y="188"/>
                  <a:pt x="2197" y="185"/>
                  <a:pt x="2197" y="182"/>
                </a:cubicBezTo>
                <a:cubicBezTo>
                  <a:pt x="2197" y="178"/>
                  <a:pt x="2193" y="175"/>
                  <a:pt x="2189" y="175"/>
                </a:cubicBezTo>
                <a:close/>
                <a:moveTo>
                  <a:pt x="2166" y="194"/>
                </a:moveTo>
                <a:cubicBezTo>
                  <a:pt x="2162" y="194"/>
                  <a:pt x="2158" y="197"/>
                  <a:pt x="2158" y="201"/>
                </a:cubicBezTo>
                <a:cubicBezTo>
                  <a:pt x="2158" y="205"/>
                  <a:pt x="2162" y="208"/>
                  <a:pt x="2166" y="208"/>
                </a:cubicBezTo>
                <a:cubicBezTo>
                  <a:pt x="2170" y="208"/>
                  <a:pt x="2174" y="205"/>
                  <a:pt x="2174" y="201"/>
                </a:cubicBezTo>
                <a:cubicBezTo>
                  <a:pt x="2174" y="197"/>
                  <a:pt x="2170" y="194"/>
                  <a:pt x="2166" y="194"/>
                </a:cubicBezTo>
                <a:close/>
                <a:moveTo>
                  <a:pt x="2189" y="194"/>
                </a:moveTo>
                <a:cubicBezTo>
                  <a:pt x="2185" y="194"/>
                  <a:pt x="2181" y="197"/>
                  <a:pt x="2181" y="201"/>
                </a:cubicBezTo>
                <a:cubicBezTo>
                  <a:pt x="2181" y="205"/>
                  <a:pt x="2185" y="208"/>
                  <a:pt x="2189" y="208"/>
                </a:cubicBezTo>
                <a:cubicBezTo>
                  <a:pt x="2193" y="208"/>
                  <a:pt x="2197" y="205"/>
                  <a:pt x="2197" y="201"/>
                </a:cubicBezTo>
                <a:cubicBezTo>
                  <a:pt x="2197" y="197"/>
                  <a:pt x="2193" y="194"/>
                  <a:pt x="2189" y="194"/>
                </a:cubicBezTo>
                <a:close/>
                <a:moveTo>
                  <a:pt x="2166" y="214"/>
                </a:moveTo>
                <a:cubicBezTo>
                  <a:pt x="2162" y="214"/>
                  <a:pt x="2158" y="217"/>
                  <a:pt x="2158" y="220"/>
                </a:cubicBezTo>
                <a:cubicBezTo>
                  <a:pt x="2158" y="224"/>
                  <a:pt x="2162" y="227"/>
                  <a:pt x="2166" y="227"/>
                </a:cubicBezTo>
                <a:cubicBezTo>
                  <a:pt x="2170" y="227"/>
                  <a:pt x="2174" y="224"/>
                  <a:pt x="2174" y="220"/>
                </a:cubicBezTo>
                <a:cubicBezTo>
                  <a:pt x="2174" y="217"/>
                  <a:pt x="2170" y="214"/>
                  <a:pt x="2166" y="214"/>
                </a:cubicBezTo>
                <a:close/>
                <a:moveTo>
                  <a:pt x="2189" y="214"/>
                </a:moveTo>
                <a:cubicBezTo>
                  <a:pt x="2185" y="214"/>
                  <a:pt x="2181" y="217"/>
                  <a:pt x="2181" y="220"/>
                </a:cubicBezTo>
                <a:cubicBezTo>
                  <a:pt x="2181" y="224"/>
                  <a:pt x="2185" y="227"/>
                  <a:pt x="2189" y="227"/>
                </a:cubicBezTo>
                <a:cubicBezTo>
                  <a:pt x="2193" y="227"/>
                  <a:pt x="2197" y="224"/>
                  <a:pt x="2197" y="220"/>
                </a:cubicBezTo>
                <a:cubicBezTo>
                  <a:pt x="2197" y="217"/>
                  <a:pt x="2193" y="214"/>
                  <a:pt x="2189" y="214"/>
                </a:cubicBezTo>
                <a:close/>
                <a:moveTo>
                  <a:pt x="2166" y="233"/>
                </a:moveTo>
                <a:cubicBezTo>
                  <a:pt x="2162" y="233"/>
                  <a:pt x="2158" y="236"/>
                  <a:pt x="2158" y="239"/>
                </a:cubicBezTo>
                <a:cubicBezTo>
                  <a:pt x="2158" y="243"/>
                  <a:pt x="2162" y="245"/>
                  <a:pt x="2166" y="245"/>
                </a:cubicBezTo>
                <a:cubicBezTo>
                  <a:pt x="2170" y="245"/>
                  <a:pt x="2174" y="243"/>
                  <a:pt x="2174" y="239"/>
                </a:cubicBezTo>
                <a:cubicBezTo>
                  <a:pt x="2174" y="236"/>
                  <a:pt x="2170" y="233"/>
                  <a:pt x="2166" y="233"/>
                </a:cubicBezTo>
                <a:close/>
                <a:moveTo>
                  <a:pt x="2189" y="233"/>
                </a:moveTo>
                <a:cubicBezTo>
                  <a:pt x="2185" y="233"/>
                  <a:pt x="2181" y="236"/>
                  <a:pt x="2181" y="239"/>
                </a:cubicBezTo>
                <a:cubicBezTo>
                  <a:pt x="2181" y="243"/>
                  <a:pt x="2185" y="245"/>
                  <a:pt x="2189" y="245"/>
                </a:cubicBezTo>
                <a:cubicBezTo>
                  <a:pt x="2193" y="245"/>
                  <a:pt x="2197" y="243"/>
                  <a:pt x="2197" y="239"/>
                </a:cubicBezTo>
                <a:cubicBezTo>
                  <a:pt x="2197" y="236"/>
                  <a:pt x="2193" y="233"/>
                  <a:pt x="2189" y="233"/>
                </a:cubicBezTo>
                <a:close/>
                <a:moveTo>
                  <a:pt x="2166" y="252"/>
                </a:moveTo>
                <a:cubicBezTo>
                  <a:pt x="2162" y="252"/>
                  <a:pt x="2158" y="255"/>
                  <a:pt x="2158" y="258"/>
                </a:cubicBezTo>
                <a:cubicBezTo>
                  <a:pt x="2158" y="262"/>
                  <a:pt x="2162" y="265"/>
                  <a:pt x="2166" y="265"/>
                </a:cubicBezTo>
                <a:cubicBezTo>
                  <a:pt x="2170" y="265"/>
                  <a:pt x="2174" y="262"/>
                  <a:pt x="2174" y="258"/>
                </a:cubicBezTo>
                <a:cubicBezTo>
                  <a:pt x="2174" y="255"/>
                  <a:pt x="2170" y="252"/>
                  <a:pt x="2166" y="252"/>
                </a:cubicBezTo>
                <a:close/>
                <a:moveTo>
                  <a:pt x="2211" y="175"/>
                </a:moveTo>
                <a:cubicBezTo>
                  <a:pt x="2207" y="175"/>
                  <a:pt x="2203" y="178"/>
                  <a:pt x="2203" y="182"/>
                </a:cubicBezTo>
                <a:cubicBezTo>
                  <a:pt x="2203" y="185"/>
                  <a:pt x="2207" y="188"/>
                  <a:pt x="2211" y="188"/>
                </a:cubicBezTo>
                <a:cubicBezTo>
                  <a:pt x="2215" y="188"/>
                  <a:pt x="2218" y="185"/>
                  <a:pt x="2218" y="182"/>
                </a:cubicBezTo>
                <a:cubicBezTo>
                  <a:pt x="2218" y="178"/>
                  <a:pt x="2215" y="175"/>
                  <a:pt x="2211" y="175"/>
                </a:cubicBezTo>
                <a:close/>
                <a:moveTo>
                  <a:pt x="2233" y="175"/>
                </a:moveTo>
                <a:cubicBezTo>
                  <a:pt x="2228" y="175"/>
                  <a:pt x="2225" y="178"/>
                  <a:pt x="2225" y="182"/>
                </a:cubicBezTo>
                <a:cubicBezTo>
                  <a:pt x="2225" y="185"/>
                  <a:pt x="2228" y="188"/>
                  <a:pt x="2233" y="188"/>
                </a:cubicBezTo>
                <a:cubicBezTo>
                  <a:pt x="2237" y="188"/>
                  <a:pt x="2240" y="185"/>
                  <a:pt x="2240" y="182"/>
                </a:cubicBezTo>
                <a:cubicBezTo>
                  <a:pt x="2240" y="178"/>
                  <a:pt x="2237" y="175"/>
                  <a:pt x="2233" y="175"/>
                </a:cubicBezTo>
                <a:close/>
                <a:moveTo>
                  <a:pt x="2211" y="194"/>
                </a:moveTo>
                <a:cubicBezTo>
                  <a:pt x="2207" y="194"/>
                  <a:pt x="2203" y="197"/>
                  <a:pt x="2203" y="201"/>
                </a:cubicBezTo>
                <a:cubicBezTo>
                  <a:pt x="2203" y="205"/>
                  <a:pt x="2207" y="208"/>
                  <a:pt x="2211" y="208"/>
                </a:cubicBezTo>
                <a:cubicBezTo>
                  <a:pt x="2215" y="208"/>
                  <a:pt x="2218" y="205"/>
                  <a:pt x="2218" y="201"/>
                </a:cubicBezTo>
                <a:cubicBezTo>
                  <a:pt x="2218" y="197"/>
                  <a:pt x="2215" y="194"/>
                  <a:pt x="2211" y="194"/>
                </a:cubicBezTo>
                <a:close/>
                <a:moveTo>
                  <a:pt x="2233" y="194"/>
                </a:moveTo>
                <a:cubicBezTo>
                  <a:pt x="2228" y="194"/>
                  <a:pt x="2225" y="197"/>
                  <a:pt x="2225" y="201"/>
                </a:cubicBezTo>
                <a:cubicBezTo>
                  <a:pt x="2225" y="205"/>
                  <a:pt x="2228" y="208"/>
                  <a:pt x="2233" y="208"/>
                </a:cubicBezTo>
                <a:cubicBezTo>
                  <a:pt x="2237" y="208"/>
                  <a:pt x="2240" y="205"/>
                  <a:pt x="2240" y="201"/>
                </a:cubicBezTo>
                <a:cubicBezTo>
                  <a:pt x="2240" y="197"/>
                  <a:pt x="2237" y="194"/>
                  <a:pt x="2233" y="194"/>
                </a:cubicBezTo>
                <a:close/>
                <a:moveTo>
                  <a:pt x="2211" y="214"/>
                </a:moveTo>
                <a:cubicBezTo>
                  <a:pt x="2207" y="214"/>
                  <a:pt x="2203" y="217"/>
                  <a:pt x="2203" y="220"/>
                </a:cubicBezTo>
                <a:cubicBezTo>
                  <a:pt x="2203" y="224"/>
                  <a:pt x="2207" y="227"/>
                  <a:pt x="2211" y="227"/>
                </a:cubicBezTo>
                <a:cubicBezTo>
                  <a:pt x="2215" y="227"/>
                  <a:pt x="2218" y="224"/>
                  <a:pt x="2218" y="220"/>
                </a:cubicBezTo>
                <a:cubicBezTo>
                  <a:pt x="2218" y="217"/>
                  <a:pt x="2215" y="214"/>
                  <a:pt x="2211" y="214"/>
                </a:cubicBezTo>
                <a:close/>
                <a:moveTo>
                  <a:pt x="2233" y="214"/>
                </a:moveTo>
                <a:cubicBezTo>
                  <a:pt x="2228" y="214"/>
                  <a:pt x="2225" y="217"/>
                  <a:pt x="2225" y="220"/>
                </a:cubicBezTo>
                <a:cubicBezTo>
                  <a:pt x="2225" y="224"/>
                  <a:pt x="2228" y="227"/>
                  <a:pt x="2233" y="227"/>
                </a:cubicBezTo>
                <a:cubicBezTo>
                  <a:pt x="2237" y="227"/>
                  <a:pt x="2240" y="224"/>
                  <a:pt x="2240" y="220"/>
                </a:cubicBezTo>
                <a:cubicBezTo>
                  <a:pt x="2240" y="217"/>
                  <a:pt x="2237" y="214"/>
                  <a:pt x="2233" y="214"/>
                </a:cubicBezTo>
                <a:close/>
                <a:moveTo>
                  <a:pt x="2211" y="233"/>
                </a:moveTo>
                <a:cubicBezTo>
                  <a:pt x="2207" y="233"/>
                  <a:pt x="2203" y="236"/>
                  <a:pt x="2203" y="239"/>
                </a:cubicBezTo>
                <a:cubicBezTo>
                  <a:pt x="2203" y="243"/>
                  <a:pt x="2207" y="245"/>
                  <a:pt x="2211" y="245"/>
                </a:cubicBezTo>
                <a:cubicBezTo>
                  <a:pt x="2215" y="245"/>
                  <a:pt x="2218" y="243"/>
                  <a:pt x="2218" y="239"/>
                </a:cubicBezTo>
                <a:cubicBezTo>
                  <a:pt x="2218" y="236"/>
                  <a:pt x="2215" y="233"/>
                  <a:pt x="2211" y="233"/>
                </a:cubicBezTo>
                <a:close/>
                <a:moveTo>
                  <a:pt x="2233" y="233"/>
                </a:moveTo>
                <a:cubicBezTo>
                  <a:pt x="2228" y="233"/>
                  <a:pt x="2225" y="236"/>
                  <a:pt x="2225" y="239"/>
                </a:cubicBezTo>
                <a:cubicBezTo>
                  <a:pt x="2225" y="243"/>
                  <a:pt x="2228" y="245"/>
                  <a:pt x="2233" y="245"/>
                </a:cubicBezTo>
                <a:cubicBezTo>
                  <a:pt x="2237" y="245"/>
                  <a:pt x="2240" y="243"/>
                  <a:pt x="2240" y="239"/>
                </a:cubicBezTo>
                <a:cubicBezTo>
                  <a:pt x="2240" y="236"/>
                  <a:pt x="2237" y="233"/>
                  <a:pt x="2233" y="233"/>
                </a:cubicBezTo>
                <a:close/>
                <a:moveTo>
                  <a:pt x="2211" y="252"/>
                </a:moveTo>
                <a:cubicBezTo>
                  <a:pt x="2207" y="252"/>
                  <a:pt x="2203" y="255"/>
                  <a:pt x="2203" y="258"/>
                </a:cubicBezTo>
                <a:cubicBezTo>
                  <a:pt x="2203" y="262"/>
                  <a:pt x="2207" y="265"/>
                  <a:pt x="2211" y="265"/>
                </a:cubicBezTo>
                <a:cubicBezTo>
                  <a:pt x="2215" y="265"/>
                  <a:pt x="2218" y="262"/>
                  <a:pt x="2218" y="258"/>
                </a:cubicBezTo>
                <a:cubicBezTo>
                  <a:pt x="2218" y="255"/>
                  <a:pt x="2215" y="252"/>
                  <a:pt x="2211" y="252"/>
                </a:cubicBezTo>
                <a:close/>
                <a:moveTo>
                  <a:pt x="2233" y="252"/>
                </a:moveTo>
                <a:cubicBezTo>
                  <a:pt x="2228" y="252"/>
                  <a:pt x="2225" y="255"/>
                  <a:pt x="2225" y="258"/>
                </a:cubicBezTo>
                <a:cubicBezTo>
                  <a:pt x="2225" y="262"/>
                  <a:pt x="2228" y="265"/>
                  <a:pt x="2233" y="265"/>
                </a:cubicBezTo>
                <a:cubicBezTo>
                  <a:pt x="2237" y="265"/>
                  <a:pt x="2240" y="262"/>
                  <a:pt x="2240" y="258"/>
                </a:cubicBezTo>
                <a:cubicBezTo>
                  <a:pt x="2240" y="255"/>
                  <a:pt x="2237" y="252"/>
                  <a:pt x="2233" y="252"/>
                </a:cubicBezTo>
                <a:close/>
                <a:moveTo>
                  <a:pt x="2211" y="271"/>
                </a:moveTo>
                <a:cubicBezTo>
                  <a:pt x="2207" y="271"/>
                  <a:pt x="2203" y="274"/>
                  <a:pt x="2203" y="278"/>
                </a:cubicBezTo>
                <a:cubicBezTo>
                  <a:pt x="2203" y="282"/>
                  <a:pt x="2207" y="285"/>
                  <a:pt x="2211" y="285"/>
                </a:cubicBezTo>
                <a:cubicBezTo>
                  <a:pt x="2215" y="285"/>
                  <a:pt x="2218" y="282"/>
                  <a:pt x="2218" y="278"/>
                </a:cubicBezTo>
                <a:cubicBezTo>
                  <a:pt x="2218" y="274"/>
                  <a:pt x="2215" y="271"/>
                  <a:pt x="2211" y="271"/>
                </a:cubicBezTo>
                <a:close/>
                <a:moveTo>
                  <a:pt x="2233" y="271"/>
                </a:moveTo>
                <a:cubicBezTo>
                  <a:pt x="2228" y="271"/>
                  <a:pt x="2225" y="274"/>
                  <a:pt x="2225" y="278"/>
                </a:cubicBezTo>
                <a:cubicBezTo>
                  <a:pt x="2225" y="282"/>
                  <a:pt x="2228" y="285"/>
                  <a:pt x="2233" y="285"/>
                </a:cubicBezTo>
                <a:cubicBezTo>
                  <a:pt x="2237" y="285"/>
                  <a:pt x="2240" y="282"/>
                  <a:pt x="2240" y="278"/>
                </a:cubicBezTo>
                <a:cubicBezTo>
                  <a:pt x="2240" y="274"/>
                  <a:pt x="2237" y="271"/>
                  <a:pt x="2233" y="271"/>
                </a:cubicBezTo>
                <a:close/>
                <a:moveTo>
                  <a:pt x="2255" y="175"/>
                </a:moveTo>
                <a:cubicBezTo>
                  <a:pt x="2250" y="175"/>
                  <a:pt x="2247" y="178"/>
                  <a:pt x="2247" y="182"/>
                </a:cubicBezTo>
                <a:cubicBezTo>
                  <a:pt x="2247" y="185"/>
                  <a:pt x="2250" y="188"/>
                  <a:pt x="2255" y="188"/>
                </a:cubicBezTo>
                <a:cubicBezTo>
                  <a:pt x="2259" y="188"/>
                  <a:pt x="2262" y="185"/>
                  <a:pt x="2262" y="182"/>
                </a:cubicBezTo>
                <a:cubicBezTo>
                  <a:pt x="2262" y="178"/>
                  <a:pt x="2259" y="175"/>
                  <a:pt x="2255" y="175"/>
                </a:cubicBezTo>
                <a:close/>
                <a:moveTo>
                  <a:pt x="2278" y="175"/>
                </a:moveTo>
                <a:cubicBezTo>
                  <a:pt x="2274" y="175"/>
                  <a:pt x="2270" y="178"/>
                  <a:pt x="2270" y="182"/>
                </a:cubicBezTo>
                <a:cubicBezTo>
                  <a:pt x="2270" y="185"/>
                  <a:pt x="2274" y="188"/>
                  <a:pt x="2278" y="188"/>
                </a:cubicBezTo>
                <a:cubicBezTo>
                  <a:pt x="2282" y="188"/>
                  <a:pt x="2285" y="185"/>
                  <a:pt x="2285" y="182"/>
                </a:cubicBezTo>
                <a:cubicBezTo>
                  <a:pt x="2285" y="178"/>
                  <a:pt x="2282" y="175"/>
                  <a:pt x="2278" y="175"/>
                </a:cubicBezTo>
                <a:close/>
                <a:moveTo>
                  <a:pt x="2255" y="194"/>
                </a:moveTo>
                <a:cubicBezTo>
                  <a:pt x="2250" y="194"/>
                  <a:pt x="2247" y="197"/>
                  <a:pt x="2247" y="201"/>
                </a:cubicBezTo>
                <a:cubicBezTo>
                  <a:pt x="2247" y="205"/>
                  <a:pt x="2250" y="208"/>
                  <a:pt x="2255" y="208"/>
                </a:cubicBezTo>
                <a:cubicBezTo>
                  <a:pt x="2259" y="208"/>
                  <a:pt x="2262" y="205"/>
                  <a:pt x="2262" y="201"/>
                </a:cubicBezTo>
                <a:cubicBezTo>
                  <a:pt x="2262" y="197"/>
                  <a:pt x="2259" y="194"/>
                  <a:pt x="2255" y="194"/>
                </a:cubicBezTo>
                <a:close/>
                <a:moveTo>
                  <a:pt x="2278" y="194"/>
                </a:moveTo>
                <a:cubicBezTo>
                  <a:pt x="2274" y="194"/>
                  <a:pt x="2270" y="197"/>
                  <a:pt x="2270" y="201"/>
                </a:cubicBezTo>
                <a:cubicBezTo>
                  <a:pt x="2270" y="205"/>
                  <a:pt x="2274" y="208"/>
                  <a:pt x="2278" y="208"/>
                </a:cubicBezTo>
                <a:cubicBezTo>
                  <a:pt x="2282" y="208"/>
                  <a:pt x="2285" y="205"/>
                  <a:pt x="2285" y="201"/>
                </a:cubicBezTo>
                <a:cubicBezTo>
                  <a:pt x="2285" y="197"/>
                  <a:pt x="2282" y="194"/>
                  <a:pt x="2278" y="194"/>
                </a:cubicBezTo>
                <a:close/>
                <a:moveTo>
                  <a:pt x="2255" y="214"/>
                </a:moveTo>
                <a:cubicBezTo>
                  <a:pt x="2250" y="214"/>
                  <a:pt x="2247" y="217"/>
                  <a:pt x="2247" y="220"/>
                </a:cubicBezTo>
                <a:cubicBezTo>
                  <a:pt x="2247" y="224"/>
                  <a:pt x="2250" y="227"/>
                  <a:pt x="2255" y="227"/>
                </a:cubicBezTo>
                <a:cubicBezTo>
                  <a:pt x="2259" y="227"/>
                  <a:pt x="2262" y="224"/>
                  <a:pt x="2262" y="220"/>
                </a:cubicBezTo>
                <a:cubicBezTo>
                  <a:pt x="2262" y="217"/>
                  <a:pt x="2259" y="214"/>
                  <a:pt x="2255" y="214"/>
                </a:cubicBezTo>
                <a:close/>
                <a:moveTo>
                  <a:pt x="2278" y="214"/>
                </a:moveTo>
                <a:cubicBezTo>
                  <a:pt x="2274" y="214"/>
                  <a:pt x="2270" y="217"/>
                  <a:pt x="2270" y="220"/>
                </a:cubicBezTo>
                <a:cubicBezTo>
                  <a:pt x="2270" y="224"/>
                  <a:pt x="2274" y="227"/>
                  <a:pt x="2278" y="227"/>
                </a:cubicBezTo>
                <a:cubicBezTo>
                  <a:pt x="2282" y="227"/>
                  <a:pt x="2285" y="224"/>
                  <a:pt x="2285" y="220"/>
                </a:cubicBezTo>
                <a:cubicBezTo>
                  <a:pt x="2285" y="217"/>
                  <a:pt x="2282" y="214"/>
                  <a:pt x="2278" y="214"/>
                </a:cubicBezTo>
                <a:close/>
                <a:moveTo>
                  <a:pt x="2255" y="233"/>
                </a:moveTo>
                <a:cubicBezTo>
                  <a:pt x="2250" y="233"/>
                  <a:pt x="2247" y="236"/>
                  <a:pt x="2247" y="239"/>
                </a:cubicBezTo>
                <a:cubicBezTo>
                  <a:pt x="2247" y="243"/>
                  <a:pt x="2250" y="245"/>
                  <a:pt x="2255" y="245"/>
                </a:cubicBezTo>
                <a:cubicBezTo>
                  <a:pt x="2259" y="245"/>
                  <a:pt x="2262" y="243"/>
                  <a:pt x="2262" y="239"/>
                </a:cubicBezTo>
                <a:cubicBezTo>
                  <a:pt x="2262" y="236"/>
                  <a:pt x="2259" y="233"/>
                  <a:pt x="2255" y="233"/>
                </a:cubicBezTo>
                <a:close/>
                <a:moveTo>
                  <a:pt x="2278" y="233"/>
                </a:moveTo>
                <a:cubicBezTo>
                  <a:pt x="2274" y="233"/>
                  <a:pt x="2270" y="236"/>
                  <a:pt x="2270" y="239"/>
                </a:cubicBezTo>
                <a:cubicBezTo>
                  <a:pt x="2270" y="243"/>
                  <a:pt x="2274" y="245"/>
                  <a:pt x="2278" y="245"/>
                </a:cubicBezTo>
                <a:cubicBezTo>
                  <a:pt x="2282" y="245"/>
                  <a:pt x="2285" y="243"/>
                  <a:pt x="2285" y="239"/>
                </a:cubicBezTo>
                <a:cubicBezTo>
                  <a:pt x="2285" y="236"/>
                  <a:pt x="2282" y="233"/>
                  <a:pt x="2278" y="233"/>
                </a:cubicBezTo>
                <a:close/>
                <a:moveTo>
                  <a:pt x="2255" y="252"/>
                </a:moveTo>
                <a:cubicBezTo>
                  <a:pt x="2250" y="252"/>
                  <a:pt x="2247" y="255"/>
                  <a:pt x="2247" y="258"/>
                </a:cubicBezTo>
                <a:cubicBezTo>
                  <a:pt x="2247" y="262"/>
                  <a:pt x="2250" y="265"/>
                  <a:pt x="2255" y="265"/>
                </a:cubicBezTo>
                <a:cubicBezTo>
                  <a:pt x="2259" y="265"/>
                  <a:pt x="2262" y="262"/>
                  <a:pt x="2262" y="258"/>
                </a:cubicBezTo>
                <a:cubicBezTo>
                  <a:pt x="2262" y="255"/>
                  <a:pt x="2259" y="252"/>
                  <a:pt x="2255" y="252"/>
                </a:cubicBezTo>
                <a:close/>
                <a:moveTo>
                  <a:pt x="2278" y="252"/>
                </a:moveTo>
                <a:cubicBezTo>
                  <a:pt x="2274" y="252"/>
                  <a:pt x="2270" y="255"/>
                  <a:pt x="2270" y="258"/>
                </a:cubicBezTo>
                <a:cubicBezTo>
                  <a:pt x="2270" y="262"/>
                  <a:pt x="2274" y="265"/>
                  <a:pt x="2278" y="265"/>
                </a:cubicBezTo>
                <a:cubicBezTo>
                  <a:pt x="2282" y="265"/>
                  <a:pt x="2285" y="262"/>
                  <a:pt x="2285" y="258"/>
                </a:cubicBezTo>
                <a:cubicBezTo>
                  <a:pt x="2285" y="255"/>
                  <a:pt x="2282" y="252"/>
                  <a:pt x="2278" y="252"/>
                </a:cubicBezTo>
                <a:close/>
                <a:moveTo>
                  <a:pt x="2300" y="175"/>
                </a:moveTo>
                <a:cubicBezTo>
                  <a:pt x="2296" y="175"/>
                  <a:pt x="2293" y="178"/>
                  <a:pt x="2293" y="182"/>
                </a:cubicBezTo>
                <a:cubicBezTo>
                  <a:pt x="2293" y="185"/>
                  <a:pt x="2296" y="188"/>
                  <a:pt x="2300" y="188"/>
                </a:cubicBezTo>
                <a:cubicBezTo>
                  <a:pt x="2305" y="188"/>
                  <a:pt x="2308" y="185"/>
                  <a:pt x="2308" y="182"/>
                </a:cubicBezTo>
                <a:cubicBezTo>
                  <a:pt x="2308" y="178"/>
                  <a:pt x="2305" y="175"/>
                  <a:pt x="2300" y="175"/>
                </a:cubicBezTo>
                <a:close/>
                <a:moveTo>
                  <a:pt x="2322" y="175"/>
                </a:moveTo>
                <a:cubicBezTo>
                  <a:pt x="2318" y="175"/>
                  <a:pt x="2315" y="178"/>
                  <a:pt x="2315" y="182"/>
                </a:cubicBezTo>
                <a:cubicBezTo>
                  <a:pt x="2315" y="185"/>
                  <a:pt x="2318" y="188"/>
                  <a:pt x="2322" y="188"/>
                </a:cubicBezTo>
                <a:cubicBezTo>
                  <a:pt x="2327" y="188"/>
                  <a:pt x="2330" y="185"/>
                  <a:pt x="2330" y="182"/>
                </a:cubicBezTo>
                <a:cubicBezTo>
                  <a:pt x="2330" y="178"/>
                  <a:pt x="2327" y="175"/>
                  <a:pt x="2322" y="175"/>
                </a:cubicBezTo>
                <a:close/>
                <a:moveTo>
                  <a:pt x="2300" y="194"/>
                </a:moveTo>
                <a:cubicBezTo>
                  <a:pt x="2296" y="194"/>
                  <a:pt x="2293" y="197"/>
                  <a:pt x="2293" y="201"/>
                </a:cubicBezTo>
                <a:cubicBezTo>
                  <a:pt x="2293" y="205"/>
                  <a:pt x="2296" y="208"/>
                  <a:pt x="2300" y="208"/>
                </a:cubicBezTo>
                <a:cubicBezTo>
                  <a:pt x="2305" y="208"/>
                  <a:pt x="2308" y="205"/>
                  <a:pt x="2308" y="201"/>
                </a:cubicBezTo>
                <a:cubicBezTo>
                  <a:pt x="2308" y="197"/>
                  <a:pt x="2305" y="194"/>
                  <a:pt x="2300" y="194"/>
                </a:cubicBezTo>
                <a:close/>
                <a:moveTo>
                  <a:pt x="2322" y="194"/>
                </a:moveTo>
                <a:cubicBezTo>
                  <a:pt x="2318" y="194"/>
                  <a:pt x="2315" y="197"/>
                  <a:pt x="2315" y="201"/>
                </a:cubicBezTo>
                <a:cubicBezTo>
                  <a:pt x="2315" y="205"/>
                  <a:pt x="2318" y="208"/>
                  <a:pt x="2322" y="208"/>
                </a:cubicBezTo>
                <a:cubicBezTo>
                  <a:pt x="2327" y="208"/>
                  <a:pt x="2330" y="205"/>
                  <a:pt x="2330" y="201"/>
                </a:cubicBezTo>
                <a:cubicBezTo>
                  <a:pt x="2330" y="197"/>
                  <a:pt x="2327" y="194"/>
                  <a:pt x="2322" y="194"/>
                </a:cubicBezTo>
                <a:close/>
                <a:moveTo>
                  <a:pt x="2300" y="214"/>
                </a:moveTo>
                <a:cubicBezTo>
                  <a:pt x="2296" y="214"/>
                  <a:pt x="2293" y="217"/>
                  <a:pt x="2293" y="220"/>
                </a:cubicBezTo>
                <a:cubicBezTo>
                  <a:pt x="2293" y="224"/>
                  <a:pt x="2296" y="227"/>
                  <a:pt x="2300" y="227"/>
                </a:cubicBezTo>
                <a:cubicBezTo>
                  <a:pt x="2305" y="227"/>
                  <a:pt x="2308" y="224"/>
                  <a:pt x="2308" y="220"/>
                </a:cubicBezTo>
                <a:cubicBezTo>
                  <a:pt x="2308" y="217"/>
                  <a:pt x="2305" y="214"/>
                  <a:pt x="2300" y="214"/>
                </a:cubicBezTo>
                <a:close/>
                <a:moveTo>
                  <a:pt x="2322" y="214"/>
                </a:moveTo>
                <a:cubicBezTo>
                  <a:pt x="2318" y="214"/>
                  <a:pt x="2315" y="217"/>
                  <a:pt x="2315" y="220"/>
                </a:cubicBezTo>
                <a:cubicBezTo>
                  <a:pt x="2315" y="224"/>
                  <a:pt x="2318" y="227"/>
                  <a:pt x="2322" y="227"/>
                </a:cubicBezTo>
                <a:cubicBezTo>
                  <a:pt x="2327" y="227"/>
                  <a:pt x="2330" y="224"/>
                  <a:pt x="2330" y="220"/>
                </a:cubicBezTo>
                <a:cubicBezTo>
                  <a:pt x="2330" y="217"/>
                  <a:pt x="2327" y="214"/>
                  <a:pt x="2322" y="214"/>
                </a:cubicBezTo>
                <a:close/>
                <a:moveTo>
                  <a:pt x="2300" y="233"/>
                </a:moveTo>
                <a:cubicBezTo>
                  <a:pt x="2296" y="233"/>
                  <a:pt x="2293" y="236"/>
                  <a:pt x="2293" y="239"/>
                </a:cubicBezTo>
                <a:cubicBezTo>
                  <a:pt x="2293" y="243"/>
                  <a:pt x="2296" y="245"/>
                  <a:pt x="2300" y="245"/>
                </a:cubicBezTo>
                <a:cubicBezTo>
                  <a:pt x="2305" y="245"/>
                  <a:pt x="2308" y="243"/>
                  <a:pt x="2308" y="239"/>
                </a:cubicBezTo>
                <a:cubicBezTo>
                  <a:pt x="2308" y="236"/>
                  <a:pt x="2305" y="233"/>
                  <a:pt x="2300" y="233"/>
                </a:cubicBezTo>
                <a:close/>
                <a:moveTo>
                  <a:pt x="2344" y="194"/>
                </a:moveTo>
                <a:cubicBezTo>
                  <a:pt x="2340" y="194"/>
                  <a:pt x="2337" y="197"/>
                  <a:pt x="2337" y="201"/>
                </a:cubicBezTo>
                <a:cubicBezTo>
                  <a:pt x="2337" y="205"/>
                  <a:pt x="2340" y="208"/>
                  <a:pt x="2344" y="208"/>
                </a:cubicBezTo>
                <a:cubicBezTo>
                  <a:pt x="2349" y="208"/>
                  <a:pt x="2352" y="205"/>
                  <a:pt x="2352" y="201"/>
                </a:cubicBezTo>
                <a:cubicBezTo>
                  <a:pt x="2352" y="197"/>
                  <a:pt x="2349" y="194"/>
                  <a:pt x="2344" y="194"/>
                </a:cubicBezTo>
                <a:close/>
                <a:moveTo>
                  <a:pt x="2367" y="194"/>
                </a:moveTo>
                <a:cubicBezTo>
                  <a:pt x="2363" y="194"/>
                  <a:pt x="2360" y="197"/>
                  <a:pt x="2360" y="201"/>
                </a:cubicBezTo>
                <a:cubicBezTo>
                  <a:pt x="2360" y="205"/>
                  <a:pt x="2363" y="208"/>
                  <a:pt x="2367" y="208"/>
                </a:cubicBezTo>
                <a:cubicBezTo>
                  <a:pt x="2371" y="208"/>
                  <a:pt x="2375" y="205"/>
                  <a:pt x="2375" y="201"/>
                </a:cubicBezTo>
                <a:cubicBezTo>
                  <a:pt x="2375" y="197"/>
                  <a:pt x="2371" y="194"/>
                  <a:pt x="2367" y="194"/>
                </a:cubicBezTo>
                <a:close/>
                <a:moveTo>
                  <a:pt x="2344" y="214"/>
                </a:moveTo>
                <a:cubicBezTo>
                  <a:pt x="2340" y="214"/>
                  <a:pt x="2337" y="217"/>
                  <a:pt x="2337" y="220"/>
                </a:cubicBezTo>
                <a:cubicBezTo>
                  <a:pt x="2337" y="224"/>
                  <a:pt x="2340" y="227"/>
                  <a:pt x="2344" y="227"/>
                </a:cubicBezTo>
                <a:cubicBezTo>
                  <a:pt x="2349" y="227"/>
                  <a:pt x="2352" y="224"/>
                  <a:pt x="2352" y="220"/>
                </a:cubicBezTo>
                <a:cubicBezTo>
                  <a:pt x="2352" y="217"/>
                  <a:pt x="2349" y="214"/>
                  <a:pt x="2344" y="214"/>
                </a:cubicBezTo>
                <a:close/>
                <a:moveTo>
                  <a:pt x="2367" y="214"/>
                </a:moveTo>
                <a:cubicBezTo>
                  <a:pt x="2363" y="214"/>
                  <a:pt x="2360" y="217"/>
                  <a:pt x="2360" y="220"/>
                </a:cubicBezTo>
                <a:cubicBezTo>
                  <a:pt x="2360" y="224"/>
                  <a:pt x="2363" y="227"/>
                  <a:pt x="2367" y="227"/>
                </a:cubicBezTo>
                <a:cubicBezTo>
                  <a:pt x="2371" y="227"/>
                  <a:pt x="2375" y="224"/>
                  <a:pt x="2375" y="220"/>
                </a:cubicBezTo>
                <a:cubicBezTo>
                  <a:pt x="2375" y="217"/>
                  <a:pt x="2371" y="214"/>
                  <a:pt x="2367" y="214"/>
                </a:cubicBezTo>
                <a:close/>
                <a:moveTo>
                  <a:pt x="2389" y="214"/>
                </a:moveTo>
                <a:cubicBezTo>
                  <a:pt x="2385" y="214"/>
                  <a:pt x="2381" y="217"/>
                  <a:pt x="2381" y="220"/>
                </a:cubicBezTo>
                <a:cubicBezTo>
                  <a:pt x="2381" y="224"/>
                  <a:pt x="2385" y="227"/>
                  <a:pt x="2389" y="227"/>
                </a:cubicBezTo>
                <a:cubicBezTo>
                  <a:pt x="2393" y="227"/>
                  <a:pt x="2397" y="224"/>
                  <a:pt x="2397" y="220"/>
                </a:cubicBezTo>
                <a:cubicBezTo>
                  <a:pt x="2397" y="217"/>
                  <a:pt x="2393" y="214"/>
                  <a:pt x="2389" y="214"/>
                </a:cubicBezTo>
                <a:close/>
                <a:moveTo>
                  <a:pt x="1966" y="290"/>
                </a:moveTo>
                <a:cubicBezTo>
                  <a:pt x="1962" y="290"/>
                  <a:pt x="1959" y="293"/>
                  <a:pt x="1959" y="296"/>
                </a:cubicBezTo>
                <a:cubicBezTo>
                  <a:pt x="1959" y="300"/>
                  <a:pt x="1962" y="303"/>
                  <a:pt x="1966" y="303"/>
                </a:cubicBezTo>
                <a:cubicBezTo>
                  <a:pt x="1970" y="303"/>
                  <a:pt x="1974" y="300"/>
                  <a:pt x="1974" y="296"/>
                </a:cubicBezTo>
                <a:cubicBezTo>
                  <a:pt x="1974" y="293"/>
                  <a:pt x="1970" y="290"/>
                  <a:pt x="1966" y="290"/>
                </a:cubicBezTo>
                <a:close/>
                <a:moveTo>
                  <a:pt x="1966" y="309"/>
                </a:moveTo>
                <a:cubicBezTo>
                  <a:pt x="1962" y="309"/>
                  <a:pt x="1959" y="312"/>
                  <a:pt x="1959" y="316"/>
                </a:cubicBezTo>
                <a:cubicBezTo>
                  <a:pt x="1959" y="320"/>
                  <a:pt x="1962" y="323"/>
                  <a:pt x="1966" y="323"/>
                </a:cubicBezTo>
                <a:cubicBezTo>
                  <a:pt x="1970" y="323"/>
                  <a:pt x="1974" y="320"/>
                  <a:pt x="1974" y="316"/>
                </a:cubicBezTo>
                <a:cubicBezTo>
                  <a:pt x="1974" y="312"/>
                  <a:pt x="1970" y="309"/>
                  <a:pt x="1966" y="309"/>
                </a:cubicBezTo>
                <a:close/>
                <a:moveTo>
                  <a:pt x="1966" y="329"/>
                </a:moveTo>
                <a:cubicBezTo>
                  <a:pt x="1962" y="329"/>
                  <a:pt x="1959" y="332"/>
                  <a:pt x="1959" y="335"/>
                </a:cubicBezTo>
                <a:cubicBezTo>
                  <a:pt x="1959" y="339"/>
                  <a:pt x="1962" y="342"/>
                  <a:pt x="1966" y="342"/>
                </a:cubicBezTo>
                <a:cubicBezTo>
                  <a:pt x="1970" y="342"/>
                  <a:pt x="1974" y="339"/>
                  <a:pt x="1974" y="335"/>
                </a:cubicBezTo>
                <a:cubicBezTo>
                  <a:pt x="1974" y="332"/>
                  <a:pt x="1970" y="329"/>
                  <a:pt x="1966" y="329"/>
                </a:cubicBezTo>
                <a:close/>
                <a:moveTo>
                  <a:pt x="1966" y="348"/>
                </a:moveTo>
                <a:cubicBezTo>
                  <a:pt x="1962" y="348"/>
                  <a:pt x="1959" y="351"/>
                  <a:pt x="1959" y="355"/>
                </a:cubicBezTo>
                <a:cubicBezTo>
                  <a:pt x="1959" y="359"/>
                  <a:pt x="1962" y="362"/>
                  <a:pt x="1966" y="362"/>
                </a:cubicBezTo>
                <a:cubicBezTo>
                  <a:pt x="1970" y="362"/>
                  <a:pt x="1974" y="359"/>
                  <a:pt x="1974" y="355"/>
                </a:cubicBezTo>
                <a:cubicBezTo>
                  <a:pt x="1974" y="351"/>
                  <a:pt x="1970" y="348"/>
                  <a:pt x="1966" y="348"/>
                </a:cubicBezTo>
                <a:close/>
                <a:moveTo>
                  <a:pt x="1966" y="368"/>
                </a:moveTo>
                <a:cubicBezTo>
                  <a:pt x="1962" y="368"/>
                  <a:pt x="1959" y="371"/>
                  <a:pt x="1959" y="374"/>
                </a:cubicBezTo>
                <a:cubicBezTo>
                  <a:pt x="1959" y="378"/>
                  <a:pt x="1962" y="381"/>
                  <a:pt x="1966" y="381"/>
                </a:cubicBezTo>
                <a:cubicBezTo>
                  <a:pt x="1970" y="381"/>
                  <a:pt x="1974" y="378"/>
                  <a:pt x="1974" y="374"/>
                </a:cubicBezTo>
                <a:cubicBezTo>
                  <a:pt x="1974" y="371"/>
                  <a:pt x="1970" y="368"/>
                  <a:pt x="1966" y="368"/>
                </a:cubicBezTo>
                <a:close/>
                <a:moveTo>
                  <a:pt x="1966" y="387"/>
                </a:moveTo>
                <a:cubicBezTo>
                  <a:pt x="1962" y="387"/>
                  <a:pt x="1959" y="390"/>
                  <a:pt x="1959" y="393"/>
                </a:cubicBezTo>
                <a:cubicBezTo>
                  <a:pt x="1959" y="397"/>
                  <a:pt x="1962" y="400"/>
                  <a:pt x="1966" y="400"/>
                </a:cubicBezTo>
                <a:cubicBezTo>
                  <a:pt x="1970" y="400"/>
                  <a:pt x="1974" y="397"/>
                  <a:pt x="1974" y="393"/>
                </a:cubicBezTo>
                <a:cubicBezTo>
                  <a:pt x="1974" y="390"/>
                  <a:pt x="1970" y="387"/>
                  <a:pt x="1966" y="387"/>
                </a:cubicBezTo>
                <a:close/>
                <a:moveTo>
                  <a:pt x="1966" y="406"/>
                </a:moveTo>
                <a:cubicBezTo>
                  <a:pt x="1962" y="406"/>
                  <a:pt x="1959" y="409"/>
                  <a:pt x="1959" y="413"/>
                </a:cubicBezTo>
                <a:cubicBezTo>
                  <a:pt x="1959" y="416"/>
                  <a:pt x="1962" y="419"/>
                  <a:pt x="1966" y="419"/>
                </a:cubicBezTo>
                <a:cubicBezTo>
                  <a:pt x="1970" y="419"/>
                  <a:pt x="1974" y="416"/>
                  <a:pt x="1974" y="413"/>
                </a:cubicBezTo>
                <a:cubicBezTo>
                  <a:pt x="1974" y="409"/>
                  <a:pt x="1970" y="406"/>
                  <a:pt x="1966" y="406"/>
                </a:cubicBezTo>
                <a:close/>
                <a:moveTo>
                  <a:pt x="1966" y="425"/>
                </a:moveTo>
                <a:cubicBezTo>
                  <a:pt x="1962" y="425"/>
                  <a:pt x="1959" y="428"/>
                  <a:pt x="1959" y="432"/>
                </a:cubicBezTo>
                <a:cubicBezTo>
                  <a:pt x="1959" y="435"/>
                  <a:pt x="1962" y="438"/>
                  <a:pt x="1966" y="438"/>
                </a:cubicBezTo>
                <a:cubicBezTo>
                  <a:pt x="1970" y="438"/>
                  <a:pt x="1974" y="435"/>
                  <a:pt x="1974" y="432"/>
                </a:cubicBezTo>
                <a:cubicBezTo>
                  <a:pt x="1974" y="428"/>
                  <a:pt x="1970" y="425"/>
                  <a:pt x="1966" y="425"/>
                </a:cubicBezTo>
                <a:close/>
                <a:moveTo>
                  <a:pt x="1988" y="290"/>
                </a:moveTo>
                <a:cubicBezTo>
                  <a:pt x="1984" y="290"/>
                  <a:pt x="1981" y="293"/>
                  <a:pt x="1981" y="296"/>
                </a:cubicBezTo>
                <a:cubicBezTo>
                  <a:pt x="1981" y="300"/>
                  <a:pt x="1984" y="303"/>
                  <a:pt x="1988" y="303"/>
                </a:cubicBezTo>
                <a:cubicBezTo>
                  <a:pt x="1993" y="303"/>
                  <a:pt x="1996" y="300"/>
                  <a:pt x="1996" y="296"/>
                </a:cubicBezTo>
                <a:cubicBezTo>
                  <a:pt x="1996" y="293"/>
                  <a:pt x="1993" y="290"/>
                  <a:pt x="1988" y="290"/>
                </a:cubicBezTo>
                <a:close/>
                <a:moveTo>
                  <a:pt x="2011" y="290"/>
                </a:moveTo>
                <a:cubicBezTo>
                  <a:pt x="2007" y="290"/>
                  <a:pt x="2004" y="293"/>
                  <a:pt x="2004" y="296"/>
                </a:cubicBezTo>
                <a:cubicBezTo>
                  <a:pt x="2004" y="300"/>
                  <a:pt x="2007" y="303"/>
                  <a:pt x="2011" y="303"/>
                </a:cubicBezTo>
                <a:cubicBezTo>
                  <a:pt x="2016" y="303"/>
                  <a:pt x="2019" y="300"/>
                  <a:pt x="2019" y="296"/>
                </a:cubicBezTo>
                <a:cubicBezTo>
                  <a:pt x="2019" y="293"/>
                  <a:pt x="2016" y="290"/>
                  <a:pt x="2011" y="290"/>
                </a:cubicBezTo>
                <a:close/>
                <a:moveTo>
                  <a:pt x="1988" y="309"/>
                </a:moveTo>
                <a:cubicBezTo>
                  <a:pt x="1984" y="309"/>
                  <a:pt x="1981" y="312"/>
                  <a:pt x="1981" y="316"/>
                </a:cubicBezTo>
                <a:cubicBezTo>
                  <a:pt x="1981" y="320"/>
                  <a:pt x="1984" y="323"/>
                  <a:pt x="1988" y="323"/>
                </a:cubicBezTo>
                <a:cubicBezTo>
                  <a:pt x="1993" y="323"/>
                  <a:pt x="1996" y="320"/>
                  <a:pt x="1996" y="316"/>
                </a:cubicBezTo>
                <a:cubicBezTo>
                  <a:pt x="1996" y="312"/>
                  <a:pt x="1993" y="309"/>
                  <a:pt x="1988" y="309"/>
                </a:cubicBezTo>
                <a:close/>
                <a:moveTo>
                  <a:pt x="2011" y="309"/>
                </a:moveTo>
                <a:cubicBezTo>
                  <a:pt x="2007" y="309"/>
                  <a:pt x="2004" y="312"/>
                  <a:pt x="2004" y="316"/>
                </a:cubicBezTo>
                <a:cubicBezTo>
                  <a:pt x="2004" y="320"/>
                  <a:pt x="2007" y="323"/>
                  <a:pt x="2011" y="323"/>
                </a:cubicBezTo>
                <a:cubicBezTo>
                  <a:pt x="2016" y="323"/>
                  <a:pt x="2019" y="320"/>
                  <a:pt x="2019" y="316"/>
                </a:cubicBezTo>
                <a:cubicBezTo>
                  <a:pt x="2019" y="312"/>
                  <a:pt x="2016" y="309"/>
                  <a:pt x="2011" y="309"/>
                </a:cubicBezTo>
                <a:close/>
                <a:moveTo>
                  <a:pt x="1988" y="329"/>
                </a:moveTo>
                <a:cubicBezTo>
                  <a:pt x="1984" y="329"/>
                  <a:pt x="1981" y="332"/>
                  <a:pt x="1981" y="335"/>
                </a:cubicBezTo>
                <a:cubicBezTo>
                  <a:pt x="1981" y="339"/>
                  <a:pt x="1984" y="342"/>
                  <a:pt x="1988" y="342"/>
                </a:cubicBezTo>
                <a:cubicBezTo>
                  <a:pt x="1993" y="342"/>
                  <a:pt x="1996" y="339"/>
                  <a:pt x="1996" y="335"/>
                </a:cubicBezTo>
                <a:cubicBezTo>
                  <a:pt x="1996" y="332"/>
                  <a:pt x="1993" y="329"/>
                  <a:pt x="1988" y="329"/>
                </a:cubicBezTo>
                <a:close/>
                <a:moveTo>
                  <a:pt x="2011" y="329"/>
                </a:moveTo>
                <a:cubicBezTo>
                  <a:pt x="2007" y="329"/>
                  <a:pt x="2004" y="332"/>
                  <a:pt x="2004" y="335"/>
                </a:cubicBezTo>
                <a:cubicBezTo>
                  <a:pt x="2004" y="339"/>
                  <a:pt x="2007" y="342"/>
                  <a:pt x="2011" y="342"/>
                </a:cubicBezTo>
                <a:cubicBezTo>
                  <a:pt x="2016" y="342"/>
                  <a:pt x="2019" y="339"/>
                  <a:pt x="2019" y="335"/>
                </a:cubicBezTo>
                <a:cubicBezTo>
                  <a:pt x="2019" y="332"/>
                  <a:pt x="2016" y="329"/>
                  <a:pt x="2011" y="329"/>
                </a:cubicBezTo>
                <a:close/>
                <a:moveTo>
                  <a:pt x="1988" y="348"/>
                </a:moveTo>
                <a:cubicBezTo>
                  <a:pt x="1984" y="348"/>
                  <a:pt x="1981" y="351"/>
                  <a:pt x="1981" y="355"/>
                </a:cubicBezTo>
                <a:cubicBezTo>
                  <a:pt x="1981" y="359"/>
                  <a:pt x="1984" y="362"/>
                  <a:pt x="1988" y="362"/>
                </a:cubicBezTo>
                <a:cubicBezTo>
                  <a:pt x="1993" y="362"/>
                  <a:pt x="1996" y="359"/>
                  <a:pt x="1996" y="355"/>
                </a:cubicBezTo>
                <a:cubicBezTo>
                  <a:pt x="1996" y="351"/>
                  <a:pt x="1993" y="348"/>
                  <a:pt x="1988" y="348"/>
                </a:cubicBezTo>
                <a:close/>
                <a:moveTo>
                  <a:pt x="2011" y="348"/>
                </a:moveTo>
                <a:cubicBezTo>
                  <a:pt x="2007" y="348"/>
                  <a:pt x="2004" y="351"/>
                  <a:pt x="2004" y="355"/>
                </a:cubicBezTo>
                <a:cubicBezTo>
                  <a:pt x="2004" y="359"/>
                  <a:pt x="2007" y="362"/>
                  <a:pt x="2011" y="362"/>
                </a:cubicBezTo>
                <a:cubicBezTo>
                  <a:pt x="2016" y="362"/>
                  <a:pt x="2019" y="359"/>
                  <a:pt x="2019" y="355"/>
                </a:cubicBezTo>
                <a:cubicBezTo>
                  <a:pt x="2019" y="351"/>
                  <a:pt x="2016" y="348"/>
                  <a:pt x="2011" y="348"/>
                </a:cubicBezTo>
                <a:close/>
                <a:moveTo>
                  <a:pt x="1988" y="368"/>
                </a:moveTo>
                <a:cubicBezTo>
                  <a:pt x="1984" y="368"/>
                  <a:pt x="1981" y="371"/>
                  <a:pt x="1981" y="374"/>
                </a:cubicBezTo>
                <a:cubicBezTo>
                  <a:pt x="1981" y="378"/>
                  <a:pt x="1984" y="381"/>
                  <a:pt x="1988" y="381"/>
                </a:cubicBezTo>
                <a:cubicBezTo>
                  <a:pt x="1993" y="381"/>
                  <a:pt x="1996" y="378"/>
                  <a:pt x="1996" y="374"/>
                </a:cubicBezTo>
                <a:cubicBezTo>
                  <a:pt x="1996" y="371"/>
                  <a:pt x="1993" y="368"/>
                  <a:pt x="1988" y="368"/>
                </a:cubicBezTo>
                <a:close/>
                <a:moveTo>
                  <a:pt x="2011" y="368"/>
                </a:moveTo>
                <a:cubicBezTo>
                  <a:pt x="2007" y="368"/>
                  <a:pt x="2004" y="371"/>
                  <a:pt x="2004" y="374"/>
                </a:cubicBezTo>
                <a:cubicBezTo>
                  <a:pt x="2004" y="378"/>
                  <a:pt x="2007" y="381"/>
                  <a:pt x="2011" y="381"/>
                </a:cubicBezTo>
                <a:cubicBezTo>
                  <a:pt x="2016" y="381"/>
                  <a:pt x="2019" y="378"/>
                  <a:pt x="2019" y="374"/>
                </a:cubicBezTo>
                <a:cubicBezTo>
                  <a:pt x="2019" y="371"/>
                  <a:pt x="2016" y="368"/>
                  <a:pt x="2011" y="368"/>
                </a:cubicBezTo>
                <a:close/>
                <a:moveTo>
                  <a:pt x="1988" y="387"/>
                </a:moveTo>
                <a:cubicBezTo>
                  <a:pt x="1984" y="387"/>
                  <a:pt x="1981" y="390"/>
                  <a:pt x="1981" y="393"/>
                </a:cubicBezTo>
                <a:cubicBezTo>
                  <a:pt x="1981" y="397"/>
                  <a:pt x="1984" y="400"/>
                  <a:pt x="1988" y="400"/>
                </a:cubicBezTo>
                <a:cubicBezTo>
                  <a:pt x="1993" y="400"/>
                  <a:pt x="1996" y="397"/>
                  <a:pt x="1996" y="393"/>
                </a:cubicBezTo>
                <a:cubicBezTo>
                  <a:pt x="1996" y="390"/>
                  <a:pt x="1993" y="387"/>
                  <a:pt x="1988" y="387"/>
                </a:cubicBezTo>
                <a:close/>
                <a:moveTo>
                  <a:pt x="2011" y="387"/>
                </a:moveTo>
                <a:cubicBezTo>
                  <a:pt x="2007" y="387"/>
                  <a:pt x="2004" y="390"/>
                  <a:pt x="2004" y="393"/>
                </a:cubicBezTo>
                <a:cubicBezTo>
                  <a:pt x="2004" y="397"/>
                  <a:pt x="2007" y="400"/>
                  <a:pt x="2011" y="400"/>
                </a:cubicBezTo>
                <a:cubicBezTo>
                  <a:pt x="2016" y="400"/>
                  <a:pt x="2019" y="397"/>
                  <a:pt x="2019" y="393"/>
                </a:cubicBezTo>
                <a:cubicBezTo>
                  <a:pt x="2019" y="390"/>
                  <a:pt x="2016" y="387"/>
                  <a:pt x="2011" y="387"/>
                </a:cubicBezTo>
                <a:close/>
                <a:moveTo>
                  <a:pt x="1988" y="406"/>
                </a:moveTo>
                <a:cubicBezTo>
                  <a:pt x="1984" y="406"/>
                  <a:pt x="1981" y="409"/>
                  <a:pt x="1981" y="413"/>
                </a:cubicBezTo>
                <a:cubicBezTo>
                  <a:pt x="1981" y="416"/>
                  <a:pt x="1984" y="419"/>
                  <a:pt x="1988" y="419"/>
                </a:cubicBezTo>
                <a:cubicBezTo>
                  <a:pt x="1993" y="419"/>
                  <a:pt x="1996" y="416"/>
                  <a:pt x="1996" y="413"/>
                </a:cubicBezTo>
                <a:cubicBezTo>
                  <a:pt x="1996" y="409"/>
                  <a:pt x="1993" y="406"/>
                  <a:pt x="1988" y="406"/>
                </a:cubicBezTo>
                <a:close/>
                <a:moveTo>
                  <a:pt x="2011" y="406"/>
                </a:moveTo>
                <a:cubicBezTo>
                  <a:pt x="2007" y="406"/>
                  <a:pt x="2004" y="409"/>
                  <a:pt x="2004" y="413"/>
                </a:cubicBezTo>
                <a:cubicBezTo>
                  <a:pt x="2004" y="416"/>
                  <a:pt x="2007" y="419"/>
                  <a:pt x="2011" y="419"/>
                </a:cubicBezTo>
                <a:cubicBezTo>
                  <a:pt x="2016" y="419"/>
                  <a:pt x="2019" y="416"/>
                  <a:pt x="2019" y="413"/>
                </a:cubicBezTo>
                <a:cubicBezTo>
                  <a:pt x="2019" y="409"/>
                  <a:pt x="2016" y="406"/>
                  <a:pt x="2011" y="406"/>
                </a:cubicBezTo>
                <a:close/>
                <a:moveTo>
                  <a:pt x="1988" y="425"/>
                </a:moveTo>
                <a:cubicBezTo>
                  <a:pt x="1984" y="425"/>
                  <a:pt x="1981" y="428"/>
                  <a:pt x="1981" y="432"/>
                </a:cubicBezTo>
                <a:cubicBezTo>
                  <a:pt x="1981" y="435"/>
                  <a:pt x="1984" y="438"/>
                  <a:pt x="1988" y="438"/>
                </a:cubicBezTo>
                <a:cubicBezTo>
                  <a:pt x="1993" y="438"/>
                  <a:pt x="1996" y="435"/>
                  <a:pt x="1996" y="432"/>
                </a:cubicBezTo>
                <a:cubicBezTo>
                  <a:pt x="1996" y="428"/>
                  <a:pt x="1993" y="425"/>
                  <a:pt x="1988" y="425"/>
                </a:cubicBezTo>
                <a:close/>
                <a:moveTo>
                  <a:pt x="2033" y="290"/>
                </a:moveTo>
                <a:cubicBezTo>
                  <a:pt x="2029" y="290"/>
                  <a:pt x="2025" y="293"/>
                  <a:pt x="2025" y="296"/>
                </a:cubicBezTo>
                <a:cubicBezTo>
                  <a:pt x="2025" y="300"/>
                  <a:pt x="2029" y="303"/>
                  <a:pt x="2033" y="303"/>
                </a:cubicBezTo>
                <a:cubicBezTo>
                  <a:pt x="2037" y="303"/>
                  <a:pt x="2041" y="300"/>
                  <a:pt x="2041" y="296"/>
                </a:cubicBezTo>
                <a:cubicBezTo>
                  <a:pt x="2041" y="293"/>
                  <a:pt x="2037" y="290"/>
                  <a:pt x="2033" y="290"/>
                </a:cubicBezTo>
                <a:close/>
                <a:moveTo>
                  <a:pt x="2055" y="290"/>
                </a:moveTo>
                <a:cubicBezTo>
                  <a:pt x="2051" y="290"/>
                  <a:pt x="2047" y="293"/>
                  <a:pt x="2047" y="296"/>
                </a:cubicBezTo>
                <a:cubicBezTo>
                  <a:pt x="2047" y="300"/>
                  <a:pt x="2051" y="303"/>
                  <a:pt x="2055" y="303"/>
                </a:cubicBezTo>
                <a:cubicBezTo>
                  <a:pt x="2059" y="303"/>
                  <a:pt x="2063" y="300"/>
                  <a:pt x="2063" y="296"/>
                </a:cubicBezTo>
                <a:cubicBezTo>
                  <a:pt x="2063" y="293"/>
                  <a:pt x="2059" y="290"/>
                  <a:pt x="2055" y="290"/>
                </a:cubicBezTo>
                <a:close/>
                <a:moveTo>
                  <a:pt x="2033" y="309"/>
                </a:moveTo>
                <a:cubicBezTo>
                  <a:pt x="2029" y="309"/>
                  <a:pt x="2025" y="312"/>
                  <a:pt x="2025" y="316"/>
                </a:cubicBezTo>
                <a:cubicBezTo>
                  <a:pt x="2025" y="320"/>
                  <a:pt x="2029" y="323"/>
                  <a:pt x="2033" y="323"/>
                </a:cubicBezTo>
                <a:cubicBezTo>
                  <a:pt x="2037" y="323"/>
                  <a:pt x="2041" y="320"/>
                  <a:pt x="2041" y="316"/>
                </a:cubicBezTo>
                <a:cubicBezTo>
                  <a:pt x="2041" y="312"/>
                  <a:pt x="2037" y="309"/>
                  <a:pt x="2033" y="309"/>
                </a:cubicBezTo>
                <a:close/>
                <a:moveTo>
                  <a:pt x="2033" y="329"/>
                </a:moveTo>
                <a:cubicBezTo>
                  <a:pt x="2029" y="329"/>
                  <a:pt x="2025" y="332"/>
                  <a:pt x="2025" y="335"/>
                </a:cubicBezTo>
                <a:cubicBezTo>
                  <a:pt x="2025" y="339"/>
                  <a:pt x="2029" y="342"/>
                  <a:pt x="2033" y="342"/>
                </a:cubicBezTo>
                <a:cubicBezTo>
                  <a:pt x="2037" y="342"/>
                  <a:pt x="2041" y="339"/>
                  <a:pt x="2041" y="335"/>
                </a:cubicBezTo>
                <a:cubicBezTo>
                  <a:pt x="2041" y="332"/>
                  <a:pt x="2037" y="329"/>
                  <a:pt x="2033" y="329"/>
                </a:cubicBezTo>
                <a:close/>
                <a:moveTo>
                  <a:pt x="2055" y="329"/>
                </a:moveTo>
                <a:cubicBezTo>
                  <a:pt x="2051" y="329"/>
                  <a:pt x="2047" y="332"/>
                  <a:pt x="2047" y="335"/>
                </a:cubicBezTo>
                <a:cubicBezTo>
                  <a:pt x="2047" y="339"/>
                  <a:pt x="2051" y="342"/>
                  <a:pt x="2055" y="342"/>
                </a:cubicBezTo>
                <a:cubicBezTo>
                  <a:pt x="2059" y="342"/>
                  <a:pt x="2063" y="339"/>
                  <a:pt x="2063" y="335"/>
                </a:cubicBezTo>
                <a:cubicBezTo>
                  <a:pt x="2063" y="332"/>
                  <a:pt x="2059" y="329"/>
                  <a:pt x="2055" y="329"/>
                </a:cubicBezTo>
                <a:close/>
                <a:moveTo>
                  <a:pt x="2033" y="348"/>
                </a:moveTo>
                <a:cubicBezTo>
                  <a:pt x="2029" y="348"/>
                  <a:pt x="2025" y="351"/>
                  <a:pt x="2025" y="355"/>
                </a:cubicBezTo>
                <a:cubicBezTo>
                  <a:pt x="2025" y="359"/>
                  <a:pt x="2029" y="362"/>
                  <a:pt x="2033" y="362"/>
                </a:cubicBezTo>
                <a:cubicBezTo>
                  <a:pt x="2037" y="362"/>
                  <a:pt x="2041" y="359"/>
                  <a:pt x="2041" y="355"/>
                </a:cubicBezTo>
                <a:cubicBezTo>
                  <a:pt x="2041" y="351"/>
                  <a:pt x="2037" y="348"/>
                  <a:pt x="2033" y="348"/>
                </a:cubicBezTo>
                <a:close/>
                <a:moveTo>
                  <a:pt x="2055" y="348"/>
                </a:moveTo>
                <a:cubicBezTo>
                  <a:pt x="2051" y="348"/>
                  <a:pt x="2047" y="351"/>
                  <a:pt x="2047" y="355"/>
                </a:cubicBezTo>
                <a:cubicBezTo>
                  <a:pt x="2047" y="359"/>
                  <a:pt x="2051" y="362"/>
                  <a:pt x="2055" y="362"/>
                </a:cubicBezTo>
                <a:cubicBezTo>
                  <a:pt x="2059" y="362"/>
                  <a:pt x="2063" y="359"/>
                  <a:pt x="2063" y="355"/>
                </a:cubicBezTo>
                <a:cubicBezTo>
                  <a:pt x="2063" y="351"/>
                  <a:pt x="2059" y="348"/>
                  <a:pt x="2055" y="348"/>
                </a:cubicBezTo>
                <a:close/>
                <a:moveTo>
                  <a:pt x="2033" y="368"/>
                </a:moveTo>
                <a:cubicBezTo>
                  <a:pt x="2029" y="368"/>
                  <a:pt x="2025" y="371"/>
                  <a:pt x="2025" y="374"/>
                </a:cubicBezTo>
                <a:cubicBezTo>
                  <a:pt x="2025" y="378"/>
                  <a:pt x="2029" y="381"/>
                  <a:pt x="2033" y="381"/>
                </a:cubicBezTo>
                <a:cubicBezTo>
                  <a:pt x="2037" y="381"/>
                  <a:pt x="2041" y="378"/>
                  <a:pt x="2041" y="374"/>
                </a:cubicBezTo>
                <a:cubicBezTo>
                  <a:pt x="2041" y="371"/>
                  <a:pt x="2037" y="368"/>
                  <a:pt x="2033" y="368"/>
                </a:cubicBezTo>
                <a:close/>
                <a:moveTo>
                  <a:pt x="2055" y="368"/>
                </a:moveTo>
                <a:cubicBezTo>
                  <a:pt x="2051" y="368"/>
                  <a:pt x="2047" y="371"/>
                  <a:pt x="2047" y="374"/>
                </a:cubicBezTo>
                <a:cubicBezTo>
                  <a:pt x="2047" y="378"/>
                  <a:pt x="2051" y="381"/>
                  <a:pt x="2055" y="381"/>
                </a:cubicBezTo>
                <a:cubicBezTo>
                  <a:pt x="2059" y="381"/>
                  <a:pt x="2063" y="378"/>
                  <a:pt x="2063" y="374"/>
                </a:cubicBezTo>
                <a:cubicBezTo>
                  <a:pt x="2063" y="371"/>
                  <a:pt x="2059" y="368"/>
                  <a:pt x="2055" y="368"/>
                </a:cubicBezTo>
                <a:close/>
                <a:moveTo>
                  <a:pt x="2033" y="387"/>
                </a:moveTo>
                <a:cubicBezTo>
                  <a:pt x="2029" y="387"/>
                  <a:pt x="2025" y="390"/>
                  <a:pt x="2025" y="393"/>
                </a:cubicBezTo>
                <a:cubicBezTo>
                  <a:pt x="2025" y="397"/>
                  <a:pt x="2029" y="400"/>
                  <a:pt x="2033" y="400"/>
                </a:cubicBezTo>
                <a:cubicBezTo>
                  <a:pt x="2037" y="400"/>
                  <a:pt x="2041" y="397"/>
                  <a:pt x="2041" y="393"/>
                </a:cubicBezTo>
                <a:cubicBezTo>
                  <a:pt x="2041" y="390"/>
                  <a:pt x="2037" y="387"/>
                  <a:pt x="2033" y="387"/>
                </a:cubicBezTo>
                <a:close/>
                <a:moveTo>
                  <a:pt x="2033" y="406"/>
                </a:moveTo>
                <a:cubicBezTo>
                  <a:pt x="2029" y="406"/>
                  <a:pt x="2025" y="409"/>
                  <a:pt x="2025" y="413"/>
                </a:cubicBezTo>
                <a:cubicBezTo>
                  <a:pt x="2025" y="416"/>
                  <a:pt x="2029" y="419"/>
                  <a:pt x="2033" y="419"/>
                </a:cubicBezTo>
                <a:cubicBezTo>
                  <a:pt x="2037" y="419"/>
                  <a:pt x="2041" y="416"/>
                  <a:pt x="2041" y="413"/>
                </a:cubicBezTo>
                <a:cubicBezTo>
                  <a:pt x="2041" y="409"/>
                  <a:pt x="2037" y="406"/>
                  <a:pt x="2033" y="406"/>
                </a:cubicBezTo>
                <a:close/>
                <a:moveTo>
                  <a:pt x="2077" y="348"/>
                </a:moveTo>
                <a:cubicBezTo>
                  <a:pt x="2073" y="348"/>
                  <a:pt x="2069" y="351"/>
                  <a:pt x="2069" y="355"/>
                </a:cubicBezTo>
                <a:cubicBezTo>
                  <a:pt x="2069" y="359"/>
                  <a:pt x="2073" y="362"/>
                  <a:pt x="2077" y="362"/>
                </a:cubicBezTo>
                <a:cubicBezTo>
                  <a:pt x="2081" y="362"/>
                  <a:pt x="2085" y="359"/>
                  <a:pt x="2085" y="355"/>
                </a:cubicBezTo>
                <a:cubicBezTo>
                  <a:pt x="2085" y="351"/>
                  <a:pt x="2081" y="348"/>
                  <a:pt x="2077" y="348"/>
                </a:cubicBezTo>
                <a:close/>
                <a:moveTo>
                  <a:pt x="2077" y="368"/>
                </a:moveTo>
                <a:cubicBezTo>
                  <a:pt x="2073" y="368"/>
                  <a:pt x="2069" y="371"/>
                  <a:pt x="2069" y="374"/>
                </a:cubicBezTo>
                <a:cubicBezTo>
                  <a:pt x="2069" y="378"/>
                  <a:pt x="2073" y="381"/>
                  <a:pt x="2077" y="381"/>
                </a:cubicBezTo>
                <a:cubicBezTo>
                  <a:pt x="2081" y="381"/>
                  <a:pt x="2085" y="378"/>
                  <a:pt x="2085" y="374"/>
                </a:cubicBezTo>
                <a:cubicBezTo>
                  <a:pt x="2085" y="371"/>
                  <a:pt x="2081" y="368"/>
                  <a:pt x="2077" y="368"/>
                </a:cubicBezTo>
                <a:close/>
                <a:moveTo>
                  <a:pt x="2077" y="387"/>
                </a:moveTo>
                <a:cubicBezTo>
                  <a:pt x="2073" y="387"/>
                  <a:pt x="2069" y="390"/>
                  <a:pt x="2069" y="393"/>
                </a:cubicBezTo>
                <a:cubicBezTo>
                  <a:pt x="2069" y="397"/>
                  <a:pt x="2073" y="400"/>
                  <a:pt x="2077" y="400"/>
                </a:cubicBezTo>
                <a:cubicBezTo>
                  <a:pt x="2081" y="400"/>
                  <a:pt x="2085" y="397"/>
                  <a:pt x="2085" y="393"/>
                </a:cubicBezTo>
                <a:cubicBezTo>
                  <a:pt x="2085" y="390"/>
                  <a:pt x="2081" y="387"/>
                  <a:pt x="2077" y="387"/>
                </a:cubicBezTo>
                <a:close/>
                <a:moveTo>
                  <a:pt x="2077" y="425"/>
                </a:moveTo>
                <a:cubicBezTo>
                  <a:pt x="2073" y="425"/>
                  <a:pt x="2069" y="428"/>
                  <a:pt x="2069" y="432"/>
                </a:cubicBezTo>
                <a:cubicBezTo>
                  <a:pt x="2069" y="435"/>
                  <a:pt x="2073" y="438"/>
                  <a:pt x="2077" y="438"/>
                </a:cubicBezTo>
                <a:cubicBezTo>
                  <a:pt x="2081" y="438"/>
                  <a:pt x="2085" y="435"/>
                  <a:pt x="2085" y="432"/>
                </a:cubicBezTo>
                <a:cubicBezTo>
                  <a:pt x="2085" y="428"/>
                  <a:pt x="2081" y="425"/>
                  <a:pt x="2077" y="425"/>
                </a:cubicBezTo>
                <a:close/>
                <a:moveTo>
                  <a:pt x="2100" y="425"/>
                </a:moveTo>
                <a:cubicBezTo>
                  <a:pt x="2096" y="425"/>
                  <a:pt x="2092" y="428"/>
                  <a:pt x="2092" y="432"/>
                </a:cubicBezTo>
                <a:cubicBezTo>
                  <a:pt x="2092" y="435"/>
                  <a:pt x="2096" y="438"/>
                  <a:pt x="2100" y="438"/>
                </a:cubicBezTo>
                <a:cubicBezTo>
                  <a:pt x="2104" y="438"/>
                  <a:pt x="2108" y="435"/>
                  <a:pt x="2108" y="432"/>
                </a:cubicBezTo>
                <a:cubicBezTo>
                  <a:pt x="2108" y="428"/>
                  <a:pt x="2104" y="425"/>
                  <a:pt x="2100" y="425"/>
                </a:cubicBezTo>
                <a:close/>
                <a:moveTo>
                  <a:pt x="1966" y="446"/>
                </a:moveTo>
                <a:cubicBezTo>
                  <a:pt x="1962" y="446"/>
                  <a:pt x="1959" y="448"/>
                  <a:pt x="1959" y="452"/>
                </a:cubicBezTo>
                <a:cubicBezTo>
                  <a:pt x="1959" y="455"/>
                  <a:pt x="1962" y="458"/>
                  <a:pt x="1966" y="458"/>
                </a:cubicBezTo>
                <a:cubicBezTo>
                  <a:pt x="1970" y="458"/>
                  <a:pt x="1974" y="455"/>
                  <a:pt x="1974" y="452"/>
                </a:cubicBezTo>
                <a:cubicBezTo>
                  <a:pt x="1974" y="448"/>
                  <a:pt x="1970" y="446"/>
                  <a:pt x="1966" y="446"/>
                </a:cubicBezTo>
                <a:close/>
                <a:moveTo>
                  <a:pt x="1988" y="446"/>
                </a:moveTo>
                <a:cubicBezTo>
                  <a:pt x="1984" y="446"/>
                  <a:pt x="1981" y="448"/>
                  <a:pt x="1981" y="452"/>
                </a:cubicBezTo>
                <a:cubicBezTo>
                  <a:pt x="1981" y="455"/>
                  <a:pt x="1984" y="458"/>
                  <a:pt x="1988" y="458"/>
                </a:cubicBezTo>
                <a:cubicBezTo>
                  <a:pt x="1993" y="458"/>
                  <a:pt x="1996" y="455"/>
                  <a:pt x="1996" y="452"/>
                </a:cubicBezTo>
                <a:cubicBezTo>
                  <a:pt x="1996" y="448"/>
                  <a:pt x="1993" y="446"/>
                  <a:pt x="1988" y="446"/>
                </a:cubicBezTo>
                <a:close/>
                <a:moveTo>
                  <a:pt x="1988" y="464"/>
                </a:moveTo>
                <a:cubicBezTo>
                  <a:pt x="1984" y="464"/>
                  <a:pt x="1981" y="467"/>
                  <a:pt x="1981" y="471"/>
                </a:cubicBezTo>
                <a:cubicBezTo>
                  <a:pt x="1981" y="475"/>
                  <a:pt x="1984" y="478"/>
                  <a:pt x="1988" y="478"/>
                </a:cubicBezTo>
                <a:cubicBezTo>
                  <a:pt x="1993" y="478"/>
                  <a:pt x="1996" y="475"/>
                  <a:pt x="1996" y="471"/>
                </a:cubicBezTo>
                <a:cubicBezTo>
                  <a:pt x="1996" y="467"/>
                  <a:pt x="1993" y="464"/>
                  <a:pt x="1988" y="464"/>
                </a:cubicBezTo>
                <a:close/>
                <a:moveTo>
                  <a:pt x="2011" y="503"/>
                </a:moveTo>
                <a:cubicBezTo>
                  <a:pt x="2007" y="503"/>
                  <a:pt x="2004" y="506"/>
                  <a:pt x="2004" y="509"/>
                </a:cubicBezTo>
                <a:cubicBezTo>
                  <a:pt x="2004" y="513"/>
                  <a:pt x="2007" y="516"/>
                  <a:pt x="2011" y="516"/>
                </a:cubicBezTo>
                <a:cubicBezTo>
                  <a:pt x="2016" y="516"/>
                  <a:pt x="2019" y="513"/>
                  <a:pt x="2019" y="509"/>
                </a:cubicBezTo>
                <a:cubicBezTo>
                  <a:pt x="2019" y="506"/>
                  <a:pt x="2016" y="503"/>
                  <a:pt x="2011" y="503"/>
                </a:cubicBezTo>
                <a:close/>
                <a:moveTo>
                  <a:pt x="2055" y="446"/>
                </a:moveTo>
                <a:cubicBezTo>
                  <a:pt x="2051" y="446"/>
                  <a:pt x="2047" y="448"/>
                  <a:pt x="2047" y="452"/>
                </a:cubicBezTo>
                <a:cubicBezTo>
                  <a:pt x="2047" y="455"/>
                  <a:pt x="2051" y="458"/>
                  <a:pt x="2055" y="458"/>
                </a:cubicBezTo>
                <a:cubicBezTo>
                  <a:pt x="2059" y="458"/>
                  <a:pt x="2063" y="455"/>
                  <a:pt x="2063" y="452"/>
                </a:cubicBezTo>
                <a:cubicBezTo>
                  <a:pt x="2063" y="448"/>
                  <a:pt x="2059" y="446"/>
                  <a:pt x="2055" y="446"/>
                </a:cubicBezTo>
                <a:close/>
                <a:moveTo>
                  <a:pt x="2055" y="464"/>
                </a:moveTo>
                <a:cubicBezTo>
                  <a:pt x="2051" y="464"/>
                  <a:pt x="2047" y="467"/>
                  <a:pt x="2047" y="471"/>
                </a:cubicBezTo>
                <a:cubicBezTo>
                  <a:pt x="2047" y="475"/>
                  <a:pt x="2051" y="478"/>
                  <a:pt x="2055" y="478"/>
                </a:cubicBezTo>
                <a:cubicBezTo>
                  <a:pt x="2059" y="478"/>
                  <a:pt x="2063" y="475"/>
                  <a:pt x="2063" y="471"/>
                </a:cubicBezTo>
                <a:cubicBezTo>
                  <a:pt x="2063" y="467"/>
                  <a:pt x="2059" y="464"/>
                  <a:pt x="2055" y="464"/>
                </a:cubicBezTo>
                <a:close/>
                <a:moveTo>
                  <a:pt x="2033" y="484"/>
                </a:moveTo>
                <a:cubicBezTo>
                  <a:pt x="2029" y="484"/>
                  <a:pt x="2025" y="487"/>
                  <a:pt x="2025" y="490"/>
                </a:cubicBezTo>
                <a:cubicBezTo>
                  <a:pt x="2025" y="494"/>
                  <a:pt x="2029" y="497"/>
                  <a:pt x="2033" y="497"/>
                </a:cubicBezTo>
                <a:cubicBezTo>
                  <a:pt x="2037" y="497"/>
                  <a:pt x="2041" y="494"/>
                  <a:pt x="2041" y="490"/>
                </a:cubicBezTo>
                <a:cubicBezTo>
                  <a:pt x="2041" y="487"/>
                  <a:pt x="2037" y="484"/>
                  <a:pt x="2033" y="484"/>
                </a:cubicBezTo>
                <a:close/>
                <a:moveTo>
                  <a:pt x="2055" y="484"/>
                </a:moveTo>
                <a:cubicBezTo>
                  <a:pt x="2051" y="484"/>
                  <a:pt x="2047" y="487"/>
                  <a:pt x="2047" y="490"/>
                </a:cubicBezTo>
                <a:cubicBezTo>
                  <a:pt x="2047" y="494"/>
                  <a:pt x="2051" y="497"/>
                  <a:pt x="2055" y="497"/>
                </a:cubicBezTo>
                <a:cubicBezTo>
                  <a:pt x="2059" y="497"/>
                  <a:pt x="2063" y="494"/>
                  <a:pt x="2063" y="490"/>
                </a:cubicBezTo>
                <a:cubicBezTo>
                  <a:pt x="2063" y="487"/>
                  <a:pt x="2059" y="484"/>
                  <a:pt x="2055" y="484"/>
                </a:cubicBezTo>
                <a:close/>
                <a:moveTo>
                  <a:pt x="2033" y="503"/>
                </a:moveTo>
                <a:cubicBezTo>
                  <a:pt x="2029" y="503"/>
                  <a:pt x="2025" y="506"/>
                  <a:pt x="2025" y="509"/>
                </a:cubicBezTo>
                <a:cubicBezTo>
                  <a:pt x="2025" y="513"/>
                  <a:pt x="2029" y="516"/>
                  <a:pt x="2033" y="516"/>
                </a:cubicBezTo>
                <a:cubicBezTo>
                  <a:pt x="2037" y="516"/>
                  <a:pt x="2041" y="513"/>
                  <a:pt x="2041" y="509"/>
                </a:cubicBezTo>
                <a:cubicBezTo>
                  <a:pt x="2041" y="506"/>
                  <a:pt x="2037" y="503"/>
                  <a:pt x="2033" y="503"/>
                </a:cubicBezTo>
                <a:close/>
                <a:moveTo>
                  <a:pt x="2077" y="446"/>
                </a:moveTo>
                <a:cubicBezTo>
                  <a:pt x="2073" y="446"/>
                  <a:pt x="2069" y="448"/>
                  <a:pt x="2069" y="452"/>
                </a:cubicBezTo>
                <a:cubicBezTo>
                  <a:pt x="2069" y="455"/>
                  <a:pt x="2073" y="458"/>
                  <a:pt x="2077" y="458"/>
                </a:cubicBezTo>
                <a:cubicBezTo>
                  <a:pt x="2081" y="458"/>
                  <a:pt x="2085" y="455"/>
                  <a:pt x="2085" y="452"/>
                </a:cubicBezTo>
                <a:cubicBezTo>
                  <a:pt x="2085" y="448"/>
                  <a:pt x="2081" y="446"/>
                  <a:pt x="2077" y="446"/>
                </a:cubicBezTo>
                <a:close/>
                <a:moveTo>
                  <a:pt x="2189" y="290"/>
                </a:moveTo>
                <a:cubicBezTo>
                  <a:pt x="2185" y="290"/>
                  <a:pt x="2181" y="293"/>
                  <a:pt x="2181" y="296"/>
                </a:cubicBezTo>
                <a:cubicBezTo>
                  <a:pt x="2181" y="300"/>
                  <a:pt x="2185" y="303"/>
                  <a:pt x="2189" y="303"/>
                </a:cubicBezTo>
                <a:cubicBezTo>
                  <a:pt x="2193" y="303"/>
                  <a:pt x="2197" y="300"/>
                  <a:pt x="2197" y="296"/>
                </a:cubicBezTo>
                <a:cubicBezTo>
                  <a:pt x="2197" y="293"/>
                  <a:pt x="2193" y="290"/>
                  <a:pt x="2189" y="290"/>
                </a:cubicBezTo>
                <a:close/>
                <a:moveTo>
                  <a:pt x="2166" y="309"/>
                </a:moveTo>
                <a:cubicBezTo>
                  <a:pt x="2162" y="309"/>
                  <a:pt x="2158" y="312"/>
                  <a:pt x="2158" y="316"/>
                </a:cubicBezTo>
                <a:cubicBezTo>
                  <a:pt x="2158" y="320"/>
                  <a:pt x="2162" y="323"/>
                  <a:pt x="2166" y="323"/>
                </a:cubicBezTo>
                <a:cubicBezTo>
                  <a:pt x="2170" y="323"/>
                  <a:pt x="2174" y="320"/>
                  <a:pt x="2174" y="316"/>
                </a:cubicBezTo>
                <a:cubicBezTo>
                  <a:pt x="2174" y="312"/>
                  <a:pt x="2170" y="309"/>
                  <a:pt x="2166" y="309"/>
                </a:cubicBezTo>
                <a:close/>
                <a:moveTo>
                  <a:pt x="2189" y="309"/>
                </a:moveTo>
                <a:cubicBezTo>
                  <a:pt x="2185" y="309"/>
                  <a:pt x="2181" y="312"/>
                  <a:pt x="2181" y="316"/>
                </a:cubicBezTo>
                <a:cubicBezTo>
                  <a:pt x="2181" y="320"/>
                  <a:pt x="2185" y="323"/>
                  <a:pt x="2189" y="323"/>
                </a:cubicBezTo>
                <a:cubicBezTo>
                  <a:pt x="2193" y="323"/>
                  <a:pt x="2197" y="320"/>
                  <a:pt x="2197" y="316"/>
                </a:cubicBezTo>
                <a:cubicBezTo>
                  <a:pt x="2197" y="312"/>
                  <a:pt x="2193" y="309"/>
                  <a:pt x="2189" y="309"/>
                </a:cubicBezTo>
                <a:close/>
                <a:moveTo>
                  <a:pt x="2166" y="329"/>
                </a:moveTo>
                <a:cubicBezTo>
                  <a:pt x="2162" y="329"/>
                  <a:pt x="2158" y="332"/>
                  <a:pt x="2158" y="335"/>
                </a:cubicBezTo>
                <a:cubicBezTo>
                  <a:pt x="2158" y="339"/>
                  <a:pt x="2162" y="342"/>
                  <a:pt x="2166" y="342"/>
                </a:cubicBezTo>
                <a:cubicBezTo>
                  <a:pt x="2170" y="342"/>
                  <a:pt x="2174" y="339"/>
                  <a:pt x="2174" y="335"/>
                </a:cubicBezTo>
                <a:cubicBezTo>
                  <a:pt x="2174" y="332"/>
                  <a:pt x="2170" y="329"/>
                  <a:pt x="2166" y="329"/>
                </a:cubicBezTo>
                <a:close/>
                <a:moveTo>
                  <a:pt x="2189" y="329"/>
                </a:moveTo>
                <a:cubicBezTo>
                  <a:pt x="2185" y="329"/>
                  <a:pt x="2181" y="332"/>
                  <a:pt x="2181" y="335"/>
                </a:cubicBezTo>
                <a:cubicBezTo>
                  <a:pt x="2181" y="339"/>
                  <a:pt x="2185" y="342"/>
                  <a:pt x="2189" y="342"/>
                </a:cubicBezTo>
                <a:cubicBezTo>
                  <a:pt x="2193" y="342"/>
                  <a:pt x="2197" y="339"/>
                  <a:pt x="2197" y="335"/>
                </a:cubicBezTo>
                <a:cubicBezTo>
                  <a:pt x="2197" y="332"/>
                  <a:pt x="2193" y="329"/>
                  <a:pt x="2189" y="329"/>
                </a:cubicBezTo>
                <a:close/>
                <a:moveTo>
                  <a:pt x="2166" y="348"/>
                </a:moveTo>
                <a:cubicBezTo>
                  <a:pt x="2162" y="348"/>
                  <a:pt x="2158" y="351"/>
                  <a:pt x="2158" y="355"/>
                </a:cubicBezTo>
                <a:cubicBezTo>
                  <a:pt x="2158" y="359"/>
                  <a:pt x="2162" y="362"/>
                  <a:pt x="2166" y="362"/>
                </a:cubicBezTo>
                <a:cubicBezTo>
                  <a:pt x="2170" y="362"/>
                  <a:pt x="2174" y="359"/>
                  <a:pt x="2174" y="355"/>
                </a:cubicBezTo>
                <a:cubicBezTo>
                  <a:pt x="2174" y="351"/>
                  <a:pt x="2170" y="348"/>
                  <a:pt x="2166" y="348"/>
                </a:cubicBezTo>
                <a:close/>
                <a:moveTo>
                  <a:pt x="2211" y="290"/>
                </a:moveTo>
                <a:cubicBezTo>
                  <a:pt x="2207" y="290"/>
                  <a:pt x="2203" y="293"/>
                  <a:pt x="2203" y="296"/>
                </a:cubicBezTo>
                <a:cubicBezTo>
                  <a:pt x="2203" y="300"/>
                  <a:pt x="2207" y="303"/>
                  <a:pt x="2211" y="303"/>
                </a:cubicBezTo>
                <a:cubicBezTo>
                  <a:pt x="2215" y="303"/>
                  <a:pt x="2218" y="300"/>
                  <a:pt x="2218" y="296"/>
                </a:cubicBezTo>
                <a:cubicBezTo>
                  <a:pt x="2218" y="293"/>
                  <a:pt x="2215" y="290"/>
                  <a:pt x="2211" y="290"/>
                </a:cubicBezTo>
                <a:close/>
                <a:moveTo>
                  <a:pt x="2211" y="309"/>
                </a:moveTo>
                <a:cubicBezTo>
                  <a:pt x="2207" y="309"/>
                  <a:pt x="2203" y="312"/>
                  <a:pt x="2203" y="316"/>
                </a:cubicBezTo>
                <a:cubicBezTo>
                  <a:pt x="2203" y="320"/>
                  <a:pt x="2207" y="323"/>
                  <a:pt x="2211" y="323"/>
                </a:cubicBezTo>
                <a:cubicBezTo>
                  <a:pt x="2215" y="323"/>
                  <a:pt x="2218" y="320"/>
                  <a:pt x="2218" y="316"/>
                </a:cubicBezTo>
                <a:cubicBezTo>
                  <a:pt x="2218" y="312"/>
                  <a:pt x="2215" y="309"/>
                  <a:pt x="2211" y="309"/>
                </a:cubicBezTo>
                <a:close/>
                <a:moveTo>
                  <a:pt x="1966" y="659"/>
                </a:moveTo>
                <a:cubicBezTo>
                  <a:pt x="1962" y="659"/>
                  <a:pt x="1959" y="662"/>
                  <a:pt x="1959" y="666"/>
                </a:cubicBezTo>
                <a:cubicBezTo>
                  <a:pt x="1959" y="670"/>
                  <a:pt x="1962" y="673"/>
                  <a:pt x="1966" y="673"/>
                </a:cubicBezTo>
                <a:cubicBezTo>
                  <a:pt x="1970" y="673"/>
                  <a:pt x="1974" y="670"/>
                  <a:pt x="1974" y="666"/>
                </a:cubicBezTo>
                <a:cubicBezTo>
                  <a:pt x="1974" y="662"/>
                  <a:pt x="1970" y="659"/>
                  <a:pt x="1966" y="659"/>
                </a:cubicBezTo>
                <a:close/>
                <a:moveTo>
                  <a:pt x="1966" y="679"/>
                </a:moveTo>
                <a:cubicBezTo>
                  <a:pt x="1962" y="679"/>
                  <a:pt x="1959" y="682"/>
                  <a:pt x="1959" y="686"/>
                </a:cubicBezTo>
                <a:cubicBezTo>
                  <a:pt x="1959" y="689"/>
                  <a:pt x="1962" y="692"/>
                  <a:pt x="1966" y="692"/>
                </a:cubicBezTo>
                <a:cubicBezTo>
                  <a:pt x="1970" y="692"/>
                  <a:pt x="1974" y="689"/>
                  <a:pt x="1974" y="686"/>
                </a:cubicBezTo>
                <a:cubicBezTo>
                  <a:pt x="1974" y="682"/>
                  <a:pt x="1970" y="679"/>
                  <a:pt x="1966" y="679"/>
                </a:cubicBezTo>
                <a:close/>
                <a:moveTo>
                  <a:pt x="1966" y="698"/>
                </a:moveTo>
                <a:cubicBezTo>
                  <a:pt x="1962" y="698"/>
                  <a:pt x="1959" y="701"/>
                  <a:pt x="1959" y="705"/>
                </a:cubicBezTo>
                <a:cubicBezTo>
                  <a:pt x="1959" y="708"/>
                  <a:pt x="1962" y="711"/>
                  <a:pt x="1966" y="711"/>
                </a:cubicBezTo>
                <a:cubicBezTo>
                  <a:pt x="1970" y="711"/>
                  <a:pt x="1974" y="708"/>
                  <a:pt x="1974" y="705"/>
                </a:cubicBezTo>
                <a:cubicBezTo>
                  <a:pt x="1974" y="701"/>
                  <a:pt x="1970" y="698"/>
                  <a:pt x="1966" y="698"/>
                </a:cubicBezTo>
                <a:close/>
                <a:moveTo>
                  <a:pt x="1966" y="736"/>
                </a:moveTo>
                <a:cubicBezTo>
                  <a:pt x="1962" y="736"/>
                  <a:pt x="1959" y="739"/>
                  <a:pt x="1959" y="743"/>
                </a:cubicBezTo>
                <a:cubicBezTo>
                  <a:pt x="1959" y="747"/>
                  <a:pt x="1962" y="750"/>
                  <a:pt x="1966" y="750"/>
                </a:cubicBezTo>
                <a:cubicBezTo>
                  <a:pt x="1970" y="750"/>
                  <a:pt x="1974" y="747"/>
                  <a:pt x="1974" y="743"/>
                </a:cubicBezTo>
                <a:cubicBezTo>
                  <a:pt x="1974" y="739"/>
                  <a:pt x="1970" y="736"/>
                  <a:pt x="1966" y="736"/>
                </a:cubicBezTo>
                <a:close/>
                <a:moveTo>
                  <a:pt x="1988" y="757"/>
                </a:moveTo>
                <a:cubicBezTo>
                  <a:pt x="1984" y="757"/>
                  <a:pt x="1981" y="759"/>
                  <a:pt x="1981" y="763"/>
                </a:cubicBezTo>
                <a:cubicBezTo>
                  <a:pt x="1981" y="766"/>
                  <a:pt x="1984" y="769"/>
                  <a:pt x="1988" y="769"/>
                </a:cubicBezTo>
                <a:cubicBezTo>
                  <a:pt x="1993" y="769"/>
                  <a:pt x="1996" y="766"/>
                  <a:pt x="1996" y="763"/>
                </a:cubicBezTo>
                <a:cubicBezTo>
                  <a:pt x="1996" y="759"/>
                  <a:pt x="1993" y="757"/>
                  <a:pt x="1988" y="757"/>
                </a:cubicBezTo>
                <a:close/>
                <a:moveTo>
                  <a:pt x="2011" y="757"/>
                </a:moveTo>
                <a:cubicBezTo>
                  <a:pt x="2007" y="757"/>
                  <a:pt x="2004" y="759"/>
                  <a:pt x="2004" y="763"/>
                </a:cubicBezTo>
                <a:cubicBezTo>
                  <a:pt x="2004" y="766"/>
                  <a:pt x="2007" y="769"/>
                  <a:pt x="2011" y="769"/>
                </a:cubicBezTo>
                <a:cubicBezTo>
                  <a:pt x="2016" y="769"/>
                  <a:pt x="2019" y="766"/>
                  <a:pt x="2019" y="763"/>
                </a:cubicBezTo>
                <a:cubicBezTo>
                  <a:pt x="2019" y="759"/>
                  <a:pt x="2016" y="757"/>
                  <a:pt x="2011" y="757"/>
                </a:cubicBezTo>
                <a:close/>
                <a:moveTo>
                  <a:pt x="1988" y="833"/>
                </a:moveTo>
                <a:cubicBezTo>
                  <a:pt x="1984" y="833"/>
                  <a:pt x="1981" y="837"/>
                  <a:pt x="1981" y="840"/>
                </a:cubicBezTo>
                <a:cubicBezTo>
                  <a:pt x="1981" y="844"/>
                  <a:pt x="1984" y="847"/>
                  <a:pt x="1988" y="847"/>
                </a:cubicBezTo>
                <a:cubicBezTo>
                  <a:pt x="1993" y="847"/>
                  <a:pt x="1996" y="844"/>
                  <a:pt x="1996" y="840"/>
                </a:cubicBezTo>
                <a:cubicBezTo>
                  <a:pt x="1996" y="837"/>
                  <a:pt x="1993" y="833"/>
                  <a:pt x="1988" y="833"/>
                </a:cubicBezTo>
                <a:close/>
                <a:moveTo>
                  <a:pt x="2011" y="833"/>
                </a:moveTo>
                <a:cubicBezTo>
                  <a:pt x="2007" y="833"/>
                  <a:pt x="2004" y="837"/>
                  <a:pt x="2004" y="840"/>
                </a:cubicBezTo>
                <a:cubicBezTo>
                  <a:pt x="2004" y="844"/>
                  <a:pt x="2007" y="847"/>
                  <a:pt x="2011" y="847"/>
                </a:cubicBezTo>
                <a:cubicBezTo>
                  <a:pt x="2016" y="847"/>
                  <a:pt x="2019" y="844"/>
                  <a:pt x="2019" y="840"/>
                </a:cubicBezTo>
                <a:cubicBezTo>
                  <a:pt x="2019" y="837"/>
                  <a:pt x="2016" y="833"/>
                  <a:pt x="2011" y="833"/>
                </a:cubicBezTo>
                <a:close/>
                <a:moveTo>
                  <a:pt x="1988" y="853"/>
                </a:moveTo>
                <a:cubicBezTo>
                  <a:pt x="1984" y="853"/>
                  <a:pt x="1981" y="856"/>
                  <a:pt x="1981" y="860"/>
                </a:cubicBezTo>
                <a:cubicBezTo>
                  <a:pt x="1981" y="864"/>
                  <a:pt x="1984" y="867"/>
                  <a:pt x="1988" y="867"/>
                </a:cubicBezTo>
                <a:cubicBezTo>
                  <a:pt x="1993" y="867"/>
                  <a:pt x="1996" y="864"/>
                  <a:pt x="1996" y="860"/>
                </a:cubicBezTo>
                <a:cubicBezTo>
                  <a:pt x="1996" y="856"/>
                  <a:pt x="1993" y="853"/>
                  <a:pt x="1988" y="853"/>
                </a:cubicBezTo>
                <a:close/>
                <a:moveTo>
                  <a:pt x="2011" y="853"/>
                </a:moveTo>
                <a:cubicBezTo>
                  <a:pt x="2007" y="853"/>
                  <a:pt x="2004" y="856"/>
                  <a:pt x="2004" y="860"/>
                </a:cubicBezTo>
                <a:cubicBezTo>
                  <a:pt x="2004" y="864"/>
                  <a:pt x="2007" y="867"/>
                  <a:pt x="2011" y="867"/>
                </a:cubicBezTo>
                <a:cubicBezTo>
                  <a:pt x="2016" y="867"/>
                  <a:pt x="2019" y="864"/>
                  <a:pt x="2019" y="860"/>
                </a:cubicBezTo>
                <a:cubicBezTo>
                  <a:pt x="2019" y="856"/>
                  <a:pt x="2016" y="853"/>
                  <a:pt x="2011" y="853"/>
                </a:cubicBezTo>
                <a:close/>
                <a:moveTo>
                  <a:pt x="1988" y="873"/>
                </a:moveTo>
                <a:cubicBezTo>
                  <a:pt x="1984" y="873"/>
                  <a:pt x="1981" y="876"/>
                  <a:pt x="1981" y="879"/>
                </a:cubicBezTo>
                <a:cubicBezTo>
                  <a:pt x="1981" y="883"/>
                  <a:pt x="1984" y="885"/>
                  <a:pt x="1988" y="885"/>
                </a:cubicBezTo>
                <a:cubicBezTo>
                  <a:pt x="1993" y="885"/>
                  <a:pt x="1996" y="883"/>
                  <a:pt x="1996" y="879"/>
                </a:cubicBezTo>
                <a:cubicBezTo>
                  <a:pt x="1996" y="876"/>
                  <a:pt x="1993" y="873"/>
                  <a:pt x="1988" y="873"/>
                </a:cubicBezTo>
                <a:close/>
                <a:moveTo>
                  <a:pt x="2011" y="873"/>
                </a:moveTo>
                <a:cubicBezTo>
                  <a:pt x="2007" y="873"/>
                  <a:pt x="2004" y="876"/>
                  <a:pt x="2004" y="879"/>
                </a:cubicBezTo>
                <a:cubicBezTo>
                  <a:pt x="2004" y="883"/>
                  <a:pt x="2007" y="885"/>
                  <a:pt x="2011" y="885"/>
                </a:cubicBezTo>
                <a:cubicBezTo>
                  <a:pt x="2016" y="885"/>
                  <a:pt x="2019" y="883"/>
                  <a:pt x="2019" y="879"/>
                </a:cubicBezTo>
                <a:cubicBezTo>
                  <a:pt x="2019" y="876"/>
                  <a:pt x="2016" y="873"/>
                  <a:pt x="2011" y="873"/>
                </a:cubicBezTo>
                <a:close/>
                <a:moveTo>
                  <a:pt x="1988" y="891"/>
                </a:moveTo>
                <a:cubicBezTo>
                  <a:pt x="1984" y="891"/>
                  <a:pt x="1981" y="894"/>
                  <a:pt x="1981" y="898"/>
                </a:cubicBezTo>
                <a:cubicBezTo>
                  <a:pt x="1981" y="902"/>
                  <a:pt x="1984" y="905"/>
                  <a:pt x="1988" y="905"/>
                </a:cubicBezTo>
                <a:cubicBezTo>
                  <a:pt x="1993" y="905"/>
                  <a:pt x="1996" y="902"/>
                  <a:pt x="1996" y="898"/>
                </a:cubicBezTo>
                <a:cubicBezTo>
                  <a:pt x="1996" y="894"/>
                  <a:pt x="1993" y="891"/>
                  <a:pt x="1988" y="891"/>
                </a:cubicBezTo>
                <a:close/>
                <a:moveTo>
                  <a:pt x="2011" y="891"/>
                </a:moveTo>
                <a:cubicBezTo>
                  <a:pt x="2007" y="891"/>
                  <a:pt x="2004" y="894"/>
                  <a:pt x="2004" y="898"/>
                </a:cubicBezTo>
                <a:cubicBezTo>
                  <a:pt x="2004" y="902"/>
                  <a:pt x="2007" y="905"/>
                  <a:pt x="2011" y="905"/>
                </a:cubicBezTo>
                <a:cubicBezTo>
                  <a:pt x="2016" y="905"/>
                  <a:pt x="2019" y="902"/>
                  <a:pt x="2019" y="898"/>
                </a:cubicBezTo>
                <a:cubicBezTo>
                  <a:pt x="2019" y="894"/>
                  <a:pt x="2016" y="891"/>
                  <a:pt x="2011" y="891"/>
                </a:cubicBezTo>
                <a:close/>
                <a:moveTo>
                  <a:pt x="2033" y="775"/>
                </a:moveTo>
                <a:cubicBezTo>
                  <a:pt x="2029" y="775"/>
                  <a:pt x="2025" y="778"/>
                  <a:pt x="2025" y="782"/>
                </a:cubicBezTo>
                <a:cubicBezTo>
                  <a:pt x="2025" y="786"/>
                  <a:pt x="2029" y="789"/>
                  <a:pt x="2033" y="789"/>
                </a:cubicBezTo>
                <a:cubicBezTo>
                  <a:pt x="2037" y="789"/>
                  <a:pt x="2041" y="786"/>
                  <a:pt x="2041" y="782"/>
                </a:cubicBezTo>
                <a:cubicBezTo>
                  <a:pt x="2041" y="778"/>
                  <a:pt x="2037" y="775"/>
                  <a:pt x="2033" y="775"/>
                </a:cubicBezTo>
                <a:close/>
                <a:moveTo>
                  <a:pt x="2055" y="775"/>
                </a:moveTo>
                <a:cubicBezTo>
                  <a:pt x="2051" y="775"/>
                  <a:pt x="2047" y="778"/>
                  <a:pt x="2047" y="782"/>
                </a:cubicBezTo>
                <a:cubicBezTo>
                  <a:pt x="2047" y="786"/>
                  <a:pt x="2051" y="789"/>
                  <a:pt x="2055" y="789"/>
                </a:cubicBezTo>
                <a:cubicBezTo>
                  <a:pt x="2059" y="789"/>
                  <a:pt x="2063" y="786"/>
                  <a:pt x="2063" y="782"/>
                </a:cubicBezTo>
                <a:cubicBezTo>
                  <a:pt x="2063" y="778"/>
                  <a:pt x="2059" y="775"/>
                  <a:pt x="2055" y="775"/>
                </a:cubicBezTo>
                <a:close/>
                <a:moveTo>
                  <a:pt x="2055" y="795"/>
                </a:moveTo>
                <a:cubicBezTo>
                  <a:pt x="2051" y="795"/>
                  <a:pt x="2047" y="798"/>
                  <a:pt x="2047" y="801"/>
                </a:cubicBezTo>
                <a:cubicBezTo>
                  <a:pt x="2047" y="805"/>
                  <a:pt x="2051" y="808"/>
                  <a:pt x="2055" y="808"/>
                </a:cubicBezTo>
                <a:cubicBezTo>
                  <a:pt x="2059" y="808"/>
                  <a:pt x="2063" y="805"/>
                  <a:pt x="2063" y="801"/>
                </a:cubicBezTo>
                <a:cubicBezTo>
                  <a:pt x="2063" y="798"/>
                  <a:pt x="2059" y="795"/>
                  <a:pt x="2055" y="795"/>
                </a:cubicBezTo>
                <a:close/>
                <a:moveTo>
                  <a:pt x="2033" y="853"/>
                </a:moveTo>
                <a:cubicBezTo>
                  <a:pt x="2029" y="853"/>
                  <a:pt x="2025" y="856"/>
                  <a:pt x="2025" y="860"/>
                </a:cubicBezTo>
                <a:cubicBezTo>
                  <a:pt x="2025" y="864"/>
                  <a:pt x="2029" y="867"/>
                  <a:pt x="2033" y="867"/>
                </a:cubicBezTo>
                <a:cubicBezTo>
                  <a:pt x="2037" y="867"/>
                  <a:pt x="2041" y="864"/>
                  <a:pt x="2041" y="860"/>
                </a:cubicBezTo>
                <a:cubicBezTo>
                  <a:pt x="2041" y="856"/>
                  <a:pt x="2037" y="853"/>
                  <a:pt x="2033" y="853"/>
                </a:cubicBezTo>
                <a:close/>
                <a:moveTo>
                  <a:pt x="2033" y="873"/>
                </a:moveTo>
                <a:cubicBezTo>
                  <a:pt x="2029" y="873"/>
                  <a:pt x="2025" y="876"/>
                  <a:pt x="2025" y="879"/>
                </a:cubicBezTo>
                <a:cubicBezTo>
                  <a:pt x="2025" y="883"/>
                  <a:pt x="2029" y="885"/>
                  <a:pt x="2033" y="885"/>
                </a:cubicBezTo>
                <a:cubicBezTo>
                  <a:pt x="2037" y="885"/>
                  <a:pt x="2041" y="883"/>
                  <a:pt x="2041" y="879"/>
                </a:cubicBezTo>
                <a:cubicBezTo>
                  <a:pt x="2041" y="876"/>
                  <a:pt x="2037" y="873"/>
                  <a:pt x="2033" y="873"/>
                </a:cubicBezTo>
                <a:close/>
                <a:moveTo>
                  <a:pt x="2055" y="873"/>
                </a:moveTo>
                <a:cubicBezTo>
                  <a:pt x="2051" y="873"/>
                  <a:pt x="2047" y="876"/>
                  <a:pt x="2047" y="879"/>
                </a:cubicBezTo>
                <a:cubicBezTo>
                  <a:pt x="2047" y="883"/>
                  <a:pt x="2051" y="885"/>
                  <a:pt x="2055" y="885"/>
                </a:cubicBezTo>
                <a:cubicBezTo>
                  <a:pt x="2059" y="885"/>
                  <a:pt x="2063" y="883"/>
                  <a:pt x="2063" y="879"/>
                </a:cubicBezTo>
                <a:cubicBezTo>
                  <a:pt x="2063" y="876"/>
                  <a:pt x="2059" y="873"/>
                  <a:pt x="2055" y="873"/>
                </a:cubicBezTo>
                <a:close/>
                <a:moveTo>
                  <a:pt x="2033" y="891"/>
                </a:moveTo>
                <a:cubicBezTo>
                  <a:pt x="2029" y="891"/>
                  <a:pt x="2025" y="894"/>
                  <a:pt x="2025" y="898"/>
                </a:cubicBezTo>
                <a:cubicBezTo>
                  <a:pt x="2025" y="902"/>
                  <a:pt x="2029" y="905"/>
                  <a:pt x="2033" y="905"/>
                </a:cubicBezTo>
                <a:cubicBezTo>
                  <a:pt x="2037" y="905"/>
                  <a:pt x="2041" y="902"/>
                  <a:pt x="2041" y="898"/>
                </a:cubicBezTo>
                <a:cubicBezTo>
                  <a:pt x="2041" y="894"/>
                  <a:pt x="2037" y="891"/>
                  <a:pt x="2033" y="891"/>
                </a:cubicBezTo>
                <a:close/>
                <a:moveTo>
                  <a:pt x="2055" y="891"/>
                </a:moveTo>
                <a:cubicBezTo>
                  <a:pt x="2051" y="891"/>
                  <a:pt x="2047" y="894"/>
                  <a:pt x="2047" y="898"/>
                </a:cubicBezTo>
                <a:cubicBezTo>
                  <a:pt x="2047" y="902"/>
                  <a:pt x="2051" y="905"/>
                  <a:pt x="2055" y="905"/>
                </a:cubicBezTo>
                <a:cubicBezTo>
                  <a:pt x="2059" y="905"/>
                  <a:pt x="2063" y="902"/>
                  <a:pt x="2063" y="898"/>
                </a:cubicBezTo>
                <a:cubicBezTo>
                  <a:pt x="2063" y="894"/>
                  <a:pt x="2059" y="891"/>
                  <a:pt x="2055" y="891"/>
                </a:cubicBezTo>
                <a:close/>
                <a:moveTo>
                  <a:pt x="2077" y="775"/>
                </a:moveTo>
                <a:cubicBezTo>
                  <a:pt x="2073" y="775"/>
                  <a:pt x="2069" y="778"/>
                  <a:pt x="2069" y="782"/>
                </a:cubicBezTo>
                <a:cubicBezTo>
                  <a:pt x="2069" y="786"/>
                  <a:pt x="2073" y="789"/>
                  <a:pt x="2077" y="789"/>
                </a:cubicBezTo>
                <a:cubicBezTo>
                  <a:pt x="2081" y="789"/>
                  <a:pt x="2085" y="786"/>
                  <a:pt x="2085" y="782"/>
                </a:cubicBezTo>
                <a:cubicBezTo>
                  <a:pt x="2085" y="778"/>
                  <a:pt x="2081" y="775"/>
                  <a:pt x="2077" y="775"/>
                </a:cubicBezTo>
                <a:close/>
                <a:moveTo>
                  <a:pt x="2077" y="795"/>
                </a:moveTo>
                <a:cubicBezTo>
                  <a:pt x="2073" y="795"/>
                  <a:pt x="2069" y="798"/>
                  <a:pt x="2069" y="801"/>
                </a:cubicBezTo>
                <a:cubicBezTo>
                  <a:pt x="2069" y="805"/>
                  <a:pt x="2073" y="808"/>
                  <a:pt x="2077" y="808"/>
                </a:cubicBezTo>
                <a:cubicBezTo>
                  <a:pt x="2081" y="808"/>
                  <a:pt x="2085" y="805"/>
                  <a:pt x="2085" y="801"/>
                </a:cubicBezTo>
                <a:cubicBezTo>
                  <a:pt x="2085" y="798"/>
                  <a:pt x="2081" y="795"/>
                  <a:pt x="2077" y="795"/>
                </a:cubicBezTo>
                <a:close/>
                <a:moveTo>
                  <a:pt x="2100" y="795"/>
                </a:moveTo>
                <a:cubicBezTo>
                  <a:pt x="2096" y="795"/>
                  <a:pt x="2092" y="798"/>
                  <a:pt x="2092" y="801"/>
                </a:cubicBezTo>
                <a:cubicBezTo>
                  <a:pt x="2092" y="805"/>
                  <a:pt x="2096" y="808"/>
                  <a:pt x="2100" y="808"/>
                </a:cubicBezTo>
                <a:cubicBezTo>
                  <a:pt x="2104" y="808"/>
                  <a:pt x="2108" y="805"/>
                  <a:pt x="2108" y="801"/>
                </a:cubicBezTo>
                <a:cubicBezTo>
                  <a:pt x="2108" y="798"/>
                  <a:pt x="2104" y="795"/>
                  <a:pt x="2100" y="795"/>
                </a:cubicBezTo>
                <a:close/>
                <a:moveTo>
                  <a:pt x="2077" y="833"/>
                </a:moveTo>
                <a:cubicBezTo>
                  <a:pt x="2073" y="833"/>
                  <a:pt x="2069" y="837"/>
                  <a:pt x="2069" y="840"/>
                </a:cubicBezTo>
                <a:cubicBezTo>
                  <a:pt x="2069" y="844"/>
                  <a:pt x="2073" y="847"/>
                  <a:pt x="2077" y="847"/>
                </a:cubicBezTo>
                <a:cubicBezTo>
                  <a:pt x="2081" y="847"/>
                  <a:pt x="2085" y="844"/>
                  <a:pt x="2085" y="840"/>
                </a:cubicBezTo>
                <a:cubicBezTo>
                  <a:pt x="2085" y="837"/>
                  <a:pt x="2081" y="833"/>
                  <a:pt x="2077" y="833"/>
                </a:cubicBezTo>
                <a:close/>
                <a:moveTo>
                  <a:pt x="2077" y="853"/>
                </a:moveTo>
                <a:cubicBezTo>
                  <a:pt x="2073" y="853"/>
                  <a:pt x="2069" y="856"/>
                  <a:pt x="2069" y="860"/>
                </a:cubicBezTo>
                <a:cubicBezTo>
                  <a:pt x="2069" y="864"/>
                  <a:pt x="2073" y="867"/>
                  <a:pt x="2077" y="867"/>
                </a:cubicBezTo>
                <a:cubicBezTo>
                  <a:pt x="2081" y="867"/>
                  <a:pt x="2085" y="864"/>
                  <a:pt x="2085" y="860"/>
                </a:cubicBezTo>
                <a:cubicBezTo>
                  <a:pt x="2085" y="856"/>
                  <a:pt x="2081" y="853"/>
                  <a:pt x="2077" y="853"/>
                </a:cubicBezTo>
                <a:close/>
                <a:moveTo>
                  <a:pt x="2077" y="873"/>
                </a:moveTo>
                <a:cubicBezTo>
                  <a:pt x="2073" y="873"/>
                  <a:pt x="2069" y="876"/>
                  <a:pt x="2069" y="879"/>
                </a:cubicBezTo>
                <a:cubicBezTo>
                  <a:pt x="2069" y="883"/>
                  <a:pt x="2073" y="885"/>
                  <a:pt x="2077" y="885"/>
                </a:cubicBezTo>
                <a:cubicBezTo>
                  <a:pt x="2081" y="885"/>
                  <a:pt x="2085" y="883"/>
                  <a:pt x="2085" y="879"/>
                </a:cubicBezTo>
                <a:cubicBezTo>
                  <a:pt x="2085" y="876"/>
                  <a:pt x="2081" y="873"/>
                  <a:pt x="2077" y="873"/>
                </a:cubicBezTo>
                <a:close/>
                <a:moveTo>
                  <a:pt x="2100" y="873"/>
                </a:moveTo>
                <a:cubicBezTo>
                  <a:pt x="2096" y="873"/>
                  <a:pt x="2092" y="876"/>
                  <a:pt x="2092" y="879"/>
                </a:cubicBezTo>
                <a:cubicBezTo>
                  <a:pt x="2092" y="883"/>
                  <a:pt x="2096" y="885"/>
                  <a:pt x="2100" y="885"/>
                </a:cubicBezTo>
                <a:cubicBezTo>
                  <a:pt x="2104" y="885"/>
                  <a:pt x="2108" y="883"/>
                  <a:pt x="2108" y="879"/>
                </a:cubicBezTo>
                <a:cubicBezTo>
                  <a:pt x="2108" y="876"/>
                  <a:pt x="2104" y="873"/>
                  <a:pt x="2100" y="873"/>
                </a:cubicBezTo>
                <a:close/>
                <a:moveTo>
                  <a:pt x="2077" y="891"/>
                </a:moveTo>
                <a:cubicBezTo>
                  <a:pt x="2073" y="891"/>
                  <a:pt x="2069" y="894"/>
                  <a:pt x="2069" y="898"/>
                </a:cubicBezTo>
                <a:cubicBezTo>
                  <a:pt x="2069" y="902"/>
                  <a:pt x="2073" y="905"/>
                  <a:pt x="2077" y="905"/>
                </a:cubicBezTo>
                <a:cubicBezTo>
                  <a:pt x="2081" y="905"/>
                  <a:pt x="2085" y="902"/>
                  <a:pt x="2085" y="898"/>
                </a:cubicBezTo>
                <a:cubicBezTo>
                  <a:pt x="2085" y="894"/>
                  <a:pt x="2081" y="891"/>
                  <a:pt x="2077" y="891"/>
                </a:cubicBezTo>
                <a:close/>
                <a:moveTo>
                  <a:pt x="2100" y="891"/>
                </a:moveTo>
                <a:cubicBezTo>
                  <a:pt x="2096" y="891"/>
                  <a:pt x="2092" y="894"/>
                  <a:pt x="2092" y="898"/>
                </a:cubicBezTo>
                <a:cubicBezTo>
                  <a:pt x="2092" y="902"/>
                  <a:pt x="2096" y="905"/>
                  <a:pt x="2100" y="905"/>
                </a:cubicBezTo>
                <a:cubicBezTo>
                  <a:pt x="2104" y="905"/>
                  <a:pt x="2108" y="902"/>
                  <a:pt x="2108" y="898"/>
                </a:cubicBezTo>
                <a:cubicBezTo>
                  <a:pt x="2108" y="894"/>
                  <a:pt x="2104" y="891"/>
                  <a:pt x="2100" y="891"/>
                </a:cubicBezTo>
                <a:close/>
                <a:moveTo>
                  <a:pt x="2122" y="891"/>
                </a:moveTo>
                <a:cubicBezTo>
                  <a:pt x="2118" y="891"/>
                  <a:pt x="2115" y="894"/>
                  <a:pt x="2115" y="898"/>
                </a:cubicBezTo>
                <a:cubicBezTo>
                  <a:pt x="2115" y="902"/>
                  <a:pt x="2118" y="905"/>
                  <a:pt x="2122" y="905"/>
                </a:cubicBezTo>
                <a:cubicBezTo>
                  <a:pt x="2126" y="905"/>
                  <a:pt x="2129" y="902"/>
                  <a:pt x="2129" y="898"/>
                </a:cubicBezTo>
                <a:cubicBezTo>
                  <a:pt x="2129" y="894"/>
                  <a:pt x="2126" y="891"/>
                  <a:pt x="2122" y="891"/>
                </a:cubicBezTo>
                <a:close/>
                <a:moveTo>
                  <a:pt x="1988" y="911"/>
                </a:moveTo>
                <a:cubicBezTo>
                  <a:pt x="1984" y="911"/>
                  <a:pt x="1981" y="914"/>
                  <a:pt x="1981" y="917"/>
                </a:cubicBezTo>
                <a:cubicBezTo>
                  <a:pt x="1981" y="921"/>
                  <a:pt x="1984" y="924"/>
                  <a:pt x="1988" y="924"/>
                </a:cubicBezTo>
                <a:cubicBezTo>
                  <a:pt x="1993" y="924"/>
                  <a:pt x="1996" y="921"/>
                  <a:pt x="1996" y="917"/>
                </a:cubicBezTo>
                <a:cubicBezTo>
                  <a:pt x="1996" y="914"/>
                  <a:pt x="1993" y="911"/>
                  <a:pt x="1988" y="911"/>
                </a:cubicBezTo>
                <a:close/>
                <a:moveTo>
                  <a:pt x="2011" y="911"/>
                </a:moveTo>
                <a:cubicBezTo>
                  <a:pt x="2007" y="911"/>
                  <a:pt x="2004" y="914"/>
                  <a:pt x="2004" y="917"/>
                </a:cubicBezTo>
                <a:cubicBezTo>
                  <a:pt x="2004" y="921"/>
                  <a:pt x="2007" y="924"/>
                  <a:pt x="2011" y="924"/>
                </a:cubicBezTo>
                <a:cubicBezTo>
                  <a:pt x="2016" y="924"/>
                  <a:pt x="2019" y="921"/>
                  <a:pt x="2019" y="917"/>
                </a:cubicBezTo>
                <a:cubicBezTo>
                  <a:pt x="2019" y="914"/>
                  <a:pt x="2016" y="911"/>
                  <a:pt x="2011" y="911"/>
                </a:cubicBezTo>
                <a:close/>
                <a:moveTo>
                  <a:pt x="1988" y="930"/>
                </a:moveTo>
                <a:cubicBezTo>
                  <a:pt x="1984" y="930"/>
                  <a:pt x="1981" y="933"/>
                  <a:pt x="1981" y="937"/>
                </a:cubicBezTo>
                <a:cubicBezTo>
                  <a:pt x="1981" y="940"/>
                  <a:pt x="1984" y="943"/>
                  <a:pt x="1988" y="943"/>
                </a:cubicBezTo>
                <a:cubicBezTo>
                  <a:pt x="1993" y="943"/>
                  <a:pt x="1996" y="940"/>
                  <a:pt x="1996" y="937"/>
                </a:cubicBezTo>
                <a:cubicBezTo>
                  <a:pt x="1996" y="933"/>
                  <a:pt x="1993" y="930"/>
                  <a:pt x="1988" y="930"/>
                </a:cubicBezTo>
                <a:close/>
                <a:moveTo>
                  <a:pt x="2011" y="930"/>
                </a:moveTo>
                <a:cubicBezTo>
                  <a:pt x="2007" y="930"/>
                  <a:pt x="2004" y="933"/>
                  <a:pt x="2004" y="937"/>
                </a:cubicBezTo>
                <a:cubicBezTo>
                  <a:pt x="2004" y="940"/>
                  <a:pt x="2007" y="943"/>
                  <a:pt x="2011" y="943"/>
                </a:cubicBezTo>
                <a:cubicBezTo>
                  <a:pt x="2016" y="943"/>
                  <a:pt x="2019" y="940"/>
                  <a:pt x="2019" y="937"/>
                </a:cubicBezTo>
                <a:cubicBezTo>
                  <a:pt x="2019" y="933"/>
                  <a:pt x="2016" y="930"/>
                  <a:pt x="2011" y="930"/>
                </a:cubicBezTo>
                <a:close/>
                <a:moveTo>
                  <a:pt x="1988" y="950"/>
                </a:moveTo>
                <a:cubicBezTo>
                  <a:pt x="1984" y="950"/>
                  <a:pt x="1981" y="953"/>
                  <a:pt x="1981" y="956"/>
                </a:cubicBezTo>
                <a:cubicBezTo>
                  <a:pt x="1981" y="960"/>
                  <a:pt x="1984" y="963"/>
                  <a:pt x="1988" y="963"/>
                </a:cubicBezTo>
                <a:cubicBezTo>
                  <a:pt x="1993" y="963"/>
                  <a:pt x="1996" y="960"/>
                  <a:pt x="1996" y="956"/>
                </a:cubicBezTo>
                <a:cubicBezTo>
                  <a:pt x="1996" y="953"/>
                  <a:pt x="1993" y="950"/>
                  <a:pt x="1988" y="950"/>
                </a:cubicBezTo>
                <a:close/>
                <a:moveTo>
                  <a:pt x="2011" y="950"/>
                </a:moveTo>
                <a:cubicBezTo>
                  <a:pt x="2007" y="950"/>
                  <a:pt x="2004" y="953"/>
                  <a:pt x="2004" y="956"/>
                </a:cubicBezTo>
                <a:cubicBezTo>
                  <a:pt x="2004" y="960"/>
                  <a:pt x="2007" y="963"/>
                  <a:pt x="2011" y="963"/>
                </a:cubicBezTo>
                <a:cubicBezTo>
                  <a:pt x="2016" y="963"/>
                  <a:pt x="2019" y="960"/>
                  <a:pt x="2019" y="956"/>
                </a:cubicBezTo>
                <a:cubicBezTo>
                  <a:pt x="2019" y="953"/>
                  <a:pt x="2016" y="950"/>
                  <a:pt x="2011" y="950"/>
                </a:cubicBezTo>
                <a:close/>
                <a:moveTo>
                  <a:pt x="1988" y="969"/>
                </a:moveTo>
                <a:cubicBezTo>
                  <a:pt x="1984" y="969"/>
                  <a:pt x="1981" y="972"/>
                  <a:pt x="1981" y="976"/>
                </a:cubicBezTo>
                <a:cubicBezTo>
                  <a:pt x="1981" y="980"/>
                  <a:pt x="1984" y="983"/>
                  <a:pt x="1988" y="983"/>
                </a:cubicBezTo>
                <a:cubicBezTo>
                  <a:pt x="1993" y="983"/>
                  <a:pt x="1996" y="980"/>
                  <a:pt x="1996" y="976"/>
                </a:cubicBezTo>
                <a:cubicBezTo>
                  <a:pt x="1996" y="972"/>
                  <a:pt x="1993" y="969"/>
                  <a:pt x="1988" y="969"/>
                </a:cubicBezTo>
                <a:close/>
                <a:moveTo>
                  <a:pt x="2011" y="969"/>
                </a:moveTo>
                <a:cubicBezTo>
                  <a:pt x="2007" y="969"/>
                  <a:pt x="2004" y="972"/>
                  <a:pt x="2004" y="976"/>
                </a:cubicBezTo>
                <a:cubicBezTo>
                  <a:pt x="2004" y="980"/>
                  <a:pt x="2007" y="983"/>
                  <a:pt x="2011" y="983"/>
                </a:cubicBezTo>
                <a:cubicBezTo>
                  <a:pt x="2016" y="983"/>
                  <a:pt x="2019" y="980"/>
                  <a:pt x="2019" y="976"/>
                </a:cubicBezTo>
                <a:cubicBezTo>
                  <a:pt x="2019" y="972"/>
                  <a:pt x="2016" y="969"/>
                  <a:pt x="2011" y="969"/>
                </a:cubicBezTo>
                <a:close/>
                <a:moveTo>
                  <a:pt x="2033" y="911"/>
                </a:moveTo>
                <a:cubicBezTo>
                  <a:pt x="2029" y="911"/>
                  <a:pt x="2025" y="914"/>
                  <a:pt x="2025" y="917"/>
                </a:cubicBezTo>
                <a:cubicBezTo>
                  <a:pt x="2025" y="921"/>
                  <a:pt x="2029" y="924"/>
                  <a:pt x="2033" y="924"/>
                </a:cubicBezTo>
                <a:cubicBezTo>
                  <a:pt x="2037" y="924"/>
                  <a:pt x="2041" y="921"/>
                  <a:pt x="2041" y="917"/>
                </a:cubicBezTo>
                <a:cubicBezTo>
                  <a:pt x="2041" y="914"/>
                  <a:pt x="2037" y="911"/>
                  <a:pt x="2033" y="911"/>
                </a:cubicBezTo>
                <a:close/>
                <a:moveTo>
                  <a:pt x="2055" y="911"/>
                </a:moveTo>
                <a:cubicBezTo>
                  <a:pt x="2051" y="911"/>
                  <a:pt x="2047" y="914"/>
                  <a:pt x="2047" y="917"/>
                </a:cubicBezTo>
                <a:cubicBezTo>
                  <a:pt x="2047" y="921"/>
                  <a:pt x="2051" y="924"/>
                  <a:pt x="2055" y="924"/>
                </a:cubicBezTo>
                <a:cubicBezTo>
                  <a:pt x="2059" y="924"/>
                  <a:pt x="2063" y="921"/>
                  <a:pt x="2063" y="917"/>
                </a:cubicBezTo>
                <a:cubicBezTo>
                  <a:pt x="2063" y="914"/>
                  <a:pt x="2059" y="911"/>
                  <a:pt x="2055" y="911"/>
                </a:cubicBezTo>
                <a:close/>
                <a:moveTo>
                  <a:pt x="2033" y="930"/>
                </a:moveTo>
                <a:cubicBezTo>
                  <a:pt x="2029" y="930"/>
                  <a:pt x="2025" y="933"/>
                  <a:pt x="2025" y="937"/>
                </a:cubicBezTo>
                <a:cubicBezTo>
                  <a:pt x="2025" y="940"/>
                  <a:pt x="2029" y="943"/>
                  <a:pt x="2033" y="943"/>
                </a:cubicBezTo>
                <a:cubicBezTo>
                  <a:pt x="2037" y="943"/>
                  <a:pt x="2041" y="940"/>
                  <a:pt x="2041" y="937"/>
                </a:cubicBezTo>
                <a:cubicBezTo>
                  <a:pt x="2041" y="933"/>
                  <a:pt x="2037" y="930"/>
                  <a:pt x="2033" y="930"/>
                </a:cubicBezTo>
                <a:close/>
                <a:moveTo>
                  <a:pt x="2055" y="930"/>
                </a:moveTo>
                <a:cubicBezTo>
                  <a:pt x="2051" y="930"/>
                  <a:pt x="2047" y="933"/>
                  <a:pt x="2047" y="937"/>
                </a:cubicBezTo>
                <a:cubicBezTo>
                  <a:pt x="2047" y="940"/>
                  <a:pt x="2051" y="943"/>
                  <a:pt x="2055" y="943"/>
                </a:cubicBezTo>
                <a:cubicBezTo>
                  <a:pt x="2059" y="943"/>
                  <a:pt x="2063" y="940"/>
                  <a:pt x="2063" y="937"/>
                </a:cubicBezTo>
                <a:cubicBezTo>
                  <a:pt x="2063" y="933"/>
                  <a:pt x="2059" y="930"/>
                  <a:pt x="2055" y="930"/>
                </a:cubicBezTo>
                <a:close/>
                <a:moveTo>
                  <a:pt x="2033" y="950"/>
                </a:moveTo>
                <a:cubicBezTo>
                  <a:pt x="2029" y="950"/>
                  <a:pt x="2025" y="953"/>
                  <a:pt x="2025" y="956"/>
                </a:cubicBezTo>
                <a:cubicBezTo>
                  <a:pt x="2025" y="960"/>
                  <a:pt x="2029" y="963"/>
                  <a:pt x="2033" y="963"/>
                </a:cubicBezTo>
                <a:cubicBezTo>
                  <a:pt x="2037" y="963"/>
                  <a:pt x="2041" y="960"/>
                  <a:pt x="2041" y="956"/>
                </a:cubicBezTo>
                <a:cubicBezTo>
                  <a:pt x="2041" y="953"/>
                  <a:pt x="2037" y="950"/>
                  <a:pt x="2033" y="950"/>
                </a:cubicBezTo>
                <a:close/>
                <a:moveTo>
                  <a:pt x="2055" y="950"/>
                </a:moveTo>
                <a:cubicBezTo>
                  <a:pt x="2051" y="950"/>
                  <a:pt x="2047" y="953"/>
                  <a:pt x="2047" y="956"/>
                </a:cubicBezTo>
                <a:cubicBezTo>
                  <a:pt x="2047" y="960"/>
                  <a:pt x="2051" y="963"/>
                  <a:pt x="2055" y="963"/>
                </a:cubicBezTo>
                <a:cubicBezTo>
                  <a:pt x="2059" y="963"/>
                  <a:pt x="2063" y="960"/>
                  <a:pt x="2063" y="956"/>
                </a:cubicBezTo>
                <a:cubicBezTo>
                  <a:pt x="2063" y="953"/>
                  <a:pt x="2059" y="950"/>
                  <a:pt x="2055" y="950"/>
                </a:cubicBezTo>
                <a:close/>
                <a:moveTo>
                  <a:pt x="2033" y="969"/>
                </a:moveTo>
                <a:cubicBezTo>
                  <a:pt x="2029" y="969"/>
                  <a:pt x="2025" y="972"/>
                  <a:pt x="2025" y="976"/>
                </a:cubicBezTo>
                <a:cubicBezTo>
                  <a:pt x="2025" y="980"/>
                  <a:pt x="2029" y="983"/>
                  <a:pt x="2033" y="983"/>
                </a:cubicBezTo>
                <a:cubicBezTo>
                  <a:pt x="2037" y="983"/>
                  <a:pt x="2041" y="980"/>
                  <a:pt x="2041" y="976"/>
                </a:cubicBezTo>
                <a:cubicBezTo>
                  <a:pt x="2041" y="972"/>
                  <a:pt x="2037" y="969"/>
                  <a:pt x="2033" y="969"/>
                </a:cubicBezTo>
                <a:close/>
                <a:moveTo>
                  <a:pt x="2055" y="969"/>
                </a:moveTo>
                <a:cubicBezTo>
                  <a:pt x="2051" y="969"/>
                  <a:pt x="2047" y="972"/>
                  <a:pt x="2047" y="976"/>
                </a:cubicBezTo>
                <a:cubicBezTo>
                  <a:pt x="2047" y="980"/>
                  <a:pt x="2051" y="983"/>
                  <a:pt x="2055" y="983"/>
                </a:cubicBezTo>
                <a:cubicBezTo>
                  <a:pt x="2059" y="983"/>
                  <a:pt x="2063" y="980"/>
                  <a:pt x="2063" y="976"/>
                </a:cubicBezTo>
                <a:cubicBezTo>
                  <a:pt x="2063" y="972"/>
                  <a:pt x="2059" y="969"/>
                  <a:pt x="2055" y="969"/>
                </a:cubicBezTo>
                <a:close/>
                <a:moveTo>
                  <a:pt x="2033" y="988"/>
                </a:moveTo>
                <a:cubicBezTo>
                  <a:pt x="2029" y="988"/>
                  <a:pt x="2025" y="991"/>
                  <a:pt x="2025" y="995"/>
                </a:cubicBezTo>
                <a:cubicBezTo>
                  <a:pt x="2025" y="999"/>
                  <a:pt x="2029" y="1002"/>
                  <a:pt x="2033" y="1002"/>
                </a:cubicBezTo>
                <a:cubicBezTo>
                  <a:pt x="2037" y="1002"/>
                  <a:pt x="2041" y="999"/>
                  <a:pt x="2041" y="995"/>
                </a:cubicBezTo>
                <a:cubicBezTo>
                  <a:pt x="2041" y="991"/>
                  <a:pt x="2037" y="988"/>
                  <a:pt x="2033" y="988"/>
                </a:cubicBezTo>
                <a:close/>
                <a:moveTo>
                  <a:pt x="2055" y="988"/>
                </a:moveTo>
                <a:cubicBezTo>
                  <a:pt x="2051" y="988"/>
                  <a:pt x="2047" y="991"/>
                  <a:pt x="2047" y="995"/>
                </a:cubicBezTo>
                <a:cubicBezTo>
                  <a:pt x="2047" y="999"/>
                  <a:pt x="2051" y="1002"/>
                  <a:pt x="2055" y="1002"/>
                </a:cubicBezTo>
                <a:cubicBezTo>
                  <a:pt x="2059" y="1002"/>
                  <a:pt x="2063" y="999"/>
                  <a:pt x="2063" y="995"/>
                </a:cubicBezTo>
                <a:cubicBezTo>
                  <a:pt x="2063" y="991"/>
                  <a:pt x="2059" y="988"/>
                  <a:pt x="2055" y="988"/>
                </a:cubicBezTo>
                <a:close/>
                <a:moveTo>
                  <a:pt x="2055" y="1008"/>
                </a:moveTo>
                <a:cubicBezTo>
                  <a:pt x="2051" y="1008"/>
                  <a:pt x="2047" y="1011"/>
                  <a:pt x="2047" y="1014"/>
                </a:cubicBezTo>
                <a:cubicBezTo>
                  <a:pt x="2047" y="1018"/>
                  <a:pt x="2051" y="1021"/>
                  <a:pt x="2055" y="1021"/>
                </a:cubicBezTo>
                <a:cubicBezTo>
                  <a:pt x="2059" y="1021"/>
                  <a:pt x="2063" y="1018"/>
                  <a:pt x="2063" y="1014"/>
                </a:cubicBezTo>
                <a:cubicBezTo>
                  <a:pt x="2063" y="1011"/>
                  <a:pt x="2059" y="1008"/>
                  <a:pt x="2055" y="1008"/>
                </a:cubicBezTo>
                <a:close/>
                <a:moveTo>
                  <a:pt x="2077" y="911"/>
                </a:moveTo>
                <a:cubicBezTo>
                  <a:pt x="2073" y="911"/>
                  <a:pt x="2069" y="914"/>
                  <a:pt x="2069" y="917"/>
                </a:cubicBezTo>
                <a:cubicBezTo>
                  <a:pt x="2069" y="921"/>
                  <a:pt x="2073" y="924"/>
                  <a:pt x="2077" y="924"/>
                </a:cubicBezTo>
                <a:cubicBezTo>
                  <a:pt x="2081" y="924"/>
                  <a:pt x="2085" y="921"/>
                  <a:pt x="2085" y="917"/>
                </a:cubicBezTo>
                <a:cubicBezTo>
                  <a:pt x="2085" y="914"/>
                  <a:pt x="2081" y="911"/>
                  <a:pt x="2077" y="911"/>
                </a:cubicBezTo>
                <a:close/>
                <a:moveTo>
                  <a:pt x="2100" y="911"/>
                </a:moveTo>
                <a:cubicBezTo>
                  <a:pt x="2096" y="911"/>
                  <a:pt x="2092" y="914"/>
                  <a:pt x="2092" y="917"/>
                </a:cubicBezTo>
                <a:cubicBezTo>
                  <a:pt x="2092" y="921"/>
                  <a:pt x="2096" y="924"/>
                  <a:pt x="2100" y="924"/>
                </a:cubicBezTo>
                <a:cubicBezTo>
                  <a:pt x="2104" y="924"/>
                  <a:pt x="2108" y="921"/>
                  <a:pt x="2108" y="917"/>
                </a:cubicBezTo>
                <a:cubicBezTo>
                  <a:pt x="2108" y="914"/>
                  <a:pt x="2104" y="911"/>
                  <a:pt x="2100" y="911"/>
                </a:cubicBezTo>
                <a:close/>
                <a:moveTo>
                  <a:pt x="2077" y="930"/>
                </a:moveTo>
                <a:cubicBezTo>
                  <a:pt x="2073" y="930"/>
                  <a:pt x="2069" y="933"/>
                  <a:pt x="2069" y="937"/>
                </a:cubicBezTo>
                <a:cubicBezTo>
                  <a:pt x="2069" y="940"/>
                  <a:pt x="2073" y="943"/>
                  <a:pt x="2077" y="943"/>
                </a:cubicBezTo>
                <a:cubicBezTo>
                  <a:pt x="2081" y="943"/>
                  <a:pt x="2085" y="940"/>
                  <a:pt x="2085" y="937"/>
                </a:cubicBezTo>
                <a:cubicBezTo>
                  <a:pt x="2085" y="933"/>
                  <a:pt x="2081" y="930"/>
                  <a:pt x="2077" y="930"/>
                </a:cubicBezTo>
                <a:close/>
                <a:moveTo>
                  <a:pt x="2100" y="930"/>
                </a:moveTo>
                <a:cubicBezTo>
                  <a:pt x="2096" y="930"/>
                  <a:pt x="2092" y="933"/>
                  <a:pt x="2092" y="937"/>
                </a:cubicBezTo>
                <a:cubicBezTo>
                  <a:pt x="2092" y="940"/>
                  <a:pt x="2096" y="943"/>
                  <a:pt x="2100" y="943"/>
                </a:cubicBezTo>
                <a:cubicBezTo>
                  <a:pt x="2104" y="943"/>
                  <a:pt x="2108" y="940"/>
                  <a:pt x="2108" y="937"/>
                </a:cubicBezTo>
                <a:cubicBezTo>
                  <a:pt x="2108" y="933"/>
                  <a:pt x="2104" y="930"/>
                  <a:pt x="2100" y="930"/>
                </a:cubicBezTo>
                <a:close/>
                <a:moveTo>
                  <a:pt x="2077" y="950"/>
                </a:moveTo>
                <a:cubicBezTo>
                  <a:pt x="2073" y="950"/>
                  <a:pt x="2069" y="953"/>
                  <a:pt x="2069" y="956"/>
                </a:cubicBezTo>
                <a:cubicBezTo>
                  <a:pt x="2069" y="960"/>
                  <a:pt x="2073" y="963"/>
                  <a:pt x="2077" y="963"/>
                </a:cubicBezTo>
                <a:cubicBezTo>
                  <a:pt x="2081" y="963"/>
                  <a:pt x="2085" y="960"/>
                  <a:pt x="2085" y="956"/>
                </a:cubicBezTo>
                <a:cubicBezTo>
                  <a:pt x="2085" y="953"/>
                  <a:pt x="2081" y="950"/>
                  <a:pt x="2077" y="950"/>
                </a:cubicBezTo>
                <a:close/>
                <a:moveTo>
                  <a:pt x="2100" y="950"/>
                </a:moveTo>
                <a:cubicBezTo>
                  <a:pt x="2096" y="950"/>
                  <a:pt x="2092" y="953"/>
                  <a:pt x="2092" y="956"/>
                </a:cubicBezTo>
                <a:cubicBezTo>
                  <a:pt x="2092" y="960"/>
                  <a:pt x="2096" y="963"/>
                  <a:pt x="2100" y="963"/>
                </a:cubicBezTo>
                <a:cubicBezTo>
                  <a:pt x="2104" y="963"/>
                  <a:pt x="2108" y="960"/>
                  <a:pt x="2108" y="956"/>
                </a:cubicBezTo>
                <a:cubicBezTo>
                  <a:pt x="2108" y="953"/>
                  <a:pt x="2104" y="950"/>
                  <a:pt x="2100" y="950"/>
                </a:cubicBezTo>
                <a:close/>
                <a:moveTo>
                  <a:pt x="2077" y="969"/>
                </a:moveTo>
                <a:cubicBezTo>
                  <a:pt x="2073" y="969"/>
                  <a:pt x="2069" y="972"/>
                  <a:pt x="2069" y="976"/>
                </a:cubicBezTo>
                <a:cubicBezTo>
                  <a:pt x="2069" y="980"/>
                  <a:pt x="2073" y="983"/>
                  <a:pt x="2077" y="983"/>
                </a:cubicBezTo>
                <a:cubicBezTo>
                  <a:pt x="2081" y="983"/>
                  <a:pt x="2085" y="980"/>
                  <a:pt x="2085" y="976"/>
                </a:cubicBezTo>
                <a:cubicBezTo>
                  <a:pt x="2085" y="972"/>
                  <a:pt x="2081" y="969"/>
                  <a:pt x="2077" y="969"/>
                </a:cubicBezTo>
                <a:close/>
                <a:moveTo>
                  <a:pt x="2100" y="969"/>
                </a:moveTo>
                <a:cubicBezTo>
                  <a:pt x="2096" y="969"/>
                  <a:pt x="2092" y="972"/>
                  <a:pt x="2092" y="976"/>
                </a:cubicBezTo>
                <a:cubicBezTo>
                  <a:pt x="2092" y="980"/>
                  <a:pt x="2096" y="983"/>
                  <a:pt x="2100" y="983"/>
                </a:cubicBezTo>
                <a:cubicBezTo>
                  <a:pt x="2104" y="983"/>
                  <a:pt x="2108" y="980"/>
                  <a:pt x="2108" y="976"/>
                </a:cubicBezTo>
                <a:cubicBezTo>
                  <a:pt x="2108" y="972"/>
                  <a:pt x="2104" y="969"/>
                  <a:pt x="2100" y="969"/>
                </a:cubicBezTo>
                <a:close/>
                <a:moveTo>
                  <a:pt x="2077" y="988"/>
                </a:moveTo>
                <a:cubicBezTo>
                  <a:pt x="2073" y="988"/>
                  <a:pt x="2069" y="991"/>
                  <a:pt x="2069" y="995"/>
                </a:cubicBezTo>
                <a:cubicBezTo>
                  <a:pt x="2069" y="999"/>
                  <a:pt x="2073" y="1002"/>
                  <a:pt x="2077" y="1002"/>
                </a:cubicBezTo>
                <a:cubicBezTo>
                  <a:pt x="2081" y="1002"/>
                  <a:pt x="2085" y="999"/>
                  <a:pt x="2085" y="995"/>
                </a:cubicBezTo>
                <a:cubicBezTo>
                  <a:pt x="2085" y="991"/>
                  <a:pt x="2081" y="988"/>
                  <a:pt x="2077" y="988"/>
                </a:cubicBezTo>
                <a:close/>
                <a:moveTo>
                  <a:pt x="2100" y="988"/>
                </a:moveTo>
                <a:cubicBezTo>
                  <a:pt x="2096" y="988"/>
                  <a:pt x="2092" y="991"/>
                  <a:pt x="2092" y="995"/>
                </a:cubicBezTo>
                <a:cubicBezTo>
                  <a:pt x="2092" y="999"/>
                  <a:pt x="2096" y="1002"/>
                  <a:pt x="2100" y="1002"/>
                </a:cubicBezTo>
                <a:cubicBezTo>
                  <a:pt x="2104" y="1002"/>
                  <a:pt x="2108" y="999"/>
                  <a:pt x="2108" y="995"/>
                </a:cubicBezTo>
                <a:cubicBezTo>
                  <a:pt x="2108" y="991"/>
                  <a:pt x="2104" y="988"/>
                  <a:pt x="2100" y="988"/>
                </a:cubicBezTo>
                <a:close/>
                <a:moveTo>
                  <a:pt x="2077" y="1008"/>
                </a:moveTo>
                <a:cubicBezTo>
                  <a:pt x="2073" y="1008"/>
                  <a:pt x="2069" y="1011"/>
                  <a:pt x="2069" y="1014"/>
                </a:cubicBezTo>
                <a:cubicBezTo>
                  <a:pt x="2069" y="1018"/>
                  <a:pt x="2073" y="1021"/>
                  <a:pt x="2077" y="1021"/>
                </a:cubicBezTo>
                <a:cubicBezTo>
                  <a:pt x="2081" y="1021"/>
                  <a:pt x="2085" y="1018"/>
                  <a:pt x="2085" y="1014"/>
                </a:cubicBezTo>
                <a:cubicBezTo>
                  <a:pt x="2085" y="1011"/>
                  <a:pt x="2081" y="1008"/>
                  <a:pt x="2077" y="1008"/>
                </a:cubicBezTo>
                <a:close/>
                <a:moveTo>
                  <a:pt x="2100" y="1008"/>
                </a:moveTo>
                <a:cubicBezTo>
                  <a:pt x="2096" y="1008"/>
                  <a:pt x="2092" y="1011"/>
                  <a:pt x="2092" y="1014"/>
                </a:cubicBezTo>
                <a:cubicBezTo>
                  <a:pt x="2092" y="1018"/>
                  <a:pt x="2096" y="1021"/>
                  <a:pt x="2100" y="1021"/>
                </a:cubicBezTo>
                <a:cubicBezTo>
                  <a:pt x="2104" y="1021"/>
                  <a:pt x="2108" y="1018"/>
                  <a:pt x="2108" y="1014"/>
                </a:cubicBezTo>
                <a:cubicBezTo>
                  <a:pt x="2108" y="1011"/>
                  <a:pt x="2104" y="1008"/>
                  <a:pt x="2100" y="1008"/>
                </a:cubicBezTo>
                <a:close/>
                <a:moveTo>
                  <a:pt x="2077" y="1026"/>
                </a:moveTo>
                <a:cubicBezTo>
                  <a:pt x="2073" y="1026"/>
                  <a:pt x="2069" y="1029"/>
                  <a:pt x="2069" y="1033"/>
                </a:cubicBezTo>
                <a:cubicBezTo>
                  <a:pt x="2069" y="1037"/>
                  <a:pt x="2073" y="1040"/>
                  <a:pt x="2077" y="1040"/>
                </a:cubicBezTo>
                <a:cubicBezTo>
                  <a:pt x="2081" y="1040"/>
                  <a:pt x="2085" y="1037"/>
                  <a:pt x="2085" y="1033"/>
                </a:cubicBezTo>
                <a:cubicBezTo>
                  <a:pt x="2085" y="1029"/>
                  <a:pt x="2081" y="1026"/>
                  <a:pt x="2077" y="1026"/>
                </a:cubicBezTo>
                <a:close/>
                <a:moveTo>
                  <a:pt x="2100" y="1026"/>
                </a:moveTo>
                <a:cubicBezTo>
                  <a:pt x="2096" y="1026"/>
                  <a:pt x="2092" y="1029"/>
                  <a:pt x="2092" y="1033"/>
                </a:cubicBezTo>
                <a:cubicBezTo>
                  <a:pt x="2092" y="1037"/>
                  <a:pt x="2096" y="1040"/>
                  <a:pt x="2100" y="1040"/>
                </a:cubicBezTo>
                <a:cubicBezTo>
                  <a:pt x="2104" y="1040"/>
                  <a:pt x="2108" y="1037"/>
                  <a:pt x="2108" y="1033"/>
                </a:cubicBezTo>
                <a:cubicBezTo>
                  <a:pt x="2108" y="1029"/>
                  <a:pt x="2104" y="1026"/>
                  <a:pt x="2100" y="1026"/>
                </a:cubicBezTo>
                <a:close/>
                <a:moveTo>
                  <a:pt x="2100" y="1066"/>
                </a:moveTo>
                <a:cubicBezTo>
                  <a:pt x="2096" y="1066"/>
                  <a:pt x="2092" y="1069"/>
                  <a:pt x="2092" y="1073"/>
                </a:cubicBezTo>
                <a:cubicBezTo>
                  <a:pt x="2092" y="1076"/>
                  <a:pt x="2096" y="1079"/>
                  <a:pt x="2100" y="1079"/>
                </a:cubicBezTo>
                <a:cubicBezTo>
                  <a:pt x="2104" y="1079"/>
                  <a:pt x="2108" y="1076"/>
                  <a:pt x="2108" y="1073"/>
                </a:cubicBezTo>
                <a:cubicBezTo>
                  <a:pt x="2108" y="1069"/>
                  <a:pt x="2104" y="1066"/>
                  <a:pt x="2100" y="1066"/>
                </a:cubicBezTo>
                <a:close/>
                <a:moveTo>
                  <a:pt x="2100" y="1085"/>
                </a:moveTo>
                <a:cubicBezTo>
                  <a:pt x="2096" y="1085"/>
                  <a:pt x="2092" y="1088"/>
                  <a:pt x="2092" y="1092"/>
                </a:cubicBezTo>
                <a:cubicBezTo>
                  <a:pt x="2092" y="1095"/>
                  <a:pt x="2096" y="1098"/>
                  <a:pt x="2100" y="1098"/>
                </a:cubicBezTo>
                <a:cubicBezTo>
                  <a:pt x="2104" y="1098"/>
                  <a:pt x="2108" y="1095"/>
                  <a:pt x="2108" y="1092"/>
                </a:cubicBezTo>
                <a:cubicBezTo>
                  <a:pt x="2108" y="1088"/>
                  <a:pt x="2104" y="1085"/>
                  <a:pt x="2100" y="1085"/>
                </a:cubicBezTo>
                <a:close/>
                <a:moveTo>
                  <a:pt x="2122" y="911"/>
                </a:moveTo>
                <a:cubicBezTo>
                  <a:pt x="2118" y="911"/>
                  <a:pt x="2115" y="914"/>
                  <a:pt x="2115" y="917"/>
                </a:cubicBezTo>
                <a:cubicBezTo>
                  <a:pt x="2115" y="921"/>
                  <a:pt x="2118" y="924"/>
                  <a:pt x="2122" y="924"/>
                </a:cubicBezTo>
                <a:cubicBezTo>
                  <a:pt x="2126" y="924"/>
                  <a:pt x="2129" y="921"/>
                  <a:pt x="2129" y="917"/>
                </a:cubicBezTo>
                <a:cubicBezTo>
                  <a:pt x="2129" y="914"/>
                  <a:pt x="2126" y="911"/>
                  <a:pt x="2122" y="911"/>
                </a:cubicBezTo>
                <a:close/>
                <a:moveTo>
                  <a:pt x="2122" y="930"/>
                </a:moveTo>
                <a:cubicBezTo>
                  <a:pt x="2118" y="930"/>
                  <a:pt x="2115" y="933"/>
                  <a:pt x="2115" y="937"/>
                </a:cubicBezTo>
                <a:cubicBezTo>
                  <a:pt x="2115" y="940"/>
                  <a:pt x="2118" y="943"/>
                  <a:pt x="2122" y="943"/>
                </a:cubicBezTo>
                <a:cubicBezTo>
                  <a:pt x="2126" y="943"/>
                  <a:pt x="2129" y="940"/>
                  <a:pt x="2129" y="937"/>
                </a:cubicBezTo>
                <a:cubicBezTo>
                  <a:pt x="2129" y="933"/>
                  <a:pt x="2126" y="930"/>
                  <a:pt x="2122" y="930"/>
                </a:cubicBezTo>
                <a:close/>
                <a:moveTo>
                  <a:pt x="2144" y="930"/>
                </a:moveTo>
                <a:cubicBezTo>
                  <a:pt x="2140" y="930"/>
                  <a:pt x="2136" y="933"/>
                  <a:pt x="2136" y="937"/>
                </a:cubicBezTo>
                <a:cubicBezTo>
                  <a:pt x="2136" y="940"/>
                  <a:pt x="2140" y="943"/>
                  <a:pt x="2144" y="943"/>
                </a:cubicBezTo>
                <a:cubicBezTo>
                  <a:pt x="2148" y="943"/>
                  <a:pt x="2152" y="940"/>
                  <a:pt x="2152" y="937"/>
                </a:cubicBezTo>
                <a:cubicBezTo>
                  <a:pt x="2152" y="933"/>
                  <a:pt x="2148" y="930"/>
                  <a:pt x="2144" y="930"/>
                </a:cubicBezTo>
                <a:close/>
                <a:moveTo>
                  <a:pt x="2122" y="950"/>
                </a:moveTo>
                <a:cubicBezTo>
                  <a:pt x="2118" y="950"/>
                  <a:pt x="2115" y="953"/>
                  <a:pt x="2115" y="956"/>
                </a:cubicBezTo>
                <a:cubicBezTo>
                  <a:pt x="2115" y="960"/>
                  <a:pt x="2118" y="963"/>
                  <a:pt x="2122" y="963"/>
                </a:cubicBezTo>
                <a:cubicBezTo>
                  <a:pt x="2126" y="963"/>
                  <a:pt x="2129" y="960"/>
                  <a:pt x="2129" y="956"/>
                </a:cubicBezTo>
                <a:cubicBezTo>
                  <a:pt x="2129" y="953"/>
                  <a:pt x="2126" y="950"/>
                  <a:pt x="2122" y="950"/>
                </a:cubicBezTo>
                <a:close/>
                <a:moveTo>
                  <a:pt x="2144" y="950"/>
                </a:moveTo>
                <a:cubicBezTo>
                  <a:pt x="2140" y="950"/>
                  <a:pt x="2136" y="953"/>
                  <a:pt x="2136" y="956"/>
                </a:cubicBezTo>
                <a:cubicBezTo>
                  <a:pt x="2136" y="960"/>
                  <a:pt x="2140" y="963"/>
                  <a:pt x="2144" y="963"/>
                </a:cubicBezTo>
                <a:cubicBezTo>
                  <a:pt x="2148" y="963"/>
                  <a:pt x="2152" y="960"/>
                  <a:pt x="2152" y="956"/>
                </a:cubicBezTo>
                <a:cubicBezTo>
                  <a:pt x="2152" y="953"/>
                  <a:pt x="2148" y="950"/>
                  <a:pt x="2144" y="950"/>
                </a:cubicBezTo>
                <a:close/>
                <a:moveTo>
                  <a:pt x="2122" y="969"/>
                </a:moveTo>
                <a:cubicBezTo>
                  <a:pt x="2118" y="969"/>
                  <a:pt x="2115" y="972"/>
                  <a:pt x="2115" y="976"/>
                </a:cubicBezTo>
                <a:cubicBezTo>
                  <a:pt x="2115" y="980"/>
                  <a:pt x="2118" y="983"/>
                  <a:pt x="2122" y="983"/>
                </a:cubicBezTo>
                <a:cubicBezTo>
                  <a:pt x="2126" y="983"/>
                  <a:pt x="2129" y="980"/>
                  <a:pt x="2129" y="976"/>
                </a:cubicBezTo>
                <a:cubicBezTo>
                  <a:pt x="2129" y="972"/>
                  <a:pt x="2126" y="969"/>
                  <a:pt x="2122" y="969"/>
                </a:cubicBezTo>
                <a:close/>
                <a:moveTo>
                  <a:pt x="2144" y="969"/>
                </a:moveTo>
                <a:cubicBezTo>
                  <a:pt x="2140" y="969"/>
                  <a:pt x="2136" y="972"/>
                  <a:pt x="2136" y="976"/>
                </a:cubicBezTo>
                <a:cubicBezTo>
                  <a:pt x="2136" y="980"/>
                  <a:pt x="2140" y="983"/>
                  <a:pt x="2144" y="983"/>
                </a:cubicBezTo>
                <a:cubicBezTo>
                  <a:pt x="2148" y="983"/>
                  <a:pt x="2152" y="980"/>
                  <a:pt x="2152" y="976"/>
                </a:cubicBezTo>
                <a:cubicBezTo>
                  <a:pt x="2152" y="972"/>
                  <a:pt x="2148" y="969"/>
                  <a:pt x="2144" y="969"/>
                </a:cubicBezTo>
                <a:close/>
                <a:moveTo>
                  <a:pt x="2122" y="988"/>
                </a:moveTo>
                <a:cubicBezTo>
                  <a:pt x="2118" y="988"/>
                  <a:pt x="2115" y="991"/>
                  <a:pt x="2115" y="995"/>
                </a:cubicBezTo>
                <a:cubicBezTo>
                  <a:pt x="2115" y="999"/>
                  <a:pt x="2118" y="1002"/>
                  <a:pt x="2122" y="1002"/>
                </a:cubicBezTo>
                <a:cubicBezTo>
                  <a:pt x="2126" y="1002"/>
                  <a:pt x="2129" y="999"/>
                  <a:pt x="2129" y="995"/>
                </a:cubicBezTo>
                <a:cubicBezTo>
                  <a:pt x="2129" y="991"/>
                  <a:pt x="2126" y="988"/>
                  <a:pt x="2122" y="988"/>
                </a:cubicBezTo>
                <a:close/>
                <a:moveTo>
                  <a:pt x="2122" y="1008"/>
                </a:moveTo>
                <a:cubicBezTo>
                  <a:pt x="2118" y="1008"/>
                  <a:pt x="2115" y="1011"/>
                  <a:pt x="2115" y="1014"/>
                </a:cubicBezTo>
                <a:cubicBezTo>
                  <a:pt x="2115" y="1018"/>
                  <a:pt x="2118" y="1021"/>
                  <a:pt x="2122" y="1021"/>
                </a:cubicBezTo>
                <a:cubicBezTo>
                  <a:pt x="2126" y="1021"/>
                  <a:pt x="2129" y="1018"/>
                  <a:pt x="2129" y="1014"/>
                </a:cubicBezTo>
                <a:cubicBezTo>
                  <a:pt x="2129" y="1011"/>
                  <a:pt x="2126" y="1008"/>
                  <a:pt x="2122" y="1008"/>
                </a:cubicBezTo>
                <a:close/>
                <a:moveTo>
                  <a:pt x="2278" y="1008"/>
                </a:moveTo>
                <a:cubicBezTo>
                  <a:pt x="2274" y="1008"/>
                  <a:pt x="2270" y="1011"/>
                  <a:pt x="2270" y="1014"/>
                </a:cubicBezTo>
                <a:cubicBezTo>
                  <a:pt x="2270" y="1018"/>
                  <a:pt x="2274" y="1021"/>
                  <a:pt x="2278" y="1021"/>
                </a:cubicBezTo>
                <a:cubicBezTo>
                  <a:pt x="2282" y="1021"/>
                  <a:pt x="2285" y="1018"/>
                  <a:pt x="2285" y="1014"/>
                </a:cubicBezTo>
                <a:cubicBezTo>
                  <a:pt x="2285" y="1011"/>
                  <a:pt x="2282" y="1008"/>
                  <a:pt x="2278" y="1008"/>
                </a:cubicBezTo>
                <a:close/>
                <a:moveTo>
                  <a:pt x="2278" y="1026"/>
                </a:moveTo>
                <a:cubicBezTo>
                  <a:pt x="2274" y="1026"/>
                  <a:pt x="2270" y="1029"/>
                  <a:pt x="2270" y="1033"/>
                </a:cubicBezTo>
                <a:cubicBezTo>
                  <a:pt x="2270" y="1037"/>
                  <a:pt x="2274" y="1040"/>
                  <a:pt x="2278" y="1040"/>
                </a:cubicBezTo>
                <a:cubicBezTo>
                  <a:pt x="2282" y="1040"/>
                  <a:pt x="2285" y="1037"/>
                  <a:pt x="2285" y="1033"/>
                </a:cubicBezTo>
                <a:cubicBezTo>
                  <a:pt x="2285" y="1029"/>
                  <a:pt x="2282" y="1026"/>
                  <a:pt x="2278" y="1026"/>
                </a:cubicBezTo>
                <a:close/>
                <a:moveTo>
                  <a:pt x="2278" y="1046"/>
                </a:moveTo>
                <a:cubicBezTo>
                  <a:pt x="2274" y="1046"/>
                  <a:pt x="2270" y="1049"/>
                  <a:pt x="2270" y="1053"/>
                </a:cubicBezTo>
                <a:cubicBezTo>
                  <a:pt x="2270" y="1057"/>
                  <a:pt x="2274" y="1060"/>
                  <a:pt x="2278" y="1060"/>
                </a:cubicBezTo>
                <a:cubicBezTo>
                  <a:pt x="2282" y="1060"/>
                  <a:pt x="2285" y="1057"/>
                  <a:pt x="2285" y="1053"/>
                </a:cubicBezTo>
                <a:cubicBezTo>
                  <a:pt x="2285" y="1049"/>
                  <a:pt x="2282" y="1046"/>
                  <a:pt x="2278" y="1046"/>
                </a:cubicBezTo>
                <a:close/>
                <a:moveTo>
                  <a:pt x="2122" y="1066"/>
                </a:moveTo>
                <a:cubicBezTo>
                  <a:pt x="2118" y="1066"/>
                  <a:pt x="2115" y="1069"/>
                  <a:pt x="2115" y="1073"/>
                </a:cubicBezTo>
                <a:cubicBezTo>
                  <a:pt x="2115" y="1076"/>
                  <a:pt x="2118" y="1079"/>
                  <a:pt x="2122" y="1079"/>
                </a:cubicBezTo>
                <a:cubicBezTo>
                  <a:pt x="2126" y="1079"/>
                  <a:pt x="2129" y="1076"/>
                  <a:pt x="2129" y="1073"/>
                </a:cubicBezTo>
                <a:cubicBezTo>
                  <a:pt x="2129" y="1069"/>
                  <a:pt x="2126" y="1066"/>
                  <a:pt x="2122" y="1066"/>
                </a:cubicBezTo>
                <a:close/>
                <a:moveTo>
                  <a:pt x="2233" y="1085"/>
                </a:moveTo>
                <a:cubicBezTo>
                  <a:pt x="2228" y="1085"/>
                  <a:pt x="2225" y="1088"/>
                  <a:pt x="2225" y="1092"/>
                </a:cubicBezTo>
                <a:cubicBezTo>
                  <a:pt x="2225" y="1095"/>
                  <a:pt x="2228" y="1098"/>
                  <a:pt x="2233" y="1098"/>
                </a:cubicBezTo>
                <a:cubicBezTo>
                  <a:pt x="2237" y="1098"/>
                  <a:pt x="2240" y="1095"/>
                  <a:pt x="2240" y="1092"/>
                </a:cubicBezTo>
                <a:cubicBezTo>
                  <a:pt x="2240" y="1088"/>
                  <a:pt x="2237" y="1085"/>
                  <a:pt x="2233" y="1085"/>
                </a:cubicBezTo>
                <a:close/>
                <a:moveTo>
                  <a:pt x="2233" y="1104"/>
                </a:moveTo>
                <a:cubicBezTo>
                  <a:pt x="2228" y="1104"/>
                  <a:pt x="2225" y="1107"/>
                  <a:pt x="2225" y="1111"/>
                </a:cubicBezTo>
                <a:cubicBezTo>
                  <a:pt x="2225" y="1115"/>
                  <a:pt x="2228" y="1118"/>
                  <a:pt x="2233" y="1118"/>
                </a:cubicBezTo>
                <a:cubicBezTo>
                  <a:pt x="2237" y="1118"/>
                  <a:pt x="2240" y="1115"/>
                  <a:pt x="2240" y="1111"/>
                </a:cubicBezTo>
                <a:cubicBezTo>
                  <a:pt x="2240" y="1107"/>
                  <a:pt x="2237" y="1104"/>
                  <a:pt x="2233" y="1104"/>
                </a:cubicBezTo>
                <a:close/>
                <a:moveTo>
                  <a:pt x="2255" y="1066"/>
                </a:moveTo>
                <a:cubicBezTo>
                  <a:pt x="2250" y="1066"/>
                  <a:pt x="2247" y="1069"/>
                  <a:pt x="2247" y="1073"/>
                </a:cubicBezTo>
                <a:cubicBezTo>
                  <a:pt x="2247" y="1076"/>
                  <a:pt x="2250" y="1079"/>
                  <a:pt x="2255" y="1079"/>
                </a:cubicBezTo>
                <a:cubicBezTo>
                  <a:pt x="2259" y="1079"/>
                  <a:pt x="2262" y="1076"/>
                  <a:pt x="2262" y="1073"/>
                </a:cubicBezTo>
                <a:cubicBezTo>
                  <a:pt x="2262" y="1069"/>
                  <a:pt x="2259" y="1066"/>
                  <a:pt x="2255" y="1066"/>
                </a:cubicBezTo>
                <a:close/>
                <a:moveTo>
                  <a:pt x="2255" y="1085"/>
                </a:moveTo>
                <a:cubicBezTo>
                  <a:pt x="2250" y="1085"/>
                  <a:pt x="2247" y="1088"/>
                  <a:pt x="2247" y="1092"/>
                </a:cubicBezTo>
                <a:cubicBezTo>
                  <a:pt x="2247" y="1095"/>
                  <a:pt x="2250" y="1098"/>
                  <a:pt x="2255" y="1098"/>
                </a:cubicBezTo>
                <a:cubicBezTo>
                  <a:pt x="2259" y="1098"/>
                  <a:pt x="2262" y="1095"/>
                  <a:pt x="2262" y="1092"/>
                </a:cubicBezTo>
                <a:cubicBezTo>
                  <a:pt x="2262" y="1088"/>
                  <a:pt x="2259" y="1085"/>
                  <a:pt x="2255" y="1085"/>
                </a:cubicBezTo>
                <a:close/>
                <a:moveTo>
                  <a:pt x="2300" y="1026"/>
                </a:moveTo>
                <a:cubicBezTo>
                  <a:pt x="2296" y="1026"/>
                  <a:pt x="2293" y="1029"/>
                  <a:pt x="2293" y="1033"/>
                </a:cubicBezTo>
                <a:cubicBezTo>
                  <a:pt x="2293" y="1037"/>
                  <a:pt x="2296" y="1040"/>
                  <a:pt x="2300" y="1040"/>
                </a:cubicBezTo>
                <a:cubicBezTo>
                  <a:pt x="2305" y="1040"/>
                  <a:pt x="2308" y="1037"/>
                  <a:pt x="2308" y="1033"/>
                </a:cubicBezTo>
                <a:cubicBezTo>
                  <a:pt x="2308" y="1029"/>
                  <a:pt x="2305" y="1026"/>
                  <a:pt x="2300" y="1026"/>
                </a:cubicBezTo>
                <a:close/>
                <a:moveTo>
                  <a:pt x="2300" y="1046"/>
                </a:moveTo>
                <a:cubicBezTo>
                  <a:pt x="2296" y="1046"/>
                  <a:pt x="2293" y="1049"/>
                  <a:pt x="2293" y="1053"/>
                </a:cubicBezTo>
                <a:cubicBezTo>
                  <a:pt x="2293" y="1057"/>
                  <a:pt x="2296" y="1060"/>
                  <a:pt x="2300" y="1060"/>
                </a:cubicBezTo>
                <a:cubicBezTo>
                  <a:pt x="2305" y="1060"/>
                  <a:pt x="2308" y="1057"/>
                  <a:pt x="2308" y="1053"/>
                </a:cubicBezTo>
                <a:cubicBezTo>
                  <a:pt x="2308" y="1049"/>
                  <a:pt x="2305" y="1046"/>
                  <a:pt x="2300" y="1046"/>
                </a:cubicBezTo>
                <a:close/>
                <a:moveTo>
                  <a:pt x="52" y="175"/>
                </a:moveTo>
                <a:cubicBezTo>
                  <a:pt x="48" y="175"/>
                  <a:pt x="44" y="178"/>
                  <a:pt x="44" y="182"/>
                </a:cubicBezTo>
                <a:cubicBezTo>
                  <a:pt x="44" y="186"/>
                  <a:pt x="48" y="189"/>
                  <a:pt x="52" y="189"/>
                </a:cubicBezTo>
                <a:cubicBezTo>
                  <a:pt x="56" y="189"/>
                  <a:pt x="60" y="186"/>
                  <a:pt x="60" y="182"/>
                </a:cubicBezTo>
                <a:cubicBezTo>
                  <a:pt x="60" y="178"/>
                  <a:pt x="56" y="175"/>
                  <a:pt x="52" y="175"/>
                </a:cubicBezTo>
                <a:close/>
                <a:moveTo>
                  <a:pt x="52" y="195"/>
                </a:moveTo>
                <a:cubicBezTo>
                  <a:pt x="48" y="195"/>
                  <a:pt x="44" y="198"/>
                  <a:pt x="44" y="202"/>
                </a:cubicBezTo>
                <a:cubicBezTo>
                  <a:pt x="44" y="206"/>
                  <a:pt x="48" y="209"/>
                  <a:pt x="52" y="209"/>
                </a:cubicBezTo>
                <a:cubicBezTo>
                  <a:pt x="56" y="209"/>
                  <a:pt x="60" y="206"/>
                  <a:pt x="60" y="202"/>
                </a:cubicBezTo>
                <a:cubicBezTo>
                  <a:pt x="60" y="198"/>
                  <a:pt x="56" y="195"/>
                  <a:pt x="52" y="195"/>
                </a:cubicBezTo>
                <a:close/>
                <a:moveTo>
                  <a:pt x="29" y="214"/>
                </a:moveTo>
                <a:cubicBezTo>
                  <a:pt x="25" y="214"/>
                  <a:pt x="22" y="217"/>
                  <a:pt x="22" y="221"/>
                </a:cubicBezTo>
                <a:cubicBezTo>
                  <a:pt x="22" y="225"/>
                  <a:pt x="25" y="228"/>
                  <a:pt x="29" y="228"/>
                </a:cubicBezTo>
                <a:cubicBezTo>
                  <a:pt x="34" y="228"/>
                  <a:pt x="37" y="225"/>
                  <a:pt x="37" y="221"/>
                </a:cubicBezTo>
                <a:cubicBezTo>
                  <a:pt x="37" y="217"/>
                  <a:pt x="34" y="214"/>
                  <a:pt x="29" y="214"/>
                </a:cubicBezTo>
                <a:close/>
                <a:moveTo>
                  <a:pt x="52" y="214"/>
                </a:moveTo>
                <a:cubicBezTo>
                  <a:pt x="48" y="214"/>
                  <a:pt x="44" y="217"/>
                  <a:pt x="44" y="221"/>
                </a:cubicBezTo>
                <a:cubicBezTo>
                  <a:pt x="44" y="225"/>
                  <a:pt x="48" y="228"/>
                  <a:pt x="52" y="228"/>
                </a:cubicBezTo>
                <a:cubicBezTo>
                  <a:pt x="56" y="228"/>
                  <a:pt x="60" y="225"/>
                  <a:pt x="60" y="221"/>
                </a:cubicBezTo>
                <a:cubicBezTo>
                  <a:pt x="60" y="217"/>
                  <a:pt x="56" y="214"/>
                  <a:pt x="52" y="214"/>
                </a:cubicBezTo>
                <a:close/>
                <a:moveTo>
                  <a:pt x="52" y="234"/>
                </a:moveTo>
                <a:cubicBezTo>
                  <a:pt x="48" y="234"/>
                  <a:pt x="44" y="237"/>
                  <a:pt x="44" y="241"/>
                </a:cubicBezTo>
                <a:cubicBezTo>
                  <a:pt x="44" y="244"/>
                  <a:pt x="48" y="247"/>
                  <a:pt x="52" y="247"/>
                </a:cubicBezTo>
                <a:cubicBezTo>
                  <a:pt x="56" y="247"/>
                  <a:pt x="60" y="244"/>
                  <a:pt x="60" y="241"/>
                </a:cubicBezTo>
                <a:cubicBezTo>
                  <a:pt x="60" y="237"/>
                  <a:pt x="56" y="234"/>
                  <a:pt x="52" y="234"/>
                </a:cubicBezTo>
                <a:close/>
                <a:moveTo>
                  <a:pt x="52" y="254"/>
                </a:moveTo>
                <a:cubicBezTo>
                  <a:pt x="48" y="254"/>
                  <a:pt x="44" y="257"/>
                  <a:pt x="44" y="260"/>
                </a:cubicBezTo>
                <a:cubicBezTo>
                  <a:pt x="44" y="264"/>
                  <a:pt x="48" y="267"/>
                  <a:pt x="52" y="267"/>
                </a:cubicBezTo>
                <a:cubicBezTo>
                  <a:pt x="56" y="267"/>
                  <a:pt x="60" y="264"/>
                  <a:pt x="60" y="260"/>
                </a:cubicBezTo>
                <a:cubicBezTo>
                  <a:pt x="60" y="257"/>
                  <a:pt x="56" y="254"/>
                  <a:pt x="52" y="254"/>
                </a:cubicBezTo>
                <a:close/>
                <a:moveTo>
                  <a:pt x="74" y="156"/>
                </a:moveTo>
                <a:cubicBezTo>
                  <a:pt x="70" y="156"/>
                  <a:pt x="67" y="159"/>
                  <a:pt x="67" y="163"/>
                </a:cubicBezTo>
                <a:cubicBezTo>
                  <a:pt x="67" y="167"/>
                  <a:pt x="70" y="170"/>
                  <a:pt x="74" y="170"/>
                </a:cubicBezTo>
                <a:cubicBezTo>
                  <a:pt x="78" y="170"/>
                  <a:pt x="82" y="167"/>
                  <a:pt x="82" y="163"/>
                </a:cubicBezTo>
                <a:cubicBezTo>
                  <a:pt x="82" y="159"/>
                  <a:pt x="78" y="156"/>
                  <a:pt x="74" y="156"/>
                </a:cubicBezTo>
                <a:close/>
                <a:moveTo>
                  <a:pt x="96" y="155"/>
                </a:moveTo>
                <a:cubicBezTo>
                  <a:pt x="92" y="155"/>
                  <a:pt x="88" y="158"/>
                  <a:pt x="88" y="162"/>
                </a:cubicBezTo>
                <a:cubicBezTo>
                  <a:pt x="88" y="166"/>
                  <a:pt x="92" y="169"/>
                  <a:pt x="96" y="169"/>
                </a:cubicBezTo>
                <a:cubicBezTo>
                  <a:pt x="100" y="169"/>
                  <a:pt x="104" y="166"/>
                  <a:pt x="104" y="162"/>
                </a:cubicBezTo>
                <a:cubicBezTo>
                  <a:pt x="104" y="158"/>
                  <a:pt x="100" y="155"/>
                  <a:pt x="96" y="155"/>
                </a:cubicBezTo>
                <a:close/>
                <a:moveTo>
                  <a:pt x="74" y="175"/>
                </a:moveTo>
                <a:cubicBezTo>
                  <a:pt x="70" y="175"/>
                  <a:pt x="67" y="178"/>
                  <a:pt x="67" y="182"/>
                </a:cubicBezTo>
                <a:cubicBezTo>
                  <a:pt x="67" y="186"/>
                  <a:pt x="70" y="189"/>
                  <a:pt x="74" y="189"/>
                </a:cubicBezTo>
                <a:cubicBezTo>
                  <a:pt x="78" y="189"/>
                  <a:pt x="82" y="186"/>
                  <a:pt x="82" y="182"/>
                </a:cubicBezTo>
                <a:cubicBezTo>
                  <a:pt x="82" y="178"/>
                  <a:pt x="78" y="175"/>
                  <a:pt x="74" y="175"/>
                </a:cubicBezTo>
                <a:close/>
                <a:moveTo>
                  <a:pt x="96" y="175"/>
                </a:moveTo>
                <a:cubicBezTo>
                  <a:pt x="92" y="175"/>
                  <a:pt x="88" y="178"/>
                  <a:pt x="88" y="182"/>
                </a:cubicBezTo>
                <a:cubicBezTo>
                  <a:pt x="88" y="185"/>
                  <a:pt x="92" y="188"/>
                  <a:pt x="96" y="188"/>
                </a:cubicBezTo>
                <a:cubicBezTo>
                  <a:pt x="100" y="188"/>
                  <a:pt x="104" y="185"/>
                  <a:pt x="104" y="182"/>
                </a:cubicBezTo>
                <a:cubicBezTo>
                  <a:pt x="104" y="178"/>
                  <a:pt x="100" y="175"/>
                  <a:pt x="96" y="175"/>
                </a:cubicBezTo>
                <a:close/>
                <a:moveTo>
                  <a:pt x="74" y="195"/>
                </a:moveTo>
                <a:cubicBezTo>
                  <a:pt x="70" y="195"/>
                  <a:pt x="67" y="198"/>
                  <a:pt x="67" y="202"/>
                </a:cubicBezTo>
                <a:cubicBezTo>
                  <a:pt x="67" y="206"/>
                  <a:pt x="70" y="209"/>
                  <a:pt x="74" y="209"/>
                </a:cubicBezTo>
                <a:cubicBezTo>
                  <a:pt x="78" y="209"/>
                  <a:pt x="82" y="206"/>
                  <a:pt x="82" y="202"/>
                </a:cubicBezTo>
                <a:cubicBezTo>
                  <a:pt x="82" y="198"/>
                  <a:pt x="78" y="195"/>
                  <a:pt x="74" y="195"/>
                </a:cubicBezTo>
                <a:close/>
                <a:moveTo>
                  <a:pt x="96" y="194"/>
                </a:moveTo>
                <a:cubicBezTo>
                  <a:pt x="92" y="194"/>
                  <a:pt x="88" y="197"/>
                  <a:pt x="88" y="201"/>
                </a:cubicBezTo>
                <a:cubicBezTo>
                  <a:pt x="88" y="205"/>
                  <a:pt x="92" y="208"/>
                  <a:pt x="96" y="208"/>
                </a:cubicBezTo>
                <a:cubicBezTo>
                  <a:pt x="100" y="208"/>
                  <a:pt x="104" y="205"/>
                  <a:pt x="104" y="201"/>
                </a:cubicBezTo>
                <a:cubicBezTo>
                  <a:pt x="104" y="197"/>
                  <a:pt x="100" y="194"/>
                  <a:pt x="96" y="194"/>
                </a:cubicBezTo>
                <a:close/>
                <a:moveTo>
                  <a:pt x="74" y="214"/>
                </a:moveTo>
                <a:cubicBezTo>
                  <a:pt x="70" y="214"/>
                  <a:pt x="67" y="217"/>
                  <a:pt x="67" y="220"/>
                </a:cubicBezTo>
                <a:cubicBezTo>
                  <a:pt x="67" y="224"/>
                  <a:pt x="70" y="227"/>
                  <a:pt x="74" y="227"/>
                </a:cubicBezTo>
                <a:cubicBezTo>
                  <a:pt x="78" y="227"/>
                  <a:pt x="82" y="224"/>
                  <a:pt x="82" y="220"/>
                </a:cubicBezTo>
                <a:cubicBezTo>
                  <a:pt x="82" y="217"/>
                  <a:pt x="78" y="214"/>
                  <a:pt x="74" y="214"/>
                </a:cubicBezTo>
                <a:close/>
                <a:moveTo>
                  <a:pt x="96" y="214"/>
                </a:moveTo>
                <a:cubicBezTo>
                  <a:pt x="92" y="214"/>
                  <a:pt x="88" y="217"/>
                  <a:pt x="88" y="220"/>
                </a:cubicBezTo>
                <a:cubicBezTo>
                  <a:pt x="88" y="224"/>
                  <a:pt x="92" y="227"/>
                  <a:pt x="96" y="227"/>
                </a:cubicBezTo>
                <a:cubicBezTo>
                  <a:pt x="100" y="227"/>
                  <a:pt x="104" y="224"/>
                  <a:pt x="104" y="220"/>
                </a:cubicBezTo>
                <a:cubicBezTo>
                  <a:pt x="104" y="217"/>
                  <a:pt x="100" y="214"/>
                  <a:pt x="96" y="214"/>
                </a:cubicBezTo>
                <a:close/>
                <a:moveTo>
                  <a:pt x="74" y="233"/>
                </a:moveTo>
                <a:cubicBezTo>
                  <a:pt x="70" y="233"/>
                  <a:pt x="67" y="236"/>
                  <a:pt x="67" y="239"/>
                </a:cubicBezTo>
                <a:cubicBezTo>
                  <a:pt x="67" y="243"/>
                  <a:pt x="70" y="245"/>
                  <a:pt x="74" y="245"/>
                </a:cubicBezTo>
                <a:cubicBezTo>
                  <a:pt x="78" y="245"/>
                  <a:pt x="82" y="243"/>
                  <a:pt x="82" y="239"/>
                </a:cubicBezTo>
                <a:cubicBezTo>
                  <a:pt x="82" y="236"/>
                  <a:pt x="78" y="233"/>
                  <a:pt x="74" y="233"/>
                </a:cubicBezTo>
                <a:close/>
                <a:moveTo>
                  <a:pt x="96" y="233"/>
                </a:moveTo>
                <a:cubicBezTo>
                  <a:pt x="92" y="233"/>
                  <a:pt x="88" y="236"/>
                  <a:pt x="88" y="239"/>
                </a:cubicBezTo>
                <a:cubicBezTo>
                  <a:pt x="88" y="243"/>
                  <a:pt x="92" y="245"/>
                  <a:pt x="96" y="245"/>
                </a:cubicBezTo>
                <a:cubicBezTo>
                  <a:pt x="100" y="245"/>
                  <a:pt x="104" y="243"/>
                  <a:pt x="104" y="239"/>
                </a:cubicBezTo>
                <a:cubicBezTo>
                  <a:pt x="104" y="236"/>
                  <a:pt x="100" y="233"/>
                  <a:pt x="96" y="233"/>
                </a:cubicBezTo>
                <a:close/>
                <a:moveTo>
                  <a:pt x="74" y="252"/>
                </a:moveTo>
                <a:cubicBezTo>
                  <a:pt x="70" y="252"/>
                  <a:pt x="67" y="255"/>
                  <a:pt x="67" y="258"/>
                </a:cubicBezTo>
                <a:cubicBezTo>
                  <a:pt x="67" y="262"/>
                  <a:pt x="70" y="265"/>
                  <a:pt x="74" y="265"/>
                </a:cubicBezTo>
                <a:cubicBezTo>
                  <a:pt x="78" y="265"/>
                  <a:pt x="82" y="262"/>
                  <a:pt x="82" y="258"/>
                </a:cubicBezTo>
                <a:cubicBezTo>
                  <a:pt x="82" y="255"/>
                  <a:pt x="78" y="252"/>
                  <a:pt x="74" y="252"/>
                </a:cubicBezTo>
                <a:close/>
                <a:moveTo>
                  <a:pt x="96" y="252"/>
                </a:moveTo>
                <a:cubicBezTo>
                  <a:pt x="92" y="252"/>
                  <a:pt x="88" y="255"/>
                  <a:pt x="88" y="258"/>
                </a:cubicBezTo>
                <a:cubicBezTo>
                  <a:pt x="88" y="262"/>
                  <a:pt x="92" y="265"/>
                  <a:pt x="96" y="265"/>
                </a:cubicBezTo>
                <a:cubicBezTo>
                  <a:pt x="100" y="265"/>
                  <a:pt x="104" y="262"/>
                  <a:pt x="104" y="258"/>
                </a:cubicBezTo>
                <a:cubicBezTo>
                  <a:pt x="104" y="255"/>
                  <a:pt x="100" y="252"/>
                  <a:pt x="96" y="252"/>
                </a:cubicBezTo>
                <a:close/>
                <a:moveTo>
                  <a:pt x="74" y="271"/>
                </a:moveTo>
                <a:cubicBezTo>
                  <a:pt x="70" y="271"/>
                  <a:pt x="67" y="274"/>
                  <a:pt x="67" y="278"/>
                </a:cubicBezTo>
                <a:cubicBezTo>
                  <a:pt x="67" y="282"/>
                  <a:pt x="70" y="285"/>
                  <a:pt x="74" y="285"/>
                </a:cubicBezTo>
                <a:cubicBezTo>
                  <a:pt x="78" y="285"/>
                  <a:pt x="82" y="282"/>
                  <a:pt x="82" y="278"/>
                </a:cubicBezTo>
                <a:cubicBezTo>
                  <a:pt x="82" y="274"/>
                  <a:pt x="78" y="271"/>
                  <a:pt x="74" y="271"/>
                </a:cubicBezTo>
                <a:close/>
                <a:moveTo>
                  <a:pt x="96" y="271"/>
                </a:moveTo>
                <a:cubicBezTo>
                  <a:pt x="92" y="271"/>
                  <a:pt x="88" y="274"/>
                  <a:pt x="88" y="278"/>
                </a:cubicBezTo>
                <a:cubicBezTo>
                  <a:pt x="88" y="282"/>
                  <a:pt x="92" y="285"/>
                  <a:pt x="96" y="285"/>
                </a:cubicBezTo>
                <a:cubicBezTo>
                  <a:pt x="100" y="285"/>
                  <a:pt x="104" y="282"/>
                  <a:pt x="104" y="278"/>
                </a:cubicBezTo>
                <a:cubicBezTo>
                  <a:pt x="104" y="274"/>
                  <a:pt x="100" y="271"/>
                  <a:pt x="96" y="271"/>
                </a:cubicBezTo>
                <a:close/>
                <a:moveTo>
                  <a:pt x="118" y="155"/>
                </a:moveTo>
                <a:cubicBezTo>
                  <a:pt x="114" y="155"/>
                  <a:pt x="111" y="158"/>
                  <a:pt x="111" y="162"/>
                </a:cubicBezTo>
                <a:cubicBezTo>
                  <a:pt x="111" y="166"/>
                  <a:pt x="114" y="169"/>
                  <a:pt x="118" y="169"/>
                </a:cubicBezTo>
                <a:cubicBezTo>
                  <a:pt x="122" y="169"/>
                  <a:pt x="126" y="166"/>
                  <a:pt x="126" y="162"/>
                </a:cubicBezTo>
                <a:cubicBezTo>
                  <a:pt x="126" y="158"/>
                  <a:pt x="122" y="155"/>
                  <a:pt x="118" y="155"/>
                </a:cubicBezTo>
                <a:close/>
                <a:moveTo>
                  <a:pt x="118" y="175"/>
                </a:moveTo>
                <a:cubicBezTo>
                  <a:pt x="114" y="175"/>
                  <a:pt x="111" y="178"/>
                  <a:pt x="111" y="182"/>
                </a:cubicBezTo>
                <a:cubicBezTo>
                  <a:pt x="111" y="185"/>
                  <a:pt x="114" y="188"/>
                  <a:pt x="118" y="188"/>
                </a:cubicBezTo>
                <a:cubicBezTo>
                  <a:pt x="122" y="188"/>
                  <a:pt x="126" y="185"/>
                  <a:pt x="126" y="182"/>
                </a:cubicBezTo>
                <a:cubicBezTo>
                  <a:pt x="126" y="178"/>
                  <a:pt x="122" y="175"/>
                  <a:pt x="118" y="175"/>
                </a:cubicBezTo>
                <a:close/>
                <a:moveTo>
                  <a:pt x="141" y="175"/>
                </a:moveTo>
                <a:cubicBezTo>
                  <a:pt x="137" y="175"/>
                  <a:pt x="133" y="178"/>
                  <a:pt x="133" y="182"/>
                </a:cubicBezTo>
                <a:cubicBezTo>
                  <a:pt x="133" y="185"/>
                  <a:pt x="137" y="188"/>
                  <a:pt x="141" y="188"/>
                </a:cubicBezTo>
                <a:cubicBezTo>
                  <a:pt x="145" y="188"/>
                  <a:pt x="148" y="185"/>
                  <a:pt x="148" y="182"/>
                </a:cubicBezTo>
                <a:cubicBezTo>
                  <a:pt x="148" y="178"/>
                  <a:pt x="145" y="175"/>
                  <a:pt x="141" y="175"/>
                </a:cubicBezTo>
                <a:close/>
                <a:moveTo>
                  <a:pt x="118" y="194"/>
                </a:moveTo>
                <a:cubicBezTo>
                  <a:pt x="114" y="194"/>
                  <a:pt x="111" y="197"/>
                  <a:pt x="111" y="201"/>
                </a:cubicBezTo>
                <a:cubicBezTo>
                  <a:pt x="111" y="205"/>
                  <a:pt x="114" y="208"/>
                  <a:pt x="118" y="208"/>
                </a:cubicBezTo>
                <a:cubicBezTo>
                  <a:pt x="122" y="208"/>
                  <a:pt x="126" y="205"/>
                  <a:pt x="126" y="201"/>
                </a:cubicBezTo>
                <a:cubicBezTo>
                  <a:pt x="126" y="197"/>
                  <a:pt x="122" y="194"/>
                  <a:pt x="118" y="194"/>
                </a:cubicBezTo>
                <a:close/>
                <a:moveTo>
                  <a:pt x="141" y="194"/>
                </a:moveTo>
                <a:cubicBezTo>
                  <a:pt x="137" y="194"/>
                  <a:pt x="133" y="197"/>
                  <a:pt x="133" y="201"/>
                </a:cubicBezTo>
                <a:cubicBezTo>
                  <a:pt x="133" y="205"/>
                  <a:pt x="137" y="208"/>
                  <a:pt x="141" y="208"/>
                </a:cubicBezTo>
                <a:cubicBezTo>
                  <a:pt x="145" y="208"/>
                  <a:pt x="148" y="205"/>
                  <a:pt x="148" y="201"/>
                </a:cubicBezTo>
                <a:cubicBezTo>
                  <a:pt x="148" y="197"/>
                  <a:pt x="145" y="194"/>
                  <a:pt x="141" y="194"/>
                </a:cubicBezTo>
                <a:close/>
                <a:moveTo>
                  <a:pt x="118" y="214"/>
                </a:moveTo>
                <a:cubicBezTo>
                  <a:pt x="114" y="214"/>
                  <a:pt x="111" y="217"/>
                  <a:pt x="111" y="220"/>
                </a:cubicBezTo>
                <a:cubicBezTo>
                  <a:pt x="111" y="224"/>
                  <a:pt x="114" y="227"/>
                  <a:pt x="118" y="227"/>
                </a:cubicBezTo>
                <a:cubicBezTo>
                  <a:pt x="122" y="227"/>
                  <a:pt x="126" y="224"/>
                  <a:pt x="126" y="220"/>
                </a:cubicBezTo>
                <a:cubicBezTo>
                  <a:pt x="126" y="217"/>
                  <a:pt x="122" y="214"/>
                  <a:pt x="118" y="214"/>
                </a:cubicBezTo>
                <a:close/>
                <a:moveTo>
                  <a:pt x="141" y="214"/>
                </a:moveTo>
                <a:cubicBezTo>
                  <a:pt x="137" y="214"/>
                  <a:pt x="133" y="217"/>
                  <a:pt x="133" y="220"/>
                </a:cubicBezTo>
                <a:cubicBezTo>
                  <a:pt x="133" y="224"/>
                  <a:pt x="137" y="227"/>
                  <a:pt x="141" y="227"/>
                </a:cubicBezTo>
                <a:cubicBezTo>
                  <a:pt x="145" y="227"/>
                  <a:pt x="148" y="224"/>
                  <a:pt x="148" y="220"/>
                </a:cubicBezTo>
                <a:cubicBezTo>
                  <a:pt x="148" y="217"/>
                  <a:pt x="145" y="214"/>
                  <a:pt x="141" y="214"/>
                </a:cubicBezTo>
                <a:close/>
                <a:moveTo>
                  <a:pt x="118" y="233"/>
                </a:moveTo>
                <a:cubicBezTo>
                  <a:pt x="114" y="233"/>
                  <a:pt x="111" y="236"/>
                  <a:pt x="111" y="239"/>
                </a:cubicBezTo>
                <a:cubicBezTo>
                  <a:pt x="111" y="243"/>
                  <a:pt x="114" y="245"/>
                  <a:pt x="118" y="245"/>
                </a:cubicBezTo>
                <a:cubicBezTo>
                  <a:pt x="122" y="245"/>
                  <a:pt x="126" y="243"/>
                  <a:pt x="126" y="239"/>
                </a:cubicBezTo>
                <a:cubicBezTo>
                  <a:pt x="126" y="236"/>
                  <a:pt x="122" y="233"/>
                  <a:pt x="118" y="233"/>
                </a:cubicBezTo>
                <a:close/>
                <a:moveTo>
                  <a:pt x="141" y="233"/>
                </a:moveTo>
                <a:cubicBezTo>
                  <a:pt x="137" y="233"/>
                  <a:pt x="133" y="236"/>
                  <a:pt x="133" y="239"/>
                </a:cubicBezTo>
                <a:cubicBezTo>
                  <a:pt x="133" y="243"/>
                  <a:pt x="137" y="245"/>
                  <a:pt x="141" y="245"/>
                </a:cubicBezTo>
                <a:cubicBezTo>
                  <a:pt x="145" y="245"/>
                  <a:pt x="148" y="243"/>
                  <a:pt x="148" y="239"/>
                </a:cubicBezTo>
                <a:cubicBezTo>
                  <a:pt x="148" y="236"/>
                  <a:pt x="145" y="233"/>
                  <a:pt x="141" y="233"/>
                </a:cubicBezTo>
                <a:close/>
                <a:moveTo>
                  <a:pt x="118" y="252"/>
                </a:moveTo>
                <a:cubicBezTo>
                  <a:pt x="114" y="252"/>
                  <a:pt x="111" y="255"/>
                  <a:pt x="111" y="258"/>
                </a:cubicBezTo>
                <a:cubicBezTo>
                  <a:pt x="111" y="262"/>
                  <a:pt x="114" y="265"/>
                  <a:pt x="118" y="265"/>
                </a:cubicBezTo>
                <a:cubicBezTo>
                  <a:pt x="122" y="265"/>
                  <a:pt x="126" y="262"/>
                  <a:pt x="126" y="258"/>
                </a:cubicBezTo>
                <a:cubicBezTo>
                  <a:pt x="126" y="255"/>
                  <a:pt x="122" y="252"/>
                  <a:pt x="118" y="252"/>
                </a:cubicBezTo>
                <a:close/>
                <a:moveTo>
                  <a:pt x="141" y="252"/>
                </a:moveTo>
                <a:cubicBezTo>
                  <a:pt x="137" y="252"/>
                  <a:pt x="133" y="255"/>
                  <a:pt x="133" y="258"/>
                </a:cubicBezTo>
                <a:cubicBezTo>
                  <a:pt x="133" y="262"/>
                  <a:pt x="137" y="265"/>
                  <a:pt x="141" y="265"/>
                </a:cubicBezTo>
                <a:cubicBezTo>
                  <a:pt x="145" y="265"/>
                  <a:pt x="148" y="262"/>
                  <a:pt x="148" y="258"/>
                </a:cubicBezTo>
                <a:cubicBezTo>
                  <a:pt x="148" y="255"/>
                  <a:pt x="145" y="252"/>
                  <a:pt x="141" y="252"/>
                </a:cubicBezTo>
                <a:close/>
                <a:moveTo>
                  <a:pt x="118" y="271"/>
                </a:moveTo>
                <a:cubicBezTo>
                  <a:pt x="114" y="271"/>
                  <a:pt x="111" y="274"/>
                  <a:pt x="111" y="278"/>
                </a:cubicBezTo>
                <a:cubicBezTo>
                  <a:pt x="111" y="282"/>
                  <a:pt x="114" y="285"/>
                  <a:pt x="118" y="285"/>
                </a:cubicBezTo>
                <a:cubicBezTo>
                  <a:pt x="122" y="285"/>
                  <a:pt x="126" y="282"/>
                  <a:pt x="126" y="278"/>
                </a:cubicBezTo>
                <a:cubicBezTo>
                  <a:pt x="126" y="274"/>
                  <a:pt x="122" y="271"/>
                  <a:pt x="118" y="271"/>
                </a:cubicBezTo>
                <a:close/>
                <a:moveTo>
                  <a:pt x="320" y="116"/>
                </a:moveTo>
                <a:cubicBezTo>
                  <a:pt x="315" y="116"/>
                  <a:pt x="312" y="119"/>
                  <a:pt x="312" y="123"/>
                </a:cubicBezTo>
                <a:cubicBezTo>
                  <a:pt x="312" y="127"/>
                  <a:pt x="315" y="130"/>
                  <a:pt x="320" y="130"/>
                </a:cubicBezTo>
                <a:cubicBezTo>
                  <a:pt x="324" y="130"/>
                  <a:pt x="327" y="127"/>
                  <a:pt x="327" y="123"/>
                </a:cubicBezTo>
                <a:cubicBezTo>
                  <a:pt x="327" y="119"/>
                  <a:pt x="324" y="116"/>
                  <a:pt x="320" y="116"/>
                </a:cubicBezTo>
                <a:close/>
                <a:moveTo>
                  <a:pt x="164" y="175"/>
                </a:moveTo>
                <a:cubicBezTo>
                  <a:pt x="160" y="175"/>
                  <a:pt x="156" y="178"/>
                  <a:pt x="156" y="182"/>
                </a:cubicBezTo>
                <a:cubicBezTo>
                  <a:pt x="156" y="185"/>
                  <a:pt x="160" y="188"/>
                  <a:pt x="164" y="188"/>
                </a:cubicBezTo>
                <a:cubicBezTo>
                  <a:pt x="168" y="188"/>
                  <a:pt x="172" y="185"/>
                  <a:pt x="172" y="182"/>
                </a:cubicBezTo>
                <a:cubicBezTo>
                  <a:pt x="172" y="178"/>
                  <a:pt x="168" y="175"/>
                  <a:pt x="164" y="175"/>
                </a:cubicBezTo>
                <a:close/>
                <a:moveTo>
                  <a:pt x="186" y="175"/>
                </a:moveTo>
                <a:cubicBezTo>
                  <a:pt x="182" y="175"/>
                  <a:pt x="178" y="178"/>
                  <a:pt x="178" y="182"/>
                </a:cubicBezTo>
                <a:cubicBezTo>
                  <a:pt x="178" y="185"/>
                  <a:pt x="182" y="188"/>
                  <a:pt x="186" y="188"/>
                </a:cubicBezTo>
                <a:cubicBezTo>
                  <a:pt x="190" y="188"/>
                  <a:pt x="194" y="185"/>
                  <a:pt x="194" y="182"/>
                </a:cubicBezTo>
                <a:cubicBezTo>
                  <a:pt x="194" y="178"/>
                  <a:pt x="190" y="175"/>
                  <a:pt x="186" y="175"/>
                </a:cubicBezTo>
                <a:close/>
                <a:moveTo>
                  <a:pt x="164" y="194"/>
                </a:moveTo>
                <a:cubicBezTo>
                  <a:pt x="160" y="194"/>
                  <a:pt x="156" y="197"/>
                  <a:pt x="156" y="201"/>
                </a:cubicBezTo>
                <a:cubicBezTo>
                  <a:pt x="156" y="205"/>
                  <a:pt x="160" y="208"/>
                  <a:pt x="164" y="208"/>
                </a:cubicBezTo>
                <a:cubicBezTo>
                  <a:pt x="168" y="208"/>
                  <a:pt x="172" y="205"/>
                  <a:pt x="172" y="201"/>
                </a:cubicBezTo>
                <a:cubicBezTo>
                  <a:pt x="172" y="197"/>
                  <a:pt x="168" y="194"/>
                  <a:pt x="164" y="194"/>
                </a:cubicBezTo>
                <a:close/>
                <a:moveTo>
                  <a:pt x="186" y="194"/>
                </a:moveTo>
                <a:cubicBezTo>
                  <a:pt x="182" y="194"/>
                  <a:pt x="178" y="197"/>
                  <a:pt x="178" y="201"/>
                </a:cubicBezTo>
                <a:cubicBezTo>
                  <a:pt x="178" y="205"/>
                  <a:pt x="182" y="208"/>
                  <a:pt x="186" y="208"/>
                </a:cubicBezTo>
                <a:cubicBezTo>
                  <a:pt x="190" y="208"/>
                  <a:pt x="194" y="205"/>
                  <a:pt x="194" y="201"/>
                </a:cubicBezTo>
                <a:cubicBezTo>
                  <a:pt x="194" y="197"/>
                  <a:pt x="190" y="194"/>
                  <a:pt x="186" y="194"/>
                </a:cubicBezTo>
                <a:close/>
                <a:moveTo>
                  <a:pt x="164" y="214"/>
                </a:moveTo>
                <a:cubicBezTo>
                  <a:pt x="160" y="214"/>
                  <a:pt x="156" y="217"/>
                  <a:pt x="156" y="220"/>
                </a:cubicBezTo>
                <a:cubicBezTo>
                  <a:pt x="156" y="224"/>
                  <a:pt x="160" y="227"/>
                  <a:pt x="164" y="227"/>
                </a:cubicBezTo>
                <a:cubicBezTo>
                  <a:pt x="168" y="227"/>
                  <a:pt x="172" y="224"/>
                  <a:pt x="172" y="220"/>
                </a:cubicBezTo>
                <a:cubicBezTo>
                  <a:pt x="172" y="217"/>
                  <a:pt x="168" y="214"/>
                  <a:pt x="164" y="214"/>
                </a:cubicBezTo>
                <a:close/>
                <a:moveTo>
                  <a:pt x="186" y="214"/>
                </a:moveTo>
                <a:cubicBezTo>
                  <a:pt x="182" y="214"/>
                  <a:pt x="178" y="217"/>
                  <a:pt x="178" y="220"/>
                </a:cubicBezTo>
                <a:cubicBezTo>
                  <a:pt x="178" y="224"/>
                  <a:pt x="182" y="227"/>
                  <a:pt x="186" y="227"/>
                </a:cubicBezTo>
                <a:cubicBezTo>
                  <a:pt x="190" y="227"/>
                  <a:pt x="194" y="224"/>
                  <a:pt x="194" y="220"/>
                </a:cubicBezTo>
                <a:cubicBezTo>
                  <a:pt x="194" y="217"/>
                  <a:pt x="190" y="214"/>
                  <a:pt x="186" y="214"/>
                </a:cubicBezTo>
                <a:close/>
                <a:moveTo>
                  <a:pt x="164" y="233"/>
                </a:moveTo>
                <a:cubicBezTo>
                  <a:pt x="160" y="233"/>
                  <a:pt x="156" y="236"/>
                  <a:pt x="156" y="239"/>
                </a:cubicBezTo>
                <a:cubicBezTo>
                  <a:pt x="156" y="243"/>
                  <a:pt x="160" y="245"/>
                  <a:pt x="164" y="245"/>
                </a:cubicBezTo>
                <a:cubicBezTo>
                  <a:pt x="168" y="245"/>
                  <a:pt x="172" y="243"/>
                  <a:pt x="172" y="239"/>
                </a:cubicBezTo>
                <a:cubicBezTo>
                  <a:pt x="172" y="236"/>
                  <a:pt x="168" y="233"/>
                  <a:pt x="164" y="233"/>
                </a:cubicBezTo>
                <a:close/>
                <a:moveTo>
                  <a:pt x="186" y="233"/>
                </a:moveTo>
                <a:cubicBezTo>
                  <a:pt x="182" y="233"/>
                  <a:pt x="178" y="236"/>
                  <a:pt x="178" y="239"/>
                </a:cubicBezTo>
                <a:cubicBezTo>
                  <a:pt x="178" y="243"/>
                  <a:pt x="182" y="245"/>
                  <a:pt x="186" y="245"/>
                </a:cubicBezTo>
                <a:cubicBezTo>
                  <a:pt x="190" y="245"/>
                  <a:pt x="194" y="243"/>
                  <a:pt x="194" y="239"/>
                </a:cubicBezTo>
                <a:cubicBezTo>
                  <a:pt x="194" y="236"/>
                  <a:pt x="190" y="233"/>
                  <a:pt x="186" y="233"/>
                </a:cubicBezTo>
                <a:close/>
                <a:moveTo>
                  <a:pt x="164" y="252"/>
                </a:moveTo>
                <a:cubicBezTo>
                  <a:pt x="160" y="252"/>
                  <a:pt x="156" y="255"/>
                  <a:pt x="156" y="258"/>
                </a:cubicBezTo>
                <a:cubicBezTo>
                  <a:pt x="156" y="262"/>
                  <a:pt x="160" y="265"/>
                  <a:pt x="164" y="265"/>
                </a:cubicBezTo>
                <a:cubicBezTo>
                  <a:pt x="168" y="265"/>
                  <a:pt x="172" y="262"/>
                  <a:pt x="172" y="258"/>
                </a:cubicBezTo>
                <a:cubicBezTo>
                  <a:pt x="172" y="255"/>
                  <a:pt x="168" y="252"/>
                  <a:pt x="164" y="252"/>
                </a:cubicBezTo>
                <a:close/>
                <a:moveTo>
                  <a:pt x="186" y="252"/>
                </a:moveTo>
                <a:cubicBezTo>
                  <a:pt x="182" y="252"/>
                  <a:pt x="178" y="255"/>
                  <a:pt x="178" y="258"/>
                </a:cubicBezTo>
                <a:cubicBezTo>
                  <a:pt x="178" y="262"/>
                  <a:pt x="182" y="265"/>
                  <a:pt x="186" y="265"/>
                </a:cubicBezTo>
                <a:cubicBezTo>
                  <a:pt x="190" y="265"/>
                  <a:pt x="194" y="262"/>
                  <a:pt x="194" y="258"/>
                </a:cubicBezTo>
                <a:cubicBezTo>
                  <a:pt x="194" y="255"/>
                  <a:pt x="190" y="252"/>
                  <a:pt x="186" y="252"/>
                </a:cubicBezTo>
                <a:close/>
                <a:moveTo>
                  <a:pt x="208" y="175"/>
                </a:moveTo>
                <a:cubicBezTo>
                  <a:pt x="204" y="175"/>
                  <a:pt x="201" y="178"/>
                  <a:pt x="201" y="182"/>
                </a:cubicBezTo>
                <a:cubicBezTo>
                  <a:pt x="201" y="185"/>
                  <a:pt x="204" y="188"/>
                  <a:pt x="208" y="188"/>
                </a:cubicBezTo>
                <a:cubicBezTo>
                  <a:pt x="213" y="188"/>
                  <a:pt x="216" y="185"/>
                  <a:pt x="216" y="182"/>
                </a:cubicBezTo>
                <a:cubicBezTo>
                  <a:pt x="216" y="178"/>
                  <a:pt x="213" y="175"/>
                  <a:pt x="208" y="175"/>
                </a:cubicBezTo>
                <a:close/>
                <a:moveTo>
                  <a:pt x="231" y="175"/>
                </a:moveTo>
                <a:cubicBezTo>
                  <a:pt x="227" y="175"/>
                  <a:pt x="223" y="178"/>
                  <a:pt x="223" y="182"/>
                </a:cubicBezTo>
                <a:cubicBezTo>
                  <a:pt x="223" y="185"/>
                  <a:pt x="227" y="188"/>
                  <a:pt x="231" y="188"/>
                </a:cubicBezTo>
                <a:cubicBezTo>
                  <a:pt x="235" y="188"/>
                  <a:pt x="238" y="185"/>
                  <a:pt x="238" y="182"/>
                </a:cubicBezTo>
                <a:cubicBezTo>
                  <a:pt x="238" y="178"/>
                  <a:pt x="235" y="175"/>
                  <a:pt x="231" y="175"/>
                </a:cubicBezTo>
                <a:close/>
                <a:moveTo>
                  <a:pt x="208" y="194"/>
                </a:moveTo>
                <a:cubicBezTo>
                  <a:pt x="204" y="194"/>
                  <a:pt x="201" y="197"/>
                  <a:pt x="201" y="201"/>
                </a:cubicBezTo>
                <a:cubicBezTo>
                  <a:pt x="201" y="205"/>
                  <a:pt x="204" y="208"/>
                  <a:pt x="208" y="208"/>
                </a:cubicBezTo>
                <a:cubicBezTo>
                  <a:pt x="213" y="208"/>
                  <a:pt x="216" y="205"/>
                  <a:pt x="216" y="201"/>
                </a:cubicBezTo>
                <a:cubicBezTo>
                  <a:pt x="216" y="197"/>
                  <a:pt x="213" y="194"/>
                  <a:pt x="208" y="194"/>
                </a:cubicBezTo>
                <a:close/>
                <a:moveTo>
                  <a:pt x="231" y="194"/>
                </a:moveTo>
                <a:cubicBezTo>
                  <a:pt x="227" y="194"/>
                  <a:pt x="223" y="197"/>
                  <a:pt x="223" y="201"/>
                </a:cubicBezTo>
                <a:cubicBezTo>
                  <a:pt x="223" y="205"/>
                  <a:pt x="227" y="208"/>
                  <a:pt x="231" y="208"/>
                </a:cubicBezTo>
                <a:cubicBezTo>
                  <a:pt x="235" y="208"/>
                  <a:pt x="238" y="205"/>
                  <a:pt x="238" y="201"/>
                </a:cubicBezTo>
                <a:cubicBezTo>
                  <a:pt x="238" y="197"/>
                  <a:pt x="235" y="194"/>
                  <a:pt x="231" y="194"/>
                </a:cubicBezTo>
                <a:close/>
                <a:moveTo>
                  <a:pt x="208" y="214"/>
                </a:moveTo>
                <a:cubicBezTo>
                  <a:pt x="204" y="214"/>
                  <a:pt x="201" y="217"/>
                  <a:pt x="201" y="220"/>
                </a:cubicBezTo>
                <a:cubicBezTo>
                  <a:pt x="201" y="224"/>
                  <a:pt x="204" y="227"/>
                  <a:pt x="208" y="227"/>
                </a:cubicBezTo>
                <a:cubicBezTo>
                  <a:pt x="213" y="227"/>
                  <a:pt x="216" y="224"/>
                  <a:pt x="216" y="220"/>
                </a:cubicBezTo>
                <a:cubicBezTo>
                  <a:pt x="216" y="217"/>
                  <a:pt x="213" y="214"/>
                  <a:pt x="208" y="214"/>
                </a:cubicBezTo>
                <a:close/>
                <a:moveTo>
                  <a:pt x="231" y="214"/>
                </a:moveTo>
                <a:cubicBezTo>
                  <a:pt x="227" y="214"/>
                  <a:pt x="223" y="217"/>
                  <a:pt x="223" y="220"/>
                </a:cubicBezTo>
                <a:cubicBezTo>
                  <a:pt x="223" y="224"/>
                  <a:pt x="227" y="227"/>
                  <a:pt x="231" y="227"/>
                </a:cubicBezTo>
                <a:cubicBezTo>
                  <a:pt x="235" y="227"/>
                  <a:pt x="238" y="224"/>
                  <a:pt x="238" y="220"/>
                </a:cubicBezTo>
                <a:cubicBezTo>
                  <a:pt x="238" y="217"/>
                  <a:pt x="235" y="214"/>
                  <a:pt x="231" y="214"/>
                </a:cubicBezTo>
                <a:close/>
                <a:moveTo>
                  <a:pt x="208" y="233"/>
                </a:moveTo>
                <a:cubicBezTo>
                  <a:pt x="204" y="233"/>
                  <a:pt x="201" y="236"/>
                  <a:pt x="201" y="239"/>
                </a:cubicBezTo>
                <a:cubicBezTo>
                  <a:pt x="201" y="243"/>
                  <a:pt x="204" y="245"/>
                  <a:pt x="208" y="245"/>
                </a:cubicBezTo>
                <a:cubicBezTo>
                  <a:pt x="213" y="245"/>
                  <a:pt x="216" y="243"/>
                  <a:pt x="216" y="239"/>
                </a:cubicBezTo>
                <a:cubicBezTo>
                  <a:pt x="216" y="236"/>
                  <a:pt x="213" y="233"/>
                  <a:pt x="208" y="233"/>
                </a:cubicBezTo>
                <a:close/>
                <a:moveTo>
                  <a:pt x="231" y="233"/>
                </a:moveTo>
                <a:cubicBezTo>
                  <a:pt x="227" y="233"/>
                  <a:pt x="223" y="236"/>
                  <a:pt x="223" y="239"/>
                </a:cubicBezTo>
                <a:cubicBezTo>
                  <a:pt x="223" y="243"/>
                  <a:pt x="227" y="245"/>
                  <a:pt x="231" y="245"/>
                </a:cubicBezTo>
                <a:cubicBezTo>
                  <a:pt x="235" y="245"/>
                  <a:pt x="238" y="243"/>
                  <a:pt x="238" y="239"/>
                </a:cubicBezTo>
                <a:cubicBezTo>
                  <a:pt x="238" y="236"/>
                  <a:pt x="235" y="233"/>
                  <a:pt x="231" y="233"/>
                </a:cubicBezTo>
                <a:close/>
                <a:moveTo>
                  <a:pt x="208" y="252"/>
                </a:moveTo>
                <a:cubicBezTo>
                  <a:pt x="204" y="252"/>
                  <a:pt x="201" y="255"/>
                  <a:pt x="201" y="258"/>
                </a:cubicBezTo>
                <a:cubicBezTo>
                  <a:pt x="201" y="262"/>
                  <a:pt x="204" y="265"/>
                  <a:pt x="208" y="265"/>
                </a:cubicBezTo>
                <a:cubicBezTo>
                  <a:pt x="213" y="265"/>
                  <a:pt x="216" y="262"/>
                  <a:pt x="216" y="258"/>
                </a:cubicBezTo>
                <a:cubicBezTo>
                  <a:pt x="216" y="255"/>
                  <a:pt x="213" y="252"/>
                  <a:pt x="208" y="252"/>
                </a:cubicBezTo>
                <a:close/>
                <a:moveTo>
                  <a:pt x="231" y="252"/>
                </a:moveTo>
                <a:cubicBezTo>
                  <a:pt x="227" y="252"/>
                  <a:pt x="223" y="255"/>
                  <a:pt x="223" y="258"/>
                </a:cubicBezTo>
                <a:cubicBezTo>
                  <a:pt x="223" y="262"/>
                  <a:pt x="227" y="265"/>
                  <a:pt x="231" y="265"/>
                </a:cubicBezTo>
                <a:cubicBezTo>
                  <a:pt x="235" y="265"/>
                  <a:pt x="238" y="262"/>
                  <a:pt x="238" y="258"/>
                </a:cubicBezTo>
                <a:cubicBezTo>
                  <a:pt x="238" y="255"/>
                  <a:pt x="235" y="252"/>
                  <a:pt x="231" y="252"/>
                </a:cubicBezTo>
                <a:close/>
                <a:moveTo>
                  <a:pt x="231" y="271"/>
                </a:moveTo>
                <a:cubicBezTo>
                  <a:pt x="227" y="271"/>
                  <a:pt x="223" y="274"/>
                  <a:pt x="223" y="278"/>
                </a:cubicBezTo>
                <a:cubicBezTo>
                  <a:pt x="223" y="282"/>
                  <a:pt x="227" y="285"/>
                  <a:pt x="231" y="285"/>
                </a:cubicBezTo>
                <a:cubicBezTo>
                  <a:pt x="235" y="285"/>
                  <a:pt x="238" y="282"/>
                  <a:pt x="238" y="278"/>
                </a:cubicBezTo>
                <a:cubicBezTo>
                  <a:pt x="238" y="274"/>
                  <a:pt x="235" y="271"/>
                  <a:pt x="231" y="271"/>
                </a:cubicBezTo>
                <a:close/>
                <a:moveTo>
                  <a:pt x="253" y="155"/>
                </a:moveTo>
                <a:cubicBezTo>
                  <a:pt x="248" y="155"/>
                  <a:pt x="245" y="158"/>
                  <a:pt x="245" y="162"/>
                </a:cubicBezTo>
                <a:cubicBezTo>
                  <a:pt x="245" y="166"/>
                  <a:pt x="248" y="169"/>
                  <a:pt x="253" y="169"/>
                </a:cubicBezTo>
                <a:cubicBezTo>
                  <a:pt x="257" y="169"/>
                  <a:pt x="260" y="166"/>
                  <a:pt x="260" y="162"/>
                </a:cubicBezTo>
                <a:cubicBezTo>
                  <a:pt x="260" y="158"/>
                  <a:pt x="257" y="155"/>
                  <a:pt x="253" y="155"/>
                </a:cubicBezTo>
                <a:close/>
                <a:moveTo>
                  <a:pt x="275" y="155"/>
                </a:moveTo>
                <a:cubicBezTo>
                  <a:pt x="270" y="155"/>
                  <a:pt x="267" y="158"/>
                  <a:pt x="267" y="162"/>
                </a:cubicBezTo>
                <a:cubicBezTo>
                  <a:pt x="267" y="166"/>
                  <a:pt x="270" y="169"/>
                  <a:pt x="275" y="169"/>
                </a:cubicBezTo>
                <a:cubicBezTo>
                  <a:pt x="279" y="169"/>
                  <a:pt x="282" y="166"/>
                  <a:pt x="282" y="162"/>
                </a:cubicBezTo>
                <a:cubicBezTo>
                  <a:pt x="282" y="158"/>
                  <a:pt x="279" y="155"/>
                  <a:pt x="275" y="155"/>
                </a:cubicBezTo>
                <a:close/>
                <a:moveTo>
                  <a:pt x="253" y="175"/>
                </a:moveTo>
                <a:cubicBezTo>
                  <a:pt x="248" y="175"/>
                  <a:pt x="245" y="178"/>
                  <a:pt x="245" y="182"/>
                </a:cubicBezTo>
                <a:cubicBezTo>
                  <a:pt x="245" y="185"/>
                  <a:pt x="248" y="188"/>
                  <a:pt x="253" y="188"/>
                </a:cubicBezTo>
                <a:cubicBezTo>
                  <a:pt x="257" y="188"/>
                  <a:pt x="260" y="185"/>
                  <a:pt x="260" y="182"/>
                </a:cubicBezTo>
                <a:cubicBezTo>
                  <a:pt x="260" y="178"/>
                  <a:pt x="257" y="175"/>
                  <a:pt x="253" y="175"/>
                </a:cubicBezTo>
                <a:close/>
                <a:moveTo>
                  <a:pt x="275" y="175"/>
                </a:moveTo>
                <a:cubicBezTo>
                  <a:pt x="270" y="175"/>
                  <a:pt x="267" y="178"/>
                  <a:pt x="267" y="182"/>
                </a:cubicBezTo>
                <a:cubicBezTo>
                  <a:pt x="267" y="185"/>
                  <a:pt x="270" y="188"/>
                  <a:pt x="275" y="188"/>
                </a:cubicBezTo>
                <a:cubicBezTo>
                  <a:pt x="279" y="188"/>
                  <a:pt x="282" y="185"/>
                  <a:pt x="282" y="182"/>
                </a:cubicBezTo>
                <a:cubicBezTo>
                  <a:pt x="282" y="178"/>
                  <a:pt x="279" y="175"/>
                  <a:pt x="275" y="175"/>
                </a:cubicBezTo>
                <a:close/>
                <a:moveTo>
                  <a:pt x="253" y="194"/>
                </a:moveTo>
                <a:cubicBezTo>
                  <a:pt x="248" y="194"/>
                  <a:pt x="245" y="197"/>
                  <a:pt x="245" y="201"/>
                </a:cubicBezTo>
                <a:cubicBezTo>
                  <a:pt x="245" y="205"/>
                  <a:pt x="248" y="208"/>
                  <a:pt x="253" y="208"/>
                </a:cubicBezTo>
                <a:cubicBezTo>
                  <a:pt x="257" y="208"/>
                  <a:pt x="260" y="205"/>
                  <a:pt x="260" y="201"/>
                </a:cubicBezTo>
                <a:cubicBezTo>
                  <a:pt x="260" y="197"/>
                  <a:pt x="257" y="194"/>
                  <a:pt x="253" y="194"/>
                </a:cubicBezTo>
                <a:close/>
                <a:moveTo>
                  <a:pt x="275" y="194"/>
                </a:moveTo>
                <a:cubicBezTo>
                  <a:pt x="270" y="194"/>
                  <a:pt x="267" y="197"/>
                  <a:pt x="267" y="201"/>
                </a:cubicBezTo>
                <a:cubicBezTo>
                  <a:pt x="267" y="205"/>
                  <a:pt x="270" y="208"/>
                  <a:pt x="275" y="208"/>
                </a:cubicBezTo>
                <a:cubicBezTo>
                  <a:pt x="279" y="208"/>
                  <a:pt x="282" y="205"/>
                  <a:pt x="282" y="201"/>
                </a:cubicBezTo>
                <a:cubicBezTo>
                  <a:pt x="282" y="197"/>
                  <a:pt x="279" y="194"/>
                  <a:pt x="275" y="194"/>
                </a:cubicBezTo>
                <a:close/>
                <a:moveTo>
                  <a:pt x="253" y="214"/>
                </a:moveTo>
                <a:cubicBezTo>
                  <a:pt x="248" y="214"/>
                  <a:pt x="245" y="217"/>
                  <a:pt x="245" y="220"/>
                </a:cubicBezTo>
                <a:cubicBezTo>
                  <a:pt x="245" y="224"/>
                  <a:pt x="248" y="227"/>
                  <a:pt x="253" y="227"/>
                </a:cubicBezTo>
                <a:cubicBezTo>
                  <a:pt x="257" y="227"/>
                  <a:pt x="260" y="224"/>
                  <a:pt x="260" y="220"/>
                </a:cubicBezTo>
                <a:cubicBezTo>
                  <a:pt x="260" y="217"/>
                  <a:pt x="257" y="214"/>
                  <a:pt x="253" y="214"/>
                </a:cubicBezTo>
                <a:close/>
                <a:moveTo>
                  <a:pt x="275" y="214"/>
                </a:moveTo>
                <a:cubicBezTo>
                  <a:pt x="270" y="214"/>
                  <a:pt x="267" y="217"/>
                  <a:pt x="267" y="220"/>
                </a:cubicBezTo>
                <a:cubicBezTo>
                  <a:pt x="267" y="224"/>
                  <a:pt x="270" y="227"/>
                  <a:pt x="275" y="227"/>
                </a:cubicBezTo>
                <a:cubicBezTo>
                  <a:pt x="279" y="227"/>
                  <a:pt x="282" y="224"/>
                  <a:pt x="282" y="220"/>
                </a:cubicBezTo>
                <a:cubicBezTo>
                  <a:pt x="282" y="217"/>
                  <a:pt x="279" y="214"/>
                  <a:pt x="275" y="214"/>
                </a:cubicBezTo>
                <a:close/>
                <a:moveTo>
                  <a:pt x="253" y="233"/>
                </a:moveTo>
                <a:cubicBezTo>
                  <a:pt x="248" y="233"/>
                  <a:pt x="245" y="236"/>
                  <a:pt x="245" y="239"/>
                </a:cubicBezTo>
                <a:cubicBezTo>
                  <a:pt x="245" y="243"/>
                  <a:pt x="248" y="245"/>
                  <a:pt x="253" y="245"/>
                </a:cubicBezTo>
                <a:cubicBezTo>
                  <a:pt x="257" y="245"/>
                  <a:pt x="260" y="243"/>
                  <a:pt x="260" y="239"/>
                </a:cubicBezTo>
                <a:cubicBezTo>
                  <a:pt x="260" y="236"/>
                  <a:pt x="257" y="233"/>
                  <a:pt x="253" y="233"/>
                </a:cubicBezTo>
                <a:close/>
                <a:moveTo>
                  <a:pt x="275" y="233"/>
                </a:moveTo>
                <a:cubicBezTo>
                  <a:pt x="270" y="233"/>
                  <a:pt x="267" y="236"/>
                  <a:pt x="267" y="239"/>
                </a:cubicBezTo>
                <a:cubicBezTo>
                  <a:pt x="267" y="243"/>
                  <a:pt x="270" y="245"/>
                  <a:pt x="275" y="245"/>
                </a:cubicBezTo>
                <a:cubicBezTo>
                  <a:pt x="279" y="245"/>
                  <a:pt x="282" y="243"/>
                  <a:pt x="282" y="239"/>
                </a:cubicBezTo>
                <a:cubicBezTo>
                  <a:pt x="282" y="236"/>
                  <a:pt x="279" y="233"/>
                  <a:pt x="275" y="233"/>
                </a:cubicBezTo>
                <a:close/>
                <a:moveTo>
                  <a:pt x="253" y="252"/>
                </a:moveTo>
                <a:cubicBezTo>
                  <a:pt x="248" y="252"/>
                  <a:pt x="245" y="255"/>
                  <a:pt x="245" y="258"/>
                </a:cubicBezTo>
                <a:cubicBezTo>
                  <a:pt x="245" y="262"/>
                  <a:pt x="248" y="265"/>
                  <a:pt x="253" y="265"/>
                </a:cubicBezTo>
                <a:cubicBezTo>
                  <a:pt x="257" y="265"/>
                  <a:pt x="260" y="262"/>
                  <a:pt x="260" y="258"/>
                </a:cubicBezTo>
                <a:cubicBezTo>
                  <a:pt x="260" y="255"/>
                  <a:pt x="257" y="252"/>
                  <a:pt x="253" y="252"/>
                </a:cubicBezTo>
                <a:close/>
                <a:moveTo>
                  <a:pt x="275" y="252"/>
                </a:moveTo>
                <a:cubicBezTo>
                  <a:pt x="270" y="252"/>
                  <a:pt x="267" y="255"/>
                  <a:pt x="267" y="258"/>
                </a:cubicBezTo>
                <a:cubicBezTo>
                  <a:pt x="267" y="262"/>
                  <a:pt x="270" y="265"/>
                  <a:pt x="275" y="265"/>
                </a:cubicBezTo>
                <a:cubicBezTo>
                  <a:pt x="279" y="265"/>
                  <a:pt x="282" y="262"/>
                  <a:pt x="282" y="258"/>
                </a:cubicBezTo>
                <a:cubicBezTo>
                  <a:pt x="282" y="255"/>
                  <a:pt x="279" y="252"/>
                  <a:pt x="275" y="252"/>
                </a:cubicBezTo>
                <a:close/>
                <a:moveTo>
                  <a:pt x="253" y="271"/>
                </a:moveTo>
                <a:cubicBezTo>
                  <a:pt x="248" y="271"/>
                  <a:pt x="245" y="274"/>
                  <a:pt x="245" y="278"/>
                </a:cubicBezTo>
                <a:cubicBezTo>
                  <a:pt x="245" y="282"/>
                  <a:pt x="248" y="285"/>
                  <a:pt x="253" y="285"/>
                </a:cubicBezTo>
                <a:cubicBezTo>
                  <a:pt x="257" y="285"/>
                  <a:pt x="260" y="282"/>
                  <a:pt x="260" y="278"/>
                </a:cubicBezTo>
                <a:cubicBezTo>
                  <a:pt x="260" y="274"/>
                  <a:pt x="257" y="271"/>
                  <a:pt x="253" y="271"/>
                </a:cubicBezTo>
                <a:close/>
                <a:moveTo>
                  <a:pt x="275" y="271"/>
                </a:moveTo>
                <a:cubicBezTo>
                  <a:pt x="270" y="271"/>
                  <a:pt x="267" y="274"/>
                  <a:pt x="267" y="278"/>
                </a:cubicBezTo>
                <a:cubicBezTo>
                  <a:pt x="267" y="282"/>
                  <a:pt x="270" y="285"/>
                  <a:pt x="275" y="285"/>
                </a:cubicBezTo>
                <a:cubicBezTo>
                  <a:pt x="279" y="285"/>
                  <a:pt x="282" y="282"/>
                  <a:pt x="282" y="278"/>
                </a:cubicBezTo>
                <a:cubicBezTo>
                  <a:pt x="282" y="274"/>
                  <a:pt x="279" y="271"/>
                  <a:pt x="275" y="271"/>
                </a:cubicBezTo>
                <a:close/>
                <a:moveTo>
                  <a:pt x="320" y="136"/>
                </a:moveTo>
                <a:cubicBezTo>
                  <a:pt x="315" y="136"/>
                  <a:pt x="312" y="139"/>
                  <a:pt x="312" y="143"/>
                </a:cubicBezTo>
                <a:cubicBezTo>
                  <a:pt x="312" y="146"/>
                  <a:pt x="315" y="149"/>
                  <a:pt x="320" y="149"/>
                </a:cubicBezTo>
                <a:cubicBezTo>
                  <a:pt x="324" y="149"/>
                  <a:pt x="327" y="146"/>
                  <a:pt x="327" y="143"/>
                </a:cubicBezTo>
                <a:cubicBezTo>
                  <a:pt x="327" y="139"/>
                  <a:pt x="324" y="136"/>
                  <a:pt x="320" y="136"/>
                </a:cubicBezTo>
                <a:close/>
                <a:moveTo>
                  <a:pt x="297" y="175"/>
                </a:moveTo>
                <a:cubicBezTo>
                  <a:pt x="292" y="175"/>
                  <a:pt x="289" y="178"/>
                  <a:pt x="289" y="182"/>
                </a:cubicBezTo>
                <a:cubicBezTo>
                  <a:pt x="289" y="185"/>
                  <a:pt x="292" y="188"/>
                  <a:pt x="297" y="188"/>
                </a:cubicBezTo>
                <a:cubicBezTo>
                  <a:pt x="301" y="188"/>
                  <a:pt x="304" y="185"/>
                  <a:pt x="304" y="182"/>
                </a:cubicBezTo>
                <a:cubicBezTo>
                  <a:pt x="304" y="178"/>
                  <a:pt x="301" y="175"/>
                  <a:pt x="297" y="175"/>
                </a:cubicBezTo>
                <a:close/>
                <a:moveTo>
                  <a:pt x="320" y="175"/>
                </a:moveTo>
                <a:cubicBezTo>
                  <a:pt x="315" y="175"/>
                  <a:pt x="312" y="178"/>
                  <a:pt x="312" y="182"/>
                </a:cubicBezTo>
                <a:cubicBezTo>
                  <a:pt x="312" y="185"/>
                  <a:pt x="315" y="188"/>
                  <a:pt x="320" y="188"/>
                </a:cubicBezTo>
                <a:cubicBezTo>
                  <a:pt x="324" y="188"/>
                  <a:pt x="327" y="185"/>
                  <a:pt x="327" y="182"/>
                </a:cubicBezTo>
                <a:cubicBezTo>
                  <a:pt x="327" y="178"/>
                  <a:pt x="324" y="175"/>
                  <a:pt x="320" y="175"/>
                </a:cubicBezTo>
                <a:close/>
                <a:moveTo>
                  <a:pt x="297" y="194"/>
                </a:moveTo>
                <a:cubicBezTo>
                  <a:pt x="292" y="194"/>
                  <a:pt x="289" y="197"/>
                  <a:pt x="289" y="201"/>
                </a:cubicBezTo>
                <a:cubicBezTo>
                  <a:pt x="289" y="205"/>
                  <a:pt x="292" y="208"/>
                  <a:pt x="297" y="208"/>
                </a:cubicBezTo>
                <a:cubicBezTo>
                  <a:pt x="301" y="208"/>
                  <a:pt x="304" y="205"/>
                  <a:pt x="304" y="201"/>
                </a:cubicBezTo>
                <a:cubicBezTo>
                  <a:pt x="304" y="197"/>
                  <a:pt x="301" y="194"/>
                  <a:pt x="297" y="194"/>
                </a:cubicBezTo>
                <a:close/>
                <a:moveTo>
                  <a:pt x="320" y="194"/>
                </a:moveTo>
                <a:cubicBezTo>
                  <a:pt x="315" y="194"/>
                  <a:pt x="312" y="197"/>
                  <a:pt x="312" y="201"/>
                </a:cubicBezTo>
                <a:cubicBezTo>
                  <a:pt x="312" y="205"/>
                  <a:pt x="315" y="208"/>
                  <a:pt x="320" y="208"/>
                </a:cubicBezTo>
                <a:cubicBezTo>
                  <a:pt x="324" y="208"/>
                  <a:pt x="327" y="205"/>
                  <a:pt x="327" y="201"/>
                </a:cubicBezTo>
                <a:cubicBezTo>
                  <a:pt x="327" y="197"/>
                  <a:pt x="324" y="194"/>
                  <a:pt x="320" y="194"/>
                </a:cubicBezTo>
                <a:close/>
                <a:moveTo>
                  <a:pt x="297" y="214"/>
                </a:moveTo>
                <a:cubicBezTo>
                  <a:pt x="292" y="214"/>
                  <a:pt x="289" y="217"/>
                  <a:pt x="289" y="220"/>
                </a:cubicBezTo>
                <a:cubicBezTo>
                  <a:pt x="289" y="224"/>
                  <a:pt x="292" y="227"/>
                  <a:pt x="297" y="227"/>
                </a:cubicBezTo>
                <a:cubicBezTo>
                  <a:pt x="301" y="227"/>
                  <a:pt x="304" y="224"/>
                  <a:pt x="304" y="220"/>
                </a:cubicBezTo>
                <a:cubicBezTo>
                  <a:pt x="304" y="217"/>
                  <a:pt x="301" y="214"/>
                  <a:pt x="297" y="214"/>
                </a:cubicBezTo>
                <a:close/>
                <a:moveTo>
                  <a:pt x="320" y="214"/>
                </a:moveTo>
                <a:cubicBezTo>
                  <a:pt x="315" y="214"/>
                  <a:pt x="312" y="217"/>
                  <a:pt x="312" y="220"/>
                </a:cubicBezTo>
                <a:cubicBezTo>
                  <a:pt x="312" y="224"/>
                  <a:pt x="315" y="227"/>
                  <a:pt x="320" y="227"/>
                </a:cubicBezTo>
                <a:cubicBezTo>
                  <a:pt x="324" y="227"/>
                  <a:pt x="327" y="224"/>
                  <a:pt x="327" y="220"/>
                </a:cubicBezTo>
                <a:cubicBezTo>
                  <a:pt x="327" y="217"/>
                  <a:pt x="324" y="214"/>
                  <a:pt x="320" y="214"/>
                </a:cubicBezTo>
                <a:close/>
                <a:moveTo>
                  <a:pt x="297" y="233"/>
                </a:moveTo>
                <a:cubicBezTo>
                  <a:pt x="292" y="233"/>
                  <a:pt x="289" y="236"/>
                  <a:pt x="289" y="239"/>
                </a:cubicBezTo>
                <a:cubicBezTo>
                  <a:pt x="289" y="243"/>
                  <a:pt x="292" y="245"/>
                  <a:pt x="297" y="245"/>
                </a:cubicBezTo>
                <a:cubicBezTo>
                  <a:pt x="301" y="245"/>
                  <a:pt x="304" y="243"/>
                  <a:pt x="304" y="239"/>
                </a:cubicBezTo>
                <a:cubicBezTo>
                  <a:pt x="304" y="236"/>
                  <a:pt x="301" y="233"/>
                  <a:pt x="297" y="233"/>
                </a:cubicBezTo>
                <a:close/>
                <a:moveTo>
                  <a:pt x="320" y="233"/>
                </a:moveTo>
                <a:cubicBezTo>
                  <a:pt x="315" y="233"/>
                  <a:pt x="312" y="236"/>
                  <a:pt x="312" y="239"/>
                </a:cubicBezTo>
                <a:cubicBezTo>
                  <a:pt x="312" y="243"/>
                  <a:pt x="315" y="245"/>
                  <a:pt x="320" y="245"/>
                </a:cubicBezTo>
                <a:cubicBezTo>
                  <a:pt x="324" y="245"/>
                  <a:pt x="327" y="243"/>
                  <a:pt x="327" y="239"/>
                </a:cubicBezTo>
                <a:cubicBezTo>
                  <a:pt x="327" y="236"/>
                  <a:pt x="324" y="233"/>
                  <a:pt x="320" y="233"/>
                </a:cubicBezTo>
                <a:close/>
                <a:moveTo>
                  <a:pt x="297" y="252"/>
                </a:moveTo>
                <a:cubicBezTo>
                  <a:pt x="292" y="252"/>
                  <a:pt x="289" y="255"/>
                  <a:pt x="289" y="258"/>
                </a:cubicBezTo>
                <a:cubicBezTo>
                  <a:pt x="289" y="262"/>
                  <a:pt x="292" y="265"/>
                  <a:pt x="297" y="265"/>
                </a:cubicBezTo>
                <a:cubicBezTo>
                  <a:pt x="301" y="265"/>
                  <a:pt x="304" y="262"/>
                  <a:pt x="304" y="258"/>
                </a:cubicBezTo>
                <a:cubicBezTo>
                  <a:pt x="304" y="255"/>
                  <a:pt x="301" y="252"/>
                  <a:pt x="297" y="252"/>
                </a:cubicBezTo>
                <a:close/>
                <a:moveTo>
                  <a:pt x="320" y="252"/>
                </a:moveTo>
                <a:cubicBezTo>
                  <a:pt x="315" y="252"/>
                  <a:pt x="312" y="255"/>
                  <a:pt x="312" y="258"/>
                </a:cubicBezTo>
                <a:cubicBezTo>
                  <a:pt x="312" y="262"/>
                  <a:pt x="315" y="265"/>
                  <a:pt x="320" y="265"/>
                </a:cubicBezTo>
                <a:cubicBezTo>
                  <a:pt x="324" y="265"/>
                  <a:pt x="327" y="262"/>
                  <a:pt x="327" y="258"/>
                </a:cubicBezTo>
                <a:cubicBezTo>
                  <a:pt x="327" y="255"/>
                  <a:pt x="324" y="252"/>
                  <a:pt x="320" y="252"/>
                </a:cubicBezTo>
                <a:close/>
                <a:moveTo>
                  <a:pt x="297" y="271"/>
                </a:moveTo>
                <a:cubicBezTo>
                  <a:pt x="292" y="271"/>
                  <a:pt x="289" y="274"/>
                  <a:pt x="289" y="278"/>
                </a:cubicBezTo>
                <a:cubicBezTo>
                  <a:pt x="289" y="282"/>
                  <a:pt x="292" y="285"/>
                  <a:pt x="297" y="285"/>
                </a:cubicBezTo>
                <a:cubicBezTo>
                  <a:pt x="301" y="285"/>
                  <a:pt x="304" y="282"/>
                  <a:pt x="304" y="278"/>
                </a:cubicBezTo>
                <a:cubicBezTo>
                  <a:pt x="304" y="274"/>
                  <a:pt x="301" y="271"/>
                  <a:pt x="297" y="271"/>
                </a:cubicBezTo>
                <a:close/>
                <a:moveTo>
                  <a:pt x="320" y="271"/>
                </a:moveTo>
                <a:cubicBezTo>
                  <a:pt x="315" y="271"/>
                  <a:pt x="312" y="274"/>
                  <a:pt x="312" y="278"/>
                </a:cubicBezTo>
                <a:cubicBezTo>
                  <a:pt x="312" y="282"/>
                  <a:pt x="315" y="285"/>
                  <a:pt x="320" y="285"/>
                </a:cubicBezTo>
                <a:cubicBezTo>
                  <a:pt x="324" y="285"/>
                  <a:pt x="327" y="282"/>
                  <a:pt x="327" y="278"/>
                </a:cubicBezTo>
                <a:cubicBezTo>
                  <a:pt x="327" y="274"/>
                  <a:pt x="324" y="271"/>
                  <a:pt x="320" y="271"/>
                </a:cubicBezTo>
                <a:close/>
                <a:moveTo>
                  <a:pt x="341" y="78"/>
                </a:moveTo>
                <a:cubicBezTo>
                  <a:pt x="337" y="78"/>
                  <a:pt x="334" y="81"/>
                  <a:pt x="334" y="85"/>
                </a:cubicBezTo>
                <a:cubicBezTo>
                  <a:pt x="334" y="88"/>
                  <a:pt x="337" y="91"/>
                  <a:pt x="341" y="91"/>
                </a:cubicBezTo>
                <a:cubicBezTo>
                  <a:pt x="346" y="91"/>
                  <a:pt x="349" y="88"/>
                  <a:pt x="349" y="85"/>
                </a:cubicBezTo>
                <a:cubicBezTo>
                  <a:pt x="349" y="81"/>
                  <a:pt x="346" y="78"/>
                  <a:pt x="341" y="78"/>
                </a:cubicBezTo>
                <a:close/>
                <a:moveTo>
                  <a:pt x="364" y="78"/>
                </a:moveTo>
                <a:cubicBezTo>
                  <a:pt x="359" y="78"/>
                  <a:pt x="356" y="81"/>
                  <a:pt x="356" y="85"/>
                </a:cubicBezTo>
                <a:cubicBezTo>
                  <a:pt x="356" y="88"/>
                  <a:pt x="359" y="91"/>
                  <a:pt x="364" y="91"/>
                </a:cubicBezTo>
                <a:cubicBezTo>
                  <a:pt x="368" y="91"/>
                  <a:pt x="371" y="88"/>
                  <a:pt x="371" y="85"/>
                </a:cubicBezTo>
                <a:cubicBezTo>
                  <a:pt x="371" y="81"/>
                  <a:pt x="368" y="78"/>
                  <a:pt x="364" y="78"/>
                </a:cubicBezTo>
                <a:close/>
                <a:moveTo>
                  <a:pt x="364" y="97"/>
                </a:moveTo>
                <a:cubicBezTo>
                  <a:pt x="359" y="97"/>
                  <a:pt x="356" y="100"/>
                  <a:pt x="356" y="104"/>
                </a:cubicBezTo>
                <a:cubicBezTo>
                  <a:pt x="356" y="107"/>
                  <a:pt x="359" y="110"/>
                  <a:pt x="364" y="110"/>
                </a:cubicBezTo>
                <a:cubicBezTo>
                  <a:pt x="368" y="110"/>
                  <a:pt x="371" y="107"/>
                  <a:pt x="371" y="104"/>
                </a:cubicBezTo>
                <a:cubicBezTo>
                  <a:pt x="371" y="100"/>
                  <a:pt x="368" y="97"/>
                  <a:pt x="364" y="97"/>
                </a:cubicBezTo>
                <a:close/>
                <a:moveTo>
                  <a:pt x="341" y="116"/>
                </a:moveTo>
                <a:cubicBezTo>
                  <a:pt x="337" y="116"/>
                  <a:pt x="334" y="119"/>
                  <a:pt x="334" y="123"/>
                </a:cubicBezTo>
                <a:cubicBezTo>
                  <a:pt x="334" y="127"/>
                  <a:pt x="337" y="130"/>
                  <a:pt x="341" y="130"/>
                </a:cubicBezTo>
                <a:cubicBezTo>
                  <a:pt x="346" y="130"/>
                  <a:pt x="349" y="127"/>
                  <a:pt x="349" y="123"/>
                </a:cubicBezTo>
                <a:cubicBezTo>
                  <a:pt x="349" y="119"/>
                  <a:pt x="346" y="116"/>
                  <a:pt x="341" y="116"/>
                </a:cubicBezTo>
                <a:close/>
                <a:moveTo>
                  <a:pt x="364" y="116"/>
                </a:moveTo>
                <a:cubicBezTo>
                  <a:pt x="359" y="116"/>
                  <a:pt x="356" y="119"/>
                  <a:pt x="356" y="123"/>
                </a:cubicBezTo>
                <a:cubicBezTo>
                  <a:pt x="356" y="127"/>
                  <a:pt x="359" y="130"/>
                  <a:pt x="364" y="130"/>
                </a:cubicBezTo>
                <a:cubicBezTo>
                  <a:pt x="368" y="130"/>
                  <a:pt x="371" y="127"/>
                  <a:pt x="371" y="123"/>
                </a:cubicBezTo>
                <a:cubicBezTo>
                  <a:pt x="371" y="119"/>
                  <a:pt x="368" y="116"/>
                  <a:pt x="364" y="116"/>
                </a:cubicBezTo>
                <a:close/>
                <a:moveTo>
                  <a:pt x="385" y="78"/>
                </a:moveTo>
                <a:cubicBezTo>
                  <a:pt x="381" y="78"/>
                  <a:pt x="378" y="81"/>
                  <a:pt x="378" y="85"/>
                </a:cubicBezTo>
                <a:cubicBezTo>
                  <a:pt x="378" y="88"/>
                  <a:pt x="381" y="91"/>
                  <a:pt x="385" y="91"/>
                </a:cubicBezTo>
                <a:cubicBezTo>
                  <a:pt x="389" y="91"/>
                  <a:pt x="393" y="88"/>
                  <a:pt x="393" y="85"/>
                </a:cubicBezTo>
                <a:cubicBezTo>
                  <a:pt x="393" y="81"/>
                  <a:pt x="389" y="78"/>
                  <a:pt x="385" y="78"/>
                </a:cubicBezTo>
                <a:close/>
                <a:moveTo>
                  <a:pt x="408" y="78"/>
                </a:moveTo>
                <a:cubicBezTo>
                  <a:pt x="404" y="78"/>
                  <a:pt x="401" y="81"/>
                  <a:pt x="401" y="85"/>
                </a:cubicBezTo>
                <a:cubicBezTo>
                  <a:pt x="401" y="88"/>
                  <a:pt x="404" y="91"/>
                  <a:pt x="408" y="91"/>
                </a:cubicBezTo>
                <a:cubicBezTo>
                  <a:pt x="413" y="91"/>
                  <a:pt x="416" y="88"/>
                  <a:pt x="416" y="85"/>
                </a:cubicBezTo>
                <a:cubicBezTo>
                  <a:pt x="416" y="81"/>
                  <a:pt x="413" y="78"/>
                  <a:pt x="408" y="78"/>
                </a:cubicBezTo>
                <a:close/>
                <a:moveTo>
                  <a:pt x="385" y="98"/>
                </a:moveTo>
                <a:cubicBezTo>
                  <a:pt x="381" y="98"/>
                  <a:pt x="378" y="101"/>
                  <a:pt x="378" y="105"/>
                </a:cubicBezTo>
                <a:cubicBezTo>
                  <a:pt x="378" y="108"/>
                  <a:pt x="381" y="112"/>
                  <a:pt x="385" y="112"/>
                </a:cubicBezTo>
                <a:cubicBezTo>
                  <a:pt x="389" y="112"/>
                  <a:pt x="393" y="108"/>
                  <a:pt x="393" y="105"/>
                </a:cubicBezTo>
                <a:cubicBezTo>
                  <a:pt x="393" y="101"/>
                  <a:pt x="389" y="98"/>
                  <a:pt x="385" y="98"/>
                </a:cubicBezTo>
                <a:close/>
                <a:moveTo>
                  <a:pt x="408" y="97"/>
                </a:moveTo>
                <a:cubicBezTo>
                  <a:pt x="404" y="97"/>
                  <a:pt x="401" y="100"/>
                  <a:pt x="401" y="104"/>
                </a:cubicBezTo>
                <a:cubicBezTo>
                  <a:pt x="401" y="107"/>
                  <a:pt x="404" y="110"/>
                  <a:pt x="408" y="110"/>
                </a:cubicBezTo>
                <a:cubicBezTo>
                  <a:pt x="413" y="110"/>
                  <a:pt x="416" y="107"/>
                  <a:pt x="416" y="104"/>
                </a:cubicBezTo>
                <a:cubicBezTo>
                  <a:pt x="416" y="100"/>
                  <a:pt x="413" y="97"/>
                  <a:pt x="408" y="97"/>
                </a:cubicBezTo>
                <a:close/>
                <a:moveTo>
                  <a:pt x="452" y="59"/>
                </a:moveTo>
                <a:cubicBezTo>
                  <a:pt x="448" y="59"/>
                  <a:pt x="445" y="62"/>
                  <a:pt x="445" y="65"/>
                </a:cubicBezTo>
                <a:cubicBezTo>
                  <a:pt x="445" y="69"/>
                  <a:pt x="448" y="72"/>
                  <a:pt x="452" y="72"/>
                </a:cubicBezTo>
                <a:cubicBezTo>
                  <a:pt x="457" y="72"/>
                  <a:pt x="460" y="69"/>
                  <a:pt x="460" y="65"/>
                </a:cubicBezTo>
                <a:cubicBezTo>
                  <a:pt x="460" y="62"/>
                  <a:pt x="457" y="59"/>
                  <a:pt x="452" y="59"/>
                </a:cubicBezTo>
                <a:close/>
                <a:moveTo>
                  <a:pt x="452" y="78"/>
                </a:moveTo>
                <a:cubicBezTo>
                  <a:pt x="448" y="78"/>
                  <a:pt x="445" y="81"/>
                  <a:pt x="445" y="85"/>
                </a:cubicBezTo>
                <a:cubicBezTo>
                  <a:pt x="445" y="88"/>
                  <a:pt x="448" y="91"/>
                  <a:pt x="452" y="91"/>
                </a:cubicBezTo>
                <a:cubicBezTo>
                  <a:pt x="457" y="91"/>
                  <a:pt x="460" y="88"/>
                  <a:pt x="460" y="85"/>
                </a:cubicBezTo>
                <a:cubicBezTo>
                  <a:pt x="460" y="81"/>
                  <a:pt x="457" y="78"/>
                  <a:pt x="452" y="78"/>
                </a:cubicBezTo>
                <a:close/>
                <a:moveTo>
                  <a:pt x="430" y="97"/>
                </a:moveTo>
                <a:cubicBezTo>
                  <a:pt x="426" y="97"/>
                  <a:pt x="423" y="100"/>
                  <a:pt x="423" y="104"/>
                </a:cubicBezTo>
                <a:cubicBezTo>
                  <a:pt x="423" y="107"/>
                  <a:pt x="426" y="110"/>
                  <a:pt x="430" y="110"/>
                </a:cubicBezTo>
                <a:cubicBezTo>
                  <a:pt x="434" y="110"/>
                  <a:pt x="438" y="107"/>
                  <a:pt x="438" y="104"/>
                </a:cubicBezTo>
                <a:cubicBezTo>
                  <a:pt x="438" y="100"/>
                  <a:pt x="434" y="97"/>
                  <a:pt x="430" y="97"/>
                </a:cubicBezTo>
                <a:close/>
                <a:moveTo>
                  <a:pt x="452" y="97"/>
                </a:moveTo>
                <a:cubicBezTo>
                  <a:pt x="448" y="97"/>
                  <a:pt x="445" y="100"/>
                  <a:pt x="445" y="104"/>
                </a:cubicBezTo>
                <a:cubicBezTo>
                  <a:pt x="445" y="107"/>
                  <a:pt x="448" y="110"/>
                  <a:pt x="452" y="110"/>
                </a:cubicBezTo>
                <a:cubicBezTo>
                  <a:pt x="457" y="110"/>
                  <a:pt x="460" y="107"/>
                  <a:pt x="460" y="104"/>
                </a:cubicBezTo>
                <a:cubicBezTo>
                  <a:pt x="460" y="100"/>
                  <a:pt x="457" y="97"/>
                  <a:pt x="452" y="97"/>
                </a:cubicBezTo>
                <a:close/>
                <a:moveTo>
                  <a:pt x="474" y="59"/>
                </a:moveTo>
                <a:cubicBezTo>
                  <a:pt x="470" y="59"/>
                  <a:pt x="467" y="62"/>
                  <a:pt x="467" y="65"/>
                </a:cubicBezTo>
                <a:cubicBezTo>
                  <a:pt x="467" y="69"/>
                  <a:pt x="470" y="72"/>
                  <a:pt x="474" y="72"/>
                </a:cubicBezTo>
                <a:cubicBezTo>
                  <a:pt x="478" y="72"/>
                  <a:pt x="482" y="69"/>
                  <a:pt x="482" y="65"/>
                </a:cubicBezTo>
                <a:cubicBezTo>
                  <a:pt x="482" y="62"/>
                  <a:pt x="478" y="59"/>
                  <a:pt x="474" y="59"/>
                </a:cubicBezTo>
                <a:close/>
                <a:moveTo>
                  <a:pt x="497" y="59"/>
                </a:moveTo>
                <a:cubicBezTo>
                  <a:pt x="493" y="59"/>
                  <a:pt x="490" y="62"/>
                  <a:pt x="490" y="65"/>
                </a:cubicBezTo>
                <a:cubicBezTo>
                  <a:pt x="490" y="69"/>
                  <a:pt x="493" y="72"/>
                  <a:pt x="497" y="72"/>
                </a:cubicBezTo>
                <a:cubicBezTo>
                  <a:pt x="501" y="72"/>
                  <a:pt x="505" y="69"/>
                  <a:pt x="505" y="65"/>
                </a:cubicBezTo>
                <a:cubicBezTo>
                  <a:pt x="505" y="62"/>
                  <a:pt x="501" y="59"/>
                  <a:pt x="497" y="59"/>
                </a:cubicBezTo>
                <a:close/>
                <a:moveTo>
                  <a:pt x="474" y="78"/>
                </a:moveTo>
                <a:cubicBezTo>
                  <a:pt x="470" y="78"/>
                  <a:pt x="467" y="81"/>
                  <a:pt x="467" y="85"/>
                </a:cubicBezTo>
                <a:cubicBezTo>
                  <a:pt x="467" y="88"/>
                  <a:pt x="470" y="91"/>
                  <a:pt x="474" y="91"/>
                </a:cubicBezTo>
                <a:cubicBezTo>
                  <a:pt x="478" y="91"/>
                  <a:pt x="482" y="88"/>
                  <a:pt x="482" y="85"/>
                </a:cubicBezTo>
                <a:cubicBezTo>
                  <a:pt x="482" y="81"/>
                  <a:pt x="478" y="78"/>
                  <a:pt x="474" y="78"/>
                </a:cubicBezTo>
                <a:close/>
                <a:moveTo>
                  <a:pt x="497" y="78"/>
                </a:moveTo>
                <a:cubicBezTo>
                  <a:pt x="493" y="78"/>
                  <a:pt x="490" y="81"/>
                  <a:pt x="490" y="85"/>
                </a:cubicBezTo>
                <a:cubicBezTo>
                  <a:pt x="490" y="88"/>
                  <a:pt x="493" y="91"/>
                  <a:pt x="497" y="91"/>
                </a:cubicBezTo>
                <a:cubicBezTo>
                  <a:pt x="501" y="91"/>
                  <a:pt x="505" y="88"/>
                  <a:pt x="505" y="85"/>
                </a:cubicBezTo>
                <a:cubicBezTo>
                  <a:pt x="505" y="81"/>
                  <a:pt x="501" y="78"/>
                  <a:pt x="497" y="78"/>
                </a:cubicBezTo>
                <a:close/>
                <a:moveTo>
                  <a:pt x="474" y="97"/>
                </a:moveTo>
                <a:cubicBezTo>
                  <a:pt x="470" y="97"/>
                  <a:pt x="467" y="100"/>
                  <a:pt x="467" y="104"/>
                </a:cubicBezTo>
                <a:cubicBezTo>
                  <a:pt x="467" y="107"/>
                  <a:pt x="470" y="110"/>
                  <a:pt x="474" y="110"/>
                </a:cubicBezTo>
                <a:cubicBezTo>
                  <a:pt x="478" y="110"/>
                  <a:pt x="482" y="107"/>
                  <a:pt x="482" y="104"/>
                </a:cubicBezTo>
                <a:cubicBezTo>
                  <a:pt x="482" y="100"/>
                  <a:pt x="478" y="97"/>
                  <a:pt x="474" y="97"/>
                </a:cubicBezTo>
                <a:close/>
                <a:moveTo>
                  <a:pt x="497" y="97"/>
                </a:moveTo>
                <a:cubicBezTo>
                  <a:pt x="493" y="97"/>
                  <a:pt x="490" y="100"/>
                  <a:pt x="490" y="104"/>
                </a:cubicBezTo>
                <a:cubicBezTo>
                  <a:pt x="490" y="107"/>
                  <a:pt x="493" y="110"/>
                  <a:pt x="497" y="110"/>
                </a:cubicBezTo>
                <a:cubicBezTo>
                  <a:pt x="501" y="110"/>
                  <a:pt x="505" y="107"/>
                  <a:pt x="505" y="104"/>
                </a:cubicBezTo>
                <a:cubicBezTo>
                  <a:pt x="505" y="100"/>
                  <a:pt x="501" y="97"/>
                  <a:pt x="497" y="97"/>
                </a:cubicBezTo>
                <a:close/>
                <a:moveTo>
                  <a:pt x="474" y="118"/>
                </a:moveTo>
                <a:cubicBezTo>
                  <a:pt x="470" y="118"/>
                  <a:pt x="467" y="121"/>
                  <a:pt x="467" y="125"/>
                </a:cubicBezTo>
                <a:cubicBezTo>
                  <a:pt x="467" y="128"/>
                  <a:pt x="470" y="131"/>
                  <a:pt x="474" y="131"/>
                </a:cubicBezTo>
                <a:cubicBezTo>
                  <a:pt x="478" y="131"/>
                  <a:pt x="482" y="128"/>
                  <a:pt x="482" y="125"/>
                </a:cubicBezTo>
                <a:cubicBezTo>
                  <a:pt x="482" y="121"/>
                  <a:pt x="478" y="118"/>
                  <a:pt x="474" y="118"/>
                </a:cubicBezTo>
                <a:close/>
                <a:moveTo>
                  <a:pt x="497" y="116"/>
                </a:moveTo>
                <a:cubicBezTo>
                  <a:pt x="493" y="116"/>
                  <a:pt x="490" y="119"/>
                  <a:pt x="490" y="123"/>
                </a:cubicBezTo>
                <a:cubicBezTo>
                  <a:pt x="490" y="127"/>
                  <a:pt x="493" y="130"/>
                  <a:pt x="497" y="130"/>
                </a:cubicBezTo>
                <a:cubicBezTo>
                  <a:pt x="501" y="130"/>
                  <a:pt x="505" y="127"/>
                  <a:pt x="505" y="123"/>
                </a:cubicBezTo>
                <a:cubicBezTo>
                  <a:pt x="505" y="119"/>
                  <a:pt x="501" y="116"/>
                  <a:pt x="497" y="116"/>
                </a:cubicBezTo>
                <a:close/>
                <a:moveTo>
                  <a:pt x="341" y="136"/>
                </a:moveTo>
                <a:cubicBezTo>
                  <a:pt x="337" y="136"/>
                  <a:pt x="334" y="139"/>
                  <a:pt x="334" y="143"/>
                </a:cubicBezTo>
                <a:cubicBezTo>
                  <a:pt x="334" y="146"/>
                  <a:pt x="337" y="149"/>
                  <a:pt x="341" y="149"/>
                </a:cubicBezTo>
                <a:cubicBezTo>
                  <a:pt x="346" y="149"/>
                  <a:pt x="349" y="146"/>
                  <a:pt x="349" y="143"/>
                </a:cubicBezTo>
                <a:cubicBezTo>
                  <a:pt x="349" y="139"/>
                  <a:pt x="346" y="136"/>
                  <a:pt x="341" y="136"/>
                </a:cubicBezTo>
                <a:close/>
                <a:moveTo>
                  <a:pt x="364" y="136"/>
                </a:moveTo>
                <a:cubicBezTo>
                  <a:pt x="359" y="136"/>
                  <a:pt x="356" y="139"/>
                  <a:pt x="356" y="143"/>
                </a:cubicBezTo>
                <a:cubicBezTo>
                  <a:pt x="356" y="146"/>
                  <a:pt x="359" y="149"/>
                  <a:pt x="364" y="149"/>
                </a:cubicBezTo>
                <a:cubicBezTo>
                  <a:pt x="368" y="149"/>
                  <a:pt x="371" y="146"/>
                  <a:pt x="371" y="143"/>
                </a:cubicBezTo>
                <a:cubicBezTo>
                  <a:pt x="371" y="139"/>
                  <a:pt x="368" y="136"/>
                  <a:pt x="364" y="136"/>
                </a:cubicBezTo>
                <a:close/>
                <a:moveTo>
                  <a:pt x="364" y="155"/>
                </a:moveTo>
                <a:cubicBezTo>
                  <a:pt x="359" y="155"/>
                  <a:pt x="356" y="158"/>
                  <a:pt x="356" y="162"/>
                </a:cubicBezTo>
                <a:cubicBezTo>
                  <a:pt x="356" y="166"/>
                  <a:pt x="359" y="169"/>
                  <a:pt x="364" y="169"/>
                </a:cubicBezTo>
                <a:cubicBezTo>
                  <a:pt x="368" y="169"/>
                  <a:pt x="371" y="166"/>
                  <a:pt x="371" y="162"/>
                </a:cubicBezTo>
                <a:cubicBezTo>
                  <a:pt x="371" y="158"/>
                  <a:pt x="368" y="155"/>
                  <a:pt x="364" y="155"/>
                </a:cubicBezTo>
                <a:close/>
                <a:moveTo>
                  <a:pt x="341" y="175"/>
                </a:moveTo>
                <a:cubicBezTo>
                  <a:pt x="337" y="175"/>
                  <a:pt x="334" y="178"/>
                  <a:pt x="334" y="182"/>
                </a:cubicBezTo>
                <a:cubicBezTo>
                  <a:pt x="334" y="185"/>
                  <a:pt x="337" y="188"/>
                  <a:pt x="341" y="188"/>
                </a:cubicBezTo>
                <a:cubicBezTo>
                  <a:pt x="346" y="188"/>
                  <a:pt x="349" y="185"/>
                  <a:pt x="349" y="182"/>
                </a:cubicBezTo>
                <a:cubicBezTo>
                  <a:pt x="349" y="178"/>
                  <a:pt x="346" y="175"/>
                  <a:pt x="341" y="175"/>
                </a:cubicBezTo>
                <a:close/>
                <a:moveTo>
                  <a:pt x="364" y="175"/>
                </a:moveTo>
                <a:cubicBezTo>
                  <a:pt x="359" y="175"/>
                  <a:pt x="356" y="178"/>
                  <a:pt x="356" y="182"/>
                </a:cubicBezTo>
                <a:cubicBezTo>
                  <a:pt x="356" y="185"/>
                  <a:pt x="359" y="188"/>
                  <a:pt x="364" y="188"/>
                </a:cubicBezTo>
                <a:cubicBezTo>
                  <a:pt x="368" y="188"/>
                  <a:pt x="371" y="185"/>
                  <a:pt x="371" y="182"/>
                </a:cubicBezTo>
                <a:cubicBezTo>
                  <a:pt x="371" y="178"/>
                  <a:pt x="368" y="175"/>
                  <a:pt x="364" y="175"/>
                </a:cubicBezTo>
                <a:close/>
                <a:moveTo>
                  <a:pt x="341" y="194"/>
                </a:moveTo>
                <a:cubicBezTo>
                  <a:pt x="337" y="194"/>
                  <a:pt x="334" y="197"/>
                  <a:pt x="334" y="201"/>
                </a:cubicBezTo>
                <a:cubicBezTo>
                  <a:pt x="334" y="205"/>
                  <a:pt x="337" y="208"/>
                  <a:pt x="341" y="208"/>
                </a:cubicBezTo>
                <a:cubicBezTo>
                  <a:pt x="346" y="208"/>
                  <a:pt x="349" y="205"/>
                  <a:pt x="349" y="201"/>
                </a:cubicBezTo>
                <a:cubicBezTo>
                  <a:pt x="349" y="197"/>
                  <a:pt x="346" y="194"/>
                  <a:pt x="341" y="194"/>
                </a:cubicBezTo>
                <a:close/>
                <a:moveTo>
                  <a:pt x="364" y="194"/>
                </a:moveTo>
                <a:cubicBezTo>
                  <a:pt x="359" y="194"/>
                  <a:pt x="356" y="197"/>
                  <a:pt x="356" y="201"/>
                </a:cubicBezTo>
                <a:cubicBezTo>
                  <a:pt x="356" y="205"/>
                  <a:pt x="359" y="208"/>
                  <a:pt x="364" y="208"/>
                </a:cubicBezTo>
                <a:cubicBezTo>
                  <a:pt x="368" y="208"/>
                  <a:pt x="371" y="205"/>
                  <a:pt x="371" y="201"/>
                </a:cubicBezTo>
                <a:cubicBezTo>
                  <a:pt x="371" y="197"/>
                  <a:pt x="368" y="194"/>
                  <a:pt x="364" y="194"/>
                </a:cubicBezTo>
                <a:close/>
                <a:moveTo>
                  <a:pt x="341" y="214"/>
                </a:moveTo>
                <a:cubicBezTo>
                  <a:pt x="337" y="214"/>
                  <a:pt x="334" y="217"/>
                  <a:pt x="334" y="220"/>
                </a:cubicBezTo>
                <a:cubicBezTo>
                  <a:pt x="334" y="224"/>
                  <a:pt x="337" y="227"/>
                  <a:pt x="341" y="227"/>
                </a:cubicBezTo>
                <a:cubicBezTo>
                  <a:pt x="346" y="227"/>
                  <a:pt x="349" y="224"/>
                  <a:pt x="349" y="220"/>
                </a:cubicBezTo>
                <a:cubicBezTo>
                  <a:pt x="349" y="217"/>
                  <a:pt x="346" y="214"/>
                  <a:pt x="341" y="214"/>
                </a:cubicBezTo>
                <a:close/>
                <a:moveTo>
                  <a:pt x="364" y="214"/>
                </a:moveTo>
                <a:cubicBezTo>
                  <a:pt x="359" y="214"/>
                  <a:pt x="356" y="217"/>
                  <a:pt x="356" y="220"/>
                </a:cubicBezTo>
                <a:cubicBezTo>
                  <a:pt x="356" y="224"/>
                  <a:pt x="359" y="227"/>
                  <a:pt x="364" y="227"/>
                </a:cubicBezTo>
                <a:cubicBezTo>
                  <a:pt x="368" y="227"/>
                  <a:pt x="371" y="224"/>
                  <a:pt x="371" y="220"/>
                </a:cubicBezTo>
                <a:cubicBezTo>
                  <a:pt x="371" y="217"/>
                  <a:pt x="368" y="214"/>
                  <a:pt x="364" y="214"/>
                </a:cubicBezTo>
                <a:close/>
                <a:moveTo>
                  <a:pt x="341" y="233"/>
                </a:moveTo>
                <a:cubicBezTo>
                  <a:pt x="337" y="233"/>
                  <a:pt x="334" y="236"/>
                  <a:pt x="334" y="239"/>
                </a:cubicBezTo>
                <a:cubicBezTo>
                  <a:pt x="334" y="243"/>
                  <a:pt x="337" y="245"/>
                  <a:pt x="341" y="245"/>
                </a:cubicBezTo>
                <a:cubicBezTo>
                  <a:pt x="346" y="245"/>
                  <a:pt x="349" y="243"/>
                  <a:pt x="349" y="239"/>
                </a:cubicBezTo>
                <a:cubicBezTo>
                  <a:pt x="349" y="236"/>
                  <a:pt x="346" y="233"/>
                  <a:pt x="341" y="233"/>
                </a:cubicBezTo>
                <a:close/>
                <a:moveTo>
                  <a:pt x="364" y="233"/>
                </a:moveTo>
                <a:cubicBezTo>
                  <a:pt x="359" y="233"/>
                  <a:pt x="356" y="236"/>
                  <a:pt x="356" y="239"/>
                </a:cubicBezTo>
                <a:cubicBezTo>
                  <a:pt x="356" y="243"/>
                  <a:pt x="359" y="245"/>
                  <a:pt x="364" y="245"/>
                </a:cubicBezTo>
                <a:cubicBezTo>
                  <a:pt x="368" y="245"/>
                  <a:pt x="371" y="243"/>
                  <a:pt x="371" y="239"/>
                </a:cubicBezTo>
                <a:cubicBezTo>
                  <a:pt x="371" y="236"/>
                  <a:pt x="368" y="233"/>
                  <a:pt x="364" y="233"/>
                </a:cubicBezTo>
                <a:close/>
                <a:moveTo>
                  <a:pt x="341" y="252"/>
                </a:moveTo>
                <a:cubicBezTo>
                  <a:pt x="337" y="252"/>
                  <a:pt x="334" y="255"/>
                  <a:pt x="334" y="258"/>
                </a:cubicBezTo>
                <a:cubicBezTo>
                  <a:pt x="334" y="262"/>
                  <a:pt x="337" y="265"/>
                  <a:pt x="341" y="265"/>
                </a:cubicBezTo>
                <a:cubicBezTo>
                  <a:pt x="346" y="265"/>
                  <a:pt x="349" y="262"/>
                  <a:pt x="349" y="258"/>
                </a:cubicBezTo>
                <a:cubicBezTo>
                  <a:pt x="349" y="255"/>
                  <a:pt x="346" y="252"/>
                  <a:pt x="341" y="252"/>
                </a:cubicBezTo>
                <a:close/>
                <a:moveTo>
                  <a:pt x="364" y="252"/>
                </a:moveTo>
                <a:cubicBezTo>
                  <a:pt x="359" y="252"/>
                  <a:pt x="356" y="255"/>
                  <a:pt x="356" y="258"/>
                </a:cubicBezTo>
                <a:cubicBezTo>
                  <a:pt x="356" y="262"/>
                  <a:pt x="359" y="265"/>
                  <a:pt x="364" y="265"/>
                </a:cubicBezTo>
                <a:cubicBezTo>
                  <a:pt x="368" y="265"/>
                  <a:pt x="371" y="262"/>
                  <a:pt x="371" y="258"/>
                </a:cubicBezTo>
                <a:cubicBezTo>
                  <a:pt x="371" y="255"/>
                  <a:pt x="368" y="252"/>
                  <a:pt x="364" y="252"/>
                </a:cubicBezTo>
                <a:close/>
                <a:moveTo>
                  <a:pt x="341" y="271"/>
                </a:moveTo>
                <a:cubicBezTo>
                  <a:pt x="337" y="271"/>
                  <a:pt x="334" y="274"/>
                  <a:pt x="334" y="278"/>
                </a:cubicBezTo>
                <a:cubicBezTo>
                  <a:pt x="334" y="282"/>
                  <a:pt x="337" y="285"/>
                  <a:pt x="341" y="285"/>
                </a:cubicBezTo>
                <a:cubicBezTo>
                  <a:pt x="346" y="285"/>
                  <a:pt x="349" y="282"/>
                  <a:pt x="349" y="278"/>
                </a:cubicBezTo>
                <a:cubicBezTo>
                  <a:pt x="349" y="274"/>
                  <a:pt x="346" y="271"/>
                  <a:pt x="341" y="271"/>
                </a:cubicBezTo>
                <a:close/>
                <a:moveTo>
                  <a:pt x="364" y="271"/>
                </a:moveTo>
                <a:cubicBezTo>
                  <a:pt x="359" y="271"/>
                  <a:pt x="356" y="274"/>
                  <a:pt x="356" y="278"/>
                </a:cubicBezTo>
                <a:cubicBezTo>
                  <a:pt x="356" y="282"/>
                  <a:pt x="359" y="285"/>
                  <a:pt x="364" y="285"/>
                </a:cubicBezTo>
                <a:cubicBezTo>
                  <a:pt x="368" y="285"/>
                  <a:pt x="371" y="282"/>
                  <a:pt x="371" y="278"/>
                </a:cubicBezTo>
                <a:cubicBezTo>
                  <a:pt x="371" y="274"/>
                  <a:pt x="368" y="271"/>
                  <a:pt x="364" y="271"/>
                </a:cubicBezTo>
                <a:close/>
                <a:moveTo>
                  <a:pt x="385" y="137"/>
                </a:moveTo>
                <a:cubicBezTo>
                  <a:pt x="381" y="137"/>
                  <a:pt x="378" y="140"/>
                  <a:pt x="378" y="143"/>
                </a:cubicBezTo>
                <a:cubicBezTo>
                  <a:pt x="378" y="147"/>
                  <a:pt x="381" y="150"/>
                  <a:pt x="385" y="150"/>
                </a:cubicBezTo>
                <a:cubicBezTo>
                  <a:pt x="389" y="150"/>
                  <a:pt x="393" y="147"/>
                  <a:pt x="393" y="143"/>
                </a:cubicBezTo>
                <a:cubicBezTo>
                  <a:pt x="393" y="140"/>
                  <a:pt x="389" y="137"/>
                  <a:pt x="385" y="137"/>
                </a:cubicBezTo>
                <a:close/>
                <a:moveTo>
                  <a:pt x="408" y="136"/>
                </a:moveTo>
                <a:cubicBezTo>
                  <a:pt x="404" y="136"/>
                  <a:pt x="401" y="139"/>
                  <a:pt x="401" y="143"/>
                </a:cubicBezTo>
                <a:cubicBezTo>
                  <a:pt x="401" y="146"/>
                  <a:pt x="404" y="149"/>
                  <a:pt x="408" y="149"/>
                </a:cubicBezTo>
                <a:cubicBezTo>
                  <a:pt x="413" y="149"/>
                  <a:pt x="416" y="146"/>
                  <a:pt x="416" y="143"/>
                </a:cubicBezTo>
                <a:cubicBezTo>
                  <a:pt x="416" y="139"/>
                  <a:pt x="413" y="136"/>
                  <a:pt x="408" y="136"/>
                </a:cubicBezTo>
                <a:close/>
                <a:moveTo>
                  <a:pt x="385" y="156"/>
                </a:moveTo>
                <a:cubicBezTo>
                  <a:pt x="381" y="156"/>
                  <a:pt x="378" y="159"/>
                  <a:pt x="378" y="163"/>
                </a:cubicBezTo>
                <a:cubicBezTo>
                  <a:pt x="378" y="167"/>
                  <a:pt x="381" y="170"/>
                  <a:pt x="385" y="170"/>
                </a:cubicBezTo>
                <a:cubicBezTo>
                  <a:pt x="389" y="170"/>
                  <a:pt x="393" y="167"/>
                  <a:pt x="393" y="163"/>
                </a:cubicBezTo>
                <a:cubicBezTo>
                  <a:pt x="393" y="159"/>
                  <a:pt x="389" y="156"/>
                  <a:pt x="385" y="156"/>
                </a:cubicBezTo>
                <a:close/>
                <a:moveTo>
                  <a:pt x="408" y="155"/>
                </a:moveTo>
                <a:cubicBezTo>
                  <a:pt x="404" y="155"/>
                  <a:pt x="401" y="158"/>
                  <a:pt x="401" y="162"/>
                </a:cubicBezTo>
                <a:cubicBezTo>
                  <a:pt x="401" y="166"/>
                  <a:pt x="404" y="169"/>
                  <a:pt x="408" y="169"/>
                </a:cubicBezTo>
                <a:cubicBezTo>
                  <a:pt x="413" y="169"/>
                  <a:pt x="416" y="166"/>
                  <a:pt x="416" y="162"/>
                </a:cubicBezTo>
                <a:cubicBezTo>
                  <a:pt x="416" y="158"/>
                  <a:pt x="413" y="155"/>
                  <a:pt x="408" y="155"/>
                </a:cubicBezTo>
                <a:close/>
                <a:moveTo>
                  <a:pt x="385" y="175"/>
                </a:moveTo>
                <a:cubicBezTo>
                  <a:pt x="381" y="175"/>
                  <a:pt x="378" y="178"/>
                  <a:pt x="378" y="182"/>
                </a:cubicBezTo>
                <a:cubicBezTo>
                  <a:pt x="378" y="186"/>
                  <a:pt x="381" y="189"/>
                  <a:pt x="385" y="189"/>
                </a:cubicBezTo>
                <a:cubicBezTo>
                  <a:pt x="389" y="189"/>
                  <a:pt x="393" y="186"/>
                  <a:pt x="393" y="182"/>
                </a:cubicBezTo>
                <a:cubicBezTo>
                  <a:pt x="393" y="178"/>
                  <a:pt x="389" y="175"/>
                  <a:pt x="385" y="175"/>
                </a:cubicBezTo>
                <a:close/>
                <a:moveTo>
                  <a:pt x="408" y="175"/>
                </a:moveTo>
                <a:cubicBezTo>
                  <a:pt x="404" y="175"/>
                  <a:pt x="401" y="178"/>
                  <a:pt x="401" y="182"/>
                </a:cubicBezTo>
                <a:cubicBezTo>
                  <a:pt x="401" y="185"/>
                  <a:pt x="404" y="188"/>
                  <a:pt x="408" y="188"/>
                </a:cubicBezTo>
                <a:cubicBezTo>
                  <a:pt x="413" y="188"/>
                  <a:pt x="416" y="185"/>
                  <a:pt x="416" y="182"/>
                </a:cubicBezTo>
                <a:cubicBezTo>
                  <a:pt x="416" y="178"/>
                  <a:pt x="413" y="175"/>
                  <a:pt x="408" y="175"/>
                </a:cubicBezTo>
                <a:close/>
                <a:moveTo>
                  <a:pt x="385" y="195"/>
                </a:moveTo>
                <a:cubicBezTo>
                  <a:pt x="381" y="195"/>
                  <a:pt x="378" y="198"/>
                  <a:pt x="378" y="201"/>
                </a:cubicBezTo>
                <a:cubicBezTo>
                  <a:pt x="378" y="205"/>
                  <a:pt x="381" y="208"/>
                  <a:pt x="385" y="208"/>
                </a:cubicBezTo>
                <a:cubicBezTo>
                  <a:pt x="389" y="208"/>
                  <a:pt x="393" y="205"/>
                  <a:pt x="393" y="201"/>
                </a:cubicBezTo>
                <a:cubicBezTo>
                  <a:pt x="393" y="198"/>
                  <a:pt x="389" y="195"/>
                  <a:pt x="385" y="195"/>
                </a:cubicBezTo>
                <a:close/>
                <a:moveTo>
                  <a:pt x="408" y="194"/>
                </a:moveTo>
                <a:cubicBezTo>
                  <a:pt x="404" y="194"/>
                  <a:pt x="401" y="197"/>
                  <a:pt x="401" y="201"/>
                </a:cubicBezTo>
                <a:cubicBezTo>
                  <a:pt x="401" y="205"/>
                  <a:pt x="404" y="208"/>
                  <a:pt x="408" y="208"/>
                </a:cubicBezTo>
                <a:cubicBezTo>
                  <a:pt x="413" y="208"/>
                  <a:pt x="416" y="205"/>
                  <a:pt x="416" y="201"/>
                </a:cubicBezTo>
                <a:cubicBezTo>
                  <a:pt x="416" y="197"/>
                  <a:pt x="413" y="194"/>
                  <a:pt x="408" y="194"/>
                </a:cubicBezTo>
                <a:close/>
                <a:moveTo>
                  <a:pt x="385" y="214"/>
                </a:moveTo>
                <a:cubicBezTo>
                  <a:pt x="381" y="214"/>
                  <a:pt x="378" y="217"/>
                  <a:pt x="378" y="221"/>
                </a:cubicBezTo>
                <a:cubicBezTo>
                  <a:pt x="378" y="224"/>
                  <a:pt x="381" y="227"/>
                  <a:pt x="385" y="227"/>
                </a:cubicBezTo>
                <a:cubicBezTo>
                  <a:pt x="389" y="227"/>
                  <a:pt x="393" y="224"/>
                  <a:pt x="393" y="221"/>
                </a:cubicBezTo>
                <a:cubicBezTo>
                  <a:pt x="393" y="217"/>
                  <a:pt x="389" y="214"/>
                  <a:pt x="385" y="214"/>
                </a:cubicBezTo>
                <a:close/>
                <a:moveTo>
                  <a:pt x="408" y="214"/>
                </a:moveTo>
                <a:cubicBezTo>
                  <a:pt x="404" y="214"/>
                  <a:pt x="401" y="217"/>
                  <a:pt x="401" y="220"/>
                </a:cubicBezTo>
                <a:cubicBezTo>
                  <a:pt x="401" y="224"/>
                  <a:pt x="404" y="227"/>
                  <a:pt x="408" y="227"/>
                </a:cubicBezTo>
                <a:cubicBezTo>
                  <a:pt x="413" y="227"/>
                  <a:pt x="416" y="224"/>
                  <a:pt x="416" y="220"/>
                </a:cubicBezTo>
                <a:cubicBezTo>
                  <a:pt x="416" y="217"/>
                  <a:pt x="413" y="214"/>
                  <a:pt x="408" y="214"/>
                </a:cubicBezTo>
                <a:close/>
                <a:moveTo>
                  <a:pt x="385" y="233"/>
                </a:moveTo>
                <a:cubicBezTo>
                  <a:pt x="381" y="233"/>
                  <a:pt x="378" y="236"/>
                  <a:pt x="378" y="240"/>
                </a:cubicBezTo>
                <a:cubicBezTo>
                  <a:pt x="378" y="244"/>
                  <a:pt x="381" y="247"/>
                  <a:pt x="385" y="247"/>
                </a:cubicBezTo>
                <a:cubicBezTo>
                  <a:pt x="389" y="247"/>
                  <a:pt x="393" y="244"/>
                  <a:pt x="393" y="240"/>
                </a:cubicBezTo>
                <a:cubicBezTo>
                  <a:pt x="393" y="236"/>
                  <a:pt x="389" y="233"/>
                  <a:pt x="385" y="233"/>
                </a:cubicBezTo>
                <a:close/>
                <a:moveTo>
                  <a:pt x="408" y="233"/>
                </a:moveTo>
                <a:cubicBezTo>
                  <a:pt x="404" y="233"/>
                  <a:pt x="401" y="236"/>
                  <a:pt x="401" y="239"/>
                </a:cubicBezTo>
                <a:cubicBezTo>
                  <a:pt x="401" y="243"/>
                  <a:pt x="404" y="245"/>
                  <a:pt x="408" y="245"/>
                </a:cubicBezTo>
                <a:cubicBezTo>
                  <a:pt x="413" y="245"/>
                  <a:pt x="416" y="243"/>
                  <a:pt x="416" y="239"/>
                </a:cubicBezTo>
                <a:cubicBezTo>
                  <a:pt x="416" y="236"/>
                  <a:pt x="413" y="233"/>
                  <a:pt x="408" y="233"/>
                </a:cubicBezTo>
                <a:close/>
                <a:moveTo>
                  <a:pt x="385" y="252"/>
                </a:moveTo>
                <a:cubicBezTo>
                  <a:pt x="381" y="252"/>
                  <a:pt x="378" y="255"/>
                  <a:pt x="378" y="259"/>
                </a:cubicBezTo>
                <a:cubicBezTo>
                  <a:pt x="378" y="263"/>
                  <a:pt x="381" y="266"/>
                  <a:pt x="385" y="266"/>
                </a:cubicBezTo>
                <a:cubicBezTo>
                  <a:pt x="389" y="266"/>
                  <a:pt x="393" y="263"/>
                  <a:pt x="393" y="259"/>
                </a:cubicBezTo>
                <a:cubicBezTo>
                  <a:pt x="393" y="255"/>
                  <a:pt x="389" y="252"/>
                  <a:pt x="385" y="252"/>
                </a:cubicBezTo>
                <a:close/>
                <a:moveTo>
                  <a:pt x="408" y="252"/>
                </a:moveTo>
                <a:cubicBezTo>
                  <a:pt x="404" y="252"/>
                  <a:pt x="401" y="255"/>
                  <a:pt x="401" y="258"/>
                </a:cubicBezTo>
                <a:cubicBezTo>
                  <a:pt x="401" y="262"/>
                  <a:pt x="404" y="265"/>
                  <a:pt x="408" y="265"/>
                </a:cubicBezTo>
                <a:cubicBezTo>
                  <a:pt x="413" y="265"/>
                  <a:pt x="416" y="262"/>
                  <a:pt x="416" y="258"/>
                </a:cubicBezTo>
                <a:cubicBezTo>
                  <a:pt x="416" y="255"/>
                  <a:pt x="413" y="252"/>
                  <a:pt x="408" y="252"/>
                </a:cubicBezTo>
                <a:close/>
                <a:moveTo>
                  <a:pt x="385" y="272"/>
                </a:moveTo>
                <a:cubicBezTo>
                  <a:pt x="381" y="272"/>
                  <a:pt x="378" y="275"/>
                  <a:pt x="378" y="279"/>
                </a:cubicBezTo>
                <a:cubicBezTo>
                  <a:pt x="378" y="282"/>
                  <a:pt x="381" y="285"/>
                  <a:pt x="385" y="285"/>
                </a:cubicBezTo>
                <a:cubicBezTo>
                  <a:pt x="389" y="285"/>
                  <a:pt x="393" y="282"/>
                  <a:pt x="393" y="279"/>
                </a:cubicBezTo>
                <a:cubicBezTo>
                  <a:pt x="393" y="275"/>
                  <a:pt x="389" y="272"/>
                  <a:pt x="385" y="272"/>
                </a:cubicBezTo>
                <a:close/>
                <a:moveTo>
                  <a:pt x="408" y="271"/>
                </a:moveTo>
                <a:cubicBezTo>
                  <a:pt x="404" y="271"/>
                  <a:pt x="401" y="274"/>
                  <a:pt x="401" y="278"/>
                </a:cubicBezTo>
                <a:cubicBezTo>
                  <a:pt x="401" y="282"/>
                  <a:pt x="404" y="285"/>
                  <a:pt x="408" y="285"/>
                </a:cubicBezTo>
                <a:cubicBezTo>
                  <a:pt x="413" y="285"/>
                  <a:pt x="416" y="282"/>
                  <a:pt x="416" y="278"/>
                </a:cubicBezTo>
                <a:cubicBezTo>
                  <a:pt x="416" y="274"/>
                  <a:pt x="413" y="271"/>
                  <a:pt x="408" y="271"/>
                </a:cubicBezTo>
                <a:close/>
                <a:moveTo>
                  <a:pt x="430" y="136"/>
                </a:moveTo>
                <a:cubicBezTo>
                  <a:pt x="426" y="136"/>
                  <a:pt x="423" y="139"/>
                  <a:pt x="423" y="143"/>
                </a:cubicBezTo>
                <a:cubicBezTo>
                  <a:pt x="423" y="146"/>
                  <a:pt x="426" y="149"/>
                  <a:pt x="430" y="149"/>
                </a:cubicBezTo>
                <a:cubicBezTo>
                  <a:pt x="434" y="149"/>
                  <a:pt x="438" y="146"/>
                  <a:pt x="438" y="143"/>
                </a:cubicBezTo>
                <a:cubicBezTo>
                  <a:pt x="438" y="139"/>
                  <a:pt x="434" y="136"/>
                  <a:pt x="430" y="136"/>
                </a:cubicBezTo>
                <a:close/>
                <a:moveTo>
                  <a:pt x="430" y="155"/>
                </a:moveTo>
                <a:cubicBezTo>
                  <a:pt x="426" y="155"/>
                  <a:pt x="423" y="158"/>
                  <a:pt x="423" y="162"/>
                </a:cubicBezTo>
                <a:cubicBezTo>
                  <a:pt x="423" y="166"/>
                  <a:pt x="426" y="169"/>
                  <a:pt x="430" y="169"/>
                </a:cubicBezTo>
                <a:cubicBezTo>
                  <a:pt x="434" y="169"/>
                  <a:pt x="438" y="166"/>
                  <a:pt x="438" y="162"/>
                </a:cubicBezTo>
                <a:cubicBezTo>
                  <a:pt x="438" y="158"/>
                  <a:pt x="434" y="155"/>
                  <a:pt x="430" y="155"/>
                </a:cubicBezTo>
                <a:close/>
                <a:moveTo>
                  <a:pt x="452" y="155"/>
                </a:moveTo>
                <a:cubicBezTo>
                  <a:pt x="448" y="155"/>
                  <a:pt x="445" y="158"/>
                  <a:pt x="445" y="162"/>
                </a:cubicBezTo>
                <a:cubicBezTo>
                  <a:pt x="445" y="166"/>
                  <a:pt x="448" y="169"/>
                  <a:pt x="452" y="169"/>
                </a:cubicBezTo>
                <a:cubicBezTo>
                  <a:pt x="457" y="169"/>
                  <a:pt x="460" y="166"/>
                  <a:pt x="460" y="162"/>
                </a:cubicBezTo>
                <a:cubicBezTo>
                  <a:pt x="460" y="158"/>
                  <a:pt x="457" y="155"/>
                  <a:pt x="452" y="155"/>
                </a:cubicBezTo>
                <a:close/>
                <a:moveTo>
                  <a:pt x="430" y="175"/>
                </a:moveTo>
                <a:cubicBezTo>
                  <a:pt x="426" y="175"/>
                  <a:pt x="423" y="178"/>
                  <a:pt x="423" y="182"/>
                </a:cubicBezTo>
                <a:cubicBezTo>
                  <a:pt x="423" y="185"/>
                  <a:pt x="426" y="188"/>
                  <a:pt x="430" y="188"/>
                </a:cubicBezTo>
                <a:cubicBezTo>
                  <a:pt x="434" y="188"/>
                  <a:pt x="438" y="185"/>
                  <a:pt x="438" y="182"/>
                </a:cubicBezTo>
                <a:cubicBezTo>
                  <a:pt x="438" y="178"/>
                  <a:pt x="434" y="175"/>
                  <a:pt x="430" y="175"/>
                </a:cubicBezTo>
                <a:close/>
                <a:moveTo>
                  <a:pt x="452" y="175"/>
                </a:moveTo>
                <a:cubicBezTo>
                  <a:pt x="448" y="175"/>
                  <a:pt x="445" y="178"/>
                  <a:pt x="445" y="182"/>
                </a:cubicBezTo>
                <a:cubicBezTo>
                  <a:pt x="445" y="185"/>
                  <a:pt x="448" y="188"/>
                  <a:pt x="452" y="188"/>
                </a:cubicBezTo>
                <a:cubicBezTo>
                  <a:pt x="457" y="188"/>
                  <a:pt x="460" y="185"/>
                  <a:pt x="460" y="182"/>
                </a:cubicBezTo>
                <a:cubicBezTo>
                  <a:pt x="460" y="178"/>
                  <a:pt x="457" y="175"/>
                  <a:pt x="452" y="175"/>
                </a:cubicBezTo>
                <a:close/>
                <a:moveTo>
                  <a:pt x="430" y="194"/>
                </a:moveTo>
                <a:cubicBezTo>
                  <a:pt x="426" y="194"/>
                  <a:pt x="423" y="197"/>
                  <a:pt x="423" y="201"/>
                </a:cubicBezTo>
                <a:cubicBezTo>
                  <a:pt x="423" y="205"/>
                  <a:pt x="426" y="208"/>
                  <a:pt x="430" y="208"/>
                </a:cubicBezTo>
                <a:cubicBezTo>
                  <a:pt x="434" y="208"/>
                  <a:pt x="438" y="205"/>
                  <a:pt x="438" y="201"/>
                </a:cubicBezTo>
                <a:cubicBezTo>
                  <a:pt x="438" y="197"/>
                  <a:pt x="434" y="194"/>
                  <a:pt x="430" y="194"/>
                </a:cubicBezTo>
                <a:close/>
                <a:moveTo>
                  <a:pt x="452" y="194"/>
                </a:moveTo>
                <a:cubicBezTo>
                  <a:pt x="448" y="194"/>
                  <a:pt x="445" y="197"/>
                  <a:pt x="445" y="201"/>
                </a:cubicBezTo>
                <a:cubicBezTo>
                  <a:pt x="445" y="205"/>
                  <a:pt x="448" y="208"/>
                  <a:pt x="452" y="208"/>
                </a:cubicBezTo>
                <a:cubicBezTo>
                  <a:pt x="457" y="208"/>
                  <a:pt x="460" y="205"/>
                  <a:pt x="460" y="201"/>
                </a:cubicBezTo>
                <a:cubicBezTo>
                  <a:pt x="460" y="197"/>
                  <a:pt x="457" y="194"/>
                  <a:pt x="452" y="194"/>
                </a:cubicBezTo>
                <a:close/>
                <a:moveTo>
                  <a:pt x="430" y="214"/>
                </a:moveTo>
                <a:cubicBezTo>
                  <a:pt x="426" y="214"/>
                  <a:pt x="423" y="217"/>
                  <a:pt x="423" y="220"/>
                </a:cubicBezTo>
                <a:cubicBezTo>
                  <a:pt x="423" y="224"/>
                  <a:pt x="426" y="227"/>
                  <a:pt x="430" y="227"/>
                </a:cubicBezTo>
                <a:cubicBezTo>
                  <a:pt x="434" y="227"/>
                  <a:pt x="438" y="224"/>
                  <a:pt x="438" y="220"/>
                </a:cubicBezTo>
                <a:cubicBezTo>
                  <a:pt x="438" y="217"/>
                  <a:pt x="434" y="214"/>
                  <a:pt x="430" y="214"/>
                </a:cubicBezTo>
                <a:close/>
                <a:moveTo>
                  <a:pt x="452" y="214"/>
                </a:moveTo>
                <a:cubicBezTo>
                  <a:pt x="448" y="214"/>
                  <a:pt x="445" y="217"/>
                  <a:pt x="445" y="220"/>
                </a:cubicBezTo>
                <a:cubicBezTo>
                  <a:pt x="445" y="224"/>
                  <a:pt x="448" y="227"/>
                  <a:pt x="452" y="227"/>
                </a:cubicBezTo>
                <a:cubicBezTo>
                  <a:pt x="457" y="227"/>
                  <a:pt x="460" y="224"/>
                  <a:pt x="460" y="220"/>
                </a:cubicBezTo>
                <a:cubicBezTo>
                  <a:pt x="460" y="217"/>
                  <a:pt x="457" y="214"/>
                  <a:pt x="452" y="214"/>
                </a:cubicBezTo>
                <a:close/>
                <a:moveTo>
                  <a:pt x="430" y="233"/>
                </a:moveTo>
                <a:cubicBezTo>
                  <a:pt x="426" y="233"/>
                  <a:pt x="423" y="236"/>
                  <a:pt x="423" y="239"/>
                </a:cubicBezTo>
                <a:cubicBezTo>
                  <a:pt x="423" y="243"/>
                  <a:pt x="426" y="245"/>
                  <a:pt x="430" y="245"/>
                </a:cubicBezTo>
                <a:cubicBezTo>
                  <a:pt x="434" y="245"/>
                  <a:pt x="438" y="243"/>
                  <a:pt x="438" y="239"/>
                </a:cubicBezTo>
                <a:cubicBezTo>
                  <a:pt x="438" y="236"/>
                  <a:pt x="434" y="233"/>
                  <a:pt x="430" y="233"/>
                </a:cubicBezTo>
                <a:close/>
                <a:moveTo>
                  <a:pt x="452" y="233"/>
                </a:moveTo>
                <a:cubicBezTo>
                  <a:pt x="448" y="233"/>
                  <a:pt x="445" y="236"/>
                  <a:pt x="445" y="239"/>
                </a:cubicBezTo>
                <a:cubicBezTo>
                  <a:pt x="445" y="243"/>
                  <a:pt x="448" y="245"/>
                  <a:pt x="452" y="245"/>
                </a:cubicBezTo>
                <a:cubicBezTo>
                  <a:pt x="457" y="245"/>
                  <a:pt x="460" y="243"/>
                  <a:pt x="460" y="239"/>
                </a:cubicBezTo>
                <a:cubicBezTo>
                  <a:pt x="460" y="236"/>
                  <a:pt x="457" y="233"/>
                  <a:pt x="452" y="233"/>
                </a:cubicBezTo>
                <a:close/>
                <a:moveTo>
                  <a:pt x="430" y="252"/>
                </a:moveTo>
                <a:cubicBezTo>
                  <a:pt x="426" y="252"/>
                  <a:pt x="423" y="255"/>
                  <a:pt x="423" y="258"/>
                </a:cubicBezTo>
                <a:cubicBezTo>
                  <a:pt x="423" y="262"/>
                  <a:pt x="426" y="265"/>
                  <a:pt x="430" y="265"/>
                </a:cubicBezTo>
                <a:cubicBezTo>
                  <a:pt x="434" y="265"/>
                  <a:pt x="438" y="262"/>
                  <a:pt x="438" y="258"/>
                </a:cubicBezTo>
                <a:cubicBezTo>
                  <a:pt x="438" y="255"/>
                  <a:pt x="434" y="252"/>
                  <a:pt x="430" y="252"/>
                </a:cubicBezTo>
                <a:close/>
                <a:moveTo>
                  <a:pt x="452" y="252"/>
                </a:moveTo>
                <a:cubicBezTo>
                  <a:pt x="448" y="252"/>
                  <a:pt x="445" y="255"/>
                  <a:pt x="445" y="258"/>
                </a:cubicBezTo>
                <a:cubicBezTo>
                  <a:pt x="445" y="262"/>
                  <a:pt x="448" y="265"/>
                  <a:pt x="452" y="265"/>
                </a:cubicBezTo>
                <a:cubicBezTo>
                  <a:pt x="457" y="265"/>
                  <a:pt x="460" y="262"/>
                  <a:pt x="460" y="258"/>
                </a:cubicBezTo>
                <a:cubicBezTo>
                  <a:pt x="460" y="255"/>
                  <a:pt x="457" y="252"/>
                  <a:pt x="452" y="252"/>
                </a:cubicBezTo>
                <a:close/>
                <a:moveTo>
                  <a:pt x="430" y="271"/>
                </a:moveTo>
                <a:cubicBezTo>
                  <a:pt x="426" y="271"/>
                  <a:pt x="423" y="274"/>
                  <a:pt x="423" y="278"/>
                </a:cubicBezTo>
                <a:cubicBezTo>
                  <a:pt x="423" y="282"/>
                  <a:pt x="426" y="285"/>
                  <a:pt x="430" y="285"/>
                </a:cubicBezTo>
                <a:cubicBezTo>
                  <a:pt x="434" y="285"/>
                  <a:pt x="438" y="282"/>
                  <a:pt x="438" y="278"/>
                </a:cubicBezTo>
                <a:cubicBezTo>
                  <a:pt x="438" y="274"/>
                  <a:pt x="434" y="271"/>
                  <a:pt x="430" y="271"/>
                </a:cubicBezTo>
                <a:close/>
                <a:moveTo>
                  <a:pt x="452" y="271"/>
                </a:moveTo>
                <a:cubicBezTo>
                  <a:pt x="448" y="271"/>
                  <a:pt x="445" y="274"/>
                  <a:pt x="445" y="278"/>
                </a:cubicBezTo>
                <a:cubicBezTo>
                  <a:pt x="445" y="282"/>
                  <a:pt x="448" y="285"/>
                  <a:pt x="452" y="285"/>
                </a:cubicBezTo>
                <a:cubicBezTo>
                  <a:pt x="457" y="285"/>
                  <a:pt x="460" y="282"/>
                  <a:pt x="460" y="278"/>
                </a:cubicBezTo>
                <a:cubicBezTo>
                  <a:pt x="460" y="274"/>
                  <a:pt x="457" y="271"/>
                  <a:pt x="452" y="271"/>
                </a:cubicBezTo>
                <a:close/>
                <a:moveTo>
                  <a:pt x="474" y="137"/>
                </a:moveTo>
                <a:cubicBezTo>
                  <a:pt x="470" y="137"/>
                  <a:pt x="467" y="141"/>
                  <a:pt x="467" y="144"/>
                </a:cubicBezTo>
                <a:cubicBezTo>
                  <a:pt x="467" y="148"/>
                  <a:pt x="470" y="151"/>
                  <a:pt x="474" y="151"/>
                </a:cubicBezTo>
                <a:cubicBezTo>
                  <a:pt x="478" y="151"/>
                  <a:pt x="482" y="148"/>
                  <a:pt x="482" y="144"/>
                </a:cubicBezTo>
                <a:cubicBezTo>
                  <a:pt x="482" y="141"/>
                  <a:pt x="478" y="137"/>
                  <a:pt x="474" y="137"/>
                </a:cubicBezTo>
                <a:close/>
                <a:moveTo>
                  <a:pt x="497" y="136"/>
                </a:moveTo>
                <a:cubicBezTo>
                  <a:pt x="493" y="136"/>
                  <a:pt x="490" y="139"/>
                  <a:pt x="490" y="143"/>
                </a:cubicBezTo>
                <a:cubicBezTo>
                  <a:pt x="490" y="146"/>
                  <a:pt x="493" y="149"/>
                  <a:pt x="497" y="149"/>
                </a:cubicBezTo>
                <a:cubicBezTo>
                  <a:pt x="501" y="149"/>
                  <a:pt x="505" y="146"/>
                  <a:pt x="505" y="143"/>
                </a:cubicBezTo>
                <a:cubicBezTo>
                  <a:pt x="505" y="139"/>
                  <a:pt x="501" y="136"/>
                  <a:pt x="497" y="136"/>
                </a:cubicBezTo>
                <a:close/>
                <a:moveTo>
                  <a:pt x="474" y="176"/>
                </a:moveTo>
                <a:cubicBezTo>
                  <a:pt x="470" y="176"/>
                  <a:pt x="467" y="179"/>
                  <a:pt x="467" y="183"/>
                </a:cubicBezTo>
                <a:cubicBezTo>
                  <a:pt x="467" y="187"/>
                  <a:pt x="470" y="190"/>
                  <a:pt x="474" y="190"/>
                </a:cubicBezTo>
                <a:cubicBezTo>
                  <a:pt x="478" y="190"/>
                  <a:pt x="482" y="187"/>
                  <a:pt x="482" y="183"/>
                </a:cubicBezTo>
                <a:cubicBezTo>
                  <a:pt x="482" y="179"/>
                  <a:pt x="478" y="176"/>
                  <a:pt x="474" y="176"/>
                </a:cubicBezTo>
                <a:close/>
                <a:moveTo>
                  <a:pt x="497" y="175"/>
                </a:moveTo>
                <a:cubicBezTo>
                  <a:pt x="493" y="175"/>
                  <a:pt x="490" y="178"/>
                  <a:pt x="490" y="182"/>
                </a:cubicBezTo>
                <a:cubicBezTo>
                  <a:pt x="490" y="185"/>
                  <a:pt x="493" y="188"/>
                  <a:pt x="497" y="188"/>
                </a:cubicBezTo>
                <a:cubicBezTo>
                  <a:pt x="501" y="188"/>
                  <a:pt x="505" y="185"/>
                  <a:pt x="505" y="182"/>
                </a:cubicBezTo>
                <a:cubicBezTo>
                  <a:pt x="505" y="178"/>
                  <a:pt x="501" y="175"/>
                  <a:pt x="497" y="175"/>
                </a:cubicBezTo>
                <a:close/>
                <a:moveTo>
                  <a:pt x="474" y="196"/>
                </a:moveTo>
                <a:cubicBezTo>
                  <a:pt x="470" y="196"/>
                  <a:pt x="467" y="199"/>
                  <a:pt x="467" y="202"/>
                </a:cubicBezTo>
                <a:cubicBezTo>
                  <a:pt x="467" y="206"/>
                  <a:pt x="470" y="209"/>
                  <a:pt x="474" y="209"/>
                </a:cubicBezTo>
                <a:cubicBezTo>
                  <a:pt x="478" y="209"/>
                  <a:pt x="482" y="206"/>
                  <a:pt x="482" y="202"/>
                </a:cubicBezTo>
                <a:cubicBezTo>
                  <a:pt x="482" y="199"/>
                  <a:pt x="478" y="196"/>
                  <a:pt x="474" y="196"/>
                </a:cubicBezTo>
                <a:close/>
                <a:moveTo>
                  <a:pt x="497" y="194"/>
                </a:moveTo>
                <a:cubicBezTo>
                  <a:pt x="493" y="194"/>
                  <a:pt x="490" y="197"/>
                  <a:pt x="490" y="201"/>
                </a:cubicBezTo>
                <a:cubicBezTo>
                  <a:pt x="490" y="205"/>
                  <a:pt x="493" y="208"/>
                  <a:pt x="497" y="208"/>
                </a:cubicBezTo>
                <a:cubicBezTo>
                  <a:pt x="501" y="208"/>
                  <a:pt x="505" y="205"/>
                  <a:pt x="505" y="201"/>
                </a:cubicBezTo>
                <a:cubicBezTo>
                  <a:pt x="505" y="197"/>
                  <a:pt x="501" y="194"/>
                  <a:pt x="497" y="194"/>
                </a:cubicBezTo>
                <a:close/>
                <a:moveTo>
                  <a:pt x="474" y="215"/>
                </a:moveTo>
                <a:cubicBezTo>
                  <a:pt x="470" y="215"/>
                  <a:pt x="467" y="218"/>
                  <a:pt x="467" y="222"/>
                </a:cubicBezTo>
                <a:cubicBezTo>
                  <a:pt x="467" y="225"/>
                  <a:pt x="470" y="228"/>
                  <a:pt x="474" y="228"/>
                </a:cubicBezTo>
                <a:cubicBezTo>
                  <a:pt x="478" y="228"/>
                  <a:pt x="482" y="225"/>
                  <a:pt x="482" y="222"/>
                </a:cubicBezTo>
                <a:cubicBezTo>
                  <a:pt x="482" y="218"/>
                  <a:pt x="478" y="215"/>
                  <a:pt x="474" y="215"/>
                </a:cubicBezTo>
                <a:close/>
                <a:moveTo>
                  <a:pt x="497" y="214"/>
                </a:moveTo>
                <a:cubicBezTo>
                  <a:pt x="493" y="214"/>
                  <a:pt x="490" y="217"/>
                  <a:pt x="490" y="220"/>
                </a:cubicBezTo>
                <a:cubicBezTo>
                  <a:pt x="490" y="224"/>
                  <a:pt x="493" y="227"/>
                  <a:pt x="497" y="227"/>
                </a:cubicBezTo>
                <a:cubicBezTo>
                  <a:pt x="501" y="227"/>
                  <a:pt x="505" y="224"/>
                  <a:pt x="505" y="220"/>
                </a:cubicBezTo>
                <a:cubicBezTo>
                  <a:pt x="505" y="217"/>
                  <a:pt x="501" y="214"/>
                  <a:pt x="497" y="214"/>
                </a:cubicBezTo>
                <a:close/>
                <a:moveTo>
                  <a:pt x="474" y="235"/>
                </a:moveTo>
                <a:cubicBezTo>
                  <a:pt x="470" y="235"/>
                  <a:pt x="467" y="238"/>
                  <a:pt x="467" y="241"/>
                </a:cubicBezTo>
                <a:cubicBezTo>
                  <a:pt x="467" y="245"/>
                  <a:pt x="470" y="247"/>
                  <a:pt x="474" y="247"/>
                </a:cubicBezTo>
                <a:cubicBezTo>
                  <a:pt x="478" y="247"/>
                  <a:pt x="482" y="245"/>
                  <a:pt x="482" y="241"/>
                </a:cubicBezTo>
                <a:cubicBezTo>
                  <a:pt x="482" y="238"/>
                  <a:pt x="478" y="235"/>
                  <a:pt x="474" y="235"/>
                </a:cubicBezTo>
                <a:close/>
                <a:moveTo>
                  <a:pt x="497" y="233"/>
                </a:moveTo>
                <a:cubicBezTo>
                  <a:pt x="493" y="233"/>
                  <a:pt x="490" y="236"/>
                  <a:pt x="490" y="239"/>
                </a:cubicBezTo>
                <a:cubicBezTo>
                  <a:pt x="490" y="243"/>
                  <a:pt x="493" y="245"/>
                  <a:pt x="497" y="245"/>
                </a:cubicBezTo>
                <a:cubicBezTo>
                  <a:pt x="501" y="245"/>
                  <a:pt x="505" y="243"/>
                  <a:pt x="505" y="239"/>
                </a:cubicBezTo>
                <a:cubicBezTo>
                  <a:pt x="505" y="236"/>
                  <a:pt x="501" y="233"/>
                  <a:pt x="497" y="233"/>
                </a:cubicBezTo>
                <a:close/>
                <a:moveTo>
                  <a:pt x="474" y="254"/>
                </a:moveTo>
                <a:cubicBezTo>
                  <a:pt x="470" y="254"/>
                  <a:pt x="467" y="257"/>
                  <a:pt x="467" y="260"/>
                </a:cubicBezTo>
                <a:cubicBezTo>
                  <a:pt x="467" y="264"/>
                  <a:pt x="470" y="267"/>
                  <a:pt x="474" y="267"/>
                </a:cubicBezTo>
                <a:cubicBezTo>
                  <a:pt x="478" y="267"/>
                  <a:pt x="482" y="264"/>
                  <a:pt x="482" y="260"/>
                </a:cubicBezTo>
                <a:cubicBezTo>
                  <a:pt x="482" y="257"/>
                  <a:pt x="478" y="254"/>
                  <a:pt x="474" y="254"/>
                </a:cubicBezTo>
                <a:close/>
                <a:moveTo>
                  <a:pt x="497" y="252"/>
                </a:moveTo>
                <a:cubicBezTo>
                  <a:pt x="493" y="252"/>
                  <a:pt x="490" y="255"/>
                  <a:pt x="490" y="258"/>
                </a:cubicBezTo>
                <a:cubicBezTo>
                  <a:pt x="490" y="262"/>
                  <a:pt x="493" y="265"/>
                  <a:pt x="497" y="265"/>
                </a:cubicBezTo>
                <a:cubicBezTo>
                  <a:pt x="501" y="265"/>
                  <a:pt x="505" y="262"/>
                  <a:pt x="505" y="258"/>
                </a:cubicBezTo>
                <a:cubicBezTo>
                  <a:pt x="505" y="255"/>
                  <a:pt x="501" y="252"/>
                  <a:pt x="497" y="252"/>
                </a:cubicBezTo>
                <a:close/>
                <a:moveTo>
                  <a:pt x="474" y="273"/>
                </a:moveTo>
                <a:cubicBezTo>
                  <a:pt x="470" y="273"/>
                  <a:pt x="467" y="276"/>
                  <a:pt x="467" y="280"/>
                </a:cubicBezTo>
                <a:cubicBezTo>
                  <a:pt x="467" y="283"/>
                  <a:pt x="470" y="286"/>
                  <a:pt x="474" y="286"/>
                </a:cubicBezTo>
                <a:cubicBezTo>
                  <a:pt x="478" y="286"/>
                  <a:pt x="482" y="283"/>
                  <a:pt x="482" y="280"/>
                </a:cubicBezTo>
                <a:cubicBezTo>
                  <a:pt x="482" y="276"/>
                  <a:pt x="478" y="273"/>
                  <a:pt x="474" y="273"/>
                </a:cubicBezTo>
                <a:close/>
                <a:moveTo>
                  <a:pt x="497" y="271"/>
                </a:moveTo>
                <a:cubicBezTo>
                  <a:pt x="493" y="271"/>
                  <a:pt x="490" y="274"/>
                  <a:pt x="490" y="278"/>
                </a:cubicBezTo>
                <a:cubicBezTo>
                  <a:pt x="490" y="282"/>
                  <a:pt x="493" y="285"/>
                  <a:pt x="497" y="285"/>
                </a:cubicBezTo>
                <a:cubicBezTo>
                  <a:pt x="501" y="285"/>
                  <a:pt x="505" y="282"/>
                  <a:pt x="505" y="278"/>
                </a:cubicBezTo>
                <a:cubicBezTo>
                  <a:pt x="505" y="274"/>
                  <a:pt x="501" y="271"/>
                  <a:pt x="497" y="271"/>
                </a:cubicBezTo>
                <a:close/>
                <a:moveTo>
                  <a:pt x="7" y="329"/>
                </a:moveTo>
                <a:cubicBezTo>
                  <a:pt x="3" y="329"/>
                  <a:pt x="0" y="333"/>
                  <a:pt x="0" y="336"/>
                </a:cubicBezTo>
                <a:cubicBezTo>
                  <a:pt x="0" y="340"/>
                  <a:pt x="3" y="343"/>
                  <a:pt x="7" y="343"/>
                </a:cubicBezTo>
                <a:cubicBezTo>
                  <a:pt x="12" y="343"/>
                  <a:pt x="15" y="340"/>
                  <a:pt x="15" y="336"/>
                </a:cubicBezTo>
                <a:cubicBezTo>
                  <a:pt x="15" y="333"/>
                  <a:pt x="12" y="329"/>
                  <a:pt x="7" y="329"/>
                </a:cubicBezTo>
                <a:close/>
                <a:moveTo>
                  <a:pt x="52" y="310"/>
                </a:moveTo>
                <a:cubicBezTo>
                  <a:pt x="48" y="310"/>
                  <a:pt x="44" y="313"/>
                  <a:pt x="44" y="317"/>
                </a:cubicBezTo>
                <a:cubicBezTo>
                  <a:pt x="44" y="321"/>
                  <a:pt x="48" y="324"/>
                  <a:pt x="52" y="324"/>
                </a:cubicBezTo>
                <a:cubicBezTo>
                  <a:pt x="56" y="324"/>
                  <a:pt x="60" y="321"/>
                  <a:pt x="60" y="317"/>
                </a:cubicBezTo>
                <a:cubicBezTo>
                  <a:pt x="60" y="313"/>
                  <a:pt x="56" y="310"/>
                  <a:pt x="52" y="310"/>
                </a:cubicBezTo>
                <a:close/>
                <a:moveTo>
                  <a:pt x="29" y="329"/>
                </a:moveTo>
                <a:cubicBezTo>
                  <a:pt x="25" y="329"/>
                  <a:pt x="22" y="333"/>
                  <a:pt x="22" y="336"/>
                </a:cubicBezTo>
                <a:cubicBezTo>
                  <a:pt x="22" y="340"/>
                  <a:pt x="25" y="343"/>
                  <a:pt x="29" y="343"/>
                </a:cubicBezTo>
                <a:cubicBezTo>
                  <a:pt x="34" y="343"/>
                  <a:pt x="37" y="340"/>
                  <a:pt x="37" y="336"/>
                </a:cubicBezTo>
                <a:cubicBezTo>
                  <a:pt x="37" y="333"/>
                  <a:pt x="34" y="329"/>
                  <a:pt x="29" y="329"/>
                </a:cubicBezTo>
                <a:close/>
                <a:moveTo>
                  <a:pt x="74" y="290"/>
                </a:moveTo>
                <a:cubicBezTo>
                  <a:pt x="70" y="290"/>
                  <a:pt x="67" y="293"/>
                  <a:pt x="67" y="296"/>
                </a:cubicBezTo>
                <a:cubicBezTo>
                  <a:pt x="67" y="300"/>
                  <a:pt x="70" y="303"/>
                  <a:pt x="74" y="303"/>
                </a:cubicBezTo>
                <a:cubicBezTo>
                  <a:pt x="78" y="303"/>
                  <a:pt x="82" y="300"/>
                  <a:pt x="82" y="296"/>
                </a:cubicBezTo>
                <a:cubicBezTo>
                  <a:pt x="82" y="293"/>
                  <a:pt x="78" y="290"/>
                  <a:pt x="74" y="290"/>
                </a:cubicBezTo>
                <a:close/>
                <a:moveTo>
                  <a:pt x="96" y="290"/>
                </a:moveTo>
                <a:cubicBezTo>
                  <a:pt x="92" y="290"/>
                  <a:pt x="88" y="293"/>
                  <a:pt x="88" y="296"/>
                </a:cubicBezTo>
                <a:cubicBezTo>
                  <a:pt x="88" y="300"/>
                  <a:pt x="92" y="303"/>
                  <a:pt x="96" y="303"/>
                </a:cubicBezTo>
                <a:cubicBezTo>
                  <a:pt x="100" y="303"/>
                  <a:pt x="104" y="300"/>
                  <a:pt x="104" y="296"/>
                </a:cubicBezTo>
                <a:cubicBezTo>
                  <a:pt x="104" y="293"/>
                  <a:pt x="100" y="290"/>
                  <a:pt x="96" y="290"/>
                </a:cubicBezTo>
                <a:close/>
                <a:moveTo>
                  <a:pt x="118" y="290"/>
                </a:moveTo>
                <a:cubicBezTo>
                  <a:pt x="114" y="290"/>
                  <a:pt x="111" y="293"/>
                  <a:pt x="111" y="296"/>
                </a:cubicBezTo>
                <a:cubicBezTo>
                  <a:pt x="111" y="300"/>
                  <a:pt x="114" y="303"/>
                  <a:pt x="118" y="303"/>
                </a:cubicBezTo>
                <a:cubicBezTo>
                  <a:pt x="122" y="303"/>
                  <a:pt x="126" y="300"/>
                  <a:pt x="126" y="296"/>
                </a:cubicBezTo>
                <a:cubicBezTo>
                  <a:pt x="126" y="293"/>
                  <a:pt x="122" y="290"/>
                  <a:pt x="118" y="290"/>
                </a:cubicBezTo>
                <a:close/>
                <a:moveTo>
                  <a:pt x="231" y="290"/>
                </a:moveTo>
                <a:cubicBezTo>
                  <a:pt x="227" y="290"/>
                  <a:pt x="223" y="293"/>
                  <a:pt x="223" y="296"/>
                </a:cubicBezTo>
                <a:cubicBezTo>
                  <a:pt x="223" y="300"/>
                  <a:pt x="227" y="303"/>
                  <a:pt x="231" y="303"/>
                </a:cubicBezTo>
                <a:cubicBezTo>
                  <a:pt x="235" y="303"/>
                  <a:pt x="238" y="300"/>
                  <a:pt x="238" y="296"/>
                </a:cubicBezTo>
                <a:cubicBezTo>
                  <a:pt x="238" y="293"/>
                  <a:pt x="235" y="290"/>
                  <a:pt x="231" y="290"/>
                </a:cubicBezTo>
                <a:close/>
                <a:moveTo>
                  <a:pt x="253" y="290"/>
                </a:moveTo>
                <a:cubicBezTo>
                  <a:pt x="248" y="290"/>
                  <a:pt x="245" y="293"/>
                  <a:pt x="245" y="296"/>
                </a:cubicBezTo>
                <a:cubicBezTo>
                  <a:pt x="245" y="300"/>
                  <a:pt x="248" y="303"/>
                  <a:pt x="253" y="303"/>
                </a:cubicBezTo>
                <a:cubicBezTo>
                  <a:pt x="257" y="303"/>
                  <a:pt x="260" y="300"/>
                  <a:pt x="260" y="296"/>
                </a:cubicBezTo>
                <a:cubicBezTo>
                  <a:pt x="260" y="293"/>
                  <a:pt x="257" y="290"/>
                  <a:pt x="253" y="290"/>
                </a:cubicBezTo>
                <a:close/>
                <a:moveTo>
                  <a:pt x="275" y="290"/>
                </a:moveTo>
                <a:cubicBezTo>
                  <a:pt x="270" y="290"/>
                  <a:pt x="267" y="293"/>
                  <a:pt x="267" y="296"/>
                </a:cubicBezTo>
                <a:cubicBezTo>
                  <a:pt x="267" y="300"/>
                  <a:pt x="270" y="303"/>
                  <a:pt x="275" y="303"/>
                </a:cubicBezTo>
                <a:cubicBezTo>
                  <a:pt x="279" y="303"/>
                  <a:pt x="282" y="300"/>
                  <a:pt x="282" y="296"/>
                </a:cubicBezTo>
                <a:cubicBezTo>
                  <a:pt x="282" y="293"/>
                  <a:pt x="279" y="290"/>
                  <a:pt x="275" y="290"/>
                </a:cubicBezTo>
                <a:close/>
                <a:moveTo>
                  <a:pt x="275" y="309"/>
                </a:moveTo>
                <a:cubicBezTo>
                  <a:pt x="270" y="309"/>
                  <a:pt x="267" y="312"/>
                  <a:pt x="267" y="316"/>
                </a:cubicBezTo>
                <a:cubicBezTo>
                  <a:pt x="267" y="320"/>
                  <a:pt x="270" y="323"/>
                  <a:pt x="275" y="323"/>
                </a:cubicBezTo>
                <a:cubicBezTo>
                  <a:pt x="279" y="323"/>
                  <a:pt x="282" y="320"/>
                  <a:pt x="282" y="316"/>
                </a:cubicBezTo>
                <a:cubicBezTo>
                  <a:pt x="282" y="312"/>
                  <a:pt x="279" y="309"/>
                  <a:pt x="275" y="309"/>
                </a:cubicBezTo>
                <a:close/>
                <a:moveTo>
                  <a:pt x="275" y="329"/>
                </a:moveTo>
                <a:cubicBezTo>
                  <a:pt x="270" y="329"/>
                  <a:pt x="267" y="332"/>
                  <a:pt x="267" y="335"/>
                </a:cubicBezTo>
                <a:cubicBezTo>
                  <a:pt x="267" y="339"/>
                  <a:pt x="270" y="342"/>
                  <a:pt x="275" y="342"/>
                </a:cubicBezTo>
                <a:cubicBezTo>
                  <a:pt x="279" y="342"/>
                  <a:pt x="282" y="339"/>
                  <a:pt x="282" y="335"/>
                </a:cubicBezTo>
                <a:cubicBezTo>
                  <a:pt x="282" y="332"/>
                  <a:pt x="279" y="329"/>
                  <a:pt x="275" y="329"/>
                </a:cubicBezTo>
                <a:close/>
                <a:moveTo>
                  <a:pt x="297" y="290"/>
                </a:moveTo>
                <a:cubicBezTo>
                  <a:pt x="292" y="290"/>
                  <a:pt x="289" y="293"/>
                  <a:pt x="289" y="296"/>
                </a:cubicBezTo>
                <a:cubicBezTo>
                  <a:pt x="289" y="300"/>
                  <a:pt x="292" y="303"/>
                  <a:pt x="297" y="303"/>
                </a:cubicBezTo>
                <a:cubicBezTo>
                  <a:pt x="301" y="303"/>
                  <a:pt x="304" y="300"/>
                  <a:pt x="304" y="296"/>
                </a:cubicBezTo>
                <a:cubicBezTo>
                  <a:pt x="304" y="293"/>
                  <a:pt x="301" y="290"/>
                  <a:pt x="297" y="290"/>
                </a:cubicBezTo>
                <a:close/>
                <a:moveTo>
                  <a:pt x="320" y="290"/>
                </a:moveTo>
                <a:cubicBezTo>
                  <a:pt x="315" y="290"/>
                  <a:pt x="312" y="293"/>
                  <a:pt x="312" y="296"/>
                </a:cubicBezTo>
                <a:cubicBezTo>
                  <a:pt x="312" y="300"/>
                  <a:pt x="315" y="303"/>
                  <a:pt x="320" y="303"/>
                </a:cubicBezTo>
                <a:cubicBezTo>
                  <a:pt x="324" y="303"/>
                  <a:pt x="327" y="300"/>
                  <a:pt x="327" y="296"/>
                </a:cubicBezTo>
                <a:cubicBezTo>
                  <a:pt x="327" y="293"/>
                  <a:pt x="324" y="290"/>
                  <a:pt x="320" y="290"/>
                </a:cubicBezTo>
                <a:close/>
                <a:moveTo>
                  <a:pt x="297" y="309"/>
                </a:moveTo>
                <a:cubicBezTo>
                  <a:pt x="292" y="309"/>
                  <a:pt x="289" y="312"/>
                  <a:pt x="289" y="316"/>
                </a:cubicBezTo>
                <a:cubicBezTo>
                  <a:pt x="289" y="320"/>
                  <a:pt x="292" y="323"/>
                  <a:pt x="297" y="323"/>
                </a:cubicBezTo>
                <a:cubicBezTo>
                  <a:pt x="301" y="323"/>
                  <a:pt x="304" y="320"/>
                  <a:pt x="304" y="316"/>
                </a:cubicBezTo>
                <a:cubicBezTo>
                  <a:pt x="304" y="312"/>
                  <a:pt x="301" y="309"/>
                  <a:pt x="297" y="309"/>
                </a:cubicBezTo>
                <a:close/>
                <a:moveTo>
                  <a:pt x="320" y="309"/>
                </a:moveTo>
                <a:cubicBezTo>
                  <a:pt x="315" y="309"/>
                  <a:pt x="312" y="312"/>
                  <a:pt x="312" y="316"/>
                </a:cubicBezTo>
                <a:cubicBezTo>
                  <a:pt x="312" y="320"/>
                  <a:pt x="315" y="323"/>
                  <a:pt x="320" y="323"/>
                </a:cubicBezTo>
                <a:cubicBezTo>
                  <a:pt x="324" y="323"/>
                  <a:pt x="327" y="320"/>
                  <a:pt x="327" y="316"/>
                </a:cubicBezTo>
                <a:cubicBezTo>
                  <a:pt x="327" y="312"/>
                  <a:pt x="324" y="309"/>
                  <a:pt x="320" y="309"/>
                </a:cubicBezTo>
                <a:close/>
                <a:moveTo>
                  <a:pt x="297" y="329"/>
                </a:moveTo>
                <a:cubicBezTo>
                  <a:pt x="292" y="329"/>
                  <a:pt x="289" y="332"/>
                  <a:pt x="289" y="335"/>
                </a:cubicBezTo>
                <a:cubicBezTo>
                  <a:pt x="289" y="339"/>
                  <a:pt x="292" y="342"/>
                  <a:pt x="297" y="342"/>
                </a:cubicBezTo>
                <a:cubicBezTo>
                  <a:pt x="301" y="342"/>
                  <a:pt x="304" y="339"/>
                  <a:pt x="304" y="335"/>
                </a:cubicBezTo>
                <a:cubicBezTo>
                  <a:pt x="304" y="332"/>
                  <a:pt x="301" y="329"/>
                  <a:pt x="297" y="329"/>
                </a:cubicBezTo>
                <a:close/>
                <a:moveTo>
                  <a:pt x="320" y="329"/>
                </a:moveTo>
                <a:cubicBezTo>
                  <a:pt x="315" y="329"/>
                  <a:pt x="312" y="332"/>
                  <a:pt x="312" y="335"/>
                </a:cubicBezTo>
                <a:cubicBezTo>
                  <a:pt x="312" y="339"/>
                  <a:pt x="315" y="342"/>
                  <a:pt x="320" y="342"/>
                </a:cubicBezTo>
                <a:cubicBezTo>
                  <a:pt x="324" y="342"/>
                  <a:pt x="327" y="339"/>
                  <a:pt x="327" y="335"/>
                </a:cubicBezTo>
                <a:cubicBezTo>
                  <a:pt x="327" y="332"/>
                  <a:pt x="324" y="329"/>
                  <a:pt x="320" y="329"/>
                </a:cubicBezTo>
                <a:close/>
                <a:moveTo>
                  <a:pt x="297" y="348"/>
                </a:moveTo>
                <a:cubicBezTo>
                  <a:pt x="292" y="348"/>
                  <a:pt x="289" y="351"/>
                  <a:pt x="289" y="355"/>
                </a:cubicBezTo>
                <a:cubicBezTo>
                  <a:pt x="289" y="359"/>
                  <a:pt x="292" y="362"/>
                  <a:pt x="297" y="362"/>
                </a:cubicBezTo>
                <a:cubicBezTo>
                  <a:pt x="301" y="362"/>
                  <a:pt x="304" y="359"/>
                  <a:pt x="304" y="355"/>
                </a:cubicBezTo>
                <a:cubicBezTo>
                  <a:pt x="304" y="351"/>
                  <a:pt x="301" y="348"/>
                  <a:pt x="297" y="348"/>
                </a:cubicBezTo>
                <a:close/>
                <a:moveTo>
                  <a:pt x="320" y="348"/>
                </a:moveTo>
                <a:cubicBezTo>
                  <a:pt x="315" y="348"/>
                  <a:pt x="312" y="351"/>
                  <a:pt x="312" y="355"/>
                </a:cubicBezTo>
                <a:cubicBezTo>
                  <a:pt x="312" y="359"/>
                  <a:pt x="315" y="362"/>
                  <a:pt x="320" y="362"/>
                </a:cubicBezTo>
                <a:cubicBezTo>
                  <a:pt x="324" y="362"/>
                  <a:pt x="327" y="359"/>
                  <a:pt x="327" y="355"/>
                </a:cubicBezTo>
                <a:cubicBezTo>
                  <a:pt x="327" y="351"/>
                  <a:pt x="324" y="348"/>
                  <a:pt x="320" y="348"/>
                </a:cubicBezTo>
                <a:close/>
                <a:moveTo>
                  <a:pt x="320" y="368"/>
                </a:moveTo>
                <a:cubicBezTo>
                  <a:pt x="315" y="368"/>
                  <a:pt x="312" y="371"/>
                  <a:pt x="312" y="374"/>
                </a:cubicBezTo>
                <a:cubicBezTo>
                  <a:pt x="312" y="378"/>
                  <a:pt x="315" y="381"/>
                  <a:pt x="320" y="381"/>
                </a:cubicBezTo>
                <a:cubicBezTo>
                  <a:pt x="324" y="381"/>
                  <a:pt x="327" y="378"/>
                  <a:pt x="327" y="374"/>
                </a:cubicBezTo>
                <a:cubicBezTo>
                  <a:pt x="327" y="371"/>
                  <a:pt x="324" y="368"/>
                  <a:pt x="320" y="368"/>
                </a:cubicBezTo>
                <a:close/>
                <a:moveTo>
                  <a:pt x="320" y="406"/>
                </a:moveTo>
                <a:cubicBezTo>
                  <a:pt x="315" y="406"/>
                  <a:pt x="312" y="409"/>
                  <a:pt x="312" y="413"/>
                </a:cubicBezTo>
                <a:cubicBezTo>
                  <a:pt x="312" y="416"/>
                  <a:pt x="315" y="419"/>
                  <a:pt x="320" y="419"/>
                </a:cubicBezTo>
                <a:cubicBezTo>
                  <a:pt x="324" y="419"/>
                  <a:pt x="327" y="416"/>
                  <a:pt x="327" y="413"/>
                </a:cubicBezTo>
                <a:cubicBezTo>
                  <a:pt x="327" y="409"/>
                  <a:pt x="324" y="406"/>
                  <a:pt x="320" y="406"/>
                </a:cubicBezTo>
                <a:close/>
                <a:moveTo>
                  <a:pt x="320" y="425"/>
                </a:moveTo>
                <a:cubicBezTo>
                  <a:pt x="315" y="425"/>
                  <a:pt x="312" y="428"/>
                  <a:pt x="312" y="432"/>
                </a:cubicBezTo>
                <a:cubicBezTo>
                  <a:pt x="312" y="435"/>
                  <a:pt x="315" y="438"/>
                  <a:pt x="320" y="438"/>
                </a:cubicBezTo>
                <a:cubicBezTo>
                  <a:pt x="324" y="438"/>
                  <a:pt x="327" y="435"/>
                  <a:pt x="327" y="432"/>
                </a:cubicBezTo>
                <a:cubicBezTo>
                  <a:pt x="327" y="428"/>
                  <a:pt x="324" y="425"/>
                  <a:pt x="320" y="425"/>
                </a:cubicBezTo>
                <a:close/>
                <a:moveTo>
                  <a:pt x="320" y="446"/>
                </a:moveTo>
                <a:cubicBezTo>
                  <a:pt x="315" y="446"/>
                  <a:pt x="312" y="448"/>
                  <a:pt x="312" y="452"/>
                </a:cubicBezTo>
                <a:cubicBezTo>
                  <a:pt x="312" y="455"/>
                  <a:pt x="315" y="458"/>
                  <a:pt x="320" y="458"/>
                </a:cubicBezTo>
                <a:cubicBezTo>
                  <a:pt x="324" y="458"/>
                  <a:pt x="327" y="455"/>
                  <a:pt x="327" y="452"/>
                </a:cubicBezTo>
                <a:cubicBezTo>
                  <a:pt x="327" y="448"/>
                  <a:pt x="324" y="446"/>
                  <a:pt x="320" y="446"/>
                </a:cubicBezTo>
                <a:close/>
                <a:moveTo>
                  <a:pt x="320" y="464"/>
                </a:moveTo>
                <a:cubicBezTo>
                  <a:pt x="315" y="464"/>
                  <a:pt x="312" y="467"/>
                  <a:pt x="312" y="471"/>
                </a:cubicBezTo>
                <a:cubicBezTo>
                  <a:pt x="312" y="475"/>
                  <a:pt x="315" y="478"/>
                  <a:pt x="320" y="478"/>
                </a:cubicBezTo>
                <a:cubicBezTo>
                  <a:pt x="324" y="478"/>
                  <a:pt x="327" y="475"/>
                  <a:pt x="327" y="471"/>
                </a:cubicBezTo>
                <a:cubicBezTo>
                  <a:pt x="327" y="467"/>
                  <a:pt x="324" y="464"/>
                  <a:pt x="320" y="464"/>
                </a:cubicBezTo>
                <a:close/>
                <a:moveTo>
                  <a:pt x="341" y="290"/>
                </a:moveTo>
                <a:cubicBezTo>
                  <a:pt x="337" y="290"/>
                  <a:pt x="334" y="293"/>
                  <a:pt x="334" y="296"/>
                </a:cubicBezTo>
                <a:cubicBezTo>
                  <a:pt x="334" y="300"/>
                  <a:pt x="337" y="303"/>
                  <a:pt x="341" y="303"/>
                </a:cubicBezTo>
                <a:cubicBezTo>
                  <a:pt x="346" y="303"/>
                  <a:pt x="349" y="300"/>
                  <a:pt x="349" y="296"/>
                </a:cubicBezTo>
                <a:cubicBezTo>
                  <a:pt x="349" y="293"/>
                  <a:pt x="346" y="290"/>
                  <a:pt x="341" y="290"/>
                </a:cubicBezTo>
                <a:close/>
                <a:moveTo>
                  <a:pt x="364" y="290"/>
                </a:moveTo>
                <a:cubicBezTo>
                  <a:pt x="359" y="290"/>
                  <a:pt x="356" y="293"/>
                  <a:pt x="356" y="296"/>
                </a:cubicBezTo>
                <a:cubicBezTo>
                  <a:pt x="356" y="300"/>
                  <a:pt x="359" y="303"/>
                  <a:pt x="364" y="303"/>
                </a:cubicBezTo>
                <a:cubicBezTo>
                  <a:pt x="368" y="303"/>
                  <a:pt x="371" y="300"/>
                  <a:pt x="371" y="296"/>
                </a:cubicBezTo>
                <a:cubicBezTo>
                  <a:pt x="371" y="293"/>
                  <a:pt x="368" y="290"/>
                  <a:pt x="364" y="290"/>
                </a:cubicBezTo>
                <a:close/>
                <a:moveTo>
                  <a:pt x="341" y="309"/>
                </a:moveTo>
                <a:cubicBezTo>
                  <a:pt x="337" y="309"/>
                  <a:pt x="334" y="312"/>
                  <a:pt x="334" y="316"/>
                </a:cubicBezTo>
                <a:cubicBezTo>
                  <a:pt x="334" y="320"/>
                  <a:pt x="337" y="323"/>
                  <a:pt x="341" y="323"/>
                </a:cubicBezTo>
                <a:cubicBezTo>
                  <a:pt x="346" y="323"/>
                  <a:pt x="349" y="320"/>
                  <a:pt x="349" y="316"/>
                </a:cubicBezTo>
                <a:cubicBezTo>
                  <a:pt x="349" y="312"/>
                  <a:pt x="346" y="309"/>
                  <a:pt x="341" y="309"/>
                </a:cubicBezTo>
                <a:close/>
                <a:moveTo>
                  <a:pt x="364" y="309"/>
                </a:moveTo>
                <a:cubicBezTo>
                  <a:pt x="359" y="309"/>
                  <a:pt x="356" y="312"/>
                  <a:pt x="356" y="316"/>
                </a:cubicBezTo>
                <a:cubicBezTo>
                  <a:pt x="356" y="320"/>
                  <a:pt x="359" y="323"/>
                  <a:pt x="364" y="323"/>
                </a:cubicBezTo>
                <a:cubicBezTo>
                  <a:pt x="368" y="323"/>
                  <a:pt x="371" y="320"/>
                  <a:pt x="371" y="316"/>
                </a:cubicBezTo>
                <a:cubicBezTo>
                  <a:pt x="371" y="312"/>
                  <a:pt x="368" y="309"/>
                  <a:pt x="364" y="309"/>
                </a:cubicBezTo>
                <a:close/>
                <a:moveTo>
                  <a:pt x="341" y="329"/>
                </a:moveTo>
                <a:cubicBezTo>
                  <a:pt x="337" y="329"/>
                  <a:pt x="334" y="332"/>
                  <a:pt x="334" y="335"/>
                </a:cubicBezTo>
                <a:cubicBezTo>
                  <a:pt x="334" y="339"/>
                  <a:pt x="337" y="342"/>
                  <a:pt x="341" y="342"/>
                </a:cubicBezTo>
                <a:cubicBezTo>
                  <a:pt x="346" y="342"/>
                  <a:pt x="349" y="339"/>
                  <a:pt x="349" y="335"/>
                </a:cubicBezTo>
                <a:cubicBezTo>
                  <a:pt x="349" y="332"/>
                  <a:pt x="346" y="329"/>
                  <a:pt x="341" y="329"/>
                </a:cubicBezTo>
                <a:close/>
                <a:moveTo>
                  <a:pt x="364" y="329"/>
                </a:moveTo>
                <a:cubicBezTo>
                  <a:pt x="359" y="329"/>
                  <a:pt x="356" y="332"/>
                  <a:pt x="356" y="335"/>
                </a:cubicBezTo>
                <a:cubicBezTo>
                  <a:pt x="356" y="339"/>
                  <a:pt x="359" y="342"/>
                  <a:pt x="364" y="342"/>
                </a:cubicBezTo>
                <a:cubicBezTo>
                  <a:pt x="368" y="342"/>
                  <a:pt x="371" y="339"/>
                  <a:pt x="371" y="335"/>
                </a:cubicBezTo>
                <a:cubicBezTo>
                  <a:pt x="371" y="332"/>
                  <a:pt x="368" y="329"/>
                  <a:pt x="364" y="329"/>
                </a:cubicBezTo>
                <a:close/>
                <a:moveTo>
                  <a:pt x="341" y="348"/>
                </a:moveTo>
                <a:cubicBezTo>
                  <a:pt x="337" y="348"/>
                  <a:pt x="334" y="351"/>
                  <a:pt x="334" y="355"/>
                </a:cubicBezTo>
                <a:cubicBezTo>
                  <a:pt x="334" y="359"/>
                  <a:pt x="337" y="362"/>
                  <a:pt x="341" y="362"/>
                </a:cubicBezTo>
                <a:cubicBezTo>
                  <a:pt x="346" y="362"/>
                  <a:pt x="349" y="359"/>
                  <a:pt x="349" y="355"/>
                </a:cubicBezTo>
                <a:cubicBezTo>
                  <a:pt x="349" y="351"/>
                  <a:pt x="346" y="348"/>
                  <a:pt x="341" y="348"/>
                </a:cubicBezTo>
                <a:close/>
                <a:moveTo>
                  <a:pt x="364" y="348"/>
                </a:moveTo>
                <a:cubicBezTo>
                  <a:pt x="359" y="348"/>
                  <a:pt x="356" y="351"/>
                  <a:pt x="356" y="355"/>
                </a:cubicBezTo>
                <a:cubicBezTo>
                  <a:pt x="356" y="359"/>
                  <a:pt x="359" y="362"/>
                  <a:pt x="364" y="362"/>
                </a:cubicBezTo>
                <a:cubicBezTo>
                  <a:pt x="368" y="362"/>
                  <a:pt x="371" y="359"/>
                  <a:pt x="371" y="355"/>
                </a:cubicBezTo>
                <a:cubicBezTo>
                  <a:pt x="371" y="351"/>
                  <a:pt x="368" y="348"/>
                  <a:pt x="364" y="348"/>
                </a:cubicBezTo>
                <a:close/>
                <a:moveTo>
                  <a:pt x="341" y="368"/>
                </a:moveTo>
                <a:cubicBezTo>
                  <a:pt x="337" y="368"/>
                  <a:pt x="334" y="371"/>
                  <a:pt x="334" y="374"/>
                </a:cubicBezTo>
                <a:cubicBezTo>
                  <a:pt x="334" y="378"/>
                  <a:pt x="337" y="381"/>
                  <a:pt x="341" y="381"/>
                </a:cubicBezTo>
                <a:cubicBezTo>
                  <a:pt x="346" y="381"/>
                  <a:pt x="349" y="378"/>
                  <a:pt x="349" y="374"/>
                </a:cubicBezTo>
                <a:cubicBezTo>
                  <a:pt x="349" y="371"/>
                  <a:pt x="346" y="368"/>
                  <a:pt x="341" y="368"/>
                </a:cubicBezTo>
                <a:close/>
                <a:moveTo>
                  <a:pt x="364" y="368"/>
                </a:moveTo>
                <a:cubicBezTo>
                  <a:pt x="359" y="368"/>
                  <a:pt x="356" y="371"/>
                  <a:pt x="356" y="374"/>
                </a:cubicBezTo>
                <a:cubicBezTo>
                  <a:pt x="356" y="378"/>
                  <a:pt x="359" y="381"/>
                  <a:pt x="364" y="381"/>
                </a:cubicBezTo>
                <a:cubicBezTo>
                  <a:pt x="368" y="381"/>
                  <a:pt x="371" y="378"/>
                  <a:pt x="371" y="374"/>
                </a:cubicBezTo>
                <a:cubicBezTo>
                  <a:pt x="371" y="371"/>
                  <a:pt x="368" y="368"/>
                  <a:pt x="364" y="368"/>
                </a:cubicBezTo>
                <a:close/>
                <a:moveTo>
                  <a:pt x="341" y="387"/>
                </a:moveTo>
                <a:cubicBezTo>
                  <a:pt x="337" y="387"/>
                  <a:pt x="334" y="390"/>
                  <a:pt x="334" y="393"/>
                </a:cubicBezTo>
                <a:cubicBezTo>
                  <a:pt x="334" y="397"/>
                  <a:pt x="337" y="400"/>
                  <a:pt x="341" y="400"/>
                </a:cubicBezTo>
                <a:cubicBezTo>
                  <a:pt x="346" y="400"/>
                  <a:pt x="349" y="397"/>
                  <a:pt x="349" y="393"/>
                </a:cubicBezTo>
                <a:cubicBezTo>
                  <a:pt x="349" y="390"/>
                  <a:pt x="346" y="387"/>
                  <a:pt x="341" y="387"/>
                </a:cubicBezTo>
                <a:close/>
                <a:moveTo>
                  <a:pt x="364" y="387"/>
                </a:moveTo>
                <a:cubicBezTo>
                  <a:pt x="359" y="387"/>
                  <a:pt x="356" y="390"/>
                  <a:pt x="356" y="393"/>
                </a:cubicBezTo>
                <a:cubicBezTo>
                  <a:pt x="356" y="397"/>
                  <a:pt x="359" y="400"/>
                  <a:pt x="364" y="400"/>
                </a:cubicBezTo>
                <a:cubicBezTo>
                  <a:pt x="368" y="400"/>
                  <a:pt x="371" y="397"/>
                  <a:pt x="371" y="393"/>
                </a:cubicBezTo>
                <a:cubicBezTo>
                  <a:pt x="371" y="390"/>
                  <a:pt x="368" y="387"/>
                  <a:pt x="364" y="387"/>
                </a:cubicBezTo>
                <a:close/>
                <a:moveTo>
                  <a:pt x="341" y="406"/>
                </a:moveTo>
                <a:cubicBezTo>
                  <a:pt x="337" y="406"/>
                  <a:pt x="334" y="409"/>
                  <a:pt x="334" y="413"/>
                </a:cubicBezTo>
                <a:cubicBezTo>
                  <a:pt x="334" y="416"/>
                  <a:pt x="337" y="419"/>
                  <a:pt x="341" y="419"/>
                </a:cubicBezTo>
                <a:cubicBezTo>
                  <a:pt x="346" y="419"/>
                  <a:pt x="349" y="416"/>
                  <a:pt x="349" y="413"/>
                </a:cubicBezTo>
                <a:cubicBezTo>
                  <a:pt x="349" y="409"/>
                  <a:pt x="346" y="406"/>
                  <a:pt x="341" y="406"/>
                </a:cubicBezTo>
                <a:close/>
                <a:moveTo>
                  <a:pt x="364" y="406"/>
                </a:moveTo>
                <a:cubicBezTo>
                  <a:pt x="359" y="406"/>
                  <a:pt x="356" y="409"/>
                  <a:pt x="356" y="413"/>
                </a:cubicBezTo>
                <a:cubicBezTo>
                  <a:pt x="356" y="416"/>
                  <a:pt x="359" y="419"/>
                  <a:pt x="364" y="419"/>
                </a:cubicBezTo>
                <a:cubicBezTo>
                  <a:pt x="368" y="419"/>
                  <a:pt x="371" y="416"/>
                  <a:pt x="371" y="413"/>
                </a:cubicBezTo>
                <a:cubicBezTo>
                  <a:pt x="371" y="409"/>
                  <a:pt x="368" y="406"/>
                  <a:pt x="364" y="406"/>
                </a:cubicBezTo>
                <a:close/>
                <a:moveTo>
                  <a:pt x="341" y="425"/>
                </a:moveTo>
                <a:cubicBezTo>
                  <a:pt x="337" y="425"/>
                  <a:pt x="334" y="428"/>
                  <a:pt x="334" y="432"/>
                </a:cubicBezTo>
                <a:cubicBezTo>
                  <a:pt x="334" y="435"/>
                  <a:pt x="337" y="438"/>
                  <a:pt x="341" y="438"/>
                </a:cubicBezTo>
                <a:cubicBezTo>
                  <a:pt x="346" y="438"/>
                  <a:pt x="349" y="435"/>
                  <a:pt x="349" y="432"/>
                </a:cubicBezTo>
                <a:cubicBezTo>
                  <a:pt x="349" y="428"/>
                  <a:pt x="346" y="425"/>
                  <a:pt x="341" y="425"/>
                </a:cubicBezTo>
                <a:close/>
                <a:moveTo>
                  <a:pt x="364" y="425"/>
                </a:moveTo>
                <a:cubicBezTo>
                  <a:pt x="359" y="425"/>
                  <a:pt x="356" y="428"/>
                  <a:pt x="356" y="432"/>
                </a:cubicBezTo>
                <a:cubicBezTo>
                  <a:pt x="356" y="435"/>
                  <a:pt x="359" y="438"/>
                  <a:pt x="364" y="438"/>
                </a:cubicBezTo>
                <a:cubicBezTo>
                  <a:pt x="368" y="438"/>
                  <a:pt x="371" y="435"/>
                  <a:pt x="371" y="432"/>
                </a:cubicBezTo>
                <a:cubicBezTo>
                  <a:pt x="371" y="428"/>
                  <a:pt x="368" y="425"/>
                  <a:pt x="364" y="425"/>
                </a:cubicBezTo>
                <a:close/>
                <a:moveTo>
                  <a:pt x="385" y="290"/>
                </a:moveTo>
                <a:cubicBezTo>
                  <a:pt x="381" y="290"/>
                  <a:pt x="378" y="293"/>
                  <a:pt x="378" y="296"/>
                </a:cubicBezTo>
                <a:cubicBezTo>
                  <a:pt x="378" y="300"/>
                  <a:pt x="381" y="303"/>
                  <a:pt x="385" y="303"/>
                </a:cubicBezTo>
                <a:cubicBezTo>
                  <a:pt x="389" y="303"/>
                  <a:pt x="393" y="300"/>
                  <a:pt x="393" y="296"/>
                </a:cubicBezTo>
                <a:cubicBezTo>
                  <a:pt x="393" y="293"/>
                  <a:pt x="389" y="290"/>
                  <a:pt x="385" y="290"/>
                </a:cubicBezTo>
                <a:close/>
                <a:moveTo>
                  <a:pt x="408" y="290"/>
                </a:moveTo>
                <a:cubicBezTo>
                  <a:pt x="404" y="290"/>
                  <a:pt x="401" y="293"/>
                  <a:pt x="401" y="296"/>
                </a:cubicBezTo>
                <a:cubicBezTo>
                  <a:pt x="401" y="300"/>
                  <a:pt x="404" y="303"/>
                  <a:pt x="408" y="303"/>
                </a:cubicBezTo>
                <a:cubicBezTo>
                  <a:pt x="413" y="303"/>
                  <a:pt x="416" y="300"/>
                  <a:pt x="416" y="296"/>
                </a:cubicBezTo>
                <a:cubicBezTo>
                  <a:pt x="416" y="293"/>
                  <a:pt x="413" y="290"/>
                  <a:pt x="408" y="290"/>
                </a:cubicBezTo>
                <a:close/>
                <a:moveTo>
                  <a:pt x="385" y="309"/>
                </a:moveTo>
                <a:cubicBezTo>
                  <a:pt x="381" y="309"/>
                  <a:pt x="378" y="312"/>
                  <a:pt x="378" y="316"/>
                </a:cubicBezTo>
                <a:cubicBezTo>
                  <a:pt x="378" y="320"/>
                  <a:pt x="381" y="323"/>
                  <a:pt x="385" y="323"/>
                </a:cubicBezTo>
                <a:cubicBezTo>
                  <a:pt x="389" y="323"/>
                  <a:pt x="393" y="320"/>
                  <a:pt x="393" y="316"/>
                </a:cubicBezTo>
                <a:cubicBezTo>
                  <a:pt x="393" y="312"/>
                  <a:pt x="389" y="309"/>
                  <a:pt x="385" y="309"/>
                </a:cubicBezTo>
                <a:close/>
                <a:moveTo>
                  <a:pt x="408" y="309"/>
                </a:moveTo>
                <a:cubicBezTo>
                  <a:pt x="404" y="309"/>
                  <a:pt x="401" y="312"/>
                  <a:pt x="401" y="316"/>
                </a:cubicBezTo>
                <a:cubicBezTo>
                  <a:pt x="401" y="320"/>
                  <a:pt x="404" y="323"/>
                  <a:pt x="408" y="323"/>
                </a:cubicBezTo>
                <a:cubicBezTo>
                  <a:pt x="413" y="323"/>
                  <a:pt x="416" y="320"/>
                  <a:pt x="416" y="316"/>
                </a:cubicBezTo>
                <a:cubicBezTo>
                  <a:pt x="416" y="312"/>
                  <a:pt x="413" y="309"/>
                  <a:pt x="408" y="309"/>
                </a:cubicBezTo>
                <a:close/>
                <a:moveTo>
                  <a:pt x="385" y="329"/>
                </a:moveTo>
                <a:cubicBezTo>
                  <a:pt x="381" y="329"/>
                  <a:pt x="378" y="332"/>
                  <a:pt x="378" y="335"/>
                </a:cubicBezTo>
                <a:cubicBezTo>
                  <a:pt x="378" y="339"/>
                  <a:pt x="381" y="342"/>
                  <a:pt x="385" y="342"/>
                </a:cubicBezTo>
                <a:cubicBezTo>
                  <a:pt x="389" y="342"/>
                  <a:pt x="393" y="339"/>
                  <a:pt x="393" y="335"/>
                </a:cubicBezTo>
                <a:cubicBezTo>
                  <a:pt x="393" y="332"/>
                  <a:pt x="389" y="329"/>
                  <a:pt x="385" y="329"/>
                </a:cubicBezTo>
                <a:close/>
                <a:moveTo>
                  <a:pt x="408" y="329"/>
                </a:moveTo>
                <a:cubicBezTo>
                  <a:pt x="404" y="329"/>
                  <a:pt x="401" y="332"/>
                  <a:pt x="401" y="335"/>
                </a:cubicBezTo>
                <a:cubicBezTo>
                  <a:pt x="401" y="339"/>
                  <a:pt x="404" y="342"/>
                  <a:pt x="408" y="342"/>
                </a:cubicBezTo>
                <a:cubicBezTo>
                  <a:pt x="413" y="342"/>
                  <a:pt x="416" y="339"/>
                  <a:pt x="416" y="335"/>
                </a:cubicBezTo>
                <a:cubicBezTo>
                  <a:pt x="416" y="332"/>
                  <a:pt x="413" y="329"/>
                  <a:pt x="408" y="329"/>
                </a:cubicBezTo>
                <a:close/>
                <a:moveTo>
                  <a:pt x="385" y="348"/>
                </a:moveTo>
                <a:cubicBezTo>
                  <a:pt x="381" y="348"/>
                  <a:pt x="378" y="351"/>
                  <a:pt x="378" y="355"/>
                </a:cubicBezTo>
                <a:cubicBezTo>
                  <a:pt x="378" y="359"/>
                  <a:pt x="381" y="362"/>
                  <a:pt x="385" y="362"/>
                </a:cubicBezTo>
                <a:cubicBezTo>
                  <a:pt x="389" y="362"/>
                  <a:pt x="393" y="359"/>
                  <a:pt x="393" y="355"/>
                </a:cubicBezTo>
                <a:cubicBezTo>
                  <a:pt x="393" y="351"/>
                  <a:pt x="389" y="348"/>
                  <a:pt x="385" y="348"/>
                </a:cubicBezTo>
                <a:close/>
                <a:moveTo>
                  <a:pt x="408" y="348"/>
                </a:moveTo>
                <a:cubicBezTo>
                  <a:pt x="404" y="348"/>
                  <a:pt x="401" y="351"/>
                  <a:pt x="401" y="355"/>
                </a:cubicBezTo>
                <a:cubicBezTo>
                  <a:pt x="401" y="359"/>
                  <a:pt x="404" y="362"/>
                  <a:pt x="408" y="362"/>
                </a:cubicBezTo>
                <a:cubicBezTo>
                  <a:pt x="413" y="362"/>
                  <a:pt x="416" y="359"/>
                  <a:pt x="416" y="355"/>
                </a:cubicBezTo>
                <a:cubicBezTo>
                  <a:pt x="416" y="351"/>
                  <a:pt x="413" y="348"/>
                  <a:pt x="408" y="348"/>
                </a:cubicBezTo>
                <a:close/>
                <a:moveTo>
                  <a:pt x="385" y="368"/>
                </a:moveTo>
                <a:cubicBezTo>
                  <a:pt x="381" y="368"/>
                  <a:pt x="378" y="371"/>
                  <a:pt x="378" y="374"/>
                </a:cubicBezTo>
                <a:cubicBezTo>
                  <a:pt x="378" y="378"/>
                  <a:pt x="381" y="381"/>
                  <a:pt x="385" y="381"/>
                </a:cubicBezTo>
                <a:cubicBezTo>
                  <a:pt x="389" y="381"/>
                  <a:pt x="393" y="378"/>
                  <a:pt x="393" y="374"/>
                </a:cubicBezTo>
                <a:cubicBezTo>
                  <a:pt x="393" y="371"/>
                  <a:pt x="389" y="368"/>
                  <a:pt x="385" y="368"/>
                </a:cubicBezTo>
                <a:close/>
                <a:moveTo>
                  <a:pt x="408" y="368"/>
                </a:moveTo>
                <a:cubicBezTo>
                  <a:pt x="404" y="368"/>
                  <a:pt x="401" y="371"/>
                  <a:pt x="401" y="374"/>
                </a:cubicBezTo>
                <a:cubicBezTo>
                  <a:pt x="401" y="378"/>
                  <a:pt x="404" y="381"/>
                  <a:pt x="408" y="381"/>
                </a:cubicBezTo>
                <a:cubicBezTo>
                  <a:pt x="413" y="381"/>
                  <a:pt x="416" y="378"/>
                  <a:pt x="416" y="374"/>
                </a:cubicBezTo>
                <a:cubicBezTo>
                  <a:pt x="416" y="371"/>
                  <a:pt x="413" y="368"/>
                  <a:pt x="408" y="368"/>
                </a:cubicBezTo>
                <a:close/>
                <a:moveTo>
                  <a:pt x="385" y="387"/>
                </a:moveTo>
                <a:cubicBezTo>
                  <a:pt x="381" y="387"/>
                  <a:pt x="378" y="390"/>
                  <a:pt x="378" y="393"/>
                </a:cubicBezTo>
                <a:cubicBezTo>
                  <a:pt x="378" y="397"/>
                  <a:pt x="381" y="400"/>
                  <a:pt x="385" y="400"/>
                </a:cubicBezTo>
                <a:cubicBezTo>
                  <a:pt x="389" y="400"/>
                  <a:pt x="393" y="397"/>
                  <a:pt x="393" y="393"/>
                </a:cubicBezTo>
                <a:cubicBezTo>
                  <a:pt x="393" y="390"/>
                  <a:pt x="389" y="387"/>
                  <a:pt x="385" y="387"/>
                </a:cubicBezTo>
                <a:close/>
                <a:moveTo>
                  <a:pt x="408" y="387"/>
                </a:moveTo>
                <a:cubicBezTo>
                  <a:pt x="404" y="387"/>
                  <a:pt x="401" y="390"/>
                  <a:pt x="401" y="393"/>
                </a:cubicBezTo>
                <a:cubicBezTo>
                  <a:pt x="401" y="397"/>
                  <a:pt x="404" y="400"/>
                  <a:pt x="408" y="400"/>
                </a:cubicBezTo>
                <a:cubicBezTo>
                  <a:pt x="413" y="400"/>
                  <a:pt x="416" y="397"/>
                  <a:pt x="416" y="393"/>
                </a:cubicBezTo>
                <a:cubicBezTo>
                  <a:pt x="416" y="390"/>
                  <a:pt x="413" y="387"/>
                  <a:pt x="408" y="387"/>
                </a:cubicBezTo>
                <a:close/>
                <a:moveTo>
                  <a:pt x="385" y="406"/>
                </a:moveTo>
                <a:cubicBezTo>
                  <a:pt x="381" y="406"/>
                  <a:pt x="378" y="409"/>
                  <a:pt x="378" y="413"/>
                </a:cubicBezTo>
                <a:cubicBezTo>
                  <a:pt x="378" y="416"/>
                  <a:pt x="381" y="419"/>
                  <a:pt x="385" y="419"/>
                </a:cubicBezTo>
                <a:cubicBezTo>
                  <a:pt x="389" y="419"/>
                  <a:pt x="393" y="416"/>
                  <a:pt x="393" y="413"/>
                </a:cubicBezTo>
                <a:cubicBezTo>
                  <a:pt x="393" y="409"/>
                  <a:pt x="389" y="406"/>
                  <a:pt x="385" y="406"/>
                </a:cubicBezTo>
                <a:close/>
                <a:moveTo>
                  <a:pt x="408" y="406"/>
                </a:moveTo>
                <a:cubicBezTo>
                  <a:pt x="404" y="406"/>
                  <a:pt x="401" y="409"/>
                  <a:pt x="401" y="413"/>
                </a:cubicBezTo>
                <a:cubicBezTo>
                  <a:pt x="401" y="416"/>
                  <a:pt x="404" y="419"/>
                  <a:pt x="408" y="419"/>
                </a:cubicBezTo>
                <a:cubicBezTo>
                  <a:pt x="413" y="419"/>
                  <a:pt x="416" y="416"/>
                  <a:pt x="416" y="413"/>
                </a:cubicBezTo>
                <a:cubicBezTo>
                  <a:pt x="416" y="409"/>
                  <a:pt x="413" y="406"/>
                  <a:pt x="408" y="406"/>
                </a:cubicBezTo>
                <a:close/>
                <a:moveTo>
                  <a:pt x="385" y="425"/>
                </a:moveTo>
                <a:cubicBezTo>
                  <a:pt x="381" y="425"/>
                  <a:pt x="378" y="428"/>
                  <a:pt x="378" y="432"/>
                </a:cubicBezTo>
                <a:cubicBezTo>
                  <a:pt x="378" y="435"/>
                  <a:pt x="381" y="438"/>
                  <a:pt x="385" y="438"/>
                </a:cubicBezTo>
                <a:cubicBezTo>
                  <a:pt x="389" y="438"/>
                  <a:pt x="393" y="435"/>
                  <a:pt x="393" y="432"/>
                </a:cubicBezTo>
                <a:cubicBezTo>
                  <a:pt x="393" y="428"/>
                  <a:pt x="389" y="425"/>
                  <a:pt x="385" y="425"/>
                </a:cubicBezTo>
                <a:close/>
                <a:moveTo>
                  <a:pt x="408" y="425"/>
                </a:moveTo>
                <a:cubicBezTo>
                  <a:pt x="404" y="425"/>
                  <a:pt x="401" y="428"/>
                  <a:pt x="401" y="432"/>
                </a:cubicBezTo>
                <a:cubicBezTo>
                  <a:pt x="401" y="435"/>
                  <a:pt x="404" y="438"/>
                  <a:pt x="408" y="438"/>
                </a:cubicBezTo>
                <a:cubicBezTo>
                  <a:pt x="413" y="438"/>
                  <a:pt x="416" y="435"/>
                  <a:pt x="416" y="432"/>
                </a:cubicBezTo>
                <a:cubicBezTo>
                  <a:pt x="416" y="428"/>
                  <a:pt x="413" y="425"/>
                  <a:pt x="408" y="425"/>
                </a:cubicBezTo>
                <a:close/>
                <a:moveTo>
                  <a:pt x="430" y="290"/>
                </a:moveTo>
                <a:cubicBezTo>
                  <a:pt x="426" y="290"/>
                  <a:pt x="423" y="293"/>
                  <a:pt x="423" y="296"/>
                </a:cubicBezTo>
                <a:cubicBezTo>
                  <a:pt x="423" y="300"/>
                  <a:pt x="426" y="303"/>
                  <a:pt x="430" y="303"/>
                </a:cubicBezTo>
                <a:cubicBezTo>
                  <a:pt x="434" y="303"/>
                  <a:pt x="438" y="300"/>
                  <a:pt x="438" y="296"/>
                </a:cubicBezTo>
                <a:cubicBezTo>
                  <a:pt x="438" y="293"/>
                  <a:pt x="434" y="290"/>
                  <a:pt x="430" y="290"/>
                </a:cubicBezTo>
                <a:close/>
                <a:moveTo>
                  <a:pt x="452" y="290"/>
                </a:moveTo>
                <a:cubicBezTo>
                  <a:pt x="448" y="290"/>
                  <a:pt x="445" y="293"/>
                  <a:pt x="445" y="296"/>
                </a:cubicBezTo>
                <a:cubicBezTo>
                  <a:pt x="445" y="300"/>
                  <a:pt x="448" y="303"/>
                  <a:pt x="452" y="303"/>
                </a:cubicBezTo>
                <a:cubicBezTo>
                  <a:pt x="457" y="303"/>
                  <a:pt x="460" y="300"/>
                  <a:pt x="460" y="296"/>
                </a:cubicBezTo>
                <a:cubicBezTo>
                  <a:pt x="460" y="293"/>
                  <a:pt x="457" y="290"/>
                  <a:pt x="452" y="290"/>
                </a:cubicBezTo>
                <a:close/>
                <a:moveTo>
                  <a:pt x="430" y="309"/>
                </a:moveTo>
                <a:cubicBezTo>
                  <a:pt x="426" y="309"/>
                  <a:pt x="423" y="312"/>
                  <a:pt x="423" y="316"/>
                </a:cubicBezTo>
                <a:cubicBezTo>
                  <a:pt x="423" y="320"/>
                  <a:pt x="426" y="323"/>
                  <a:pt x="430" y="323"/>
                </a:cubicBezTo>
                <a:cubicBezTo>
                  <a:pt x="434" y="323"/>
                  <a:pt x="438" y="320"/>
                  <a:pt x="438" y="316"/>
                </a:cubicBezTo>
                <a:cubicBezTo>
                  <a:pt x="438" y="312"/>
                  <a:pt x="434" y="309"/>
                  <a:pt x="430" y="309"/>
                </a:cubicBezTo>
                <a:close/>
                <a:moveTo>
                  <a:pt x="452" y="309"/>
                </a:moveTo>
                <a:cubicBezTo>
                  <a:pt x="448" y="309"/>
                  <a:pt x="445" y="312"/>
                  <a:pt x="445" y="316"/>
                </a:cubicBezTo>
                <a:cubicBezTo>
                  <a:pt x="445" y="320"/>
                  <a:pt x="448" y="323"/>
                  <a:pt x="452" y="323"/>
                </a:cubicBezTo>
                <a:cubicBezTo>
                  <a:pt x="457" y="323"/>
                  <a:pt x="460" y="320"/>
                  <a:pt x="460" y="316"/>
                </a:cubicBezTo>
                <a:cubicBezTo>
                  <a:pt x="460" y="312"/>
                  <a:pt x="457" y="309"/>
                  <a:pt x="452" y="309"/>
                </a:cubicBezTo>
                <a:close/>
                <a:moveTo>
                  <a:pt x="430" y="329"/>
                </a:moveTo>
                <a:cubicBezTo>
                  <a:pt x="426" y="329"/>
                  <a:pt x="423" y="332"/>
                  <a:pt x="423" y="335"/>
                </a:cubicBezTo>
                <a:cubicBezTo>
                  <a:pt x="423" y="339"/>
                  <a:pt x="426" y="342"/>
                  <a:pt x="430" y="342"/>
                </a:cubicBezTo>
                <a:cubicBezTo>
                  <a:pt x="434" y="342"/>
                  <a:pt x="438" y="339"/>
                  <a:pt x="438" y="335"/>
                </a:cubicBezTo>
                <a:cubicBezTo>
                  <a:pt x="438" y="332"/>
                  <a:pt x="434" y="329"/>
                  <a:pt x="430" y="329"/>
                </a:cubicBezTo>
                <a:close/>
                <a:moveTo>
                  <a:pt x="452" y="329"/>
                </a:moveTo>
                <a:cubicBezTo>
                  <a:pt x="448" y="329"/>
                  <a:pt x="445" y="332"/>
                  <a:pt x="445" y="335"/>
                </a:cubicBezTo>
                <a:cubicBezTo>
                  <a:pt x="445" y="339"/>
                  <a:pt x="448" y="342"/>
                  <a:pt x="452" y="342"/>
                </a:cubicBezTo>
                <a:cubicBezTo>
                  <a:pt x="457" y="342"/>
                  <a:pt x="460" y="339"/>
                  <a:pt x="460" y="335"/>
                </a:cubicBezTo>
                <a:cubicBezTo>
                  <a:pt x="460" y="332"/>
                  <a:pt x="457" y="329"/>
                  <a:pt x="452" y="329"/>
                </a:cubicBezTo>
                <a:close/>
                <a:moveTo>
                  <a:pt x="430" y="348"/>
                </a:moveTo>
                <a:cubicBezTo>
                  <a:pt x="426" y="348"/>
                  <a:pt x="423" y="351"/>
                  <a:pt x="423" y="355"/>
                </a:cubicBezTo>
                <a:cubicBezTo>
                  <a:pt x="423" y="359"/>
                  <a:pt x="426" y="362"/>
                  <a:pt x="430" y="362"/>
                </a:cubicBezTo>
                <a:cubicBezTo>
                  <a:pt x="434" y="362"/>
                  <a:pt x="438" y="359"/>
                  <a:pt x="438" y="355"/>
                </a:cubicBezTo>
                <a:cubicBezTo>
                  <a:pt x="438" y="351"/>
                  <a:pt x="434" y="348"/>
                  <a:pt x="430" y="348"/>
                </a:cubicBezTo>
                <a:close/>
                <a:moveTo>
                  <a:pt x="452" y="348"/>
                </a:moveTo>
                <a:cubicBezTo>
                  <a:pt x="448" y="348"/>
                  <a:pt x="445" y="351"/>
                  <a:pt x="445" y="355"/>
                </a:cubicBezTo>
                <a:cubicBezTo>
                  <a:pt x="445" y="359"/>
                  <a:pt x="448" y="362"/>
                  <a:pt x="452" y="362"/>
                </a:cubicBezTo>
                <a:cubicBezTo>
                  <a:pt x="457" y="362"/>
                  <a:pt x="460" y="359"/>
                  <a:pt x="460" y="355"/>
                </a:cubicBezTo>
                <a:cubicBezTo>
                  <a:pt x="460" y="351"/>
                  <a:pt x="457" y="348"/>
                  <a:pt x="452" y="348"/>
                </a:cubicBezTo>
                <a:close/>
                <a:moveTo>
                  <a:pt x="430" y="368"/>
                </a:moveTo>
                <a:cubicBezTo>
                  <a:pt x="426" y="368"/>
                  <a:pt x="423" y="371"/>
                  <a:pt x="423" y="374"/>
                </a:cubicBezTo>
                <a:cubicBezTo>
                  <a:pt x="423" y="378"/>
                  <a:pt x="426" y="381"/>
                  <a:pt x="430" y="381"/>
                </a:cubicBezTo>
                <a:cubicBezTo>
                  <a:pt x="434" y="381"/>
                  <a:pt x="438" y="378"/>
                  <a:pt x="438" y="374"/>
                </a:cubicBezTo>
                <a:cubicBezTo>
                  <a:pt x="438" y="371"/>
                  <a:pt x="434" y="368"/>
                  <a:pt x="430" y="368"/>
                </a:cubicBezTo>
                <a:close/>
                <a:moveTo>
                  <a:pt x="452" y="368"/>
                </a:moveTo>
                <a:cubicBezTo>
                  <a:pt x="448" y="368"/>
                  <a:pt x="445" y="371"/>
                  <a:pt x="445" y="374"/>
                </a:cubicBezTo>
                <a:cubicBezTo>
                  <a:pt x="445" y="378"/>
                  <a:pt x="448" y="381"/>
                  <a:pt x="452" y="381"/>
                </a:cubicBezTo>
                <a:cubicBezTo>
                  <a:pt x="457" y="381"/>
                  <a:pt x="460" y="378"/>
                  <a:pt x="460" y="374"/>
                </a:cubicBezTo>
                <a:cubicBezTo>
                  <a:pt x="460" y="371"/>
                  <a:pt x="457" y="368"/>
                  <a:pt x="452" y="368"/>
                </a:cubicBezTo>
                <a:close/>
                <a:moveTo>
                  <a:pt x="430" y="387"/>
                </a:moveTo>
                <a:cubicBezTo>
                  <a:pt x="426" y="387"/>
                  <a:pt x="423" y="390"/>
                  <a:pt x="423" y="393"/>
                </a:cubicBezTo>
                <a:cubicBezTo>
                  <a:pt x="423" y="397"/>
                  <a:pt x="426" y="400"/>
                  <a:pt x="430" y="400"/>
                </a:cubicBezTo>
                <a:cubicBezTo>
                  <a:pt x="434" y="400"/>
                  <a:pt x="438" y="397"/>
                  <a:pt x="438" y="393"/>
                </a:cubicBezTo>
                <a:cubicBezTo>
                  <a:pt x="438" y="390"/>
                  <a:pt x="434" y="387"/>
                  <a:pt x="430" y="387"/>
                </a:cubicBezTo>
                <a:close/>
                <a:moveTo>
                  <a:pt x="452" y="387"/>
                </a:moveTo>
                <a:cubicBezTo>
                  <a:pt x="448" y="387"/>
                  <a:pt x="445" y="390"/>
                  <a:pt x="445" y="393"/>
                </a:cubicBezTo>
                <a:cubicBezTo>
                  <a:pt x="445" y="397"/>
                  <a:pt x="448" y="400"/>
                  <a:pt x="452" y="400"/>
                </a:cubicBezTo>
                <a:cubicBezTo>
                  <a:pt x="457" y="400"/>
                  <a:pt x="460" y="397"/>
                  <a:pt x="460" y="393"/>
                </a:cubicBezTo>
                <a:cubicBezTo>
                  <a:pt x="460" y="390"/>
                  <a:pt x="457" y="387"/>
                  <a:pt x="452" y="387"/>
                </a:cubicBezTo>
                <a:close/>
                <a:moveTo>
                  <a:pt x="430" y="406"/>
                </a:moveTo>
                <a:cubicBezTo>
                  <a:pt x="426" y="406"/>
                  <a:pt x="423" y="409"/>
                  <a:pt x="423" y="413"/>
                </a:cubicBezTo>
                <a:cubicBezTo>
                  <a:pt x="423" y="416"/>
                  <a:pt x="426" y="419"/>
                  <a:pt x="430" y="419"/>
                </a:cubicBezTo>
                <a:cubicBezTo>
                  <a:pt x="434" y="419"/>
                  <a:pt x="438" y="416"/>
                  <a:pt x="438" y="413"/>
                </a:cubicBezTo>
                <a:cubicBezTo>
                  <a:pt x="438" y="409"/>
                  <a:pt x="434" y="406"/>
                  <a:pt x="430" y="406"/>
                </a:cubicBezTo>
                <a:close/>
                <a:moveTo>
                  <a:pt x="452" y="406"/>
                </a:moveTo>
                <a:cubicBezTo>
                  <a:pt x="448" y="406"/>
                  <a:pt x="445" y="409"/>
                  <a:pt x="445" y="413"/>
                </a:cubicBezTo>
                <a:cubicBezTo>
                  <a:pt x="445" y="416"/>
                  <a:pt x="448" y="419"/>
                  <a:pt x="452" y="419"/>
                </a:cubicBezTo>
                <a:cubicBezTo>
                  <a:pt x="457" y="419"/>
                  <a:pt x="460" y="416"/>
                  <a:pt x="460" y="413"/>
                </a:cubicBezTo>
                <a:cubicBezTo>
                  <a:pt x="460" y="409"/>
                  <a:pt x="457" y="406"/>
                  <a:pt x="452" y="406"/>
                </a:cubicBezTo>
                <a:close/>
                <a:moveTo>
                  <a:pt x="430" y="425"/>
                </a:moveTo>
                <a:cubicBezTo>
                  <a:pt x="426" y="425"/>
                  <a:pt x="423" y="428"/>
                  <a:pt x="423" y="432"/>
                </a:cubicBezTo>
                <a:cubicBezTo>
                  <a:pt x="423" y="435"/>
                  <a:pt x="426" y="438"/>
                  <a:pt x="430" y="438"/>
                </a:cubicBezTo>
                <a:cubicBezTo>
                  <a:pt x="434" y="438"/>
                  <a:pt x="438" y="435"/>
                  <a:pt x="438" y="432"/>
                </a:cubicBezTo>
                <a:cubicBezTo>
                  <a:pt x="438" y="428"/>
                  <a:pt x="434" y="425"/>
                  <a:pt x="430" y="425"/>
                </a:cubicBezTo>
                <a:close/>
                <a:moveTo>
                  <a:pt x="452" y="425"/>
                </a:moveTo>
                <a:cubicBezTo>
                  <a:pt x="448" y="425"/>
                  <a:pt x="445" y="428"/>
                  <a:pt x="445" y="432"/>
                </a:cubicBezTo>
                <a:cubicBezTo>
                  <a:pt x="445" y="435"/>
                  <a:pt x="448" y="438"/>
                  <a:pt x="452" y="438"/>
                </a:cubicBezTo>
                <a:cubicBezTo>
                  <a:pt x="457" y="438"/>
                  <a:pt x="460" y="435"/>
                  <a:pt x="460" y="432"/>
                </a:cubicBezTo>
                <a:cubicBezTo>
                  <a:pt x="460" y="428"/>
                  <a:pt x="457" y="425"/>
                  <a:pt x="452" y="425"/>
                </a:cubicBezTo>
                <a:close/>
                <a:moveTo>
                  <a:pt x="474" y="292"/>
                </a:moveTo>
                <a:cubicBezTo>
                  <a:pt x="470" y="292"/>
                  <a:pt x="467" y="295"/>
                  <a:pt x="467" y="298"/>
                </a:cubicBezTo>
                <a:cubicBezTo>
                  <a:pt x="467" y="302"/>
                  <a:pt x="470" y="305"/>
                  <a:pt x="474" y="305"/>
                </a:cubicBezTo>
                <a:cubicBezTo>
                  <a:pt x="478" y="305"/>
                  <a:pt x="482" y="302"/>
                  <a:pt x="482" y="298"/>
                </a:cubicBezTo>
                <a:cubicBezTo>
                  <a:pt x="482" y="295"/>
                  <a:pt x="478" y="292"/>
                  <a:pt x="474" y="292"/>
                </a:cubicBezTo>
                <a:close/>
                <a:moveTo>
                  <a:pt x="497" y="290"/>
                </a:moveTo>
                <a:cubicBezTo>
                  <a:pt x="493" y="290"/>
                  <a:pt x="490" y="293"/>
                  <a:pt x="490" y="296"/>
                </a:cubicBezTo>
                <a:cubicBezTo>
                  <a:pt x="490" y="300"/>
                  <a:pt x="493" y="303"/>
                  <a:pt x="497" y="303"/>
                </a:cubicBezTo>
                <a:cubicBezTo>
                  <a:pt x="501" y="303"/>
                  <a:pt x="505" y="300"/>
                  <a:pt x="505" y="296"/>
                </a:cubicBezTo>
                <a:cubicBezTo>
                  <a:pt x="505" y="293"/>
                  <a:pt x="501" y="290"/>
                  <a:pt x="497" y="290"/>
                </a:cubicBezTo>
                <a:close/>
                <a:moveTo>
                  <a:pt x="474" y="311"/>
                </a:moveTo>
                <a:cubicBezTo>
                  <a:pt x="470" y="311"/>
                  <a:pt x="467" y="314"/>
                  <a:pt x="467" y="317"/>
                </a:cubicBezTo>
                <a:cubicBezTo>
                  <a:pt x="467" y="321"/>
                  <a:pt x="470" y="324"/>
                  <a:pt x="474" y="324"/>
                </a:cubicBezTo>
                <a:cubicBezTo>
                  <a:pt x="478" y="324"/>
                  <a:pt x="482" y="321"/>
                  <a:pt x="482" y="317"/>
                </a:cubicBezTo>
                <a:cubicBezTo>
                  <a:pt x="482" y="314"/>
                  <a:pt x="478" y="311"/>
                  <a:pt x="474" y="311"/>
                </a:cubicBezTo>
                <a:close/>
                <a:moveTo>
                  <a:pt x="497" y="309"/>
                </a:moveTo>
                <a:cubicBezTo>
                  <a:pt x="493" y="309"/>
                  <a:pt x="490" y="312"/>
                  <a:pt x="490" y="316"/>
                </a:cubicBezTo>
                <a:cubicBezTo>
                  <a:pt x="490" y="320"/>
                  <a:pt x="493" y="323"/>
                  <a:pt x="497" y="323"/>
                </a:cubicBezTo>
                <a:cubicBezTo>
                  <a:pt x="501" y="323"/>
                  <a:pt x="505" y="320"/>
                  <a:pt x="505" y="316"/>
                </a:cubicBezTo>
                <a:cubicBezTo>
                  <a:pt x="505" y="312"/>
                  <a:pt x="501" y="309"/>
                  <a:pt x="497" y="309"/>
                </a:cubicBezTo>
                <a:close/>
                <a:moveTo>
                  <a:pt x="474" y="330"/>
                </a:moveTo>
                <a:cubicBezTo>
                  <a:pt x="470" y="330"/>
                  <a:pt x="467" y="333"/>
                  <a:pt x="467" y="337"/>
                </a:cubicBezTo>
                <a:cubicBezTo>
                  <a:pt x="467" y="341"/>
                  <a:pt x="470" y="344"/>
                  <a:pt x="474" y="344"/>
                </a:cubicBezTo>
                <a:cubicBezTo>
                  <a:pt x="478" y="344"/>
                  <a:pt x="482" y="341"/>
                  <a:pt x="482" y="337"/>
                </a:cubicBezTo>
                <a:cubicBezTo>
                  <a:pt x="482" y="333"/>
                  <a:pt x="478" y="330"/>
                  <a:pt x="474" y="330"/>
                </a:cubicBezTo>
                <a:close/>
                <a:moveTo>
                  <a:pt x="497" y="329"/>
                </a:moveTo>
                <a:cubicBezTo>
                  <a:pt x="493" y="329"/>
                  <a:pt x="490" y="332"/>
                  <a:pt x="490" y="335"/>
                </a:cubicBezTo>
                <a:cubicBezTo>
                  <a:pt x="490" y="339"/>
                  <a:pt x="493" y="342"/>
                  <a:pt x="497" y="342"/>
                </a:cubicBezTo>
                <a:cubicBezTo>
                  <a:pt x="501" y="342"/>
                  <a:pt x="505" y="339"/>
                  <a:pt x="505" y="335"/>
                </a:cubicBezTo>
                <a:cubicBezTo>
                  <a:pt x="505" y="332"/>
                  <a:pt x="501" y="329"/>
                  <a:pt x="497" y="329"/>
                </a:cubicBezTo>
                <a:close/>
                <a:moveTo>
                  <a:pt x="474" y="350"/>
                </a:moveTo>
                <a:cubicBezTo>
                  <a:pt x="470" y="350"/>
                  <a:pt x="467" y="352"/>
                  <a:pt x="467" y="356"/>
                </a:cubicBezTo>
                <a:cubicBezTo>
                  <a:pt x="467" y="359"/>
                  <a:pt x="470" y="362"/>
                  <a:pt x="474" y="362"/>
                </a:cubicBezTo>
                <a:cubicBezTo>
                  <a:pt x="478" y="362"/>
                  <a:pt x="482" y="359"/>
                  <a:pt x="482" y="356"/>
                </a:cubicBezTo>
                <a:cubicBezTo>
                  <a:pt x="482" y="352"/>
                  <a:pt x="478" y="350"/>
                  <a:pt x="474" y="350"/>
                </a:cubicBezTo>
                <a:close/>
                <a:moveTo>
                  <a:pt x="497" y="348"/>
                </a:moveTo>
                <a:cubicBezTo>
                  <a:pt x="493" y="348"/>
                  <a:pt x="490" y="351"/>
                  <a:pt x="490" y="355"/>
                </a:cubicBezTo>
                <a:cubicBezTo>
                  <a:pt x="490" y="359"/>
                  <a:pt x="493" y="362"/>
                  <a:pt x="497" y="362"/>
                </a:cubicBezTo>
                <a:cubicBezTo>
                  <a:pt x="501" y="362"/>
                  <a:pt x="505" y="359"/>
                  <a:pt x="505" y="355"/>
                </a:cubicBezTo>
                <a:cubicBezTo>
                  <a:pt x="505" y="351"/>
                  <a:pt x="501" y="348"/>
                  <a:pt x="497" y="348"/>
                </a:cubicBezTo>
                <a:close/>
                <a:moveTo>
                  <a:pt x="474" y="369"/>
                </a:moveTo>
                <a:cubicBezTo>
                  <a:pt x="470" y="369"/>
                  <a:pt x="467" y="372"/>
                  <a:pt x="467" y="376"/>
                </a:cubicBezTo>
                <a:cubicBezTo>
                  <a:pt x="467" y="379"/>
                  <a:pt x="470" y="382"/>
                  <a:pt x="474" y="382"/>
                </a:cubicBezTo>
                <a:cubicBezTo>
                  <a:pt x="478" y="382"/>
                  <a:pt x="482" y="379"/>
                  <a:pt x="482" y="376"/>
                </a:cubicBezTo>
                <a:cubicBezTo>
                  <a:pt x="482" y="372"/>
                  <a:pt x="478" y="369"/>
                  <a:pt x="474" y="369"/>
                </a:cubicBezTo>
                <a:close/>
                <a:moveTo>
                  <a:pt x="497" y="368"/>
                </a:moveTo>
                <a:cubicBezTo>
                  <a:pt x="493" y="368"/>
                  <a:pt x="490" y="371"/>
                  <a:pt x="490" y="374"/>
                </a:cubicBezTo>
                <a:cubicBezTo>
                  <a:pt x="490" y="378"/>
                  <a:pt x="493" y="381"/>
                  <a:pt x="497" y="381"/>
                </a:cubicBezTo>
                <a:cubicBezTo>
                  <a:pt x="501" y="381"/>
                  <a:pt x="505" y="378"/>
                  <a:pt x="505" y="374"/>
                </a:cubicBezTo>
                <a:cubicBezTo>
                  <a:pt x="505" y="371"/>
                  <a:pt x="501" y="368"/>
                  <a:pt x="497" y="368"/>
                </a:cubicBezTo>
                <a:close/>
                <a:moveTo>
                  <a:pt x="474" y="388"/>
                </a:moveTo>
                <a:cubicBezTo>
                  <a:pt x="470" y="388"/>
                  <a:pt x="467" y="391"/>
                  <a:pt x="467" y="395"/>
                </a:cubicBezTo>
                <a:cubicBezTo>
                  <a:pt x="467" y="398"/>
                  <a:pt x="470" y="401"/>
                  <a:pt x="474" y="401"/>
                </a:cubicBezTo>
                <a:cubicBezTo>
                  <a:pt x="478" y="401"/>
                  <a:pt x="482" y="398"/>
                  <a:pt x="482" y="395"/>
                </a:cubicBezTo>
                <a:cubicBezTo>
                  <a:pt x="482" y="391"/>
                  <a:pt x="478" y="388"/>
                  <a:pt x="474" y="388"/>
                </a:cubicBezTo>
                <a:close/>
                <a:moveTo>
                  <a:pt x="497" y="387"/>
                </a:moveTo>
                <a:cubicBezTo>
                  <a:pt x="493" y="387"/>
                  <a:pt x="490" y="390"/>
                  <a:pt x="490" y="393"/>
                </a:cubicBezTo>
                <a:cubicBezTo>
                  <a:pt x="490" y="397"/>
                  <a:pt x="493" y="400"/>
                  <a:pt x="497" y="400"/>
                </a:cubicBezTo>
                <a:cubicBezTo>
                  <a:pt x="501" y="400"/>
                  <a:pt x="505" y="397"/>
                  <a:pt x="505" y="393"/>
                </a:cubicBezTo>
                <a:cubicBezTo>
                  <a:pt x="505" y="390"/>
                  <a:pt x="501" y="387"/>
                  <a:pt x="497" y="387"/>
                </a:cubicBezTo>
                <a:close/>
                <a:moveTo>
                  <a:pt x="474" y="407"/>
                </a:moveTo>
                <a:cubicBezTo>
                  <a:pt x="470" y="407"/>
                  <a:pt x="467" y="410"/>
                  <a:pt x="467" y="414"/>
                </a:cubicBezTo>
                <a:cubicBezTo>
                  <a:pt x="467" y="418"/>
                  <a:pt x="470" y="421"/>
                  <a:pt x="474" y="421"/>
                </a:cubicBezTo>
                <a:cubicBezTo>
                  <a:pt x="478" y="421"/>
                  <a:pt x="482" y="418"/>
                  <a:pt x="482" y="414"/>
                </a:cubicBezTo>
                <a:cubicBezTo>
                  <a:pt x="482" y="410"/>
                  <a:pt x="478" y="407"/>
                  <a:pt x="474" y="407"/>
                </a:cubicBezTo>
                <a:close/>
                <a:moveTo>
                  <a:pt x="497" y="406"/>
                </a:moveTo>
                <a:cubicBezTo>
                  <a:pt x="493" y="406"/>
                  <a:pt x="490" y="409"/>
                  <a:pt x="490" y="413"/>
                </a:cubicBezTo>
                <a:cubicBezTo>
                  <a:pt x="490" y="416"/>
                  <a:pt x="493" y="419"/>
                  <a:pt x="497" y="419"/>
                </a:cubicBezTo>
                <a:cubicBezTo>
                  <a:pt x="501" y="419"/>
                  <a:pt x="505" y="416"/>
                  <a:pt x="505" y="413"/>
                </a:cubicBezTo>
                <a:cubicBezTo>
                  <a:pt x="505" y="409"/>
                  <a:pt x="501" y="406"/>
                  <a:pt x="497" y="406"/>
                </a:cubicBezTo>
                <a:close/>
                <a:moveTo>
                  <a:pt x="474" y="427"/>
                </a:moveTo>
                <a:cubicBezTo>
                  <a:pt x="470" y="427"/>
                  <a:pt x="467" y="430"/>
                  <a:pt x="467" y="434"/>
                </a:cubicBezTo>
                <a:cubicBezTo>
                  <a:pt x="467" y="437"/>
                  <a:pt x="470" y="440"/>
                  <a:pt x="474" y="440"/>
                </a:cubicBezTo>
                <a:cubicBezTo>
                  <a:pt x="478" y="440"/>
                  <a:pt x="482" y="437"/>
                  <a:pt x="482" y="434"/>
                </a:cubicBezTo>
                <a:cubicBezTo>
                  <a:pt x="482" y="430"/>
                  <a:pt x="478" y="427"/>
                  <a:pt x="474" y="427"/>
                </a:cubicBezTo>
                <a:close/>
                <a:moveTo>
                  <a:pt x="497" y="425"/>
                </a:moveTo>
                <a:cubicBezTo>
                  <a:pt x="493" y="425"/>
                  <a:pt x="490" y="428"/>
                  <a:pt x="490" y="432"/>
                </a:cubicBezTo>
                <a:cubicBezTo>
                  <a:pt x="490" y="435"/>
                  <a:pt x="493" y="438"/>
                  <a:pt x="497" y="438"/>
                </a:cubicBezTo>
                <a:cubicBezTo>
                  <a:pt x="501" y="438"/>
                  <a:pt x="505" y="435"/>
                  <a:pt x="505" y="432"/>
                </a:cubicBezTo>
                <a:cubicBezTo>
                  <a:pt x="505" y="428"/>
                  <a:pt x="501" y="425"/>
                  <a:pt x="497" y="425"/>
                </a:cubicBezTo>
                <a:close/>
                <a:moveTo>
                  <a:pt x="341" y="446"/>
                </a:moveTo>
                <a:cubicBezTo>
                  <a:pt x="337" y="446"/>
                  <a:pt x="334" y="448"/>
                  <a:pt x="334" y="452"/>
                </a:cubicBezTo>
                <a:cubicBezTo>
                  <a:pt x="334" y="455"/>
                  <a:pt x="337" y="458"/>
                  <a:pt x="341" y="458"/>
                </a:cubicBezTo>
                <a:cubicBezTo>
                  <a:pt x="346" y="458"/>
                  <a:pt x="349" y="455"/>
                  <a:pt x="349" y="452"/>
                </a:cubicBezTo>
                <a:cubicBezTo>
                  <a:pt x="349" y="448"/>
                  <a:pt x="346" y="446"/>
                  <a:pt x="341" y="446"/>
                </a:cubicBezTo>
                <a:close/>
                <a:moveTo>
                  <a:pt x="364" y="446"/>
                </a:moveTo>
                <a:cubicBezTo>
                  <a:pt x="359" y="446"/>
                  <a:pt x="356" y="448"/>
                  <a:pt x="356" y="452"/>
                </a:cubicBezTo>
                <a:cubicBezTo>
                  <a:pt x="356" y="455"/>
                  <a:pt x="359" y="458"/>
                  <a:pt x="364" y="458"/>
                </a:cubicBezTo>
                <a:cubicBezTo>
                  <a:pt x="368" y="458"/>
                  <a:pt x="371" y="455"/>
                  <a:pt x="371" y="452"/>
                </a:cubicBezTo>
                <a:cubicBezTo>
                  <a:pt x="371" y="448"/>
                  <a:pt x="368" y="446"/>
                  <a:pt x="364" y="446"/>
                </a:cubicBezTo>
                <a:close/>
                <a:moveTo>
                  <a:pt x="341" y="464"/>
                </a:moveTo>
                <a:cubicBezTo>
                  <a:pt x="337" y="464"/>
                  <a:pt x="334" y="467"/>
                  <a:pt x="334" y="471"/>
                </a:cubicBezTo>
                <a:cubicBezTo>
                  <a:pt x="334" y="475"/>
                  <a:pt x="337" y="478"/>
                  <a:pt x="341" y="478"/>
                </a:cubicBezTo>
                <a:cubicBezTo>
                  <a:pt x="346" y="478"/>
                  <a:pt x="349" y="475"/>
                  <a:pt x="349" y="471"/>
                </a:cubicBezTo>
                <a:cubicBezTo>
                  <a:pt x="349" y="467"/>
                  <a:pt x="346" y="464"/>
                  <a:pt x="341" y="464"/>
                </a:cubicBezTo>
                <a:close/>
                <a:moveTo>
                  <a:pt x="364" y="464"/>
                </a:moveTo>
                <a:cubicBezTo>
                  <a:pt x="359" y="464"/>
                  <a:pt x="356" y="467"/>
                  <a:pt x="356" y="471"/>
                </a:cubicBezTo>
                <a:cubicBezTo>
                  <a:pt x="356" y="475"/>
                  <a:pt x="359" y="478"/>
                  <a:pt x="364" y="478"/>
                </a:cubicBezTo>
                <a:cubicBezTo>
                  <a:pt x="368" y="478"/>
                  <a:pt x="371" y="475"/>
                  <a:pt x="371" y="471"/>
                </a:cubicBezTo>
                <a:cubicBezTo>
                  <a:pt x="371" y="467"/>
                  <a:pt x="368" y="464"/>
                  <a:pt x="364" y="464"/>
                </a:cubicBezTo>
                <a:close/>
                <a:moveTo>
                  <a:pt x="341" y="484"/>
                </a:moveTo>
                <a:cubicBezTo>
                  <a:pt x="337" y="484"/>
                  <a:pt x="334" y="487"/>
                  <a:pt x="334" y="490"/>
                </a:cubicBezTo>
                <a:cubicBezTo>
                  <a:pt x="334" y="494"/>
                  <a:pt x="337" y="497"/>
                  <a:pt x="341" y="497"/>
                </a:cubicBezTo>
                <a:cubicBezTo>
                  <a:pt x="346" y="497"/>
                  <a:pt x="349" y="494"/>
                  <a:pt x="349" y="490"/>
                </a:cubicBezTo>
                <a:cubicBezTo>
                  <a:pt x="349" y="487"/>
                  <a:pt x="346" y="484"/>
                  <a:pt x="341" y="484"/>
                </a:cubicBezTo>
                <a:close/>
                <a:moveTo>
                  <a:pt x="364" y="484"/>
                </a:moveTo>
                <a:cubicBezTo>
                  <a:pt x="359" y="484"/>
                  <a:pt x="356" y="487"/>
                  <a:pt x="356" y="490"/>
                </a:cubicBezTo>
                <a:cubicBezTo>
                  <a:pt x="356" y="494"/>
                  <a:pt x="359" y="497"/>
                  <a:pt x="364" y="497"/>
                </a:cubicBezTo>
                <a:cubicBezTo>
                  <a:pt x="368" y="497"/>
                  <a:pt x="371" y="494"/>
                  <a:pt x="371" y="490"/>
                </a:cubicBezTo>
                <a:cubicBezTo>
                  <a:pt x="371" y="487"/>
                  <a:pt x="368" y="484"/>
                  <a:pt x="364" y="484"/>
                </a:cubicBezTo>
                <a:close/>
                <a:moveTo>
                  <a:pt x="364" y="503"/>
                </a:moveTo>
                <a:cubicBezTo>
                  <a:pt x="359" y="503"/>
                  <a:pt x="356" y="506"/>
                  <a:pt x="356" y="509"/>
                </a:cubicBezTo>
                <a:cubicBezTo>
                  <a:pt x="356" y="513"/>
                  <a:pt x="359" y="516"/>
                  <a:pt x="364" y="516"/>
                </a:cubicBezTo>
                <a:cubicBezTo>
                  <a:pt x="368" y="516"/>
                  <a:pt x="371" y="513"/>
                  <a:pt x="371" y="509"/>
                </a:cubicBezTo>
                <a:cubicBezTo>
                  <a:pt x="371" y="506"/>
                  <a:pt x="368" y="503"/>
                  <a:pt x="364" y="503"/>
                </a:cubicBezTo>
                <a:close/>
                <a:moveTo>
                  <a:pt x="364" y="522"/>
                </a:moveTo>
                <a:cubicBezTo>
                  <a:pt x="359" y="522"/>
                  <a:pt x="356" y="525"/>
                  <a:pt x="356" y="529"/>
                </a:cubicBezTo>
                <a:cubicBezTo>
                  <a:pt x="356" y="533"/>
                  <a:pt x="359" y="536"/>
                  <a:pt x="364" y="536"/>
                </a:cubicBezTo>
                <a:cubicBezTo>
                  <a:pt x="368" y="536"/>
                  <a:pt x="371" y="533"/>
                  <a:pt x="371" y="529"/>
                </a:cubicBezTo>
                <a:cubicBezTo>
                  <a:pt x="371" y="525"/>
                  <a:pt x="368" y="522"/>
                  <a:pt x="364" y="522"/>
                </a:cubicBezTo>
                <a:close/>
                <a:moveTo>
                  <a:pt x="385" y="446"/>
                </a:moveTo>
                <a:cubicBezTo>
                  <a:pt x="381" y="446"/>
                  <a:pt x="378" y="448"/>
                  <a:pt x="378" y="452"/>
                </a:cubicBezTo>
                <a:cubicBezTo>
                  <a:pt x="378" y="455"/>
                  <a:pt x="381" y="458"/>
                  <a:pt x="385" y="458"/>
                </a:cubicBezTo>
                <a:cubicBezTo>
                  <a:pt x="389" y="458"/>
                  <a:pt x="393" y="455"/>
                  <a:pt x="393" y="452"/>
                </a:cubicBezTo>
                <a:cubicBezTo>
                  <a:pt x="393" y="448"/>
                  <a:pt x="389" y="446"/>
                  <a:pt x="385" y="446"/>
                </a:cubicBezTo>
                <a:close/>
                <a:moveTo>
                  <a:pt x="408" y="446"/>
                </a:moveTo>
                <a:cubicBezTo>
                  <a:pt x="404" y="446"/>
                  <a:pt x="401" y="448"/>
                  <a:pt x="401" y="452"/>
                </a:cubicBezTo>
                <a:cubicBezTo>
                  <a:pt x="401" y="455"/>
                  <a:pt x="404" y="458"/>
                  <a:pt x="408" y="458"/>
                </a:cubicBezTo>
                <a:cubicBezTo>
                  <a:pt x="413" y="458"/>
                  <a:pt x="416" y="455"/>
                  <a:pt x="416" y="452"/>
                </a:cubicBezTo>
                <a:cubicBezTo>
                  <a:pt x="416" y="448"/>
                  <a:pt x="413" y="446"/>
                  <a:pt x="408" y="446"/>
                </a:cubicBezTo>
                <a:close/>
                <a:moveTo>
                  <a:pt x="385" y="464"/>
                </a:moveTo>
                <a:cubicBezTo>
                  <a:pt x="381" y="464"/>
                  <a:pt x="378" y="467"/>
                  <a:pt x="378" y="471"/>
                </a:cubicBezTo>
                <a:cubicBezTo>
                  <a:pt x="378" y="475"/>
                  <a:pt x="381" y="478"/>
                  <a:pt x="385" y="478"/>
                </a:cubicBezTo>
                <a:cubicBezTo>
                  <a:pt x="389" y="478"/>
                  <a:pt x="393" y="475"/>
                  <a:pt x="393" y="471"/>
                </a:cubicBezTo>
                <a:cubicBezTo>
                  <a:pt x="393" y="467"/>
                  <a:pt x="389" y="464"/>
                  <a:pt x="385" y="464"/>
                </a:cubicBezTo>
                <a:close/>
                <a:moveTo>
                  <a:pt x="408" y="464"/>
                </a:moveTo>
                <a:cubicBezTo>
                  <a:pt x="404" y="464"/>
                  <a:pt x="401" y="467"/>
                  <a:pt x="401" y="471"/>
                </a:cubicBezTo>
                <a:cubicBezTo>
                  <a:pt x="401" y="475"/>
                  <a:pt x="404" y="478"/>
                  <a:pt x="408" y="478"/>
                </a:cubicBezTo>
                <a:cubicBezTo>
                  <a:pt x="413" y="478"/>
                  <a:pt x="416" y="475"/>
                  <a:pt x="416" y="471"/>
                </a:cubicBezTo>
                <a:cubicBezTo>
                  <a:pt x="416" y="467"/>
                  <a:pt x="413" y="464"/>
                  <a:pt x="408" y="464"/>
                </a:cubicBezTo>
                <a:close/>
                <a:moveTo>
                  <a:pt x="385" y="484"/>
                </a:moveTo>
                <a:cubicBezTo>
                  <a:pt x="381" y="484"/>
                  <a:pt x="378" y="487"/>
                  <a:pt x="378" y="490"/>
                </a:cubicBezTo>
                <a:cubicBezTo>
                  <a:pt x="378" y="494"/>
                  <a:pt x="381" y="497"/>
                  <a:pt x="385" y="497"/>
                </a:cubicBezTo>
                <a:cubicBezTo>
                  <a:pt x="389" y="497"/>
                  <a:pt x="393" y="494"/>
                  <a:pt x="393" y="490"/>
                </a:cubicBezTo>
                <a:cubicBezTo>
                  <a:pt x="393" y="487"/>
                  <a:pt x="389" y="484"/>
                  <a:pt x="385" y="484"/>
                </a:cubicBezTo>
                <a:close/>
                <a:moveTo>
                  <a:pt x="408" y="484"/>
                </a:moveTo>
                <a:cubicBezTo>
                  <a:pt x="404" y="484"/>
                  <a:pt x="401" y="487"/>
                  <a:pt x="401" y="490"/>
                </a:cubicBezTo>
                <a:cubicBezTo>
                  <a:pt x="401" y="494"/>
                  <a:pt x="404" y="497"/>
                  <a:pt x="408" y="497"/>
                </a:cubicBezTo>
                <a:cubicBezTo>
                  <a:pt x="413" y="497"/>
                  <a:pt x="416" y="494"/>
                  <a:pt x="416" y="490"/>
                </a:cubicBezTo>
                <a:cubicBezTo>
                  <a:pt x="416" y="487"/>
                  <a:pt x="413" y="484"/>
                  <a:pt x="408" y="484"/>
                </a:cubicBezTo>
                <a:close/>
                <a:moveTo>
                  <a:pt x="385" y="503"/>
                </a:moveTo>
                <a:cubicBezTo>
                  <a:pt x="381" y="503"/>
                  <a:pt x="378" y="506"/>
                  <a:pt x="378" y="509"/>
                </a:cubicBezTo>
                <a:cubicBezTo>
                  <a:pt x="378" y="513"/>
                  <a:pt x="381" y="516"/>
                  <a:pt x="385" y="516"/>
                </a:cubicBezTo>
                <a:cubicBezTo>
                  <a:pt x="389" y="516"/>
                  <a:pt x="393" y="513"/>
                  <a:pt x="393" y="509"/>
                </a:cubicBezTo>
                <a:cubicBezTo>
                  <a:pt x="393" y="506"/>
                  <a:pt x="389" y="503"/>
                  <a:pt x="385" y="503"/>
                </a:cubicBezTo>
                <a:close/>
                <a:moveTo>
                  <a:pt x="408" y="503"/>
                </a:moveTo>
                <a:cubicBezTo>
                  <a:pt x="404" y="503"/>
                  <a:pt x="401" y="506"/>
                  <a:pt x="401" y="509"/>
                </a:cubicBezTo>
                <a:cubicBezTo>
                  <a:pt x="401" y="513"/>
                  <a:pt x="404" y="516"/>
                  <a:pt x="408" y="516"/>
                </a:cubicBezTo>
                <a:cubicBezTo>
                  <a:pt x="413" y="516"/>
                  <a:pt x="416" y="513"/>
                  <a:pt x="416" y="509"/>
                </a:cubicBezTo>
                <a:cubicBezTo>
                  <a:pt x="416" y="506"/>
                  <a:pt x="413" y="503"/>
                  <a:pt x="408" y="503"/>
                </a:cubicBezTo>
                <a:close/>
                <a:moveTo>
                  <a:pt x="408" y="522"/>
                </a:moveTo>
                <a:cubicBezTo>
                  <a:pt x="404" y="522"/>
                  <a:pt x="401" y="525"/>
                  <a:pt x="401" y="529"/>
                </a:cubicBezTo>
                <a:cubicBezTo>
                  <a:pt x="401" y="533"/>
                  <a:pt x="404" y="536"/>
                  <a:pt x="408" y="536"/>
                </a:cubicBezTo>
                <a:cubicBezTo>
                  <a:pt x="413" y="536"/>
                  <a:pt x="416" y="533"/>
                  <a:pt x="416" y="529"/>
                </a:cubicBezTo>
                <a:cubicBezTo>
                  <a:pt x="416" y="525"/>
                  <a:pt x="413" y="522"/>
                  <a:pt x="408" y="522"/>
                </a:cubicBezTo>
                <a:close/>
                <a:moveTo>
                  <a:pt x="408" y="542"/>
                </a:moveTo>
                <a:cubicBezTo>
                  <a:pt x="404" y="542"/>
                  <a:pt x="401" y="545"/>
                  <a:pt x="401" y="549"/>
                </a:cubicBezTo>
                <a:cubicBezTo>
                  <a:pt x="401" y="552"/>
                  <a:pt x="404" y="556"/>
                  <a:pt x="408" y="556"/>
                </a:cubicBezTo>
                <a:cubicBezTo>
                  <a:pt x="413" y="556"/>
                  <a:pt x="416" y="552"/>
                  <a:pt x="416" y="549"/>
                </a:cubicBezTo>
                <a:cubicBezTo>
                  <a:pt x="416" y="545"/>
                  <a:pt x="413" y="542"/>
                  <a:pt x="408" y="542"/>
                </a:cubicBezTo>
                <a:close/>
                <a:moveTo>
                  <a:pt x="430" y="446"/>
                </a:moveTo>
                <a:cubicBezTo>
                  <a:pt x="426" y="446"/>
                  <a:pt x="423" y="448"/>
                  <a:pt x="423" y="452"/>
                </a:cubicBezTo>
                <a:cubicBezTo>
                  <a:pt x="423" y="455"/>
                  <a:pt x="426" y="458"/>
                  <a:pt x="430" y="458"/>
                </a:cubicBezTo>
                <a:cubicBezTo>
                  <a:pt x="434" y="458"/>
                  <a:pt x="438" y="455"/>
                  <a:pt x="438" y="452"/>
                </a:cubicBezTo>
                <a:cubicBezTo>
                  <a:pt x="438" y="448"/>
                  <a:pt x="434" y="446"/>
                  <a:pt x="430" y="446"/>
                </a:cubicBezTo>
                <a:close/>
                <a:moveTo>
                  <a:pt x="452" y="446"/>
                </a:moveTo>
                <a:cubicBezTo>
                  <a:pt x="448" y="446"/>
                  <a:pt x="445" y="448"/>
                  <a:pt x="445" y="452"/>
                </a:cubicBezTo>
                <a:cubicBezTo>
                  <a:pt x="445" y="455"/>
                  <a:pt x="448" y="458"/>
                  <a:pt x="452" y="458"/>
                </a:cubicBezTo>
                <a:cubicBezTo>
                  <a:pt x="457" y="458"/>
                  <a:pt x="460" y="455"/>
                  <a:pt x="460" y="452"/>
                </a:cubicBezTo>
                <a:cubicBezTo>
                  <a:pt x="460" y="448"/>
                  <a:pt x="457" y="446"/>
                  <a:pt x="452" y="446"/>
                </a:cubicBezTo>
                <a:close/>
                <a:moveTo>
                  <a:pt x="430" y="464"/>
                </a:moveTo>
                <a:cubicBezTo>
                  <a:pt x="426" y="464"/>
                  <a:pt x="423" y="467"/>
                  <a:pt x="423" y="471"/>
                </a:cubicBezTo>
                <a:cubicBezTo>
                  <a:pt x="423" y="475"/>
                  <a:pt x="426" y="478"/>
                  <a:pt x="430" y="478"/>
                </a:cubicBezTo>
                <a:cubicBezTo>
                  <a:pt x="434" y="478"/>
                  <a:pt x="438" y="475"/>
                  <a:pt x="438" y="471"/>
                </a:cubicBezTo>
                <a:cubicBezTo>
                  <a:pt x="438" y="467"/>
                  <a:pt x="434" y="464"/>
                  <a:pt x="430" y="464"/>
                </a:cubicBezTo>
                <a:close/>
                <a:moveTo>
                  <a:pt x="452" y="464"/>
                </a:moveTo>
                <a:cubicBezTo>
                  <a:pt x="448" y="464"/>
                  <a:pt x="445" y="467"/>
                  <a:pt x="445" y="471"/>
                </a:cubicBezTo>
                <a:cubicBezTo>
                  <a:pt x="445" y="475"/>
                  <a:pt x="448" y="478"/>
                  <a:pt x="452" y="478"/>
                </a:cubicBezTo>
                <a:cubicBezTo>
                  <a:pt x="457" y="478"/>
                  <a:pt x="460" y="475"/>
                  <a:pt x="460" y="471"/>
                </a:cubicBezTo>
                <a:cubicBezTo>
                  <a:pt x="460" y="467"/>
                  <a:pt x="457" y="464"/>
                  <a:pt x="452" y="464"/>
                </a:cubicBezTo>
                <a:close/>
                <a:moveTo>
                  <a:pt x="430" y="484"/>
                </a:moveTo>
                <a:cubicBezTo>
                  <a:pt x="426" y="484"/>
                  <a:pt x="423" y="487"/>
                  <a:pt x="423" y="490"/>
                </a:cubicBezTo>
                <a:cubicBezTo>
                  <a:pt x="423" y="494"/>
                  <a:pt x="426" y="497"/>
                  <a:pt x="430" y="497"/>
                </a:cubicBezTo>
                <a:cubicBezTo>
                  <a:pt x="434" y="497"/>
                  <a:pt x="438" y="494"/>
                  <a:pt x="438" y="490"/>
                </a:cubicBezTo>
                <a:cubicBezTo>
                  <a:pt x="438" y="487"/>
                  <a:pt x="434" y="484"/>
                  <a:pt x="430" y="484"/>
                </a:cubicBezTo>
                <a:close/>
                <a:moveTo>
                  <a:pt x="452" y="484"/>
                </a:moveTo>
                <a:cubicBezTo>
                  <a:pt x="448" y="484"/>
                  <a:pt x="445" y="487"/>
                  <a:pt x="445" y="490"/>
                </a:cubicBezTo>
                <a:cubicBezTo>
                  <a:pt x="445" y="494"/>
                  <a:pt x="448" y="497"/>
                  <a:pt x="452" y="497"/>
                </a:cubicBezTo>
                <a:cubicBezTo>
                  <a:pt x="457" y="497"/>
                  <a:pt x="460" y="494"/>
                  <a:pt x="460" y="490"/>
                </a:cubicBezTo>
                <a:cubicBezTo>
                  <a:pt x="460" y="487"/>
                  <a:pt x="457" y="484"/>
                  <a:pt x="452" y="484"/>
                </a:cubicBezTo>
                <a:close/>
                <a:moveTo>
                  <a:pt x="430" y="503"/>
                </a:moveTo>
                <a:cubicBezTo>
                  <a:pt x="426" y="503"/>
                  <a:pt x="423" y="506"/>
                  <a:pt x="423" y="509"/>
                </a:cubicBezTo>
                <a:cubicBezTo>
                  <a:pt x="423" y="513"/>
                  <a:pt x="426" y="516"/>
                  <a:pt x="430" y="516"/>
                </a:cubicBezTo>
                <a:cubicBezTo>
                  <a:pt x="434" y="516"/>
                  <a:pt x="438" y="513"/>
                  <a:pt x="438" y="509"/>
                </a:cubicBezTo>
                <a:cubicBezTo>
                  <a:pt x="438" y="506"/>
                  <a:pt x="434" y="503"/>
                  <a:pt x="430" y="503"/>
                </a:cubicBezTo>
                <a:close/>
                <a:moveTo>
                  <a:pt x="452" y="503"/>
                </a:moveTo>
                <a:cubicBezTo>
                  <a:pt x="448" y="503"/>
                  <a:pt x="445" y="506"/>
                  <a:pt x="445" y="509"/>
                </a:cubicBezTo>
                <a:cubicBezTo>
                  <a:pt x="445" y="513"/>
                  <a:pt x="448" y="516"/>
                  <a:pt x="452" y="516"/>
                </a:cubicBezTo>
                <a:cubicBezTo>
                  <a:pt x="457" y="516"/>
                  <a:pt x="460" y="513"/>
                  <a:pt x="460" y="509"/>
                </a:cubicBezTo>
                <a:cubicBezTo>
                  <a:pt x="460" y="506"/>
                  <a:pt x="457" y="503"/>
                  <a:pt x="452" y="503"/>
                </a:cubicBezTo>
                <a:close/>
                <a:moveTo>
                  <a:pt x="430" y="522"/>
                </a:moveTo>
                <a:cubicBezTo>
                  <a:pt x="426" y="522"/>
                  <a:pt x="423" y="525"/>
                  <a:pt x="423" y="529"/>
                </a:cubicBezTo>
                <a:cubicBezTo>
                  <a:pt x="423" y="533"/>
                  <a:pt x="426" y="536"/>
                  <a:pt x="430" y="536"/>
                </a:cubicBezTo>
                <a:cubicBezTo>
                  <a:pt x="434" y="536"/>
                  <a:pt x="438" y="533"/>
                  <a:pt x="438" y="529"/>
                </a:cubicBezTo>
                <a:cubicBezTo>
                  <a:pt x="438" y="525"/>
                  <a:pt x="434" y="522"/>
                  <a:pt x="430" y="522"/>
                </a:cubicBezTo>
                <a:close/>
                <a:moveTo>
                  <a:pt x="452" y="522"/>
                </a:moveTo>
                <a:cubicBezTo>
                  <a:pt x="448" y="522"/>
                  <a:pt x="445" y="525"/>
                  <a:pt x="445" y="529"/>
                </a:cubicBezTo>
                <a:cubicBezTo>
                  <a:pt x="445" y="533"/>
                  <a:pt x="448" y="536"/>
                  <a:pt x="452" y="536"/>
                </a:cubicBezTo>
                <a:cubicBezTo>
                  <a:pt x="457" y="536"/>
                  <a:pt x="460" y="533"/>
                  <a:pt x="460" y="529"/>
                </a:cubicBezTo>
                <a:cubicBezTo>
                  <a:pt x="460" y="525"/>
                  <a:pt x="457" y="522"/>
                  <a:pt x="452" y="522"/>
                </a:cubicBezTo>
                <a:close/>
                <a:moveTo>
                  <a:pt x="430" y="542"/>
                </a:moveTo>
                <a:cubicBezTo>
                  <a:pt x="426" y="542"/>
                  <a:pt x="423" y="545"/>
                  <a:pt x="423" y="549"/>
                </a:cubicBezTo>
                <a:cubicBezTo>
                  <a:pt x="423" y="552"/>
                  <a:pt x="426" y="556"/>
                  <a:pt x="430" y="556"/>
                </a:cubicBezTo>
                <a:cubicBezTo>
                  <a:pt x="434" y="556"/>
                  <a:pt x="438" y="552"/>
                  <a:pt x="438" y="549"/>
                </a:cubicBezTo>
                <a:cubicBezTo>
                  <a:pt x="438" y="545"/>
                  <a:pt x="434" y="542"/>
                  <a:pt x="430" y="542"/>
                </a:cubicBezTo>
                <a:close/>
                <a:moveTo>
                  <a:pt x="452" y="542"/>
                </a:moveTo>
                <a:cubicBezTo>
                  <a:pt x="448" y="542"/>
                  <a:pt x="445" y="545"/>
                  <a:pt x="445" y="549"/>
                </a:cubicBezTo>
                <a:cubicBezTo>
                  <a:pt x="445" y="552"/>
                  <a:pt x="448" y="556"/>
                  <a:pt x="452" y="556"/>
                </a:cubicBezTo>
                <a:cubicBezTo>
                  <a:pt x="457" y="556"/>
                  <a:pt x="460" y="552"/>
                  <a:pt x="460" y="549"/>
                </a:cubicBezTo>
                <a:cubicBezTo>
                  <a:pt x="460" y="545"/>
                  <a:pt x="457" y="542"/>
                  <a:pt x="452" y="542"/>
                </a:cubicBezTo>
                <a:close/>
                <a:moveTo>
                  <a:pt x="430" y="561"/>
                </a:moveTo>
                <a:cubicBezTo>
                  <a:pt x="426" y="561"/>
                  <a:pt x="423" y="564"/>
                  <a:pt x="423" y="567"/>
                </a:cubicBezTo>
                <a:cubicBezTo>
                  <a:pt x="423" y="571"/>
                  <a:pt x="426" y="574"/>
                  <a:pt x="430" y="574"/>
                </a:cubicBezTo>
                <a:cubicBezTo>
                  <a:pt x="434" y="574"/>
                  <a:pt x="438" y="571"/>
                  <a:pt x="438" y="567"/>
                </a:cubicBezTo>
                <a:cubicBezTo>
                  <a:pt x="438" y="564"/>
                  <a:pt x="434" y="561"/>
                  <a:pt x="430" y="561"/>
                </a:cubicBezTo>
                <a:close/>
                <a:moveTo>
                  <a:pt x="452" y="561"/>
                </a:moveTo>
                <a:cubicBezTo>
                  <a:pt x="448" y="561"/>
                  <a:pt x="445" y="564"/>
                  <a:pt x="445" y="567"/>
                </a:cubicBezTo>
                <a:cubicBezTo>
                  <a:pt x="445" y="571"/>
                  <a:pt x="448" y="574"/>
                  <a:pt x="452" y="574"/>
                </a:cubicBezTo>
                <a:cubicBezTo>
                  <a:pt x="457" y="574"/>
                  <a:pt x="460" y="571"/>
                  <a:pt x="460" y="567"/>
                </a:cubicBezTo>
                <a:cubicBezTo>
                  <a:pt x="460" y="564"/>
                  <a:pt x="457" y="561"/>
                  <a:pt x="452" y="561"/>
                </a:cubicBezTo>
                <a:close/>
                <a:moveTo>
                  <a:pt x="430" y="580"/>
                </a:moveTo>
                <a:cubicBezTo>
                  <a:pt x="426" y="580"/>
                  <a:pt x="423" y="583"/>
                  <a:pt x="423" y="587"/>
                </a:cubicBezTo>
                <a:cubicBezTo>
                  <a:pt x="423" y="590"/>
                  <a:pt x="426" y="593"/>
                  <a:pt x="430" y="593"/>
                </a:cubicBezTo>
                <a:cubicBezTo>
                  <a:pt x="434" y="593"/>
                  <a:pt x="438" y="590"/>
                  <a:pt x="438" y="587"/>
                </a:cubicBezTo>
                <a:cubicBezTo>
                  <a:pt x="438" y="583"/>
                  <a:pt x="434" y="580"/>
                  <a:pt x="430" y="580"/>
                </a:cubicBezTo>
                <a:close/>
                <a:moveTo>
                  <a:pt x="452" y="580"/>
                </a:moveTo>
                <a:cubicBezTo>
                  <a:pt x="448" y="580"/>
                  <a:pt x="445" y="583"/>
                  <a:pt x="445" y="587"/>
                </a:cubicBezTo>
                <a:cubicBezTo>
                  <a:pt x="445" y="590"/>
                  <a:pt x="448" y="593"/>
                  <a:pt x="452" y="593"/>
                </a:cubicBezTo>
                <a:cubicBezTo>
                  <a:pt x="457" y="593"/>
                  <a:pt x="460" y="590"/>
                  <a:pt x="460" y="587"/>
                </a:cubicBezTo>
                <a:cubicBezTo>
                  <a:pt x="460" y="583"/>
                  <a:pt x="457" y="580"/>
                  <a:pt x="452" y="580"/>
                </a:cubicBezTo>
                <a:close/>
                <a:moveTo>
                  <a:pt x="474" y="446"/>
                </a:moveTo>
                <a:cubicBezTo>
                  <a:pt x="470" y="446"/>
                  <a:pt x="467" y="448"/>
                  <a:pt x="467" y="452"/>
                </a:cubicBezTo>
                <a:cubicBezTo>
                  <a:pt x="467" y="455"/>
                  <a:pt x="470" y="458"/>
                  <a:pt x="474" y="458"/>
                </a:cubicBezTo>
                <a:cubicBezTo>
                  <a:pt x="478" y="458"/>
                  <a:pt x="482" y="455"/>
                  <a:pt x="482" y="452"/>
                </a:cubicBezTo>
                <a:cubicBezTo>
                  <a:pt x="482" y="448"/>
                  <a:pt x="478" y="446"/>
                  <a:pt x="474" y="446"/>
                </a:cubicBezTo>
                <a:close/>
                <a:moveTo>
                  <a:pt x="497" y="446"/>
                </a:moveTo>
                <a:cubicBezTo>
                  <a:pt x="493" y="446"/>
                  <a:pt x="490" y="448"/>
                  <a:pt x="490" y="452"/>
                </a:cubicBezTo>
                <a:cubicBezTo>
                  <a:pt x="490" y="455"/>
                  <a:pt x="493" y="458"/>
                  <a:pt x="497" y="458"/>
                </a:cubicBezTo>
                <a:cubicBezTo>
                  <a:pt x="501" y="458"/>
                  <a:pt x="505" y="455"/>
                  <a:pt x="505" y="452"/>
                </a:cubicBezTo>
                <a:cubicBezTo>
                  <a:pt x="505" y="448"/>
                  <a:pt x="501" y="446"/>
                  <a:pt x="497" y="446"/>
                </a:cubicBezTo>
                <a:close/>
                <a:moveTo>
                  <a:pt x="474" y="464"/>
                </a:moveTo>
                <a:cubicBezTo>
                  <a:pt x="470" y="464"/>
                  <a:pt x="467" y="467"/>
                  <a:pt x="467" y="471"/>
                </a:cubicBezTo>
                <a:cubicBezTo>
                  <a:pt x="467" y="475"/>
                  <a:pt x="470" y="478"/>
                  <a:pt x="474" y="478"/>
                </a:cubicBezTo>
                <a:cubicBezTo>
                  <a:pt x="478" y="478"/>
                  <a:pt x="482" y="475"/>
                  <a:pt x="482" y="471"/>
                </a:cubicBezTo>
                <a:cubicBezTo>
                  <a:pt x="482" y="467"/>
                  <a:pt x="478" y="464"/>
                  <a:pt x="474" y="464"/>
                </a:cubicBezTo>
                <a:close/>
                <a:moveTo>
                  <a:pt x="497" y="464"/>
                </a:moveTo>
                <a:cubicBezTo>
                  <a:pt x="493" y="464"/>
                  <a:pt x="490" y="467"/>
                  <a:pt x="490" y="471"/>
                </a:cubicBezTo>
                <a:cubicBezTo>
                  <a:pt x="490" y="475"/>
                  <a:pt x="493" y="478"/>
                  <a:pt x="497" y="478"/>
                </a:cubicBezTo>
                <a:cubicBezTo>
                  <a:pt x="501" y="478"/>
                  <a:pt x="505" y="475"/>
                  <a:pt x="505" y="471"/>
                </a:cubicBezTo>
                <a:cubicBezTo>
                  <a:pt x="505" y="467"/>
                  <a:pt x="501" y="464"/>
                  <a:pt x="497" y="464"/>
                </a:cubicBezTo>
                <a:close/>
                <a:moveTo>
                  <a:pt x="474" y="484"/>
                </a:moveTo>
                <a:cubicBezTo>
                  <a:pt x="470" y="484"/>
                  <a:pt x="467" y="487"/>
                  <a:pt x="467" y="490"/>
                </a:cubicBezTo>
                <a:cubicBezTo>
                  <a:pt x="467" y="494"/>
                  <a:pt x="470" y="497"/>
                  <a:pt x="474" y="497"/>
                </a:cubicBezTo>
                <a:cubicBezTo>
                  <a:pt x="478" y="497"/>
                  <a:pt x="482" y="494"/>
                  <a:pt x="482" y="490"/>
                </a:cubicBezTo>
                <a:cubicBezTo>
                  <a:pt x="482" y="487"/>
                  <a:pt x="478" y="484"/>
                  <a:pt x="474" y="484"/>
                </a:cubicBezTo>
                <a:close/>
                <a:moveTo>
                  <a:pt x="497" y="484"/>
                </a:moveTo>
                <a:cubicBezTo>
                  <a:pt x="493" y="484"/>
                  <a:pt x="490" y="487"/>
                  <a:pt x="490" y="490"/>
                </a:cubicBezTo>
                <a:cubicBezTo>
                  <a:pt x="490" y="494"/>
                  <a:pt x="493" y="497"/>
                  <a:pt x="497" y="497"/>
                </a:cubicBezTo>
                <a:cubicBezTo>
                  <a:pt x="501" y="497"/>
                  <a:pt x="505" y="494"/>
                  <a:pt x="505" y="490"/>
                </a:cubicBezTo>
                <a:cubicBezTo>
                  <a:pt x="505" y="487"/>
                  <a:pt x="501" y="484"/>
                  <a:pt x="497" y="484"/>
                </a:cubicBezTo>
                <a:close/>
                <a:moveTo>
                  <a:pt x="474" y="503"/>
                </a:moveTo>
                <a:cubicBezTo>
                  <a:pt x="470" y="503"/>
                  <a:pt x="467" y="506"/>
                  <a:pt x="467" y="509"/>
                </a:cubicBezTo>
                <a:cubicBezTo>
                  <a:pt x="467" y="513"/>
                  <a:pt x="470" y="516"/>
                  <a:pt x="474" y="516"/>
                </a:cubicBezTo>
                <a:cubicBezTo>
                  <a:pt x="478" y="516"/>
                  <a:pt x="482" y="513"/>
                  <a:pt x="482" y="509"/>
                </a:cubicBezTo>
                <a:cubicBezTo>
                  <a:pt x="482" y="506"/>
                  <a:pt x="478" y="503"/>
                  <a:pt x="474" y="503"/>
                </a:cubicBezTo>
                <a:close/>
                <a:moveTo>
                  <a:pt x="497" y="503"/>
                </a:moveTo>
                <a:cubicBezTo>
                  <a:pt x="493" y="503"/>
                  <a:pt x="490" y="506"/>
                  <a:pt x="490" y="509"/>
                </a:cubicBezTo>
                <a:cubicBezTo>
                  <a:pt x="490" y="513"/>
                  <a:pt x="493" y="516"/>
                  <a:pt x="497" y="516"/>
                </a:cubicBezTo>
                <a:cubicBezTo>
                  <a:pt x="501" y="516"/>
                  <a:pt x="505" y="513"/>
                  <a:pt x="505" y="509"/>
                </a:cubicBezTo>
                <a:cubicBezTo>
                  <a:pt x="505" y="506"/>
                  <a:pt x="501" y="503"/>
                  <a:pt x="497" y="503"/>
                </a:cubicBezTo>
                <a:close/>
                <a:moveTo>
                  <a:pt x="474" y="522"/>
                </a:moveTo>
                <a:cubicBezTo>
                  <a:pt x="470" y="522"/>
                  <a:pt x="467" y="525"/>
                  <a:pt x="467" y="529"/>
                </a:cubicBezTo>
                <a:cubicBezTo>
                  <a:pt x="467" y="533"/>
                  <a:pt x="470" y="536"/>
                  <a:pt x="474" y="536"/>
                </a:cubicBezTo>
                <a:cubicBezTo>
                  <a:pt x="478" y="536"/>
                  <a:pt x="482" y="533"/>
                  <a:pt x="482" y="529"/>
                </a:cubicBezTo>
                <a:cubicBezTo>
                  <a:pt x="482" y="525"/>
                  <a:pt x="478" y="522"/>
                  <a:pt x="474" y="522"/>
                </a:cubicBezTo>
                <a:close/>
                <a:moveTo>
                  <a:pt x="497" y="522"/>
                </a:moveTo>
                <a:cubicBezTo>
                  <a:pt x="493" y="522"/>
                  <a:pt x="490" y="525"/>
                  <a:pt x="490" y="529"/>
                </a:cubicBezTo>
                <a:cubicBezTo>
                  <a:pt x="490" y="533"/>
                  <a:pt x="493" y="536"/>
                  <a:pt x="497" y="536"/>
                </a:cubicBezTo>
                <a:cubicBezTo>
                  <a:pt x="501" y="536"/>
                  <a:pt x="505" y="533"/>
                  <a:pt x="505" y="529"/>
                </a:cubicBezTo>
                <a:cubicBezTo>
                  <a:pt x="505" y="525"/>
                  <a:pt x="501" y="522"/>
                  <a:pt x="497" y="522"/>
                </a:cubicBezTo>
                <a:close/>
                <a:moveTo>
                  <a:pt x="474" y="542"/>
                </a:moveTo>
                <a:cubicBezTo>
                  <a:pt x="470" y="542"/>
                  <a:pt x="467" y="545"/>
                  <a:pt x="467" y="549"/>
                </a:cubicBezTo>
                <a:cubicBezTo>
                  <a:pt x="467" y="552"/>
                  <a:pt x="470" y="556"/>
                  <a:pt x="474" y="556"/>
                </a:cubicBezTo>
                <a:cubicBezTo>
                  <a:pt x="478" y="556"/>
                  <a:pt x="482" y="552"/>
                  <a:pt x="482" y="549"/>
                </a:cubicBezTo>
                <a:cubicBezTo>
                  <a:pt x="482" y="545"/>
                  <a:pt x="478" y="542"/>
                  <a:pt x="474" y="542"/>
                </a:cubicBezTo>
                <a:close/>
                <a:moveTo>
                  <a:pt x="474" y="561"/>
                </a:moveTo>
                <a:cubicBezTo>
                  <a:pt x="470" y="561"/>
                  <a:pt x="467" y="564"/>
                  <a:pt x="467" y="567"/>
                </a:cubicBezTo>
                <a:cubicBezTo>
                  <a:pt x="467" y="571"/>
                  <a:pt x="470" y="574"/>
                  <a:pt x="474" y="574"/>
                </a:cubicBezTo>
                <a:cubicBezTo>
                  <a:pt x="478" y="574"/>
                  <a:pt x="482" y="571"/>
                  <a:pt x="482" y="567"/>
                </a:cubicBezTo>
                <a:cubicBezTo>
                  <a:pt x="482" y="564"/>
                  <a:pt x="478" y="561"/>
                  <a:pt x="474" y="561"/>
                </a:cubicBezTo>
                <a:close/>
                <a:moveTo>
                  <a:pt x="474" y="580"/>
                </a:moveTo>
                <a:cubicBezTo>
                  <a:pt x="470" y="580"/>
                  <a:pt x="467" y="583"/>
                  <a:pt x="467" y="587"/>
                </a:cubicBezTo>
                <a:cubicBezTo>
                  <a:pt x="467" y="590"/>
                  <a:pt x="470" y="593"/>
                  <a:pt x="474" y="593"/>
                </a:cubicBezTo>
                <a:cubicBezTo>
                  <a:pt x="478" y="593"/>
                  <a:pt x="482" y="590"/>
                  <a:pt x="482" y="587"/>
                </a:cubicBezTo>
                <a:cubicBezTo>
                  <a:pt x="482" y="583"/>
                  <a:pt x="478" y="580"/>
                  <a:pt x="474" y="580"/>
                </a:cubicBezTo>
                <a:close/>
                <a:moveTo>
                  <a:pt x="542" y="20"/>
                </a:moveTo>
                <a:cubicBezTo>
                  <a:pt x="538" y="20"/>
                  <a:pt x="534" y="23"/>
                  <a:pt x="534" y="27"/>
                </a:cubicBezTo>
                <a:cubicBezTo>
                  <a:pt x="534" y="30"/>
                  <a:pt x="538" y="33"/>
                  <a:pt x="542" y="33"/>
                </a:cubicBezTo>
                <a:cubicBezTo>
                  <a:pt x="546" y="33"/>
                  <a:pt x="549" y="30"/>
                  <a:pt x="549" y="27"/>
                </a:cubicBezTo>
                <a:cubicBezTo>
                  <a:pt x="549" y="23"/>
                  <a:pt x="546" y="20"/>
                  <a:pt x="542" y="20"/>
                </a:cubicBezTo>
                <a:close/>
                <a:moveTo>
                  <a:pt x="520" y="40"/>
                </a:moveTo>
                <a:cubicBezTo>
                  <a:pt x="516" y="40"/>
                  <a:pt x="512" y="43"/>
                  <a:pt x="512" y="46"/>
                </a:cubicBezTo>
                <a:cubicBezTo>
                  <a:pt x="512" y="50"/>
                  <a:pt x="516" y="53"/>
                  <a:pt x="520" y="53"/>
                </a:cubicBezTo>
                <a:cubicBezTo>
                  <a:pt x="524" y="53"/>
                  <a:pt x="528" y="50"/>
                  <a:pt x="528" y="46"/>
                </a:cubicBezTo>
                <a:cubicBezTo>
                  <a:pt x="528" y="43"/>
                  <a:pt x="524" y="40"/>
                  <a:pt x="520" y="40"/>
                </a:cubicBezTo>
                <a:close/>
                <a:moveTo>
                  <a:pt x="542" y="40"/>
                </a:moveTo>
                <a:cubicBezTo>
                  <a:pt x="538" y="40"/>
                  <a:pt x="534" y="43"/>
                  <a:pt x="534" y="46"/>
                </a:cubicBezTo>
                <a:cubicBezTo>
                  <a:pt x="534" y="50"/>
                  <a:pt x="538" y="53"/>
                  <a:pt x="542" y="53"/>
                </a:cubicBezTo>
                <a:cubicBezTo>
                  <a:pt x="546" y="53"/>
                  <a:pt x="549" y="50"/>
                  <a:pt x="549" y="46"/>
                </a:cubicBezTo>
                <a:cubicBezTo>
                  <a:pt x="549" y="43"/>
                  <a:pt x="546" y="40"/>
                  <a:pt x="542" y="40"/>
                </a:cubicBezTo>
                <a:close/>
                <a:moveTo>
                  <a:pt x="520" y="59"/>
                </a:moveTo>
                <a:cubicBezTo>
                  <a:pt x="516" y="59"/>
                  <a:pt x="512" y="62"/>
                  <a:pt x="512" y="65"/>
                </a:cubicBezTo>
                <a:cubicBezTo>
                  <a:pt x="512" y="69"/>
                  <a:pt x="516" y="72"/>
                  <a:pt x="520" y="72"/>
                </a:cubicBezTo>
                <a:cubicBezTo>
                  <a:pt x="524" y="72"/>
                  <a:pt x="528" y="69"/>
                  <a:pt x="528" y="65"/>
                </a:cubicBezTo>
                <a:cubicBezTo>
                  <a:pt x="528" y="62"/>
                  <a:pt x="524" y="59"/>
                  <a:pt x="520" y="59"/>
                </a:cubicBezTo>
                <a:close/>
                <a:moveTo>
                  <a:pt x="542" y="59"/>
                </a:moveTo>
                <a:cubicBezTo>
                  <a:pt x="538" y="59"/>
                  <a:pt x="534" y="62"/>
                  <a:pt x="534" y="65"/>
                </a:cubicBezTo>
                <a:cubicBezTo>
                  <a:pt x="534" y="69"/>
                  <a:pt x="538" y="72"/>
                  <a:pt x="542" y="72"/>
                </a:cubicBezTo>
                <a:cubicBezTo>
                  <a:pt x="546" y="72"/>
                  <a:pt x="549" y="69"/>
                  <a:pt x="549" y="65"/>
                </a:cubicBezTo>
                <a:cubicBezTo>
                  <a:pt x="549" y="62"/>
                  <a:pt x="546" y="59"/>
                  <a:pt x="542" y="59"/>
                </a:cubicBezTo>
                <a:close/>
                <a:moveTo>
                  <a:pt x="520" y="78"/>
                </a:moveTo>
                <a:cubicBezTo>
                  <a:pt x="516" y="78"/>
                  <a:pt x="512" y="81"/>
                  <a:pt x="512" y="85"/>
                </a:cubicBezTo>
                <a:cubicBezTo>
                  <a:pt x="512" y="88"/>
                  <a:pt x="516" y="91"/>
                  <a:pt x="520" y="91"/>
                </a:cubicBezTo>
                <a:cubicBezTo>
                  <a:pt x="524" y="91"/>
                  <a:pt x="528" y="88"/>
                  <a:pt x="528" y="85"/>
                </a:cubicBezTo>
                <a:cubicBezTo>
                  <a:pt x="528" y="81"/>
                  <a:pt x="524" y="78"/>
                  <a:pt x="520" y="78"/>
                </a:cubicBezTo>
                <a:close/>
                <a:moveTo>
                  <a:pt x="542" y="78"/>
                </a:moveTo>
                <a:cubicBezTo>
                  <a:pt x="538" y="78"/>
                  <a:pt x="534" y="81"/>
                  <a:pt x="534" y="85"/>
                </a:cubicBezTo>
                <a:cubicBezTo>
                  <a:pt x="534" y="88"/>
                  <a:pt x="538" y="91"/>
                  <a:pt x="542" y="91"/>
                </a:cubicBezTo>
                <a:cubicBezTo>
                  <a:pt x="546" y="91"/>
                  <a:pt x="549" y="88"/>
                  <a:pt x="549" y="85"/>
                </a:cubicBezTo>
                <a:cubicBezTo>
                  <a:pt x="549" y="81"/>
                  <a:pt x="546" y="78"/>
                  <a:pt x="542" y="78"/>
                </a:cubicBezTo>
                <a:close/>
                <a:moveTo>
                  <a:pt x="520" y="97"/>
                </a:moveTo>
                <a:cubicBezTo>
                  <a:pt x="516" y="97"/>
                  <a:pt x="512" y="100"/>
                  <a:pt x="512" y="104"/>
                </a:cubicBezTo>
                <a:cubicBezTo>
                  <a:pt x="512" y="107"/>
                  <a:pt x="516" y="110"/>
                  <a:pt x="520" y="110"/>
                </a:cubicBezTo>
                <a:cubicBezTo>
                  <a:pt x="524" y="110"/>
                  <a:pt x="528" y="107"/>
                  <a:pt x="528" y="104"/>
                </a:cubicBezTo>
                <a:cubicBezTo>
                  <a:pt x="528" y="100"/>
                  <a:pt x="524" y="97"/>
                  <a:pt x="520" y="97"/>
                </a:cubicBezTo>
                <a:close/>
                <a:moveTo>
                  <a:pt x="542" y="97"/>
                </a:moveTo>
                <a:cubicBezTo>
                  <a:pt x="538" y="97"/>
                  <a:pt x="534" y="100"/>
                  <a:pt x="534" y="104"/>
                </a:cubicBezTo>
                <a:cubicBezTo>
                  <a:pt x="534" y="107"/>
                  <a:pt x="538" y="110"/>
                  <a:pt x="542" y="110"/>
                </a:cubicBezTo>
                <a:cubicBezTo>
                  <a:pt x="546" y="110"/>
                  <a:pt x="549" y="107"/>
                  <a:pt x="549" y="104"/>
                </a:cubicBezTo>
                <a:cubicBezTo>
                  <a:pt x="549" y="100"/>
                  <a:pt x="546" y="97"/>
                  <a:pt x="542" y="97"/>
                </a:cubicBezTo>
                <a:close/>
                <a:moveTo>
                  <a:pt x="520" y="116"/>
                </a:moveTo>
                <a:cubicBezTo>
                  <a:pt x="516" y="116"/>
                  <a:pt x="512" y="119"/>
                  <a:pt x="512" y="123"/>
                </a:cubicBezTo>
                <a:cubicBezTo>
                  <a:pt x="512" y="127"/>
                  <a:pt x="516" y="130"/>
                  <a:pt x="520" y="130"/>
                </a:cubicBezTo>
                <a:cubicBezTo>
                  <a:pt x="524" y="130"/>
                  <a:pt x="528" y="127"/>
                  <a:pt x="528" y="123"/>
                </a:cubicBezTo>
                <a:cubicBezTo>
                  <a:pt x="528" y="119"/>
                  <a:pt x="524" y="116"/>
                  <a:pt x="520" y="116"/>
                </a:cubicBezTo>
                <a:close/>
                <a:moveTo>
                  <a:pt x="564" y="20"/>
                </a:moveTo>
                <a:cubicBezTo>
                  <a:pt x="559" y="20"/>
                  <a:pt x="556" y="23"/>
                  <a:pt x="556" y="27"/>
                </a:cubicBezTo>
                <a:cubicBezTo>
                  <a:pt x="556" y="30"/>
                  <a:pt x="559" y="33"/>
                  <a:pt x="564" y="33"/>
                </a:cubicBezTo>
                <a:cubicBezTo>
                  <a:pt x="568" y="33"/>
                  <a:pt x="571" y="30"/>
                  <a:pt x="571" y="27"/>
                </a:cubicBezTo>
                <a:cubicBezTo>
                  <a:pt x="571" y="23"/>
                  <a:pt x="568" y="20"/>
                  <a:pt x="564" y="20"/>
                </a:cubicBezTo>
                <a:close/>
                <a:moveTo>
                  <a:pt x="564" y="40"/>
                </a:moveTo>
                <a:cubicBezTo>
                  <a:pt x="559" y="40"/>
                  <a:pt x="556" y="43"/>
                  <a:pt x="556" y="46"/>
                </a:cubicBezTo>
                <a:cubicBezTo>
                  <a:pt x="556" y="50"/>
                  <a:pt x="559" y="53"/>
                  <a:pt x="564" y="53"/>
                </a:cubicBezTo>
                <a:cubicBezTo>
                  <a:pt x="568" y="53"/>
                  <a:pt x="571" y="50"/>
                  <a:pt x="571" y="46"/>
                </a:cubicBezTo>
                <a:cubicBezTo>
                  <a:pt x="571" y="43"/>
                  <a:pt x="568" y="40"/>
                  <a:pt x="564" y="40"/>
                </a:cubicBezTo>
                <a:close/>
                <a:moveTo>
                  <a:pt x="586" y="40"/>
                </a:moveTo>
                <a:cubicBezTo>
                  <a:pt x="582" y="40"/>
                  <a:pt x="579" y="43"/>
                  <a:pt x="579" y="46"/>
                </a:cubicBezTo>
                <a:cubicBezTo>
                  <a:pt x="579" y="50"/>
                  <a:pt x="582" y="53"/>
                  <a:pt x="586" y="53"/>
                </a:cubicBezTo>
                <a:cubicBezTo>
                  <a:pt x="590" y="53"/>
                  <a:pt x="593" y="50"/>
                  <a:pt x="593" y="46"/>
                </a:cubicBezTo>
                <a:cubicBezTo>
                  <a:pt x="593" y="43"/>
                  <a:pt x="590" y="40"/>
                  <a:pt x="586" y="40"/>
                </a:cubicBezTo>
                <a:close/>
                <a:moveTo>
                  <a:pt x="564" y="59"/>
                </a:moveTo>
                <a:cubicBezTo>
                  <a:pt x="559" y="59"/>
                  <a:pt x="556" y="62"/>
                  <a:pt x="556" y="65"/>
                </a:cubicBezTo>
                <a:cubicBezTo>
                  <a:pt x="556" y="69"/>
                  <a:pt x="559" y="72"/>
                  <a:pt x="564" y="72"/>
                </a:cubicBezTo>
                <a:cubicBezTo>
                  <a:pt x="568" y="72"/>
                  <a:pt x="571" y="69"/>
                  <a:pt x="571" y="65"/>
                </a:cubicBezTo>
                <a:cubicBezTo>
                  <a:pt x="571" y="62"/>
                  <a:pt x="568" y="59"/>
                  <a:pt x="564" y="59"/>
                </a:cubicBezTo>
                <a:close/>
                <a:moveTo>
                  <a:pt x="586" y="59"/>
                </a:moveTo>
                <a:cubicBezTo>
                  <a:pt x="582" y="59"/>
                  <a:pt x="579" y="62"/>
                  <a:pt x="579" y="65"/>
                </a:cubicBezTo>
                <a:cubicBezTo>
                  <a:pt x="579" y="69"/>
                  <a:pt x="582" y="72"/>
                  <a:pt x="586" y="72"/>
                </a:cubicBezTo>
                <a:cubicBezTo>
                  <a:pt x="590" y="72"/>
                  <a:pt x="593" y="69"/>
                  <a:pt x="593" y="65"/>
                </a:cubicBezTo>
                <a:cubicBezTo>
                  <a:pt x="593" y="62"/>
                  <a:pt x="590" y="59"/>
                  <a:pt x="586" y="59"/>
                </a:cubicBezTo>
                <a:close/>
                <a:moveTo>
                  <a:pt x="564" y="78"/>
                </a:moveTo>
                <a:cubicBezTo>
                  <a:pt x="559" y="78"/>
                  <a:pt x="556" y="81"/>
                  <a:pt x="556" y="85"/>
                </a:cubicBezTo>
                <a:cubicBezTo>
                  <a:pt x="556" y="88"/>
                  <a:pt x="559" y="91"/>
                  <a:pt x="564" y="91"/>
                </a:cubicBezTo>
                <a:cubicBezTo>
                  <a:pt x="568" y="91"/>
                  <a:pt x="571" y="88"/>
                  <a:pt x="571" y="85"/>
                </a:cubicBezTo>
                <a:cubicBezTo>
                  <a:pt x="571" y="81"/>
                  <a:pt x="568" y="78"/>
                  <a:pt x="564" y="78"/>
                </a:cubicBezTo>
                <a:close/>
                <a:moveTo>
                  <a:pt x="586" y="78"/>
                </a:moveTo>
                <a:cubicBezTo>
                  <a:pt x="582" y="78"/>
                  <a:pt x="579" y="81"/>
                  <a:pt x="579" y="85"/>
                </a:cubicBezTo>
                <a:cubicBezTo>
                  <a:pt x="579" y="88"/>
                  <a:pt x="582" y="91"/>
                  <a:pt x="586" y="91"/>
                </a:cubicBezTo>
                <a:cubicBezTo>
                  <a:pt x="590" y="91"/>
                  <a:pt x="593" y="88"/>
                  <a:pt x="593" y="85"/>
                </a:cubicBezTo>
                <a:cubicBezTo>
                  <a:pt x="593" y="81"/>
                  <a:pt x="590" y="78"/>
                  <a:pt x="586" y="78"/>
                </a:cubicBezTo>
                <a:close/>
                <a:moveTo>
                  <a:pt x="564" y="97"/>
                </a:moveTo>
                <a:cubicBezTo>
                  <a:pt x="559" y="97"/>
                  <a:pt x="556" y="100"/>
                  <a:pt x="556" y="104"/>
                </a:cubicBezTo>
                <a:cubicBezTo>
                  <a:pt x="556" y="107"/>
                  <a:pt x="559" y="110"/>
                  <a:pt x="564" y="110"/>
                </a:cubicBezTo>
                <a:cubicBezTo>
                  <a:pt x="568" y="110"/>
                  <a:pt x="571" y="107"/>
                  <a:pt x="571" y="104"/>
                </a:cubicBezTo>
                <a:cubicBezTo>
                  <a:pt x="571" y="100"/>
                  <a:pt x="568" y="97"/>
                  <a:pt x="564" y="97"/>
                </a:cubicBezTo>
                <a:close/>
                <a:moveTo>
                  <a:pt x="586" y="97"/>
                </a:moveTo>
                <a:cubicBezTo>
                  <a:pt x="582" y="97"/>
                  <a:pt x="579" y="100"/>
                  <a:pt x="579" y="104"/>
                </a:cubicBezTo>
                <a:cubicBezTo>
                  <a:pt x="579" y="107"/>
                  <a:pt x="582" y="110"/>
                  <a:pt x="586" y="110"/>
                </a:cubicBezTo>
                <a:cubicBezTo>
                  <a:pt x="590" y="110"/>
                  <a:pt x="593" y="107"/>
                  <a:pt x="593" y="104"/>
                </a:cubicBezTo>
                <a:cubicBezTo>
                  <a:pt x="593" y="100"/>
                  <a:pt x="590" y="97"/>
                  <a:pt x="586" y="97"/>
                </a:cubicBezTo>
                <a:close/>
                <a:moveTo>
                  <a:pt x="564" y="116"/>
                </a:moveTo>
                <a:cubicBezTo>
                  <a:pt x="559" y="116"/>
                  <a:pt x="556" y="119"/>
                  <a:pt x="556" y="123"/>
                </a:cubicBezTo>
                <a:cubicBezTo>
                  <a:pt x="556" y="127"/>
                  <a:pt x="559" y="130"/>
                  <a:pt x="564" y="130"/>
                </a:cubicBezTo>
                <a:cubicBezTo>
                  <a:pt x="568" y="130"/>
                  <a:pt x="571" y="127"/>
                  <a:pt x="571" y="123"/>
                </a:cubicBezTo>
                <a:cubicBezTo>
                  <a:pt x="571" y="119"/>
                  <a:pt x="568" y="116"/>
                  <a:pt x="564" y="116"/>
                </a:cubicBezTo>
                <a:close/>
                <a:moveTo>
                  <a:pt x="586" y="116"/>
                </a:moveTo>
                <a:cubicBezTo>
                  <a:pt x="582" y="116"/>
                  <a:pt x="579" y="119"/>
                  <a:pt x="579" y="123"/>
                </a:cubicBezTo>
                <a:cubicBezTo>
                  <a:pt x="579" y="127"/>
                  <a:pt x="582" y="130"/>
                  <a:pt x="586" y="130"/>
                </a:cubicBezTo>
                <a:cubicBezTo>
                  <a:pt x="590" y="130"/>
                  <a:pt x="593" y="127"/>
                  <a:pt x="593" y="123"/>
                </a:cubicBezTo>
                <a:cubicBezTo>
                  <a:pt x="593" y="119"/>
                  <a:pt x="590" y="116"/>
                  <a:pt x="586" y="116"/>
                </a:cubicBezTo>
                <a:close/>
                <a:moveTo>
                  <a:pt x="609" y="40"/>
                </a:moveTo>
                <a:cubicBezTo>
                  <a:pt x="605" y="40"/>
                  <a:pt x="601" y="43"/>
                  <a:pt x="601" y="46"/>
                </a:cubicBezTo>
                <a:cubicBezTo>
                  <a:pt x="601" y="50"/>
                  <a:pt x="605" y="53"/>
                  <a:pt x="609" y="53"/>
                </a:cubicBezTo>
                <a:cubicBezTo>
                  <a:pt x="613" y="53"/>
                  <a:pt x="616" y="50"/>
                  <a:pt x="616" y="46"/>
                </a:cubicBezTo>
                <a:cubicBezTo>
                  <a:pt x="616" y="43"/>
                  <a:pt x="613" y="40"/>
                  <a:pt x="609" y="40"/>
                </a:cubicBezTo>
                <a:close/>
                <a:moveTo>
                  <a:pt x="631" y="40"/>
                </a:moveTo>
                <a:cubicBezTo>
                  <a:pt x="627" y="40"/>
                  <a:pt x="623" y="43"/>
                  <a:pt x="623" y="46"/>
                </a:cubicBezTo>
                <a:cubicBezTo>
                  <a:pt x="623" y="50"/>
                  <a:pt x="627" y="53"/>
                  <a:pt x="631" y="53"/>
                </a:cubicBezTo>
                <a:cubicBezTo>
                  <a:pt x="635" y="53"/>
                  <a:pt x="638" y="50"/>
                  <a:pt x="638" y="46"/>
                </a:cubicBezTo>
                <a:cubicBezTo>
                  <a:pt x="638" y="43"/>
                  <a:pt x="635" y="40"/>
                  <a:pt x="631" y="40"/>
                </a:cubicBezTo>
                <a:close/>
                <a:moveTo>
                  <a:pt x="609" y="59"/>
                </a:moveTo>
                <a:cubicBezTo>
                  <a:pt x="605" y="59"/>
                  <a:pt x="601" y="62"/>
                  <a:pt x="601" y="65"/>
                </a:cubicBezTo>
                <a:cubicBezTo>
                  <a:pt x="601" y="69"/>
                  <a:pt x="605" y="72"/>
                  <a:pt x="609" y="72"/>
                </a:cubicBezTo>
                <a:cubicBezTo>
                  <a:pt x="613" y="72"/>
                  <a:pt x="616" y="69"/>
                  <a:pt x="616" y="65"/>
                </a:cubicBezTo>
                <a:cubicBezTo>
                  <a:pt x="616" y="62"/>
                  <a:pt x="613" y="59"/>
                  <a:pt x="609" y="59"/>
                </a:cubicBezTo>
                <a:close/>
                <a:moveTo>
                  <a:pt x="631" y="59"/>
                </a:moveTo>
                <a:cubicBezTo>
                  <a:pt x="627" y="59"/>
                  <a:pt x="623" y="62"/>
                  <a:pt x="623" y="65"/>
                </a:cubicBezTo>
                <a:cubicBezTo>
                  <a:pt x="623" y="69"/>
                  <a:pt x="627" y="72"/>
                  <a:pt x="631" y="72"/>
                </a:cubicBezTo>
                <a:cubicBezTo>
                  <a:pt x="635" y="72"/>
                  <a:pt x="638" y="69"/>
                  <a:pt x="638" y="65"/>
                </a:cubicBezTo>
                <a:cubicBezTo>
                  <a:pt x="638" y="62"/>
                  <a:pt x="635" y="59"/>
                  <a:pt x="631" y="59"/>
                </a:cubicBezTo>
                <a:close/>
                <a:moveTo>
                  <a:pt x="609" y="78"/>
                </a:moveTo>
                <a:cubicBezTo>
                  <a:pt x="605" y="78"/>
                  <a:pt x="601" y="81"/>
                  <a:pt x="601" y="85"/>
                </a:cubicBezTo>
                <a:cubicBezTo>
                  <a:pt x="601" y="88"/>
                  <a:pt x="605" y="91"/>
                  <a:pt x="609" y="91"/>
                </a:cubicBezTo>
                <a:cubicBezTo>
                  <a:pt x="613" y="91"/>
                  <a:pt x="616" y="88"/>
                  <a:pt x="616" y="85"/>
                </a:cubicBezTo>
                <a:cubicBezTo>
                  <a:pt x="616" y="81"/>
                  <a:pt x="613" y="78"/>
                  <a:pt x="609" y="78"/>
                </a:cubicBezTo>
                <a:close/>
                <a:moveTo>
                  <a:pt x="609" y="116"/>
                </a:moveTo>
                <a:cubicBezTo>
                  <a:pt x="605" y="116"/>
                  <a:pt x="601" y="119"/>
                  <a:pt x="601" y="123"/>
                </a:cubicBezTo>
                <a:cubicBezTo>
                  <a:pt x="601" y="127"/>
                  <a:pt x="605" y="130"/>
                  <a:pt x="609" y="130"/>
                </a:cubicBezTo>
                <a:cubicBezTo>
                  <a:pt x="613" y="130"/>
                  <a:pt x="616" y="127"/>
                  <a:pt x="616" y="123"/>
                </a:cubicBezTo>
                <a:cubicBezTo>
                  <a:pt x="616" y="119"/>
                  <a:pt x="613" y="116"/>
                  <a:pt x="609" y="116"/>
                </a:cubicBezTo>
                <a:close/>
                <a:moveTo>
                  <a:pt x="652" y="40"/>
                </a:moveTo>
                <a:cubicBezTo>
                  <a:pt x="648" y="40"/>
                  <a:pt x="645" y="43"/>
                  <a:pt x="645" y="46"/>
                </a:cubicBezTo>
                <a:cubicBezTo>
                  <a:pt x="645" y="50"/>
                  <a:pt x="648" y="53"/>
                  <a:pt x="652" y="53"/>
                </a:cubicBezTo>
                <a:cubicBezTo>
                  <a:pt x="657" y="53"/>
                  <a:pt x="660" y="50"/>
                  <a:pt x="660" y="46"/>
                </a:cubicBezTo>
                <a:cubicBezTo>
                  <a:pt x="660" y="43"/>
                  <a:pt x="657" y="40"/>
                  <a:pt x="652" y="40"/>
                </a:cubicBezTo>
                <a:close/>
                <a:moveTo>
                  <a:pt x="675" y="59"/>
                </a:moveTo>
                <a:cubicBezTo>
                  <a:pt x="671" y="59"/>
                  <a:pt x="667" y="61"/>
                  <a:pt x="667" y="65"/>
                </a:cubicBezTo>
                <a:cubicBezTo>
                  <a:pt x="667" y="69"/>
                  <a:pt x="671" y="72"/>
                  <a:pt x="675" y="72"/>
                </a:cubicBezTo>
                <a:cubicBezTo>
                  <a:pt x="679" y="72"/>
                  <a:pt x="682" y="69"/>
                  <a:pt x="682" y="65"/>
                </a:cubicBezTo>
                <a:cubicBezTo>
                  <a:pt x="682" y="63"/>
                  <a:pt x="679" y="59"/>
                  <a:pt x="675" y="59"/>
                </a:cubicBezTo>
                <a:close/>
                <a:moveTo>
                  <a:pt x="542" y="136"/>
                </a:moveTo>
                <a:cubicBezTo>
                  <a:pt x="538" y="136"/>
                  <a:pt x="534" y="139"/>
                  <a:pt x="534" y="143"/>
                </a:cubicBezTo>
                <a:cubicBezTo>
                  <a:pt x="534" y="146"/>
                  <a:pt x="538" y="149"/>
                  <a:pt x="542" y="149"/>
                </a:cubicBezTo>
                <a:cubicBezTo>
                  <a:pt x="546" y="149"/>
                  <a:pt x="549" y="146"/>
                  <a:pt x="549" y="143"/>
                </a:cubicBezTo>
                <a:cubicBezTo>
                  <a:pt x="549" y="139"/>
                  <a:pt x="546" y="136"/>
                  <a:pt x="542" y="136"/>
                </a:cubicBezTo>
                <a:close/>
                <a:moveTo>
                  <a:pt x="520" y="155"/>
                </a:moveTo>
                <a:cubicBezTo>
                  <a:pt x="516" y="155"/>
                  <a:pt x="512" y="158"/>
                  <a:pt x="512" y="162"/>
                </a:cubicBezTo>
                <a:cubicBezTo>
                  <a:pt x="512" y="166"/>
                  <a:pt x="516" y="169"/>
                  <a:pt x="520" y="169"/>
                </a:cubicBezTo>
                <a:cubicBezTo>
                  <a:pt x="524" y="169"/>
                  <a:pt x="528" y="166"/>
                  <a:pt x="528" y="162"/>
                </a:cubicBezTo>
                <a:cubicBezTo>
                  <a:pt x="528" y="158"/>
                  <a:pt x="524" y="155"/>
                  <a:pt x="520" y="155"/>
                </a:cubicBezTo>
                <a:close/>
                <a:moveTo>
                  <a:pt x="520" y="175"/>
                </a:moveTo>
                <a:cubicBezTo>
                  <a:pt x="516" y="175"/>
                  <a:pt x="512" y="178"/>
                  <a:pt x="512" y="182"/>
                </a:cubicBezTo>
                <a:cubicBezTo>
                  <a:pt x="512" y="185"/>
                  <a:pt x="516" y="188"/>
                  <a:pt x="520" y="188"/>
                </a:cubicBezTo>
                <a:cubicBezTo>
                  <a:pt x="524" y="188"/>
                  <a:pt x="528" y="185"/>
                  <a:pt x="528" y="182"/>
                </a:cubicBezTo>
                <a:cubicBezTo>
                  <a:pt x="528" y="178"/>
                  <a:pt x="524" y="175"/>
                  <a:pt x="520" y="175"/>
                </a:cubicBezTo>
                <a:close/>
                <a:moveTo>
                  <a:pt x="542" y="175"/>
                </a:moveTo>
                <a:cubicBezTo>
                  <a:pt x="538" y="175"/>
                  <a:pt x="534" y="178"/>
                  <a:pt x="534" y="182"/>
                </a:cubicBezTo>
                <a:cubicBezTo>
                  <a:pt x="534" y="185"/>
                  <a:pt x="538" y="188"/>
                  <a:pt x="542" y="188"/>
                </a:cubicBezTo>
                <a:cubicBezTo>
                  <a:pt x="546" y="188"/>
                  <a:pt x="549" y="185"/>
                  <a:pt x="549" y="182"/>
                </a:cubicBezTo>
                <a:cubicBezTo>
                  <a:pt x="549" y="178"/>
                  <a:pt x="546" y="175"/>
                  <a:pt x="542" y="175"/>
                </a:cubicBezTo>
                <a:close/>
                <a:moveTo>
                  <a:pt x="520" y="194"/>
                </a:moveTo>
                <a:cubicBezTo>
                  <a:pt x="516" y="194"/>
                  <a:pt x="512" y="197"/>
                  <a:pt x="512" y="201"/>
                </a:cubicBezTo>
                <a:cubicBezTo>
                  <a:pt x="512" y="205"/>
                  <a:pt x="516" y="208"/>
                  <a:pt x="520" y="208"/>
                </a:cubicBezTo>
                <a:cubicBezTo>
                  <a:pt x="524" y="208"/>
                  <a:pt x="528" y="205"/>
                  <a:pt x="528" y="201"/>
                </a:cubicBezTo>
                <a:cubicBezTo>
                  <a:pt x="528" y="197"/>
                  <a:pt x="524" y="194"/>
                  <a:pt x="520" y="194"/>
                </a:cubicBezTo>
                <a:close/>
                <a:moveTo>
                  <a:pt x="542" y="194"/>
                </a:moveTo>
                <a:cubicBezTo>
                  <a:pt x="538" y="194"/>
                  <a:pt x="534" y="197"/>
                  <a:pt x="534" y="201"/>
                </a:cubicBezTo>
                <a:cubicBezTo>
                  <a:pt x="534" y="205"/>
                  <a:pt x="538" y="208"/>
                  <a:pt x="542" y="208"/>
                </a:cubicBezTo>
                <a:cubicBezTo>
                  <a:pt x="546" y="208"/>
                  <a:pt x="549" y="205"/>
                  <a:pt x="549" y="201"/>
                </a:cubicBezTo>
                <a:cubicBezTo>
                  <a:pt x="549" y="197"/>
                  <a:pt x="546" y="194"/>
                  <a:pt x="542" y="194"/>
                </a:cubicBezTo>
                <a:close/>
                <a:moveTo>
                  <a:pt x="520" y="214"/>
                </a:moveTo>
                <a:cubicBezTo>
                  <a:pt x="516" y="214"/>
                  <a:pt x="512" y="217"/>
                  <a:pt x="512" y="220"/>
                </a:cubicBezTo>
                <a:cubicBezTo>
                  <a:pt x="512" y="224"/>
                  <a:pt x="516" y="227"/>
                  <a:pt x="520" y="227"/>
                </a:cubicBezTo>
                <a:cubicBezTo>
                  <a:pt x="524" y="227"/>
                  <a:pt x="528" y="224"/>
                  <a:pt x="528" y="220"/>
                </a:cubicBezTo>
                <a:cubicBezTo>
                  <a:pt x="528" y="217"/>
                  <a:pt x="524" y="214"/>
                  <a:pt x="520" y="214"/>
                </a:cubicBezTo>
                <a:close/>
                <a:moveTo>
                  <a:pt x="542" y="214"/>
                </a:moveTo>
                <a:cubicBezTo>
                  <a:pt x="538" y="214"/>
                  <a:pt x="534" y="217"/>
                  <a:pt x="534" y="220"/>
                </a:cubicBezTo>
                <a:cubicBezTo>
                  <a:pt x="534" y="224"/>
                  <a:pt x="538" y="227"/>
                  <a:pt x="542" y="227"/>
                </a:cubicBezTo>
                <a:cubicBezTo>
                  <a:pt x="546" y="227"/>
                  <a:pt x="549" y="224"/>
                  <a:pt x="549" y="220"/>
                </a:cubicBezTo>
                <a:cubicBezTo>
                  <a:pt x="549" y="217"/>
                  <a:pt x="546" y="214"/>
                  <a:pt x="542" y="214"/>
                </a:cubicBezTo>
                <a:close/>
                <a:moveTo>
                  <a:pt x="520" y="233"/>
                </a:moveTo>
                <a:cubicBezTo>
                  <a:pt x="516" y="233"/>
                  <a:pt x="512" y="236"/>
                  <a:pt x="512" y="239"/>
                </a:cubicBezTo>
                <a:cubicBezTo>
                  <a:pt x="512" y="243"/>
                  <a:pt x="516" y="245"/>
                  <a:pt x="520" y="245"/>
                </a:cubicBezTo>
                <a:cubicBezTo>
                  <a:pt x="524" y="245"/>
                  <a:pt x="528" y="243"/>
                  <a:pt x="528" y="239"/>
                </a:cubicBezTo>
                <a:cubicBezTo>
                  <a:pt x="528" y="236"/>
                  <a:pt x="524" y="233"/>
                  <a:pt x="520" y="233"/>
                </a:cubicBezTo>
                <a:close/>
                <a:moveTo>
                  <a:pt x="564" y="136"/>
                </a:moveTo>
                <a:cubicBezTo>
                  <a:pt x="559" y="136"/>
                  <a:pt x="556" y="139"/>
                  <a:pt x="556" y="143"/>
                </a:cubicBezTo>
                <a:cubicBezTo>
                  <a:pt x="556" y="146"/>
                  <a:pt x="559" y="149"/>
                  <a:pt x="564" y="149"/>
                </a:cubicBezTo>
                <a:cubicBezTo>
                  <a:pt x="568" y="149"/>
                  <a:pt x="571" y="146"/>
                  <a:pt x="571" y="143"/>
                </a:cubicBezTo>
                <a:cubicBezTo>
                  <a:pt x="571" y="139"/>
                  <a:pt x="568" y="136"/>
                  <a:pt x="564" y="136"/>
                </a:cubicBezTo>
                <a:close/>
                <a:moveTo>
                  <a:pt x="586" y="136"/>
                </a:moveTo>
                <a:cubicBezTo>
                  <a:pt x="582" y="136"/>
                  <a:pt x="579" y="139"/>
                  <a:pt x="579" y="143"/>
                </a:cubicBezTo>
                <a:cubicBezTo>
                  <a:pt x="579" y="146"/>
                  <a:pt x="582" y="149"/>
                  <a:pt x="586" y="149"/>
                </a:cubicBezTo>
                <a:cubicBezTo>
                  <a:pt x="590" y="149"/>
                  <a:pt x="593" y="146"/>
                  <a:pt x="593" y="143"/>
                </a:cubicBezTo>
                <a:cubicBezTo>
                  <a:pt x="593" y="139"/>
                  <a:pt x="590" y="136"/>
                  <a:pt x="586" y="136"/>
                </a:cubicBezTo>
                <a:close/>
                <a:moveTo>
                  <a:pt x="564" y="155"/>
                </a:moveTo>
                <a:cubicBezTo>
                  <a:pt x="559" y="155"/>
                  <a:pt x="556" y="158"/>
                  <a:pt x="556" y="162"/>
                </a:cubicBezTo>
                <a:cubicBezTo>
                  <a:pt x="556" y="166"/>
                  <a:pt x="559" y="169"/>
                  <a:pt x="564" y="169"/>
                </a:cubicBezTo>
                <a:cubicBezTo>
                  <a:pt x="568" y="169"/>
                  <a:pt x="571" y="166"/>
                  <a:pt x="571" y="162"/>
                </a:cubicBezTo>
                <a:cubicBezTo>
                  <a:pt x="571" y="158"/>
                  <a:pt x="568" y="155"/>
                  <a:pt x="564" y="155"/>
                </a:cubicBezTo>
                <a:close/>
                <a:moveTo>
                  <a:pt x="586" y="155"/>
                </a:moveTo>
                <a:cubicBezTo>
                  <a:pt x="582" y="155"/>
                  <a:pt x="579" y="158"/>
                  <a:pt x="579" y="162"/>
                </a:cubicBezTo>
                <a:cubicBezTo>
                  <a:pt x="579" y="166"/>
                  <a:pt x="582" y="169"/>
                  <a:pt x="586" y="169"/>
                </a:cubicBezTo>
                <a:cubicBezTo>
                  <a:pt x="590" y="169"/>
                  <a:pt x="593" y="166"/>
                  <a:pt x="593" y="162"/>
                </a:cubicBezTo>
                <a:cubicBezTo>
                  <a:pt x="593" y="158"/>
                  <a:pt x="590" y="155"/>
                  <a:pt x="586" y="155"/>
                </a:cubicBezTo>
                <a:close/>
                <a:moveTo>
                  <a:pt x="586" y="175"/>
                </a:moveTo>
                <a:cubicBezTo>
                  <a:pt x="582" y="175"/>
                  <a:pt x="579" y="178"/>
                  <a:pt x="579" y="182"/>
                </a:cubicBezTo>
                <a:cubicBezTo>
                  <a:pt x="579" y="185"/>
                  <a:pt x="582" y="188"/>
                  <a:pt x="586" y="188"/>
                </a:cubicBezTo>
                <a:cubicBezTo>
                  <a:pt x="590" y="188"/>
                  <a:pt x="593" y="185"/>
                  <a:pt x="593" y="182"/>
                </a:cubicBezTo>
                <a:cubicBezTo>
                  <a:pt x="593" y="178"/>
                  <a:pt x="590" y="175"/>
                  <a:pt x="586" y="175"/>
                </a:cubicBezTo>
                <a:close/>
                <a:moveTo>
                  <a:pt x="564" y="194"/>
                </a:moveTo>
                <a:cubicBezTo>
                  <a:pt x="559" y="194"/>
                  <a:pt x="556" y="197"/>
                  <a:pt x="556" y="201"/>
                </a:cubicBezTo>
                <a:cubicBezTo>
                  <a:pt x="556" y="205"/>
                  <a:pt x="559" y="208"/>
                  <a:pt x="564" y="208"/>
                </a:cubicBezTo>
                <a:cubicBezTo>
                  <a:pt x="568" y="208"/>
                  <a:pt x="571" y="205"/>
                  <a:pt x="571" y="201"/>
                </a:cubicBezTo>
                <a:cubicBezTo>
                  <a:pt x="571" y="197"/>
                  <a:pt x="568" y="194"/>
                  <a:pt x="564" y="194"/>
                </a:cubicBezTo>
                <a:close/>
                <a:moveTo>
                  <a:pt x="586" y="194"/>
                </a:moveTo>
                <a:cubicBezTo>
                  <a:pt x="582" y="194"/>
                  <a:pt x="579" y="197"/>
                  <a:pt x="579" y="201"/>
                </a:cubicBezTo>
                <a:cubicBezTo>
                  <a:pt x="579" y="205"/>
                  <a:pt x="582" y="208"/>
                  <a:pt x="586" y="208"/>
                </a:cubicBezTo>
                <a:cubicBezTo>
                  <a:pt x="590" y="208"/>
                  <a:pt x="593" y="205"/>
                  <a:pt x="593" y="201"/>
                </a:cubicBezTo>
                <a:cubicBezTo>
                  <a:pt x="593" y="197"/>
                  <a:pt x="590" y="194"/>
                  <a:pt x="586" y="194"/>
                </a:cubicBezTo>
                <a:close/>
                <a:moveTo>
                  <a:pt x="564" y="214"/>
                </a:moveTo>
                <a:cubicBezTo>
                  <a:pt x="559" y="214"/>
                  <a:pt x="556" y="217"/>
                  <a:pt x="556" y="220"/>
                </a:cubicBezTo>
                <a:cubicBezTo>
                  <a:pt x="556" y="224"/>
                  <a:pt x="559" y="227"/>
                  <a:pt x="564" y="227"/>
                </a:cubicBezTo>
                <a:cubicBezTo>
                  <a:pt x="568" y="227"/>
                  <a:pt x="571" y="224"/>
                  <a:pt x="571" y="220"/>
                </a:cubicBezTo>
                <a:cubicBezTo>
                  <a:pt x="571" y="217"/>
                  <a:pt x="568" y="214"/>
                  <a:pt x="564" y="214"/>
                </a:cubicBezTo>
                <a:close/>
                <a:moveTo>
                  <a:pt x="609" y="136"/>
                </a:moveTo>
                <a:cubicBezTo>
                  <a:pt x="605" y="136"/>
                  <a:pt x="601" y="139"/>
                  <a:pt x="601" y="143"/>
                </a:cubicBezTo>
                <a:cubicBezTo>
                  <a:pt x="601" y="146"/>
                  <a:pt x="605" y="149"/>
                  <a:pt x="609" y="149"/>
                </a:cubicBezTo>
                <a:cubicBezTo>
                  <a:pt x="613" y="149"/>
                  <a:pt x="616" y="146"/>
                  <a:pt x="616" y="143"/>
                </a:cubicBezTo>
                <a:cubicBezTo>
                  <a:pt x="616" y="139"/>
                  <a:pt x="613" y="136"/>
                  <a:pt x="609" y="136"/>
                </a:cubicBezTo>
                <a:close/>
                <a:moveTo>
                  <a:pt x="631" y="136"/>
                </a:moveTo>
                <a:cubicBezTo>
                  <a:pt x="627" y="136"/>
                  <a:pt x="623" y="139"/>
                  <a:pt x="623" y="143"/>
                </a:cubicBezTo>
                <a:cubicBezTo>
                  <a:pt x="623" y="146"/>
                  <a:pt x="627" y="149"/>
                  <a:pt x="631" y="149"/>
                </a:cubicBezTo>
                <a:cubicBezTo>
                  <a:pt x="635" y="149"/>
                  <a:pt x="638" y="146"/>
                  <a:pt x="638" y="143"/>
                </a:cubicBezTo>
                <a:cubicBezTo>
                  <a:pt x="638" y="139"/>
                  <a:pt x="635" y="136"/>
                  <a:pt x="631" y="136"/>
                </a:cubicBezTo>
                <a:close/>
                <a:moveTo>
                  <a:pt x="609" y="155"/>
                </a:moveTo>
                <a:cubicBezTo>
                  <a:pt x="605" y="155"/>
                  <a:pt x="601" y="158"/>
                  <a:pt x="601" y="162"/>
                </a:cubicBezTo>
                <a:cubicBezTo>
                  <a:pt x="601" y="166"/>
                  <a:pt x="605" y="169"/>
                  <a:pt x="609" y="169"/>
                </a:cubicBezTo>
                <a:cubicBezTo>
                  <a:pt x="613" y="169"/>
                  <a:pt x="616" y="166"/>
                  <a:pt x="616" y="162"/>
                </a:cubicBezTo>
                <a:cubicBezTo>
                  <a:pt x="616" y="158"/>
                  <a:pt x="613" y="155"/>
                  <a:pt x="609" y="155"/>
                </a:cubicBezTo>
                <a:close/>
                <a:moveTo>
                  <a:pt x="631" y="155"/>
                </a:moveTo>
                <a:cubicBezTo>
                  <a:pt x="627" y="155"/>
                  <a:pt x="623" y="158"/>
                  <a:pt x="623" y="162"/>
                </a:cubicBezTo>
                <a:cubicBezTo>
                  <a:pt x="623" y="166"/>
                  <a:pt x="627" y="169"/>
                  <a:pt x="631" y="169"/>
                </a:cubicBezTo>
                <a:cubicBezTo>
                  <a:pt x="635" y="169"/>
                  <a:pt x="638" y="166"/>
                  <a:pt x="638" y="162"/>
                </a:cubicBezTo>
                <a:cubicBezTo>
                  <a:pt x="638" y="158"/>
                  <a:pt x="635" y="155"/>
                  <a:pt x="631" y="155"/>
                </a:cubicBezTo>
                <a:close/>
                <a:moveTo>
                  <a:pt x="631" y="175"/>
                </a:moveTo>
                <a:cubicBezTo>
                  <a:pt x="627" y="175"/>
                  <a:pt x="623" y="178"/>
                  <a:pt x="623" y="182"/>
                </a:cubicBezTo>
                <a:cubicBezTo>
                  <a:pt x="623" y="185"/>
                  <a:pt x="627" y="188"/>
                  <a:pt x="631" y="188"/>
                </a:cubicBezTo>
                <a:cubicBezTo>
                  <a:pt x="635" y="188"/>
                  <a:pt x="638" y="185"/>
                  <a:pt x="638" y="182"/>
                </a:cubicBezTo>
                <a:cubicBezTo>
                  <a:pt x="638" y="178"/>
                  <a:pt x="635" y="175"/>
                  <a:pt x="631" y="175"/>
                </a:cubicBezTo>
                <a:close/>
                <a:moveTo>
                  <a:pt x="631" y="233"/>
                </a:moveTo>
                <a:cubicBezTo>
                  <a:pt x="627" y="233"/>
                  <a:pt x="623" y="236"/>
                  <a:pt x="623" y="239"/>
                </a:cubicBezTo>
                <a:cubicBezTo>
                  <a:pt x="623" y="243"/>
                  <a:pt x="627" y="245"/>
                  <a:pt x="631" y="245"/>
                </a:cubicBezTo>
                <a:cubicBezTo>
                  <a:pt x="635" y="245"/>
                  <a:pt x="638" y="243"/>
                  <a:pt x="638" y="239"/>
                </a:cubicBezTo>
                <a:cubicBezTo>
                  <a:pt x="638" y="236"/>
                  <a:pt x="635" y="233"/>
                  <a:pt x="631" y="233"/>
                </a:cubicBezTo>
                <a:close/>
                <a:moveTo>
                  <a:pt x="631" y="271"/>
                </a:moveTo>
                <a:cubicBezTo>
                  <a:pt x="627" y="271"/>
                  <a:pt x="623" y="274"/>
                  <a:pt x="623" y="278"/>
                </a:cubicBezTo>
                <a:cubicBezTo>
                  <a:pt x="623" y="282"/>
                  <a:pt x="627" y="285"/>
                  <a:pt x="631" y="285"/>
                </a:cubicBezTo>
                <a:cubicBezTo>
                  <a:pt x="635" y="285"/>
                  <a:pt x="638" y="282"/>
                  <a:pt x="638" y="278"/>
                </a:cubicBezTo>
                <a:cubicBezTo>
                  <a:pt x="638" y="274"/>
                  <a:pt x="635" y="271"/>
                  <a:pt x="631" y="271"/>
                </a:cubicBezTo>
                <a:close/>
                <a:moveTo>
                  <a:pt x="652" y="155"/>
                </a:moveTo>
                <a:cubicBezTo>
                  <a:pt x="648" y="155"/>
                  <a:pt x="645" y="158"/>
                  <a:pt x="645" y="162"/>
                </a:cubicBezTo>
                <a:cubicBezTo>
                  <a:pt x="645" y="166"/>
                  <a:pt x="648" y="169"/>
                  <a:pt x="652" y="169"/>
                </a:cubicBezTo>
                <a:cubicBezTo>
                  <a:pt x="657" y="169"/>
                  <a:pt x="660" y="166"/>
                  <a:pt x="660" y="162"/>
                </a:cubicBezTo>
                <a:cubicBezTo>
                  <a:pt x="660" y="158"/>
                  <a:pt x="657" y="155"/>
                  <a:pt x="652" y="155"/>
                </a:cubicBezTo>
                <a:close/>
                <a:moveTo>
                  <a:pt x="675" y="156"/>
                </a:moveTo>
                <a:cubicBezTo>
                  <a:pt x="671" y="156"/>
                  <a:pt x="667" y="159"/>
                  <a:pt x="667" y="163"/>
                </a:cubicBezTo>
                <a:cubicBezTo>
                  <a:pt x="667" y="167"/>
                  <a:pt x="671" y="170"/>
                  <a:pt x="675" y="170"/>
                </a:cubicBezTo>
                <a:cubicBezTo>
                  <a:pt x="679" y="170"/>
                  <a:pt x="682" y="167"/>
                  <a:pt x="682" y="163"/>
                </a:cubicBezTo>
                <a:cubicBezTo>
                  <a:pt x="682" y="159"/>
                  <a:pt x="679" y="156"/>
                  <a:pt x="675" y="156"/>
                </a:cubicBezTo>
                <a:close/>
                <a:moveTo>
                  <a:pt x="652" y="175"/>
                </a:moveTo>
                <a:cubicBezTo>
                  <a:pt x="648" y="175"/>
                  <a:pt x="645" y="178"/>
                  <a:pt x="645" y="182"/>
                </a:cubicBezTo>
                <a:cubicBezTo>
                  <a:pt x="645" y="185"/>
                  <a:pt x="648" y="188"/>
                  <a:pt x="652" y="188"/>
                </a:cubicBezTo>
                <a:cubicBezTo>
                  <a:pt x="657" y="188"/>
                  <a:pt x="660" y="185"/>
                  <a:pt x="660" y="182"/>
                </a:cubicBezTo>
                <a:cubicBezTo>
                  <a:pt x="660" y="178"/>
                  <a:pt x="657" y="175"/>
                  <a:pt x="652" y="175"/>
                </a:cubicBezTo>
                <a:close/>
                <a:moveTo>
                  <a:pt x="675" y="175"/>
                </a:moveTo>
                <a:cubicBezTo>
                  <a:pt x="671" y="175"/>
                  <a:pt x="667" y="178"/>
                  <a:pt x="667" y="182"/>
                </a:cubicBezTo>
                <a:cubicBezTo>
                  <a:pt x="667" y="186"/>
                  <a:pt x="671" y="189"/>
                  <a:pt x="675" y="189"/>
                </a:cubicBezTo>
                <a:cubicBezTo>
                  <a:pt x="679" y="189"/>
                  <a:pt x="682" y="186"/>
                  <a:pt x="682" y="182"/>
                </a:cubicBezTo>
                <a:cubicBezTo>
                  <a:pt x="682" y="178"/>
                  <a:pt x="679" y="175"/>
                  <a:pt x="675" y="175"/>
                </a:cubicBezTo>
                <a:close/>
                <a:moveTo>
                  <a:pt x="652" y="194"/>
                </a:moveTo>
                <a:cubicBezTo>
                  <a:pt x="648" y="194"/>
                  <a:pt x="645" y="197"/>
                  <a:pt x="645" y="201"/>
                </a:cubicBezTo>
                <a:cubicBezTo>
                  <a:pt x="645" y="205"/>
                  <a:pt x="648" y="208"/>
                  <a:pt x="652" y="208"/>
                </a:cubicBezTo>
                <a:cubicBezTo>
                  <a:pt x="657" y="208"/>
                  <a:pt x="660" y="205"/>
                  <a:pt x="660" y="201"/>
                </a:cubicBezTo>
                <a:cubicBezTo>
                  <a:pt x="660" y="197"/>
                  <a:pt x="657" y="194"/>
                  <a:pt x="652" y="194"/>
                </a:cubicBezTo>
                <a:close/>
                <a:moveTo>
                  <a:pt x="675" y="195"/>
                </a:moveTo>
                <a:cubicBezTo>
                  <a:pt x="671" y="195"/>
                  <a:pt x="667" y="198"/>
                  <a:pt x="667" y="201"/>
                </a:cubicBezTo>
                <a:cubicBezTo>
                  <a:pt x="667" y="205"/>
                  <a:pt x="671" y="208"/>
                  <a:pt x="675" y="208"/>
                </a:cubicBezTo>
                <a:cubicBezTo>
                  <a:pt x="679" y="208"/>
                  <a:pt x="682" y="205"/>
                  <a:pt x="682" y="201"/>
                </a:cubicBezTo>
                <a:cubicBezTo>
                  <a:pt x="682" y="198"/>
                  <a:pt x="679" y="195"/>
                  <a:pt x="675" y="195"/>
                </a:cubicBezTo>
                <a:close/>
                <a:moveTo>
                  <a:pt x="652" y="214"/>
                </a:moveTo>
                <a:cubicBezTo>
                  <a:pt x="648" y="214"/>
                  <a:pt x="645" y="217"/>
                  <a:pt x="645" y="220"/>
                </a:cubicBezTo>
                <a:cubicBezTo>
                  <a:pt x="645" y="224"/>
                  <a:pt x="648" y="227"/>
                  <a:pt x="652" y="227"/>
                </a:cubicBezTo>
                <a:cubicBezTo>
                  <a:pt x="657" y="227"/>
                  <a:pt x="660" y="224"/>
                  <a:pt x="660" y="220"/>
                </a:cubicBezTo>
                <a:cubicBezTo>
                  <a:pt x="660" y="217"/>
                  <a:pt x="657" y="214"/>
                  <a:pt x="652" y="214"/>
                </a:cubicBezTo>
                <a:close/>
                <a:moveTo>
                  <a:pt x="675" y="214"/>
                </a:moveTo>
                <a:cubicBezTo>
                  <a:pt x="671" y="214"/>
                  <a:pt x="667" y="217"/>
                  <a:pt x="667" y="221"/>
                </a:cubicBezTo>
                <a:cubicBezTo>
                  <a:pt x="667" y="224"/>
                  <a:pt x="671" y="227"/>
                  <a:pt x="675" y="227"/>
                </a:cubicBezTo>
                <a:cubicBezTo>
                  <a:pt x="679" y="227"/>
                  <a:pt x="682" y="224"/>
                  <a:pt x="682" y="221"/>
                </a:cubicBezTo>
                <a:cubicBezTo>
                  <a:pt x="682" y="217"/>
                  <a:pt x="679" y="214"/>
                  <a:pt x="675" y="214"/>
                </a:cubicBezTo>
                <a:close/>
                <a:moveTo>
                  <a:pt x="652" y="233"/>
                </a:moveTo>
                <a:cubicBezTo>
                  <a:pt x="648" y="233"/>
                  <a:pt x="645" y="236"/>
                  <a:pt x="645" y="239"/>
                </a:cubicBezTo>
                <a:cubicBezTo>
                  <a:pt x="645" y="243"/>
                  <a:pt x="648" y="245"/>
                  <a:pt x="652" y="245"/>
                </a:cubicBezTo>
                <a:cubicBezTo>
                  <a:pt x="657" y="245"/>
                  <a:pt x="660" y="243"/>
                  <a:pt x="660" y="239"/>
                </a:cubicBezTo>
                <a:cubicBezTo>
                  <a:pt x="660" y="236"/>
                  <a:pt x="657" y="233"/>
                  <a:pt x="652" y="233"/>
                </a:cubicBezTo>
                <a:close/>
                <a:moveTo>
                  <a:pt x="675" y="233"/>
                </a:moveTo>
                <a:cubicBezTo>
                  <a:pt x="671" y="233"/>
                  <a:pt x="667" y="236"/>
                  <a:pt x="667" y="240"/>
                </a:cubicBezTo>
                <a:cubicBezTo>
                  <a:pt x="667" y="243"/>
                  <a:pt x="671" y="245"/>
                  <a:pt x="675" y="245"/>
                </a:cubicBezTo>
                <a:cubicBezTo>
                  <a:pt x="679" y="245"/>
                  <a:pt x="682" y="243"/>
                  <a:pt x="682" y="240"/>
                </a:cubicBezTo>
                <a:cubicBezTo>
                  <a:pt x="682" y="237"/>
                  <a:pt x="679" y="233"/>
                  <a:pt x="675" y="233"/>
                </a:cubicBezTo>
                <a:close/>
                <a:moveTo>
                  <a:pt x="652" y="252"/>
                </a:moveTo>
                <a:cubicBezTo>
                  <a:pt x="648" y="252"/>
                  <a:pt x="645" y="255"/>
                  <a:pt x="645" y="258"/>
                </a:cubicBezTo>
                <a:cubicBezTo>
                  <a:pt x="645" y="262"/>
                  <a:pt x="648" y="265"/>
                  <a:pt x="652" y="265"/>
                </a:cubicBezTo>
                <a:cubicBezTo>
                  <a:pt x="657" y="265"/>
                  <a:pt x="660" y="262"/>
                  <a:pt x="660" y="258"/>
                </a:cubicBezTo>
                <a:cubicBezTo>
                  <a:pt x="660" y="255"/>
                  <a:pt x="657" y="252"/>
                  <a:pt x="652" y="252"/>
                </a:cubicBezTo>
                <a:close/>
                <a:moveTo>
                  <a:pt x="652" y="271"/>
                </a:moveTo>
                <a:cubicBezTo>
                  <a:pt x="648" y="271"/>
                  <a:pt x="645" y="274"/>
                  <a:pt x="645" y="278"/>
                </a:cubicBezTo>
                <a:cubicBezTo>
                  <a:pt x="645" y="282"/>
                  <a:pt x="648" y="285"/>
                  <a:pt x="652" y="285"/>
                </a:cubicBezTo>
                <a:cubicBezTo>
                  <a:pt x="657" y="285"/>
                  <a:pt x="660" y="282"/>
                  <a:pt x="660" y="278"/>
                </a:cubicBezTo>
                <a:cubicBezTo>
                  <a:pt x="660" y="274"/>
                  <a:pt x="657" y="271"/>
                  <a:pt x="652" y="271"/>
                </a:cubicBezTo>
                <a:close/>
                <a:moveTo>
                  <a:pt x="675" y="272"/>
                </a:moveTo>
                <a:cubicBezTo>
                  <a:pt x="671" y="272"/>
                  <a:pt x="667" y="275"/>
                  <a:pt x="667" y="278"/>
                </a:cubicBezTo>
                <a:cubicBezTo>
                  <a:pt x="667" y="282"/>
                  <a:pt x="671" y="285"/>
                  <a:pt x="675" y="285"/>
                </a:cubicBezTo>
                <a:cubicBezTo>
                  <a:pt x="679" y="285"/>
                  <a:pt x="682" y="282"/>
                  <a:pt x="682" y="278"/>
                </a:cubicBezTo>
                <a:cubicBezTo>
                  <a:pt x="682" y="275"/>
                  <a:pt x="679" y="272"/>
                  <a:pt x="675" y="272"/>
                </a:cubicBezTo>
                <a:close/>
                <a:moveTo>
                  <a:pt x="698" y="21"/>
                </a:moveTo>
                <a:cubicBezTo>
                  <a:pt x="693" y="21"/>
                  <a:pt x="690" y="24"/>
                  <a:pt x="690" y="28"/>
                </a:cubicBezTo>
                <a:cubicBezTo>
                  <a:pt x="690" y="31"/>
                  <a:pt x="693" y="34"/>
                  <a:pt x="698" y="34"/>
                </a:cubicBezTo>
                <a:cubicBezTo>
                  <a:pt x="702" y="34"/>
                  <a:pt x="705" y="31"/>
                  <a:pt x="705" y="28"/>
                </a:cubicBezTo>
                <a:cubicBezTo>
                  <a:pt x="705" y="24"/>
                  <a:pt x="702" y="21"/>
                  <a:pt x="698" y="21"/>
                </a:cubicBezTo>
                <a:close/>
                <a:moveTo>
                  <a:pt x="720" y="20"/>
                </a:moveTo>
                <a:cubicBezTo>
                  <a:pt x="715" y="20"/>
                  <a:pt x="712" y="23"/>
                  <a:pt x="712" y="27"/>
                </a:cubicBezTo>
                <a:cubicBezTo>
                  <a:pt x="712" y="30"/>
                  <a:pt x="715" y="33"/>
                  <a:pt x="720" y="33"/>
                </a:cubicBezTo>
                <a:cubicBezTo>
                  <a:pt x="724" y="33"/>
                  <a:pt x="727" y="30"/>
                  <a:pt x="727" y="27"/>
                </a:cubicBezTo>
                <a:cubicBezTo>
                  <a:pt x="727" y="23"/>
                  <a:pt x="724" y="20"/>
                  <a:pt x="720" y="20"/>
                </a:cubicBezTo>
                <a:close/>
                <a:moveTo>
                  <a:pt x="698" y="40"/>
                </a:moveTo>
                <a:cubicBezTo>
                  <a:pt x="693" y="40"/>
                  <a:pt x="690" y="43"/>
                  <a:pt x="690" y="47"/>
                </a:cubicBezTo>
                <a:cubicBezTo>
                  <a:pt x="690" y="50"/>
                  <a:pt x="693" y="53"/>
                  <a:pt x="698" y="53"/>
                </a:cubicBezTo>
                <a:cubicBezTo>
                  <a:pt x="702" y="53"/>
                  <a:pt x="705" y="50"/>
                  <a:pt x="705" y="47"/>
                </a:cubicBezTo>
                <a:cubicBezTo>
                  <a:pt x="705" y="43"/>
                  <a:pt x="702" y="40"/>
                  <a:pt x="698" y="40"/>
                </a:cubicBezTo>
                <a:close/>
                <a:moveTo>
                  <a:pt x="720" y="40"/>
                </a:moveTo>
                <a:cubicBezTo>
                  <a:pt x="715" y="40"/>
                  <a:pt x="712" y="43"/>
                  <a:pt x="712" y="46"/>
                </a:cubicBezTo>
                <a:cubicBezTo>
                  <a:pt x="712" y="50"/>
                  <a:pt x="715" y="53"/>
                  <a:pt x="720" y="53"/>
                </a:cubicBezTo>
                <a:cubicBezTo>
                  <a:pt x="724" y="53"/>
                  <a:pt x="727" y="50"/>
                  <a:pt x="727" y="46"/>
                </a:cubicBezTo>
                <a:cubicBezTo>
                  <a:pt x="727" y="43"/>
                  <a:pt x="724" y="40"/>
                  <a:pt x="720" y="40"/>
                </a:cubicBezTo>
                <a:close/>
                <a:moveTo>
                  <a:pt x="698" y="59"/>
                </a:moveTo>
                <a:cubicBezTo>
                  <a:pt x="693" y="59"/>
                  <a:pt x="690" y="61"/>
                  <a:pt x="690" y="65"/>
                </a:cubicBezTo>
                <a:cubicBezTo>
                  <a:pt x="690" y="69"/>
                  <a:pt x="693" y="72"/>
                  <a:pt x="698" y="72"/>
                </a:cubicBezTo>
                <a:cubicBezTo>
                  <a:pt x="702" y="72"/>
                  <a:pt x="705" y="69"/>
                  <a:pt x="705" y="65"/>
                </a:cubicBezTo>
                <a:cubicBezTo>
                  <a:pt x="705" y="63"/>
                  <a:pt x="702" y="59"/>
                  <a:pt x="698" y="59"/>
                </a:cubicBezTo>
                <a:close/>
                <a:moveTo>
                  <a:pt x="720" y="59"/>
                </a:moveTo>
                <a:cubicBezTo>
                  <a:pt x="715" y="59"/>
                  <a:pt x="712" y="62"/>
                  <a:pt x="712" y="65"/>
                </a:cubicBezTo>
                <a:cubicBezTo>
                  <a:pt x="712" y="69"/>
                  <a:pt x="715" y="72"/>
                  <a:pt x="720" y="72"/>
                </a:cubicBezTo>
                <a:cubicBezTo>
                  <a:pt x="724" y="72"/>
                  <a:pt x="727" y="69"/>
                  <a:pt x="727" y="65"/>
                </a:cubicBezTo>
                <a:cubicBezTo>
                  <a:pt x="727" y="62"/>
                  <a:pt x="724" y="59"/>
                  <a:pt x="720" y="59"/>
                </a:cubicBezTo>
                <a:close/>
                <a:moveTo>
                  <a:pt x="698" y="78"/>
                </a:moveTo>
                <a:cubicBezTo>
                  <a:pt x="693" y="78"/>
                  <a:pt x="690" y="81"/>
                  <a:pt x="690" y="85"/>
                </a:cubicBezTo>
                <a:cubicBezTo>
                  <a:pt x="690" y="88"/>
                  <a:pt x="693" y="91"/>
                  <a:pt x="698" y="91"/>
                </a:cubicBezTo>
                <a:cubicBezTo>
                  <a:pt x="702" y="91"/>
                  <a:pt x="705" y="88"/>
                  <a:pt x="705" y="85"/>
                </a:cubicBezTo>
                <a:cubicBezTo>
                  <a:pt x="705" y="81"/>
                  <a:pt x="702" y="78"/>
                  <a:pt x="698" y="78"/>
                </a:cubicBezTo>
                <a:close/>
                <a:moveTo>
                  <a:pt x="720" y="78"/>
                </a:moveTo>
                <a:cubicBezTo>
                  <a:pt x="715" y="78"/>
                  <a:pt x="712" y="81"/>
                  <a:pt x="712" y="85"/>
                </a:cubicBezTo>
                <a:cubicBezTo>
                  <a:pt x="712" y="88"/>
                  <a:pt x="715" y="91"/>
                  <a:pt x="720" y="91"/>
                </a:cubicBezTo>
                <a:cubicBezTo>
                  <a:pt x="724" y="91"/>
                  <a:pt x="727" y="88"/>
                  <a:pt x="727" y="85"/>
                </a:cubicBezTo>
                <a:cubicBezTo>
                  <a:pt x="727" y="81"/>
                  <a:pt x="724" y="78"/>
                  <a:pt x="720" y="78"/>
                </a:cubicBezTo>
                <a:close/>
                <a:moveTo>
                  <a:pt x="741" y="33"/>
                </a:moveTo>
                <a:cubicBezTo>
                  <a:pt x="746" y="33"/>
                  <a:pt x="749" y="30"/>
                  <a:pt x="749" y="27"/>
                </a:cubicBezTo>
                <a:cubicBezTo>
                  <a:pt x="749" y="23"/>
                  <a:pt x="746" y="20"/>
                  <a:pt x="741" y="20"/>
                </a:cubicBezTo>
                <a:cubicBezTo>
                  <a:pt x="737" y="20"/>
                  <a:pt x="734" y="23"/>
                  <a:pt x="734" y="27"/>
                </a:cubicBezTo>
                <a:cubicBezTo>
                  <a:pt x="734" y="30"/>
                  <a:pt x="737" y="33"/>
                  <a:pt x="741" y="33"/>
                </a:cubicBezTo>
                <a:close/>
                <a:moveTo>
                  <a:pt x="764" y="33"/>
                </a:moveTo>
                <a:cubicBezTo>
                  <a:pt x="768" y="33"/>
                  <a:pt x="771" y="30"/>
                  <a:pt x="771" y="27"/>
                </a:cubicBezTo>
                <a:cubicBezTo>
                  <a:pt x="771" y="23"/>
                  <a:pt x="768" y="20"/>
                  <a:pt x="764" y="20"/>
                </a:cubicBezTo>
                <a:cubicBezTo>
                  <a:pt x="759" y="20"/>
                  <a:pt x="756" y="23"/>
                  <a:pt x="756" y="27"/>
                </a:cubicBezTo>
                <a:cubicBezTo>
                  <a:pt x="756" y="30"/>
                  <a:pt x="759" y="33"/>
                  <a:pt x="764" y="33"/>
                </a:cubicBezTo>
                <a:close/>
                <a:moveTo>
                  <a:pt x="741" y="53"/>
                </a:moveTo>
                <a:cubicBezTo>
                  <a:pt x="746" y="53"/>
                  <a:pt x="749" y="50"/>
                  <a:pt x="749" y="46"/>
                </a:cubicBezTo>
                <a:cubicBezTo>
                  <a:pt x="749" y="43"/>
                  <a:pt x="746" y="40"/>
                  <a:pt x="741" y="40"/>
                </a:cubicBezTo>
                <a:cubicBezTo>
                  <a:pt x="737" y="40"/>
                  <a:pt x="734" y="43"/>
                  <a:pt x="734" y="46"/>
                </a:cubicBezTo>
                <a:cubicBezTo>
                  <a:pt x="734" y="50"/>
                  <a:pt x="737" y="53"/>
                  <a:pt x="741" y="53"/>
                </a:cubicBezTo>
                <a:close/>
                <a:moveTo>
                  <a:pt x="764" y="53"/>
                </a:moveTo>
                <a:cubicBezTo>
                  <a:pt x="768" y="53"/>
                  <a:pt x="771" y="50"/>
                  <a:pt x="771" y="46"/>
                </a:cubicBezTo>
                <a:cubicBezTo>
                  <a:pt x="771" y="43"/>
                  <a:pt x="768" y="40"/>
                  <a:pt x="764" y="40"/>
                </a:cubicBezTo>
                <a:cubicBezTo>
                  <a:pt x="759" y="40"/>
                  <a:pt x="756" y="43"/>
                  <a:pt x="756" y="46"/>
                </a:cubicBezTo>
                <a:cubicBezTo>
                  <a:pt x="756" y="50"/>
                  <a:pt x="759" y="53"/>
                  <a:pt x="764" y="53"/>
                </a:cubicBezTo>
                <a:close/>
                <a:moveTo>
                  <a:pt x="741" y="72"/>
                </a:moveTo>
                <a:cubicBezTo>
                  <a:pt x="746" y="72"/>
                  <a:pt x="749" y="69"/>
                  <a:pt x="749" y="65"/>
                </a:cubicBezTo>
                <a:cubicBezTo>
                  <a:pt x="749" y="62"/>
                  <a:pt x="746" y="59"/>
                  <a:pt x="741" y="59"/>
                </a:cubicBezTo>
                <a:cubicBezTo>
                  <a:pt x="737" y="59"/>
                  <a:pt x="734" y="62"/>
                  <a:pt x="734" y="65"/>
                </a:cubicBezTo>
                <a:cubicBezTo>
                  <a:pt x="734" y="69"/>
                  <a:pt x="737" y="72"/>
                  <a:pt x="741" y="72"/>
                </a:cubicBezTo>
                <a:close/>
                <a:moveTo>
                  <a:pt x="764" y="72"/>
                </a:moveTo>
                <a:cubicBezTo>
                  <a:pt x="768" y="72"/>
                  <a:pt x="771" y="69"/>
                  <a:pt x="771" y="65"/>
                </a:cubicBezTo>
                <a:cubicBezTo>
                  <a:pt x="771" y="62"/>
                  <a:pt x="768" y="59"/>
                  <a:pt x="764" y="59"/>
                </a:cubicBezTo>
                <a:cubicBezTo>
                  <a:pt x="759" y="59"/>
                  <a:pt x="756" y="62"/>
                  <a:pt x="756" y="65"/>
                </a:cubicBezTo>
                <a:cubicBezTo>
                  <a:pt x="756" y="69"/>
                  <a:pt x="759" y="72"/>
                  <a:pt x="764" y="72"/>
                </a:cubicBezTo>
                <a:close/>
                <a:moveTo>
                  <a:pt x="741" y="91"/>
                </a:moveTo>
                <a:cubicBezTo>
                  <a:pt x="746" y="91"/>
                  <a:pt x="749" y="88"/>
                  <a:pt x="749" y="85"/>
                </a:cubicBezTo>
                <a:cubicBezTo>
                  <a:pt x="749" y="81"/>
                  <a:pt x="746" y="78"/>
                  <a:pt x="741" y="78"/>
                </a:cubicBezTo>
                <a:cubicBezTo>
                  <a:pt x="737" y="78"/>
                  <a:pt x="734" y="81"/>
                  <a:pt x="734" y="85"/>
                </a:cubicBezTo>
                <a:cubicBezTo>
                  <a:pt x="734" y="88"/>
                  <a:pt x="737" y="91"/>
                  <a:pt x="741" y="91"/>
                </a:cubicBezTo>
                <a:close/>
                <a:moveTo>
                  <a:pt x="764" y="91"/>
                </a:moveTo>
                <a:cubicBezTo>
                  <a:pt x="768" y="91"/>
                  <a:pt x="771" y="88"/>
                  <a:pt x="771" y="85"/>
                </a:cubicBezTo>
                <a:cubicBezTo>
                  <a:pt x="771" y="81"/>
                  <a:pt x="768" y="78"/>
                  <a:pt x="764" y="78"/>
                </a:cubicBezTo>
                <a:cubicBezTo>
                  <a:pt x="759" y="78"/>
                  <a:pt x="756" y="81"/>
                  <a:pt x="756" y="85"/>
                </a:cubicBezTo>
                <a:cubicBezTo>
                  <a:pt x="756" y="88"/>
                  <a:pt x="759" y="91"/>
                  <a:pt x="764" y="91"/>
                </a:cubicBezTo>
                <a:close/>
                <a:moveTo>
                  <a:pt x="741" y="110"/>
                </a:moveTo>
                <a:cubicBezTo>
                  <a:pt x="746" y="110"/>
                  <a:pt x="749" y="107"/>
                  <a:pt x="749" y="104"/>
                </a:cubicBezTo>
                <a:cubicBezTo>
                  <a:pt x="749" y="100"/>
                  <a:pt x="746" y="97"/>
                  <a:pt x="741" y="97"/>
                </a:cubicBezTo>
                <a:cubicBezTo>
                  <a:pt x="737" y="97"/>
                  <a:pt x="734" y="100"/>
                  <a:pt x="734" y="104"/>
                </a:cubicBezTo>
                <a:cubicBezTo>
                  <a:pt x="734" y="107"/>
                  <a:pt x="737" y="110"/>
                  <a:pt x="741" y="110"/>
                </a:cubicBezTo>
                <a:close/>
                <a:moveTo>
                  <a:pt x="764" y="110"/>
                </a:moveTo>
                <a:cubicBezTo>
                  <a:pt x="768" y="110"/>
                  <a:pt x="771" y="107"/>
                  <a:pt x="771" y="104"/>
                </a:cubicBezTo>
                <a:cubicBezTo>
                  <a:pt x="771" y="100"/>
                  <a:pt x="768" y="97"/>
                  <a:pt x="764" y="97"/>
                </a:cubicBezTo>
                <a:cubicBezTo>
                  <a:pt x="759" y="97"/>
                  <a:pt x="756" y="100"/>
                  <a:pt x="756" y="104"/>
                </a:cubicBezTo>
                <a:cubicBezTo>
                  <a:pt x="756" y="107"/>
                  <a:pt x="759" y="110"/>
                  <a:pt x="764" y="110"/>
                </a:cubicBezTo>
                <a:close/>
                <a:moveTo>
                  <a:pt x="764" y="130"/>
                </a:moveTo>
                <a:cubicBezTo>
                  <a:pt x="768" y="130"/>
                  <a:pt x="771" y="127"/>
                  <a:pt x="771" y="123"/>
                </a:cubicBezTo>
                <a:cubicBezTo>
                  <a:pt x="771" y="119"/>
                  <a:pt x="768" y="116"/>
                  <a:pt x="764" y="116"/>
                </a:cubicBezTo>
                <a:cubicBezTo>
                  <a:pt x="759" y="116"/>
                  <a:pt x="756" y="119"/>
                  <a:pt x="756" y="123"/>
                </a:cubicBezTo>
                <a:cubicBezTo>
                  <a:pt x="756" y="127"/>
                  <a:pt x="759" y="130"/>
                  <a:pt x="764" y="130"/>
                </a:cubicBezTo>
                <a:close/>
                <a:moveTo>
                  <a:pt x="786" y="33"/>
                </a:moveTo>
                <a:cubicBezTo>
                  <a:pt x="791" y="33"/>
                  <a:pt x="794" y="30"/>
                  <a:pt x="794" y="27"/>
                </a:cubicBezTo>
                <a:cubicBezTo>
                  <a:pt x="794" y="23"/>
                  <a:pt x="791" y="20"/>
                  <a:pt x="786" y="20"/>
                </a:cubicBezTo>
                <a:cubicBezTo>
                  <a:pt x="782" y="20"/>
                  <a:pt x="779" y="23"/>
                  <a:pt x="779" y="27"/>
                </a:cubicBezTo>
                <a:cubicBezTo>
                  <a:pt x="779" y="30"/>
                  <a:pt x="782" y="33"/>
                  <a:pt x="786" y="33"/>
                </a:cubicBezTo>
                <a:close/>
                <a:moveTo>
                  <a:pt x="808" y="20"/>
                </a:moveTo>
                <a:cubicBezTo>
                  <a:pt x="804" y="20"/>
                  <a:pt x="801" y="23"/>
                  <a:pt x="801" y="27"/>
                </a:cubicBezTo>
                <a:cubicBezTo>
                  <a:pt x="801" y="30"/>
                  <a:pt x="804" y="33"/>
                  <a:pt x="808" y="33"/>
                </a:cubicBezTo>
                <a:cubicBezTo>
                  <a:pt x="813" y="33"/>
                  <a:pt x="816" y="30"/>
                  <a:pt x="816" y="27"/>
                </a:cubicBezTo>
                <a:cubicBezTo>
                  <a:pt x="816" y="23"/>
                  <a:pt x="813" y="20"/>
                  <a:pt x="808" y="20"/>
                </a:cubicBezTo>
                <a:close/>
                <a:moveTo>
                  <a:pt x="786" y="53"/>
                </a:moveTo>
                <a:cubicBezTo>
                  <a:pt x="791" y="53"/>
                  <a:pt x="794" y="50"/>
                  <a:pt x="794" y="46"/>
                </a:cubicBezTo>
                <a:cubicBezTo>
                  <a:pt x="794" y="43"/>
                  <a:pt x="791" y="40"/>
                  <a:pt x="786" y="40"/>
                </a:cubicBezTo>
                <a:cubicBezTo>
                  <a:pt x="782" y="40"/>
                  <a:pt x="779" y="43"/>
                  <a:pt x="779" y="46"/>
                </a:cubicBezTo>
                <a:cubicBezTo>
                  <a:pt x="779" y="50"/>
                  <a:pt x="782" y="53"/>
                  <a:pt x="786" y="53"/>
                </a:cubicBezTo>
                <a:close/>
                <a:moveTo>
                  <a:pt x="808" y="40"/>
                </a:moveTo>
                <a:cubicBezTo>
                  <a:pt x="804" y="40"/>
                  <a:pt x="801" y="43"/>
                  <a:pt x="801" y="46"/>
                </a:cubicBezTo>
                <a:cubicBezTo>
                  <a:pt x="801" y="50"/>
                  <a:pt x="804" y="53"/>
                  <a:pt x="808" y="53"/>
                </a:cubicBezTo>
                <a:cubicBezTo>
                  <a:pt x="813" y="53"/>
                  <a:pt x="816" y="50"/>
                  <a:pt x="816" y="46"/>
                </a:cubicBezTo>
                <a:cubicBezTo>
                  <a:pt x="816" y="43"/>
                  <a:pt x="813" y="40"/>
                  <a:pt x="808" y="40"/>
                </a:cubicBezTo>
                <a:close/>
                <a:moveTo>
                  <a:pt x="786" y="72"/>
                </a:moveTo>
                <a:cubicBezTo>
                  <a:pt x="791" y="72"/>
                  <a:pt x="794" y="69"/>
                  <a:pt x="794" y="65"/>
                </a:cubicBezTo>
                <a:cubicBezTo>
                  <a:pt x="794" y="62"/>
                  <a:pt x="791" y="59"/>
                  <a:pt x="786" y="59"/>
                </a:cubicBezTo>
                <a:cubicBezTo>
                  <a:pt x="782" y="59"/>
                  <a:pt x="779" y="62"/>
                  <a:pt x="779" y="65"/>
                </a:cubicBezTo>
                <a:cubicBezTo>
                  <a:pt x="779" y="69"/>
                  <a:pt x="782" y="72"/>
                  <a:pt x="786" y="72"/>
                </a:cubicBezTo>
                <a:close/>
                <a:moveTo>
                  <a:pt x="808" y="59"/>
                </a:moveTo>
                <a:cubicBezTo>
                  <a:pt x="804" y="59"/>
                  <a:pt x="801" y="62"/>
                  <a:pt x="801" y="65"/>
                </a:cubicBezTo>
                <a:cubicBezTo>
                  <a:pt x="801" y="69"/>
                  <a:pt x="804" y="72"/>
                  <a:pt x="808" y="72"/>
                </a:cubicBezTo>
                <a:cubicBezTo>
                  <a:pt x="813" y="72"/>
                  <a:pt x="816" y="69"/>
                  <a:pt x="816" y="65"/>
                </a:cubicBezTo>
                <a:cubicBezTo>
                  <a:pt x="816" y="62"/>
                  <a:pt x="813" y="59"/>
                  <a:pt x="808" y="59"/>
                </a:cubicBezTo>
                <a:close/>
                <a:moveTo>
                  <a:pt x="786" y="91"/>
                </a:moveTo>
                <a:cubicBezTo>
                  <a:pt x="791" y="91"/>
                  <a:pt x="794" y="88"/>
                  <a:pt x="794" y="85"/>
                </a:cubicBezTo>
                <a:cubicBezTo>
                  <a:pt x="794" y="81"/>
                  <a:pt x="791" y="78"/>
                  <a:pt x="786" y="78"/>
                </a:cubicBezTo>
                <a:cubicBezTo>
                  <a:pt x="782" y="78"/>
                  <a:pt x="779" y="81"/>
                  <a:pt x="779" y="85"/>
                </a:cubicBezTo>
                <a:cubicBezTo>
                  <a:pt x="779" y="88"/>
                  <a:pt x="782" y="91"/>
                  <a:pt x="786" y="91"/>
                </a:cubicBezTo>
                <a:close/>
                <a:moveTo>
                  <a:pt x="808" y="78"/>
                </a:moveTo>
                <a:cubicBezTo>
                  <a:pt x="804" y="78"/>
                  <a:pt x="801" y="81"/>
                  <a:pt x="801" y="85"/>
                </a:cubicBezTo>
                <a:cubicBezTo>
                  <a:pt x="801" y="88"/>
                  <a:pt x="804" y="91"/>
                  <a:pt x="808" y="91"/>
                </a:cubicBezTo>
                <a:cubicBezTo>
                  <a:pt x="813" y="91"/>
                  <a:pt x="816" y="88"/>
                  <a:pt x="816" y="85"/>
                </a:cubicBezTo>
                <a:cubicBezTo>
                  <a:pt x="816" y="81"/>
                  <a:pt x="813" y="78"/>
                  <a:pt x="808" y="78"/>
                </a:cubicBezTo>
                <a:close/>
                <a:moveTo>
                  <a:pt x="786" y="110"/>
                </a:moveTo>
                <a:cubicBezTo>
                  <a:pt x="791" y="110"/>
                  <a:pt x="794" y="107"/>
                  <a:pt x="794" y="104"/>
                </a:cubicBezTo>
                <a:cubicBezTo>
                  <a:pt x="794" y="100"/>
                  <a:pt x="791" y="97"/>
                  <a:pt x="786" y="97"/>
                </a:cubicBezTo>
                <a:cubicBezTo>
                  <a:pt x="782" y="97"/>
                  <a:pt x="779" y="100"/>
                  <a:pt x="779" y="104"/>
                </a:cubicBezTo>
                <a:cubicBezTo>
                  <a:pt x="779" y="107"/>
                  <a:pt x="782" y="110"/>
                  <a:pt x="786" y="110"/>
                </a:cubicBezTo>
                <a:close/>
                <a:moveTo>
                  <a:pt x="808" y="97"/>
                </a:moveTo>
                <a:cubicBezTo>
                  <a:pt x="804" y="97"/>
                  <a:pt x="801" y="100"/>
                  <a:pt x="801" y="104"/>
                </a:cubicBezTo>
                <a:cubicBezTo>
                  <a:pt x="801" y="107"/>
                  <a:pt x="804" y="110"/>
                  <a:pt x="808" y="110"/>
                </a:cubicBezTo>
                <a:cubicBezTo>
                  <a:pt x="813" y="110"/>
                  <a:pt x="816" y="107"/>
                  <a:pt x="816" y="104"/>
                </a:cubicBezTo>
                <a:cubicBezTo>
                  <a:pt x="816" y="100"/>
                  <a:pt x="813" y="97"/>
                  <a:pt x="808" y="97"/>
                </a:cubicBezTo>
                <a:close/>
                <a:moveTo>
                  <a:pt x="786" y="130"/>
                </a:moveTo>
                <a:cubicBezTo>
                  <a:pt x="791" y="130"/>
                  <a:pt x="794" y="127"/>
                  <a:pt x="794" y="123"/>
                </a:cubicBezTo>
                <a:cubicBezTo>
                  <a:pt x="794" y="119"/>
                  <a:pt x="791" y="116"/>
                  <a:pt x="786" y="116"/>
                </a:cubicBezTo>
                <a:cubicBezTo>
                  <a:pt x="782" y="116"/>
                  <a:pt x="779" y="119"/>
                  <a:pt x="779" y="123"/>
                </a:cubicBezTo>
                <a:cubicBezTo>
                  <a:pt x="779" y="127"/>
                  <a:pt x="782" y="130"/>
                  <a:pt x="786" y="130"/>
                </a:cubicBezTo>
                <a:close/>
                <a:moveTo>
                  <a:pt x="808" y="116"/>
                </a:moveTo>
                <a:cubicBezTo>
                  <a:pt x="804" y="116"/>
                  <a:pt x="801" y="119"/>
                  <a:pt x="801" y="123"/>
                </a:cubicBezTo>
                <a:cubicBezTo>
                  <a:pt x="801" y="127"/>
                  <a:pt x="804" y="130"/>
                  <a:pt x="808" y="130"/>
                </a:cubicBezTo>
                <a:cubicBezTo>
                  <a:pt x="813" y="130"/>
                  <a:pt x="816" y="127"/>
                  <a:pt x="816" y="123"/>
                </a:cubicBezTo>
                <a:cubicBezTo>
                  <a:pt x="816" y="119"/>
                  <a:pt x="813" y="116"/>
                  <a:pt x="808" y="116"/>
                </a:cubicBezTo>
                <a:close/>
                <a:moveTo>
                  <a:pt x="830" y="20"/>
                </a:moveTo>
                <a:cubicBezTo>
                  <a:pt x="826" y="20"/>
                  <a:pt x="822" y="23"/>
                  <a:pt x="822" y="27"/>
                </a:cubicBezTo>
                <a:cubicBezTo>
                  <a:pt x="822" y="30"/>
                  <a:pt x="826" y="33"/>
                  <a:pt x="830" y="33"/>
                </a:cubicBezTo>
                <a:cubicBezTo>
                  <a:pt x="834" y="33"/>
                  <a:pt x="838" y="30"/>
                  <a:pt x="838" y="27"/>
                </a:cubicBezTo>
                <a:cubicBezTo>
                  <a:pt x="838" y="23"/>
                  <a:pt x="834" y="20"/>
                  <a:pt x="830" y="20"/>
                </a:cubicBezTo>
                <a:close/>
                <a:moveTo>
                  <a:pt x="852" y="20"/>
                </a:moveTo>
                <a:cubicBezTo>
                  <a:pt x="848" y="20"/>
                  <a:pt x="845" y="23"/>
                  <a:pt x="845" y="27"/>
                </a:cubicBezTo>
                <a:cubicBezTo>
                  <a:pt x="845" y="30"/>
                  <a:pt x="848" y="33"/>
                  <a:pt x="852" y="33"/>
                </a:cubicBezTo>
                <a:cubicBezTo>
                  <a:pt x="857" y="33"/>
                  <a:pt x="860" y="30"/>
                  <a:pt x="860" y="27"/>
                </a:cubicBezTo>
                <a:cubicBezTo>
                  <a:pt x="860" y="23"/>
                  <a:pt x="857" y="20"/>
                  <a:pt x="852" y="20"/>
                </a:cubicBezTo>
                <a:close/>
                <a:moveTo>
                  <a:pt x="830" y="40"/>
                </a:moveTo>
                <a:cubicBezTo>
                  <a:pt x="826" y="40"/>
                  <a:pt x="822" y="43"/>
                  <a:pt x="822" y="46"/>
                </a:cubicBezTo>
                <a:cubicBezTo>
                  <a:pt x="822" y="50"/>
                  <a:pt x="826" y="53"/>
                  <a:pt x="830" y="53"/>
                </a:cubicBezTo>
                <a:cubicBezTo>
                  <a:pt x="834" y="53"/>
                  <a:pt x="838" y="50"/>
                  <a:pt x="838" y="46"/>
                </a:cubicBezTo>
                <a:cubicBezTo>
                  <a:pt x="838" y="43"/>
                  <a:pt x="834" y="40"/>
                  <a:pt x="830" y="40"/>
                </a:cubicBezTo>
                <a:close/>
                <a:moveTo>
                  <a:pt x="852" y="40"/>
                </a:moveTo>
                <a:cubicBezTo>
                  <a:pt x="848" y="40"/>
                  <a:pt x="845" y="43"/>
                  <a:pt x="845" y="46"/>
                </a:cubicBezTo>
                <a:cubicBezTo>
                  <a:pt x="845" y="50"/>
                  <a:pt x="848" y="53"/>
                  <a:pt x="852" y="53"/>
                </a:cubicBezTo>
                <a:cubicBezTo>
                  <a:pt x="857" y="53"/>
                  <a:pt x="860" y="50"/>
                  <a:pt x="860" y="46"/>
                </a:cubicBezTo>
                <a:cubicBezTo>
                  <a:pt x="860" y="43"/>
                  <a:pt x="857" y="40"/>
                  <a:pt x="852" y="40"/>
                </a:cubicBezTo>
                <a:close/>
                <a:moveTo>
                  <a:pt x="830" y="59"/>
                </a:moveTo>
                <a:cubicBezTo>
                  <a:pt x="826" y="59"/>
                  <a:pt x="822" y="62"/>
                  <a:pt x="822" y="65"/>
                </a:cubicBezTo>
                <a:cubicBezTo>
                  <a:pt x="822" y="69"/>
                  <a:pt x="826" y="72"/>
                  <a:pt x="830" y="72"/>
                </a:cubicBezTo>
                <a:cubicBezTo>
                  <a:pt x="834" y="72"/>
                  <a:pt x="838" y="69"/>
                  <a:pt x="838" y="65"/>
                </a:cubicBezTo>
                <a:cubicBezTo>
                  <a:pt x="838" y="62"/>
                  <a:pt x="834" y="59"/>
                  <a:pt x="830" y="59"/>
                </a:cubicBezTo>
                <a:close/>
                <a:moveTo>
                  <a:pt x="852" y="59"/>
                </a:moveTo>
                <a:cubicBezTo>
                  <a:pt x="848" y="59"/>
                  <a:pt x="845" y="62"/>
                  <a:pt x="845" y="65"/>
                </a:cubicBezTo>
                <a:cubicBezTo>
                  <a:pt x="845" y="69"/>
                  <a:pt x="848" y="72"/>
                  <a:pt x="852" y="72"/>
                </a:cubicBezTo>
                <a:cubicBezTo>
                  <a:pt x="857" y="72"/>
                  <a:pt x="860" y="69"/>
                  <a:pt x="860" y="65"/>
                </a:cubicBezTo>
                <a:cubicBezTo>
                  <a:pt x="860" y="62"/>
                  <a:pt x="857" y="59"/>
                  <a:pt x="852" y="59"/>
                </a:cubicBezTo>
                <a:close/>
                <a:moveTo>
                  <a:pt x="830" y="78"/>
                </a:moveTo>
                <a:cubicBezTo>
                  <a:pt x="826" y="78"/>
                  <a:pt x="822" y="81"/>
                  <a:pt x="822" y="85"/>
                </a:cubicBezTo>
                <a:cubicBezTo>
                  <a:pt x="822" y="88"/>
                  <a:pt x="826" y="91"/>
                  <a:pt x="830" y="91"/>
                </a:cubicBezTo>
                <a:cubicBezTo>
                  <a:pt x="834" y="91"/>
                  <a:pt x="838" y="88"/>
                  <a:pt x="838" y="85"/>
                </a:cubicBezTo>
                <a:cubicBezTo>
                  <a:pt x="838" y="81"/>
                  <a:pt x="834" y="78"/>
                  <a:pt x="830" y="78"/>
                </a:cubicBezTo>
                <a:close/>
                <a:moveTo>
                  <a:pt x="852" y="78"/>
                </a:moveTo>
                <a:cubicBezTo>
                  <a:pt x="848" y="78"/>
                  <a:pt x="845" y="81"/>
                  <a:pt x="845" y="85"/>
                </a:cubicBezTo>
                <a:cubicBezTo>
                  <a:pt x="845" y="88"/>
                  <a:pt x="848" y="91"/>
                  <a:pt x="852" y="91"/>
                </a:cubicBezTo>
                <a:cubicBezTo>
                  <a:pt x="857" y="91"/>
                  <a:pt x="860" y="88"/>
                  <a:pt x="860" y="85"/>
                </a:cubicBezTo>
                <a:cubicBezTo>
                  <a:pt x="860" y="81"/>
                  <a:pt x="857" y="78"/>
                  <a:pt x="852" y="78"/>
                </a:cubicBezTo>
                <a:close/>
                <a:moveTo>
                  <a:pt x="830" y="97"/>
                </a:moveTo>
                <a:cubicBezTo>
                  <a:pt x="826" y="97"/>
                  <a:pt x="822" y="100"/>
                  <a:pt x="822" y="104"/>
                </a:cubicBezTo>
                <a:cubicBezTo>
                  <a:pt x="822" y="107"/>
                  <a:pt x="826" y="110"/>
                  <a:pt x="830" y="110"/>
                </a:cubicBezTo>
                <a:cubicBezTo>
                  <a:pt x="834" y="110"/>
                  <a:pt x="838" y="107"/>
                  <a:pt x="838" y="104"/>
                </a:cubicBezTo>
                <a:cubicBezTo>
                  <a:pt x="838" y="100"/>
                  <a:pt x="834" y="97"/>
                  <a:pt x="830" y="97"/>
                </a:cubicBezTo>
                <a:close/>
                <a:moveTo>
                  <a:pt x="852" y="97"/>
                </a:moveTo>
                <a:cubicBezTo>
                  <a:pt x="848" y="97"/>
                  <a:pt x="845" y="100"/>
                  <a:pt x="845" y="104"/>
                </a:cubicBezTo>
                <a:cubicBezTo>
                  <a:pt x="845" y="107"/>
                  <a:pt x="848" y="110"/>
                  <a:pt x="852" y="110"/>
                </a:cubicBezTo>
                <a:cubicBezTo>
                  <a:pt x="857" y="110"/>
                  <a:pt x="860" y="107"/>
                  <a:pt x="860" y="104"/>
                </a:cubicBezTo>
                <a:cubicBezTo>
                  <a:pt x="860" y="100"/>
                  <a:pt x="857" y="97"/>
                  <a:pt x="852" y="97"/>
                </a:cubicBezTo>
                <a:close/>
                <a:moveTo>
                  <a:pt x="830" y="116"/>
                </a:moveTo>
                <a:cubicBezTo>
                  <a:pt x="826" y="116"/>
                  <a:pt x="822" y="119"/>
                  <a:pt x="822" y="123"/>
                </a:cubicBezTo>
                <a:cubicBezTo>
                  <a:pt x="822" y="127"/>
                  <a:pt x="826" y="130"/>
                  <a:pt x="830" y="130"/>
                </a:cubicBezTo>
                <a:cubicBezTo>
                  <a:pt x="834" y="130"/>
                  <a:pt x="838" y="127"/>
                  <a:pt x="838" y="123"/>
                </a:cubicBezTo>
                <a:cubicBezTo>
                  <a:pt x="838" y="119"/>
                  <a:pt x="834" y="116"/>
                  <a:pt x="830" y="116"/>
                </a:cubicBezTo>
                <a:close/>
                <a:moveTo>
                  <a:pt x="852" y="116"/>
                </a:moveTo>
                <a:cubicBezTo>
                  <a:pt x="848" y="116"/>
                  <a:pt x="845" y="119"/>
                  <a:pt x="845" y="123"/>
                </a:cubicBezTo>
                <a:cubicBezTo>
                  <a:pt x="845" y="127"/>
                  <a:pt x="848" y="130"/>
                  <a:pt x="852" y="130"/>
                </a:cubicBezTo>
                <a:cubicBezTo>
                  <a:pt x="857" y="130"/>
                  <a:pt x="860" y="127"/>
                  <a:pt x="860" y="123"/>
                </a:cubicBezTo>
                <a:cubicBezTo>
                  <a:pt x="860" y="119"/>
                  <a:pt x="857" y="116"/>
                  <a:pt x="852" y="116"/>
                </a:cubicBezTo>
                <a:close/>
                <a:moveTo>
                  <a:pt x="698" y="195"/>
                </a:moveTo>
                <a:cubicBezTo>
                  <a:pt x="693" y="195"/>
                  <a:pt x="690" y="198"/>
                  <a:pt x="690" y="201"/>
                </a:cubicBezTo>
                <a:cubicBezTo>
                  <a:pt x="690" y="205"/>
                  <a:pt x="693" y="208"/>
                  <a:pt x="698" y="208"/>
                </a:cubicBezTo>
                <a:cubicBezTo>
                  <a:pt x="702" y="208"/>
                  <a:pt x="705" y="205"/>
                  <a:pt x="705" y="201"/>
                </a:cubicBezTo>
                <a:cubicBezTo>
                  <a:pt x="705" y="198"/>
                  <a:pt x="702" y="195"/>
                  <a:pt x="698" y="195"/>
                </a:cubicBezTo>
                <a:close/>
                <a:moveTo>
                  <a:pt x="720" y="194"/>
                </a:moveTo>
                <a:cubicBezTo>
                  <a:pt x="715" y="194"/>
                  <a:pt x="712" y="197"/>
                  <a:pt x="712" y="201"/>
                </a:cubicBezTo>
                <a:cubicBezTo>
                  <a:pt x="712" y="205"/>
                  <a:pt x="715" y="208"/>
                  <a:pt x="720" y="208"/>
                </a:cubicBezTo>
                <a:cubicBezTo>
                  <a:pt x="724" y="208"/>
                  <a:pt x="727" y="205"/>
                  <a:pt x="727" y="201"/>
                </a:cubicBezTo>
                <a:cubicBezTo>
                  <a:pt x="727" y="197"/>
                  <a:pt x="724" y="194"/>
                  <a:pt x="720" y="194"/>
                </a:cubicBezTo>
                <a:close/>
                <a:moveTo>
                  <a:pt x="698" y="214"/>
                </a:moveTo>
                <a:cubicBezTo>
                  <a:pt x="693" y="214"/>
                  <a:pt x="690" y="217"/>
                  <a:pt x="690" y="221"/>
                </a:cubicBezTo>
                <a:cubicBezTo>
                  <a:pt x="690" y="224"/>
                  <a:pt x="693" y="227"/>
                  <a:pt x="698" y="227"/>
                </a:cubicBezTo>
                <a:cubicBezTo>
                  <a:pt x="702" y="227"/>
                  <a:pt x="705" y="224"/>
                  <a:pt x="705" y="221"/>
                </a:cubicBezTo>
                <a:cubicBezTo>
                  <a:pt x="705" y="217"/>
                  <a:pt x="702" y="214"/>
                  <a:pt x="698" y="214"/>
                </a:cubicBezTo>
                <a:close/>
                <a:moveTo>
                  <a:pt x="698" y="233"/>
                </a:moveTo>
                <a:cubicBezTo>
                  <a:pt x="693" y="233"/>
                  <a:pt x="690" y="236"/>
                  <a:pt x="690" y="240"/>
                </a:cubicBezTo>
                <a:cubicBezTo>
                  <a:pt x="690" y="244"/>
                  <a:pt x="693" y="247"/>
                  <a:pt x="698" y="247"/>
                </a:cubicBezTo>
                <a:cubicBezTo>
                  <a:pt x="702" y="247"/>
                  <a:pt x="705" y="244"/>
                  <a:pt x="705" y="240"/>
                </a:cubicBezTo>
                <a:cubicBezTo>
                  <a:pt x="705" y="236"/>
                  <a:pt x="702" y="233"/>
                  <a:pt x="698" y="233"/>
                </a:cubicBezTo>
                <a:close/>
                <a:moveTo>
                  <a:pt x="698" y="272"/>
                </a:moveTo>
                <a:cubicBezTo>
                  <a:pt x="693" y="272"/>
                  <a:pt x="690" y="275"/>
                  <a:pt x="690" y="279"/>
                </a:cubicBezTo>
                <a:cubicBezTo>
                  <a:pt x="690" y="282"/>
                  <a:pt x="693" y="285"/>
                  <a:pt x="698" y="285"/>
                </a:cubicBezTo>
                <a:cubicBezTo>
                  <a:pt x="702" y="285"/>
                  <a:pt x="705" y="282"/>
                  <a:pt x="705" y="279"/>
                </a:cubicBezTo>
                <a:cubicBezTo>
                  <a:pt x="705" y="275"/>
                  <a:pt x="702" y="272"/>
                  <a:pt x="698" y="272"/>
                </a:cubicBezTo>
                <a:close/>
                <a:moveTo>
                  <a:pt x="786" y="149"/>
                </a:moveTo>
                <a:cubicBezTo>
                  <a:pt x="791" y="149"/>
                  <a:pt x="794" y="146"/>
                  <a:pt x="794" y="143"/>
                </a:cubicBezTo>
                <a:cubicBezTo>
                  <a:pt x="794" y="139"/>
                  <a:pt x="791" y="136"/>
                  <a:pt x="786" y="136"/>
                </a:cubicBezTo>
                <a:cubicBezTo>
                  <a:pt x="782" y="136"/>
                  <a:pt x="779" y="139"/>
                  <a:pt x="779" y="143"/>
                </a:cubicBezTo>
                <a:cubicBezTo>
                  <a:pt x="779" y="146"/>
                  <a:pt x="782" y="149"/>
                  <a:pt x="786" y="149"/>
                </a:cubicBezTo>
                <a:close/>
                <a:moveTo>
                  <a:pt x="808" y="136"/>
                </a:moveTo>
                <a:cubicBezTo>
                  <a:pt x="804" y="136"/>
                  <a:pt x="801" y="139"/>
                  <a:pt x="801" y="143"/>
                </a:cubicBezTo>
                <a:cubicBezTo>
                  <a:pt x="801" y="146"/>
                  <a:pt x="804" y="149"/>
                  <a:pt x="808" y="149"/>
                </a:cubicBezTo>
                <a:cubicBezTo>
                  <a:pt x="813" y="149"/>
                  <a:pt x="816" y="146"/>
                  <a:pt x="816" y="143"/>
                </a:cubicBezTo>
                <a:cubicBezTo>
                  <a:pt x="816" y="139"/>
                  <a:pt x="813" y="136"/>
                  <a:pt x="808" y="136"/>
                </a:cubicBezTo>
                <a:close/>
                <a:moveTo>
                  <a:pt x="786" y="169"/>
                </a:moveTo>
                <a:cubicBezTo>
                  <a:pt x="791" y="169"/>
                  <a:pt x="794" y="166"/>
                  <a:pt x="794" y="162"/>
                </a:cubicBezTo>
                <a:cubicBezTo>
                  <a:pt x="794" y="158"/>
                  <a:pt x="791" y="155"/>
                  <a:pt x="786" y="155"/>
                </a:cubicBezTo>
                <a:cubicBezTo>
                  <a:pt x="782" y="155"/>
                  <a:pt x="779" y="158"/>
                  <a:pt x="779" y="162"/>
                </a:cubicBezTo>
                <a:cubicBezTo>
                  <a:pt x="779" y="166"/>
                  <a:pt x="782" y="169"/>
                  <a:pt x="786" y="169"/>
                </a:cubicBezTo>
                <a:close/>
                <a:moveTo>
                  <a:pt x="808" y="155"/>
                </a:moveTo>
                <a:cubicBezTo>
                  <a:pt x="804" y="155"/>
                  <a:pt x="801" y="158"/>
                  <a:pt x="801" y="162"/>
                </a:cubicBezTo>
                <a:cubicBezTo>
                  <a:pt x="801" y="166"/>
                  <a:pt x="804" y="169"/>
                  <a:pt x="808" y="169"/>
                </a:cubicBezTo>
                <a:cubicBezTo>
                  <a:pt x="813" y="169"/>
                  <a:pt x="816" y="166"/>
                  <a:pt x="816" y="162"/>
                </a:cubicBezTo>
                <a:cubicBezTo>
                  <a:pt x="816" y="158"/>
                  <a:pt x="813" y="155"/>
                  <a:pt x="808" y="155"/>
                </a:cubicBezTo>
                <a:close/>
                <a:moveTo>
                  <a:pt x="786" y="188"/>
                </a:moveTo>
                <a:cubicBezTo>
                  <a:pt x="791" y="188"/>
                  <a:pt x="794" y="185"/>
                  <a:pt x="794" y="182"/>
                </a:cubicBezTo>
                <a:cubicBezTo>
                  <a:pt x="794" y="178"/>
                  <a:pt x="791" y="175"/>
                  <a:pt x="786" y="175"/>
                </a:cubicBezTo>
                <a:cubicBezTo>
                  <a:pt x="782" y="175"/>
                  <a:pt x="779" y="178"/>
                  <a:pt x="779" y="182"/>
                </a:cubicBezTo>
                <a:cubicBezTo>
                  <a:pt x="779" y="185"/>
                  <a:pt x="782" y="188"/>
                  <a:pt x="786" y="188"/>
                </a:cubicBezTo>
                <a:close/>
                <a:moveTo>
                  <a:pt x="808" y="175"/>
                </a:moveTo>
                <a:cubicBezTo>
                  <a:pt x="804" y="175"/>
                  <a:pt x="801" y="178"/>
                  <a:pt x="801" y="182"/>
                </a:cubicBezTo>
                <a:cubicBezTo>
                  <a:pt x="801" y="185"/>
                  <a:pt x="804" y="188"/>
                  <a:pt x="808" y="188"/>
                </a:cubicBezTo>
                <a:cubicBezTo>
                  <a:pt x="813" y="188"/>
                  <a:pt x="816" y="185"/>
                  <a:pt x="816" y="182"/>
                </a:cubicBezTo>
                <a:cubicBezTo>
                  <a:pt x="816" y="178"/>
                  <a:pt x="813" y="175"/>
                  <a:pt x="808" y="175"/>
                </a:cubicBezTo>
                <a:close/>
                <a:moveTo>
                  <a:pt x="786" y="208"/>
                </a:moveTo>
                <a:cubicBezTo>
                  <a:pt x="791" y="208"/>
                  <a:pt x="794" y="205"/>
                  <a:pt x="794" y="201"/>
                </a:cubicBezTo>
                <a:cubicBezTo>
                  <a:pt x="794" y="197"/>
                  <a:pt x="791" y="194"/>
                  <a:pt x="786" y="194"/>
                </a:cubicBezTo>
                <a:cubicBezTo>
                  <a:pt x="782" y="194"/>
                  <a:pt x="779" y="197"/>
                  <a:pt x="779" y="201"/>
                </a:cubicBezTo>
                <a:cubicBezTo>
                  <a:pt x="779" y="205"/>
                  <a:pt x="782" y="208"/>
                  <a:pt x="786" y="208"/>
                </a:cubicBezTo>
                <a:close/>
                <a:moveTo>
                  <a:pt x="808" y="194"/>
                </a:moveTo>
                <a:cubicBezTo>
                  <a:pt x="804" y="194"/>
                  <a:pt x="801" y="197"/>
                  <a:pt x="801" y="201"/>
                </a:cubicBezTo>
                <a:cubicBezTo>
                  <a:pt x="801" y="205"/>
                  <a:pt x="804" y="208"/>
                  <a:pt x="808" y="208"/>
                </a:cubicBezTo>
                <a:cubicBezTo>
                  <a:pt x="813" y="208"/>
                  <a:pt x="816" y="205"/>
                  <a:pt x="816" y="201"/>
                </a:cubicBezTo>
                <a:cubicBezTo>
                  <a:pt x="816" y="197"/>
                  <a:pt x="813" y="194"/>
                  <a:pt x="808" y="194"/>
                </a:cubicBezTo>
                <a:close/>
                <a:moveTo>
                  <a:pt x="786" y="227"/>
                </a:moveTo>
                <a:cubicBezTo>
                  <a:pt x="791" y="227"/>
                  <a:pt x="794" y="224"/>
                  <a:pt x="794" y="220"/>
                </a:cubicBezTo>
                <a:cubicBezTo>
                  <a:pt x="794" y="217"/>
                  <a:pt x="791" y="214"/>
                  <a:pt x="786" y="214"/>
                </a:cubicBezTo>
                <a:cubicBezTo>
                  <a:pt x="782" y="214"/>
                  <a:pt x="779" y="217"/>
                  <a:pt x="779" y="220"/>
                </a:cubicBezTo>
                <a:cubicBezTo>
                  <a:pt x="779" y="224"/>
                  <a:pt x="782" y="227"/>
                  <a:pt x="786" y="227"/>
                </a:cubicBezTo>
                <a:close/>
                <a:moveTo>
                  <a:pt x="808" y="214"/>
                </a:moveTo>
                <a:cubicBezTo>
                  <a:pt x="804" y="214"/>
                  <a:pt x="801" y="217"/>
                  <a:pt x="801" y="220"/>
                </a:cubicBezTo>
                <a:cubicBezTo>
                  <a:pt x="801" y="224"/>
                  <a:pt x="804" y="227"/>
                  <a:pt x="808" y="227"/>
                </a:cubicBezTo>
                <a:cubicBezTo>
                  <a:pt x="813" y="227"/>
                  <a:pt x="816" y="224"/>
                  <a:pt x="816" y="220"/>
                </a:cubicBezTo>
                <a:cubicBezTo>
                  <a:pt x="816" y="217"/>
                  <a:pt x="813" y="214"/>
                  <a:pt x="808" y="214"/>
                </a:cubicBezTo>
                <a:close/>
                <a:moveTo>
                  <a:pt x="808" y="233"/>
                </a:moveTo>
                <a:cubicBezTo>
                  <a:pt x="804" y="233"/>
                  <a:pt x="801" y="236"/>
                  <a:pt x="801" y="239"/>
                </a:cubicBezTo>
                <a:cubicBezTo>
                  <a:pt x="801" y="243"/>
                  <a:pt x="804" y="245"/>
                  <a:pt x="808" y="245"/>
                </a:cubicBezTo>
                <a:cubicBezTo>
                  <a:pt x="813" y="245"/>
                  <a:pt x="816" y="243"/>
                  <a:pt x="816" y="239"/>
                </a:cubicBezTo>
                <a:cubicBezTo>
                  <a:pt x="816" y="236"/>
                  <a:pt x="813" y="233"/>
                  <a:pt x="808" y="233"/>
                </a:cubicBezTo>
                <a:close/>
                <a:moveTo>
                  <a:pt x="808" y="252"/>
                </a:moveTo>
                <a:cubicBezTo>
                  <a:pt x="804" y="252"/>
                  <a:pt x="801" y="255"/>
                  <a:pt x="801" y="258"/>
                </a:cubicBezTo>
                <a:cubicBezTo>
                  <a:pt x="801" y="262"/>
                  <a:pt x="804" y="265"/>
                  <a:pt x="808" y="265"/>
                </a:cubicBezTo>
                <a:cubicBezTo>
                  <a:pt x="813" y="265"/>
                  <a:pt x="816" y="262"/>
                  <a:pt x="816" y="258"/>
                </a:cubicBezTo>
                <a:cubicBezTo>
                  <a:pt x="816" y="255"/>
                  <a:pt x="813" y="252"/>
                  <a:pt x="808" y="252"/>
                </a:cubicBezTo>
                <a:close/>
                <a:moveTo>
                  <a:pt x="830" y="136"/>
                </a:moveTo>
                <a:cubicBezTo>
                  <a:pt x="826" y="136"/>
                  <a:pt x="822" y="139"/>
                  <a:pt x="822" y="143"/>
                </a:cubicBezTo>
                <a:cubicBezTo>
                  <a:pt x="822" y="146"/>
                  <a:pt x="826" y="149"/>
                  <a:pt x="830" y="149"/>
                </a:cubicBezTo>
                <a:cubicBezTo>
                  <a:pt x="834" y="149"/>
                  <a:pt x="838" y="146"/>
                  <a:pt x="838" y="143"/>
                </a:cubicBezTo>
                <a:cubicBezTo>
                  <a:pt x="838" y="139"/>
                  <a:pt x="834" y="136"/>
                  <a:pt x="830" y="136"/>
                </a:cubicBezTo>
                <a:close/>
                <a:moveTo>
                  <a:pt x="852" y="136"/>
                </a:moveTo>
                <a:cubicBezTo>
                  <a:pt x="848" y="136"/>
                  <a:pt x="845" y="139"/>
                  <a:pt x="845" y="143"/>
                </a:cubicBezTo>
                <a:cubicBezTo>
                  <a:pt x="845" y="146"/>
                  <a:pt x="848" y="149"/>
                  <a:pt x="852" y="149"/>
                </a:cubicBezTo>
                <a:cubicBezTo>
                  <a:pt x="857" y="149"/>
                  <a:pt x="860" y="146"/>
                  <a:pt x="860" y="143"/>
                </a:cubicBezTo>
                <a:cubicBezTo>
                  <a:pt x="860" y="139"/>
                  <a:pt x="857" y="136"/>
                  <a:pt x="852" y="136"/>
                </a:cubicBezTo>
                <a:close/>
                <a:moveTo>
                  <a:pt x="830" y="155"/>
                </a:moveTo>
                <a:cubicBezTo>
                  <a:pt x="826" y="155"/>
                  <a:pt x="822" y="158"/>
                  <a:pt x="822" y="162"/>
                </a:cubicBezTo>
                <a:cubicBezTo>
                  <a:pt x="822" y="166"/>
                  <a:pt x="826" y="169"/>
                  <a:pt x="830" y="169"/>
                </a:cubicBezTo>
                <a:cubicBezTo>
                  <a:pt x="834" y="169"/>
                  <a:pt x="838" y="166"/>
                  <a:pt x="838" y="162"/>
                </a:cubicBezTo>
                <a:cubicBezTo>
                  <a:pt x="838" y="158"/>
                  <a:pt x="834" y="155"/>
                  <a:pt x="830" y="155"/>
                </a:cubicBezTo>
                <a:close/>
                <a:moveTo>
                  <a:pt x="852" y="155"/>
                </a:moveTo>
                <a:cubicBezTo>
                  <a:pt x="848" y="155"/>
                  <a:pt x="845" y="158"/>
                  <a:pt x="845" y="162"/>
                </a:cubicBezTo>
                <a:cubicBezTo>
                  <a:pt x="845" y="166"/>
                  <a:pt x="848" y="169"/>
                  <a:pt x="852" y="169"/>
                </a:cubicBezTo>
                <a:cubicBezTo>
                  <a:pt x="857" y="169"/>
                  <a:pt x="860" y="166"/>
                  <a:pt x="860" y="162"/>
                </a:cubicBezTo>
                <a:cubicBezTo>
                  <a:pt x="860" y="158"/>
                  <a:pt x="857" y="155"/>
                  <a:pt x="852" y="155"/>
                </a:cubicBezTo>
                <a:close/>
                <a:moveTo>
                  <a:pt x="830" y="175"/>
                </a:moveTo>
                <a:cubicBezTo>
                  <a:pt x="826" y="175"/>
                  <a:pt x="822" y="178"/>
                  <a:pt x="822" y="182"/>
                </a:cubicBezTo>
                <a:cubicBezTo>
                  <a:pt x="822" y="185"/>
                  <a:pt x="826" y="188"/>
                  <a:pt x="830" y="188"/>
                </a:cubicBezTo>
                <a:cubicBezTo>
                  <a:pt x="834" y="188"/>
                  <a:pt x="838" y="185"/>
                  <a:pt x="838" y="182"/>
                </a:cubicBezTo>
                <a:cubicBezTo>
                  <a:pt x="838" y="178"/>
                  <a:pt x="834" y="175"/>
                  <a:pt x="830" y="175"/>
                </a:cubicBezTo>
                <a:close/>
                <a:moveTo>
                  <a:pt x="852" y="175"/>
                </a:moveTo>
                <a:cubicBezTo>
                  <a:pt x="848" y="175"/>
                  <a:pt x="845" y="178"/>
                  <a:pt x="845" y="182"/>
                </a:cubicBezTo>
                <a:cubicBezTo>
                  <a:pt x="845" y="185"/>
                  <a:pt x="848" y="188"/>
                  <a:pt x="852" y="188"/>
                </a:cubicBezTo>
                <a:cubicBezTo>
                  <a:pt x="857" y="188"/>
                  <a:pt x="860" y="185"/>
                  <a:pt x="860" y="182"/>
                </a:cubicBezTo>
                <a:cubicBezTo>
                  <a:pt x="860" y="178"/>
                  <a:pt x="857" y="175"/>
                  <a:pt x="852" y="175"/>
                </a:cubicBezTo>
                <a:close/>
                <a:moveTo>
                  <a:pt x="830" y="194"/>
                </a:moveTo>
                <a:cubicBezTo>
                  <a:pt x="826" y="194"/>
                  <a:pt x="822" y="197"/>
                  <a:pt x="822" y="201"/>
                </a:cubicBezTo>
                <a:cubicBezTo>
                  <a:pt x="822" y="205"/>
                  <a:pt x="826" y="208"/>
                  <a:pt x="830" y="208"/>
                </a:cubicBezTo>
                <a:cubicBezTo>
                  <a:pt x="834" y="208"/>
                  <a:pt x="838" y="205"/>
                  <a:pt x="838" y="201"/>
                </a:cubicBezTo>
                <a:cubicBezTo>
                  <a:pt x="838" y="197"/>
                  <a:pt x="834" y="194"/>
                  <a:pt x="830" y="194"/>
                </a:cubicBezTo>
                <a:close/>
                <a:moveTo>
                  <a:pt x="852" y="194"/>
                </a:moveTo>
                <a:cubicBezTo>
                  <a:pt x="848" y="194"/>
                  <a:pt x="845" y="197"/>
                  <a:pt x="845" y="201"/>
                </a:cubicBezTo>
                <a:cubicBezTo>
                  <a:pt x="845" y="205"/>
                  <a:pt x="848" y="208"/>
                  <a:pt x="852" y="208"/>
                </a:cubicBezTo>
                <a:cubicBezTo>
                  <a:pt x="857" y="208"/>
                  <a:pt x="860" y="205"/>
                  <a:pt x="860" y="201"/>
                </a:cubicBezTo>
                <a:cubicBezTo>
                  <a:pt x="860" y="197"/>
                  <a:pt x="857" y="194"/>
                  <a:pt x="852" y="194"/>
                </a:cubicBezTo>
                <a:close/>
                <a:moveTo>
                  <a:pt x="830" y="214"/>
                </a:moveTo>
                <a:cubicBezTo>
                  <a:pt x="826" y="214"/>
                  <a:pt x="822" y="217"/>
                  <a:pt x="822" y="220"/>
                </a:cubicBezTo>
                <a:cubicBezTo>
                  <a:pt x="822" y="224"/>
                  <a:pt x="826" y="227"/>
                  <a:pt x="830" y="227"/>
                </a:cubicBezTo>
                <a:cubicBezTo>
                  <a:pt x="834" y="227"/>
                  <a:pt x="838" y="224"/>
                  <a:pt x="838" y="220"/>
                </a:cubicBezTo>
                <a:cubicBezTo>
                  <a:pt x="838" y="217"/>
                  <a:pt x="834" y="214"/>
                  <a:pt x="830" y="214"/>
                </a:cubicBezTo>
                <a:close/>
                <a:moveTo>
                  <a:pt x="852" y="214"/>
                </a:moveTo>
                <a:cubicBezTo>
                  <a:pt x="848" y="214"/>
                  <a:pt x="845" y="217"/>
                  <a:pt x="845" y="220"/>
                </a:cubicBezTo>
                <a:cubicBezTo>
                  <a:pt x="845" y="224"/>
                  <a:pt x="848" y="227"/>
                  <a:pt x="852" y="227"/>
                </a:cubicBezTo>
                <a:cubicBezTo>
                  <a:pt x="857" y="227"/>
                  <a:pt x="860" y="224"/>
                  <a:pt x="860" y="220"/>
                </a:cubicBezTo>
                <a:cubicBezTo>
                  <a:pt x="860" y="217"/>
                  <a:pt x="857" y="214"/>
                  <a:pt x="852" y="214"/>
                </a:cubicBezTo>
                <a:close/>
                <a:moveTo>
                  <a:pt x="830" y="233"/>
                </a:moveTo>
                <a:cubicBezTo>
                  <a:pt x="826" y="233"/>
                  <a:pt x="822" y="236"/>
                  <a:pt x="822" y="239"/>
                </a:cubicBezTo>
                <a:cubicBezTo>
                  <a:pt x="822" y="243"/>
                  <a:pt x="826" y="245"/>
                  <a:pt x="830" y="245"/>
                </a:cubicBezTo>
                <a:cubicBezTo>
                  <a:pt x="834" y="245"/>
                  <a:pt x="838" y="243"/>
                  <a:pt x="838" y="239"/>
                </a:cubicBezTo>
                <a:cubicBezTo>
                  <a:pt x="838" y="236"/>
                  <a:pt x="834" y="233"/>
                  <a:pt x="830" y="233"/>
                </a:cubicBezTo>
                <a:close/>
                <a:moveTo>
                  <a:pt x="852" y="233"/>
                </a:moveTo>
                <a:cubicBezTo>
                  <a:pt x="848" y="233"/>
                  <a:pt x="845" y="236"/>
                  <a:pt x="845" y="239"/>
                </a:cubicBezTo>
                <a:cubicBezTo>
                  <a:pt x="845" y="243"/>
                  <a:pt x="848" y="245"/>
                  <a:pt x="852" y="245"/>
                </a:cubicBezTo>
                <a:cubicBezTo>
                  <a:pt x="857" y="245"/>
                  <a:pt x="860" y="243"/>
                  <a:pt x="860" y="239"/>
                </a:cubicBezTo>
                <a:cubicBezTo>
                  <a:pt x="860" y="236"/>
                  <a:pt x="857" y="233"/>
                  <a:pt x="852" y="233"/>
                </a:cubicBezTo>
                <a:close/>
                <a:moveTo>
                  <a:pt x="830" y="252"/>
                </a:moveTo>
                <a:cubicBezTo>
                  <a:pt x="826" y="252"/>
                  <a:pt x="822" y="255"/>
                  <a:pt x="822" y="258"/>
                </a:cubicBezTo>
                <a:cubicBezTo>
                  <a:pt x="822" y="262"/>
                  <a:pt x="826" y="265"/>
                  <a:pt x="830" y="265"/>
                </a:cubicBezTo>
                <a:cubicBezTo>
                  <a:pt x="834" y="265"/>
                  <a:pt x="838" y="262"/>
                  <a:pt x="838" y="258"/>
                </a:cubicBezTo>
                <a:cubicBezTo>
                  <a:pt x="838" y="255"/>
                  <a:pt x="834" y="252"/>
                  <a:pt x="830" y="252"/>
                </a:cubicBezTo>
                <a:close/>
                <a:moveTo>
                  <a:pt x="876" y="0"/>
                </a:moveTo>
                <a:cubicBezTo>
                  <a:pt x="872" y="0"/>
                  <a:pt x="868" y="3"/>
                  <a:pt x="868" y="7"/>
                </a:cubicBezTo>
                <a:cubicBezTo>
                  <a:pt x="868" y="11"/>
                  <a:pt x="872" y="14"/>
                  <a:pt x="876" y="14"/>
                </a:cubicBezTo>
                <a:cubicBezTo>
                  <a:pt x="880" y="14"/>
                  <a:pt x="884" y="11"/>
                  <a:pt x="884" y="7"/>
                </a:cubicBezTo>
                <a:cubicBezTo>
                  <a:pt x="884" y="3"/>
                  <a:pt x="880" y="0"/>
                  <a:pt x="876" y="0"/>
                </a:cubicBezTo>
                <a:close/>
                <a:moveTo>
                  <a:pt x="898" y="0"/>
                </a:moveTo>
                <a:cubicBezTo>
                  <a:pt x="894" y="0"/>
                  <a:pt x="890" y="3"/>
                  <a:pt x="890" y="7"/>
                </a:cubicBezTo>
                <a:cubicBezTo>
                  <a:pt x="890" y="11"/>
                  <a:pt x="894" y="14"/>
                  <a:pt x="898" y="14"/>
                </a:cubicBezTo>
                <a:cubicBezTo>
                  <a:pt x="902" y="14"/>
                  <a:pt x="905" y="11"/>
                  <a:pt x="905" y="7"/>
                </a:cubicBezTo>
                <a:cubicBezTo>
                  <a:pt x="905" y="3"/>
                  <a:pt x="902" y="0"/>
                  <a:pt x="898" y="0"/>
                </a:cubicBezTo>
                <a:close/>
                <a:moveTo>
                  <a:pt x="876" y="20"/>
                </a:moveTo>
                <a:cubicBezTo>
                  <a:pt x="872" y="20"/>
                  <a:pt x="868" y="23"/>
                  <a:pt x="868" y="27"/>
                </a:cubicBezTo>
                <a:cubicBezTo>
                  <a:pt x="868" y="30"/>
                  <a:pt x="872" y="33"/>
                  <a:pt x="876" y="33"/>
                </a:cubicBezTo>
                <a:cubicBezTo>
                  <a:pt x="880" y="33"/>
                  <a:pt x="884" y="30"/>
                  <a:pt x="884" y="27"/>
                </a:cubicBezTo>
                <a:cubicBezTo>
                  <a:pt x="884" y="23"/>
                  <a:pt x="880" y="20"/>
                  <a:pt x="876" y="20"/>
                </a:cubicBezTo>
                <a:close/>
                <a:moveTo>
                  <a:pt x="898" y="20"/>
                </a:moveTo>
                <a:cubicBezTo>
                  <a:pt x="894" y="20"/>
                  <a:pt x="890" y="23"/>
                  <a:pt x="890" y="27"/>
                </a:cubicBezTo>
                <a:cubicBezTo>
                  <a:pt x="890" y="30"/>
                  <a:pt x="894" y="33"/>
                  <a:pt x="898" y="33"/>
                </a:cubicBezTo>
                <a:cubicBezTo>
                  <a:pt x="902" y="33"/>
                  <a:pt x="905" y="30"/>
                  <a:pt x="905" y="27"/>
                </a:cubicBezTo>
                <a:cubicBezTo>
                  <a:pt x="905" y="23"/>
                  <a:pt x="902" y="20"/>
                  <a:pt x="898" y="20"/>
                </a:cubicBezTo>
                <a:close/>
                <a:moveTo>
                  <a:pt x="876" y="40"/>
                </a:moveTo>
                <a:cubicBezTo>
                  <a:pt x="872" y="40"/>
                  <a:pt x="868" y="43"/>
                  <a:pt x="868" y="46"/>
                </a:cubicBezTo>
                <a:cubicBezTo>
                  <a:pt x="868" y="50"/>
                  <a:pt x="872" y="53"/>
                  <a:pt x="876" y="53"/>
                </a:cubicBezTo>
                <a:cubicBezTo>
                  <a:pt x="880" y="53"/>
                  <a:pt x="884" y="50"/>
                  <a:pt x="884" y="46"/>
                </a:cubicBezTo>
                <a:cubicBezTo>
                  <a:pt x="884" y="43"/>
                  <a:pt x="880" y="40"/>
                  <a:pt x="876" y="40"/>
                </a:cubicBezTo>
                <a:close/>
                <a:moveTo>
                  <a:pt x="898" y="40"/>
                </a:moveTo>
                <a:cubicBezTo>
                  <a:pt x="894" y="40"/>
                  <a:pt x="890" y="43"/>
                  <a:pt x="890" y="46"/>
                </a:cubicBezTo>
                <a:cubicBezTo>
                  <a:pt x="890" y="50"/>
                  <a:pt x="894" y="53"/>
                  <a:pt x="898" y="53"/>
                </a:cubicBezTo>
                <a:cubicBezTo>
                  <a:pt x="902" y="53"/>
                  <a:pt x="905" y="50"/>
                  <a:pt x="905" y="46"/>
                </a:cubicBezTo>
                <a:cubicBezTo>
                  <a:pt x="905" y="43"/>
                  <a:pt x="902" y="40"/>
                  <a:pt x="898" y="40"/>
                </a:cubicBezTo>
                <a:close/>
                <a:moveTo>
                  <a:pt x="876" y="59"/>
                </a:moveTo>
                <a:cubicBezTo>
                  <a:pt x="872" y="59"/>
                  <a:pt x="868" y="62"/>
                  <a:pt x="868" y="65"/>
                </a:cubicBezTo>
                <a:cubicBezTo>
                  <a:pt x="868" y="69"/>
                  <a:pt x="872" y="72"/>
                  <a:pt x="876" y="72"/>
                </a:cubicBezTo>
                <a:cubicBezTo>
                  <a:pt x="880" y="72"/>
                  <a:pt x="884" y="69"/>
                  <a:pt x="884" y="65"/>
                </a:cubicBezTo>
                <a:cubicBezTo>
                  <a:pt x="884" y="62"/>
                  <a:pt x="880" y="59"/>
                  <a:pt x="876" y="59"/>
                </a:cubicBezTo>
                <a:close/>
                <a:moveTo>
                  <a:pt x="898" y="59"/>
                </a:moveTo>
                <a:cubicBezTo>
                  <a:pt x="894" y="59"/>
                  <a:pt x="890" y="62"/>
                  <a:pt x="890" y="65"/>
                </a:cubicBezTo>
                <a:cubicBezTo>
                  <a:pt x="890" y="69"/>
                  <a:pt x="894" y="72"/>
                  <a:pt x="898" y="72"/>
                </a:cubicBezTo>
                <a:cubicBezTo>
                  <a:pt x="902" y="72"/>
                  <a:pt x="905" y="69"/>
                  <a:pt x="905" y="65"/>
                </a:cubicBezTo>
                <a:cubicBezTo>
                  <a:pt x="905" y="62"/>
                  <a:pt x="902" y="59"/>
                  <a:pt x="898" y="59"/>
                </a:cubicBezTo>
                <a:close/>
                <a:moveTo>
                  <a:pt x="876" y="78"/>
                </a:moveTo>
                <a:cubicBezTo>
                  <a:pt x="872" y="78"/>
                  <a:pt x="868" y="81"/>
                  <a:pt x="868" y="85"/>
                </a:cubicBezTo>
                <a:cubicBezTo>
                  <a:pt x="868" y="88"/>
                  <a:pt x="872" y="91"/>
                  <a:pt x="876" y="91"/>
                </a:cubicBezTo>
                <a:cubicBezTo>
                  <a:pt x="880" y="91"/>
                  <a:pt x="884" y="88"/>
                  <a:pt x="884" y="85"/>
                </a:cubicBezTo>
                <a:cubicBezTo>
                  <a:pt x="884" y="81"/>
                  <a:pt x="880" y="78"/>
                  <a:pt x="876" y="78"/>
                </a:cubicBezTo>
                <a:close/>
                <a:moveTo>
                  <a:pt x="898" y="78"/>
                </a:moveTo>
                <a:cubicBezTo>
                  <a:pt x="894" y="78"/>
                  <a:pt x="890" y="81"/>
                  <a:pt x="890" y="85"/>
                </a:cubicBezTo>
                <a:cubicBezTo>
                  <a:pt x="890" y="88"/>
                  <a:pt x="894" y="91"/>
                  <a:pt x="898" y="91"/>
                </a:cubicBezTo>
                <a:cubicBezTo>
                  <a:pt x="902" y="91"/>
                  <a:pt x="905" y="88"/>
                  <a:pt x="905" y="85"/>
                </a:cubicBezTo>
                <a:cubicBezTo>
                  <a:pt x="905" y="81"/>
                  <a:pt x="902" y="78"/>
                  <a:pt x="898" y="78"/>
                </a:cubicBezTo>
                <a:close/>
                <a:moveTo>
                  <a:pt x="876" y="97"/>
                </a:moveTo>
                <a:cubicBezTo>
                  <a:pt x="872" y="97"/>
                  <a:pt x="868" y="100"/>
                  <a:pt x="868" y="104"/>
                </a:cubicBezTo>
                <a:cubicBezTo>
                  <a:pt x="868" y="107"/>
                  <a:pt x="872" y="110"/>
                  <a:pt x="876" y="110"/>
                </a:cubicBezTo>
                <a:cubicBezTo>
                  <a:pt x="880" y="110"/>
                  <a:pt x="884" y="107"/>
                  <a:pt x="884" y="104"/>
                </a:cubicBezTo>
                <a:cubicBezTo>
                  <a:pt x="884" y="100"/>
                  <a:pt x="880" y="97"/>
                  <a:pt x="876" y="97"/>
                </a:cubicBezTo>
                <a:close/>
                <a:moveTo>
                  <a:pt x="898" y="97"/>
                </a:moveTo>
                <a:cubicBezTo>
                  <a:pt x="894" y="97"/>
                  <a:pt x="890" y="100"/>
                  <a:pt x="890" y="104"/>
                </a:cubicBezTo>
                <a:cubicBezTo>
                  <a:pt x="890" y="107"/>
                  <a:pt x="894" y="110"/>
                  <a:pt x="898" y="110"/>
                </a:cubicBezTo>
                <a:cubicBezTo>
                  <a:pt x="902" y="110"/>
                  <a:pt x="905" y="107"/>
                  <a:pt x="905" y="104"/>
                </a:cubicBezTo>
                <a:cubicBezTo>
                  <a:pt x="905" y="100"/>
                  <a:pt x="902" y="97"/>
                  <a:pt x="898" y="97"/>
                </a:cubicBezTo>
                <a:close/>
                <a:moveTo>
                  <a:pt x="876" y="116"/>
                </a:moveTo>
                <a:cubicBezTo>
                  <a:pt x="872" y="116"/>
                  <a:pt x="868" y="119"/>
                  <a:pt x="868" y="123"/>
                </a:cubicBezTo>
                <a:cubicBezTo>
                  <a:pt x="868" y="127"/>
                  <a:pt x="872" y="130"/>
                  <a:pt x="876" y="130"/>
                </a:cubicBezTo>
                <a:cubicBezTo>
                  <a:pt x="880" y="130"/>
                  <a:pt x="884" y="127"/>
                  <a:pt x="884" y="123"/>
                </a:cubicBezTo>
                <a:cubicBezTo>
                  <a:pt x="884" y="119"/>
                  <a:pt x="880" y="116"/>
                  <a:pt x="876" y="116"/>
                </a:cubicBezTo>
                <a:close/>
                <a:moveTo>
                  <a:pt x="898" y="116"/>
                </a:moveTo>
                <a:cubicBezTo>
                  <a:pt x="894" y="116"/>
                  <a:pt x="890" y="119"/>
                  <a:pt x="890" y="123"/>
                </a:cubicBezTo>
                <a:cubicBezTo>
                  <a:pt x="890" y="127"/>
                  <a:pt x="894" y="130"/>
                  <a:pt x="898" y="130"/>
                </a:cubicBezTo>
                <a:cubicBezTo>
                  <a:pt x="902" y="130"/>
                  <a:pt x="905" y="127"/>
                  <a:pt x="905" y="123"/>
                </a:cubicBezTo>
                <a:cubicBezTo>
                  <a:pt x="905" y="119"/>
                  <a:pt x="902" y="116"/>
                  <a:pt x="898" y="116"/>
                </a:cubicBezTo>
                <a:close/>
                <a:moveTo>
                  <a:pt x="920" y="0"/>
                </a:moveTo>
                <a:cubicBezTo>
                  <a:pt x="916" y="0"/>
                  <a:pt x="913" y="3"/>
                  <a:pt x="913" y="7"/>
                </a:cubicBezTo>
                <a:cubicBezTo>
                  <a:pt x="913" y="11"/>
                  <a:pt x="916" y="14"/>
                  <a:pt x="920" y="14"/>
                </a:cubicBezTo>
                <a:cubicBezTo>
                  <a:pt x="924" y="14"/>
                  <a:pt x="928" y="11"/>
                  <a:pt x="928" y="7"/>
                </a:cubicBezTo>
                <a:cubicBezTo>
                  <a:pt x="928" y="3"/>
                  <a:pt x="924" y="0"/>
                  <a:pt x="920" y="0"/>
                </a:cubicBezTo>
                <a:close/>
                <a:moveTo>
                  <a:pt x="943" y="0"/>
                </a:moveTo>
                <a:cubicBezTo>
                  <a:pt x="939" y="0"/>
                  <a:pt x="935" y="3"/>
                  <a:pt x="935" y="7"/>
                </a:cubicBezTo>
                <a:cubicBezTo>
                  <a:pt x="935" y="11"/>
                  <a:pt x="939" y="14"/>
                  <a:pt x="943" y="14"/>
                </a:cubicBezTo>
                <a:cubicBezTo>
                  <a:pt x="947" y="14"/>
                  <a:pt x="951" y="11"/>
                  <a:pt x="951" y="7"/>
                </a:cubicBezTo>
                <a:cubicBezTo>
                  <a:pt x="951" y="3"/>
                  <a:pt x="947" y="0"/>
                  <a:pt x="943" y="0"/>
                </a:cubicBezTo>
                <a:close/>
                <a:moveTo>
                  <a:pt x="920" y="20"/>
                </a:moveTo>
                <a:cubicBezTo>
                  <a:pt x="916" y="20"/>
                  <a:pt x="913" y="23"/>
                  <a:pt x="913" y="27"/>
                </a:cubicBezTo>
                <a:cubicBezTo>
                  <a:pt x="913" y="30"/>
                  <a:pt x="916" y="33"/>
                  <a:pt x="920" y="33"/>
                </a:cubicBezTo>
                <a:cubicBezTo>
                  <a:pt x="924" y="33"/>
                  <a:pt x="928" y="30"/>
                  <a:pt x="928" y="27"/>
                </a:cubicBezTo>
                <a:cubicBezTo>
                  <a:pt x="928" y="23"/>
                  <a:pt x="924" y="20"/>
                  <a:pt x="920" y="20"/>
                </a:cubicBezTo>
                <a:close/>
                <a:moveTo>
                  <a:pt x="943" y="20"/>
                </a:moveTo>
                <a:cubicBezTo>
                  <a:pt x="939" y="20"/>
                  <a:pt x="935" y="23"/>
                  <a:pt x="935" y="27"/>
                </a:cubicBezTo>
                <a:cubicBezTo>
                  <a:pt x="935" y="30"/>
                  <a:pt x="939" y="33"/>
                  <a:pt x="943" y="33"/>
                </a:cubicBezTo>
                <a:cubicBezTo>
                  <a:pt x="947" y="33"/>
                  <a:pt x="951" y="30"/>
                  <a:pt x="951" y="27"/>
                </a:cubicBezTo>
                <a:cubicBezTo>
                  <a:pt x="951" y="23"/>
                  <a:pt x="947" y="20"/>
                  <a:pt x="943" y="20"/>
                </a:cubicBezTo>
                <a:close/>
                <a:moveTo>
                  <a:pt x="920" y="40"/>
                </a:moveTo>
                <a:cubicBezTo>
                  <a:pt x="916" y="40"/>
                  <a:pt x="913" y="43"/>
                  <a:pt x="913" y="46"/>
                </a:cubicBezTo>
                <a:cubicBezTo>
                  <a:pt x="913" y="50"/>
                  <a:pt x="916" y="53"/>
                  <a:pt x="920" y="53"/>
                </a:cubicBezTo>
                <a:cubicBezTo>
                  <a:pt x="924" y="53"/>
                  <a:pt x="928" y="50"/>
                  <a:pt x="928" y="46"/>
                </a:cubicBezTo>
                <a:cubicBezTo>
                  <a:pt x="928" y="43"/>
                  <a:pt x="924" y="40"/>
                  <a:pt x="920" y="40"/>
                </a:cubicBezTo>
                <a:close/>
                <a:moveTo>
                  <a:pt x="943" y="40"/>
                </a:moveTo>
                <a:cubicBezTo>
                  <a:pt x="939" y="40"/>
                  <a:pt x="935" y="43"/>
                  <a:pt x="935" y="46"/>
                </a:cubicBezTo>
                <a:cubicBezTo>
                  <a:pt x="935" y="50"/>
                  <a:pt x="939" y="53"/>
                  <a:pt x="943" y="53"/>
                </a:cubicBezTo>
                <a:cubicBezTo>
                  <a:pt x="947" y="53"/>
                  <a:pt x="951" y="50"/>
                  <a:pt x="951" y="46"/>
                </a:cubicBezTo>
                <a:cubicBezTo>
                  <a:pt x="951" y="43"/>
                  <a:pt x="947" y="40"/>
                  <a:pt x="943" y="40"/>
                </a:cubicBezTo>
                <a:close/>
                <a:moveTo>
                  <a:pt x="920" y="59"/>
                </a:moveTo>
                <a:cubicBezTo>
                  <a:pt x="916" y="59"/>
                  <a:pt x="913" y="62"/>
                  <a:pt x="913" y="65"/>
                </a:cubicBezTo>
                <a:cubicBezTo>
                  <a:pt x="913" y="69"/>
                  <a:pt x="916" y="72"/>
                  <a:pt x="920" y="72"/>
                </a:cubicBezTo>
                <a:cubicBezTo>
                  <a:pt x="924" y="72"/>
                  <a:pt x="928" y="69"/>
                  <a:pt x="928" y="65"/>
                </a:cubicBezTo>
                <a:cubicBezTo>
                  <a:pt x="928" y="62"/>
                  <a:pt x="924" y="59"/>
                  <a:pt x="920" y="59"/>
                </a:cubicBezTo>
                <a:close/>
                <a:moveTo>
                  <a:pt x="943" y="59"/>
                </a:moveTo>
                <a:cubicBezTo>
                  <a:pt x="939" y="59"/>
                  <a:pt x="935" y="62"/>
                  <a:pt x="935" y="65"/>
                </a:cubicBezTo>
                <a:cubicBezTo>
                  <a:pt x="935" y="69"/>
                  <a:pt x="939" y="72"/>
                  <a:pt x="943" y="72"/>
                </a:cubicBezTo>
                <a:cubicBezTo>
                  <a:pt x="947" y="72"/>
                  <a:pt x="951" y="69"/>
                  <a:pt x="951" y="65"/>
                </a:cubicBezTo>
                <a:cubicBezTo>
                  <a:pt x="951" y="62"/>
                  <a:pt x="947" y="59"/>
                  <a:pt x="943" y="59"/>
                </a:cubicBezTo>
                <a:close/>
                <a:moveTo>
                  <a:pt x="920" y="78"/>
                </a:moveTo>
                <a:cubicBezTo>
                  <a:pt x="916" y="78"/>
                  <a:pt x="913" y="81"/>
                  <a:pt x="913" y="85"/>
                </a:cubicBezTo>
                <a:cubicBezTo>
                  <a:pt x="913" y="88"/>
                  <a:pt x="916" y="91"/>
                  <a:pt x="920" y="91"/>
                </a:cubicBezTo>
                <a:cubicBezTo>
                  <a:pt x="924" y="91"/>
                  <a:pt x="928" y="88"/>
                  <a:pt x="928" y="85"/>
                </a:cubicBezTo>
                <a:cubicBezTo>
                  <a:pt x="928" y="81"/>
                  <a:pt x="924" y="78"/>
                  <a:pt x="920" y="78"/>
                </a:cubicBezTo>
                <a:close/>
                <a:moveTo>
                  <a:pt x="943" y="78"/>
                </a:moveTo>
                <a:cubicBezTo>
                  <a:pt x="939" y="78"/>
                  <a:pt x="935" y="81"/>
                  <a:pt x="935" y="85"/>
                </a:cubicBezTo>
                <a:cubicBezTo>
                  <a:pt x="935" y="88"/>
                  <a:pt x="939" y="91"/>
                  <a:pt x="943" y="91"/>
                </a:cubicBezTo>
                <a:cubicBezTo>
                  <a:pt x="947" y="91"/>
                  <a:pt x="951" y="88"/>
                  <a:pt x="951" y="85"/>
                </a:cubicBezTo>
                <a:cubicBezTo>
                  <a:pt x="951" y="81"/>
                  <a:pt x="947" y="78"/>
                  <a:pt x="943" y="78"/>
                </a:cubicBezTo>
                <a:close/>
                <a:moveTo>
                  <a:pt x="920" y="97"/>
                </a:moveTo>
                <a:cubicBezTo>
                  <a:pt x="916" y="97"/>
                  <a:pt x="913" y="100"/>
                  <a:pt x="913" y="104"/>
                </a:cubicBezTo>
                <a:cubicBezTo>
                  <a:pt x="913" y="107"/>
                  <a:pt x="916" y="110"/>
                  <a:pt x="920" y="110"/>
                </a:cubicBezTo>
                <a:cubicBezTo>
                  <a:pt x="924" y="110"/>
                  <a:pt x="928" y="107"/>
                  <a:pt x="928" y="104"/>
                </a:cubicBezTo>
                <a:cubicBezTo>
                  <a:pt x="928" y="100"/>
                  <a:pt x="924" y="97"/>
                  <a:pt x="920" y="97"/>
                </a:cubicBezTo>
                <a:close/>
                <a:moveTo>
                  <a:pt x="943" y="97"/>
                </a:moveTo>
                <a:cubicBezTo>
                  <a:pt x="939" y="97"/>
                  <a:pt x="935" y="100"/>
                  <a:pt x="935" y="104"/>
                </a:cubicBezTo>
                <a:cubicBezTo>
                  <a:pt x="935" y="107"/>
                  <a:pt x="939" y="110"/>
                  <a:pt x="943" y="110"/>
                </a:cubicBezTo>
                <a:cubicBezTo>
                  <a:pt x="947" y="110"/>
                  <a:pt x="951" y="107"/>
                  <a:pt x="951" y="104"/>
                </a:cubicBezTo>
                <a:cubicBezTo>
                  <a:pt x="951" y="100"/>
                  <a:pt x="947" y="97"/>
                  <a:pt x="943" y="97"/>
                </a:cubicBezTo>
                <a:close/>
                <a:moveTo>
                  <a:pt x="920" y="116"/>
                </a:moveTo>
                <a:cubicBezTo>
                  <a:pt x="916" y="116"/>
                  <a:pt x="913" y="119"/>
                  <a:pt x="913" y="123"/>
                </a:cubicBezTo>
                <a:cubicBezTo>
                  <a:pt x="913" y="127"/>
                  <a:pt x="916" y="130"/>
                  <a:pt x="920" y="130"/>
                </a:cubicBezTo>
                <a:cubicBezTo>
                  <a:pt x="924" y="130"/>
                  <a:pt x="928" y="127"/>
                  <a:pt x="928" y="123"/>
                </a:cubicBezTo>
                <a:cubicBezTo>
                  <a:pt x="928" y="119"/>
                  <a:pt x="924" y="116"/>
                  <a:pt x="920" y="116"/>
                </a:cubicBezTo>
                <a:close/>
                <a:moveTo>
                  <a:pt x="943" y="116"/>
                </a:moveTo>
                <a:cubicBezTo>
                  <a:pt x="939" y="116"/>
                  <a:pt x="935" y="119"/>
                  <a:pt x="935" y="123"/>
                </a:cubicBezTo>
                <a:cubicBezTo>
                  <a:pt x="935" y="127"/>
                  <a:pt x="939" y="130"/>
                  <a:pt x="943" y="130"/>
                </a:cubicBezTo>
                <a:cubicBezTo>
                  <a:pt x="947" y="130"/>
                  <a:pt x="951" y="127"/>
                  <a:pt x="951" y="123"/>
                </a:cubicBezTo>
                <a:cubicBezTo>
                  <a:pt x="951" y="119"/>
                  <a:pt x="947" y="116"/>
                  <a:pt x="943" y="116"/>
                </a:cubicBezTo>
                <a:close/>
                <a:moveTo>
                  <a:pt x="965" y="0"/>
                </a:moveTo>
                <a:cubicBezTo>
                  <a:pt x="961" y="0"/>
                  <a:pt x="957" y="3"/>
                  <a:pt x="957" y="7"/>
                </a:cubicBezTo>
                <a:cubicBezTo>
                  <a:pt x="957" y="11"/>
                  <a:pt x="961" y="14"/>
                  <a:pt x="965" y="14"/>
                </a:cubicBezTo>
                <a:cubicBezTo>
                  <a:pt x="969" y="14"/>
                  <a:pt x="973" y="11"/>
                  <a:pt x="973" y="7"/>
                </a:cubicBezTo>
                <a:cubicBezTo>
                  <a:pt x="973" y="3"/>
                  <a:pt x="969" y="0"/>
                  <a:pt x="965" y="0"/>
                </a:cubicBezTo>
                <a:close/>
                <a:moveTo>
                  <a:pt x="965" y="20"/>
                </a:moveTo>
                <a:cubicBezTo>
                  <a:pt x="961" y="20"/>
                  <a:pt x="957" y="23"/>
                  <a:pt x="957" y="27"/>
                </a:cubicBezTo>
                <a:cubicBezTo>
                  <a:pt x="957" y="30"/>
                  <a:pt x="961" y="33"/>
                  <a:pt x="965" y="33"/>
                </a:cubicBezTo>
                <a:cubicBezTo>
                  <a:pt x="969" y="33"/>
                  <a:pt x="973" y="30"/>
                  <a:pt x="973" y="27"/>
                </a:cubicBezTo>
                <a:cubicBezTo>
                  <a:pt x="973" y="23"/>
                  <a:pt x="969" y="20"/>
                  <a:pt x="965" y="20"/>
                </a:cubicBezTo>
                <a:close/>
                <a:moveTo>
                  <a:pt x="987" y="20"/>
                </a:moveTo>
                <a:cubicBezTo>
                  <a:pt x="982" y="20"/>
                  <a:pt x="979" y="23"/>
                  <a:pt x="979" y="27"/>
                </a:cubicBezTo>
                <a:cubicBezTo>
                  <a:pt x="979" y="30"/>
                  <a:pt x="982" y="33"/>
                  <a:pt x="987" y="33"/>
                </a:cubicBezTo>
                <a:cubicBezTo>
                  <a:pt x="991" y="33"/>
                  <a:pt x="994" y="30"/>
                  <a:pt x="994" y="27"/>
                </a:cubicBezTo>
                <a:cubicBezTo>
                  <a:pt x="994" y="23"/>
                  <a:pt x="991" y="20"/>
                  <a:pt x="987" y="20"/>
                </a:cubicBezTo>
                <a:close/>
                <a:moveTo>
                  <a:pt x="965" y="40"/>
                </a:moveTo>
                <a:cubicBezTo>
                  <a:pt x="961" y="40"/>
                  <a:pt x="957" y="43"/>
                  <a:pt x="957" y="46"/>
                </a:cubicBezTo>
                <a:cubicBezTo>
                  <a:pt x="957" y="50"/>
                  <a:pt x="961" y="53"/>
                  <a:pt x="965" y="53"/>
                </a:cubicBezTo>
                <a:cubicBezTo>
                  <a:pt x="969" y="53"/>
                  <a:pt x="973" y="50"/>
                  <a:pt x="973" y="46"/>
                </a:cubicBezTo>
                <a:cubicBezTo>
                  <a:pt x="973" y="43"/>
                  <a:pt x="969" y="40"/>
                  <a:pt x="965" y="40"/>
                </a:cubicBezTo>
                <a:close/>
                <a:moveTo>
                  <a:pt x="987" y="40"/>
                </a:moveTo>
                <a:cubicBezTo>
                  <a:pt x="982" y="40"/>
                  <a:pt x="979" y="43"/>
                  <a:pt x="979" y="46"/>
                </a:cubicBezTo>
                <a:cubicBezTo>
                  <a:pt x="979" y="50"/>
                  <a:pt x="982" y="53"/>
                  <a:pt x="987" y="53"/>
                </a:cubicBezTo>
                <a:cubicBezTo>
                  <a:pt x="991" y="53"/>
                  <a:pt x="994" y="50"/>
                  <a:pt x="994" y="46"/>
                </a:cubicBezTo>
                <a:cubicBezTo>
                  <a:pt x="994" y="43"/>
                  <a:pt x="991" y="40"/>
                  <a:pt x="987" y="40"/>
                </a:cubicBezTo>
                <a:close/>
                <a:moveTo>
                  <a:pt x="965" y="59"/>
                </a:moveTo>
                <a:cubicBezTo>
                  <a:pt x="961" y="59"/>
                  <a:pt x="957" y="62"/>
                  <a:pt x="957" y="65"/>
                </a:cubicBezTo>
                <a:cubicBezTo>
                  <a:pt x="957" y="69"/>
                  <a:pt x="961" y="72"/>
                  <a:pt x="965" y="72"/>
                </a:cubicBezTo>
                <a:cubicBezTo>
                  <a:pt x="969" y="72"/>
                  <a:pt x="973" y="69"/>
                  <a:pt x="973" y="65"/>
                </a:cubicBezTo>
                <a:cubicBezTo>
                  <a:pt x="973" y="62"/>
                  <a:pt x="969" y="59"/>
                  <a:pt x="965" y="59"/>
                </a:cubicBezTo>
                <a:close/>
                <a:moveTo>
                  <a:pt x="987" y="59"/>
                </a:moveTo>
                <a:cubicBezTo>
                  <a:pt x="982" y="59"/>
                  <a:pt x="979" y="62"/>
                  <a:pt x="979" y="65"/>
                </a:cubicBezTo>
                <a:cubicBezTo>
                  <a:pt x="979" y="69"/>
                  <a:pt x="982" y="72"/>
                  <a:pt x="987" y="72"/>
                </a:cubicBezTo>
                <a:cubicBezTo>
                  <a:pt x="991" y="72"/>
                  <a:pt x="994" y="69"/>
                  <a:pt x="994" y="65"/>
                </a:cubicBezTo>
                <a:cubicBezTo>
                  <a:pt x="994" y="62"/>
                  <a:pt x="991" y="59"/>
                  <a:pt x="987" y="59"/>
                </a:cubicBezTo>
                <a:close/>
                <a:moveTo>
                  <a:pt x="965" y="78"/>
                </a:moveTo>
                <a:cubicBezTo>
                  <a:pt x="961" y="78"/>
                  <a:pt x="957" y="81"/>
                  <a:pt x="957" y="85"/>
                </a:cubicBezTo>
                <a:cubicBezTo>
                  <a:pt x="957" y="88"/>
                  <a:pt x="961" y="91"/>
                  <a:pt x="965" y="91"/>
                </a:cubicBezTo>
                <a:cubicBezTo>
                  <a:pt x="969" y="91"/>
                  <a:pt x="973" y="88"/>
                  <a:pt x="973" y="85"/>
                </a:cubicBezTo>
                <a:cubicBezTo>
                  <a:pt x="973" y="81"/>
                  <a:pt x="969" y="78"/>
                  <a:pt x="965" y="78"/>
                </a:cubicBezTo>
                <a:close/>
                <a:moveTo>
                  <a:pt x="987" y="78"/>
                </a:moveTo>
                <a:cubicBezTo>
                  <a:pt x="982" y="78"/>
                  <a:pt x="979" y="81"/>
                  <a:pt x="979" y="85"/>
                </a:cubicBezTo>
                <a:cubicBezTo>
                  <a:pt x="979" y="88"/>
                  <a:pt x="982" y="91"/>
                  <a:pt x="987" y="91"/>
                </a:cubicBezTo>
                <a:cubicBezTo>
                  <a:pt x="991" y="91"/>
                  <a:pt x="994" y="88"/>
                  <a:pt x="994" y="85"/>
                </a:cubicBezTo>
                <a:cubicBezTo>
                  <a:pt x="994" y="81"/>
                  <a:pt x="991" y="78"/>
                  <a:pt x="987" y="78"/>
                </a:cubicBezTo>
                <a:close/>
                <a:moveTo>
                  <a:pt x="965" y="97"/>
                </a:moveTo>
                <a:cubicBezTo>
                  <a:pt x="961" y="97"/>
                  <a:pt x="957" y="100"/>
                  <a:pt x="957" y="104"/>
                </a:cubicBezTo>
                <a:cubicBezTo>
                  <a:pt x="957" y="107"/>
                  <a:pt x="961" y="110"/>
                  <a:pt x="965" y="110"/>
                </a:cubicBezTo>
                <a:cubicBezTo>
                  <a:pt x="969" y="110"/>
                  <a:pt x="973" y="107"/>
                  <a:pt x="973" y="104"/>
                </a:cubicBezTo>
                <a:cubicBezTo>
                  <a:pt x="973" y="100"/>
                  <a:pt x="969" y="97"/>
                  <a:pt x="965" y="97"/>
                </a:cubicBezTo>
                <a:close/>
                <a:moveTo>
                  <a:pt x="987" y="97"/>
                </a:moveTo>
                <a:cubicBezTo>
                  <a:pt x="982" y="97"/>
                  <a:pt x="979" y="100"/>
                  <a:pt x="979" y="104"/>
                </a:cubicBezTo>
                <a:cubicBezTo>
                  <a:pt x="979" y="107"/>
                  <a:pt x="982" y="110"/>
                  <a:pt x="987" y="110"/>
                </a:cubicBezTo>
                <a:cubicBezTo>
                  <a:pt x="991" y="110"/>
                  <a:pt x="994" y="107"/>
                  <a:pt x="994" y="104"/>
                </a:cubicBezTo>
                <a:cubicBezTo>
                  <a:pt x="994" y="100"/>
                  <a:pt x="991" y="97"/>
                  <a:pt x="987" y="97"/>
                </a:cubicBezTo>
                <a:close/>
                <a:moveTo>
                  <a:pt x="965" y="116"/>
                </a:moveTo>
                <a:cubicBezTo>
                  <a:pt x="961" y="116"/>
                  <a:pt x="957" y="119"/>
                  <a:pt x="957" y="123"/>
                </a:cubicBezTo>
                <a:cubicBezTo>
                  <a:pt x="957" y="127"/>
                  <a:pt x="961" y="130"/>
                  <a:pt x="965" y="130"/>
                </a:cubicBezTo>
                <a:cubicBezTo>
                  <a:pt x="969" y="130"/>
                  <a:pt x="973" y="127"/>
                  <a:pt x="973" y="123"/>
                </a:cubicBezTo>
                <a:cubicBezTo>
                  <a:pt x="973" y="119"/>
                  <a:pt x="969" y="116"/>
                  <a:pt x="965" y="116"/>
                </a:cubicBezTo>
                <a:close/>
                <a:moveTo>
                  <a:pt x="987" y="116"/>
                </a:moveTo>
                <a:cubicBezTo>
                  <a:pt x="982" y="116"/>
                  <a:pt x="979" y="119"/>
                  <a:pt x="979" y="123"/>
                </a:cubicBezTo>
                <a:cubicBezTo>
                  <a:pt x="979" y="127"/>
                  <a:pt x="982" y="130"/>
                  <a:pt x="987" y="130"/>
                </a:cubicBezTo>
                <a:cubicBezTo>
                  <a:pt x="991" y="130"/>
                  <a:pt x="994" y="127"/>
                  <a:pt x="994" y="123"/>
                </a:cubicBezTo>
                <a:cubicBezTo>
                  <a:pt x="994" y="119"/>
                  <a:pt x="991" y="116"/>
                  <a:pt x="987" y="116"/>
                </a:cubicBezTo>
                <a:close/>
                <a:moveTo>
                  <a:pt x="1009" y="20"/>
                </a:moveTo>
                <a:cubicBezTo>
                  <a:pt x="1005" y="20"/>
                  <a:pt x="1001" y="23"/>
                  <a:pt x="1001" y="27"/>
                </a:cubicBezTo>
                <a:cubicBezTo>
                  <a:pt x="1001" y="30"/>
                  <a:pt x="1005" y="33"/>
                  <a:pt x="1009" y="33"/>
                </a:cubicBezTo>
                <a:cubicBezTo>
                  <a:pt x="1013" y="33"/>
                  <a:pt x="1016" y="30"/>
                  <a:pt x="1016" y="27"/>
                </a:cubicBezTo>
                <a:cubicBezTo>
                  <a:pt x="1016" y="23"/>
                  <a:pt x="1013" y="20"/>
                  <a:pt x="1009" y="20"/>
                </a:cubicBezTo>
                <a:close/>
                <a:moveTo>
                  <a:pt x="1031" y="20"/>
                </a:moveTo>
                <a:cubicBezTo>
                  <a:pt x="1026" y="20"/>
                  <a:pt x="1023" y="23"/>
                  <a:pt x="1023" y="27"/>
                </a:cubicBezTo>
                <a:cubicBezTo>
                  <a:pt x="1023" y="30"/>
                  <a:pt x="1026" y="33"/>
                  <a:pt x="1031" y="33"/>
                </a:cubicBezTo>
                <a:cubicBezTo>
                  <a:pt x="1035" y="33"/>
                  <a:pt x="1038" y="30"/>
                  <a:pt x="1038" y="27"/>
                </a:cubicBezTo>
                <a:cubicBezTo>
                  <a:pt x="1038" y="23"/>
                  <a:pt x="1035" y="20"/>
                  <a:pt x="1031" y="20"/>
                </a:cubicBezTo>
                <a:close/>
                <a:moveTo>
                  <a:pt x="1009" y="40"/>
                </a:moveTo>
                <a:cubicBezTo>
                  <a:pt x="1005" y="40"/>
                  <a:pt x="1001" y="43"/>
                  <a:pt x="1001" y="46"/>
                </a:cubicBezTo>
                <a:cubicBezTo>
                  <a:pt x="1001" y="50"/>
                  <a:pt x="1005" y="53"/>
                  <a:pt x="1009" y="53"/>
                </a:cubicBezTo>
                <a:cubicBezTo>
                  <a:pt x="1013" y="53"/>
                  <a:pt x="1016" y="50"/>
                  <a:pt x="1016" y="46"/>
                </a:cubicBezTo>
                <a:cubicBezTo>
                  <a:pt x="1016" y="43"/>
                  <a:pt x="1013" y="40"/>
                  <a:pt x="1009" y="40"/>
                </a:cubicBezTo>
                <a:close/>
                <a:moveTo>
                  <a:pt x="1031" y="40"/>
                </a:moveTo>
                <a:cubicBezTo>
                  <a:pt x="1026" y="40"/>
                  <a:pt x="1023" y="43"/>
                  <a:pt x="1023" y="46"/>
                </a:cubicBezTo>
                <a:cubicBezTo>
                  <a:pt x="1023" y="50"/>
                  <a:pt x="1026" y="53"/>
                  <a:pt x="1031" y="53"/>
                </a:cubicBezTo>
                <a:cubicBezTo>
                  <a:pt x="1035" y="53"/>
                  <a:pt x="1038" y="50"/>
                  <a:pt x="1038" y="46"/>
                </a:cubicBezTo>
                <a:cubicBezTo>
                  <a:pt x="1038" y="43"/>
                  <a:pt x="1035" y="40"/>
                  <a:pt x="1031" y="40"/>
                </a:cubicBezTo>
                <a:close/>
                <a:moveTo>
                  <a:pt x="1009" y="78"/>
                </a:moveTo>
                <a:cubicBezTo>
                  <a:pt x="1005" y="78"/>
                  <a:pt x="1001" y="81"/>
                  <a:pt x="1001" y="85"/>
                </a:cubicBezTo>
                <a:cubicBezTo>
                  <a:pt x="1001" y="88"/>
                  <a:pt x="1005" y="91"/>
                  <a:pt x="1009" y="91"/>
                </a:cubicBezTo>
                <a:cubicBezTo>
                  <a:pt x="1013" y="91"/>
                  <a:pt x="1016" y="88"/>
                  <a:pt x="1016" y="85"/>
                </a:cubicBezTo>
                <a:cubicBezTo>
                  <a:pt x="1016" y="81"/>
                  <a:pt x="1013" y="78"/>
                  <a:pt x="1009" y="78"/>
                </a:cubicBezTo>
                <a:close/>
                <a:moveTo>
                  <a:pt x="1009" y="97"/>
                </a:moveTo>
                <a:cubicBezTo>
                  <a:pt x="1005" y="97"/>
                  <a:pt x="1001" y="100"/>
                  <a:pt x="1001" y="104"/>
                </a:cubicBezTo>
                <a:cubicBezTo>
                  <a:pt x="1001" y="107"/>
                  <a:pt x="1005" y="110"/>
                  <a:pt x="1009" y="110"/>
                </a:cubicBezTo>
                <a:cubicBezTo>
                  <a:pt x="1013" y="110"/>
                  <a:pt x="1016" y="107"/>
                  <a:pt x="1016" y="104"/>
                </a:cubicBezTo>
                <a:cubicBezTo>
                  <a:pt x="1016" y="100"/>
                  <a:pt x="1013" y="97"/>
                  <a:pt x="1009" y="97"/>
                </a:cubicBezTo>
                <a:close/>
                <a:moveTo>
                  <a:pt x="876" y="136"/>
                </a:moveTo>
                <a:cubicBezTo>
                  <a:pt x="872" y="136"/>
                  <a:pt x="868" y="139"/>
                  <a:pt x="868" y="143"/>
                </a:cubicBezTo>
                <a:cubicBezTo>
                  <a:pt x="868" y="146"/>
                  <a:pt x="872" y="149"/>
                  <a:pt x="876" y="149"/>
                </a:cubicBezTo>
                <a:cubicBezTo>
                  <a:pt x="880" y="149"/>
                  <a:pt x="884" y="146"/>
                  <a:pt x="884" y="143"/>
                </a:cubicBezTo>
                <a:cubicBezTo>
                  <a:pt x="884" y="139"/>
                  <a:pt x="880" y="136"/>
                  <a:pt x="876" y="136"/>
                </a:cubicBezTo>
                <a:close/>
                <a:moveTo>
                  <a:pt x="898" y="136"/>
                </a:moveTo>
                <a:cubicBezTo>
                  <a:pt x="894" y="136"/>
                  <a:pt x="890" y="139"/>
                  <a:pt x="890" y="143"/>
                </a:cubicBezTo>
                <a:cubicBezTo>
                  <a:pt x="890" y="146"/>
                  <a:pt x="894" y="149"/>
                  <a:pt x="898" y="149"/>
                </a:cubicBezTo>
                <a:cubicBezTo>
                  <a:pt x="902" y="149"/>
                  <a:pt x="905" y="146"/>
                  <a:pt x="905" y="143"/>
                </a:cubicBezTo>
                <a:cubicBezTo>
                  <a:pt x="905" y="139"/>
                  <a:pt x="902" y="136"/>
                  <a:pt x="898" y="136"/>
                </a:cubicBezTo>
                <a:close/>
                <a:moveTo>
                  <a:pt x="876" y="155"/>
                </a:moveTo>
                <a:cubicBezTo>
                  <a:pt x="872" y="155"/>
                  <a:pt x="868" y="158"/>
                  <a:pt x="868" y="162"/>
                </a:cubicBezTo>
                <a:cubicBezTo>
                  <a:pt x="868" y="166"/>
                  <a:pt x="872" y="169"/>
                  <a:pt x="876" y="169"/>
                </a:cubicBezTo>
                <a:cubicBezTo>
                  <a:pt x="880" y="169"/>
                  <a:pt x="884" y="166"/>
                  <a:pt x="884" y="162"/>
                </a:cubicBezTo>
                <a:cubicBezTo>
                  <a:pt x="884" y="158"/>
                  <a:pt x="880" y="155"/>
                  <a:pt x="876" y="155"/>
                </a:cubicBezTo>
                <a:close/>
                <a:moveTo>
                  <a:pt x="898" y="155"/>
                </a:moveTo>
                <a:cubicBezTo>
                  <a:pt x="894" y="155"/>
                  <a:pt x="890" y="158"/>
                  <a:pt x="890" y="162"/>
                </a:cubicBezTo>
                <a:cubicBezTo>
                  <a:pt x="890" y="166"/>
                  <a:pt x="894" y="169"/>
                  <a:pt x="898" y="169"/>
                </a:cubicBezTo>
                <a:cubicBezTo>
                  <a:pt x="902" y="169"/>
                  <a:pt x="905" y="166"/>
                  <a:pt x="905" y="162"/>
                </a:cubicBezTo>
                <a:cubicBezTo>
                  <a:pt x="905" y="158"/>
                  <a:pt x="902" y="155"/>
                  <a:pt x="898" y="155"/>
                </a:cubicBezTo>
                <a:close/>
                <a:moveTo>
                  <a:pt x="876" y="175"/>
                </a:moveTo>
                <a:cubicBezTo>
                  <a:pt x="872" y="175"/>
                  <a:pt x="868" y="178"/>
                  <a:pt x="868" y="182"/>
                </a:cubicBezTo>
                <a:cubicBezTo>
                  <a:pt x="868" y="185"/>
                  <a:pt x="872" y="188"/>
                  <a:pt x="876" y="188"/>
                </a:cubicBezTo>
                <a:cubicBezTo>
                  <a:pt x="880" y="188"/>
                  <a:pt x="884" y="185"/>
                  <a:pt x="884" y="182"/>
                </a:cubicBezTo>
                <a:cubicBezTo>
                  <a:pt x="884" y="178"/>
                  <a:pt x="880" y="175"/>
                  <a:pt x="876" y="175"/>
                </a:cubicBezTo>
                <a:close/>
                <a:moveTo>
                  <a:pt x="898" y="175"/>
                </a:moveTo>
                <a:cubicBezTo>
                  <a:pt x="894" y="175"/>
                  <a:pt x="890" y="178"/>
                  <a:pt x="890" y="182"/>
                </a:cubicBezTo>
                <a:cubicBezTo>
                  <a:pt x="890" y="185"/>
                  <a:pt x="894" y="188"/>
                  <a:pt x="898" y="188"/>
                </a:cubicBezTo>
                <a:cubicBezTo>
                  <a:pt x="902" y="188"/>
                  <a:pt x="905" y="185"/>
                  <a:pt x="905" y="182"/>
                </a:cubicBezTo>
                <a:cubicBezTo>
                  <a:pt x="905" y="178"/>
                  <a:pt x="902" y="175"/>
                  <a:pt x="898" y="175"/>
                </a:cubicBezTo>
                <a:close/>
                <a:moveTo>
                  <a:pt x="876" y="194"/>
                </a:moveTo>
                <a:cubicBezTo>
                  <a:pt x="872" y="194"/>
                  <a:pt x="868" y="197"/>
                  <a:pt x="868" y="201"/>
                </a:cubicBezTo>
                <a:cubicBezTo>
                  <a:pt x="868" y="205"/>
                  <a:pt x="872" y="208"/>
                  <a:pt x="876" y="208"/>
                </a:cubicBezTo>
                <a:cubicBezTo>
                  <a:pt x="880" y="208"/>
                  <a:pt x="884" y="205"/>
                  <a:pt x="884" y="201"/>
                </a:cubicBezTo>
                <a:cubicBezTo>
                  <a:pt x="884" y="197"/>
                  <a:pt x="880" y="194"/>
                  <a:pt x="876" y="194"/>
                </a:cubicBezTo>
                <a:close/>
                <a:moveTo>
                  <a:pt x="898" y="194"/>
                </a:moveTo>
                <a:cubicBezTo>
                  <a:pt x="894" y="194"/>
                  <a:pt x="890" y="197"/>
                  <a:pt x="890" y="201"/>
                </a:cubicBezTo>
                <a:cubicBezTo>
                  <a:pt x="890" y="205"/>
                  <a:pt x="894" y="208"/>
                  <a:pt x="898" y="208"/>
                </a:cubicBezTo>
                <a:cubicBezTo>
                  <a:pt x="902" y="208"/>
                  <a:pt x="905" y="205"/>
                  <a:pt x="905" y="201"/>
                </a:cubicBezTo>
                <a:cubicBezTo>
                  <a:pt x="905" y="197"/>
                  <a:pt x="902" y="194"/>
                  <a:pt x="898" y="194"/>
                </a:cubicBezTo>
                <a:close/>
                <a:moveTo>
                  <a:pt x="920" y="136"/>
                </a:moveTo>
                <a:cubicBezTo>
                  <a:pt x="916" y="136"/>
                  <a:pt x="913" y="139"/>
                  <a:pt x="913" y="143"/>
                </a:cubicBezTo>
                <a:cubicBezTo>
                  <a:pt x="913" y="146"/>
                  <a:pt x="916" y="149"/>
                  <a:pt x="920" y="149"/>
                </a:cubicBezTo>
                <a:cubicBezTo>
                  <a:pt x="924" y="149"/>
                  <a:pt x="928" y="146"/>
                  <a:pt x="928" y="143"/>
                </a:cubicBezTo>
                <a:cubicBezTo>
                  <a:pt x="928" y="139"/>
                  <a:pt x="924" y="136"/>
                  <a:pt x="920" y="136"/>
                </a:cubicBezTo>
                <a:close/>
                <a:moveTo>
                  <a:pt x="943" y="136"/>
                </a:moveTo>
                <a:cubicBezTo>
                  <a:pt x="939" y="136"/>
                  <a:pt x="935" y="139"/>
                  <a:pt x="935" y="143"/>
                </a:cubicBezTo>
                <a:cubicBezTo>
                  <a:pt x="935" y="146"/>
                  <a:pt x="939" y="149"/>
                  <a:pt x="943" y="149"/>
                </a:cubicBezTo>
                <a:cubicBezTo>
                  <a:pt x="947" y="149"/>
                  <a:pt x="951" y="146"/>
                  <a:pt x="951" y="143"/>
                </a:cubicBezTo>
                <a:cubicBezTo>
                  <a:pt x="951" y="139"/>
                  <a:pt x="947" y="136"/>
                  <a:pt x="943" y="136"/>
                </a:cubicBezTo>
                <a:close/>
                <a:moveTo>
                  <a:pt x="920" y="155"/>
                </a:moveTo>
                <a:cubicBezTo>
                  <a:pt x="916" y="155"/>
                  <a:pt x="913" y="158"/>
                  <a:pt x="913" y="162"/>
                </a:cubicBezTo>
                <a:cubicBezTo>
                  <a:pt x="913" y="166"/>
                  <a:pt x="916" y="169"/>
                  <a:pt x="920" y="169"/>
                </a:cubicBezTo>
                <a:cubicBezTo>
                  <a:pt x="924" y="169"/>
                  <a:pt x="928" y="166"/>
                  <a:pt x="928" y="162"/>
                </a:cubicBezTo>
                <a:cubicBezTo>
                  <a:pt x="928" y="158"/>
                  <a:pt x="924" y="155"/>
                  <a:pt x="920" y="155"/>
                </a:cubicBezTo>
                <a:close/>
                <a:moveTo>
                  <a:pt x="943" y="155"/>
                </a:moveTo>
                <a:cubicBezTo>
                  <a:pt x="939" y="155"/>
                  <a:pt x="935" y="158"/>
                  <a:pt x="935" y="162"/>
                </a:cubicBezTo>
                <a:cubicBezTo>
                  <a:pt x="935" y="166"/>
                  <a:pt x="939" y="169"/>
                  <a:pt x="943" y="169"/>
                </a:cubicBezTo>
                <a:cubicBezTo>
                  <a:pt x="947" y="169"/>
                  <a:pt x="951" y="166"/>
                  <a:pt x="951" y="162"/>
                </a:cubicBezTo>
                <a:cubicBezTo>
                  <a:pt x="951" y="158"/>
                  <a:pt x="947" y="155"/>
                  <a:pt x="943" y="155"/>
                </a:cubicBezTo>
                <a:close/>
                <a:moveTo>
                  <a:pt x="920" y="175"/>
                </a:moveTo>
                <a:cubicBezTo>
                  <a:pt x="916" y="175"/>
                  <a:pt x="913" y="178"/>
                  <a:pt x="913" y="182"/>
                </a:cubicBezTo>
                <a:cubicBezTo>
                  <a:pt x="913" y="185"/>
                  <a:pt x="916" y="188"/>
                  <a:pt x="920" y="188"/>
                </a:cubicBezTo>
                <a:cubicBezTo>
                  <a:pt x="924" y="188"/>
                  <a:pt x="928" y="185"/>
                  <a:pt x="928" y="182"/>
                </a:cubicBezTo>
                <a:cubicBezTo>
                  <a:pt x="928" y="178"/>
                  <a:pt x="924" y="175"/>
                  <a:pt x="920" y="175"/>
                </a:cubicBezTo>
                <a:close/>
                <a:moveTo>
                  <a:pt x="943" y="175"/>
                </a:moveTo>
                <a:cubicBezTo>
                  <a:pt x="939" y="175"/>
                  <a:pt x="935" y="178"/>
                  <a:pt x="935" y="182"/>
                </a:cubicBezTo>
                <a:cubicBezTo>
                  <a:pt x="935" y="185"/>
                  <a:pt x="939" y="188"/>
                  <a:pt x="943" y="188"/>
                </a:cubicBezTo>
                <a:cubicBezTo>
                  <a:pt x="947" y="188"/>
                  <a:pt x="951" y="185"/>
                  <a:pt x="951" y="182"/>
                </a:cubicBezTo>
                <a:cubicBezTo>
                  <a:pt x="951" y="178"/>
                  <a:pt x="947" y="175"/>
                  <a:pt x="943" y="175"/>
                </a:cubicBezTo>
                <a:close/>
                <a:moveTo>
                  <a:pt x="965" y="136"/>
                </a:moveTo>
                <a:cubicBezTo>
                  <a:pt x="961" y="136"/>
                  <a:pt x="957" y="139"/>
                  <a:pt x="957" y="143"/>
                </a:cubicBezTo>
                <a:cubicBezTo>
                  <a:pt x="957" y="146"/>
                  <a:pt x="961" y="149"/>
                  <a:pt x="965" y="149"/>
                </a:cubicBezTo>
                <a:cubicBezTo>
                  <a:pt x="969" y="149"/>
                  <a:pt x="973" y="146"/>
                  <a:pt x="973" y="143"/>
                </a:cubicBezTo>
                <a:cubicBezTo>
                  <a:pt x="973" y="139"/>
                  <a:pt x="969" y="136"/>
                  <a:pt x="965" y="136"/>
                </a:cubicBezTo>
                <a:close/>
                <a:moveTo>
                  <a:pt x="987" y="136"/>
                </a:moveTo>
                <a:cubicBezTo>
                  <a:pt x="982" y="136"/>
                  <a:pt x="979" y="139"/>
                  <a:pt x="979" y="143"/>
                </a:cubicBezTo>
                <a:cubicBezTo>
                  <a:pt x="979" y="146"/>
                  <a:pt x="982" y="149"/>
                  <a:pt x="987" y="149"/>
                </a:cubicBezTo>
                <a:cubicBezTo>
                  <a:pt x="991" y="149"/>
                  <a:pt x="994" y="146"/>
                  <a:pt x="994" y="143"/>
                </a:cubicBezTo>
                <a:cubicBezTo>
                  <a:pt x="994" y="139"/>
                  <a:pt x="991" y="136"/>
                  <a:pt x="987" y="136"/>
                </a:cubicBezTo>
                <a:close/>
                <a:moveTo>
                  <a:pt x="965" y="155"/>
                </a:moveTo>
                <a:cubicBezTo>
                  <a:pt x="961" y="155"/>
                  <a:pt x="957" y="158"/>
                  <a:pt x="957" y="162"/>
                </a:cubicBezTo>
                <a:cubicBezTo>
                  <a:pt x="957" y="166"/>
                  <a:pt x="961" y="169"/>
                  <a:pt x="965" y="169"/>
                </a:cubicBezTo>
                <a:cubicBezTo>
                  <a:pt x="969" y="169"/>
                  <a:pt x="973" y="166"/>
                  <a:pt x="973" y="162"/>
                </a:cubicBezTo>
                <a:cubicBezTo>
                  <a:pt x="973" y="158"/>
                  <a:pt x="969" y="155"/>
                  <a:pt x="965" y="155"/>
                </a:cubicBezTo>
                <a:close/>
                <a:moveTo>
                  <a:pt x="987" y="155"/>
                </a:moveTo>
                <a:cubicBezTo>
                  <a:pt x="982" y="155"/>
                  <a:pt x="979" y="158"/>
                  <a:pt x="979" y="162"/>
                </a:cubicBezTo>
                <a:cubicBezTo>
                  <a:pt x="979" y="166"/>
                  <a:pt x="982" y="169"/>
                  <a:pt x="987" y="169"/>
                </a:cubicBezTo>
                <a:cubicBezTo>
                  <a:pt x="991" y="169"/>
                  <a:pt x="994" y="166"/>
                  <a:pt x="994" y="162"/>
                </a:cubicBezTo>
                <a:cubicBezTo>
                  <a:pt x="994" y="158"/>
                  <a:pt x="991" y="155"/>
                  <a:pt x="987" y="155"/>
                </a:cubicBezTo>
                <a:close/>
                <a:moveTo>
                  <a:pt x="965" y="175"/>
                </a:moveTo>
                <a:cubicBezTo>
                  <a:pt x="961" y="175"/>
                  <a:pt x="957" y="178"/>
                  <a:pt x="957" y="182"/>
                </a:cubicBezTo>
                <a:cubicBezTo>
                  <a:pt x="957" y="185"/>
                  <a:pt x="961" y="188"/>
                  <a:pt x="965" y="188"/>
                </a:cubicBezTo>
                <a:cubicBezTo>
                  <a:pt x="969" y="188"/>
                  <a:pt x="973" y="185"/>
                  <a:pt x="973" y="182"/>
                </a:cubicBezTo>
                <a:cubicBezTo>
                  <a:pt x="973" y="178"/>
                  <a:pt x="969" y="175"/>
                  <a:pt x="965" y="175"/>
                </a:cubicBezTo>
                <a:close/>
                <a:moveTo>
                  <a:pt x="1009" y="214"/>
                </a:moveTo>
                <a:cubicBezTo>
                  <a:pt x="1005" y="214"/>
                  <a:pt x="1001" y="217"/>
                  <a:pt x="1001" y="220"/>
                </a:cubicBezTo>
                <a:cubicBezTo>
                  <a:pt x="1001" y="224"/>
                  <a:pt x="1005" y="227"/>
                  <a:pt x="1009" y="227"/>
                </a:cubicBezTo>
                <a:cubicBezTo>
                  <a:pt x="1013" y="227"/>
                  <a:pt x="1016" y="224"/>
                  <a:pt x="1016" y="220"/>
                </a:cubicBezTo>
                <a:cubicBezTo>
                  <a:pt x="1016" y="217"/>
                  <a:pt x="1013" y="214"/>
                  <a:pt x="1009" y="214"/>
                </a:cubicBezTo>
                <a:close/>
                <a:moveTo>
                  <a:pt x="1031" y="214"/>
                </a:moveTo>
                <a:cubicBezTo>
                  <a:pt x="1026" y="214"/>
                  <a:pt x="1023" y="217"/>
                  <a:pt x="1023" y="220"/>
                </a:cubicBezTo>
                <a:cubicBezTo>
                  <a:pt x="1023" y="224"/>
                  <a:pt x="1026" y="227"/>
                  <a:pt x="1031" y="227"/>
                </a:cubicBezTo>
                <a:cubicBezTo>
                  <a:pt x="1035" y="227"/>
                  <a:pt x="1038" y="224"/>
                  <a:pt x="1038" y="220"/>
                </a:cubicBezTo>
                <a:cubicBezTo>
                  <a:pt x="1038" y="217"/>
                  <a:pt x="1035" y="214"/>
                  <a:pt x="1031" y="214"/>
                </a:cubicBezTo>
                <a:close/>
                <a:moveTo>
                  <a:pt x="1009" y="233"/>
                </a:moveTo>
                <a:cubicBezTo>
                  <a:pt x="1005" y="233"/>
                  <a:pt x="1001" y="236"/>
                  <a:pt x="1001" y="239"/>
                </a:cubicBezTo>
                <a:cubicBezTo>
                  <a:pt x="1001" y="243"/>
                  <a:pt x="1005" y="245"/>
                  <a:pt x="1009" y="245"/>
                </a:cubicBezTo>
                <a:cubicBezTo>
                  <a:pt x="1013" y="245"/>
                  <a:pt x="1016" y="243"/>
                  <a:pt x="1016" y="239"/>
                </a:cubicBezTo>
                <a:cubicBezTo>
                  <a:pt x="1016" y="236"/>
                  <a:pt x="1013" y="233"/>
                  <a:pt x="1009" y="233"/>
                </a:cubicBezTo>
                <a:close/>
                <a:moveTo>
                  <a:pt x="1054" y="20"/>
                </a:moveTo>
                <a:cubicBezTo>
                  <a:pt x="1050" y="20"/>
                  <a:pt x="1046" y="23"/>
                  <a:pt x="1046" y="27"/>
                </a:cubicBezTo>
                <a:cubicBezTo>
                  <a:pt x="1046" y="30"/>
                  <a:pt x="1050" y="33"/>
                  <a:pt x="1054" y="33"/>
                </a:cubicBezTo>
                <a:cubicBezTo>
                  <a:pt x="1058" y="33"/>
                  <a:pt x="1061" y="30"/>
                  <a:pt x="1061" y="27"/>
                </a:cubicBezTo>
                <a:cubicBezTo>
                  <a:pt x="1061" y="23"/>
                  <a:pt x="1058" y="20"/>
                  <a:pt x="1054" y="20"/>
                </a:cubicBezTo>
                <a:close/>
                <a:moveTo>
                  <a:pt x="1164" y="252"/>
                </a:moveTo>
                <a:cubicBezTo>
                  <a:pt x="1160" y="252"/>
                  <a:pt x="1157" y="255"/>
                  <a:pt x="1157" y="258"/>
                </a:cubicBezTo>
                <a:cubicBezTo>
                  <a:pt x="1157" y="262"/>
                  <a:pt x="1160" y="265"/>
                  <a:pt x="1164" y="265"/>
                </a:cubicBezTo>
                <a:cubicBezTo>
                  <a:pt x="1169" y="265"/>
                  <a:pt x="1172" y="262"/>
                  <a:pt x="1172" y="258"/>
                </a:cubicBezTo>
                <a:cubicBezTo>
                  <a:pt x="1172" y="255"/>
                  <a:pt x="1169" y="252"/>
                  <a:pt x="1164" y="252"/>
                </a:cubicBezTo>
                <a:close/>
                <a:moveTo>
                  <a:pt x="1208" y="214"/>
                </a:moveTo>
                <a:cubicBezTo>
                  <a:pt x="1204" y="214"/>
                  <a:pt x="1201" y="217"/>
                  <a:pt x="1201" y="220"/>
                </a:cubicBezTo>
                <a:cubicBezTo>
                  <a:pt x="1201" y="224"/>
                  <a:pt x="1204" y="227"/>
                  <a:pt x="1208" y="227"/>
                </a:cubicBezTo>
                <a:cubicBezTo>
                  <a:pt x="1213" y="227"/>
                  <a:pt x="1216" y="224"/>
                  <a:pt x="1216" y="220"/>
                </a:cubicBezTo>
                <a:cubicBezTo>
                  <a:pt x="1216" y="217"/>
                  <a:pt x="1213" y="214"/>
                  <a:pt x="1208" y="214"/>
                </a:cubicBezTo>
                <a:close/>
                <a:moveTo>
                  <a:pt x="1186" y="233"/>
                </a:moveTo>
                <a:cubicBezTo>
                  <a:pt x="1182" y="233"/>
                  <a:pt x="1179" y="236"/>
                  <a:pt x="1179" y="239"/>
                </a:cubicBezTo>
                <a:cubicBezTo>
                  <a:pt x="1179" y="243"/>
                  <a:pt x="1182" y="245"/>
                  <a:pt x="1186" y="245"/>
                </a:cubicBezTo>
                <a:cubicBezTo>
                  <a:pt x="1191" y="245"/>
                  <a:pt x="1194" y="243"/>
                  <a:pt x="1194" y="239"/>
                </a:cubicBezTo>
                <a:cubicBezTo>
                  <a:pt x="1194" y="236"/>
                  <a:pt x="1191" y="233"/>
                  <a:pt x="1186" y="233"/>
                </a:cubicBezTo>
                <a:close/>
                <a:moveTo>
                  <a:pt x="1208" y="233"/>
                </a:moveTo>
                <a:cubicBezTo>
                  <a:pt x="1204" y="233"/>
                  <a:pt x="1201" y="236"/>
                  <a:pt x="1201" y="239"/>
                </a:cubicBezTo>
                <a:cubicBezTo>
                  <a:pt x="1201" y="243"/>
                  <a:pt x="1204" y="245"/>
                  <a:pt x="1208" y="245"/>
                </a:cubicBezTo>
                <a:cubicBezTo>
                  <a:pt x="1213" y="245"/>
                  <a:pt x="1216" y="243"/>
                  <a:pt x="1216" y="239"/>
                </a:cubicBezTo>
                <a:cubicBezTo>
                  <a:pt x="1216" y="236"/>
                  <a:pt x="1213" y="233"/>
                  <a:pt x="1208" y="233"/>
                </a:cubicBezTo>
                <a:close/>
                <a:moveTo>
                  <a:pt x="1186" y="252"/>
                </a:moveTo>
                <a:cubicBezTo>
                  <a:pt x="1182" y="252"/>
                  <a:pt x="1179" y="255"/>
                  <a:pt x="1179" y="258"/>
                </a:cubicBezTo>
                <a:cubicBezTo>
                  <a:pt x="1179" y="262"/>
                  <a:pt x="1182" y="265"/>
                  <a:pt x="1186" y="265"/>
                </a:cubicBezTo>
                <a:cubicBezTo>
                  <a:pt x="1191" y="265"/>
                  <a:pt x="1194" y="262"/>
                  <a:pt x="1194" y="258"/>
                </a:cubicBezTo>
                <a:cubicBezTo>
                  <a:pt x="1194" y="255"/>
                  <a:pt x="1191" y="252"/>
                  <a:pt x="1186" y="252"/>
                </a:cubicBezTo>
                <a:close/>
                <a:moveTo>
                  <a:pt x="1208" y="252"/>
                </a:moveTo>
                <a:cubicBezTo>
                  <a:pt x="1204" y="252"/>
                  <a:pt x="1201" y="255"/>
                  <a:pt x="1201" y="258"/>
                </a:cubicBezTo>
                <a:cubicBezTo>
                  <a:pt x="1201" y="262"/>
                  <a:pt x="1204" y="265"/>
                  <a:pt x="1208" y="265"/>
                </a:cubicBezTo>
                <a:cubicBezTo>
                  <a:pt x="1213" y="265"/>
                  <a:pt x="1216" y="262"/>
                  <a:pt x="1216" y="258"/>
                </a:cubicBezTo>
                <a:cubicBezTo>
                  <a:pt x="1216" y="255"/>
                  <a:pt x="1213" y="252"/>
                  <a:pt x="1208" y="252"/>
                </a:cubicBezTo>
                <a:close/>
                <a:moveTo>
                  <a:pt x="1186" y="271"/>
                </a:moveTo>
                <a:cubicBezTo>
                  <a:pt x="1182" y="271"/>
                  <a:pt x="1179" y="274"/>
                  <a:pt x="1179" y="278"/>
                </a:cubicBezTo>
                <a:cubicBezTo>
                  <a:pt x="1179" y="282"/>
                  <a:pt x="1182" y="285"/>
                  <a:pt x="1186" y="285"/>
                </a:cubicBezTo>
                <a:cubicBezTo>
                  <a:pt x="1191" y="285"/>
                  <a:pt x="1194" y="282"/>
                  <a:pt x="1194" y="278"/>
                </a:cubicBezTo>
                <a:cubicBezTo>
                  <a:pt x="1194" y="274"/>
                  <a:pt x="1191" y="271"/>
                  <a:pt x="1186" y="271"/>
                </a:cubicBezTo>
                <a:close/>
                <a:moveTo>
                  <a:pt x="1208" y="271"/>
                </a:moveTo>
                <a:cubicBezTo>
                  <a:pt x="1204" y="271"/>
                  <a:pt x="1201" y="274"/>
                  <a:pt x="1201" y="278"/>
                </a:cubicBezTo>
                <a:cubicBezTo>
                  <a:pt x="1201" y="282"/>
                  <a:pt x="1204" y="285"/>
                  <a:pt x="1208" y="285"/>
                </a:cubicBezTo>
                <a:cubicBezTo>
                  <a:pt x="1213" y="285"/>
                  <a:pt x="1216" y="282"/>
                  <a:pt x="1216" y="278"/>
                </a:cubicBezTo>
                <a:cubicBezTo>
                  <a:pt x="1216" y="274"/>
                  <a:pt x="1213" y="271"/>
                  <a:pt x="1208" y="271"/>
                </a:cubicBezTo>
                <a:close/>
                <a:moveTo>
                  <a:pt x="520" y="290"/>
                </a:moveTo>
                <a:cubicBezTo>
                  <a:pt x="516" y="290"/>
                  <a:pt x="512" y="293"/>
                  <a:pt x="512" y="296"/>
                </a:cubicBezTo>
                <a:cubicBezTo>
                  <a:pt x="512" y="300"/>
                  <a:pt x="516" y="303"/>
                  <a:pt x="520" y="303"/>
                </a:cubicBezTo>
                <a:cubicBezTo>
                  <a:pt x="524" y="303"/>
                  <a:pt x="528" y="300"/>
                  <a:pt x="528" y="296"/>
                </a:cubicBezTo>
                <a:cubicBezTo>
                  <a:pt x="528" y="293"/>
                  <a:pt x="524" y="290"/>
                  <a:pt x="520" y="290"/>
                </a:cubicBezTo>
                <a:close/>
                <a:moveTo>
                  <a:pt x="542" y="290"/>
                </a:moveTo>
                <a:cubicBezTo>
                  <a:pt x="538" y="290"/>
                  <a:pt x="534" y="293"/>
                  <a:pt x="534" y="296"/>
                </a:cubicBezTo>
                <a:cubicBezTo>
                  <a:pt x="534" y="300"/>
                  <a:pt x="538" y="303"/>
                  <a:pt x="542" y="303"/>
                </a:cubicBezTo>
                <a:cubicBezTo>
                  <a:pt x="546" y="303"/>
                  <a:pt x="549" y="300"/>
                  <a:pt x="549" y="296"/>
                </a:cubicBezTo>
                <a:cubicBezTo>
                  <a:pt x="549" y="293"/>
                  <a:pt x="546" y="290"/>
                  <a:pt x="542" y="290"/>
                </a:cubicBezTo>
                <a:close/>
                <a:moveTo>
                  <a:pt x="520" y="309"/>
                </a:moveTo>
                <a:cubicBezTo>
                  <a:pt x="516" y="309"/>
                  <a:pt x="512" y="312"/>
                  <a:pt x="512" y="316"/>
                </a:cubicBezTo>
                <a:cubicBezTo>
                  <a:pt x="512" y="320"/>
                  <a:pt x="516" y="323"/>
                  <a:pt x="520" y="323"/>
                </a:cubicBezTo>
                <a:cubicBezTo>
                  <a:pt x="524" y="323"/>
                  <a:pt x="528" y="320"/>
                  <a:pt x="528" y="316"/>
                </a:cubicBezTo>
                <a:cubicBezTo>
                  <a:pt x="528" y="312"/>
                  <a:pt x="524" y="309"/>
                  <a:pt x="520" y="309"/>
                </a:cubicBezTo>
                <a:close/>
                <a:moveTo>
                  <a:pt x="542" y="309"/>
                </a:moveTo>
                <a:cubicBezTo>
                  <a:pt x="538" y="309"/>
                  <a:pt x="534" y="312"/>
                  <a:pt x="534" y="316"/>
                </a:cubicBezTo>
                <a:cubicBezTo>
                  <a:pt x="534" y="320"/>
                  <a:pt x="538" y="323"/>
                  <a:pt x="542" y="323"/>
                </a:cubicBezTo>
                <a:cubicBezTo>
                  <a:pt x="546" y="323"/>
                  <a:pt x="549" y="320"/>
                  <a:pt x="549" y="316"/>
                </a:cubicBezTo>
                <a:cubicBezTo>
                  <a:pt x="549" y="312"/>
                  <a:pt x="546" y="309"/>
                  <a:pt x="542" y="309"/>
                </a:cubicBezTo>
                <a:close/>
                <a:moveTo>
                  <a:pt x="520" y="329"/>
                </a:moveTo>
                <a:cubicBezTo>
                  <a:pt x="516" y="329"/>
                  <a:pt x="512" y="332"/>
                  <a:pt x="512" y="335"/>
                </a:cubicBezTo>
                <a:cubicBezTo>
                  <a:pt x="512" y="339"/>
                  <a:pt x="516" y="342"/>
                  <a:pt x="520" y="342"/>
                </a:cubicBezTo>
                <a:cubicBezTo>
                  <a:pt x="524" y="342"/>
                  <a:pt x="528" y="339"/>
                  <a:pt x="528" y="335"/>
                </a:cubicBezTo>
                <a:cubicBezTo>
                  <a:pt x="528" y="332"/>
                  <a:pt x="524" y="329"/>
                  <a:pt x="520" y="329"/>
                </a:cubicBezTo>
                <a:close/>
                <a:moveTo>
                  <a:pt x="542" y="329"/>
                </a:moveTo>
                <a:cubicBezTo>
                  <a:pt x="538" y="329"/>
                  <a:pt x="534" y="332"/>
                  <a:pt x="534" y="335"/>
                </a:cubicBezTo>
                <a:cubicBezTo>
                  <a:pt x="534" y="339"/>
                  <a:pt x="538" y="342"/>
                  <a:pt x="542" y="342"/>
                </a:cubicBezTo>
                <a:cubicBezTo>
                  <a:pt x="546" y="342"/>
                  <a:pt x="549" y="339"/>
                  <a:pt x="549" y="335"/>
                </a:cubicBezTo>
                <a:cubicBezTo>
                  <a:pt x="549" y="332"/>
                  <a:pt x="546" y="329"/>
                  <a:pt x="542" y="329"/>
                </a:cubicBezTo>
                <a:close/>
                <a:moveTo>
                  <a:pt x="520" y="348"/>
                </a:moveTo>
                <a:cubicBezTo>
                  <a:pt x="516" y="348"/>
                  <a:pt x="512" y="351"/>
                  <a:pt x="512" y="355"/>
                </a:cubicBezTo>
                <a:cubicBezTo>
                  <a:pt x="512" y="359"/>
                  <a:pt x="516" y="362"/>
                  <a:pt x="520" y="362"/>
                </a:cubicBezTo>
                <a:cubicBezTo>
                  <a:pt x="524" y="362"/>
                  <a:pt x="528" y="359"/>
                  <a:pt x="528" y="355"/>
                </a:cubicBezTo>
                <a:cubicBezTo>
                  <a:pt x="528" y="351"/>
                  <a:pt x="524" y="348"/>
                  <a:pt x="520" y="348"/>
                </a:cubicBezTo>
                <a:close/>
                <a:moveTo>
                  <a:pt x="542" y="348"/>
                </a:moveTo>
                <a:cubicBezTo>
                  <a:pt x="538" y="348"/>
                  <a:pt x="534" y="351"/>
                  <a:pt x="534" y="355"/>
                </a:cubicBezTo>
                <a:cubicBezTo>
                  <a:pt x="534" y="359"/>
                  <a:pt x="538" y="362"/>
                  <a:pt x="542" y="362"/>
                </a:cubicBezTo>
                <a:cubicBezTo>
                  <a:pt x="546" y="362"/>
                  <a:pt x="549" y="359"/>
                  <a:pt x="549" y="355"/>
                </a:cubicBezTo>
                <a:cubicBezTo>
                  <a:pt x="549" y="351"/>
                  <a:pt x="546" y="348"/>
                  <a:pt x="542" y="348"/>
                </a:cubicBezTo>
                <a:close/>
                <a:moveTo>
                  <a:pt x="520" y="368"/>
                </a:moveTo>
                <a:cubicBezTo>
                  <a:pt x="516" y="368"/>
                  <a:pt x="512" y="371"/>
                  <a:pt x="512" y="374"/>
                </a:cubicBezTo>
                <a:cubicBezTo>
                  <a:pt x="512" y="378"/>
                  <a:pt x="516" y="381"/>
                  <a:pt x="520" y="381"/>
                </a:cubicBezTo>
                <a:cubicBezTo>
                  <a:pt x="524" y="381"/>
                  <a:pt x="528" y="378"/>
                  <a:pt x="528" y="374"/>
                </a:cubicBezTo>
                <a:cubicBezTo>
                  <a:pt x="528" y="371"/>
                  <a:pt x="524" y="368"/>
                  <a:pt x="520" y="368"/>
                </a:cubicBezTo>
                <a:close/>
                <a:moveTo>
                  <a:pt x="542" y="368"/>
                </a:moveTo>
                <a:cubicBezTo>
                  <a:pt x="538" y="368"/>
                  <a:pt x="534" y="371"/>
                  <a:pt x="534" y="374"/>
                </a:cubicBezTo>
                <a:cubicBezTo>
                  <a:pt x="534" y="378"/>
                  <a:pt x="538" y="381"/>
                  <a:pt x="542" y="381"/>
                </a:cubicBezTo>
                <a:cubicBezTo>
                  <a:pt x="546" y="381"/>
                  <a:pt x="549" y="378"/>
                  <a:pt x="549" y="374"/>
                </a:cubicBezTo>
                <a:cubicBezTo>
                  <a:pt x="549" y="371"/>
                  <a:pt x="546" y="368"/>
                  <a:pt x="542" y="368"/>
                </a:cubicBezTo>
                <a:close/>
                <a:moveTo>
                  <a:pt x="520" y="387"/>
                </a:moveTo>
                <a:cubicBezTo>
                  <a:pt x="516" y="387"/>
                  <a:pt x="512" y="390"/>
                  <a:pt x="512" y="393"/>
                </a:cubicBezTo>
                <a:cubicBezTo>
                  <a:pt x="512" y="397"/>
                  <a:pt x="516" y="400"/>
                  <a:pt x="520" y="400"/>
                </a:cubicBezTo>
                <a:cubicBezTo>
                  <a:pt x="524" y="400"/>
                  <a:pt x="528" y="397"/>
                  <a:pt x="528" y="393"/>
                </a:cubicBezTo>
                <a:cubicBezTo>
                  <a:pt x="528" y="390"/>
                  <a:pt x="524" y="387"/>
                  <a:pt x="520" y="387"/>
                </a:cubicBezTo>
                <a:close/>
                <a:moveTo>
                  <a:pt x="542" y="387"/>
                </a:moveTo>
                <a:cubicBezTo>
                  <a:pt x="538" y="387"/>
                  <a:pt x="534" y="390"/>
                  <a:pt x="534" y="393"/>
                </a:cubicBezTo>
                <a:cubicBezTo>
                  <a:pt x="534" y="397"/>
                  <a:pt x="538" y="400"/>
                  <a:pt x="542" y="400"/>
                </a:cubicBezTo>
                <a:cubicBezTo>
                  <a:pt x="546" y="400"/>
                  <a:pt x="549" y="397"/>
                  <a:pt x="549" y="393"/>
                </a:cubicBezTo>
                <a:cubicBezTo>
                  <a:pt x="549" y="390"/>
                  <a:pt x="546" y="387"/>
                  <a:pt x="542" y="387"/>
                </a:cubicBezTo>
                <a:close/>
                <a:moveTo>
                  <a:pt x="520" y="406"/>
                </a:moveTo>
                <a:cubicBezTo>
                  <a:pt x="516" y="406"/>
                  <a:pt x="512" y="409"/>
                  <a:pt x="512" y="413"/>
                </a:cubicBezTo>
                <a:cubicBezTo>
                  <a:pt x="512" y="416"/>
                  <a:pt x="516" y="419"/>
                  <a:pt x="520" y="419"/>
                </a:cubicBezTo>
                <a:cubicBezTo>
                  <a:pt x="524" y="419"/>
                  <a:pt x="528" y="416"/>
                  <a:pt x="528" y="413"/>
                </a:cubicBezTo>
                <a:cubicBezTo>
                  <a:pt x="528" y="409"/>
                  <a:pt x="524" y="406"/>
                  <a:pt x="520" y="406"/>
                </a:cubicBezTo>
                <a:close/>
                <a:moveTo>
                  <a:pt x="542" y="406"/>
                </a:moveTo>
                <a:cubicBezTo>
                  <a:pt x="538" y="406"/>
                  <a:pt x="534" y="409"/>
                  <a:pt x="534" y="413"/>
                </a:cubicBezTo>
                <a:cubicBezTo>
                  <a:pt x="534" y="416"/>
                  <a:pt x="538" y="419"/>
                  <a:pt x="542" y="419"/>
                </a:cubicBezTo>
                <a:cubicBezTo>
                  <a:pt x="546" y="419"/>
                  <a:pt x="549" y="416"/>
                  <a:pt x="549" y="413"/>
                </a:cubicBezTo>
                <a:cubicBezTo>
                  <a:pt x="549" y="409"/>
                  <a:pt x="546" y="406"/>
                  <a:pt x="542" y="406"/>
                </a:cubicBezTo>
                <a:close/>
                <a:moveTo>
                  <a:pt x="520" y="425"/>
                </a:moveTo>
                <a:cubicBezTo>
                  <a:pt x="516" y="425"/>
                  <a:pt x="512" y="428"/>
                  <a:pt x="512" y="432"/>
                </a:cubicBezTo>
                <a:cubicBezTo>
                  <a:pt x="512" y="435"/>
                  <a:pt x="516" y="438"/>
                  <a:pt x="520" y="438"/>
                </a:cubicBezTo>
                <a:cubicBezTo>
                  <a:pt x="524" y="438"/>
                  <a:pt x="528" y="435"/>
                  <a:pt x="528" y="432"/>
                </a:cubicBezTo>
                <a:cubicBezTo>
                  <a:pt x="528" y="428"/>
                  <a:pt x="524" y="425"/>
                  <a:pt x="520" y="425"/>
                </a:cubicBezTo>
                <a:close/>
                <a:moveTo>
                  <a:pt x="542" y="425"/>
                </a:moveTo>
                <a:cubicBezTo>
                  <a:pt x="538" y="425"/>
                  <a:pt x="534" y="428"/>
                  <a:pt x="534" y="432"/>
                </a:cubicBezTo>
                <a:cubicBezTo>
                  <a:pt x="534" y="435"/>
                  <a:pt x="538" y="438"/>
                  <a:pt x="542" y="438"/>
                </a:cubicBezTo>
                <a:cubicBezTo>
                  <a:pt x="546" y="438"/>
                  <a:pt x="549" y="435"/>
                  <a:pt x="549" y="432"/>
                </a:cubicBezTo>
                <a:cubicBezTo>
                  <a:pt x="549" y="428"/>
                  <a:pt x="546" y="425"/>
                  <a:pt x="542" y="425"/>
                </a:cubicBezTo>
                <a:close/>
                <a:moveTo>
                  <a:pt x="564" y="309"/>
                </a:moveTo>
                <a:cubicBezTo>
                  <a:pt x="559" y="309"/>
                  <a:pt x="556" y="312"/>
                  <a:pt x="556" y="316"/>
                </a:cubicBezTo>
                <a:cubicBezTo>
                  <a:pt x="556" y="320"/>
                  <a:pt x="559" y="323"/>
                  <a:pt x="564" y="323"/>
                </a:cubicBezTo>
                <a:cubicBezTo>
                  <a:pt x="568" y="323"/>
                  <a:pt x="571" y="320"/>
                  <a:pt x="571" y="316"/>
                </a:cubicBezTo>
                <a:cubicBezTo>
                  <a:pt x="571" y="312"/>
                  <a:pt x="568" y="309"/>
                  <a:pt x="564" y="309"/>
                </a:cubicBezTo>
                <a:close/>
                <a:moveTo>
                  <a:pt x="564" y="329"/>
                </a:moveTo>
                <a:cubicBezTo>
                  <a:pt x="559" y="329"/>
                  <a:pt x="556" y="332"/>
                  <a:pt x="556" y="335"/>
                </a:cubicBezTo>
                <a:cubicBezTo>
                  <a:pt x="556" y="339"/>
                  <a:pt x="559" y="342"/>
                  <a:pt x="564" y="342"/>
                </a:cubicBezTo>
                <a:cubicBezTo>
                  <a:pt x="568" y="342"/>
                  <a:pt x="571" y="339"/>
                  <a:pt x="571" y="335"/>
                </a:cubicBezTo>
                <a:cubicBezTo>
                  <a:pt x="571" y="332"/>
                  <a:pt x="568" y="329"/>
                  <a:pt x="564" y="329"/>
                </a:cubicBezTo>
                <a:close/>
                <a:moveTo>
                  <a:pt x="586" y="329"/>
                </a:moveTo>
                <a:cubicBezTo>
                  <a:pt x="582" y="329"/>
                  <a:pt x="579" y="332"/>
                  <a:pt x="579" y="335"/>
                </a:cubicBezTo>
                <a:cubicBezTo>
                  <a:pt x="579" y="339"/>
                  <a:pt x="582" y="342"/>
                  <a:pt x="586" y="342"/>
                </a:cubicBezTo>
                <a:cubicBezTo>
                  <a:pt x="590" y="342"/>
                  <a:pt x="593" y="339"/>
                  <a:pt x="593" y="335"/>
                </a:cubicBezTo>
                <a:cubicBezTo>
                  <a:pt x="593" y="332"/>
                  <a:pt x="590" y="329"/>
                  <a:pt x="586" y="329"/>
                </a:cubicBezTo>
                <a:close/>
                <a:moveTo>
                  <a:pt x="564" y="348"/>
                </a:moveTo>
                <a:cubicBezTo>
                  <a:pt x="559" y="348"/>
                  <a:pt x="556" y="351"/>
                  <a:pt x="556" y="355"/>
                </a:cubicBezTo>
                <a:cubicBezTo>
                  <a:pt x="556" y="359"/>
                  <a:pt x="559" y="362"/>
                  <a:pt x="564" y="362"/>
                </a:cubicBezTo>
                <a:cubicBezTo>
                  <a:pt x="568" y="362"/>
                  <a:pt x="571" y="359"/>
                  <a:pt x="571" y="355"/>
                </a:cubicBezTo>
                <a:cubicBezTo>
                  <a:pt x="571" y="351"/>
                  <a:pt x="568" y="348"/>
                  <a:pt x="564" y="348"/>
                </a:cubicBezTo>
                <a:close/>
                <a:moveTo>
                  <a:pt x="586" y="348"/>
                </a:moveTo>
                <a:cubicBezTo>
                  <a:pt x="582" y="348"/>
                  <a:pt x="579" y="351"/>
                  <a:pt x="579" y="355"/>
                </a:cubicBezTo>
                <a:cubicBezTo>
                  <a:pt x="579" y="359"/>
                  <a:pt x="582" y="362"/>
                  <a:pt x="586" y="362"/>
                </a:cubicBezTo>
                <a:cubicBezTo>
                  <a:pt x="590" y="362"/>
                  <a:pt x="593" y="359"/>
                  <a:pt x="593" y="355"/>
                </a:cubicBezTo>
                <a:cubicBezTo>
                  <a:pt x="593" y="351"/>
                  <a:pt x="590" y="348"/>
                  <a:pt x="586" y="348"/>
                </a:cubicBezTo>
                <a:close/>
                <a:moveTo>
                  <a:pt x="564" y="368"/>
                </a:moveTo>
                <a:cubicBezTo>
                  <a:pt x="559" y="368"/>
                  <a:pt x="556" y="371"/>
                  <a:pt x="556" y="374"/>
                </a:cubicBezTo>
                <a:cubicBezTo>
                  <a:pt x="556" y="378"/>
                  <a:pt x="559" y="381"/>
                  <a:pt x="564" y="381"/>
                </a:cubicBezTo>
                <a:cubicBezTo>
                  <a:pt x="568" y="381"/>
                  <a:pt x="571" y="378"/>
                  <a:pt x="571" y="374"/>
                </a:cubicBezTo>
                <a:cubicBezTo>
                  <a:pt x="571" y="371"/>
                  <a:pt x="568" y="368"/>
                  <a:pt x="564" y="368"/>
                </a:cubicBezTo>
                <a:close/>
                <a:moveTo>
                  <a:pt x="586" y="368"/>
                </a:moveTo>
                <a:cubicBezTo>
                  <a:pt x="582" y="368"/>
                  <a:pt x="579" y="371"/>
                  <a:pt x="579" y="374"/>
                </a:cubicBezTo>
                <a:cubicBezTo>
                  <a:pt x="579" y="378"/>
                  <a:pt x="582" y="381"/>
                  <a:pt x="586" y="381"/>
                </a:cubicBezTo>
                <a:cubicBezTo>
                  <a:pt x="590" y="381"/>
                  <a:pt x="593" y="378"/>
                  <a:pt x="593" y="374"/>
                </a:cubicBezTo>
                <a:cubicBezTo>
                  <a:pt x="593" y="371"/>
                  <a:pt x="590" y="368"/>
                  <a:pt x="586" y="368"/>
                </a:cubicBezTo>
                <a:close/>
                <a:moveTo>
                  <a:pt x="586" y="406"/>
                </a:moveTo>
                <a:cubicBezTo>
                  <a:pt x="582" y="406"/>
                  <a:pt x="579" y="409"/>
                  <a:pt x="579" y="413"/>
                </a:cubicBezTo>
                <a:cubicBezTo>
                  <a:pt x="579" y="416"/>
                  <a:pt x="582" y="419"/>
                  <a:pt x="586" y="419"/>
                </a:cubicBezTo>
                <a:cubicBezTo>
                  <a:pt x="590" y="419"/>
                  <a:pt x="593" y="416"/>
                  <a:pt x="593" y="413"/>
                </a:cubicBezTo>
                <a:cubicBezTo>
                  <a:pt x="593" y="409"/>
                  <a:pt x="590" y="406"/>
                  <a:pt x="586" y="406"/>
                </a:cubicBezTo>
                <a:close/>
                <a:moveTo>
                  <a:pt x="564" y="425"/>
                </a:moveTo>
                <a:cubicBezTo>
                  <a:pt x="559" y="425"/>
                  <a:pt x="556" y="428"/>
                  <a:pt x="556" y="432"/>
                </a:cubicBezTo>
                <a:cubicBezTo>
                  <a:pt x="556" y="435"/>
                  <a:pt x="559" y="438"/>
                  <a:pt x="564" y="438"/>
                </a:cubicBezTo>
                <a:cubicBezTo>
                  <a:pt x="568" y="438"/>
                  <a:pt x="571" y="435"/>
                  <a:pt x="571" y="432"/>
                </a:cubicBezTo>
                <a:cubicBezTo>
                  <a:pt x="571" y="428"/>
                  <a:pt x="568" y="425"/>
                  <a:pt x="564" y="425"/>
                </a:cubicBezTo>
                <a:close/>
                <a:moveTo>
                  <a:pt x="586" y="425"/>
                </a:moveTo>
                <a:cubicBezTo>
                  <a:pt x="582" y="425"/>
                  <a:pt x="579" y="428"/>
                  <a:pt x="579" y="432"/>
                </a:cubicBezTo>
                <a:cubicBezTo>
                  <a:pt x="579" y="435"/>
                  <a:pt x="582" y="438"/>
                  <a:pt x="586" y="438"/>
                </a:cubicBezTo>
                <a:cubicBezTo>
                  <a:pt x="590" y="438"/>
                  <a:pt x="593" y="435"/>
                  <a:pt x="593" y="432"/>
                </a:cubicBezTo>
                <a:cubicBezTo>
                  <a:pt x="593" y="428"/>
                  <a:pt x="590" y="425"/>
                  <a:pt x="586" y="425"/>
                </a:cubicBezTo>
                <a:close/>
                <a:moveTo>
                  <a:pt x="631" y="290"/>
                </a:moveTo>
                <a:cubicBezTo>
                  <a:pt x="627" y="290"/>
                  <a:pt x="623" y="293"/>
                  <a:pt x="623" y="296"/>
                </a:cubicBezTo>
                <a:cubicBezTo>
                  <a:pt x="623" y="300"/>
                  <a:pt x="627" y="303"/>
                  <a:pt x="631" y="303"/>
                </a:cubicBezTo>
                <a:cubicBezTo>
                  <a:pt x="635" y="303"/>
                  <a:pt x="638" y="300"/>
                  <a:pt x="638" y="296"/>
                </a:cubicBezTo>
                <a:cubicBezTo>
                  <a:pt x="638" y="293"/>
                  <a:pt x="635" y="290"/>
                  <a:pt x="631" y="290"/>
                </a:cubicBezTo>
                <a:close/>
                <a:moveTo>
                  <a:pt x="631" y="309"/>
                </a:moveTo>
                <a:cubicBezTo>
                  <a:pt x="627" y="309"/>
                  <a:pt x="623" y="312"/>
                  <a:pt x="623" y="316"/>
                </a:cubicBezTo>
                <a:cubicBezTo>
                  <a:pt x="623" y="320"/>
                  <a:pt x="627" y="323"/>
                  <a:pt x="631" y="323"/>
                </a:cubicBezTo>
                <a:cubicBezTo>
                  <a:pt x="635" y="323"/>
                  <a:pt x="638" y="320"/>
                  <a:pt x="638" y="316"/>
                </a:cubicBezTo>
                <a:cubicBezTo>
                  <a:pt x="638" y="312"/>
                  <a:pt x="635" y="309"/>
                  <a:pt x="631" y="309"/>
                </a:cubicBezTo>
                <a:close/>
                <a:moveTo>
                  <a:pt x="631" y="329"/>
                </a:moveTo>
                <a:cubicBezTo>
                  <a:pt x="627" y="329"/>
                  <a:pt x="623" y="332"/>
                  <a:pt x="623" y="335"/>
                </a:cubicBezTo>
                <a:cubicBezTo>
                  <a:pt x="623" y="339"/>
                  <a:pt x="627" y="342"/>
                  <a:pt x="631" y="342"/>
                </a:cubicBezTo>
                <a:cubicBezTo>
                  <a:pt x="635" y="342"/>
                  <a:pt x="638" y="339"/>
                  <a:pt x="638" y="335"/>
                </a:cubicBezTo>
                <a:cubicBezTo>
                  <a:pt x="638" y="332"/>
                  <a:pt x="635" y="329"/>
                  <a:pt x="631" y="329"/>
                </a:cubicBezTo>
                <a:close/>
                <a:moveTo>
                  <a:pt x="609" y="348"/>
                </a:moveTo>
                <a:cubicBezTo>
                  <a:pt x="605" y="348"/>
                  <a:pt x="601" y="351"/>
                  <a:pt x="601" y="355"/>
                </a:cubicBezTo>
                <a:cubicBezTo>
                  <a:pt x="601" y="359"/>
                  <a:pt x="605" y="362"/>
                  <a:pt x="609" y="362"/>
                </a:cubicBezTo>
                <a:cubicBezTo>
                  <a:pt x="613" y="362"/>
                  <a:pt x="616" y="359"/>
                  <a:pt x="616" y="355"/>
                </a:cubicBezTo>
                <a:cubicBezTo>
                  <a:pt x="616" y="351"/>
                  <a:pt x="613" y="348"/>
                  <a:pt x="609" y="348"/>
                </a:cubicBezTo>
                <a:close/>
                <a:moveTo>
                  <a:pt x="631" y="348"/>
                </a:moveTo>
                <a:cubicBezTo>
                  <a:pt x="627" y="348"/>
                  <a:pt x="623" y="351"/>
                  <a:pt x="623" y="355"/>
                </a:cubicBezTo>
                <a:cubicBezTo>
                  <a:pt x="623" y="359"/>
                  <a:pt x="627" y="362"/>
                  <a:pt x="631" y="362"/>
                </a:cubicBezTo>
                <a:cubicBezTo>
                  <a:pt x="635" y="362"/>
                  <a:pt x="638" y="359"/>
                  <a:pt x="638" y="355"/>
                </a:cubicBezTo>
                <a:cubicBezTo>
                  <a:pt x="638" y="351"/>
                  <a:pt x="635" y="348"/>
                  <a:pt x="631" y="348"/>
                </a:cubicBezTo>
                <a:close/>
                <a:moveTo>
                  <a:pt x="609" y="368"/>
                </a:moveTo>
                <a:cubicBezTo>
                  <a:pt x="605" y="368"/>
                  <a:pt x="601" y="371"/>
                  <a:pt x="601" y="374"/>
                </a:cubicBezTo>
                <a:cubicBezTo>
                  <a:pt x="601" y="378"/>
                  <a:pt x="605" y="381"/>
                  <a:pt x="609" y="381"/>
                </a:cubicBezTo>
                <a:cubicBezTo>
                  <a:pt x="613" y="381"/>
                  <a:pt x="616" y="378"/>
                  <a:pt x="616" y="374"/>
                </a:cubicBezTo>
                <a:cubicBezTo>
                  <a:pt x="616" y="371"/>
                  <a:pt x="613" y="368"/>
                  <a:pt x="609" y="368"/>
                </a:cubicBezTo>
                <a:close/>
                <a:moveTo>
                  <a:pt x="631" y="368"/>
                </a:moveTo>
                <a:cubicBezTo>
                  <a:pt x="627" y="368"/>
                  <a:pt x="623" y="371"/>
                  <a:pt x="623" y="374"/>
                </a:cubicBezTo>
                <a:cubicBezTo>
                  <a:pt x="623" y="378"/>
                  <a:pt x="627" y="381"/>
                  <a:pt x="631" y="381"/>
                </a:cubicBezTo>
                <a:cubicBezTo>
                  <a:pt x="635" y="381"/>
                  <a:pt x="638" y="378"/>
                  <a:pt x="638" y="374"/>
                </a:cubicBezTo>
                <a:cubicBezTo>
                  <a:pt x="638" y="371"/>
                  <a:pt x="635" y="368"/>
                  <a:pt x="631" y="368"/>
                </a:cubicBezTo>
                <a:close/>
                <a:moveTo>
                  <a:pt x="609" y="387"/>
                </a:moveTo>
                <a:cubicBezTo>
                  <a:pt x="605" y="387"/>
                  <a:pt x="601" y="390"/>
                  <a:pt x="601" y="393"/>
                </a:cubicBezTo>
                <a:cubicBezTo>
                  <a:pt x="601" y="397"/>
                  <a:pt x="605" y="400"/>
                  <a:pt x="609" y="400"/>
                </a:cubicBezTo>
                <a:cubicBezTo>
                  <a:pt x="613" y="400"/>
                  <a:pt x="616" y="397"/>
                  <a:pt x="616" y="393"/>
                </a:cubicBezTo>
                <a:cubicBezTo>
                  <a:pt x="616" y="390"/>
                  <a:pt x="613" y="387"/>
                  <a:pt x="609" y="387"/>
                </a:cubicBezTo>
                <a:close/>
                <a:moveTo>
                  <a:pt x="631" y="387"/>
                </a:moveTo>
                <a:cubicBezTo>
                  <a:pt x="627" y="387"/>
                  <a:pt x="623" y="390"/>
                  <a:pt x="623" y="393"/>
                </a:cubicBezTo>
                <a:cubicBezTo>
                  <a:pt x="623" y="397"/>
                  <a:pt x="627" y="400"/>
                  <a:pt x="631" y="400"/>
                </a:cubicBezTo>
                <a:cubicBezTo>
                  <a:pt x="635" y="400"/>
                  <a:pt x="638" y="397"/>
                  <a:pt x="638" y="393"/>
                </a:cubicBezTo>
                <a:cubicBezTo>
                  <a:pt x="638" y="390"/>
                  <a:pt x="635" y="387"/>
                  <a:pt x="631" y="387"/>
                </a:cubicBezTo>
                <a:close/>
                <a:moveTo>
                  <a:pt x="609" y="406"/>
                </a:moveTo>
                <a:cubicBezTo>
                  <a:pt x="605" y="406"/>
                  <a:pt x="601" y="409"/>
                  <a:pt x="601" y="413"/>
                </a:cubicBezTo>
                <a:cubicBezTo>
                  <a:pt x="601" y="416"/>
                  <a:pt x="605" y="419"/>
                  <a:pt x="609" y="419"/>
                </a:cubicBezTo>
                <a:cubicBezTo>
                  <a:pt x="613" y="419"/>
                  <a:pt x="616" y="416"/>
                  <a:pt x="616" y="413"/>
                </a:cubicBezTo>
                <a:cubicBezTo>
                  <a:pt x="616" y="409"/>
                  <a:pt x="613" y="406"/>
                  <a:pt x="609" y="406"/>
                </a:cubicBezTo>
                <a:close/>
                <a:moveTo>
                  <a:pt x="631" y="406"/>
                </a:moveTo>
                <a:cubicBezTo>
                  <a:pt x="627" y="406"/>
                  <a:pt x="623" y="409"/>
                  <a:pt x="623" y="413"/>
                </a:cubicBezTo>
                <a:cubicBezTo>
                  <a:pt x="623" y="416"/>
                  <a:pt x="627" y="419"/>
                  <a:pt x="631" y="419"/>
                </a:cubicBezTo>
                <a:cubicBezTo>
                  <a:pt x="635" y="419"/>
                  <a:pt x="638" y="416"/>
                  <a:pt x="638" y="413"/>
                </a:cubicBezTo>
                <a:cubicBezTo>
                  <a:pt x="638" y="409"/>
                  <a:pt x="635" y="406"/>
                  <a:pt x="631" y="406"/>
                </a:cubicBezTo>
                <a:close/>
                <a:moveTo>
                  <a:pt x="609" y="425"/>
                </a:moveTo>
                <a:cubicBezTo>
                  <a:pt x="605" y="425"/>
                  <a:pt x="601" y="428"/>
                  <a:pt x="601" y="432"/>
                </a:cubicBezTo>
                <a:cubicBezTo>
                  <a:pt x="601" y="435"/>
                  <a:pt x="605" y="438"/>
                  <a:pt x="609" y="438"/>
                </a:cubicBezTo>
                <a:cubicBezTo>
                  <a:pt x="613" y="438"/>
                  <a:pt x="616" y="435"/>
                  <a:pt x="616" y="432"/>
                </a:cubicBezTo>
                <a:cubicBezTo>
                  <a:pt x="616" y="428"/>
                  <a:pt x="613" y="425"/>
                  <a:pt x="609" y="425"/>
                </a:cubicBezTo>
                <a:close/>
                <a:moveTo>
                  <a:pt x="631" y="425"/>
                </a:moveTo>
                <a:cubicBezTo>
                  <a:pt x="627" y="425"/>
                  <a:pt x="623" y="428"/>
                  <a:pt x="623" y="432"/>
                </a:cubicBezTo>
                <a:cubicBezTo>
                  <a:pt x="623" y="435"/>
                  <a:pt x="627" y="438"/>
                  <a:pt x="631" y="438"/>
                </a:cubicBezTo>
                <a:cubicBezTo>
                  <a:pt x="635" y="438"/>
                  <a:pt x="638" y="435"/>
                  <a:pt x="638" y="432"/>
                </a:cubicBezTo>
                <a:cubicBezTo>
                  <a:pt x="638" y="428"/>
                  <a:pt x="635" y="425"/>
                  <a:pt x="631" y="425"/>
                </a:cubicBezTo>
                <a:close/>
                <a:moveTo>
                  <a:pt x="652" y="290"/>
                </a:moveTo>
                <a:cubicBezTo>
                  <a:pt x="648" y="290"/>
                  <a:pt x="645" y="293"/>
                  <a:pt x="645" y="296"/>
                </a:cubicBezTo>
                <a:cubicBezTo>
                  <a:pt x="645" y="300"/>
                  <a:pt x="648" y="303"/>
                  <a:pt x="652" y="303"/>
                </a:cubicBezTo>
                <a:cubicBezTo>
                  <a:pt x="657" y="303"/>
                  <a:pt x="660" y="300"/>
                  <a:pt x="660" y="296"/>
                </a:cubicBezTo>
                <a:cubicBezTo>
                  <a:pt x="660" y="293"/>
                  <a:pt x="657" y="290"/>
                  <a:pt x="652" y="290"/>
                </a:cubicBezTo>
                <a:close/>
                <a:moveTo>
                  <a:pt x="675" y="291"/>
                </a:moveTo>
                <a:cubicBezTo>
                  <a:pt x="671" y="291"/>
                  <a:pt x="667" y="294"/>
                  <a:pt x="667" y="297"/>
                </a:cubicBezTo>
                <a:cubicBezTo>
                  <a:pt x="667" y="301"/>
                  <a:pt x="671" y="304"/>
                  <a:pt x="675" y="304"/>
                </a:cubicBezTo>
                <a:cubicBezTo>
                  <a:pt x="679" y="304"/>
                  <a:pt x="682" y="301"/>
                  <a:pt x="682" y="297"/>
                </a:cubicBezTo>
                <a:cubicBezTo>
                  <a:pt x="682" y="294"/>
                  <a:pt x="679" y="291"/>
                  <a:pt x="675" y="291"/>
                </a:cubicBezTo>
                <a:close/>
                <a:moveTo>
                  <a:pt x="652" y="309"/>
                </a:moveTo>
                <a:cubicBezTo>
                  <a:pt x="648" y="309"/>
                  <a:pt x="645" y="312"/>
                  <a:pt x="645" y="316"/>
                </a:cubicBezTo>
                <a:cubicBezTo>
                  <a:pt x="645" y="320"/>
                  <a:pt x="648" y="323"/>
                  <a:pt x="652" y="323"/>
                </a:cubicBezTo>
                <a:cubicBezTo>
                  <a:pt x="657" y="323"/>
                  <a:pt x="660" y="320"/>
                  <a:pt x="660" y="316"/>
                </a:cubicBezTo>
                <a:cubicBezTo>
                  <a:pt x="660" y="312"/>
                  <a:pt x="657" y="309"/>
                  <a:pt x="652" y="309"/>
                </a:cubicBezTo>
                <a:close/>
                <a:moveTo>
                  <a:pt x="675" y="310"/>
                </a:moveTo>
                <a:cubicBezTo>
                  <a:pt x="671" y="310"/>
                  <a:pt x="667" y="313"/>
                  <a:pt x="667" y="317"/>
                </a:cubicBezTo>
                <a:cubicBezTo>
                  <a:pt x="667" y="320"/>
                  <a:pt x="671" y="323"/>
                  <a:pt x="675" y="323"/>
                </a:cubicBezTo>
                <a:cubicBezTo>
                  <a:pt x="679" y="323"/>
                  <a:pt x="682" y="320"/>
                  <a:pt x="682" y="317"/>
                </a:cubicBezTo>
                <a:cubicBezTo>
                  <a:pt x="682" y="313"/>
                  <a:pt x="679" y="310"/>
                  <a:pt x="675" y="310"/>
                </a:cubicBezTo>
                <a:close/>
                <a:moveTo>
                  <a:pt x="652" y="329"/>
                </a:moveTo>
                <a:cubicBezTo>
                  <a:pt x="648" y="329"/>
                  <a:pt x="645" y="332"/>
                  <a:pt x="645" y="335"/>
                </a:cubicBezTo>
                <a:cubicBezTo>
                  <a:pt x="645" y="339"/>
                  <a:pt x="648" y="342"/>
                  <a:pt x="652" y="342"/>
                </a:cubicBezTo>
                <a:cubicBezTo>
                  <a:pt x="657" y="342"/>
                  <a:pt x="660" y="339"/>
                  <a:pt x="660" y="335"/>
                </a:cubicBezTo>
                <a:cubicBezTo>
                  <a:pt x="660" y="332"/>
                  <a:pt x="657" y="329"/>
                  <a:pt x="652" y="329"/>
                </a:cubicBezTo>
                <a:close/>
                <a:moveTo>
                  <a:pt x="675" y="329"/>
                </a:moveTo>
                <a:cubicBezTo>
                  <a:pt x="671" y="329"/>
                  <a:pt x="667" y="333"/>
                  <a:pt x="667" y="336"/>
                </a:cubicBezTo>
                <a:cubicBezTo>
                  <a:pt x="667" y="340"/>
                  <a:pt x="671" y="343"/>
                  <a:pt x="675" y="343"/>
                </a:cubicBezTo>
                <a:cubicBezTo>
                  <a:pt x="679" y="343"/>
                  <a:pt x="682" y="340"/>
                  <a:pt x="682" y="336"/>
                </a:cubicBezTo>
                <a:cubicBezTo>
                  <a:pt x="682" y="333"/>
                  <a:pt x="679" y="329"/>
                  <a:pt x="675" y="329"/>
                </a:cubicBezTo>
                <a:close/>
                <a:moveTo>
                  <a:pt x="652" y="348"/>
                </a:moveTo>
                <a:cubicBezTo>
                  <a:pt x="648" y="348"/>
                  <a:pt x="645" y="351"/>
                  <a:pt x="645" y="355"/>
                </a:cubicBezTo>
                <a:cubicBezTo>
                  <a:pt x="645" y="359"/>
                  <a:pt x="648" y="362"/>
                  <a:pt x="652" y="362"/>
                </a:cubicBezTo>
                <a:cubicBezTo>
                  <a:pt x="657" y="362"/>
                  <a:pt x="660" y="359"/>
                  <a:pt x="660" y="355"/>
                </a:cubicBezTo>
                <a:cubicBezTo>
                  <a:pt x="660" y="351"/>
                  <a:pt x="657" y="348"/>
                  <a:pt x="652" y="348"/>
                </a:cubicBezTo>
                <a:close/>
                <a:moveTo>
                  <a:pt x="675" y="349"/>
                </a:moveTo>
                <a:cubicBezTo>
                  <a:pt x="671" y="349"/>
                  <a:pt x="667" y="352"/>
                  <a:pt x="667" y="355"/>
                </a:cubicBezTo>
                <a:cubicBezTo>
                  <a:pt x="667" y="359"/>
                  <a:pt x="671" y="362"/>
                  <a:pt x="675" y="362"/>
                </a:cubicBezTo>
                <a:cubicBezTo>
                  <a:pt x="679" y="362"/>
                  <a:pt x="682" y="359"/>
                  <a:pt x="682" y="355"/>
                </a:cubicBezTo>
                <a:cubicBezTo>
                  <a:pt x="682" y="352"/>
                  <a:pt x="679" y="349"/>
                  <a:pt x="675" y="349"/>
                </a:cubicBezTo>
                <a:close/>
                <a:moveTo>
                  <a:pt x="652" y="368"/>
                </a:moveTo>
                <a:cubicBezTo>
                  <a:pt x="648" y="368"/>
                  <a:pt x="645" y="371"/>
                  <a:pt x="645" y="374"/>
                </a:cubicBezTo>
                <a:cubicBezTo>
                  <a:pt x="645" y="378"/>
                  <a:pt x="648" y="381"/>
                  <a:pt x="652" y="381"/>
                </a:cubicBezTo>
                <a:cubicBezTo>
                  <a:pt x="657" y="381"/>
                  <a:pt x="660" y="378"/>
                  <a:pt x="660" y="374"/>
                </a:cubicBezTo>
                <a:cubicBezTo>
                  <a:pt x="660" y="371"/>
                  <a:pt x="657" y="368"/>
                  <a:pt x="652" y="368"/>
                </a:cubicBezTo>
                <a:close/>
                <a:moveTo>
                  <a:pt x="675" y="368"/>
                </a:moveTo>
                <a:cubicBezTo>
                  <a:pt x="671" y="368"/>
                  <a:pt x="667" y="371"/>
                  <a:pt x="667" y="375"/>
                </a:cubicBezTo>
                <a:cubicBezTo>
                  <a:pt x="667" y="378"/>
                  <a:pt x="671" y="381"/>
                  <a:pt x="675" y="381"/>
                </a:cubicBezTo>
                <a:cubicBezTo>
                  <a:pt x="679" y="381"/>
                  <a:pt x="682" y="378"/>
                  <a:pt x="682" y="375"/>
                </a:cubicBezTo>
                <a:cubicBezTo>
                  <a:pt x="682" y="371"/>
                  <a:pt x="679" y="368"/>
                  <a:pt x="675" y="368"/>
                </a:cubicBezTo>
                <a:close/>
                <a:moveTo>
                  <a:pt x="652" y="387"/>
                </a:moveTo>
                <a:cubicBezTo>
                  <a:pt x="648" y="387"/>
                  <a:pt x="645" y="390"/>
                  <a:pt x="645" y="393"/>
                </a:cubicBezTo>
                <a:cubicBezTo>
                  <a:pt x="645" y="397"/>
                  <a:pt x="648" y="400"/>
                  <a:pt x="652" y="400"/>
                </a:cubicBezTo>
                <a:cubicBezTo>
                  <a:pt x="657" y="400"/>
                  <a:pt x="660" y="397"/>
                  <a:pt x="660" y="393"/>
                </a:cubicBezTo>
                <a:cubicBezTo>
                  <a:pt x="660" y="390"/>
                  <a:pt x="657" y="387"/>
                  <a:pt x="652" y="387"/>
                </a:cubicBezTo>
                <a:close/>
                <a:moveTo>
                  <a:pt x="675" y="387"/>
                </a:moveTo>
                <a:cubicBezTo>
                  <a:pt x="671" y="387"/>
                  <a:pt x="667" y="390"/>
                  <a:pt x="667" y="394"/>
                </a:cubicBezTo>
                <a:cubicBezTo>
                  <a:pt x="667" y="398"/>
                  <a:pt x="671" y="401"/>
                  <a:pt x="675" y="401"/>
                </a:cubicBezTo>
                <a:cubicBezTo>
                  <a:pt x="679" y="401"/>
                  <a:pt x="682" y="398"/>
                  <a:pt x="682" y="394"/>
                </a:cubicBezTo>
                <a:cubicBezTo>
                  <a:pt x="682" y="390"/>
                  <a:pt x="679" y="387"/>
                  <a:pt x="675" y="387"/>
                </a:cubicBezTo>
                <a:close/>
                <a:moveTo>
                  <a:pt x="652" y="406"/>
                </a:moveTo>
                <a:cubicBezTo>
                  <a:pt x="648" y="406"/>
                  <a:pt x="645" y="409"/>
                  <a:pt x="645" y="413"/>
                </a:cubicBezTo>
                <a:cubicBezTo>
                  <a:pt x="645" y="416"/>
                  <a:pt x="648" y="419"/>
                  <a:pt x="652" y="419"/>
                </a:cubicBezTo>
                <a:cubicBezTo>
                  <a:pt x="657" y="419"/>
                  <a:pt x="660" y="416"/>
                  <a:pt x="660" y="413"/>
                </a:cubicBezTo>
                <a:cubicBezTo>
                  <a:pt x="660" y="409"/>
                  <a:pt x="657" y="406"/>
                  <a:pt x="652" y="406"/>
                </a:cubicBezTo>
                <a:close/>
                <a:moveTo>
                  <a:pt x="652" y="425"/>
                </a:moveTo>
                <a:cubicBezTo>
                  <a:pt x="648" y="425"/>
                  <a:pt x="645" y="428"/>
                  <a:pt x="645" y="432"/>
                </a:cubicBezTo>
                <a:cubicBezTo>
                  <a:pt x="645" y="435"/>
                  <a:pt x="648" y="438"/>
                  <a:pt x="652" y="438"/>
                </a:cubicBezTo>
                <a:cubicBezTo>
                  <a:pt x="657" y="438"/>
                  <a:pt x="660" y="435"/>
                  <a:pt x="660" y="432"/>
                </a:cubicBezTo>
                <a:cubicBezTo>
                  <a:pt x="660" y="428"/>
                  <a:pt x="657" y="425"/>
                  <a:pt x="652" y="425"/>
                </a:cubicBezTo>
                <a:close/>
                <a:moveTo>
                  <a:pt x="520" y="446"/>
                </a:moveTo>
                <a:cubicBezTo>
                  <a:pt x="516" y="446"/>
                  <a:pt x="512" y="448"/>
                  <a:pt x="512" y="452"/>
                </a:cubicBezTo>
                <a:cubicBezTo>
                  <a:pt x="512" y="455"/>
                  <a:pt x="516" y="458"/>
                  <a:pt x="520" y="458"/>
                </a:cubicBezTo>
                <a:cubicBezTo>
                  <a:pt x="524" y="458"/>
                  <a:pt x="528" y="455"/>
                  <a:pt x="528" y="452"/>
                </a:cubicBezTo>
                <a:cubicBezTo>
                  <a:pt x="528" y="448"/>
                  <a:pt x="524" y="446"/>
                  <a:pt x="520" y="446"/>
                </a:cubicBezTo>
                <a:close/>
                <a:moveTo>
                  <a:pt x="542" y="446"/>
                </a:moveTo>
                <a:cubicBezTo>
                  <a:pt x="538" y="446"/>
                  <a:pt x="534" y="448"/>
                  <a:pt x="534" y="452"/>
                </a:cubicBezTo>
                <a:cubicBezTo>
                  <a:pt x="534" y="455"/>
                  <a:pt x="538" y="458"/>
                  <a:pt x="542" y="458"/>
                </a:cubicBezTo>
                <a:cubicBezTo>
                  <a:pt x="546" y="458"/>
                  <a:pt x="549" y="455"/>
                  <a:pt x="549" y="452"/>
                </a:cubicBezTo>
                <a:cubicBezTo>
                  <a:pt x="549" y="448"/>
                  <a:pt x="546" y="446"/>
                  <a:pt x="542" y="446"/>
                </a:cubicBezTo>
                <a:close/>
                <a:moveTo>
                  <a:pt x="520" y="464"/>
                </a:moveTo>
                <a:cubicBezTo>
                  <a:pt x="516" y="464"/>
                  <a:pt x="512" y="467"/>
                  <a:pt x="512" y="471"/>
                </a:cubicBezTo>
                <a:cubicBezTo>
                  <a:pt x="512" y="475"/>
                  <a:pt x="516" y="478"/>
                  <a:pt x="520" y="478"/>
                </a:cubicBezTo>
                <a:cubicBezTo>
                  <a:pt x="524" y="478"/>
                  <a:pt x="528" y="475"/>
                  <a:pt x="528" y="471"/>
                </a:cubicBezTo>
                <a:cubicBezTo>
                  <a:pt x="528" y="467"/>
                  <a:pt x="524" y="464"/>
                  <a:pt x="520" y="464"/>
                </a:cubicBezTo>
                <a:close/>
                <a:moveTo>
                  <a:pt x="542" y="464"/>
                </a:moveTo>
                <a:cubicBezTo>
                  <a:pt x="538" y="464"/>
                  <a:pt x="534" y="467"/>
                  <a:pt x="534" y="471"/>
                </a:cubicBezTo>
                <a:cubicBezTo>
                  <a:pt x="534" y="475"/>
                  <a:pt x="538" y="478"/>
                  <a:pt x="542" y="478"/>
                </a:cubicBezTo>
                <a:cubicBezTo>
                  <a:pt x="546" y="478"/>
                  <a:pt x="549" y="475"/>
                  <a:pt x="549" y="471"/>
                </a:cubicBezTo>
                <a:cubicBezTo>
                  <a:pt x="549" y="467"/>
                  <a:pt x="546" y="464"/>
                  <a:pt x="542" y="464"/>
                </a:cubicBezTo>
                <a:close/>
                <a:moveTo>
                  <a:pt x="520" y="484"/>
                </a:moveTo>
                <a:cubicBezTo>
                  <a:pt x="516" y="484"/>
                  <a:pt x="512" y="487"/>
                  <a:pt x="512" y="490"/>
                </a:cubicBezTo>
                <a:cubicBezTo>
                  <a:pt x="512" y="494"/>
                  <a:pt x="516" y="497"/>
                  <a:pt x="520" y="497"/>
                </a:cubicBezTo>
                <a:cubicBezTo>
                  <a:pt x="524" y="497"/>
                  <a:pt x="528" y="494"/>
                  <a:pt x="528" y="490"/>
                </a:cubicBezTo>
                <a:cubicBezTo>
                  <a:pt x="528" y="487"/>
                  <a:pt x="524" y="484"/>
                  <a:pt x="520" y="484"/>
                </a:cubicBezTo>
                <a:close/>
                <a:moveTo>
                  <a:pt x="542" y="484"/>
                </a:moveTo>
                <a:cubicBezTo>
                  <a:pt x="538" y="484"/>
                  <a:pt x="534" y="487"/>
                  <a:pt x="534" y="490"/>
                </a:cubicBezTo>
                <a:cubicBezTo>
                  <a:pt x="534" y="494"/>
                  <a:pt x="538" y="497"/>
                  <a:pt x="542" y="497"/>
                </a:cubicBezTo>
                <a:cubicBezTo>
                  <a:pt x="546" y="497"/>
                  <a:pt x="549" y="494"/>
                  <a:pt x="549" y="490"/>
                </a:cubicBezTo>
                <a:cubicBezTo>
                  <a:pt x="549" y="487"/>
                  <a:pt x="546" y="484"/>
                  <a:pt x="542" y="484"/>
                </a:cubicBezTo>
                <a:close/>
                <a:moveTo>
                  <a:pt x="520" y="503"/>
                </a:moveTo>
                <a:cubicBezTo>
                  <a:pt x="516" y="503"/>
                  <a:pt x="512" y="506"/>
                  <a:pt x="512" y="509"/>
                </a:cubicBezTo>
                <a:cubicBezTo>
                  <a:pt x="512" y="513"/>
                  <a:pt x="516" y="516"/>
                  <a:pt x="520" y="516"/>
                </a:cubicBezTo>
                <a:cubicBezTo>
                  <a:pt x="524" y="516"/>
                  <a:pt x="528" y="513"/>
                  <a:pt x="528" y="509"/>
                </a:cubicBezTo>
                <a:cubicBezTo>
                  <a:pt x="528" y="506"/>
                  <a:pt x="524" y="503"/>
                  <a:pt x="520" y="503"/>
                </a:cubicBezTo>
                <a:close/>
                <a:moveTo>
                  <a:pt x="542" y="503"/>
                </a:moveTo>
                <a:cubicBezTo>
                  <a:pt x="538" y="503"/>
                  <a:pt x="534" y="506"/>
                  <a:pt x="534" y="509"/>
                </a:cubicBezTo>
                <a:cubicBezTo>
                  <a:pt x="534" y="513"/>
                  <a:pt x="538" y="516"/>
                  <a:pt x="542" y="516"/>
                </a:cubicBezTo>
                <a:cubicBezTo>
                  <a:pt x="546" y="516"/>
                  <a:pt x="549" y="513"/>
                  <a:pt x="549" y="509"/>
                </a:cubicBezTo>
                <a:cubicBezTo>
                  <a:pt x="549" y="506"/>
                  <a:pt x="546" y="503"/>
                  <a:pt x="542" y="503"/>
                </a:cubicBezTo>
                <a:close/>
                <a:moveTo>
                  <a:pt x="520" y="522"/>
                </a:moveTo>
                <a:cubicBezTo>
                  <a:pt x="516" y="522"/>
                  <a:pt x="512" y="525"/>
                  <a:pt x="512" y="529"/>
                </a:cubicBezTo>
                <a:cubicBezTo>
                  <a:pt x="512" y="533"/>
                  <a:pt x="516" y="536"/>
                  <a:pt x="520" y="536"/>
                </a:cubicBezTo>
                <a:cubicBezTo>
                  <a:pt x="524" y="536"/>
                  <a:pt x="528" y="533"/>
                  <a:pt x="528" y="529"/>
                </a:cubicBezTo>
                <a:cubicBezTo>
                  <a:pt x="528" y="525"/>
                  <a:pt x="524" y="522"/>
                  <a:pt x="520" y="522"/>
                </a:cubicBezTo>
                <a:close/>
                <a:moveTo>
                  <a:pt x="542" y="522"/>
                </a:moveTo>
                <a:cubicBezTo>
                  <a:pt x="538" y="522"/>
                  <a:pt x="534" y="525"/>
                  <a:pt x="534" y="529"/>
                </a:cubicBezTo>
                <a:cubicBezTo>
                  <a:pt x="534" y="533"/>
                  <a:pt x="538" y="536"/>
                  <a:pt x="542" y="536"/>
                </a:cubicBezTo>
                <a:cubicBezTo>
                  <a:pt x="546" y="536"/>
                  <a:pt x="549" y="533"/>
                  <a:pt x="549" y="529"/>
                </a:cubicBezTo>
                <a:cubicBezTo>
                  <a:pt x="549" y="525"/>
                  <a:pt x="546" y="522"/>
                  <a:pt x="542" y="522"/>
                </a:cubicBezTo>
                <a:close/>
                <a:moveTo>
                  <a:pt x="542" y="580"/>
                </a:moveTo>
                <a:cubicBezTo>
                  <a:pt x="538" y="580"/>
                  <a:pt x="534" y="583"/>
                  <a:pt x="534" y="587"/>
                </a:cubicBezTo>
                <a:cubicBezTo>
                  <a:pt x="534" y="590"/>
                  <a:pt x="538" y="593"/>
                  <a:pt x="542" y="593"/>
                </a:cubicBezTo>
                <a:cubicBezTo>
                  <a:pt x="546" y="593"/>
                  <a:pt x="549" y="590"/>
                  <a:pt x="549" y="587"/>
                </a:cubicBezTo>
                <a:cubicBezTo>
                  <a:pt x="549" y="583"/>
                  <a:pt x="546" y="580"/>
                  <a:pt x="542" y="580"/>
                </a:cubicBezTo>
                <a:close/>
                <a:moveTo>
                  <a:pt x="564" y="446"/>
                </a:moveTo>
                <a:cubicBezTo>
                  <a:pt x="559" y="446"/>
                  <a:pt x="556" y="448"/>
                  <a:pt x="556" y="452"/>
                </a:cubicBezTo>
                <a:cubicBezTo>
                  <a:pt x="556" y="455"/>
                  <a:pt x="559" y="458"/>
                  <a:pt x="564" y="458"/>
                </a:cubicBezTo>
                <a:cubicBezTo>
                  <a:pt x="568" y="458"/>
                  <a:pt x="571" y="455"/>
                  <a:pt x="571" y="452"/>
                </a:cubicBezTo>
                <a:cubicBezTo>
                  <a:pt x="571" y="448"/>
                  <a:pt x="568" y="446"/>
                  <a:pt x="564" y="446"/>
                </a:cubicBezTo>
                <a:close/>
                <a:moveTo>
                  <a:pt x="586" y="446"/>
                </a:moveTo>
                <a:cubicBezTo>
                  <a:pt x="582" y="446"/>
                  <a:pt x="579" y="448"/>
                  <a:pt x="579" y="452"/>
                </a:cubicBezTo>
                <a:cubicBezTo>
                  <a:pt x="579" y="455"/>
                  <a:pt x="582" y="458"/>
                  <a:pt x="586" y="458"/>
                </a:cubicBezTo>
                <a:cubicBezTo>
                  <a:pt x="590" y="458"/>
                  <a:pt x="593" y="455"/>
                  <a:pt x="593" y="452"/>
                </a:cubicBezTo>
                <a:cubicBezTo>
                  <a:pt x="593" y="448"/>
                  <a:pt x="590" y="446"/>
                  <a:pt x="586" y="446"/>
                </a:cubicBezTo>
                <a:close/>
                <a:moveTo>
                  <a:pt x="564" y="464"/>
                </a:moveTo>
                <a:cubicBezTo>
                  <a:pt x="559" y="464"/>
                  <a:pt x="556" y="467"/>
                  <a:pt x="556" y="471"/>
                </a:cubicBezTo>
                <a:cubicBezTo>
                  <a:pt x="556" y="475"/>
                  <a:pt x="559" y="478"/>
                  <a:pt x="564" y="478"/>
                </a:cubicBezTo>
                <a:cubicBezTo>
                  <a:pt x="568" y="478"/>
                  <a:pt x="571" y="475"/>
                  <a:pt x="571" y="471"/>
                </a:cubicBezTo>
                <a:cubicBezTo>
                  <a:pt x="571" y="467"/>
                  <a:pt x="568" y="464"/>
                  <a:pt x="564" y="464"/>
                </a:cubicBezTo>
                <a:close/>
                <a:moveTo>
                  <a:pt x="586" y="464"/>
                </a:moveTo>
                <a:cubicBezTo>
                  <a:pt x="582" y="464"/>
                  <a:pt x="579" y="467"/>
                  <a:pt x="579" y="471"/>
                </a:cubicBezTo>
                <a:cubicBezTo>
                  <a:pt x="579" y="475"/>
                  <a:pt x="582" y="478"/>
                  <a:pt x="586" y="478"/>
                </a:cubicBezTo>
                <a:cubicBezTo>
                  <a:pt x="590" y="478"/>
                  <a:pt x="593" y="475"/>
                  <a:pt x="593" y="471"/>
                </a:cubicBezTo>
                <a:cubicBezTo>
                  <a:pt x="593" y="467"/>
                  <a:pt x="590" y="464"/>
                  <a:pt x="586" y="464"/>
                </a:cubicBezTo>
                <a:close/>
                <a:moveTo>
                  <a:pt x="564" y="484"/>
                </a:moveTo>
                <a:cubicBezTo>
                  <a:pt x="559" y="484"/>
                  <a:pt x="556" y="487"/>
                  <a:pt x="556" y="490"/>
                </a:cubicBezTo>
                <a:cubicBezTo>
                  <a:pt x="556" y="494"/>
                  <a:pt x="559" y="497"/>
                  <a:pt x="564" y="497"/>
                </a:cubicBezTo>
                <a:cubicBezTo>
                  <a:pt x="568" y="497"/>
                  <a:pt x="571" y="494"/>
                  <a:pt x="571" y="490"/>
                </a:cubicBezTo>
                <a:cubicBezTo>
                  <a:pt x="571" y="487"/>
                  <a:pt x="568" y="484"/>
                  <a:pt x="564" y="484"/>
                </a:cubicBezTo>
                <a:close/>
                <a:moveTo>
                  <a:pt x="586" y="484"/>
                </a:moveTo>
                <a:cubicBezTo>
                  <a:pt x="582" y="484"/>
                  <a:pt x="579" y="487"/>
                  <a:pt x="579" y="490"/>
                </a:cubicBezTo>
                <a:cubicBezTo>
                  <a:pt x="579" y="494"/>
                  <a:pt x="582" y="497"/>
                  <a:pt x="586" y="497"/>
                </a:cubicBezTo>
                <a:cubicBezTo>
                  <a:pt x="590" y="497"/>
                  <a:pt x="593" y="494"/>
                  <a:pt x="593" y="490"/>
                </a:cubicBezTo>
                <a:cubicBezTo>
                  <a:pt x="593" y="487"/>
                  <a:pt x="590" y="484"/>
                  <a:pt x="586" y="484"/>
                </a:cubicBezTo>
                <a:close/>
                <a:moveTo>
                  <a:pt x="564" y="503"/>
                </a:moveTo>
                <a:cubicBezTo>
                  <a:pt x="559" y="503"/>
                  <a:pt x="556" y="506"/>
                  <a:pt x="556" y="509"/>
                </a:cubicBezTo>
                <a:cubicBezTo>
                  <a:pt x="556" y="513"/>
                  <a:pt x="559" y="516"/>
                  <a:pt x="564" y="516"/>
                </a:cubicBezTo>
                <a:cubicBezTo>
                  <a:pt x="568" y="516"/>
                  <a:pt x="571" y="513"/>
                  <a:pt x="571" y="509"/>
                </a:cubicBezTo>
                <a:cubicBezTo>
                  <a:pt x="571" y="506"/>
                  <a:pt x="568" y="503"/>
                  <a:pt x="564" y="503"/>
                </a:cubicBezTo>
                <a:close/>
                <a:moveTo>
                  <a:pt x="586" y="503"/>
                </a:moveTo>
                <a:cubicBezTo>
                  <a:pt x="582" y="503"/>
                  <a:pt x="579" y="506"/>
                  <a:pt x="579" y="509"/>
                </a:cubicBezTo>
                <a:cubicBezTo>
                  <a:pt x="579" y="513"/>
                  <a:pt x="582" y="516"/>
                  <a:pt x="586" y="516"/>
                </a:cubicBezTo>
                <a:cubicBezTo>
                  <a:pt x="590" y="516"/>
                  <a:pt x="593" y="513"/>
                  <a:pt x="593" y="509"/>
                </a:cubicBezTo>
                <a:cubicBezTo>
                  <a:pt x="593" y="506"/>
                  <a:pt x="590" y="503"/>
                  <a:pt x="586" y="503"/>
                </a:cubicBezTo>
                <a:close/>
                <a:moveTo>
                  <a:pt x="586" y="522"/>
                </a:moveTo>
                <a:cubicBezTo>
                  <a:pt x="582" y="522"/>
                  <a:pt x="579" y="525"/>
                  <a:pt x="579" y="529"/>
                </a:cubicBezTo>
                <a:cubicBezTo>
                  <a:pt x="579" y="533"/>
                  <a:pt x="582" y="536"/>
                  <a:pt x="586" y="536"/>
                </a:cubicBezTo>
                <a:cubicBezTo>
                  <a:pt x="590" y="536"/>
                  <a:pt x="593" y="533"/>
                  <a:pt x="593" y="529"/>
                </a:cubicBezTo>
                <a:cubicBezTo>
                  <a:pt x="593" y="525"/>
                  <a:pt x="590" y="522"/>
                  <a:pt x="586" y="522"/>
                </a:cubicBezTo>
                <a:close/>
                <a:moveTo>
                  <a:pt x="586" y="542"/>
                </a:moveTo>
                <a:cubicBezTo>
                  <a:pt x="582" y="542"/>
                  <a:pt x="579" y="545"/>
                  <a:pt x="579" y="549"/>
                </a:cubicBezTo>
                <a:cubicBezTo>
                  <a:pt x="579" y="552"/>
                  <a:pt x="582" y="556"/>
                  <a:pt x="586" y="556"/>
                </a:cubicBezTo>
                <a:cubicBezTo>
                  <a:pt x="590" y="556"/>
                  <a:pt x="593" y="552"/>
                  <a:pt x="593" y="549"/>
                </a:cubicBezTo>
                <a:cubicBezTo>
                  <a:pt x="593" y="545"/>
                  <a:pt x="590" y="542"/>
                  <a:pt x="586" y="542"/>
                </a:cubicBezTo>
                <a:close/>
                <a:moveTo>
                  <a:pt x="609" y="446"/>
                </a:moveTo>
                <a:cubicBezTo>
                  <a:pt x="605" y="446"/>
                  <a:pt x="601" y="448"/>
                  <a:pt x="601" y="452"/>
                </a:cubicBezTo>
                <a:cubicBezTo>
                  <a:pt x="601" y="455"/>
                  <a:pt x="605" y="458"/>
                  <a:pt x="609" y="458"/>
                </a:cubicBezTo>
                <a:cubicBezTo>
                  <a:pt x="613" y="458"/>
                  <a:pt x="616" y="455"/>
                  <a:pt x="616" y="452"/>
                </a:cubicBezTo>
                <a:cubicBezTo>
                  <a:pt x="616" y="448"/>
                  <a:pt x="613" y="446"/>
                  <a:pt x="609" y="446"/>
                </a:cubicBezTo>
                <a:close/>
                <a:moveTo>
                  <a:pt x="631" y="446"/>
                </a:moveTo>
                <a:cubicBezTo>
                  <a:pt x="627" y="446"/>
                  <a:pt x="623" y="448"/>
                  <a:pt x="623" y="452"/>
                </a:cubicBezTo>
                <a:cubicBezTo>
                  <a:pt x="623" y="455"/>
                  <a:pt x="627" y="458"/>
                  <a:pt x="631" y="458"/>
                </a:cubicBezTo>
                <a:cubicBezTo>
                  <a:pt x="635" y="458"/>
                  <a:pt x="638" y="455"/>
                  <a:pt x="638" y="452"/>
                </a:cubicBezTo>
                <a:cubicBezTo>
                  <a:pt x="638" y="448"/>
                  <a:pt x="635" y="446"/>
                  <a:pt x="631" y="446"/>
                </a:cubicBezTo>
                <a:close/>
                <a:moveTo>
                  <a:pt x="609" y="464"/>
                </a:moveTo>
                <a:cubicBezTo>
                  <a:pt x="605" y="464"/>
                  <a:pt x="601" y="467"/>
                  <a:pt x="601" y="471"/>
                </a:cubicBezTo>
                <a:cubicBezTo>
                  <a:pt x="601" y="475"/>
                  <a:pt x="605" y="478"/>
                  <a:pt x="609" y="478"/>
                </a:cubicBezTo>
                <a:cubicBezTo>
                  <a:pt x="613" y="478"/>
                  <a:pt x="616" y="475"/>
                  <a:pt x="616" y="471"/>
                </a:cubicBezTo>
                <a:cubicBezTo>
                  <a:pt x="616" y="467"/>
                  <a:pt x="613" y="464"/>
                  <a:pt x="609" y="464"/>
                </a:cubicBezTo>
                <a:close/>
                <a:moveTo>
                  <a:pt x="631" y="464"/>
                </a:moveTo>
                <a:cubicBezTo>
                  <a:pt x="627" y="464"/>
                  <a:pt x="623" y="467"/>
                  <a:pt x="623" y="471"/>
                </a:cubicBezTo>
                <a:cubicBezTo>
                  <a:pt x="623" y="475"/>
                  <a:pt x="627" y="478"/>
                  <a:pt x="631" y="478"/>
                </a:cubicBezTo>
                <a:cubicBezTo>
                  <a:pt x="635" y="478"/>
                  <a:pt x="638" y="475"/>
                  <a:pt x="638" y="471"/>
                </a:cubicBezTo>
                <a:cubicBezTo>
                  <a:pt x="638" y="467"/>
                  <a:pt x="635" y="464"/>
                  <a:pt x="631" y="464"/>
                </a:cubicBezTo>
                <a:close/>
                <a:moveTo>
                  <a:pt x="609" y="484"/>
                </a:moveTo>
                <a:cubicBezTo>
                  <a:pt x="605" y="484"/>
                  <a:pt x="601" y="487"/>
                  <a:pt x="601" y="490"/>
                </a:cubicBezTo>
                <a:cubicBezTo>
                  <a:pt x="601" y="494"/>
                  <a:pt x="605" y="497"/>
                  <a:pt x="609" y="497"/>
                </a:cubicBezTo>
                <a:cubicBezTo>
                  <a:pt x="613" y="497"/>
                  <a:pt x="616" y="494"/>
                  <a:pt x="616" y="490"/>
                </a:cubicBezTo>
                <a:cubicBezTo>
                  <a:pt x="616" y="487"/>
                  <a:pt x="613" y="484"/>
                  <a:pt x="609" y="484"/>
                </a:cubicBezTo>
                <a:close/>
                <a:moveTo>
                  <a:pt x="609" y="580"/>
                </a:moveTo>
                <a:cubicBezTo>
                  <a:pt x="605" y="580"/>
                  <a:pt x="601" y="583"/>
                  <a:pt x="601" y="587"/>
                </a:cubicBezTo>
                <a:cubicBezTo>
                  <a:pt x="601" y="590"/>
                  <a:pt x="605" y="593"/>
                  <a:pt x="609" y="593"/>
                </a:cubicBezTo>
                <a:cubicBezTo>
                  <a:pt x="613" y="593"/>
                  <a:pt x="616" y="590"/>
                  <a:pt x="616" y="587"/>
                </a:cubicBezTo>
                <a:cubicBezTo>
                  <a:pt x="616" y="583"/>
                  <a:pt x="613" y="580"/>
                  <a:pt x="609" y="580"/>
                </a:cubicBezTo>
                <a:close/>
                <a:moveTo>
                  <a:pt x="631" y="580"/>
                </a:moveTo>
                <a:cubicBezTo>
                  <a:pt x="627" y="580"/>
                  <a:pt x="623" y="583"/>
                  <a:pt x="623" y="587"/>
                </a:cubicBezTo>
                <a:cubicBezTo>
                  <a:pt x="623" y="590"/>
                  <a:pt x="627" y="593"/>
                  <a:pt x="631" y="593"/>
                </a:cubicBezTo>
                <a:cubicBezTo>
                  <a:pt x="635" y="593"/>
                  <a:pt x="638" y="590"/>
                  <a:pt x="638" y="587"/>
                </a:cubicBezTo>
                <a:cubicBezTo>
                  <a:pt x="638" y="583"/>
                  <a:pt x="635" y="580"/>
                  <a:pt x="631" y="580"/>
                </a:cubicBezTo>
                <a:close/>
                <a:moveTo>
                  <a:pt x="698" y="290"/>
                </a:moveTo>
                <a:cubicBezTo>
                  <a:pt x="693" y="290"/>
                  <a:pt x="690" y="293"/>
                  <a:pt x="690" y="296"/>
                </a:cubicBezTo>
                <a:cubicBezTo>
                  <a:pt x="690" y="300"/>
                  <a:pt x="693" y="303"/>
                  <a:pt x="698" y="303"/>
                </a:cubicBezTo>
                <a:cubicBezTo>
                  <a:pt x="702" y="303"/>
                  <a:pt x="705" y="300"/>
                  <a:pt x="705" y="296"/>
                </a:cubicBezTo>
                <a:cubicBezTo>
                  <a:pt x="705" y="293"/>
                  <a:pt x="702" y="290"/>
                  <a:pt x="698" y="290"/>
                </a:cubicBezTo>
                <a:close/>
                <a:moveTo>
                  <a:pt x="720" y="290"/>
                </a:moveTo>
                <a:cubicBezTo>
                  <a:pt x="715" y="290"/>
                  <a:pt x="712" y="293"/>
                  <a:pt x="712" y="296"/>
                </a:cubicBezTo>
                <a:cubicBezTo>
                  <a:pt x="712" y="300"/>
                  <a:pt x="715" y="303"/>
                  <a:pt x="720" y="303"/>
                </a:cubicBezTo>
                <a:cubicBezTo>
                  <a:pt x="724" y="303"/>
                  <a:pt x="727" y="300"/>
                  <a:pt x="727" y="296"/>
                </a:cubicBezTo>
                <a:cubicBezTo>
                  <a:pt x="727" y="293"/>
                  <a:pt x="724" y="290"/>
                  <a:pt x="720" y="290"/>
                </a:cubicBezTo>
                <a:close/>
                <a:moveTo>
                  <a:pt x="698" y="309"/>
                </a:moveTo>
                <a:cubicBezTo>
                  <a:pt x="693" y="309"/>
                  <a:pt x="690" y="312"/>
                  <a:pt x="690" y="316"/>
                </a:cubicBezTo>
                <a:cubicBezTo>
                  <a:pt x="690" y="320"/>
                  <a:pt x="693" y="323"/>
                  <a:pt x="698" y="323"/>
                </a:cubicBezTo>
                <a:cubicBezTo>
                  <a:pt x="702" y="323"/>
                  <a:pt x="705" y="320"/>
                  <a:pt x="705" y="316"/>
                </a:cubicBezTo>
                <a:cubicBezTo>
                  <a:pt x="705" y="312"/>
                  <a:pt x="702" y="309"/>
                  <a:pt x="698" y="309"/>
                </a:cubicBezTo>
                <a:close/>
                <a:moveTo>
                  <a:pt x="720" y="309"/>
                </a:moveTo>
                <a:cubicBezTo>
                  <a:pt x="715" y="309"/>
                  <a:pt x="712" y="312"/>
                  <a:pt x="712" y="316"/>
                </a:cubicBezTo>
                <a:cubicBezTo>
                  <a:pt x="712" y="320"/>
                  <a:pt x="715" y="323"/>
                  <a:pt x="720" y="323"/>
                </a:cubicBezTo>
                <a:cubicBezTo>
                  <a:pt x="724" y="323"/>
                  <a:pt x="727" y="320"/>
                  <a:pt x="727" y="316"/>
                </a:cubicBezTo>
                <a:cubicBezTo>
                  <a:pt x="727" y="312"/>
                  <a:pt x="724" y="309"/>
                  <a:pt x="720" y="309"/>
                </a:cubicBezTo>
                <a:close/>
                <a:moveTo>
                  <a:pt x="698" y="329"/>
                </a:moveTo>
                <a:cubicBezTo>
                  <a:pt x="693" y="329"/>
                  <a:pt x="690" y="332"/>
                  <a:pt x="690" y="335"/>
                </a:cubicBezTo>
                <a:cubicBezTo>
                  <a:pt x="690" y="339"/>
                  <a:pt x="693" y="342"/>
                  <a:pt x="698" y="342"/>
                </a:cubicBezTo>
                <a:cubicBezTo>
                  <a:pt x="702" y="342"/>
                  <a:pt x="705" y="339"/>
                  <a:pt x="705" y="335"/>
                </a:cubicBezTo>
                <a:cubicBezTo>
                  <a:pt x="705" y="332"/>
                  <a:pt x="702" y="329"/>
                  <a:pt x="698" y="329"/>
                </a:cubicBezTo>
                <a:close/>
                <a:moveTo>
                  <a:pt x="720" y="329"/>
                </a:moveTo>
                <a:cubicBezTo>
                  <a:pt x="715" y="329"/>
                  <a:pt x="712" y="332"/>
                  <a:pt x="712" y="335"/>
                </a:cubicBezTo>
                <a:cubicBezTo>
                  <a:pt x="712" y="339"/>
                  <a:pt x="715" y="342"/>
                  <a:pt x="720" y="342"/>
                </a:cubicBezTo>
                <a:cubicBezTo>
                  <a:pt x="724" y="342"/>
                  <a:pt x="727" y="339"/>
                  <a:pt x="727" y="335"/>
                </a:cubicBezTo>
                <a:cubicBezTo>
                  <a:pt x="727" y="332"/>
                  <a:pt x="724" y="329"/>
                  <a:pt x="720" y="329"/>
                </a:cubicBezTo>
                <a:close/>
                <a:moveTo>
                  <a:pt x="698" y="348"/>
                </a:moveTo>
                <a:cubicBezTo>
                  <a:pt x="693" y="348"/>
                  <a:pt x="690" y="351"/>
                  <a:pt x="690" y="355"/>
                </a:cubicBezTo>
                <a:cubicBezTo>
                  <a:pt x="690" y="359"/>
                  <a:pt x="693" y="362"/>
                  <a:pt x="698" y="362"/>
                </a:cubicBezTo>
                <a:cubicBezTo>
                  <a:pt x="702" y="362"/>
                  <a:pt x="705" y="359"/>
                  <a:pt x="705" y="355"/>
                </a:cubicBezTo>
                <a:cubicBezTo>
                  <a:pt x="705" y="351"/>
                  <a:pt x="702" y="348"/>
                  <a:pt x="698" y="348"/>
                </a:cubicBezTo>
                <a:close/>
                <a:moveTo>
                  <a:pt x="720" y="348"/>
                </a:moveTo>
                <a:cubicBezTo>
                  <a:pt x="715" y="348"/>
                  <a:pt x="712" y="351"/>
                  <a:pt x="712" y="355"/>
                </a:cubicBezTo>
                <a:cubicBezTo>
                  <a:pt x="712" y="359"/>
                  <a:pt x="715" y="362"/>
                  <a:pt x="720" y="362"/>
                </a:cubicBezTo>
                <a:cubicBezTo>
                  <a:pt x="724" y="362"/>
                  <a:pt x="727" y="359"/>
                  <a:pt x="727" y="355"/>
                </a:cubicBezTo>
                <a:cubicBezTo>
                  <a:pt x="727" y="351"/>
                  <a:pt x="724" y="348"/>
                  <a:pt x="720" y="348"/>
                </a:cubicBezTo>
                <a:close/>
                <a:moveTo>
                  <a:pt x="698" y="368"/>
                </a:moveTo>
                <a:cubicBezTo>
                  <a:pt x="693" y="368"/>
                  <a:pt x="690" y="371"/>
                  <a:pt x="690" y="374"/>
                </a:cubicBezTo>
                <a:cubicBezTo>
                  <a:pt x="690" y="378"/>
                  <a:pt x="693" y="381"/>
                  <a:pt x="698" y="381"/>
                </a:cubicBezTo>
                <a:cubicBezTo>
                  <a:pt x="702" y="381"/>
                  <a:pt x="705" y="378"/>
                  <a:pt x="705" y="374"/>
                </a:cubicBezTo>
                <a:cubicBezTo>
                  <a:pt x="705" y="371"/>
                  <a:pt x="702" y="368"/>
                  <a:pt x="698" y="368"/>
                </a:cubicBezTo>
                <a:close/>
                <a:moveTo>
                  <a:pt x="698" y="387"/>
                </a:moveTo>
                <a:cubicBezTo>
                  <a:pt x="693" y="387"/>
                  <a:pt x="690" y="390"/>
                  <a:pt x="690" y="393"/>
                </a:cubicBezTo>
                <a:cubicBezTo>
                  <a:pt x="690" y="397"/>
                  <a:pt x="693" y="400"/>
                  <a:pt x="698" y="400"/>
                </a:cubicBezTo>
                <a:cubicBezTo>
                  <a:pt x="702" y="400"/>
                  <a:pt x="705" y="397"/>
                  <a:pt x="705" y="393"/>
                </a:cubicBezTo>
                <a:cubicBezTo>
                  <a:pt x="705" y="390"/>
                  <a:pt x="702" y="387"/>
                  <a:pt x="698" y="387"/>
                </a:cubicBezTo>
                <a:close/>
                <a:moveTo>
                  <a:pt x="720" y="387"/>
                </a:moveTo>
                <a:cubicBezTo>
                  <a:pt x="715" y="387"/>
                  <a:pt x="712" y="390"/>
                  <a:pt x="712" y="393"/>
                </a:cubicBezTo>
                <a:cubicBezTo>
                  <a:pt x="712" y="397"/>
                  <a:pt x="715" y="400"/>
                  <a:pt x="720" y="400"/>
                </a:cubicBezTo>
                <a:cubicBezTo>
                  <a:pt x="724" y="400"/>
                  <a:pt x="727" y="397"/>
                  <a:pt x="727" y="393"/>
                </a:cubicBezTo>
                <a:cubicBezTo>
                  <a:pt x="727" y="390"/>
                  <a:pt x="724" y="387"/>
                  <a:pt x="720" y="387"/>
                </a:cubicBezTo>
                <a:close/>
                <a:moveTo>
                  <a:pt x="698" y="406"/>
                </a:moveTo>
                <a:cubicBezTo>
                  <a:pt x="693" y="406"/>
                  <a:pt x="690" y="409"/>
                  <a:pt x="690" y="413"/>
                </a:cubicBezTo>
                <a:cubicBezTo>
                  <a:pt x="690" y="416"/>
                  <a:pt x="693" y="419"/>
                  <a:pt x="698" y="419"/>
                </a:cubicBezTo>
                <a:cubicBezTo>
                  <a:pt x="702" y="419"/>
                  <a:pt x="705" y="416"/>
                  <a:pt x="705" y="413"/>
                </a:cubicBezTo>
                <a:cubicBezTo>
                  <a:pt x="705" y="409"/>
                  <a:pt x="702" y="406"/>
                  <a:pt x="698" y="406"/>
                </a:cubicBezTo>
                <a:close/>
                <a:moveTo>
                  <a:pt x="741" y="323"/>
                </a:moveTo>
                <a:cubicBezTo>
                  <a:pt x="746" y="323"/>
                  <a:pt x="749" y="320"/>
                  <a:pt x="749" y="316"/>
                </a:cubicBezTo>
                <a:cubicBezTo>
                  <a:pt x="749" y="312"/>
                  <a:pt x="746" y="309"/>
                  <a:pt x="741" y="309"/>
                </a:cubicBezTo>
                <a:cubicBezTo>
                  <a:pt x="737" y="309"/>
                  <a:pt x="734" y="312"/>
                  <a:pt x="734" y="316"/>
                </a:cubicBezTo>
                <a:cubicBezTo>
                  <a:pt x="734" y="320"/>
                  <a:pt x="737" y="323"/>
                  <a:pt x="741" y="323"/>
                </a:cubicBezTo>
                <a:close/>
                <a:moveTo>
                  <a:pt x="741" y="342"/>
                </a:moveTo>
                <a:cubicBezTo>
                  <a:pt x="746" y="342"/>
                  <a:pt x="749" y="339"/>
                  <a:pt x="749" y="335"/>
                </a:cubicBezTo>
                <a:cubicBezTo>
                  <a:pt x="749" y="332"/>
                  <a:pt x="746" y="329"/>
                  <a:pt x="741" y="329"/>
                </a:cubicBezTo>
                <a:cubicBezTo>
                  <a:pt x="737" y="329"/>
                  <a:pt x="734" y="332"/>
                  <a:pt x="734" y="335"/>
                </a:cubicBezTo>
                <a:cubicBezTo>
                  <a:pt x="734" y="339"/>
                  <a:pt x="737" y="342"/>
                  <a:pt x="741" y="342"/>
                </a:cubicBezTo>
                <a:close/>
                <a:moveTo>
                  <a:pt x="764" y="362"/>
                </a:moveTo>
                <a:cubicBezTo>
                  <a:pt x="768" y="362"/>
                  <a:pt x="771" y="359"/>
                  <a:pt x="771" y="355"/>
                </a:cubicBezTo>
                <a:cubicBezTo>
                  <a:pt x="771" y="351"/>
                  <a:pt x="768" y="348"/>
                  <a:pt x="764" y="348"/>
                </a:cubicBezTo>
                <a:cubicBezTo>
                  <a:pt x="759" y="348"/>
                  <a:pt x="756" y="351"/>
                  <a:pt x="756" y="355"/>
                </a:cubicBezTo>
                <a:cubicBezTo>
                  <a:pt x="756" y="359"/>
                  <a:pt x="759" y="362"/>
                  <a:pt x="764" y="362"/>
                </a:cubicBezTo>
                <a:close/>
                <a:moveTo>
                  <a:pt x="741" y="381"/>
                </a:moveTo>
                <a:cubicBezTo>
                  <a:pt x="746" y="381"/>
                  <a:pt x="749" y="378"/>
                  <a:pt x="749" y="374"/>
                </a:cubicBezTo>
                <a:cubicBezTo>
                  <a:pt x="749" y="371"/>
                  <a:pt x="746" y="368"/>
                  <a:pt x="741" y="368"/>
                </a:cubicBezTo>
                <a:cubicBezTo>
                  <a:pt x="737" y="368"/>
                  <a:pt x="734" y="371"/>
                  <a:pt x="734" y="374"/>
                </a:cubicBezTo>
                <a:cubicBezTo>
                  <a:pt x="734" y="378"/>
                  <a:pt x="737" y="381"/>
                  <a:pt x="741" y="381"/>
                </a:cubicBezTo>
                <a:close/>
                <a:moveTo>
                  <a:pt x="764" y="381"/>
                </a:moveTo>
                <a:cubicBezTo>
                  <a:pt x="768" y="381"/>
                  <a:pt x="771" y="378"/>
                  <a:pt x="771" y="374"/>
                </a:cubicBezTo>
                <a:cubicBezTo>
                  <a:pt x="771" y="371"/>
                  <a:pt x="768" y="368"/>
                  <a:pt x="764" y="368"/>
                </a:cubicBezTo>
                <a:cubicBezTo>
                  <a:pt x="759" y="368"/>
                  <a:pt x="756" y="371"/>
                  <a:pt x="756" y="374"/>
                </a:cubicBezTo>
                <a:cubicBezTo>
                  <a:pt x="756" y="378"/>
                  <a:pt x="759" y="381"/>
                  <a:pt x="764" y="381"/>
                </a:cubicBezTo>
                <a:close/>
                <a:moveTo>
                  <a:pt x="786" y="381"/>
                </a:moveTo>
                <a:cubicBezTo>
                  <a:pt x="791" y="381"/>
                  <a:pt x="794" y="378"/>
                  <a:pt x="794" y="374"/>
                </a:cubicBezTo>
                <a:cubicBezTo>
                  <a:pt x="794" y="371"/>
                  <a:pt x="791" y="368"/>
                  <a:pt x="786" y="368"/>
                </a:cubicBezTo>
                <a:cubicBezTo>
                  <a:pt x="782" y="368"/>
                  <a:pt x="779" y="371"/>
                  <a:pt x="779" y="374"/>
                </a:cubicBezTo>
                <a:cubicBezTo>
                  <a:pt x="779" y="378"/>
                  <a:pt x="782" y="381"/>
                  <a:pt x="786" y="381"/>
                </a:cubicBezTo>
                <a:close/>
                <a:moveTo>
                  <a:pt x="1031" y="561"/>
                </a:moveTo>
                <a:cubicBezTo>
                  <a:pt x="1026" y="561"/>
                  <a:pt x="1023" y="564"/>
                  <a:pt x="1023" y="567"/>
                </a:cubicBezTo>
                <a:cubicBezTo>
                  <a:pt x="1023" y="571"/>
                  <a:pt x="1026" y="574"/>
                  <a:pt x="1031" y="574"/>
                </a:cubicBezTo>
                <a:cubicBezTo>
                  <a:pt x="1035" y="574"/>
                  <a:pt x="1038" y="571"/>
                  <a:pt x="1038" y="567"/>
                </a:cubicBezTo>
                <a:cubicBezTo>
                  <a:pt x="1038" y="564"/>
                  <a:pt x="1035" y="561"/>
                  <a:pt x="1031" y="561"/>
                </a:cubicBezTo>
                <a:close/>
                <a:moveTo>
                  <a:pt x="1031" y="580"/>
                </a:moveTo>
                <a:cubicBezTo>
                  <a:pt x="1026" y="580"/>
                  <a:pt x="1023" y="583"/>
                  <a:pt x="1023" y="587"/>
                </a:cubicBezTo>
                <a:cubicBezTo>
                  <a:pt x="1023" y="590"/>
                  <a:pt x="1026" y="593"/>
                  <a:pt x="1031" y="593"/>
                </a:cubicBezTo>
                <a:cubicBezTo>
                  <a:pt x="1035" y="593"/>
                  <a:pt x="1038" y="590"/>
                  <a:pt x="1038" y="587"/>
                </a:cubicBezTo>
                <a:cubicBezTo>
                  <a:pt x="1038" y="583"/>
                  <a:pt x="1035" y="580"/>
                  <a:pt x="1031" y="580"/>
                </a:cubicBezTo>
                <a:close/>
                <a:moveTo>
                  <a:pt x="1075" y="309"/>
                </a:moveTo>
                <a:cubicBezTo>
                  <a:pt x="1071" y="309"/>
                  <a:pt x="1068" y="312"/>
                  <a:pt x="1068" y="316"/>
                </a:cubicBezTo>
                <a:cubicBezTo>
                  <a:pt x="1068" y="320"/>
                  <a:pt x="1071" y="323"/>
                  <a:pt x="1075" y="323"/>
                </a:cubicBezTo>
                <a:cubicBezTo>
                  <a:pt x="1080" y="323"/>
                  <a:pt x="1083" y="320"/>
                  <a:pt x="1083" y="316"/>
                </a:cubicBezTo>
                <a:cubicBezTo>
                  <a:pt x="1083" y="312"/>
                  <a:pt x="1080" y="309"/>
                  <a:pt x="1075" y="309"/>
                </a:cubicBezTo>
                <a:close/>
                <a:moveTo>
                  <a:pt x="1075" y="329"/>
                </a:moveTo>
                <a:cubicBezTo>
                  <a:pt x="1071" y="329"/>
                  <a:pt x="1068" y="332"/>
                  <a:pt x="1068" y="335"/>
                </a:cubicBezTo>
                <a:cubicBezTo>
                  <a:pt x="1068" y="339"/>
                  <a:pt x="1071" y="342"/>
                  <a:pt x="1075" y="342"/>
                </a:cubicBezTo>
                <a:cubicBezTo>
                  <a:pt x="1080" y="342"/>
                  <a:pt x="1083" y="339"/>
                  <a:pt x="1083" y="335"/>
                </a:cubicBezTo>
                <a:cubicBezTo>
                  <a:pt x="1083" y="332"/>
                  <a:pt x="1080" y="329"/>
                  <a:pt x="1075" y="329"/>
                </a:cubicBezTo>
                <a:close/>
                <a:moveTo>
                  <a:pt x="1075" y="425"/>
                </a:moveTo>
                <a:cubicBezTo>
                  <a:pt x="1071" y="425"/>
                  <a:pt x="1068" y="428"/>
                  <a:pt x="1068" y="432"/>
                </a:cubicBezTo>
                <a:cubicBezTo>
                  <a:pt x="1068" y="435"/>
                  <a:pt x="1071" y="438"/>
                  <a:pt x="1075" y="438"/>
                </a:cubicBezTo>
                <a:cubicBezTo>
                  <a:pt x="1080" y="438"/>
                  <a:pt x="1083" y="435"/>
                  <a:pt x="1083" y="432"/>
                </a:cubicBezTo>
                <a:cubicBezTo>
                  <a:pt x="1083" y="428"/>
                  <a:pt x="1080" y="425"/>
                  <a:pt x="1075" y="425"/>
                </a:cubicBezTo>
                <a:close/>
                <a:moveTo>
                  <a:pt x="1098" y="290"/>
                </a:moveTo>
                <a:cubicBezTo>
                  <a:pt x="1094" y="290"/>
                  <a:pt x="1090" y="293"/>
                  <a:pt x="1090" y="296"/>
                </a:cubicBezTo>
                <a:cubicBezTo>
                  <a:pt x="1090" y="300"/>
                  <a:pt x="1094" y="303"/>
                  <a:pt x="1098" y="303"/>
                </a:cubicBezTo>
                <a:cubicBezTo>
                  <a:pt x="1102" y="303"/>
                  <a:pt x="1105" y="300"/>
                  <a:pt x="1105" y="296"/>
                </a:cubicBezTo>
                <a:cubicBezTo>
                  <a:pt x="1105" y="293"/>
                  <a:pt x="1102" y="290"/>
                  <a:pt x="1098" y="290"/>
                </a:cubicBezTo>
                <a:close/>
                <a:moveTo>
                  <a:pt x="1120" y="290"/>
                </a:moveTo>
                <a:cubicBezTo>
                  <a:pt x="1116" y="290"/>
                  <a:pt x="1113" y="293"/>
                  <a:pt x="1113" y="296"/>
                </a:cubicBezTo>
                <a:cubicBezTo>
                  <a:pt x="1113" y="300"/>
                  <a:pt x="1116" y="303"/>
                  <a:pt x="1120" y="303"/>
                </a:cubicBezTo>
                <a:cubicBezTo>
                  <a:pt x="1125" y="303"/>
                  <a:pt x="1128" y="300"/>
                  <a:pt x="1128" y="296"/>
                </a:cubicBezTo>
                <a:cubicBezTo>
                  <a:pt x="1128" y="293"/>
                  <a:pt x="1125" y="290"/>
                  <a:pt x="1120" y="290"/>
                </a:cubicBezTo>
                <a:close/>
                <a:moveTo>
                  <a:pt x="1098" y="309"/>
                </a:moveTo>
                <a:cubicBezTo>
                  <a:pt x="1094" y="309"/>
                  <a:pt x="1090" y="312"/>
                  <a:pt x="1090" y="316"/>
                </a:cubicBezTo>
                <a:cubicBezTo>
                  <a:pt x="1090" y="320"/>
                  <a:pt x="1094" y="323"/>
                  <a:pt x="1098" y="323"/>
                </a:cubicBezTo>
                <a:cubicBezTo>
                  <a:pt x="1102" y="323"/>
                  <a:pt x="1105" y="320"/>
                  <a:pt x="1105" y="316"/>
                </a:cubicBezTo>
                <a:cubicBezTo>
                  <a:pt x="1105" y="312"/>
                  <a:pt x="1102" y="309"/>
                  <a:pt x="1098" y="309"/>
                </a:cubicBezTo>
                <a:close/>
                <a:moveTo>
                  <a:pt x="1120" y="309"/>
                </a:moveTo>
                <a:cubicBezTo>
                  <a:pt x="1116" y="309"/>
                  <a:pt x="1113" y="312"/>
                  <a:pt x="1113" y="316"/>
                </a:cubicBezTo>
                <a:cubicBezTo>
                  <a:pt x="1113" y="320"/>
                  <a:pt x="1116" y="323"/>
                  <a:pt x="1120" y="323"/>
                </a:cubicBezTo>
                <a:cubicBezTo>
                  <a:pt x="1125" y="323"/>
                  <a:pt x="1128" y="320"/>
                  <a:pt x="1128" y="316"/>
                </a:cubicBezTo>
                <a:cubicBezTo>
                  <a:pt x="1128" y="312"/>
                  <a:pt x="1125" y="309"/>
                  <a:pt x="1120" y="309"/>
                </a:cubicBezTo>
                <a:close/>
                <a:moveTo>
                  <a:pt x="1120" y="329"/>
                </a:moveTo>
                <a:cubicBezTo>
                  <a:pt x="1116" y="329"/>
                  <a:pt x="1113" y="332"/>
                  <a:pt x="1113" y="335"/>
                </a:cubicBezTo>
                <a:cubicBezTo>
                  <a:pt x="1113" y="339"/>
                  <a:pt x="1116" y="342"/>
                  <a:pt x="1120" y="342"/>
                </a:cubicBezTo>
                <a:cubicBezTo>
                  <a:pt x="1125" y="342"/>
                  <a:pt x="1128" y="339"/>
                  <a:pt x="1128" y="335"/>
                </a:cubicBezTo>
                <a:cubicBezTo>
                  <a:pt x="1128" y="332"/>
                  <a:pt x="1125" y="329"/>
                  <a:pt x="1120" y="329"/>
                </a:cubicBezTo>
                <a:close/>
                <a:moveTo>
                  <a:pt x="1098" y="348"/>
                </a:moveTo>
                <a:cubicBezTo>
                  <a:pt x="1094" y="348"/>
                  <a:pt x="1090" y="351"/>
                  <a:pt x="1090" y="355"/>
                </a:cubicBezTo>
                <a:cubicBezTo>
                  <a:pt x="1090" y="359"/>
                  <a:pt x="1094" y="362"/>
                  <a:pt x="1098" y="362"/>
                </a:cubicBezTo>
                <a:cubicBezTo>
                  <a:pt x="1102" y="362"/>
                  <a:pt x="1105" y="359"/>
                  <a:pt x="1105" y="355"/>
                </a:cubicBezTo>
                <a:cubicBezTo>
                  <a:pt x="1105" y="351"/>
                  <a:pt x="1102" y="348"/>
                  <a:pt x="1098" y="348"/>
                </a:cubicBezTo>
                <a:close/>
                <a:moveTo>
                  <a:pt x="1120" y="348"/>
                </a:moveTo>
                <a:cubicBezTo>
                  <a:pt x="1116" y="348"/>
                  <a:pt x="1113" y="351"/>
                  <a:pt x="1113" y="355"/>
                </a:cubicBezTo>
                <a:cubicBezTo>
                  <a:pt x="1113" y="359"/>
                  <a:pt x="1116" y="362"/>
                  <a:pt x="1120" y="362"/>
                </a:cubicBezTo>
                <a:cubicBezTo>
                  <a:pt x="1125" y="362"/>
                  <a:pt x="1128" y="359"/>
                  <a:pt x="1128" y="355"/>
                </a:cubicBezTo>
                <a:cubicBezTo>
                  <a:pt x="1128" y="351"/>
                  <a:pt x="1125" y="348"/>
                  <a:pt x="1120" y="348"/>
                </a:cubicBezTo>
                <a:close/>
                <a:moveTo>
                  <a:pt x="1120" y="387"/>
                </a:moveTo>
                <a:cubicBezTo>
                  <a:pt x="1116" y="387"/>
                  <a:pt x="1113" y="390"/>
                  <a:pt x="1113" y="393"/>
                </a:cubicBezTo>
                <a:cubicBezTo>
                  <a:pt x="1113" y="397"/>
                  <a:pt x="1116" y="400"/>
                  <a:pt x="1120" y="400"/>
                </a:cubicBezTo>
                <a:cubicBezTo>
                  <a:pt x="1125" y="400"/>
                  <a:pt x="1128" y="397"/>
                  <a:pt x="1128" y="393"/>
                </a:cubicBezTo>
                <a:cubicBezTo>
                  <a:pt x="1128" y="390"/>
                  <a:pt x="1125" y="387"/>
                  <a:pt x="1120" y="387"/>
                </a:cubicBezTo>
                <a:close/>
                <a:moveTo>
                  <a:pt x="1098" y="425"/>
                </a:moveTo>
                <a:cubicBezTo>
                  <a:pt x="1094" y="425"/>
                  <a:pt x="1090" y="428"/>
                  <a:pt x="1090" y="432"/>
                </a:cubicBezTo>
                <a:cubicBezTo>
                  <a:pt x="1090" y="435"/>
                  <a:pt x="1094" y="438"/>
                  <a:pt x="1098" y="438"/>
                </a:cubicBezTo>
                <a:cubicBezTo>
                  <a:pt x="1102" y="438"/>
                  <a:pt x="1105" y="435"/>
                  <a:pt x="1105" y="432"/>
                </a:cubicBezTo>
                <a:cubicBezTo>
                  <a:pt x="1105" y="428"/>
                  <a:pt x="1102" y="425"/>
                  <a:pt x="1098" y="425"/>
                </a:cubicBezTo>
                <a:close/>
                <a:moveTo>
                  <a:pt x="1120" y="425"/>
                </a:moveTo>
                <a:cubicBezTo>
                  <a:pt x="1116" y="425"/>
                  <a:pt x="1113" y="428"/>
                  <a:pt x="1113" y="432"/>
                </a:cubicBezTo>
                <a:cubicBezTo>
                  <a:pt x="1113" y="435"/>
                  <a:pt x="1116" y="438"/>
                  <a:pt x="1120" y="438"/>
                </a:cubicBezTo>
                <a:cubicBezTo>
                  <a:pt x="1125" y="438"/>
                  <a:pt x="1128" y="435"/>
                  <a:pt x="1128" y="432"/>
                </a:cubicBezTo>
                <a:cubicBezTo>
                  <a:pt x="1128" y="428"/>
                  <a:pt x="1125" y="425"/>
                  <a:pt x="1120" y="425"/>
                </a:cubicBezTo>
                <a:close/>
                <a:moveTo>
                  <a:pt x="1143" y="329"/>
                </a:moveTo>
                <a:cubicBezTo>
                  <a:pt x="1138" y="329"/>
                  <a:pt x="1135" y="332"/>
                  <a:pt x="1135" y="335"/>
                </a:cubicBezTo>
                <a:cubicBezTo>
                  <a:pt x="1135" y="339"/>
                  <a:pt x="1138" y="342"/>
                  <a:pt x="1143" y="342"/>
                </a:cubicBezTo>
                <a:cubicBezTo>
                  <a:pt x="1147" y="342"/>
                  <a:pt x="1150" y="339"/>
                  <a:pt x="1150" y="335"/>
                </a:cubicBezTo>
                <a:cubicBezTo>
                  <a:pt x="1150" y="332"/>
                  <a:pt x="1147" y="329"/>
                  <a:pt x="1143" y="329"/>
                </a:cubicBezTo>
                <a:close/>
                <a:moveTo>
                  <a:pt x="1164" y="348"/>
                </a:moveTo>
                <a:cubicBezTo>
                  <a:pt x="1160" y="348"/>
                  <a:pt x="1157" y="351"/>
                  <a:pt x="1157" y="355"/>
                </a:cubicBezTo>
                <a:cubicBezTo>
                  <a:pt x="1157" y="359"/>
                  <a:pt x="1160" y="362"/>
                  <a:pt x="1164" y="362"/>
                </a:cubicBezTo>
                <a:cubicBezTo>
                  <a:pt x="1169" y="362"/>
                  <a:pt x="1172" y="359"/>
                  <a:pt x="1172" y="355"/>
                </a:cubicBezTo>
                <a:cubicBezTo>
                  <a:pt x="1172" y="351"/>
                  <a:pt x="1169" y="348"/>
                  <a:pt x="1164" y="348"/>
                </a:cubicBezTo>
                <a:close/>
                <a:moveTo>
                  <a:pt x="1143" y="368"/>
                </a:moveTo>
                <a:cubicBezTo>
                  <a:pt x="1138" y="368"/>
                  <a:pt x="1135" y="371"/>
                  <a:pt x="1135" y="374"/>
                </a:cubicBezTo>
                <a:cubicBezTo>
                  <a:pt x="1135" y="378"/>
                  <a:pt x="1138" y="381"/>
                  <a:pt x="1143" y="381"/>
                </a:cubicBezTo>
                <a:cubicBezTo>
                  <a:pt x="1147" y="381"/>
                  <a:pt x="1150" y="378"/>
                  <a:pt x="1150" y="374"/>
                </a:cubicBezTo>
                <a:cubicBezTo>
                  <a:pt x="1150" y="371"/>
                  <a:pt x="1147" y="368"/>
                  <a:pt x="1143" y="368"/>
                </a:cubicBezTo>
                <a:close/>
                <a:moveTo>
                  <a:pt x="1164" y="368"/>
                </a:moveTo>
                <a:cubicBezTo>
                  <a:pt x="1160" y="368"/>
                  <a:pt x="1157" y="371"/>
                  <a:pt x="1157" y="374"/>
                </a:cubicBezTo>
                <a:cubicBezTo>
                  <a:pt x="1157" y="378"/>
                  <a:pt x="1160" y="381"/>
                  <a:pt x="1164" y="381"/>
                </a:cubicBezTo>
                <a:cubicBezTo>
                  <a:pt x="1169" y="381"/>
                  <a:pt x="1172" y="378"/>
                  <a:pt x="1172" y="374"/>
                </a:cubicBezTo>
                <a:cubicBezTo>
                  <a:pt x="1172" y="371"/>
                  <a:pt x="1169" y="368"/>
                  <a:pt x="1164" y="368"/>
                </a:cubicBezTo>
                <a:close/>
                <a:moveTo>
                  <a:pt x="1143" y="387"/>
                </a:moveTo>
                <a:cubicBezTo>
                  <a:pt x="1138" y="387"/>
                  <a:pt x="1135" y="390"/>
                  <a:pt x="1135" y="393"/>
                </a:cubicBezTo>
                <a:cubicBezTo>
                  <a:pt x="1135" y="397"/>
                  <a:pt x="1138" y="400"/>
                  <a:pt x="1143" y="400"/>
                </a:cubicBezTo>
                <a:cubicBezTo>
                  <a:pt x="1147" y="400"/>
                  <a:pt x="1150" y="397"/>
                  <a:pt x="1150" y="393"/>
                </a:cubicBezTo>
                <a:cubicBezTo>
                  <a:pt x="1150" y="390"/>
                  <a:pt x="1147" y="387"/>
                  <a:pt x="1143" y="387"/>
                </a:cubicBezTo>
                <a:close/>
                <a:moveTo>
                  <a:pt x="1164" y="387"/>
                </a:moveTo>
                <a:cubicBezTo>
                  <a:pt x="1160" y="387"/>
                  <a:pt x="1157" y="390"/>
                  <a:pt x="1157" y="393"/>
                </a:cubicBezTo>
                <a:cubicBezTo>
                  <a:pt x="1157" y="397"/>
                  <a:pt x="1160" y="400"/>
                  <a:pt x="1164" y="400"/>
                </a:cubicBezTo>
                <a:cubicBezTo>
                  <a:pt x="1169" y="400"/>
                  <a:pt x="1172" y="397"/>
                  <a:pt x="1172" y="393"/>
                </a:cubicBezTo>
                <a:cubicBezTo>
                  <a:pt x="1172" y="390"/>
                  <a:pt x="1169" y="387"/>
                  <a:pt x="1164" y="387"/>
                </a:cubicBezTo>
                <a:close/>
                <a:moveTo>
                  <a:pt x="1143" y="406"/>
                </a:moveTo>
                <a:cubicBezTo>
                  <a:pt x="1138" y="406"/>
                  <a:pt x="1135" y="409"/>
                  <a:pt x="1135" y="413"/>
                </a:cubicBezTo>
                <a:cubicBezTo>
                  <a:pt x="1135" y="416"/>
                  <a:pt x="1138" y="419"/>
                  <a:pt x="1143" y="419"/>
                </a:cubicBezTo>
                <a:cubicBezTo>
                  <a:pt x="1147" y="419"/>
                  <a:pt x="1150" y="416"/>
                  <a:pt x="1150" y="413"/>
                </a:cubicBezTo>
                <a:cubicBezTo>
                  <a:pt x="1150" y="409"/>
                  <a:pt x="1147" y="406"/>
                  <a:pt x="1143" y="406"/>
                </a:cubicBezTo>
                <a:close/>
                <a:moveTo>
                  <a:pt x="1164" y="406"/>
                </a:moveTo>
                <a:cubicBezTo>
                  <a:pt x="1160" y="406"/>
                  <a:pt x="1157" y="409"/>
                  <a:pt x="1157" y="413"/>
                </a:cubicBezTo>
                <a:cubicBezTo>
                  <a:pt x="1157" y="416"/>
                  <a:pt x="1160" y="419"/>
                  <a:pt x="1164" y="419"/>
                </a:cubicBezTo>
                <a:cubicBezTo>
                  <a:pt x="1169" y="419"/>
                  <a:pt x="1172" y="416"/>
                  <a:pt x="1172" y="413"/>
                </a:cubicBezTo>
                <a:cubicBezTo>
                  <a:pt x="1172" y="409"/>
                  <a:pt x="1169" y="406"/>
                  <a:pt x="1164" y="406"/>
                </a:cubicBezTo>
                <a:close/>
                <a:moveTo>
                  <a:pt x="1143" y="425"/>
                </a:moveTo>
                <a:cubicBezTo>
                  <a:pt x="1138" y="425"/>
                  <a:pt x="1135" y="428"/>
                  <a:pt x="1135" y="432"/>
                </a:cubicBezTo>
                <a:cubicBezTo>
                  <a:pt x="1135" y="435"/>
                  <a:pt x="1138" y="438"/>
                  <a:pt x="1143" y="438"/>
                </a:cubicBezTo>
                <a:cubicBezTo>
                  <a:pt x="1147" y="438"/>
                  <a:pt x="1150" y="435"/>
                  <a:pt x="1150" y="432"/>
                </a:cubicBezTo>
                <a:cubicBezTo>
                  <a:pt x="1150" y="428"/>
                  <a:pt x="1147" y="425"/>
                  <a:pt x="1143" y="425"/>
                </a:cubicBezTo>
                <a:close/>
                <a:moveTo>
                  <a:pt x="1208" y="290"/>
                </a:moveTo>
                <a:cubicBezTo>
                  <a:pt x="1204" y="290"/>
                  <a:pt x="1201" y="293"/>
                  <a:pt x="1201" y="296"/>
                </a:cubicBezTo>
                <a:cubicBezTo>
                  <a:pt x="1201" y="300"/>
                  <a:pt x="1204" y="303"/>
                  <a:pt x="1208" y="303"/>
                </a:cubicBezTo>
                <a:cubicBezTo>
                  <a:pt x="1213" y="303"/>
                  <a:pt x="1216" y="300"/>
                  <a:pt x="1216" y="296"/>
                </a:cubicBezTo>
                <a:cubicBezTo>
                  <a:pt x="1216" y="293"/>
                  <a:pt x="1213" y="290"/>
                  <a:pt x="1208" y="290"/>
                </a:cubicBezTo>
                <a:close/>
                <a:moveTo>
                  <a:pt x="1186" y="309"/>
                </a:moveTo>
                <a:cubicBezTo>
                  <a:pt x="1182" y="309"/>
                  <a:pt x="1179" y="312"/>
                  <a:pt x="1179" y="316"/>
                </a:cubicBezTo>
                <a:cubicBezTo>
                  <a:pt x="1179" y="320"/>
                  <a:pt x="1182" y="323"/>
                  <a:pt x="1186" y="323"/>
                </a:cubicBezTo>
                <a:cubicBezTo>
                  <a:pt x="1191" y="323"/>
                  <a:pt x="1194" y="320"/>
                  <a:pt x="1194" y="316"/>
                </a:cubicBezTo>
                <a:cubicBezTo>
                  <a:pt x="1194" y="312"/>
                  <a:pt x="1191" y="309"/>
                  <a:pt x="1186" y="309"/>
                </a:cubicBezTo>
                <a:close/>
                <a:moveTo>
                  <a:pt x="1208" y="309"/>
                </a:moveTo>
                <a:cubicBezTo>
                  <a:pt x="1204" y="309"/>
                  <a:pt x="1201" y="312"/>
                  <a:pt x="1201" y="316"/>
                </a:cubicBezTo>
                <a:cubicBezTo>
                  <a:pt x="1201" y="320"/>
                  <a:pt x="1204" y="323"/>
                  <a:pt x="1208" y="323"/>
                </a:cubicBezTo>
                <a:cubicBezTo>
                  <a:pt x="1213" y="323"/>
                  <a:pt x="1216" y="320"/>
                  <a:pt x="1216" y="316"/>
                </a:cubicBezTo>
                <a:cubicBezTo>
                  <a:pt x="1216" y="312"/>
                  <a:pt x="1213" y="309"/>
                  <a:pt x="1208" y="309"/>
                </a:cubicBezTo>
                <a:close/>
                <a:moveTo>
                  <a:pt x="1186" y="329"/>
                </a:moveTo>
                <a:cubicBezTo>
                  <a:pt x="1182" y="329"/>
                  <a:pt x="1179" y="332"/>
                  <a:pt x="1179" y="335"/>
                </a:cubicBezTo>
                <a:cubicBezTo>
                  <a:pt x="1179" y="339"/>
                  <a:pt x="1182" y="342"/>
                  <a:pt x="1186" y="342"/>
                </a:cubicBezTo>
                <a:cubicBezTo>
                  <a:pt x="1191" y="342"/>
                  <a:pt x="1194" y="339"/>
                  <a:pt x="1194" y="335"/>
                </a:cubicBezTo>
                <a:cubicBezTo>
                  <a:pt x="1194" y="332"/>
                  <a:pt x="1191" y="329"/>
                  <a:pt x="1186" y="329"/>
                </a:cubicBezTo>
                <a:close/>
                <a:moveTo>
                  <a:pt x="1208" y="329"/>
                </a:moveTo>
                <a:cubicBezTo>
                  <a:pt x="1204" y="329"/>
                  <a:pt x="1201" y="332"/>
                  <a:pt x="1201" y="335"/>
                </a:cubicBezTo>
                <a:cubicBezTo>
                  <a:pt x="1201" y="339"/>
                  <a:pt x="1204" y="342"/>
                  <a:pt x="1208" y="342"/>
                </a:cubicBezTo>
                <a:cubicBezTo>
                  <a:pt x="1213" y="342"/>
                  <a:pt x="1216" y="339"/>
                  <a:pt x="1216" y="335"/>
                </a:cubicBezTo>
                <a:cubicBezTo>
                  <a:pt x="1216" y="332"/>
                  <a:pt x="1213" y="329"/>
                  <a:pt x="1208" y="329"/>
                </a:cubicBezTo>
                <a:close/>
                <a:moveTo>
                  <a:pt x="1186" y="348"/>
                </a:moveTo>
                <a:cubicBezTo>
                  <a:pt x="1182" y="348"/>
                  <a:pt x="1179" y="351"/>
                  <a:pt x="1179" y="355"/>
                </a:cubicBezTo>
                <a:cubicBezTo>
                  <a:pt x="1179" y="359"/>
                  <a:pt x="1182" y="362"/>
                  <a:pt x="1186" y="362"/>
                </a:cubicBezTo>
                <a:cubicBezTo>
                  <a:pt x="1191" y="362"/>
                  <a:pt x="1194" y="359"/>
                  <a:pt x="1194" y="355"/>
                </a:cubicBezTo>
                <a:cubicBezTo>
                  <a:pt x="1194" y="351"/>
                  <a:pt x="1191" y="348"/>
                  <a:pt x="1186" y="348"/>
                </a:cubicBezTo>
                <a:close/>
                <a:moveTo>
                  <a:pt x="1208" y="348"/>
                </a:moveTo>
                <a:cubicBezTo>
                  <a:pt x="1204" y="348"/>
                  <a:pt x="1201" y="351"/>
                  <a:pt x="1201" y="355"/>
                </a:cubicBezTo>
                <a:cubicBezTo>
                  <a:pt x="1201" y="359"/>
                  <a:pt x="1204" y="362"/>
                  <a:pt x="1208" y="362"/>
                </a:cubicBezTo>
                <a:cubicBezTo>
                  <a:pt x="1213" y="362"/>
                  <a:pt x="1216" y="359"/>
                  <a:pt x="1216" y="355"/>
                </a:cubicBezTo>
                <a:cubicBezTo>
                  <a:pt x="1216" y="351"/>
                  <a:pt x="1213" y="348"/>
                  <a:pt x="1208" y="348"/>
                </a:cubicBezTo>
                <a:close/>
                <a:moveTo>
                  <a:pt x="1186" y="368"/>
                </a:moveTo>
                <a:cubicBezTo>
                  <a:pt x="1182" y="368"/>
                  <a:pt x="1179" y="371"/>
                  <a:pt x="1179" y="374"/>
                </a:cubicBezTo>
                <a:cubicBezTo>
                  <a:pt x="1179" y="378"/>
                  <a:pt x="1182" y="381"/>
                  <a:pt x="1186" y="381"/>
                </a:cubicBezTo>
                <a:cubicBezTo>
                  <a:pt x="1191" y="381"/>
                  <a:pt x="1194" y="378"/>
                  <a:pt x="1194" y="374"/>
                </a:cubicBezTo>
                <a:cubicBezTo>
                  <a:pt x="1194" y="371"/>
                  <a:pt x="1191" y="368"/>
                  <a:pt x="1186" y="368"/>
                </a:cubicBezTo>
                <a:close/>
                <a:moveTo>
                  <a:pt x="1208" y="368"/>
                </a:moveTo>
                <a:cubicBezTo>
                  <a:pt x="1204" y="368"/>
                  <a:pt x="1201" y="371"/>
                  <a:pt x="1201" y="374"/>
                </a:cubicBezTo>
                <a:cubicBezTo>
                  <a:pt x="1201" y="378"/>
                  <a:pt x="1204" y="381"/>
                  <a:pt x="1208" y="381"/>
                </a:cubicBezTo>
                <a:cubicBezTo>
                  <a:pt x="1213" y="381"/>
                  <a:pt x="1216" y="378"/>
                  <a:pt x="1216" y="374"/>
                </a:cubicBezTo>
                <a:cubicBezTo>
                  <a:pt x="1216" y="371"/>
                  <a:pt x="1213" y="368"/>
                  <a:pt x="1208" y="368"/>
                </a:cubicBezTo>
                <a:close/>
                <a:moveTo>
                  <a:pt x="1186" y="387"/>
                </a:moveTo>
                <a:cubicBezTo>
                  <a:pt x="1182" y="387"/>
                  <a:pt x="1179" y="390"/>
                  <a:pt x="1179" y="393"/>
                </a:cubicBezTo>
                <a:cubicBezTo>
                  <a:pt x="1179" y="397"/>
                  <a:pt x="1182" y="400"/>
                  <a:pt x="1186" y="400"/>
                </a:cubicBezTo>
                <a:cubicBezTo>
                  <a:pt x="1191" y="400"/>
                  <a:pt x="1194" y="397"/>
                  <a:pt x="1194" y="393"/>
                </a:cubicBezTo>
                <a:cubicBezTo>
                  <a:pt x="1194" y="390"/>
                  <a:pt x="1191" y="387"/>
                  <a:pt x="1186" y="387"/>
                </a:cubicBezTo>
                <a:close/>
                <a:moveTo>
                  <a:pt x="1208" y="387"/>
                </a:moveTo>
                <a:cubicBezTo>
                  <a:pt x="1204" y="387"/>
                  <a:pt x="1201" y="390"/>
                  <a:pt x="1201" y="393"/>
                </a:cubicBezTo>
                <a:cubicBezTo>
                  <a:pt x="1201" y="397"/>
                  <a:pt x="1204" y="400"/>
                  <a:pt x="1208" y="400"/>
                </a:cubicBezTo>
                <a:cubicBezTo>
                  <a:pt x="1213" y="400"/>
                  <a:pt x="1216" y="397"/>
                  <a:pt x="1216" y="393"/>
                </a:cubicBezTo>
                <a:cubicBezTo>
                  <a:pt x="1216" y="390"/>
                  <a:pt x="1213" y="387"/>
                  <a:pt x="1208" y="387"/>
                </a:cubicBezTo>
                <a:close/>
                <a:moveTo>
                  <a:pt x="1186" y="406"/>
                </a:moveTo>
                <a:cubicBezTo>
                  <a:pt x="1182" y="406"/>
                  <a:pt x="1179" y="409"/>
                  <a:pt x="1179" y="413"/>
                </a:cubicBezTo>
                <a:cubicBezTo>
                  <a:pt x="1179" y="416"/>
                  <a:pt x="1182" y="419"/>
                  <a:pt x="1186" y="419"/>
                </a:cubicBezTo>
                <a:cubicBezTo>
                  <a:pt x="1191" y="419"/>
                  <a:pt x="1194" y="416"/>
                  <a:pt x="1194" y="413"/>
                </a:cubicBezTo>
                <a:cubicBezTo>
                  <a:pt x="1194" y="409"/>
                  <a:pt x="1191" y="406"/>
                  <a:pt x="1186" y="406"/>
                </a:cubicBezTo>
                <a:close/>
                <a:moveTo>
                  <a:pt x="1208" y="406"/>
                </a:moveTo>
                <a:cubicBezTo>
                  <a:pt x="1204" y="406"/>
                  <a:pt x="1201" y="409"/>
                  <a:pt x="1201" y="413"/>
                </a:cubicBezTo>
                <a:cubicBezTo>
                  <a:pt x="1201" y="416"/>
                  <a:pt x="1204" y="419"/>
                  <a:pt x="1208" y="419"/>
                </a:cubicBezTo>
                <a:cubicBezTo>
                  <a:pt x="1213" y="419"/>
                  <a:pt x="1216" y="416"/>
                  <a:pt x="1216" y="413"/>
                </a:cubicBezTo>
                <a:cubicBezTo>
                  <a:pt x="1216" y="409"/>
                  <a:pt x="1213" y="406"/>
                  <a:pt x="1208" y="406"/>
                </a:cubicBezTo>
                <a:close/>
                <a:moveTo>
                  <a:pt x="1208" y="425"/>
                </a:moveTo>
                <a:cubicBezTo>
                  <a:pt x="1204" y="425"/>
                  <a:pt x="1201" y="428"/>
                  <a:pt x="1201" y="432"/>
                </a:cubicBezTo>
                <a:cubicBezTo>
                  <a:pt x="1201" y="435"/>
                  <a:pt x="1204" y="438"/>
                  <a:pt x="1208" y="438"/>
                </a:cubicBezTo>
                <a:cubicBezTo>
                  <a:pt x="1213" y="438"/>
                  <a:pt x="1216" y="435"/>
                  <a:pt x="1216" y="432"/>
                </a:cubicBezTo>
                <a:cubicBezTo>
                  <a:pt x="1216" y="428"/>
                  <a:pt x="1213" y="425"/>
                  <a:pt x="1208" y="425"/>
                </a:cubicBezTo>
                <a:close/>
                <a:moveTo>
                  <a:pt x="1075" y="446"/>
                </a:moveTo>
                <a:cubicBezTo>
                  <a:pt x="1071" y="446"/>
                  <a:pt x="1068" y="448"/>
                  <a:pt x="1068" y="452"/>
                </a:cubicBezTo>
                <a:cubicBezTo>
                  <a:pt x="1068" y="455"/>
                  <a:pt x="1071" y="458"/>
                  <a:pt x="1075" y="458"/>
                </a:cubicBezTo>
                <a:cubicBezTo>
                  <a:pt x="1080" y="458"/>
                  <a:pt x="1083" y="455"/>
                  <a:pt x="1083" y="452"/>
                </a:cubicBezTo>
                <a:cubicBezTo>
                  <a:pt x="1083" y="448"/>
                  <a:pt x="1080" y="446"/>
                  <a:pt x="1075" y="446"/>
                </a:cubicBezTo>
                <a:close/>
                <a:moveTo>
                  <a:pt x="1075" y="503"/>
                </a:moveTo>
                <a:cubicBezTo>
                  <a:pt x="1071" y="503"/>
                  <a:pt x="1068" y="506"/>
                  <a:pt x="1068" y="509"/>
                </a:cubicBezTo>
                <a:cubicBezTo>
                  <a:pt x="1068" y="513"/>
                  <a:pt x="1071" y="516"/>
                  <a:pt x="1075" y="516"/>
                </a:cubicBezTo>
                <a:cubicBezTo>
                  <a:pt x="1080" y="516"/>
                  <a:pt x="1083" y="513"/>
                  <a:pt x="1083" y="509"/>
                </a:cubicBezTo>
                <a:cubicBezTo>
                  <a:pt x="1083" y="506"/>
                  <a:pt x="1080" y="503"/>
                  <a:pt x="1075" y="503"/>
                </a:cubicBezTo>
                <a:close/>
                <a:moveTo>
                  <a:pt x="1075" y="522"/>
                </a:moveTo>
                <a:cubicBezTo>
                  <a:pt x="1071" y="522"/>
                  <a:pt x="1068" y="525"/>
                  <a:pt x="1068" y="529"/>
                </a:cubicBezTo>
                <a:cubicBezTo>
                  <a:pt x="1068" y="533"/>
                  <a:pt x="1071" y="536"/>
                  <a:pt x="1075" y="536"/>
                </a:cubicBezTo>
                <a:cubicBezTo>
                  <a:pt x="1080" y="536"/>
                  <a:pt x="1083" y="533"/>
                  <a:pt x="1083" y="529"/>
                </a:cubicBezTo>
                <a:cubicBezTo>
                  <a:pt x="1083" y="525"/>
                  <a:pt x="1080" y="522"/>
                  <a:pt x="1075" y="522"/>
                </a:cubicBezTo>
                <a:close/>
                <a:moveTo>
                  <a:pt x="1054" y="542"/>
                </a:moveTo>
                <a:cubicBezTo>
                  <a:pt x="1050" y="542"/>
                  <a:pt x="1046" y="545"/>
                  <a:pt x="1046" y="549"/>
                </a:cubicBezTo>
                <a:cubicBezTo>
                  <a:pt x="1046" y="552"/>
                  <a:pt x="1050" y="556"/>
                  <a:pt x="1054" y="556"/>
                </a:cubicBezTo>
                <a:cubicBezTo>
                  <a:pt x="1058" y="556"/>
                  <a:pt x="1061" y="552"/>
                  <a:pt x="1061" y="549"/>
                </a:cubicBezTo>
                <a:cubicBezTo>
                  <a:pt x="1061" y="545"/>
                  <a:pt x="1058" y="542"/>
                  <a:pt x="1054" y="542"/>
                </a:cubicBezTo>
                <a:close/>
                <a:moveTo>
                  <a:pt x="1075" y="542"/>
                </a:moveTo>
                <a:cubicBezTo>
                  <a:pt x="1071" y="542"/>
                  <a:pt x="1068" y="545"/>
                  <a:pt x="1068" y="549"/>
                </a:cubicBezTo>
                <a:cubicBezTo>
                  <a:pt x="1068" y="552"/>
                  <a:pt x="1071" y="556"/>
                  <a:pt x="1075" y="556"/>
                </a:cubicBezTo>
                <a:cubicBezTo>
                  <a:pt x="1080" y="556"/>
                  <a:pt x="1083" y="552"/>
                  <a:pt x="1083" y="549"/>
                </a:cubicBezTo>
                <a:cubicBezTo>
                  <a:pt x="1083" y="545"/>
                  <a:pt x="1080" y="542"/>
                  <a:pt x="1075" y="542"/>
                </a:cubicBezTo>
                <a:close/>
                <a:moveTo>
                  <a:pt x="1054" y="561"/>
                </a:moveTo>
                <a:cubicBezTo>
                  <a:pt x="1050" y="561"/>
                  <a:pt x="1046" y="564"/>
                  <a:pt x="1046" y="567"/>
                </a:cubicBezTo>
                <a:cubicBezTo>
                  <a:pt x="1046" y="571"/>
                  <a:pt x="1050" y="574"/>
                  <a:pt x="1054" y="574"/>
                </a:cubicBezTo>
                <a:cubicBezTo>
                  <a:pt x="1058" y="574"/>
                  <a:pt x="1061" y="571"/>
                  <a:pt x="1061" y="567"/>
                </a:cubicBezTo>
                <a:cubicBezTo>
                  <a:pt x="1061" y="564"/>
                  <a:pt x="1058" y="561"/>
                  <a:pt x="1054" y="561"/>
                </a:cubicBezTo>
                <a:close/>
                <a:moveTo>
                  <a:pt x="1075" y="561"/>
                </a:moveTo>
                <a:cubicBezTo>
                  <a:pt x="1071" y="561"/>
                  <a:pt x="1068" y="564"/>
                  <a:pt x="1068" y="567"/>
                </a:cubicBezTo>
                <a:cubicBezTo>
                  <a:pt x="1068" y="571"/>
                  <a:pt x="1071" y="574"/>
                  <a:pt x="1075" y="574"/>
                </a:cubicBezTo>
                <a:cubicBezTo>
                  <a:pt x="1080" y="574"/>
                  <a:pt x="1083" y="571"/>
                  <a:pt x="1083" y="567"/>
                </a:cubicBezTo>
                <a:cubicBezTo>
                  <a:pt x="1083" y="564"/>
                  <a:pt x="1080" y="561"/>
                  <a:pt x="1075" y="561"/>
                </a:cubicBezTo>
                <a:close/>
                <a:moveTo>
                  <a:pt x="1054" y="580"/>
                </a:moveTo>
                <a:cubicBezTo>
                  <a:pt x="1050" y="580"/>
                  <a:pt x="1046" y="583"/>
                  <a:pt x="1046" y="587"/>
                </a:cubicBezTo>
                <a:cubicBezTo>
                  <a:pt x="1046" y="590"/>
                  <a:pt x="1050" y="593"/>
                  <a:pt x="1054" y="593"/>
                </a:cubicBezTo>
                <a:cubicBezTo>
                  <a:pt x="1058" y="593"/>
                  <a:pt x="1061" y="590"/>
                  <a:pt x="1061" y="587"/>
                </a:cubicBezTo>
                <a:cubicBezTo>
                  <a:pt x="1061" y="583"/>
                  <a:pt x="1058" y="580"/>
                  <a:pt x="1054" y="580"/>
                </a:cubicBezTo>
                <a:close/>
                <a:moveTo>
                  <a:pt x="1075" y="580"/>
                </a:moveTo>
                <a:cubicBezTo>
                  <a:pt x="1071" y="580"/>
                  <a:pt x="1068" y="583"/>
                  <a:pt x="1068" y="587"/>
                </a:cubicBezTo>
                <a:cubicBezTo>
                  <a:pt x="1068" y="590"/>
                  <a:pt x="1071" y="593"/>
                  <a:pt x="1075" y="593"/>
                </a:cubicBezTo>
                <a:cubicBezTo>
                  <a:pt x="1080" y="593"/>
                  <a:pt x="1083" y="590"/>
                  <a:pt x="1083" y="587"/>
                </a:cubicBezTo>
                <a:cubicBezTo>
                  <a:pt x="1083" y="583"/>
                  <a:pt x="1080" y="580"/>
                  <a:pt x="1075" y="580"/>
                </a:cubicBezTo>
                <a:close/>
                <a:moveTo>
                  <a:pt x="1098" y="446"/>
                </a:moveTo>
                <a:cubicBezTo>
                  <a:pt x="1094" y="446"/>
                  <a:pt x="1090" y="448"/>
                  <a:pt x="1090" y="452"/>
                </a:cubicBezTo>
                <a:cubicBezTo>
                  <a:pt x="1090" y="455"/>
                  <a:pt x="1094" y="458"/>
                  <a:pt x="1098" y="458"/>
                </a:cubicBezTo>
                <a:cubicBezTo>
                  <a:pt x="1102" y="458"/>
                  <a:pt x="1105" y="455"/>
                  <a:pt x="1105" y="452"/>
                </a:cubicBezTo>
                <a:cubicBezTo>
                  <a:pt x="1105" y="448"/>
                  <a:pt x="1102" y="446"/>
                  <a:pt x="1098" y="446"/>
                </a:cubicBezTo>
                <a:close/>
                <a:moveTo>
                  <a:pt x="1120" y="446"/>
                </a:moveTo>
                <a:cubicBezTo>
                  <a:pt x="1116" y="446"/>
                  <a:pt x="1113" y="448"/>
                  <a:pt x="1113" y="452"/>
                </a:cubicBezTo>
                <a:cubicBezTo>
                  <a:pt x="1113" y="455"/>
                  <a:pt x="1116" y="458"/>
                  <a:pt x="1120" y="458"/>
                </a:cubicBezTo>
                <a:cubicBezTo>
                  <a:pt x="1125" y="458"/>
                  <a:pt x="1128" y="455"/>
                  <a:pt x="1128" y="452"/>
                </a:cubicBezTo>
                <a:cubicBezTo>
                  <a:pt x="1128" y="448"/>
                  <a:pt x="1125" y="446"/>
                  <a:pt x="1120" y="446"/>
                </a:cubicBezTo>
                <a:close/>
                <a:moveTo>
                  <a:pt x="1098" y="464"/>
                </a:moveTo>
                <a:cubicBezTo>
                  <a:pt x="1094" y="464"/>
                  <a:pt x="1090" y="467"/>
                  <a:pt x="1090" y="471"/>
                </a:cubicBezTo>
                <a:cubicBezTo>
                  <a:pt x="1090" y="475"/>
                  <a:pt x="1094" y="478"/>
                  <a:pt x="1098" y="478"/>
                </a:cubicBezTo>
                <a:cubicBezTo>
                  <a:pt x="1102" y="478"/>
                  <a:pt x="1105" y="475"/>
                  <a:pt x="1105" y="471"/>
                </a:cubicBezTo>
                <a:cubicBezTo>
                  <a:pt x="1105" y="467"/>
                  <a:pt x="1102" y="464"/>
                  <a:pt x="1098" y="464"/>
                </a:cubicBezTo>
                <a:close/>
                <a:moveTo>
                  <a:pt x="1098" y="484"/>
                </a:moveTo>
                <a:cubicBezTo>
                  <a:pt x="1094" y="484"/>
                  <a:pt x="1090" y="487"/>
                  <a:pt x="1090" y="490"/>
                </a:cubicBezTo>
                <a:cubicBezTo>
                  <a:pt x="1090" y="494"/>
                  <a:pt x="1094" y="497"/>
                  <a:pt x="1098" y="497"/>
                </a:cubicBezTo>
                <a:cubicBezTo>
                  <a:pt x="1102" y="497"/>
                  <a:pt x="1105" y="494"/>
                  <a:pt x="1105" y="490"/>
                </a:cubicBezTo>
                <a:cubicBezTo>
                  <a:pt x="1105" y="487"/>
                  <a:pt x="1102" y="484"/>
                  <a:pt x="1098" y="484"/>
                </a:cubicBezTo>
                <a:close/>
                <a:moveTo>
                  <a:pt x="1120" y="484"/>
                </a:moveTo>
                <a:cubicBezTo>
                  <a:pt x="1116" y="484"/>
                  <a:pt x="1113" y="487"/>
                  <a:pt x="1113" y="490"/>
                </a:cubicBezTo>
                <a:cubicBezTo>
                  <a:pt x="1113" y="494"/>
                  <a:pt x="1116" y="497"/>
                  <a:pt x="1120" y="497"/>
                </a:cubicBezTo>
                <a:cubicBezTo>
                  <a:pt x="1125" y="497"/>
                  <a:pt x="1128" y="494"/>
                  <a:pt x="1128" y="490"/>
                </a:cubicBezTo>
                <a:cubicBezTo>
                  <a:pt x="1128" y="487"/>
                  <a:pt x="1125" y="484"/>
                  <a:pt x="1120" y="484"/>
                </a:cubicBezTo>
                <a:close/>
                <a:moveTo>
                  <a:pt x="1098" y="503"/>
                </a:moveTo>
                <a:cubicBezTo>
                  <a:pt x="1094" y="503"/>
                  <a:pt x="1090" y="506"/>
                  <a:pt x="1090" y="509"/>
                </a:cubicBezTo>
                <a:cubicBezTo>
                  <a:pt x="1090" y="513"/>
                  <a:pt x="1094" y="516"/>
                  <a:pt x="1098" y="516"/>
                </a:cubicBezTo>
                <a:cubicBezTo>
                  <a:pt x="1102" y="516"/>
                  <a:pt x="1105" y="513"/>
                  <a:pt x="1105" y="509"/>
                </a:cubicBezTo>
                <a:cubicBezTo>
                  <a:pt x="1105" y="506"/>
                  <a:pt x="1102" y="503"/>
                  <a:pt x="1098" y="503"/>
                </a:cubicBezTo>
                <a:close/>
                <a:moveTo>
                  <a:pt x="1120" y="503"/>
                </a:moveTo>
                <a:cubicBezTo>
                  <a:pt x="1116" y="503"/>
                  <a:pt x="1113" y="506"/>
                  <a:pt x="1113" y="509"/>
                </a:cubicBezTo>
                <a:cubicBezTo>
                  <a:pt x="1113" y="513"/>
                  <a:pt x="1116" y="516"/>
                  <a:pt x="1120" y="516"/>
                </a:cubicBezTo>
                <a:cubicBezTo>
                  <a:pt x="1125" y="516"/>
                  <a:pt x="1128" y="513"/>
                  <a:pt x="1128" y="509"/>
                </a:cubicBezTo>
                <a:cubicBezTo>
                  <a:pt x="1128" y="506"/>
                  <a:pt x="1125" y="503"/>
                  <a:pt x="1120" y="503"/>
                </a:cubicBezTo>
                <a:close/>
                <a:moveTo>
                  <a:pt x="1098" y="522"/>
                </a:moveTo>
                <a:cubicBezTo>
                  <a:pt x="1094" y="522"/>
                  <a:pt x="1090" y="525"/>
                  <a:pt x="1090" y="529"/>
                </a:cubicBezTo>
                <a:cubicBezTo>
                  <a:pt x="1090" y="533"/>
                  <a:pt x="1094" y="536"/>
                  <a:pt x="1098" y="536"/>
                </a:cubicBezTo>
                <a:cubicBezTo>
                  <a:pt x="1102" y="536"/>
                  <a:pt x="1105" y="533"/>
                  <a:pt x="1105" y="529"/>
                </a:cubicBezTo>
                <a:cubicBezTo>
                  <a:pt x="1105" y="525"/>
                  <a:pt x="1102" y="522"/>
                  <a:pt x="1098" y="522"/>
                </a:cubicBezTo>
                <a:close/>
                <a:moveTo>
                  <a:pt x="1120" y="522"/>
                </a:moveTo>
                <a:cubicBezTo>
                  <a:pt x="1116" y="522"/>
                  <a:pt x="1113" y="525"/>
                  <a:pt x="1113" y="529"/>
                </a:cubicBezTo>
                <a:cubicBezTo>
                  <a:pt x="1113" y="533"/>
                  <a:pt x="1116" y="536"/>
                  <a:pt x="1120" y="536"/>
                </a:cubicBezTo>
                <a:cubicBezTo>
                  <a:pt x="1125" y="536"/>
                  <a:pt x="1128" y="533"/>
                  <a:pt x="1128" y="529"/>
                </a:cubicBezTo>
                <a:cubicBezTo>
                  <a:pt x="1128" y="525"/>
                  <a:pt x="1125" y="522"/>
                  <a:pt x="1120" y="522"/>
                </a:cubicBezTo>
                <a:close/>
                <a:moveTo>
                  <a:pt x="1098" y="542"/>
                </a:moveTo>
                <a:cubicBezTo>
                  <a:pt x="1094" y="542"/>
                  <a:pt x="1090" y="545"/>
                  <a:pt x="1090" y="549"/>
                </a:cubicBezTo>
                <a:cubicBezTo>
                  <a:pt x="1090" y="552"/>
                  <a:pt x="1094" y="556"/>
                  <a:pt x="1098" y="556"/>
                </a:cubicBezTo>
                <a:cubicBezTo>
                  <a:pt x="1102" y="556"/>
                  <a:pt x="1105" y="552"/>
                  <a:pt x="1105" y="549"/>
                </a:cubicBezTo>
                <a:cubicBezTo>
                  <a:pt x="1105" y="545"/>
                  <a:pt x="1102" y="542"/>
                  <a:pt x="1098" y="542"/>
                </a:cubicBezTo>
                <a:close/>
                <a:moveTo>
                  <a:pt x="1120" y="542"/>
                </a:moveTo>
                <a:cubicBezTo>
                  <a:pt x="1116" y="542"/>
                  <a:pt x="1113" y="545"/>
                  <a:pt x="1113" y="549"/>
                </a:cubicBezTo>
                <a:cubicBezTo>
                  <a:pt x="1113" y="552"/>
                  <a:pt x="1116" y="556"/>
                  <a:pt x="1120" y="556"/>
                </a:cubicBezTo>
                <a:cubicBezTo>
                  <a:pt x="1125" y="556"/>
                  <a:pt x="1128" y="552"/>
                  <a:pt x="1128" y="549"/>
                </a:cubicBezTo>
                <a:cubicBezTo>
                  <a:pt x="1128" y="545"/>
                  <a:pt x="1125" y="542"/>
                  <a:pt x="1120" y="542"/>
                </a:cubicBezTo>
                <a:close/>
                <a:moveTo>
                  <a:pt x="1098" y="561"/>
                </a:moveTo>
                <a:cubicBezTo>
                  <a:pt x="1094" y="561"/>
                  <a:pt x="1090" y="564"/>
                  <a:pt x="1090" y="567"/>
                </a:cubicBezTo>
                <a:cubicBezTo>
                  <a:pt x="1090" y="571"/>
                  <a:pt x="1094" y="574"/>
                  <a:pt x="1098" y="574"/>
                </a:cubicBezTo>
                <a:cubicBezTo>
                  <a:pt x="1102" y="574"/>
                  <a:pt x="1105" y="571"/>
                  <a:pt x="1105" y="567"/>
                </a:cubicBezTo>
                <a:cubicBezTo>
                  <a:pt x="1105" y="564"/>
                  <a:pt x="1102" y="561"/>
                  <a:pt x="1098" y="561"/>
                </a:cubicBezTo>
                <a:close/>
                <a:moveTo>
                  <a:pt x="1120" y="561"/>
                </a:moveTo>
                <a:cubicBezTo>
                  <a:pt x="1116" y="561"/>
                  <a:pt x="1113" y="564"/>
                  <a:pt x="1113" y="567"/>
                </a:cubicBezTo>
                <a:cubicBezTo>
                  <a:pt x="1113" y="571"/>
                  <a:pt x="1116" y="574"/>
                  <a:pt x="1120" y="574"/>
                </a:cubicBezTo>
                <a:cubicBezTo>
                  <a:pt x="1125" y="574"/>
                  <a:pt x="1128" y="571"/>
                  <a:pt x="1128" y="567"/>
                </a:cubicBezTo>
                <a:cubicBezTo>
                  <a:pt x="1128" y="564"/>
                  <a:pt x="1125" y="561"/>
                  <a:pt x="1120" y="561"/>
                </a:cubicBezTo>
                <a:close/>
                <a:moveTo>
                  <a:pt x="1098" y="580"/>
                </a:moveTo>
                <a:cubicBezTo>
                  <a:pt x="1094" y="580"/>
                  <a:pt x="1090" y="583"/>
                  <a:pt x="1090" y="587"/>
                </a:cubicBezTo>
                <a:cubicBezTo>
                  <a:pt x="1090" y="590"/>
                  <a:pt x="1094" y="593"/>
                  <a:pt x="1098" y="593"/>
                </a:cubicBezTo>
                <a:cubicBezTo>
                  <a:pt x="1102" y="593"/>
                  <a:pt x="1105" y="590"/>
                  <a:pt x="1105" y="587"/>
                </a:cubicBezTo>
                <a:cubicBezTo>
                  <a:pt x="1105" y="583"/>
                  <a:pt x="1102" y="580"/>
                  <a:pt x="1098" y="580"/>
                </a:cubicBezTo>
                <a:close/>
                <a:moveTo>
                  <a:pt x="1120" y="580"/>
                </a:moveTo>
                <a:cubicBezTo>
                  <a:pt x="1116" y="580"/>
                  <a:pt x="1113" y="583"/>
                  <a:pt x="1113" y="587"/>
                </a:cubicBezTo>
                <a:cubicBezTo>
                  <a:pt x="1113" y="590"/>
                  <a:pt x="1116" y="593"/>
                  <a:pt x="1120" y="593"/>
                </a:cubicBezTo>
                <a:cubicBezTo>
                  <a:pt x="1125" y="593"/>
                  <a:pt x="1128" y="590"/>
                  <a:pt x="1128" y="587"/>
                </a:cubicBezTo>
                <a:cubicBezTo>
                  <a:pt x="1128" y="583"/>
                  <a:pt x="1125" y="580"/>
                  <a:pt x="1120" y="580"/>
                </a:cubicBezTo>
                <a:close/>
                <a:moveTo>
                  <a:pt x="1143" y="484"/>
                </a:moveTo>
                <a:cubicBezTo>
                  <a:pt x="1138" y="484"/>
                  <a:pt x="1135" y="487"/>
                  <a:pt x="1135" y="490"/>
                </a:cubicBezTo>
                <a:cubicBezTo>
                  <a:pt x="1135" y="494"/>
                  <a:pt x="1138" y="497"/>
                  <a:pt x="1143" y="497"/>
                </a:cubicBezTo>
                <a:cubicBezTo>
                  <a:pt x="1147" y="497"/>
                  <a:pt x="1150" y="494"/>
                  <a:pt x="1150" y="490"/>
                </a:cubicBezTo>
                <a:cubicBezTo>
                  <a:pt x="1150" y="487"/>
                  <a:pt x="1147" y="484"/>
                  <a:pt x="1143" y="484"/>
                </a:cubicBezTo>
                <a:close/>
                <a:moveTo>
                  <a:pt x="1164" y="484"/>
                </a:moveTo>
                <a:cubicBezTo>
                  <a:pt x="1160" y="484"/>
                  <a:pt x="1157" y="487"/>
                  <a:pt x="1157" y="490"/>
                </a:cubicBezTo>
                <a:cubicBezTo>
                  <a:pt x="1157" y="494"/>
                  <a:pt x="1160" y="497"/>
                  <a:pt x="1164" y="497"/>
                </a:cubicBezTo>
                <a:cubicBezTo>
                  <a:pt x="1169" y="497"/>
                  <a:pt x="1172" y="494"/>
                  <a:pt x="1172" y="490"/>
                </a:cubicBezTo>
                <a:cubicBezTo>
                  <a:pt x="1172" y="487"/>
                  <a:pt x="1169" y="484"/>
                  <a:pt x="1164" y="484"/>
                </a:cubicBezTo>
                <a:close/>
                <a:moveTo>
                  <a:pt x="1143" y="503"/>
                </a:moveTo>
                <a:cubicBezTo>
                  <a:pt x="1138" y="503"/>
                  <a:pt x="1135" y="506"/>
                  <a:pt x="1135" y="509"/>
                </a:cubicBezTo>
                <a:cubicBezTo>
                  <a:pt x="1135" y="513"/>
                  <a:pt x="1138" y="516"/>
                  <a:pt x="1143" y="516"/>
                </a:cubicBezTo>
                <a:cubicBezTo>
                  <a:pt x="1147" y="516"/>
                  <a:pt x="1150" y="513"/>
                  <a:pt x="1150" y="509"/>
                </a:cubicBezTo>
                <a:cubicBezTo>
                  <a:pt x="1150" y="506"/>
                  <a:pt x="1147" y="503"/>
                  <a:pt x="1143" y="503"/>
                </a:cubicBezTo>
                <a:close/>
                <a:moveTo>
                  <a:pt x="1164" y="503"/>
                </a:moveTo>
                <a:cubicBezTo>
                  <a:pt x="1160" y="503"/>
                  <a:pt x="1157" y="506"/>
                  <a:pt x="1157" y="509"/>
                </a:cubicBezTo>
                <a:cubicBezTo>
                  <a:pt x="1157" y="513"/>
                  <a:pt x="1160" y="516"/>
                  <a:pt x="1164" y="516"/>
                </a:cubicBezTo>
                <a:cubicBezTo>
                  <a:pt x="1169" y="516"/>
                  <a:pt x="1172" y="513"/>
                  <a:pt x="1172" y="509"/>
                </a:cubicBezTo>
                <a:cubicBezTo>
                  <a:pt x="1172" y="506"/>
                  <a:pt x="1169" y="503"/>
                  <a:pt x="1164" y="503"/>
                </a:cubicBezTo>
                <a:close/>
                <a:moveTo>
                  <a:pt x="1143" y="522"/>
                </a:moveTo>
                <a:cubicBezTo>
                  <a:pt x="1138" y="522"/>
                  <a:pt x="1135" y="525"/>
                  <a:pt x="1135" y="529"/>
                </a:cubicBezTo>
                <a:cubicBezTo>
                  <a:pt x="1135" y="533"/>
                  <a:pt x="1138" y="536"/>
                  <a:pt x="1143" y="536"/>
                </a:cubicBezTo>
                <a:cubicBezTo>
                  <a:pt x="1147" y="536"/>
                  <a:pt x="1150" y="533"/>
                  <a:pt x="1150" y="529"/>
                </a:cubicBezTo>
                <a:cubicBezTo>
                  <a:pt x="1150" y="525"/>
                  <a:pt x="1147" y="522"/>
                  <a:pt x="1143" y="522"/>
                </a:cubicBezTo>
                <a:close/>
                <a:moveTo>
                  <a:pt x="1164" y="522"/>
                </a:moveTo>
                <a:cubicBezTo>
                  <a:pt x="1160" y="522"/>
                  <a:pt x="1157" y="525"/>
                  <a:pt x="1157" y="529"/>
                </a:cubicBezTo>
                <a:cubicBezTo>
                  <a:pt x="1157" y="533"/>
                  <a:pt x="1160" y="536"/>
                  <a:pt x="1164" y="536"/>
                </a:cubicBezTo>
                <a:cubicBezTo>
                  <a:pt x="1169" y="536"/>
                  <a:pt x="1172" y="533"/>
                  <a:pt x="1172" y="529"/>
                </a:cubicBezTo>
                <a:cubicBezTo>
                  <a:pt x="1172" y="525"/>
                  <a:pt x="1169" y="522"/>
                  <a:pt x="1164" y="522"/>
                </a:cubicBezTo>
                <a:close/>
                <a:moveTo>
                  <a:pt x="1143" y="542"/>
                </a:moveTo>
                <a:cubicBezTo>
                  <a:pt x="1138" y="542"/>
                  <a:pt x="1135" y="545"/>
                  <a:pt x="1135" y="549"/>
                </a:cubicBezTo>
                <a:cubicBezTo>
                  <a:pt x="1135" y="552"/>
                  <a:pt x="1138" y="556"/>
                  <a:pt x="1143" y="556"/>
                </a:cubicBezTo>
                <a:cubicBezTo>
                  <a:pt x="1147" y="556"/>
                  <a:pt x="1150" y="552"/>
                  <a:pt x="1150" y="549"/>
                </a:cubicBezTo>
                <a:cubicBezTo>
                  <a:pt x="1150" y="545"/>
                  <a:pt x="1147" y="542"/>
                  <a:pt x="1143" y="542"/>
                </a:cubicBezTo>
                <a:close/>
                <a:moveTo>
                  <a:pt x="1164" y="542"/>
                </a:moveTo>
                <a:cubicBezTo>
                  <a:pt x="1160" y="542"/>
                  <a:pt x="1157" y="545"/>
                  <a:pt x="1157" y="549"/>
                </a:cubicBezTo>
                <a:cubicBezTo>
                  <a:pt x="1157" y="552"/>
                  <a:pt x="1160" y="556"/>
                  <a:pt x="1164" y="556"/>
                </a:cubicBezTo>
                <a:cubicBezTo>
                  <a:pt x="1169" y="556"/>
                  <a:pt x="1172" y="552"/>
                  <a:pt x="1172" y="549"/>
                </a:cubicBezTo>
                <a:cubicBezTo>
                  <a:pt x="1172" y="545"/>
                  <a:pt x="1169" y="542"/>
                  <a:pt x="1164" y="542"/>
                </a:cubicBezTo>
                <a:close/>
                <a:moveTo>
                  <a:pt x="1143" y="561"/>
                </a:moveTo>
                <a:cubicBezTo>
                  <a:pt x="1138" y="561"/>
                  <a:pt x="1135" y="564"/>
                  <a:pt x="1135" y="567"/>
                </a:cubicBezTo>
                <a:cubicBezTo>
                  <a:pt x="1135" y="571"/>
                  <a:pt x="1138" y="574"/>
                  <a:pt x="1143" y="574"/>
                </a:cubicBezTo>
                <a:cubicBezTo>
                  <a:pt x="1147" y="574"/>
                  <a:pt x="1150" y="571"/>
                  <a:pt x="1150" y="567"/>
                </a:cubicBezTo>
                <a:cubicBezTo>
                  <a:pt x="1150" y="564"/>
                  <a:pt x="1147" y="561"/>
                  <a:pt x="1143" y="561"/>
                </a:cubicBezTo>
                <a:close/>
                <a:moveTo>
                  <a:pt x="1164" y="561"/>
                </a:moveTo>
                <a:cubicBezTo>
                  <a:pt x="1160" y="561"/>
                  <a:pt x="1157" y="564"/>
                  <a:pt x="1157" y="567"/>
                </a:cubicBezTo>
                <a:cubicBezTo>
                  <a:pt x="1157" y="571"/>
                  <a:pt x="1160" y="574"/>
                  <a:pt x="1164" y="574"/>
                </a:cubicBezTo>
                <a:cubicBezTo>
                  <a:pt x="1169" y="574"/>
                  <a:pt x="1172" y="571"/>
                  <a:pt x="1172" y="567"/>
                </a:cubicBezTo>
                <a:cubicBezTo>
                  <a:pt x="1172" y="564"/>
                  <a:pt x="1169" y="561"/>
                  <a:pt x="1164" y="561"/>
                </a:cubicBezTo>
                <a:close/>
                <a:moveTo>
                  <a:pt x="1143" y="580"/>
                </a:moveTo>
                <a:cubicBezTo>
                  <a:pt x="1138" y="580"/>
                  <a:pt x="1135" y="583"/>
                  <a:pt x="1135" y="587"/>
                </a:cubicBezTo>
                <a:cubicBezTo>
                  <a:pt x="1135" y="590"/>
                  <a:pt x="1138" y="593"/>
                  <a:pt x="1143" y="593"/>
                </a:cubicBezTo>
                <a:cubicBezTo>
                  <a:pt x="1147" y="593"/>
                  <a:pt x="1150" y="590"/>
                  <a:pt x="1150" y="587"/>
                </a:cubicBezTo>
                <a:cubicBezTo>
                  <a:pt x="1150" y="583"/>
                  <a:pt x="1147" y="580"/>
                  <a:pt x="1143" y="580"/>
                </a:cubicBezTo>
                <a:close/>
                <a:moveTo>
                  <a:pt x="1164" y="580"/>
                </a:moveTo>
                <a:cubicBezTo>
                  <a:pt x="1160" y="580"/>
                  <a:pt x="1157" y="583"/>
                  <a:pt x="1157" y="587"/>
                </a:cubicBezTo>
                <a:cubicBezTo>
                  <a:pt x="1157" y="590"/>
                  <a:pt x="1160" y="593"/>
                  <a:pt x="1164" y="593"/>
                </a:cubicBezTo>
                <a:cubicBezTo>
                  <a:pt x="1169" y="593"/>
                  <a:pt x="1172" y="590"/>
                  <a:pt x="1172" y="587"/>
                </a:cubicBezTo>
                <a:cubicBezTo>
                  <a:pt x="1172" y="583"/>
                  <a:pt x="1169" y="580"/>
                  <a:pt x="1164" y="580"/>
                </a:cubicBezTo>
                <a:close/>
                <a:moveTo>
                  <a:pt x="1186" y="484"/>
                </a:moveTo>
                <a:cubicBezTo>
                  <a:pt x="1182" y="484"/>
                  <a:pt x="1179" y="487"/>
                  <a:pt x="1179" y="490"/>
                </a:cubicBezTo>
                <a:cubicBezTo>
                  <a:pt x="1179" y="494"/>
                  <a:pt x="1182" y="497"/>
                  <a:pt x="1186" y="497"/>
                </a:cubicBezTo>
                <a:cubicBezTo>
                  <a:pt x="1191" y="497"/>
                  <a:pt x="1194" y="494"/>
                  <a:pt x="1194" y="490"/>
                </a:cubicBezTo>
                <a:cubicBezTo>
                  <a:pt x="1194" y="487"/>
                  <a:pt x="1191" y="484"/>
                  <a:pt x="1186" y="484"/>
                </a:cubicBezTo>
                <a:close/>
                <a:moveTo>
                  <a:pt x="1186" y="503"/>
                </a:moveTo>
                <a:cubicBezTo>
                  <a:pt x="1182" y="503"/>
                  <a:pt x="1179" y="506"/>
                  <a:pt x="1179" y="509"/>
                </a:cubicBezTo>
                <a:cubicBezTo>
                  <a:pt x="1179" y="513"/>
                  <a:pt x="1182" y="516"/>
                  <a:pt x="1186" y="516"/>
                </a:cubicBezTo>
                <a:cubicBezTo>
                  <a:pt x="1191" y="516"/>
                  <a:pt x="1194" y="513"/>
                  <a:pt x="1194" y="509"/>
                </a:cubicBezTo>
                <a:cubicBezTo>
                  <a:pt x="1194" y="506"/>
                  <a:pt x="1191" y="503"/>
                  <a:pt x="1186" y="503"/>
                </a:cubicBezTo>
                <a:close/>
                <a:moveTo>
                  <a:pt x="1208" y="503"/>
                </a:moveTo>
                <a:cubicBezTo>
                  <a:pt x="1204" y="503"/>
                  <a:pt x="1201" y="506"/>
                  <a:pt x="1201" y="509"/>
                </a:cubicBezTo>
                <a:cubicBezTo>
                  <a:pt x="1201" y="513"/>
                  <a:pt x="1204" y="516"/>
                  <a:pt x="1208" y="516"/>
                </a:cubicBezTo>
                <a:cubicBezTo>
                  <a:pt x="1213" y="516"/>
                  <a:pt x="1216" y="513"/>
                  <a:pt x="1216" y="509"/>
                </a:cubicBezTo>
                <a:cubicBezTo>
                  <a:pt x="1216" y="506"/>
                  <a:pt x="1213" y="503"/>
                  <a:pt x="1208" y="503"/>
                </a:cubicBezTo>
                <a:close/>
                <a:moveTo>
                  <a:pt x="1186" y="522"/>
                </a:moveTo>
                <a:cubicBezTo>
                  <a:pt x="1182" y="522"/>
                  <a:pt x="1179" y="525"/>
                  <a:pt x="1179" y="529"/>
                </a:cubicBezTo>
                <a:cubicBezTo>
                  <a:pt x="1179" y="533"/>
                  <a:pt x="1182" y="536"/>
                  <a:pt x="1186" y="536"/>
                </a:cubicBezTo>
                <a:cubicBezTo>
                  <a:pt x="1191" y="536"/>
                  <a:pt x="1194" y="533"/>
                  <a:pt x="1194" y="529"/>
                </a:cubicBezTo>
                <a:cubicBezTo>
                  <a:pt x="1194" y="525"/>
                  <a:pt x="1191" y="522"/>
                  <a:pt x="1186" y="522"/>
                </a:cubicBezTo>
                <a:close/>
                <a:moveTo>
                  <a:pt x="1208" y="522"/>
                </a:moveTo>
                <a:cubicBezTo>
                  <a:pt x="1204" y="522"/>
                  <a:pt x="1201" y="525"/>
                  <a:pt x="1201" y="529"/>
                </a:cubicBezTo>
                <a:cubicBezTo>
                  <a:pt x="1201" y="533"/>
                  <a:pt x="1204" y="536"/>
                  <a:pt x="1208" y="536"/>
                </a:cubicBezTo>
                <a:cubicBezTo>
                  <a:pt x="1213" y="536"/>
                  <a:pt x="1216" y="533"/>
                  <a:pt x="1216" y="529"/>
                </a:cubicBezTo>
                <a:cubicBezTo>
                  <a:pt x="1216" y="525"/>
                  <a:pt x="1213" y="522"/>
                  <a:pt x="1208" y="522"/>
                </a:cubicBezTo>
                <a:close/>
                <a:moveTo>
                  <a:pt x="1186" y="542"/>
                </a:moveTo>
                <a:cubicBezTo>
                  <a:pt x="1182" y="542"/>
                  <a:pt x="1179" y="545"/>
                  <a:pt x="1179" y="549"/>
                </a:cubicBezTo>
                <a:cubicBezTo>
                  <a:pt x="1179" y="552"/>
                  <a:pt x="1182" y="556"/>
                  <a:pt x="1186" y="556"/>
                </a:cubicBezTo>
                <a:cubicBezTo>
                  <a:pt x="1191" y="556"/>
                  <a:pt x="1194" y="552"/>
                  <a:pt x="1194" y="549"/>
                </a:cubicBezTo>
                <a:cubicBezTo>
                  <a:pt x="1194" y="545"/>
                  <a:pt x="1191" y="542"/>
                  <a:pt x="1186" y="542"/>
                </a:cubicBezTo>
                <a:close/>
                <a:moveTo>
                  <a:pt x="1208" y="542"/>
                </a:moveTo>
                <a:cubicBezTo>
                  <a:pt x="1204" y="542"/>
                  <a:pt x="1201" y="545"/>
                  <a:pt x="1201" y="549"/>
                </a:cubicBezTo>
                <a:cubicBezTo>
                  <a:pt x="1201" y="552"/>
                  <a:pt x="1204" y="556"/>
                  <a:pt x="1208" y="556"/>
                </a:cubicBezTo>
                <a:cubicBezTo>
                  <a:pt x="1213" y="556"/>
                  <a:pt x="1216" y="552"/>
                  <a:pt x="1216" y="549"/>
                </a:cubicBezTo>
                <a:cubicBezTo>
                  <a:pt x="1216" y="545"/>
                  <a:pt x="1213" y="542"/>
                  <a:pt x="1208" y="542"/>
                </a:cubicBezTo>
                <a:close/>
                <a:moveTo>
                  <a:pt x="1186" y="561"/>
                </a:moveTo>
                <a:cubicBezTo>
                  <a:pt x="1182" y="561"/>
                  <a:pt x="1179" y="564"/>
                  <a:pt x="1179" y="567"/>
                </a:cubicBezTo>
                <a:cubicBezTo>
                  <a:pt x="1179" y="571"/>
                  <a:pt x="1182" y="574"/>
                  <a:pt x="1186" y="574"/>
                </a:cubicBezTo>
                <a:cubicBezTo>
                  <a:pt x="1191" y="574"/>
                  <a:pt x="1194" y="571"/>
                  <a:pt x="1194" y="567"/>
                </a:cubicBezTo>
                <a:cubicBezTo>
                  <a:pt x="1194" y="564"/>
                  <a:pt x="1191" y="561"/>
                  <a:pt x="1186" y="561"/>
                </a:cubicBezTo>
                <a:close/>
                <a:moveTo>
                  <a:pt x="1208" y="561"/>
                </a:moveTo>
                <a:cubicBezTo>
                  <a:pt x="1204" y="561"/>
                  <a:pt x="1201" y="564"/>
                  <a:pt x="1201" y="567"/>
                </a:cubicBezTo>
                <a:cubicBezTo>
                  <a:pt x="1201" y="571"/>
                  <a:pt x="1204" y="574"/>
                  <a:pt x="1208" y="574"/>
                </a:cubicBezTo>
                <a:cubicBezTo>
                  <a:pt x="1213" y="574"/>
                  <a:pt x="1216" y="571"/>
                  <a:pt x="1216" y="567"/>
                </a:cubicBezTo>
                <a:cubicBezTo>
                  <a:pt x="1216" y="564"/>
                  <a:pt x="1213" y="561"/>
                  <a:pt x="1208" y="561"/>
                </a:cubicBezTo>
                <a:close/>
                <a:moveTo>
                  <a:pt x="1186" y="580"/>
                </a:moveTo>
                <a:cubicBezTo>
                  <a:pt x="1182" y="580"/>
                  <a:pt x="1179" y="583"/>
                  <a:pt x="1179" y="587"/>
                </a:cubicBezTo>
                <a:cubicBezTo>
                  <a:pt x="1179" y="590"/>
                  <a:pt x="1182" y="593"/>
                  <a:pt x="1186" y="593"/>
                </a:cubicBezTo>
                <a:cubicBezTo>
                  <a:pt x="1191" y="593"/>
                  <a:pt x="1194" y="590"/>
                  <a:pt x="1194" y="587"/>
                </a:cubicBezTo>
                <a:cubicBezTo>
                  <a:pt x="1194" y="583"/>
                  <a:pt x="1191" y="580"/>
                  <a:pt x="1186" y="580"/>
                </a:cubicBezTo>
                <a:close/>
                <a:moveTo>
                  <a:pt x="1208" y="580"/>
                </a:moveTo>
                <a:cubicBezTo>
                  <a:pt x="1204" y="580"/>
                  <a:pt x="1201" y="583"/>
                  <a:pt x="1201" y="587"/>
                </a:cubicBezTo>
                <a:cubicBezTo>
                  <a:pt x="1201" y="590"/>
                  <a:pt x="1204" y="593"/>
                  <a:pt x="1208" y="593"/>
                </a:cubicBezTo>
                <a:cubicBezTo>
                  <a:pt x="1213" y="593"/>
                  <a:pt x="1216" y="590"/>
                  <a:pt x="1216" y="587"/>
                </a:cubicBezTo>
                <a:cubicBezTo>
                  <a:pt x="1216" y="583"/>
                  <a:pt x="1213" y="580"/>
                  <a:pt x="1208" y="580"/>
                </a:cubicBezTo>
                <a:close/>
                <a:moveTo>
                  <a:pt x="1255" y="175"/>
                </a:moveTo>
                <a:cubicBezTo>
                  <a:pt x="1251" y="175"/>
                  <a:pt x="1247" y="178"/>
                  <a:pt x="1247" y="182"/>
                </a:cubicBezTo>
                <a:cubicBezTo>
                  <a:pt x="1247" y="185"/>
                  <a:pt x="1251" y="188"/>
                  <a:pt x="1255" y="188"/>
                </a:cubicBezTo>
                <a:cubicBezTo>
                  <a:pt x="1259" y="188"/>
                  <a:pt x="1263" y="185"/>
                  <a:pt x="1263" y="182"/>
                </a:cubicBezTo>
                <a:cubicBezTo>
                  <a:pt x="1263" y="178"/>
                  <a:pt x="1259" y="175"/>
                  <a:pt x="1255" y="175"/>
                </a:cubicBezTo>
                <a:close/>
                <a:moveTo>
                  <a:pt x="1233" y="194"/>
                </a:moveTo>
                <a:cubicBezTo>
                  <a:pt x="1229" y="194"/>
                  <a:pt x="1226" y="197"/>
                  <a:pt x="1226" y="201"/>
                </a:cubicBezTo>
                <a:cubicBezTo>
                  <a:pt x="1226" y="205"/>
                  <a:pt x="1229" y="208"/>
                  <a:pt x="1233" y="208"/>
                </a:cubicBezTo>
                <a:cubicBezTo>
                  <a:pt x="1237" y="208"/>
                  <a:pt x="1240" y="205"/>
                  <a:pt x="1240" y="201"/>
                </a:cubicBezTo>
                <a:cubicBezTo>
                  <a:pt x="1240" y="197"/>
                  <a:pt x="1237" y="194"/>
                  <a:pt x="1233" y="194"/>
                </a:cubicBezTo>
                <a:close/>
                <a:moveTo>
                  <a:pt x="1255" y="194"/>
                </a:moveTo>
                <a:cubicBezTo>
                  <a:pt x="1251" y="194"/>
                  <a:pt x="1247" y="197"/>
                  <a:pt x="1247" y="201"/>
                </a:cubicBezTo>
                <a:cubicBezTo>
                  <a:pt x="1247" y="205"/>
                  <a:pt x="1251" y="208"/>
                  <a:pt x="1255" y="208"/>
                </a:cubicBezTo>
                <a:cubicBezTo>
                  <a:pt x="1259" y="208"/>
                  <a:pt x="1263" y="205"/>
                  <a:pt x="1263" y="201"/>
                </a:cubicBezTo>
                <a:cubicBezTo>
                  <a:pt x="1263" y="197"/>
                  <a:pt x="1259" y="194"/>
                  <a:pt x="1255" y="194"/>
                </a:cubicBezTo>
                <a:close/>
                <a:moveTo>
                  <a:pt x="1233" y="214"/>
                </a:moveTo>
                <a:cubicBezTo>
                  <a:pt x="1229" y="214"/>
                  <a:pt x="1226" y="217"/>
                  <a:pt x="1226" y="220"/>
                </a:cubicBezTo>
                <a:cubicBezTo>
                  <a:pt x="1226" y="224"/>
                  <a:pt x="1229" y="227"/>
                  <a:pt x="1233" y="227"/>
                </a:cubicBezTo>
                <a:cubicBezTo>
                  <a:pt x="1237" y="227"/>
                  <a:pt x="1240" y="224"/>
                  <a:pt x="1240" y="220"/>
                </a:cubicBezTo>
                <a:cubicBezTo>
                  <a:pt x="1240" y="217"/>
                  <a:pt x="1237" y="214"/>
                  <a:pt x="1233" y="214"/>
                </a:cubicBezTo>
                <a:close/>
                <a:moveTo>
                  <a:pt x="1255" y="214"/>
                </a:moveTo>
                <a:cubicBezTo>
                  <a:pt x="1251" y="214"/>
                  <a:pt x="1247" y="217"/>
                  <a:pt x="1247" y="220"/>
                </a:cubicBezTo>
                <a:cubicBezTo>
                  <a:pt x="1247" y="224"/>
                  <a:pt x="1251" y="227"/>
                  <a:pt x="1255" y="227"/>
                </a:cubicBezTo>
                <a:cubicBezTo>
                  <a:pt x="1259" y="227"/>
                  <a:pt x="1263" y="224"/>
                  <a:pt x="1263" y="220"/>
                </a:cubicBezTo>
                <a:cubicBezTo>
                  <a:pt x="1263" y="217"/>
                  <a:pt x="1259" y="214"/>
                  <a:pt x="1255" y="214"/>
                </a:cubicBezTo>
                <a:close/>
                <a:moveTo>
                  <a:pt x="1232" y="233"/>
                </a:moveTo>
                <a:cubicBezTo>
                  <a:pt x="1228" y="233"/>
                  <a:pt x="1224" y="236"/>
                  <a:pt x="1224" y="239"/>
                </a:cubicBezTo>
                <a:cubicBezTo>
                  <a:pt x="1224" y="243"/>
                  <a:pt x="1228" y="245"/>
                  <a:pt x="1232" y="245"/>
                </a:cubicBezTo>
                <a:cubicBezTo>
                  <a:pt x="1236" y="245"/>
                  <a:pt x="1240" y="243"/>
                  <a:pt x="1240" y="239"/>
                </a:cubicBezTo>
                <a:cubicBezTo>
                  <a:pt x="1240" y="236"/>
                  <a:pt x="1236" y="233"/>
                  <a:pt x="1232" y="233"/>
                </a:cubicBezTo>
                <a:close/>
                <a:moveTo>
                  <a:pt x="1255" y="233"/>
                </a:moveTo>
                <a:cubicBezTo>
                  <a:pt x="1251" y="233"/>
                  <a:pt x="1247" y="236"/>
                  <a:pt x="1247" y="239"/>
                </a:cubicBezTo>
                <a:cubicBezTo>
                  <a:pt x="1247" y="243"/>
                  <a:pt x="1251" y="245"/>
                  <a:pt x="1255" y="245"/>
                </a:cubicBezTo>
                <a:cubicBezTo>
                  <a:pt x="1259" y="245"/>
                  <a:pt x="1263" y="243"/>
                  <a:pt x="1263" y="239"/>
                </a:cubicBezTo>
                <a:cubicBezTo>
                  <a:pt x="1263" y="236"/>
                  <a:pt x="1259" y="233"/>
                  <a:pt x="1255" y="233"/>
                </a:cubicBezTo>
                <a:close/>
                <a:moveTo>
                  <a:pt x="1232" y="252"/>
                </a:moveTo>
                <a:cubicBezTo>
                  <a:pt x="1228" y="252"/>
                  <a:pt x="1224" y="255"/>
                  <a:pt x="1224" y="258"/>
                </a:cubicBezTo>
                <a:cubicBezTo>
                  <a:pt x="1224" y="262"/>
                  <a:pt x="1228" y="265"/>
                  <a:pt x="1232" y="265"/>
                </a:cubicBezTo>
                <a:cubicBezTo>
                  <a:pt x="1236" y="265"/>
                  <a:pt x="1240" y="262"/>
                  <a:pt x="1240" y="258"/>
                </a:cubicBezTo>
                <a:cubicBezTo>
                  <a:pt x="1240" y="255"/>
                  <a:pt x="1236" y="252"/>
                  <a:pt x="1232" y="252"/>
                </a:cubicBezTo>
                <a:close/>
                <a:moveTo>
                  <a:pt x="1232" y="271"/>
                </a:moveTo>
                <a:cubicBezTo>
                  <a:pt x="1228" y="271"/>
                  <a:pt x="1224" y="274"/>
                  <a:pt x="1224" y="278"/>
                </a:cubicBezTo>
                <a:cubicBezTo>
                  <a:pt x="1224" y="282"/>
                  <a:pt x="1228" y="285"/>
                  <a:pt x="1232" y="285"/>
                </a:cubicBezTo>
                <a:cubicBezTo>
                  <a:pt x="1236" y="285"/>
                  <a:pt x="1240" y="282"/>
                  <a:pt x="1240" y="278"/>
                </a:cubicBezTo>
                <a:cubicBezTo>
                  <a:pt x="1240" y="274"/>
                  <a:pt x="1236" y="271"/>
                  <a:pt x="1232" y="271"/>
                </a:cubicBezTo>
                <a:close/>
                <a:moveTo>
                  <a:pt x="1255" y="271"/>
                </a:moveTo>
                <a:cubicBezTo>
                  <a:pt x="1251" y="271"/>
                  <a:pt x="1247" y="274"/>
                  <a:pt x="1247" y="278"/>
                </a:cubicBezTo>
                <a:cubicBezTo>
                  <a:pt x="1247" y="282"/>
                  <a:pt x="1251" y="285"/>
                  <a:pt x="1255" y="285"/>
                </a:cubicBezTo>
                <a:cubicBezTo>
                  <a:pt x="1259" y="285"/>
                  <a:pt x="1263" y="282"/>
                  <a:pt x="1263" y="278"/>
                </a:cubicBezTo>
                <a:cubicBezTo>
                  <a:pt x="1263" y="274"/>
                  <a:pt x="1259" y="271"/>
                  <a:pt x="1255" y="271"/>
                </a:cubicBezTo>
                <a:close/>
                <a:moveTo>
                  <a:pt x="1277" y="155"/>
                </a:moveTo>
                <a:cubicBezTo>
                  <a:pt x="1273" y="155"/>
                  <a:pt x="1269" y="158"/>
                  <a:pt x="1269" y="162"/>
                </a:cubicBezTo>
                <a:cubicBezTo>
                  <a:pt x="1269" y="166"/>
                  <a:pt x="1273" y="169"/>
                  <a:pt x="1277" y="169"/>
                </a:cubicBezTo>
                <a:cubicBezTo>
                  <a:pt x="1281" y="169"/>
                  <a:pt x="1285" y="166"/>
                  <a:pt x="1285" y="162"/>
                </a:cubicBezTo>
                <a:cubicBezTo>
                  <a:pt x="1285" y="158"/>
                  <a:pt x="1281" y="155"/>
                  <a:pt x="1277" y="155"/>
                </a:cubicBezTo>
                <a:close/>
                <a:moveTo>
                  <a:pt x="1299" y="155"/>
                </a:moveTo>
                <a:cubicBezTo>
                  <a:pt x="1295" y="155"/>
                  <a:pt x="1291" y="158"/>
                  <a:pt x="1291" y="162"/>
                </a:cubicBezTo>
                <a:cubicBezTo>
                  <a:pt x="1291" y="166"/>
                  <a:pt x="1295" y="169"/>
                  <a:pt x="1299" y="169"/>
                </a:cubicBezTo>
                <a:cubicBezTo>
                  <a:pt x="1303" y="169"/>
                  <a:pt x="1307" y="166"/>
                  <a:pt x="1307" y="162"/>
                </a:cubicBezTo>
                <a:cubicBezTo>
                  <a:pt x="1307" y="158"/>
                  <a:pt x="1303" y="155"/>
                  <a:pt x="1299" y="155"/>
                </a:cubicBezTo>
                <a:close/>
                <a:moveTo>
                  <a:pt x="1277" y="175"/>
                </a:moveTo>
                <a:cubicBezTo>
                  <a:pt x="1273" y="175"/>
                  <a:pt x="1269" y="178"/>
                  <a:pt x="1269" y="182"/>
                </a:cubicBezTo>
                <a:cubicBezTo>
                  <a:pt x="1269" y="185"/>
                  <a:pt x="1273" y="188"/>
                  <a:pt x="1277" y="188"/>
                </a:cubicBezTo>
                <a:cubicBezTo>
                  <a:pt x="1281" y="188"/>
                  <a:pt x="1285" y="185"/>
                  <a:pt x="1285" y="182"/>
                </a:cubicBezTo>
                <a:cubicBezTo>
                  <a:pt x="1285" y="178"/>
                  <a:pt x="1281" y="175"/>
                  <a:pt x="1277" y="175"/>
                </a:cubicBezTo>
                <a:close/>
                <a:moveTo>
                  <a:pt x="1299" y="175"/>
                </a:moveTo>
                <a:cubicBezTo>
                  <a:pt x="1295" y="175"/>
                  <a:pt x="1291" y="178"/>
                  <a:pt x="1291" y="182"/>
                </a:cubicBezTo>
                <a:cubicBezTo>
                  <a:pt x="1291" y="185"/>
                  <a:pt x="1295" y="188"/>
                  <a:pt x="1299" y="188"/>
                </a:cubicBezTo>
                <a:cubicBezTo>
                  <a:pt x="1303" y="188"/>
                  <a:pt x="1307" y="185"/>
                  <a:pt x="1307" y="182"/>
                </a:cubicBezTo>
                <a:cubicBezTo>
                  <a:pt x="1307" y="178"/>
                  <a:pt x="1303" y="175"/>
                  <a:pt x="1299" y="175"/>
                </a:cubicBezTo>
                <a:close/>
                <a:moveTo>
                  <a:pt x="1277" y="194"/>
                </a:moveTo>
                <a:cubicBezTo>
                  <a:pt x="1273" y="194"/>
                  <a:pt x="1269" y="197"/>
                  <a:pt x="1269" y="201"/>
                </a:cubicBezTo>
                <a:cubicBezTo>
                  <a:pt x="1269" y="205"/>
                  <a:pt x="1273" y="208"/>
                  <a:pt x="1277" y="208"/>
                </a:cubicBezTo>
                <a:cubicBezTo>
                  <a:pt x="1281" y="208"/>
                  <a:pt x="1285" y="205"/>
                  <a:pt x="1285" y="201"/>
                </a:cubicBezTo>
                <a:cubicBezTo>
                  <a:pt x="1285" y="197"/>
                  <a:pt x="1281" y="194"/>
                  <a:pt x="1277" y="194"/>
                </a:cubicBezTo>
                <a:close/>
                <a:moveTo>
                  <a:pt x="1299" y="194"/>
                </a:moveTo>
                <a:cubicBezTo>
                  <a:pt x="1295" y="194"/>
                  <a:pt x="1291" y="197"/>
                  <a:pt x="1291" y="201"/>
                </a:cubicBezTo>
                <a:cubicBezTo>
                  <a:pt x="1291" y="205"/>
                  <a:pt x="1295" y="208"/>
                  <a:pt x="1299" y="208"/>
                </a:cubicBezTo>
                <a:cubicBezTo>
                  <a:pt x="1303" y="208"/>
                  <a:pt x="1307" y="205"/>
                  <a:pt x="1307" y="201"/>
                </a:cubicBezTo>
                <a:cubicBezTo>
                  <a:pt x="1307" y="197"/>
                  <a:pt x="1303" y="194"/>
                  <a:pt x="1299" y="194"/>
                </a:cubicBezTo>
                <a:close/>
                <a:moveTo>
                  <a:pt x="1299" y="214"/>
                </a:moveTo>
                <a:cubicBezTo>
                  <a:pt x="1295" y="214"/>
                  <a:pt x="1291" y="217"/>
                  <a:pt x="1291" y="220"/>
                </a:cubicBezTo>
                <a:cubicBezTo>
                  <a:pt x="1291" y="224"/>
                  <a:pt x="1295" y="227"/>
                  <a:pt x="1299" y="227"/>
                </a:cubicBezTo>
                <a:cubicBezTo>
                  <a:pt x="1303" y="227"/>
                  <a:pt x="1307" y="224"/>
                  <a:pt x="1307" y="220"/>
                </a:cubicBezTo>
                <a:cubicBezTo>
                  <a:pt x="1307" y="217"/>
                  <a:pt x="1303" y="214"/>
                  <a:pt x="1299" y="214"/>
                </a:cubicBezTo>
                <a:close/>
                <a:moveTo>
                  <a:pt x="1299" y="233"/>
                </a:moveTo>
                <a:cubicBezTo>
                  <a:pt x="1295" y="233"/>
                  <a:pt x="1291" y="236"/>
                  <a:pt x="1291" y="239"/>
                </a:cubicBezTo>
                <a:cubicBezTo>
                  <a:pt x="1291" y="243"/>
                  <a:pt x="1295" y="245"/>
                  <a:pt x="1299" y="245"/>
                </a:cubicBezTo>
                <a:cubicBezTo>
                  <a:pt x="1303" y="245"/>
                  <a:pt x="1307" y="243"/>
                  <a:pt x="1307" y="239"/>
                </a:cubicBezTo>
                <a:cubicBezTo>
                  <a:pt x="1307" y="236"/>
                  <a:pt x="1303" y="233"/>
                  <a:pt x="1299" y="233"/>
                </a:cubicBezTo>
                <a:close/>
                <a:moveTo>
                  <a:pt x="1299" y="252"/>
                </a:moveTo>
                <a:cubicBezTo>
                  <a:pt x="1295" y="252"/>
                  <a:pt x="1291" y="255"/>
                  <a:pt x="1291" y="258"/>
                </a:cubicBezTo>
                <a:cubicBezTo>
                  <a:pt x="1291" y="262"/>
                  <a:pt x="1295" y="265"/>
                  <a:pt x="1299" y="265"/>
                </a:cubicBezTo>
                <a:cubicBezTo>
                  <a:pt x="1303" y="265"/>
                  <a:pt x="1307" y="262"/>
                  <a:pt x="1307" y="258"/>
                </a:cubicBezTo>
                <a:cubicBezTo>
                  <a:pt x="1307" y="255"/>
                  <a:pt x="1303" y="252"/>
                  <a:pt x="1299" y="252"/>
                </a:cubicBezTo>
                <a:close/>
                <a:moveTo>
                  <a:pt x="1299" y="271"/>
                </a:moveTo>
                <a:cubicBezTo>
                  <a:pt x="1295" y="271"/>
                  <a:pt x="1291" y="274"/>
                  <a:pt x="1291" y="278"/>
                </a:cubicBezTo>
                <a:cubicBezTo>
                  <a:pt x="1291" y="282"/>
                  <a:pt x="1295" y="285"/>
                  <a:pt x="1299" y="285"/>
                </a:cubicBezTo>
                <a:cubicBezTo>
                  <a:pt x="1303" y="285"/>
                  <a:pt x="1307" y="282"/>
                  <a:pt x="1307" y="278"/>
                </a:cubicBezTo>
                <a:cubicBezTo>
                  <a:pt x="1307" y="274"/>
                  <a:pt x="1303" y="271"/>
                  <a:pt x="1299" y="271"/>
                </a:cubicBezTo>
                <a:close/>
                <a:moveTo>
                  <a:pt x="1321" y="155"/>
                </a:moveTo>
                <a:cubicBezTo>
                  <a:pt x="1317" y="155"/>
                  <a:pt x="1313" y="158"/>
                  <a:pt x="1313" y="162"/>
                </a:cubicBezTo>
                <a:cubicBezTo>
                  <a:pt x="1313" y="166"/>
                  <a:pt x="1317" y="169"/>
                  <a:pt x="1321" y="169"/>
                </a:cubicBezTo>
                <a:cubicBezTo>
                  <a:pt x="1325" y="169"/>
                  <a:pt x="1328" y="166"/>
                  <a:pt x="1328" y="162"/>
                </a:cubicBezTo>
                <a:cubicBezTo>
                  <a:pt x="1328" y="158"/>
                  <a:pt x="1325" y="155"/>
                  <a:pt x="1321" y="155"/>
                </a:cubicBezTo>
                <a:close/>
                <a:moveTo>
                  <a:pt x="1344" y="155"/>
                </a:moveTo>
                <a:cubicBezTo>
                  <a:pt x="1339" y="155"/>
                  <a:pt x="1336" y="158"/>
                  <a:pt x="1336" y="162"/>
                </a:cubicBezTo>
                <a:cubicBezTo>
                  <a:pt x="1336" y="166"/>
                  <a:pt x="1339" y="169"/>
                  <a:pt x="1344" y="169"/>
                </a:cubicBezTo>
                <a:cubicBezTo>
                  <a:pt x="1348" y="169"/>
                  <a:pt x="1351" y="166"/>
                  <a:pt x="1351" y="162"/>
                </a:cubicBezTo>
                <a:cubicBezTo>
                  <a:pt x="1351" y="158"/>
                  <a:pt x="1348" y="155"/>
                  <a:pt x="1344" y="155"/>
                </a:cubicBezTo>
                <a:close/>
                <a:moveTo>
                  <a:pt x="1321" y="175"/>
                </a:moveTo>
                <a:cubicBezTo>
                  <a:pt x="1317" y="175"/>
                  <a:pt x="1313" y="178"/>
                  <a:pt x="1313" y="182"/>
                </a:cubicBezTo>
                <a:cubicBezTo>
                  <a:pt x="1313" y="185"/>
                  <a:pt x="1317" y="188"/>
                  <a:pt x="1321" y="188"/>
                </a:cubicBezTo>
                <a:cubicBezTo>
                  <a:pt x="1325" y="188"/>
                  <a:pt x="1328" y="185"/>
                  <a:pt x="1328" y="182"/>
                </a:cubicBezTo>
                <a:cubicBezTo>
                  <a:pt x="1328" y="178"/>
                  <a:pt x="1325" y="175"/>
                  <a:pt x="1321" y="175"/>
                </a:cubicBezTo>
                <a:close/>
                <a:moveTo>
                  <a:pt x="1344" y="175"/>
                </a:moveTo>
                <a:cubicBezTo>
                  <a:pt x="1339" y="175"/>
                  <a:pt x="1336" y="178"/>
                  <a:pt x="1336" y="182"/>
                </a:cubicBezTo>
                <a:cubicBezTo>
                  <a:pt x="1336" y="185"/>
                  <a:pt x="1339" y="188"/>
                  <a:pt x="1344" y="188"/>
                </a:cubicBezTo>
                <a:cubicBezTo>
                  <a:pt x="1348" y="188"/>
                  <a:pt x="1351" y="185"/>
                  <a:pt x="1351" y="182"/>
                </a:cubicBezTo>
                <a:cubicBezTo>
                  <a:pt x="1351" y="178"/>
                  <a:pt x="1348" y="175"/>
                  <a:pt x="1344" y="175"/>
                </a:cubicBezTo>
                <a:close/>
                <a:moveTo>
                  <a:pt x="1321" y="194"/>
                </a:moveTo>
                <a:cubicBezTo>
                  <a:pt x="1317" y="194"/>
                  <a:pt x="1313" y="197"/>
                  <a:pt x="1313" y="201"/>
                </a:cubicBezTo>
                <a:cubicBezTo>
                  <a:pt x="1313" y="205"/>
                  <a:pt x="1317" y="208"/>
                  <a:pt x="1321" y="208"/>
                </a:cubicBezTo>
                <a:cubicBezTo>
                  <a:pt x="1325" y="208"/>
                  <a:pt x="1328" y="205"/>
                  <a:pt x="1328" y="201"/>
                </a:cubicBezTo>
                <a:cubicBezTo>
                  <a:pt x="1328" y="197"/>
                  <a:pt x="1325" y="194"/>
                  <a:pt x="1321" y="194"/>
                </a:cubicBezTo>
                <a:close/>
                <a:moveTo>
                  <a:pt x="1344" y="194"/>
                </a:moveTo>
                <a:cubicBezTo>
                  <a:pt x="1339" y="194"/>
                  <a:pt x="1336" y="197"/>
                  <a:pt x="1336" y="201"/>
                </a:cubicBezTo>
                <a:cubicBezTo>
                  <a:pt x="1336" y="205"/>
                  <a:pt x="1339" y="208"/>
                  <a:pt x="1344" y="208"/>
                </a:cubicBezTo>
                <a:cubicBezTo>
                  <a:pt x="1348" y="208"/>
                  <a:pt x="1351" y="205"/>
                  <a:pt x="1351" y="201"/>
                </a:cubicBezTo>
                <a:cubicBezTo>
                  <a:pt x="1351" y="197"/>
                  <a:pt x="1348" y="194"/>
                  <a:pt x="1344" y="194"/>
                </a:cubicBezTo>
                <a:close/>
                <a:moveTo>
                  <a:pt x="1321" y="214"/>
                </a:moveTo>
                <a:cubicBezTo>
                  <a:pt x="1317" y="214"/>
                  <a:pt x="1313" y="217"/>
                  <a:pt x="1313" y="220"/>
                </a:cubicBezTo>
                <a:cubicBezTo>
                  <a:pt x="1313" y="224"/>
                  <a:pt x="1317" y="227"/>
                  <a:pt x="1321" y="227"/>
                </a:cubicBezTo>
                <a:cubicBezTo>
                  <a:pt x="1325" y="227"/>
                  <a:pt x="1328" y="224"/>
                  <a:pt x="1328" y="220"/>
                </a:cubicBezTo>
                <a:cubicBezTo>
                  <a:pt x="1328" y="217"/>
                  <a:pt x="1325" y="214"/>
                  <a:pt x="1321" y="214"/>
                </a:cubicBezTo>
                <a:close/>
                <a:moveTo>
                  <a:pt x="1344" y="214"/>
                </a:moveTo>
                <a:cubicBezTo>
                  <a:pt x="1339" y="214"/>
                  <a:pt x="1336" y="217"/>
                  <a:pt x="1336" y="220"/>
                </a:cubicBezTo>
                <a:cubicBezTo>
                  <a:pt x="1336" y="224"/>
                  <a:pt x="1339" y="227"/>
                  <a:pt x="1344" y="227"/>
                </a:cubicBezTo>
                <a:cubicBezTo>
                  <a:pt x="1348" y="227"/>
                  <a:pt x="1351" y="224"/>
                  <a:pt x="1351" y="220"/>
                </a:cubicBezTo>
                <a:cubicBezTo>
                  <a:pt x="1351" y="217"/>
                  <a:pt x="1348" y="214"/>
                  <a:pt x="1344" y="214"/>
                </a:cubicBezTo>
                <a:close/>
                <a:moveTo>
                  <a:pt x="1321" y="233"/>
                </a:moveTo>
                <a:cubicBezTo>
                  <a:pt x="1317" y="233"/>
                  <a:pt x="1313" y="236"/>
                  <a:pt x="1313" y="239"/>
                </a:cubicBezTo>
                <a:cubicBezTo>
                  <a:pt x="1313" y="243"/>
                  <a:pt x="1317" y="245"/>
                  <a:pt x="1321" y="245"/>
                </a:cubicBezTo>
                <a:cubicBezTo>
                  <a:pt x="1325" y="245"/>
                  <a:pt x="1328" y="243"/>
                  <a:pt x="1328" y="239"/>
                </a:cubicBezTo>
                <a:cubicBezTo>
                  <a:pt x="1328" y="236"/>
                  <a:pt x="1325" y="233"/>
                  <a:pt x="1321" y="233"/>
                </a:cubicBezTo>
                <a:close/>
                <a:moveTo>
                  <a:pt x="1344" y="233"/>
                </a:moveTo>
                <a:cubicBezTo>
                  <a:pt x="1339" y="233"/>
                  <a:pt x="1336" y="236"/>
                  <a:pt x="1336" y="239"/>
                </a:cubicBezTo>
                <a:cubicBezTo>
                  <a:pt x="1336" y="243"/>
                  <a:pt x="1339" y="245"/>
                  <a:pt x="1344" y="245"/>
                </a:cubicBezTo>
                <a:cubicBezTo>
                  <a:pt x="1348" y="245"/>
                  <a:pt x="1351" y="243"/>
                  <a:pt x="1351" y="239"/>
                </a:cubicBezTo>
                <a:cubicBezTo>
                  <a:pt x="1351" y="236"/>
                  <a:pt x="1348" y="233"/>
                  <a:pt x="1344" y="233"/>
                </a:cubicBezTo>
                <a:close/>
                <a:moveTo>
                  <a:pt x="1321" y="252"/>
                </a:moveTo>
                <a:cubicBezTo>
                  <a:pt x="1317" y="252"/>
                  <a:pt x="1313" y="255"/>
                  <a:pt x="1313" y="258"/>
                </a:cubicBezTo>
                <a:cubicBezTo>
                  <a:pt x="1313" y="262"/>
                  <a:pt x="1317" y="265"/>
                  <a:pt x="1321" y="265"/>
                </a:cubicBezTo>
                <a:cubicBezTo>
                  <a:pt x="1325" y="265"/>
                  <a:pt x="1328" y="262"/>
                  <a:pt x="1328" y="258"/>
                </a:cubicBezTo>
                <a:cubicBezTo>
                  <a:pt x="1328" y="255"/>
                  <a:pt x="1325" y="252"/>
                  <a:pt x="1321" y="252"/>
                </a:cubicBezTo>
                <a:close/>
                <a:moveTo>
                  <a:pt x="1344" y="252"/>
                </a:moveTo>
                <a:cubicBezTo>
                  <a:pt x="1339" y="252"/>
                  <a:pt x="1336" y="255"/>
                  <a:pt x="1336" y="258"/>
                </a:cubicBezTo>
                <a:cubicBezTo>
                  <a:pt x="1336" y="262"/>
                  <a:pt x="1339" y="265"/>
                  <a:pt x="1344" y="265"/>
                </a:cubicBezTo>
                <a:cubicBezTo>
                  <a:pt x="1348" y="265"/>
                  <a:pt x="1351" y="262"/>
                  <a:pt x="1351" y="258"/>
                </a:cubicBezTo>
                <a:cubicBezTo>
                  <a:pt x="1351" y="255"/>
                  <a:pt x="1348" y="252"/>
                  <a:pt x="1344" y="252"/>
                </a:cubicBezTo>
                <a:close/>
                <a:moveTo>
                  <a:pt x="1321" y="271"/>
                </a:moveTo>
                <a:cubicBezTo>
                  <a:pt x="1317" y="271"/>
                  <a:pt x="1313" y="274"/>
                  <a:pt x="1313" y="278"/>
                </a:cubicBezTo>
                <a:cubicBezTo>
                  <a:pt x="1313" y="282"/>
                  <a:pt x="1317" y="285"/>
                  <a:pt x="1321" y="285"/>
                </a:cubicBezTo>
                <a:cubicBezTo>
                  <a:pt x="1325" y="285"/>
                  <a:pt x="1328" y="282"/>
                  <a:pt x="1328" y="278"/>
                </a:cubicBezTo>
                <a:cubicBezTo>
                  <a:pt x="1328" y="274"/>
                  <a:pt x="1325" y="271"/>
                  <a:pt x="1321" y="271"/>
                </a:cubicBezTo>
                <a:close/>
                <a:moveTo>
                  <a:pt x="1344" y="271"/>
                </a:moveTo>
                <a:cubicBezTo>
                  <a:pt x="1339" y="271"/>
                  <a:pt x="1336" y="274"/>
                  <a:pt x="1336" y="278"/>
                </a:cubicBezTo>
                <a:cubicBezTo>
                  <a:pt x="1336" y="282"/>
                  <a:pt x="1339" y="285"/>
                  <a:pt x="1344" y="285"/>
                </a:cubicBezTo>
                <a:cubicBezTo>
                  <a:pt x="1348" y="285"/>
                  <a:pt x="1351" y="282"/>
                  <a:pt x="1351" y="278"/>
                </a:cubicBezTo>
                <a:cubicBezTo>
                  <a:pt x="1351" y="274"/>
                  <a:pt x="1348" y="271"/>
                  <a:pt x="1344" y="271"/>
                </a:cubicBezTo>
                <a:close/>
                <a:moveTo>
                  <a:pt x="1366" y="175"/>
                </a:moveTo>
                <a:cubicBezTo>
                  <a:pt x="1362" y="175"/>
                  <a:pt x="1358" y="178"/>
                  <a:pt x="1358" y="182"/>
                </a:cubicBezTo>
                <a:cubicBezTo>
                  <a:pt x="1358" y="185"/>
                  <a:pt x="1362" y="188"/>
                  <a:pt x="1366" y="188"/>
                </a:cubicBezTo>
                <a:cubicBezTo>
                  <a:pt x="1370" y="188"/>
                  <a:pt x="1373" y="185"/>
                  <a:pt x="1373" y="182"/>
                </a:cubicBezTo>
                <a:cubicBezTo>
                  <a:pt x="1373" y="178"/>
                  <a:pt x="1370" y="175"/>
                  <a:pt x="1366" y="175"/>
                </a:cubicBezTo>
                <a:close/>
                <a:moveTo>
                  <a:pt x="1388" y="175"/>
                </a:moveTo>
                <a:cubicBezTo>
                  <a:pt x="1384" y="175"/>
                  <a:pt x="1380" y="178"/>
                  <a:pt x="1380" y="182"/>
                </a:cubicBezTo>
                <a:cubicBezTo>
                  <a:pt x="1380" y="185"/>
                  <a:pt x="1384" y="188"/>
                  <a:pt x="1388" y="188"/>
                </a:cubicBezTo>
                <a:cubicBezTo>
                  <a:pt x="1392" y="188"/>
                  <a:pt x="1396" y="185"/>
                  <a:pt x="1396" y="182"/>
                </a:cubicBezTo>
                <a:cubicBezTo>
                  <a:pt x="1396" y="178"/>
                  <a:pt x="1392" y="175"/>
                  <a:pt x="1388" y="175"/>
                </a:cubicBezTo>
                <a:close/>
                <a:moveTo>
                  <a:pt x="1366" y="194"/>
                </a:moveTo>
                <a:cubicBezTo>
                  <a:pt x="1362" y="194"/>
                  <a:pt x="1358" y="197"/>
                  <a:pt x="1358" y="201"/>
                </a:cubicBezTo>
                <a:cubicBezTo>
                  <a:pt x="1358" y="205"/>
                  <a:pt x="1362" y="208"/>
                  <a:pt x="1366" y="208"/>
                </a:cubicBezTo>
                <a:cubicBezTo>
                  <a:pt x="1370" y="208"/>
                  <a:pt x="1373" y="205"/>
                  <a:pt x="1373" y="201"/>
                </a:cubicBezTo>
                <a:cubicBezTo>
                  <a:pt x="1373" y="197"/>
                  <a:pt x="1370" y="194"/>
                  <a:pt x="1366" y="194"/>
                </a:cubicBezTo>
                <a:close/>
                <a:moveTo>
                  <a:pt x="1388" y="194"/>
                </a:moveTo>
                <a:cubicBezTo>
                  <a:pt x="1384" y="194"/>
                  <a:pt x="1380" y="197"/>
                  <a:pt x="1380" y="201"/>
                </a:cubicBezTo>
                <a:cubicBezTo>
                  <a:pt x="1380" y="205"/>
                  <a:pt x="1384" y="208"/>
                  <a:pt x="1388" y="208"/>
                </a:cubicBezTo>
                <a:cubicBezTo>
                  <a:pt x="1392" y="208"/>
                  <a:pt x="1396" y="205"/>
                  <a:pt x="1396" y="201"/>
                </a:cubicBezTo>
                <a:cubicBezTo>
                  <a:pt x="1396" y="197"/>
                  <a:pt x="1392" y="194"/>
                  <a:pt x="1388" y="194"/>
                </a:cubicBezTo>
                <a:close/>
                <a:moveTo>
                  <a:pt x="1366" y="214"/>
                </a:moveTo>
                <a:cubicBezTo>
                  <a:pt x="1362" y="214"/>
                  <a:pt x="1358" y="217"/>
                  <a:pt x="1358" y="220"/>
                </a:cubicBezTo>
                <a:cubicBezTo>
                  <a:pt x="1358" y="224"/>
                  <a:pt x="1362" y="227"/>
                  <a:pt x="1366" y="227"/>
                </a:cubicBezTo>
                <a:cubicBezTo>
                  <a:pt x="1370" y="227"/>
                  <a:pt x="1373" y="224"/>
                  <a:pt x="1373" y="220"/>
                </a:cubicBezTo>
                <a:cubicBezTo>
                  <a:pt x="1373" y="217"/>
                  <a:pt x="1370" y="214"/>
                  <a:pt x="1366" y="214"/>
                </a:cubicBezTo>
                <a:close/>
                <a:moveTo>
                  <a:pt x="1388" y="214"/>
                </a:moveTo>
                <a:cubicBezTo>
                  <a:pt x="1384" y="214"/>
                  <a:pt x="1380" y="217"/>
                  <a:pt x="1380" y="220"/>
                </a:cubicBezTo>
                <a:cubicBezTo>
                  <a:pt x="1380" y="224"/>
                  <a:pt x="1384" y="227"/>
                  <a:pt x="1388" y="227"/>
                </a:cubicBezTo>
                <a:cubicBezTo>
                  <a:pt x="1392" y="227"/>
                  <a:pt x="1396" y="224"/>
                  <a:pt x="1396" y="220"/>
                </a:cubicBezTo>
                <a:cubicBezTo>
                  <a:pt x="1396" y="217"/>
                  <a:pt x="1392" y="214"/>
                  <a:pt x="1388" y="214"/>
                </a:cubicBezTo>
                <a:close/>
                <a:moveTo>
                  <a:pt x="1366" y="233"/>
                </a:moveTo>
                <a:cubicBezTo>
                  <a:pt x="1362" y="233"/>
                  <a:pt x="1358" y="236"/>
                  <a:pt x="1358" y="239"/>
                </a:cubicBezTo>
                <a:cubicBezTo>
                  <a:pt x="1358" y="243"/>
                  <a:pt x="1362" y="245"/>
                  <a:pt x="1366" y="245"/>
                </a:cubicBezTo>
                <a:cubicBezTo>
                  <a:pt x="1370" y="245"/>
                  <a:pt x="1373" y="243"/>
                  <a:pt x="1373" y="239"/>
                </a:cubicBezTo>
                <a:cubicBezTo>
                  <a:pt x="1373" y="236"/>
                  <a:pt x="1370" y="233"/>
                  <a:pt x="1366" y="233"/>
                </a:cubicBezTo>
                <a:close/>
                <a:moveTo>
                  <a:pt x="1388" y="233"/>
                </a:moveTo>
                <a:cubicBezTo>
                  <a:pt x="1384" y="233"/>
                  <a:pt x="1380" y="236"/>
                  <a:pt x="1380" y="239"/>
                </a:cubicBezTo>
                <a:cubicBezTo>
                  <a:pt x="1380" y="243"/>
                  <a:pt x="1384" y="245"/>
                  <a:pt x="1388" y="245"/>
                </a:cubicBezTo>
                <a:cubicBezTo>
                  <a:pt x="1392" y="245"/>
                  <a:pt x="1396" y="243"/>
                  <a:pt x="1396" y="239"/>
                </a:cubicBezTo>
                <a:cubicBezTo>
                  <a:pt x="1396" y="236"/>
                  <a:pt x="1392" y="233"/>
                  <a:pt x="1388" y="233"/>
                </a:cubicBezTo>
                <a:close/>
                <a:moveTo>
                  <a:pt x="1366" y="252"/>
                </a:moveTo>
                <a:cubicBezTo>
                  <a:pt x="1362" y="252"/>
                  <a:pt x="1358" y="255"/>
                  <a:pt x="1358" y="258"/>
                </a:cubicBezTo>
                <a:cubicBezTo>
                  <a:pt x="1358" y="262"/>
                  <a:pt x="1362" y="265"/>
                  <a:pt x="1366" y="265"/>
                </a:cubicBezTo>
                <a:cubicBezTo>
                  <a:pt x="1370" y="265"/>
                  <a:pt x="1373" y="262"/>
                  <a:pt x="1373" y="258"/>
                </a:cubicBezTo>
                <a:cubicBezTo>
                  <a:pt x="1373" y="255"/>
                  <a:pt x="1370" y="252"/>
                  <a:pt x="1366" y="252"/>
                </a:cubicBezTo>
                <a:close/>
                <a:moveTo>
                  <a:pt x="1388" y="252"/>
                </a:moveTo>
                <a:cubicBezTo>
                  <a:pt x="1384" y="252"/>
                  <a:pt x="1380" y="255"/>
                  <a:pt x="1380" y="258"/>
                </a:cubicBezTo>
                <a:cubicBezTo>
                  <a:pt x="1380" y="262"/>
                  <a:pt x="1384" y="265"/>
                  <a:pt x="1388" y="265"/>
                </a:cubicBezTo>
                <a:cubicBezTo>
                  <a:pt x="1392" y="265"/>
                  <a:pt x="1396" y="262"/>
                  <a:pt x="1396" y="258"/>
                </a:cubicBezTo>
                <a:cubicBezTo>
                  <a:pt x="1396" y="255"/>
                  <a:pt x="1392" y="252"/>
                  <a:pt x="1388" y="252"/>
                </a:cubicBezTo>
                <a:close/>
                <a:moveTo>
                  <a:pt x="1366" y="271"/>
                </a:moveTo>
                <a:cubicBezTo>
                  <a:pt x="1362" y="271"/>
                  <a:pt x="1358" y="274"/>
                  <a:pt x="1358" y="278"/>
                </a:cubicBezTo>
                <a:cubicBezTo>
                  <a:pt x="1358" y="282"/>
                  <a:pt x="1362" y="285"/>
                  <a:pt x="1366" y="285"/>
                </a:cubicBezTo>
                <a:cubicBezTo>
                  <a:pt x="1370" y="285"/>
                  <a:pt x="1373" y="282"/>
                  <a:pt x="1373" y="278"/>
                </a:cubicBezTo>
                <a:cubicBezTo>
                  <a:pt x="1373" y="274"/>
                  <a:pt x="1370" y="271"/>
                  <a:pt x="1366" y="271"/>
                </a:cubicBezTo>
                <a:close/>
                <a:moveTo>
                  <a:pt x="1388" y="271"/>
                </a:moveTo>
                <a:cubicBezTo>
                  <a:pt x="1384" y="271"/>
                  <a:pt x="1380" y="274"/>
                  <a:pt x="1380" y="278"/>
                </a:cubicBezTo>
                <a:cubicBezTo>
                  <a:pt x="1380" y="282"/>
                  <a:pt x="1384" y="285"/>
                  <a:pt x="1388" y="285"/>
                </a:cubicBezTo>
                <a:cubicBezTo>
                  <a:pt x="1392" y="285"/>
                  <a:pt x="1396" y="282"/>
                  <a:pt x="1396" y="278"/>
                </a:cubicBezTo>
                <a:cubicBezTo>
                  <a:pt x="1396" y="274"/>
                  <a:pt x="1392" y="271"/>
                  <a:pt x="1388" y="271"/>
                </a:cubicBezTo>
                <a:close/>
                <a:moveTo>
                  <a:pt x="1521" y="97"/>
                </a:moveTo>
                <a:cubicBezTo>
                  <a:pt x="1517" y="97"/>
                  <a:pt x="1514" y="100"/>
                  <a:pt x="1514" y="104"/>
                </a:cubicBezTo>
                <a:cubicBezTo>
                  <a:pt x="1514" y="107"/>
                  <a:pt x="1517" y="110"/>
                  <a:pt x="1521" y="110"/>
                </a:cubicBezTo>
                <a:cubicBezTo>
                  <a:pt x="1526" y="110"/>
                  <a:pt x="1529" y="107"/>
                  <a:pt x="1529" y="104"/>
                </a:cubicBezTo>
                <a:cubicBezTo>
                  <a:pt x="1529" y="100"/>
                  <a:pt x="1526" y="97"/>
                  <a:pt x="1521" y="97"/>
                </a:cubicBezTo>
                <a:close/>
                <a:moveTo>
                  <a:pt x="1498" y="116"/>
                </a:moveTo>
                <a:cubicBezTo>
                  <a:pt x="1494" y="116"/>
                  <a:pt x="1491" y="119"/>
                  <a:pt x="1491" y="123"/>
                </a:cubicBezTo>
                <a:cubicBezTo>
                  <a:pt x="1491" y="127"/>
                  <a:pt x="1494" y="130"/>
                  <a:pt x="1498" y="130"/>
                </a:cubicBezTo>
                <a:cubicBezTo>
                  <a:pt x="1503" y="130"/>
                  <a:pt x="1506" y="127"/>
                  <a:pt x="1506" y="123"/>
                </a:cubicBezTo>
                <a:cubicBezTo>
                  <a:pt x="1506" y="119"/>
                  <a:pt x="1503" y="116"/>
                  <a:pt x="1498" y="116"/>
                </a:cubicBezTo>
                <a:close/>
                <a:moveTo>
                  <a:pt x="1543" y="97"/>
                </a:moveTo>
                <a:cubicBezTo>
                  <a:pt x="1539" y="97"/>
                  <a:pt x="1536" y="100"/>
                  <a:pt x="1536" y="104"/>
                </a:cubicBezTo>
                <a:cubicBezTo>
                  <a:pt x="1536" y="107"/>
                  <a:pt x="1539" y="110"/>
                  <a:pt x="1543" y="110"/>
                </a:cubicBezTo>
                <a:cubicBezTo>
                  <a:pt x="1548" y="110"/>
                  <a:pt x="1551" y="107"/>
                  <a:pt x="1551" y="104"/>
                </a:cubicBezTo>
                <a:cubicBezTo>
                  <a:pt x="1551" y="100"/>
                  <a:pt x="1548" y="97"/>
                  <a:pt x="1543" y="97"/>
                </a:cubicBezTo>
                <a:close/>
                <a:moveTo>
                  <a:pt x="1432" y="175"/>
                </a:moveTo>
                <a:cubicBezTo>
                  <a:pt x="1428" y="175"/>
                  <a:pt x="1425" y="178"/>
                  <a:pt x="1425" y="182"/>
                </a:cubicBezTo>
                <a:cubicBezTo>
                  <a:pt x="1425" y="185"/>
                  <a:pt x="1428" y="188"/>
                  <a:pt x="1432" y="188"/>
                </a:cubicBezTo>
                <a:cubicBezTo>
                  <a:pt x="1437" y="188"/>
                  <a:pt x="1440" y="185"/>
                  <a:pt x="1440" y="182"/>
                </a:cubicBezTo>
                <a:cubicBezTo>
                  <a:pt x="1440" y="178"/>
                  <a:pt x="1437" y="175"/>
                  <a:pt x="1432" y="175"/>
                </a:cubicBezTo>
                <a:close/>
                <a:moveTo>
                  <a:pt x="1432" y="194"/>
                </a:moveTo>
                <a:cubicBezTo>
                  <a:pt x="1428" y="194"/>
                  <a:pt x="1425" y="197"/>
                  <a:pt x="1425" y="201"/>
                </a:cubicBezTo>
                <a:cubicBezTo>
                  <a:pt x="1425" y="205"/>
                  <a:pt x="1428" y="208"/>
                  <a:pt x="1432" y="208"/>
                </a:cubicBezTo>
                <a:cubicBezTo>
                  <a:pt x="1437" y="208"/>
                  <a:pt x="1440" y="205"/>
                  <a:pt x="1440" y="201"/>
                </a:cubicBezTo>
                <a:cubicBezTo>
                  <a:pt x="1440" y="197"/>
                  <a:pt x="1437" y="194"/>
                  <a:pt x="1432" y="194"/>
                </a:cubicBezTo>
                <a:close/>
                <a:moveTo>
                  <a:pt x="1410" y="214"/>
                </a:moveTo>
                <a:cubicBezTo>
                  <a:pt x="1406" y="214"/>
                  <a:pt x="1402" y="217"/>
                  <a:pt x="1402" y="220"/>
                </a:cubicBezTo>
                <a:cubicBezTo>
                  <a:pt x="1402" y="224"/>
                  <a:pt x="1406" y="227"/>
                  <a:pt x="1410" y="227"/>
                </a:cubicBezTo>
                <a:cubicBezTo>
                  <a:pt x="1414" y="227"/>
                  <a:pt x="1417" y="224"/>
                  <a:pt x="1417" y="220"/>
                </a:cubicBezTo>
                <a:cubicBezTo>
                  <a:pt x="1417" y="217"/>
                  <a:pt x="1414" y="214"/>
                  <a:pt x="1410" y="214"/>
                </a:cubicBezTo>
                <a:close/>
                <a:moveTo>
                  <a:pt x="1432" y="214"/>
                </a:moveTo>
                <a:cubicBezTo>
                  <a:pt x="1428" y="214"/>
                  <a:pt x="1425" y="217"/>
                  <a:pt x="1425" y="220"/>
                </a:cubicBezTo>
                <a:cubicBezTo>
                  <a:pt x="1425" y="224"/>
                  <a:pt x="1428" y="227"/>
                  <a:pt x="1432" y="227"/>
                </a:cubicBezTo>
                <a:cubicBezTo>
                  <a:pt x="1437" y="227"/>
                  <a:pt x="1440" y="224"/>
                  <a:pt x="1440" y="220"/>
                </a:cubicBezTo>
                <a:cubicBezTo>
                  <a:pt x="1440" y="217"/>
                  <a:pt x="1437" y="214"/>
                  <a:pt x="1432" y="214"/>
                </a:cubicBezTo>
                <a:close/>
                <a:moveTo>
                  <a:pt x="1410" y="233"/>
                </a:moveTo>
                <a:cubicBezTo>
                  <a:pt x="1406" y="233"/>
                  <a:pt x="1402" y="236"/>
                  <a:pt x="1402" y="239"/>
                </a:cubicBezTo>
                <a:cubicBezTo>
                  <a:pt x="1402" y="243"/>
                  <a:pt x="1406" y="245"/>
                  <a:pt x="1410" y="245"/>
                </a:cubicBezTo>
                <a:cubicBezTo>
                  <a:pt x="1414" y="245"/>
                  <a:pt x="1417" y="243"/>
                  <a:pt x="1417" y="239"/>
                </a:cubicBezTo>
                <a:cubicBezTo>
                  <a:pt x="1417" y="236"/>
                  <a:pt x="1414" y="233"/>
                  <a:pt x="1410" y="233"/>
                </a:cubicBezTo>
                <a:close/>
                <a:moveTo>
                  <a:pt x="1432" y="233"/>
                </a:moveTo>
                <a:cubicBezTo>
                  <a:pt x="1428" y="233"/>
                  <a:pt x="1425" y="236"/>
                  <a:pt x="1425" y="239"/>
                </a:cubicBezTo>
                <a:cubicBezTo>
                  <a:pt x="1425" y="243"/>
                  <a:pt x="1428" y="245"/>
                  <a:pt x="1432" y="245"/>
                </a:cubicBezTo>
                <a:cubicBezTo>
                  <a:pt x="1437" y="245"/>
                  <a:pt x="1440" y="243"/>
                  <a:pt x="1440" y="239"/>
                </a:cubicBezTo>
                <a:cubicBezTo>
                  <a:pt x="1440" y="236"/>
                  <a:pt x="1437" y="233"/>
                  <a:pt x="1432" y="233"/>
                </a:cubicBezTo>
                <a:close/>
                <a:moveTo>
                  <a:pt x="1410" y="252"/>
                </a:moveTo>
                <a:cubicBezTo>
                  <a:pt x="1406" y="252"/>
                  <a:pt x="1402" y="255"/>
                  <a:pt x="1402" y="258"/>
                </a:cubicBezTo>
                <a:cubicBezTo>
                  <a:pt x="1402" y="262"/>
                  <a:pt x="1406" y="265"/>
                  <a:pt x="1410" y="265"/>
                </a:cubicBezTo>
                <a:cubicBezTo>
                  <a:pt x="1414" y="265"/>
                  <a:pt x="1417" y="262"/>
                  <a:pt x="1417" y="258"/>
                </a:cubicBezTo>
                <a:cubicBezTo>
                  <a:pt x="1417" y="255"/>
                  <a:pt x="1414" y="252"/>
                  <a:pt x="1410" y="252"/>
                </a:cubicBezTo>
                <a:close/>
                <a:moveTo>
                  <a:pt x="1432" y="252"/>
                </a:moveTo>
                <a:cubicBezTo>
                  <a:pt x="1428" y="252"/>
                  <a:pt x="1425" y="255"/>
                  <a:pt x="1425" y="258"/>
                </a:cubicBezTo>
                <a:cubicBezTo>
                  <a:pt x="1425" y="262"/>
                  <a:pt x="1428" y="265"/>
                  <a:pt x="1432" y="265"/>
                </a:cubicBezTo>
                <a:cubicBezTo>
                  <a:pt x="1437" y="265"/>
                  <a:pt x="1440" y="262"/>
                  <a:pt x="1440" y="258"/>
                </a:cubicBezTo>
                <a:cubicBezTo>
                  <a:pt x="1440" y="255"/>
                  <a:pt x="1437" y="252"/>
                  <a:pt x="1432" y="252"/>
                </a:cubicBezTo>
                <a:close/>
                <a:moveTo>
                  <a:pt x="1410" y="271"/>
                </a:moveTo>
                <a:cubicBezTo>
                  <a:pt x="1406" y="271"/>
                  <a:pt x="1402" y="274"/>
                  <a:pt x="1402" y="278"/>
                </a:cubicBezTo>
                <a:cubicBezTo>
                  <a:pt x="1402" y="282"/>
                  <a:pt x="1406" y="285"/>
                  <a:pt x="1410" y="285"/>
                </a:cubicBezTo>
                <a:cubicBezTo>
                  <a:pt x="1414" y="285"/>
                  <a:pt x="1417" y="282"/>
                  <a:pt x="1417" y="278"/>
                </a:cubicBezTo>
                <a:cubicBezTo>
                  <a:pt x="1417" y="274"/>
                  <a:pt x="1414" y="271"/>
                  <a:pt x="1410" y="271"/>
                </a:cubicBezTo>
                <a:close/>
                <a:moveTo>
                  <a:pt x="1432" y="271"/>
                </a:moveTo>
                <a:cubicBezTo>
                  <a:pt x="1428" y="271"/>
                  <a:pt x="1425" y="274"/>
                  <a:pt x="1425" y="278"/>
                </a:cubicBezTo>
                <a:cubicBezTo>
                  <a:pt x="1425" y="282"/>
                  <a:pt x="1428" y="285"/>
                  <a:pt x="1432" y="285"/>
                </a:cubicBezTo>
                <a:cubicBezTo>
                  <a:pt x="1437" y="285"/>
                  <a:pt x="1440" y="282"/>
                  <a:pt x="1440" y="278"/>
                </a:cubicBezTo>
                <a:cubicBezTo>
                  <a:pt x="1440" y="274"/>
                  <a:pt x="1437" y="271"/>
                  <a:pt x="1432" y="271"/>
                </a:cubicBezTo>
                <a:close/>
                <a:moveTo>
                  <a:pt x="1477" y="136"/>
                </a:moveTo>
                <a:cubicBezTo>
                  <a:pt x="1472" y="136"/>
                  <a:pt x="1469" y="139"/>
                  <a:pt x="1469" y="143"/>
                </a:cubicBezTo>
                <a:cubicBezTo>
                  <a:pt x="1469" y="146"/>
                  <a:pt x="1472" y="149"/>
                  <a:pt x="1477" y="149"/>
                </a:cubicBezTo>
                <a:cubicBezTo>
                  <a:pt x="1481" y="149"/>
                  <a:pt x="1484" y="146"/>
                  <a:pt x="1484" y="143"/>
                </a:cubicBezTo>
                <a:cubicBezTo>
                  <a:pt x="1484" y="139"/>
                  <a:pt x="1481" y="136"/>
                  <a:pt x="1477" y="136"/>
                </a:cubicBezTo>
                <a:close/>
                <a:moveTo>
                  <a:pt x="1477" y="175"/>
                </a:moveTo>
                <a:cubicBezTo>
                  <a:pt x="1472" y="175"/>
                  <a:pt x="1469" y="178"/>
                  <a:pt x="1469" y="182"/>
                </a:cubicBezTo>
                <a:cubicBezTo>
                  <a:pt x="1469" y="185"/>
                  <a:pt x="1472" y="188"/>
                  <a:pt x="1477" y="188"/>
                </a:cubicBezTo>
                <a:cubicBezTo>
                  <a:pt x="1481" y="188"/>
                  <a:pt x="1484" y="185"/>
                  <a:pt x="1484" y="182"/>
                </a:cubicBezTo>
                <a:cubicBezTo>
                  <a:pt x="1484" y="178"/>
                  <a:pt x="1481" y="175"/>
                  <a:pt x="1477" y="175"/>
                </a:cubicBezTo>
                <a:close/>
                <a:moveTo>
                  <a:pt x="1455" y="194"/>
                </a:moveTo>
                <a:cubicBezTo>
                  <a:pt x="1450" y="194"/>
                  <a:pt x="1447" y="197"/>
                  <a:pt x="1447" y="201"/>
                </a:cubicBezTo>
                <a:cubicBezTo>
                  <a:pt x="1447" y="205"/>
                  <a:pt x="1450" y="208"/>
                  <a:pt x="1455" y="208"/>
                </a:cubicBezTo>
                <a:cubicBezTo>
                  <a:pt x="1459" y="208"/>
                  <a:pt x="1462" y="205"/>
                  <a:pt x="1462" y="201"/>
                </a:cubicBezTo>
                <a:cubicBezTo>
                  <a:pt x="1462" y="197"/>
                  <a:pt x="1459" y="194"/>
                  <a:pt x="1455" y="194"/>
                </a:cubicBezTo>
                <a:close/>
                <a:moveTo>
                  <a:pt x="1477" y="194"/>
                </a:moveTo>
                <a:cubicBezTo>
                  <a:pt x="1472" y="194"/>
                  <a:pt x="1469" y="197"/>
                  <a:pt x="1469" y="201"/>
                </a:cubicBezTo>
                <a:cubicBezTo>
                  <a:pt x="1469" y="205"/>
                  <a:pt x="1472" y="208"/>
                  <a:pt x="1477" y="208"/>
                </a:cubicBezTo>
                <a:cubicBezTo>
                  <a:pt x="1481" y="208"/>
                  <a:pt x="1484" y="205"/>
                  <a:pt x="1484" y="201"/>
                </a:cubicBezTo>
                <a:cubicBezTo>
                  <a:pt x="1484" y="197"/>
                  <a:pt x="1481" y="194"/>
                  <a:pt x="1477" y="194"/>
                </a:cubicBezTo>
                <a:close/>
                <a:moveTo>
                  <a:pt x="1455" y="214"/>
                </a:moveTo>
                <a:cubicBezTo>
                  <a:pt x="1450" y="214"/>
                  <a:pt x="1447" y="217"/>
                  <a:pt x="1447" y="220"/>
                </a:cubicBezTo>
                <a:cubicBezTo>
                  <a:pt x="1447" y="224"/>
                  <a:pt x="1450" y="227"/>
                  <a:pt x="1455" y="227"/>
                </a:cubicBezTo>
                <a:cubicBezTo>
                  <a:pt x="1459" y="227"/>
                  <a:pt x="1462" y="224"/>
                  <a:pt x="1462" y="220"/>
                </a:cubicBezTo>
                <a:cubicBezTo>
                  <a:pt x="1462" y="217"/>
                  <a:pt x="1459" y="214"/>
                  <a:pt x="1455" y="214"/>
                </a:cubicBezTo>
                <a:close/>
                <a:moveTo>
                  <a:pt x="1477" y="214"/>
                </a:moveTo>
                <a:cubicBezTo>
                  <a:pt x="1472" y="214"/>
                  <a:pt x="1469" y="217"/>
                  <a:pt x="1469" y="220"/>
                </a:cubicBezTo>
                <a:cubicBezTo>
                  <a:pt x="1469" y="224"/>
                  <a:pt x="1472" y="227"/>
                  <a:pt x="1477" y="227"/>
                </a:cubicBezTo>
                <a:cubicBezTo>
                  <a:pt x="1481" y="227"/>
                  <a:pt x="1484" y="224"/>
                  <a:pt x="1484" y="220"/>
                </a:cubicBezTo>
                <a:cubicBezTo>
                  <a:pt x="1484" y="217"/>
                  <a:pt x="1481" y="214"/>
                  <a:pt x="1477" y="214"/>
                </a:cubicBezTo>
                <a:close/>
                <a:moveTo>
                  <a:pt x="1455" y="233"/>
                </a:moveTo>
                <a:cubicBezTo>
                  <a:pt x="1450" y="233"/>
                  <a:pt x="1447" y="236"/>
                  <a:pt x="1447" y="239"/>
                </a:cubicBezTo>
                <a:cubicBezTo>
                  <a:pt x="1447" y="243"/>
                  <a:pt x="1450" y="245"/>
                  <a:pt x="1455" y="245"/>
                </a:cubicBezTo>
                <a:cubicBezTo>
                  <a:pt x="1459" y="245"/>
                  <a:pt x="1462" y="243"/>
                  <a:pt x="1462" y="239"/>
                </a:cubicBezTo>
                <a:cubicBezTo>
                  <a:pt x="1462" y="236"/>
                  <a:pt x="1459" y="233"/>
                  <a:pt x="1455" y="233"/>
                </a:cubicBezTo>
                <a:close/>
                <a:moveTo>
                  <a:pt x="1477" y="233"/>
                </a:moveTo>
                <a:cubicBezTo>
                  <a:pt x="1472" y="233"/>
                  <a:pt x="1469" y="236"/>
                  <a:pt x="1469" y="239"/>
                </a:cubicBezTo>
                <a:cubicBezTo>
                  <a:pt x="1469" y="243"/>
                  <a:pt x="1472" y="245"/>
                  <a:pt x="1477" y="245"/>
                </a:cubicBezTo>
                <a:cubicBezTo>
                  <a:pt x="1481" y="245"/>
                  <a:pt x="1484" y="243"/>
                  <a:pt x="1484" y="239"/>
                </a:cubicBezTo>
                <a:cubicBezTo>
                  <a:pt x="1484" y="236"/>
                  <a:pt x="1481" y="233"/>
                  <a:pt x="1477" y="233"/>
                </a:cubicBezTo>
                <a:close/>
                <a:moveTo>
                  <a:pt x="1455" y="252"/>
                </a:moveTo>
                <a:cubicBezTo>
                  <a:pt x="1450" y="252"/>
                  <a:pt x="1447" y="255"/>
                  <a:pt x="1447" y="258"/>
                </a:cubicBezTo>
                <a:cubicBezTo>
                  <a:pt x="1447" y="262"/>
                  <a:pt x="1450" y="265"/>
                  <a:pt x="1455" y="265"/>
                </a:cubicBezTo>
                <a:cubicBezTo>
                  <a:pt x="1459" y="265"/>
                  <a:pt x="1462" y="262"/>
                  <a:pt x="1462" y="258"/>
                </a:cubicBezTo>
                <a:cubicBezTo>
                  <a:pt x="1462" y="255"/>
                  <a:pt x="1459" y="252"/>
                  <a:pt x="1455" y="252"/>
                </a:cubicBezTo>
                <a:close/>
                <a:moveTo>
                  <a:pt x="1477" y="252"/>
                </a:moveTo>
                <a:cubicBezTo>
                  <a:pt x="1472" y="252"/>
                  <a:pt x="1469" y="255"/>
                  <a:pt x="1469" y="258"/>
                </a:cubicBezTo>
                <a:cubicBezTo>
                  <a:pt x="1469" y="262"/>
                  <a:pt x="1472" y="265"/>
                  <a:pt x="1477" y="265"/>
                </a:cubicBezTo>
                <a:cubicBezTo>
                  <a:pt x="1481" y="265"/>
                  <a:pt x="1484" y="262"/>
                  <a:pt x="1484" y="258"/>
                </a:cubicBezTo>
                <a:cubicBezTo>
                  <a:pt x="1484" y="255"/>
                  <a:pt x="1481" y="252"/>
                  <a:pt x="1477" y="252"/>
                </a:cubicBezTo>
                <a:close/>
                <a:moveTo>
                  <a:pt x="1455" y="271"/>
                </a:moveTo>
                <a:cubicBezTo>
                  <a:pt x="1450" y="271"/>
                  <a:pt x="1447" y="274"/>
                  <a:pt x="1447" y="278"/>
                </a:cubicBezTo>
                <a:cubicBezTo>
                  <a:pt x="1447" y="282"/>
                  <a:pt x="1450" y="285"/>
                  <a:pt x="1455" y="285"/>
                </a:cubicBezTo>
                <a:cubicBezTo>
                  <a:pt x="1459" y="285"/>
                  <a:pt x="1462" y="282"/>
                  <a:pt x="1462" y="278"/>
                </a:cubicBezTo>
                <a:cubicBezTo>
                  <a:pt x="1462" y="274"/>
                  <a:pt x="1459" y="271"/>
                  <a:pt x="1455" y="271"/>
                </a:cubicBezTo>
                <a:close/>
                <a:moveTo>
                  <a:pt x="1477" y="271"/>
                </a:moveTo>
                <a:cubicBezTo>
                  <a:pt x="1472" y="271"/>
                  <a:pt x="1469" y="274"/>
                  <a:pt x="1469" y="278"/>
                </a:cubicBezTo>
                <a:cubicBezTo>
                  <a:pt x="1469" y="282"/>
                  <a:pt x="1472" y="285"/>
                  <a:pt x="1477" y="285"/>
                </a:cubicBezTo>
                <a:cubicBezTo>
                  <a:pt x="1481" y="285"/>
                  <a:pt x="1484" y="282"/>
                  <a:pt x="1484" y="278"/>
                </a:cubicBezTo>
                <a:cubicBezTo>
                  <a:pt x="1484" y="274"/>
                  <a:pt x="1481" y="271"/>
                  <a:pt x="1477" y="271"/>
                </a:cubicBezTo>
                <a:close/>
                <a:moveTo>
                  <a:pt x="1498" y="136"/>
                </a:moveTo>
                <a:cubicBezTo>
                  <a:pt x="1494" y="136"/>
                  <a:pt x="1491" y="139"/>
                  <a:pt x="1491" y="143"/>
                </a:cubicBezTo>
                <a:cubicBezTo>
                  <a:pt x="1491" y="146"/>
                  <a:pt x="1494" y="149"/>
                  <a:pt x="1498" y="149"/>
                </a:cubicBezTo>
                <a:cubicBezTo>
                  <a:pt x="1503" y="149"/>
                  <a:pt x="1506" y="146"/>
                  <a:pt x="1506" y="143"/>
                </a:cubicBezTo>
                <a:cubicBezTo>
                  <a:pt x="1506" y="139"/>
                  <a:pt x="1503" y="136"/>
                  <a:pt x="1498" y="136"/>
                </a:cubicBezTo>
                <a:close/>
                <a:moveTo>
                  <a:pt x="1498" y="155"/>
                </a:moveTo>
                <a:cubicBezTo>
                  <a:pt x="1494" y="155"/>
                  <a:pt x="1491" y="158"/>
                  <a:pt x="1491" y="162"/>
                </a:cubicBezTo>
                <a:cubicBezTo>
                  <a:pt x="1491" y="166"/>
                  <a:pt x="1494" y="169"/>
                  <a:pt x="1498" y="169"/>
                </a:cubicBezTo>
                <a:cubicBezTo>
                  <a:pt x="1503" y="169"/>
                  <a:pt x="1506" y="166"/>
                  <a:pt x="1506" y="162"/>
                </a:cubicBezTo>
                <a:cubicBezTo>
                  <a:pt x="1506" y="158"/>
                  <a:pt x="1503" y="155"/>
                  <a:pt x="1498" y="155"/>
                </a:cubicBezTo>
                <a:close/>
                <a:moveTo>
                  <a:pt x="1521" y="155"/>
                </a:moveTo>
                <a:cubicBezTo>
                  <a:pt x="1517" y="155"/>
                  <a:pt x="1514" y="158"/>
                  <a:pt x="1514" y="162"/>
                </a:cubicBezTo>
                <a:cubicBezTo>
                  <a:pt x="1514" y="166"/>
                  <a:pt x="1517" y="169"/>
                  <a:pt x="1521" y="169"/>
                </a:cubicBezTo>
                <a:cubicBezTo>
                  <a:pt x="1526" y="169"/>
                  <a:pt x="1529" y="166"/>
                  <a:pt x="1529" y="162"/>
                </a:cubicBezTo>
                <a:cubicBezTo>
                  <a:pt x="1529" y="158"/>
                  <a:pt x="1526" y="155"/>
                  <a:pt x="1521" y="155"/>
                </a:cubicBezTo>
                <a:close/>
                <a:moveTo>
                  <a:pt x="1498" y="175"/>
                </a:moveTo>
                <a:cubicBezTo>
                  <a:pt x="1494" y="175"/>
                  <a:pt x="1491" y="178"/>
                  <a:pt x="1491" y="182"/>
                </a:cubicBezTo>
                <a:cubicBezTo>
                  <a:pt x="1491" y="185"/>
                  <a:pt x="1494" y="188"/>
                  <a:pt x="1498" y="188"/>
                </a:cubicBezTo>
                <a:cubicBezTo>
                  <a:pt x="1503" y="188"/>
                  <a:pt x="1506" y="185"/>
                  <a:pt x="1506" y="182"/>
                </a:cubicBezTo>
                <a:cubicBezTo>
                  <a:pt x="1506" y="178"/>
                  <a:pt x="1503" y="175"/>
                  <a:pt x="1498" y="175"/>
                </a:cubicBezTo>
                <a:close/>
                <a:moveTo>
                  <a:pt x="1498" y="194"/>
                </a:moveTo>
                <a:cubicBezTo>
                  <a:pt x="1494" y="194"/>
                  <a:pt x="1491" y="197"/>
                  <a:pt x="1491" y="201"/>
                </a:cubicBezTo>
                <a:cubicBezTo>
                  <a:pt x="1491" y="205"/>
                  <a:pt x="1494" y="208"/>
                  <a:pt x="1498" y="208"/>
                </a:cubicBezTo>
                <a:cubicBezTo>
                  <a:pt x="1503" y="208"/>
                  <a:pt x="1506" y="205"/>
                  <a:pt x="1506" y="201"/>
                </a:cubicBezTo>
                <a:cubicBezTo>
                  <a:pt x="1506" y="197"/>
                  <a:pt x="1503" y="194"/>
                  <a:pt x="1498" y="194"/>
                </a:cubicBezTo>
                <a:close/>
                <a:moveTo>
                  <a:pt x="1521" y="194"/>
                </a:moveTo>
                <a:cubicBezTo>
                  <a:pt x="1517" y="194"/>
                  <a:pt x="1514" y="197"/>
                  <a:pt x="1514" y="201"/>
                </a:cubicBezTo>
                <a:cubicBezTo>
                  <a:pt x="1514" y="205"/>
                  <a:pt x="1517" y="208"/>
                  <a:pt x="1521" y="208"/>
                </a:cubicBezTo>
                <a:cubicBezTo>
                  <a:pt x="1526" y="208"/>
                  <a:pt x="1529" y="205"/>
                  <a:pt x="1529" y="201"/>
                </a:cubicBezTo>
                <a:cubicBezTo>
                  <a:pt x="1529" y="197"/>
                  <a:pt x="1526" y="194"/>
                  <a:pt x="1521" y="194"/>
                </a:cubicBezTo>
                <a:close/>
                <a:moveTo>
                  <a:pt x="1498" y="214"/>
                </a:moveTo>
                <a:cubicBezTo>
                  <a:pt x="1494" y="214"/>
                  <a:pt x="1491" y="217"/>
                  <a:pt x="1491" y="220"/>
                </a:cubicBezTo>
                <a:cubicBezTo>
                  <a:pt x="1491" y="224"/>
                  <a:pt x="1494" y="227"/>
                  <a:pt x="1498" y="227"/>
                </a:cubicBezTo>
                <a:cubicBezTo>
                  <a:pt x="1503" y="227"/>
                  <a:pt x="1506" y="224"/>
                  <a:pt x="1506" y="220"/>
                </a:cubicBezTo>
                <a:cubicBezTo>
                  <a:pt x="1506" y="217"/>
                  <a:pt x="1503" y="214"/>
                  <a:pt x="1498" y="214"/>
                </a:cubicBezTo>
                <a:close/>
                <a:moveTo>
                  <a:pt x="1521" y="214"/>
                </a:moveTo>
                <a:cubicBezTo>
                  <a:pt x="1517" y="214"/>
                  <a:pt x="1514" y="217"/>
                  <a:pt x="1514" y="220"/>
                </a:cubicBezTo>
                <a:cubicBezTo>
                  <a:pt x="1514" y="224"/>
                  <a:pt x="1517" y="227"/>
                  <a:pt x="1521" y="227"/>
                </a:cubicBezTo>
                <a:cubicBezTo>
                  <a:pt x="1526" y="227"/>
                  <a:pt x="1529" y="224"/>
                  <a:pt x="1529" y="220"/>
                </a:cubicBezTo>
                <a:cubicBezTo>
                  <a:pt x="1529" y="217"/>
                  <a:pt x="1526" y="214"/>
                  <a:pt x="1521" y="214"/>
                </a:cubicBezTo>
                <a:close/>
                <a:moveTo>
                  <a:pt x="1498" y="233"/>
                </a:moveTo>
                <a:cubicBezTo>
                  <a:pt x="1494" y="233"/>
                  <a:pt x="1491" y="236"/>
                  <a:pt x="1491" y="239"/>
                </a:cubicBezTo>
                <a:cubicBezTo>
                  <a:pt x="1491" y="243"/>
                  <a:pt x="1494" y="245"/>
                  <a:pt x="1498" y="245"/>
                </a:cubicBezTo>
                <a:cubicBezTo>
                  <a:pt x="1503" y="245"/>
                  <a:pt x="1506" y="243"/>
                  <a:pt x="1506" y="239"/>
                </a:cubicBezTo>
                <a:cubicBezTo>
                  <a:pt x="1506" y="236"/>
                  <a:pt x="1503" y="233"/>
                  <a:pt x="1498" y="233"/>
                </a:cubicBezTo>
                <a:close/>
                <a:moveTo>
                  <a:pt x="1521" y="233"/>
                </a:moveTo>
                <a:cubicBezTo>
                  <a:pt x="1517" y="233"/>
                  <a:pt x="1514" y="236"/>
                  <a:pt x="1514" y="239"/>
                </a:cubicBezTo>
                <a:cubicBezTo>
                  <a:pt x="1514" y="243"/>
                  <a:pt x="1517" y="245"/>
                  <a:pt x="1521" y="245"/>
                </a:cubicBezTo>
                <a:cubicBezTo>
                  <a:pt x="1526" y="245"/>
                  <a:pt x="1529" y="243"/>
                  <a:pt x="1529" y="239"/>
                </a:cubicBezTo>
                <a:cubicBezTo>
                  <a:pt x="1529" y="236"/>
                  <a:pt x="1526" y="233"/>
                  <a:pt x="1521" y="233"/>
                </a:cubicBezTo>
                <a:close/>
                <a:moveTo>
                  <a:pt x="1498" y="252"/>
                </a:moveTo>
                <a:cubicBezTo>
                  <a:pt x="1494" y="252"/>
                  <a:pt x="1491" y="255"/>
                  <a:pt x="1491" y="258"/>
                </a:cubicBezTo>
                <a:cubicBezTo>
                  <a:pt x="1491" y="262"/>
                  <a:pt x="1494" y="265"/>
                  <a:pt x="1498" y="265"/>
                </a:cubicBezTo>
                <a:cubicBezTo>
                  <a:pt x="1503" y="265"/>
                  <a:pt x="1506" y="262"/>
                  <a:pt x="1506" y="258"/>
                </a:cubicBezTo>
                <a:cubicBezTo>
                  <a:pt x="1506" y="255"/>
                  <a:pt x="1503" y="252"/>
                  <a:pt x="1498" y="252"/>
                </a:cubicBezTo>
                <a:close/>
                <a:moveTo>
                  <a:pt x="1521" y="252"/>
                </a:moveTo>
                <a:cubicBezTo>
                  <a:pt x="1517" y="252"/>
                  <a:pt x="1514" y="255"/>
                  <a:pt x="1514" y="258"/>
                </a:cubicBezTo>
                <a:cubicBezTo>
                  <a:pt x="1514" y="262"/>
                  <a:pt x="1517" y="265"/>
                  <a:pt x="1521" y="265"/>
                </a:cubicBezTo>
                <a:cubicBezTo>
                  <a:pt x="1526" y="265"/>
                  <a:pt x="1529" y="262"/>
                  <a:pt x="1529" y="258"/>
                </a:cubicBezTo>
                <a:cubicBezTo>
                  <a:pt x="1529" y="255"/>
                  <a:pt x="1526" y="252"/>
                  <a:pt x="1521" y="252"/>
                </a:cubicBezTo>
                <a:close/>
                <a:moveTo>
                  <a:pt x="1498" y="271"/>
                </a:moveTo>
                <a:cubicBezTo>
                  <a:pt x="1494" y="271"/>
                  <a:pt x="1491" y="274"/>
                  <a:pt x="1491" y="278"/>
                </a:cubicBezTo>
                <a:cubicBezTo>
                  <a:pt x="1491" y="282"/>
                  <a:pt x="1494" y="285"/>
                  <a:pt x="1498" y="285"/>
                </a:cubicBezTo>
                <a:cubicBezTo>
                  <a:pt x="1503" y="285"/>
                  <a:pt x="1506" y="282"/>
                  <a:pt x="1506" y="278"/>
                </a:cubicBezTo>
                <a:cubicBezTo>
                  <a:pt x="1506" y="274"/>
                  <a:pt x="1503" y="271"/>
                  <a:pt x="1498" y="271"/>
                </a:cubicBezTo>
                <a:close/>
                <a:moveTo>
                  <a:pt x="1521" y="271"/>
                </a:moveTo>
                <a:cubicBezTo>
                  <a:pt x="1517" y="271"/>
                  <a:pt x="1514" y="274"/>
                  <a:pt x="1514" y="278"/>
                </a:cubicBezTo>
                <a:cubicBezTo>
                  <a:pt x="1514" y="282"/>
                  <a:pt x="1517" y="285"/>
                  <a:pt x="1521" y="285"/>
                </a:cubicBezTo>
                <a:cubicBezTo>
                  <a:pt x="1526" y="285"/>
                  <a:pt x="1529" y="282"/>
                  <a:pt x="1529" y="278"/>
                </a:cubicBezTo>
                <a:cubicBezTo>
                  <a:pt x="1529" y="274"/>
                  <a:pt x="1526" y="271"/>
                  <a:pt x="1521" y="271"/>
                </a:cubicBezTo>
                <a:close/>
                <a:moveTo>
                  <a:pt x="1543" y="175"/>
                </a:moveTo>
                <a:cubicBezTo>
                  <a:pt x="1539" y="175"/>
                  <a:pt x="1536" y="178"/>
                  <a:pt x="1536" y="182"/>
                </a:cubicBezTo>
                <a:cubicBezTo>
                  <a:pt x="1536" y="185"/>
                  <a:pt x="1539" y="188"/>
                  <a:pt x="1543" y="188"/>
                </a:cubicBezTo>
                <a:cubicBezTo>
                  <a:pt x="1548" y="188"/>
                  <a:pt x="1551" y="185"/>
                  <a:pt x="1551" y="182"/>
                </a:cubicBezTo>
                <a:cubicBezTo>
                  <a:pt x="1551" y="178"/>
                  <a:pt x="1548" y="175"/>
                  <a:pt x="1543" y="175"/>
                </a:cubicBezTo>
                <a:close/>
                <a:moveTo>
                  <a:pt x="1543" y="194"/>
                </a:moveTo>
                <a:cubicBezTo>
                  <a:pt x="1539" y="194"/>
                  <a:pt x="1536" y="197"/>
                  <a:pt x="1536" y="201"/>
                </a:cubicBezTo>
                <a:cubicBezTo>
                  <a:pt x="1536" y="205"/>
                  <a:pt x="1539" y="208"/>
                  <a:pt x="1543" y="208"/>
                </a:cubicBezTo>
                <a:cubicBezTo>
                  <a:pt x="1548" y="208"/>
                  <a:pt x="1551" y="205"/>
                  <a:pt x="1551" y="201"/>
                </a:cubicBezTo>
                <a:cubicBezTo>
                  <a:pt x="1551" y="197"/>
                  <a:pt x="1548" y="194"/>
                  <a:pt x="1543" y="194"/>
                </a:cubicBezTo>
                <a:close/>
                <a:moveTo>
                  <a:pt x="1543" y="214"/>
                </a:moveTo>
                <a:cubicBezTo>
                  <a:pt x="1539" y="214"/>
                  <a:pt x="1536" y="217"/>
                  <a:pt x="1536" y="220"/>
                </a:cubicBezTo>
                <a:cubicBezTo>
                  <a:pt x="1536" y="224"/>
                  <a:pt x="1539" y="227"/>
                  <a:pt x="1543" y="227"/>
                </a:cubicBezTo>
                <a:cubicBezTo>
                  <a:pt x="1548" y="227"/>
                  <a:pt x="1551" y="224"/>
                  <a:pt x="1551" y="220"/>
                </a:cubicBezTo>
                <a:cubicBezTo>
                  <a:pt x="1551" y="217"/>
                  <a:pt x="1548" y="214"/>
                  <a:pt x="1543" y="214"/>
                </a:cubicBezTo>
                <a:close/>
                <a:moveTo>
                  <a:pt x="1543" y="233"/>
                </a:moveTo>
                <a:cubicBezTo>
                  <a:pt x="1539" y="233"/>
                  <a:pt x="1536" y="236"/>
                  <a:pt x="1536" y="239"/>
                </a:cubicBezTo>
                <a:cubicBezTo>
                  <a:pt x="1536" y="243"/>
                  <a:pt x="1539" y="245"/>
                  <a:pt x="1543" y="245"/>
                </a:cubicBezTo>
                <a:cubicBezTo>
                  <a:pt x="1548" y="245"/>
                  <a:pt x="1551" y="243"/>
                  <a:pt x="1551" y="239"/>
                </a:cubicBezTo>
                <a:cubicBezTo>
                  <a:pt x="1551" y="236"/>
                  <a:pt x="1548" y="233"/>
                  <a:pt x="1543" y="233"/>
                </a:cubicBezTo>
                <a:close/>
                <a:moveTo>
                  <a:pt x="1543" y="252"/>
                </a:moveTo>
                <a:cubicBezTo>
                  <a:pt x="1539" y="252"/>
                  <a:pt x="1536" y="255"/>
                  <a:pt x="1536" y="258"/>
                </a:cubicBezTo>
                <a:cubicBezTo>
                  <a:pt x="1536" y="262"/>
                  <a:pt x="1539" y="265"/>
                  <a:pt x="1543" y="265"/>
                </a:cubicBezTo>
                <a:cubicBezTo>
                  <a:pt x="1548" y="265"/>
                  <a:pt x="1551" y="262"/>
                  <a:pt x="1551" y="258"/>
                </a:cubicBezTo>
                <a:cubicBezTo>
                  <a:pt x="1551" y="255"/>
                  <a:pt x="1548" y="252"/>
                  <a:pt x="1543" y="252"/>
                </a:cubicBezTo>
                <a:close/>
                <a:moveTo>
                  <a:pt x="1543" y="271"/>
                </a:moveTo>
                <a:cubicBezTo>
                  <a:pt x="1539" y="271"/>
                  <a:pt x="1536" y="274"/>
                  <a:pt x="1536" y="278"/>
                </a:cubicBezTo>
                <a:cubicBezTo>
                  <a:pt x="1536" y="282"/>
                  <a:pt x="1539" y="285"/>
                  <a:pt x="1543" y="285"/>
                </a:cubicBezTo>
                <a:cubicBezTo>
                  <a:pt x="1548" y="285"/>
                  <a:pt x="1551" y="282"/>
                  <a:pt x="1551" y="278"/>
                </a:cubicBezTo>
                <a:cubicBezTo>
                  <a:pt x="1551" y="274"/>
                  <a:pt x="1548" y="271"/>
                  <a:pt x="1543" y="271"/>
                </a:cubicBezTo>
                <a:close/>
                <a:moveTo>
                  <a:pt x="1232" y="329"/>
                </a:moveTo>
                <a:cubicBezTo>
                  <a:pt x="1228" y="329"/>
                  <a:pt x="1224" y="332"/>
                  <a:pt x="1224" y="335"/>
                </a:cubicBezTo>
                <a:cubicBezTo>
                  <a:pt x="1224" y="339"/>
                  <a:pt x="1228" y="342"/>
                  <a:pt x="1232" y="342"/>
                </a:cubicBezTo>
                <a:cubicBezTo>
                  <a:pt x="1236" y="342"/>
                  <a:pt x="1240" y="339"/>
                  <a:pt x="1240" y="335"/>
                </a:cubicBezTo>
                <a:cubicBezTo>
                  <a:pt x="1240" y="332"/>
                  <a:pt x="1236" y="329"/>
                  <a:pt x="1232" y="329"/>
                </a:cubicBezTo>
                <a:close/>
                <a:moveTo>
                  <a:pt x="1255" y="329"/>
                </a:moveTo>
                <a:cubicBezTo>
                  <a:pt x="1251" y="329"/>
                  <a:pt x="1247" y="332"/>
                  <a:pt x="1247" y="335"/>
                </a:cubicBezTo>
                <a:cubicBezTo>
                  <a:pt x="1247" y="339"/>
                  <a:pt x="1251" y="342"/>
                  <a:pt x="1255" y="342"/>
                </a:cubicBezTo>
                <a:cubicBezTo>
                  <a:pt x="1259" y="342"/>
                  <a:pt x="1263" y="339"/>
                  <a:pt x="1263" y="335"/>
                </a:cubicBezTo>
                <a:cubicBezTo>
                  <a:pt x="1263" y="332"/>
                  <a:pt x="1259" y="329"/>
                  <a:pt x="1255" y="329"/>
                </a:cubicBezTo>
                <a:close/>
                <a:moveTo>
                  <a:pt x="1232" y="348"/>
                </a:moveTo>
                <a:cubicBezTo>
                  <a:pt x="1228" y="348"/>
                  <a:pt x="1224" y="351"/>
                  <a:pt x="1224" y="355"/>
                </a:cubicBezTo>
                <a:cubicBezTo>
                  <a:pt x="1224" y="359"/>
                  <a:pt x="1228" y="362"/>
                  <a:pt x="1232" y="362"/>
                </a:cubicBezTo>
                <a:cubicBezTo>
                  <a:pt x="1236" y="362"/>
                  <a:pt x="1240" y="359"/>
                  <a:pt x="1240" y="355"/>
                </a:cubicBezTo>
                <a:cubicBezTo>
                  <a:pt x="1240" y="351"/>
                  <a:pt x="1236" y="348"/>
                  <a:pt x="1232" y="348"/>
                </a:cubicBezTo>
                <a:close/>
                <a:moveTo>
                  <a:pt x="1255" y="348"/>
                </a:moveTo>
                <a:cubicBezTo>
                  <a:pt x="1251" y="348"/>
                  <a:pt x="1247" y="351"/>
                  <a:pt x="1247" y="355"/>
                </a:cubicBezTo>
                <a:cubicBezTo>
                  <a:pt x="1247" y="359"/>
                  <a:pt x="1251" y="362"/>
                  <a:pt x="1255" y="362"/>
                </a:cubicBezTo>
                <a:cubicBezTo>
                  <a:pt x="1259" y="362"/>
                  <a:pt x="1263" y="359"/>
                  <a:pt x="1263" y="355"/>
                </a:cubicBezTo>
                <a:cubicBezTo>
                  <a:pt x="1263" y="351"/>
                  <a:pt x="1259" y="348"/>
                  <a:pt x="1255" y="348"/>
                </a:cubicBezTo>
                <a:close/>
                <a:moveTo>
                  <a:pt x="1232" y="368"/>
                </a:moveTo>
                <a:cubicBezTo>
                  <a:pt x="1228" y="368"/>
                  <a:pt x="1224" y="371"/>
                  <a:pt x="1224" y="374"/>
                </a:cubicBezTo>
                <a:cubicBezTo>
                  <a:pt x="1224" y="378"/>
                  <a:pt x="1228" y="381"/>
                  <a:pt x="1232" y="381"/>
                </a:cubicBezTo>
                <a:cubicBezTo>
                  <a:pt x="1236" y="381"/>
                  <a:pt x="1240" y="378"/>
                  <a:pt x="1240" y="374"/>
                </a:cubicBezTo>
                <a:cubicBezTo>
                  <a:pt x="1240" y="371"/>
                  <a:pt x="1236" y="368"/>
                  <a:pt x="1232" y="368"/>
                </a:cubicBezTo>
                <a:close/>
                <a:moveTo>
                  <a:pt x="1255" y="368"/>
                </a:moveTo>
                <a:cubicBezTo>
                  <a:pt x="1251" y="368"/>
                  <a:pt x="1247" y="371"/>
                  <a:pt x="1247" y="374"/>
                </a:cubicBezTo>
                <a:cubicBezTo>
                  <a:pt x="1247" y="378"/>
                  <a:pt x="1251" y="381"/>
                  <a:pt x="1255" y="381"/>
                </a:cubicBezTo>
                <a:cubicBezTo>
                  <a:pt x="1259" y="381"/>
                  <a:pt x="1263" y="378"/>
                  <a:pt x="1263" y="374"/>
                </a:cubicBezTo>
                <a:cubicBezTo>
                  <a:pt x="1263" y="371"/>
                  <a:pt x="1259" y="368"/>
                  <a:pt x="1255" y="368"/>
                </a:cubicBezTo>
                <a:close/>
                <a:moveTo>
                  <a:pt x="1232" y="387"/>
                </a:moveTo>
                <a:cubicBezTo>
                  <a:pt x="1228" y="387"/>
                  <a:pt x="1224" y="390"/>
                  <a:pt x="1224" y="393"/>
                </a:cubicBezTo>
                <a:cubicBezTo>
                  <a:pt x="1224" y="397"/>
                  <a:pt x="1228" y="400"/>
                  <a:pt x="1232" y="400"/>
                </a:cubicBezTo>
                <a:cubicBezTo>
                  <a:pt x="1236" y="400"/>
                  <a:pt x="1240" y="397"/>
                  <a:pt x="1240" y="393"/>
                </a:cubicBezTo>
                <a:cubicBezTo>
                  <a:pt x="1240" y="390"/>
                  <a:pt x="1236" y="387"/>
                  <a:pt x="1232" y="387"/>
                </a:cubicBezTo>
                <a:close/>
                <a:moveTo>
                  <a:pt x="1255" y="387"/>
                </a:moveTo>
                <a:cubicBezTo>
                  <a:pt x="1251" y="387"/>
                  <a:pt x="1247" y="390"/>
                  <a:pt x="1247" y="393"/>
                </a:cubicBezTo>
                <a:cubicBezTo>
                  <a:pt x="1247" y="397"/>
                  <a:pt x="1251" y="400"/>
                  <a:pt x="1255" y="400"/>
                </a:cubicBezTo>
                <a:cubicBezTo>
                  <a:pt x="1259" y="400"/>
                  <a:pt x="1263" y="397"/>
                  <a:pt x="1263" y="393"/>
                </a:cubicBezTo>
                <a:cubicBezTo>
                  <a:pt x="1263" y="390"/>
                  <a:pt x="1259" y="387"/>
                  <a:pt x="1255" y="387"/>
                </a:cubicBezTo>
                <a:close/>
                <a:moveTo>
                  <a:pt x="1255" y="406"/>
                </a:moveTo>
                <a:cubicBezTo>
                  <a:pt x="1251" y="406"/>
                  <a:pt x="1247" y="409"/>
                  <a:pt x="1247" y="413"/>
                </a:cubicBezTo>
                <a:cubicBezTo>
                  <a:pt x="1247" y="416"/>
                  <a:pt x="1251" y="419"/>
                  <a:pt x="1255" y="419"/>
                </a:cubicBezTo>
                <a:cubicBezTo>
                  <a:pt x="1259" y="419"/>
                  <a:pt x="1263" y="416"/>
                  <a:pt x="1263" y="413"/>
                </a:cubicBezTo>
                <a:cubicBezTo>
                  <a:pt x="1263" y="409"/>
                  <a:pt x="1259" y="406"/>
                  <a:pt x="1255" y="406"/>
                </a:cubicBezTo>
                <a:close/>
                <a:moveTo>
                  <a:pt x="1232" y="425"/>
                </a:moveTo>
                <a:cubicBezTo>
                  <a:pt x="1228" y="425"/>
                  <a:pt x="1224" y="428"/>
                  <a:pt x="1224" y="432"/>
                </a:cubicBezTo>
                <a:cubicBezTo>
                  <a:pt x="1224" y="435"/>
                  <a:pt x="1228" y="438"/>
                  <a:pt x="1232" y="438"/>
                </a:cubicBezTo>
                <a:cubicBezTo>
                  <a:pt x="1236" y="438"/>
                  <a:pt x="1240" y="435"/>
                  <a:pt x="1240" y="432"/>
                </a:cubicBezTo>
                <a:cubicBezTo>
                  <a:pt x="1240" y="428"/>
                  <a:pt x="1236" y="425"/>
                  <a:pt x="1232" y="425"/>
                </a:cubicBezTo>
                <a:close/>
                <a:moveTo>
                  <a:pt x="1299" y="290"/>
                </a:moveTo>
                <a:cubicBezTo>
                  <a:pt x="1295" y="290"/>
                  <a:pt x="1291" y="293"/>
                  <a:pt x="1291" y="296"/>
                </a:cubicBezTo>
                <a:cubicBezTo>
                  <a:pt x="1291" y="300"/>
                  <a:pt x="1295" y="303"/>
                  <a:pt x="1299" y="303"/>
                </a:cubicBezTo>
                <a:cubicBezTo>
                  <a:pt x="1303" y="303"/>
                  <a:pt x="1307" y="300"/>
                  <a:pt x="1307" y="296"/>
                </a:cubicBezTo>
                <a:cubicBezTo>
                  <a:pt x="1307" y="293"/>
                  <a:pt x="1303" y="290"/>
                  <a:pt x="1299" y="290"/>
                </a:cubicBezTo>
                <a:close/>
                <a:moveTo>
                  <a:pt x="1277" y="309"/>
                </a:moveTo>
                <a:cubicBezTo>
                  <a:pt x="1273" y="309"/>
                  <a:pt x="1269" y="312"/>
                  <a:pt x="1269" y="316"/>
                </a:cubicBezTo>
                <a:cubicBezTo>
                  <a:pt x="1269" y="320"/>
                  <a:pt x="1273" y="323"/>
                  <a:pt x="1277" y="323"/>
                </a:cubicBezTo>
                <a:cubicBezTo>
                  <a:pt x="1281" y="323"/>
                  <a:pt x="1285" y="320"/>
                  <a:pt x="1285" y="316"/>
                </a:cubicBezTo>
                <a:cubicBezTo>
                  <a:pt x="1285" y="312"/>
                  <a:pt x="1281" y="309"/>
                  <a:pt x="1277" y="309"/>
                </a:cubicBezTo>
                <a:close/>
                <a:moveTo>
                  <a:pt x="1299" y="309"/>
                </a:moveTo>
                <a:cubicBezTo>
                  <a:pt x="1295" y="309"/>
                  <a:pt x="1291" y="312"/>
                  <a:pt x="1291" y="316"/>
                </a:cubicBezTo>
                <a:cubicBezTo>
                  <a:pt x="1291" y="320"/>
                  <a:pt x="1295" y="323"/>
                  <a:pt x="1299" y="323"/>
                </a:cubicBezTo>
                <a:cubicBezTo>
                  <a:pt x="1303" y="323"/>
                  <a:pt x="1307" y="320"/>
                  <a:pt x="1307" y="316"/>
                </a:cubicBezTo>
                <a:cubicBezTo>
                  <a:pt x="1307" y="312"/>
                  <a:pt x="1303" y="309"/>
                  <a:pt x="1299" y="309"/>
                </a:cubicBezTo>
                <a:close/>
                <a:moveTo>
                  <a:pt x="1277" y="329"/>
                </a:moveTo>
                <a:cubicBezTo>
                  <a:pt x="1273" y="329"/>
                  <a:pt x="1269" y="332"/>
                  <a:pt x="1269" y="335"/>
                </a:cubicBezTo>
                <a:cubicBezTo>
                  <a:pt x="1269" y="339"/>
                  <a:pt x="1273" y="342"/>
                  <a:pt x="1277" y="342"/>
                </a:cubicBezTo>
                <a:cubicBezTo>
                  <a:pt x="1281" y="342"/>
                  <a:pt x="1285" y="339"/>
                  <a:pt x="1285" y="335"/>
                </a:cubicBezTo>
                <a:cubicBezTo>
                  <a:pt x="1285" y="332"/>
                  <a:pt x="1281" y="329"/>
                  <a:pt x="1277" y="329"/>
                </a:cubicBezTo>
                <a:close/>
                <a:moveTo>
                  <a:pt x="1299" y="329"/>
                </a:moveTo>
                <a:cubicBezTo>
                  <a:pt x="1295" y="329"/>
                  <a:pt x="1291" y="332"/>
                  <a:pt x="1291" y="335"/>
                </a:cubicBezTo>
                <a:cubicBezTo>
                  <a:pt x="1291" y="339"/>
                  <a:pt x="1295" y="342"/>
                  <a:pt x="1299" y="342"/>
                </a:cubicBezTo>
                <a:cubicBezTo>
                  <a:pt x="1303" y="342"/>
                  <a:pt x="1307" y="339"/>
                  <a:pt x="1307" y="335"/>
                </a:cubicBezTo>
                <a:cubicBezTo>
                  <a:pt x="1307" y="332"/>
                  <a:pt x="1303" y="329"/>
                  <a:pt x="1299" y="329"/>
                </a:cubicBezTo>
                <a:close/>
                <a:moveTo>
                  <a:pt x="1277" y="348"/>
                </a:moveTo>
                <a:cubicBezTo>
                  <a:pt x="1273" y="348"/>
                  <a:pt x="1269" y="351"/>
                  <a:pt x="1269" y="355"/>
                </a:cubicBezTo>
                <a:cubicBezTo>
                  <a:pt x="1269" y="359"/>
                  <a:pt x="1273" y="362"/>
                  <a:pt x="1277" y="362"/>
                </a:cubicBezTo>
                <a:cubicBezTo>
                  <a:pt x="1281" y="362"/>
                  <a:pt x="1285" y="359"/>
                  <a:pt x="1285" y="355"/>
                </a:cubicBezTo>
                <a:cubicBezTo>
                  <a:pt x="1285" y="351"/>
                  <a:pt x="1281" y="348"/>
                  <a:pt x="1277" y="348"/>
                </a:cubicBezTo>
                <a:close/>
                <a:moveTo>
                  <a:pt x="1299" y="348"/>
                </a:moveTo>
                <a:cubicBezTo>
                  <a:pt x="1295" y="348"/>
                  <a:pt x="1291" y="351"/>
                  <a:pt x="1291" y="355"/>
                </a:cubicBezTo>
                <a:cubicBezTo>
                  <a:pt x="1291" y="359"/>
                  <a:pt x="1295" y="362"/>
                  <a:pt x="1299" y="362"/>
                </a:cubicBezTo>
                <a:cubicBezTo>
                  <a:pt x="1303" y="362"/>
                  <a:pt x="1307" y="359"/>
                  <a:pt x="1307" y="355"/>
                </a:cubicBezTo>
                <a:cubicBezTo>
                  <a:pt x="1307" y="351"/>
                  <a:pt x="1303" y="348"/>
                  <a:pt x="1299" y="348"/>
                </a:cubicBezTo>
                <a:close/>
                <a:moveTo>
                  <a:pt x="1277" y="368"/>
                </a:moveTo>
                <a:cubicBezTo>
                  <a:pt x="1273" y="368"/>
                  <a:pt x="1269" y="371"/>
                  <a:pt x="1269" y="374"/>
                </a:cubicBezTo>
                <a:cubicBezTo>
                  <a:pt x="1269" y="378"/>
                  <a:pt x="1273" y="381"/>
                  <a:pt x="1277" y="381"/>
                </a:cubicBezTo>
                <a:cubicBezTo>
                  <a:pt x="1281" y="381"/>
                  <a:pt x="1285" y="378"/>
                  <a:pt x="1285" y="374"/>
                </a:cubicBezTo>
                <a:cubicBezTo>
                  <a:pt x="1285" y="371"/>
                  <a:pt x="1281" y="368"/>
                  <a:pt x="1277" y="368"/>
                </a:cubicBezTo>
                <a:close/>
                <a:moveTo>
                  <a:pt x="1299" y="368"/>
                </a:moveTo>
                <a:cubicBezTo>
                  <a:pt x="1295" y="368"/>
                  <a:pt x="1291" y="371"/>
                  <a:pt x="1291" y="374"/>
                </a:cubicBezTo>
                <a:cubicBezTo>
                  <a:pt x="1291" y="378"/>
                  <a:pt x="1295" y="381"/>
                  <a:pt x="1299" y="381"/>
                </a:cubicBezTo>
                <a:cubicBezTo>
                  <a:pt x="1303" y="381"/>
                  <a:pt x="1307" y="378"/>
                  <a:pt x="1307" y="374"/>
                </a:cubicBezTo>
                <a:cubicBezTo>
                  <a:pt x="1307" y="371"/>
                  <a:pt x="1303" y="368"/>
                  <a:pt x="1299" y="368"/>
                </a:cubicBezTo>
                <a:close/>
                <a:moveTo>
                  <a:pt x="1277" y="387"/>
                </a:moveTo>
                <a:cubicBezTo>
                  <a:pt x="1273" y="387"/>
                  <a:pt x="1269" y="390"/>
                  <a:pt x="1269" y="393"/>
                </a:cubicBezTo>
                <a:cubicBezTo>
                  <a:pt x="1269" y="397"/>
                  <a:pt x="1273" y="400"/>
                  <a:pt x="1277" y="400"/>
                </a:cubicBezTo>
                <a:cubicBezTo>
                  <a:pt x="1281" y="400"/>
                  <a:pt x="1285" y="397"/>
                  <a:pt x="1285" y="393"/>
                </a:cubicBezTo>
                <a:cubicBezTo>
                  <a:pt x="1285" y="390"/>
                  <a:pt x="1281" y="387"/>
                  <a:pt x="1277" y="387"/>
                </a:cubicBezTo>
                <a:close/>
                <a:moveTo>
                  <a:pt x="1299" y="387"/>
                </a:moveTo>
                <a:cubicBezTo>
                  <a:pt x="1295" y="387"/>
                  <a:pt x="1291" y="390"/>
                  <a:pt x="1291" y="393"/>
                </a:cubicBezTo>
                <a:cubicBezTo>
                  <a:pt x="1291" y="397"/>
                  <a:pt x="1295" y="400"/>
                  <a:pt x="1299" y="400"/>
                </a:cubicBezTo>
                <a:cubicBezTo>
                  <a:pt x="1303" y="400"/>
                  <a:pt x="1307" y="397"/>
                  <a:pt x="1307" y="393"/>
                </a:cubicBezTo>
                <a:cubicBezTo>
                  <a:pt x="1307" y="390"/>
                  <a:pt x="1303" y="387"/>
                  <a:pt x="1299" y="387"/>
                </a:cubicBezTo>
                <a:close/>
                <a:moveTo>
                  <a:pt x="1277" y="406"/>
                </a:moveTo>
                <a:cubicBezTo>
                  <a:pt x="1273" y="406"/>
                  <a:pt x="1269" y="409"/>
                  <a:pt x="1269" y="413"/>
                </a:cubicBezTo>
                <a:cubicBezTo>
                  <a:pt x="1269" y="416"/>
                  <a:pt x="1273" y="419"/>
                  <a:pt x="1277" y="419"/>
                </a:cubicBezTo>
                <a:cubicBezTo>
                  <a:pt x="1281" y="419"/>
                  <a:pt x="1285" y="416"/>
                  <a:pt x="1285" y="413"/>
                </a:cubicBezTo>
                <a:cubicBezTo>
                  <a:pt x="1285" y="409"/>
                  <a:pt x="1281" y="406"/>
                  <a:pt x="1277" y="406"/>
                </a:cubicBezTo>
                <a:close/>
                <a:moveTo>
                  <a:pt x="1299" y="406"/>
                </a:moveTo>
                <a:cubicBezTo>
                  <a:pt x="1295" y="406"/>
                  <a:pt x="1291" y="409"/>
                  <a:pt x="1291" y="413"/>
                </a:cubicBezTo>
                <a:cubicBezTo>
                  <a:pt x="1291" y="416"/>
                  <a:pt x="1295" y="419"/>
                  <a:pt x="1299" y="419"/>
                </a:cubicBezTo>
                <a:cubicBezTo>
                  <a:pt x="1303" y="419"/>
                  <a:pt x="1307" y="416"/>
                  <a:pt x="1307" y="413"/>
                </a:cubicBezTo>
                <a:cubicBezTo>
                  <a:pt x="1307" y="409"/>
                  <a:pt x="1303" y="406"/>
                  <a:pt x="1299" y="406"/>
                </a:cubicBezTo>
                <a:close/>
                <a:moveTo>
                  <a:pt x="1277" y="425"/>
                </a:moveTo>
                <a:cubicBezTo>
                  <a:pt x="1273" y="425"/>
                  <a:pt x="1269" y="428"/>
                  <a:pt x="1269" y="432"/>
                </a:cubicBezTo>
                <a:cubicBezTo>
                  <a:pt x="1269" y="435"/>
                  <a:pt x="1273" y="438"/>
                  <a:pt x="1277" y="438"/>
                </a:cubicBezTo>
                <a:cubicBezTo>
                  <a:pt x="1281" y="438"/>
                  <a:pt x="1285" y="435"/>
                  <a:pt x="1285" y="432"/>
                </a:cubicBezTo>
                <a:cubicBezTo>
                  <a:pt x="1285" y="428"/>
                  <a:pt x="1281" y="425"/>
                  <a:pt x="1277" y="425"/>
                </a:cubicBezTo>
                <a:close/>
                <a:moveTo>
                  <a:pt x="1299" y="425"/>
                </a:moveTo>
                <a:cubicBezTo>
                  <a:pt x="1295" y="425"/>
                  <a:pt x="1291" y="428"/>
                  <a:pt x="1291" y="432"/>
                </a:cubicBezTo>
                <a:cubicBezTo>
                  <a:pt x="1291" y="435"/>
                  <a:pt x="1295" y="438"/>
                  <a:pt x="1299" y="438"/>
                </a:cubicBezTo>
                <a:cubicBezTo>
                  <a:pt x="1303" y="438"/>
                  <a:pt x="1307" y="435"/>
                  <a:pt x="1307" y="432"/>
                </a:cubicBezTo>
                <a:cubicBezTo>
                  <a:pt x="1307" y="428"/>
                  <a:pt x="1303" y="425"/>
                  <a:pt x="1299" y="425"/>
                </a:cubicBezTo>
                <a:close/>
                <a:moveTo>
                  <a:pt x="1321" y="290"/>
                </a:moveTo>
                <a:cubicBezTo>
                  <a:pt x="1317" y="290"/>
                  <a:pt x="1313" y="293"/>
                  <a:pt x="1313" y="296"/>
                </a:cubicBezTo>
                <a:cubicBezTo>
                  <a:pt x="1313" y="300"/>
                  <a:pt x="1317" y="303"/>
                  <a:pt x="1321" y="303"/>
                </a:cubicBezTo>
                <a:cubicBezTo>
                  <a:pt x="1325" y="303"/>
                  <a:pt x="1328" y="300"/>
                  <a:pt x="1328" y="296"/>
                </a:cubicBezTo>
                <a:cubicBezTo>
                  <a:pt x="1328" y="293"/>
                  <a:pt x="1325" y="290"/>
                  <a:pt x="1321" y="290"/>
                </a:cubicBezTo>
                <a:close/>
                <a:moveTo>
                  <a:pt x="1344" y="290"/>
                </a:moveTo>
                <a:cubicBezTo>
                  <a:pt x="1339" y="290"/>
                  <a:pt x="1336" y="293"/>
                  <a:pt x="1336" y="296"/>
                </a:cubicBezTo>
                <a:cubicBezTo>
                  <a:pt x="1336" y="300"/>
                  <a:pt x="1339" y="303"/>
                  <a:pt x="1344" y="303"/>
                </a:cubicBezTo>
                <a:cubicBezTo>
                  <a:pt x="1348" y="303"/>
                  <a:pt x="1351" y="300"/>
                  <a:pt x="1351" y="296"/>
                </a:cubicBezTo>
                <a:cubicBezTo>
                  <a:pt x="1351" y="293"/>
                  <a:pt x="1348" y="290"/>
                  <a:pt x="1344" y="290"/>
                </a:cubicBezTo>
                <a:close/>
                <a:moveTo>
                  <a:pt x="1321" y="309"/>
                </a:moveTo>
                <a:cubicBezTo>
                  <a:pt x="1317" y="309"/>
                  <a:pt x="1313" y="312"/>
                  <a:pt x="1313" y="316"/>
                </a:cubicBezTo>
                <a:cubicBezTo>
                  <a:pt x="1313" y="320"/>
                  <a:pt x="1317" y="323"/>
                  <a:pt x="1321" y="323"/>
                </a:cubicBezTo>
                <a:cubicBezTo>
                  <a:pt x="1325" y="323"/>
                  <a:pt x="1328" y="320"/>
                  <a:pt x="1328" y="316"/>
                </a:cubicBezTo>
                <a:cubicBezTo>
                  <a:pt x="1328" y="312"/>
                  <a:pt x="1325" y="309"/>
                  <a:pt x="1321" y="309"/>
                </a:cubicBezTo>
                <a:close/>
                <a:moveTo>
                  <a:pt x="1344" y="309"/>
                </a:moveTo>
                <a:cubicBezTo>
                  <a:pt x="1339" y="309"/>
                  <a:pt x="1336" y="312"/>
                  <a:pt x="1336" y="316"/>
                </a:cubicBezTo>
                <a:cubicBezTo>
                  <a:pt x="1336" y="320"/>
                  <a:pt x="1339" y="323"/>
                  <a:pt x="1344" y="323"/>
                </a:cubicBezTo>
                <a:cubicBezTo>
                  <a:pt x="1348" y="323"/>
                  <a:pt x="1351" y="320"/>
                  <a:pt x="1351" y="316"/>
                </a:cubicBezTo>
                <a:cubicBezTo>
                  <a:pt x="1351" y="312"/>
                  <a:pt x="1348" y="309"/>
                  <a:pt x="1344" y="309"/>
                </a:cubicBezTo>
                <a:close/>
                <a:moveTo>
                  <a:pt x="1321" y="329"/>
                </a:moveTo>
                <a:cubicBezTo>
                  <a:pt x="1317" y="329"/>
                  <a:pt x="1313" y="332"/>
                  <a:pt x="1313" y="335"/>
                </a:cubicBezTo>
                <a:cubicBezTo>
                  <a:pt x="1313" y="339"/>
                  <a:pt x="1317" y="342"/>
                  <a:pt x="1321" y="342"/>
                </a:cubicBezTo>
                <a:cubicBezTo>
                  <a:pt x="1325" y="342"/>
                  <a:pt x="1328" y="339"/>
                  <a:pt x="1328" y="335"/>
                </a:cubicBezTo>
                <a:cubicBezTo>
                  <a:pt x="1328" y="332"/>
                  <a:pt x="1325" y="329"/>
                  <a:pt x="1321" y="329"/>
                </a:cubicBezTo>
                <a:close/>
                <a:moveTo>
                  <a:pt x="1344" y="329"/>
                </a:moveTo>
                <a:cubicBezTo>
                  <a:pt x="1339" y="329"/>
                  <a:pt x="1336" y="332"/>
                  <a:pt x="1336" y="335"/>
                </a:cubicBezTo>
                <a:cubicBezTo>
                  <a:pt x="1336" y="339"/>
                  <a:pt x="1339" y="342"/>
                  <a:pt x="1344" y="342"/>
                </a:cubicBezTo>
                <a:cubicBezTo>
                  <a:pt x="1348" y="342"/>
                  <a:pt x="1351" y="339"/>
                  <a:pt x="1351" y="335"/>
                </a:cubicBezTo>
                <a:cubicBezTo>
                  <a:pt x="1351" y="332"/>
                  <a:pt x="1348" y="329"/>
                  <a:pt x="1344" y="329"/>
                </a:cubicBezTo>
                <a:close/>
                <a:moveTo>
                  <a:pt x="1321" y="348"/>
                </a:moveTo>
                <a:cubicBezTo>
                  <a:pt x="1317" y="348"/>
                  <a:pt x="1313" y="351"/>
                  <a:pt x="1313" y="355"/>
                </a:cubicBezTo>
                <a:cubicBezTo>
                  <a:pt x="1313" y="359"/>
                  <a:pt x="1317" y="362"/>
                  <a:pt x="1321" y="362"/>
                </a:cubicBezTo>
                <a:cubicBezTo>
                  <a:pt x="1325" y="362"/>
                  <a:pt x="1328" y="359"/>
                  <a:pt x="1328" y="355"/>
                </a:cubicBezTo>
                <a:cubicBezTo>
                  <a:pt x="1328" y="351"/>
                  <a:pt x="1325" y="348"/>
                  <a:pt x="1321" y="348"/>
                </a:cubicBezTo>
                <a:close/>
                <a:moveTo>
                  <a:pt x="1344" y="348"/>
                </a:moveTo>
                <a:cubicBezTo>
                  <a:pt x="1339" y="348"/>
                  <a:pt x="1336" y="351"/>
                  <a:pt x="1336" y="355"/>
                </a:cubicBezTo>
                <a:cubicBezTo>
                  <a:pt x="1336" y="359"/>
                  <a:pt x="1339" y="362"/>
                  <a:pt x="1344" y="362"/>
                </a:cubicBezTo>
                <a:cubicBezTo>
                  <a:pt x="1348" y="362"/>
                  <a:pt x="1351" y="359"/>
                  <a:pt x="1351" y="355"/>
                </a:cubicBezTo>
                <a:cubicBezTo>
                  <a:pt x="1351" y="351"/>
                  <a:pt x="1348" y="348"/>
                  <a:pt x="1344" y="348"/>
                </a:cubicBezTo>
                <a:close/>
                <a:moveTo>
                  <a:pt x="1321" y="368"/>
                </a:moveTo>
                <a:cubicBezTo>
                  <a:pt x="1317" y="368"/>
                  <a:pt x="1313" y="371"/>
                  <a:pt x="1313" y="374"/>
                </a:cubicBezTo>
                <a:cubicBezTo>
                  <a:pt x="1313" y="378"/>
                  <a:pt x="1317" y="381"/>
                  <a:pt x="1321" y="381"/>
                </a:cubicBezTo>
                <a:cubicBezTo>
                  <a:pt x="1325" y="381"/>
                  <a:pt x="1328" y="378"/>
                  <a:pt x="1328" y="374"/>
                </a:cubicBezTo>
                <a:cubicBezTo>
                  <a:pt x="1328" y="371"/>
                  <a:pt x="1325" y="368"/>
                  <a:pt x="1321" y="368"/>
                </a:cubicBezTo>
                <a:close/>
                <a:moveTo>
                  <a:pt x="1344" y="368"/>
                </a:moveTo>
                <a:cubicBezTo>
                  <a:pt x="1339" y="368"/>
                  <a:pt x="1336" y="371"/>
                  <a:pt x="1336" y="374"/>
                </a:cubicBezTo>
                <a:cubicBezTo>
                  <a:pt x="1336" y="378"/>
                  <a:pt x="1339" y="381"/>
                  <a:pt x="1344" y="381"/>
                </a:cubicBezTo>
                <a:cubicBezTo>
                  <a:pt x="1348" y="381"/>
                  <a:pt x="1351" y="378"/>
                  <a:pt x="1351" y="374"/>
                </a:cubicBezTo>
                <a:cubicBezTo>
                  <a:pt x="1351" y="371"/>
                  <a:pt x="1348" y="368"/>
                  <a:pt x="1344" y="368"/>
                </a:cubicBezTo>
                <a:close/>
                <a:moveTo>
                  <a:pt x="1321" y="387"/>
                </a:moveTo>
                <a:cubicBezTo>
                  <a:pt x="1317" y="387"/>
                  <a:pt x="1313" y="390"/>
                  <a:pt x="1313" y="393"/>
                </a:cubicBezTo>
                <a:cubicBezTo>
                  <a:pt x="1313" y="397"/>
                  <a:pt x="1317" y="400"/>
                  <a:pt x="1321" y="400"/>
                </a:cubicBezTo>
                <a:cubicBezTo>
                  <a:pt x="1325" y="400"/>
                  <a:pt x="1328" y="397"/>
                  <a:pt x="1328" y="393"/>
                </a:cubicBezTo>
                <a:cubicBezTo>
                  <a:pt x="1328" y="390"/>
                  <a:pt x="1325" y="387"/>
                  <a:pt x="1321" y="387"/>
                </a:cubicBezTo>
                <a:close/>
                <a:moveTo>
                  <a:pt x="1344" y="387"/>
                </a:moveTo>
                <a:cubicBezTo>
                  <a:pt x="1339" y="387"/>
                  <a:pt x="1336" y="390"/>
                  <a:pt x="1336" y="393"/>
                </a:cubicBezTo>
                <a:cubicBezTo>
                  <a:pt x="1336" y="397"/>
                  <a:pt x="1339" y="400"/>
                  <a:pt x="1344" y="400"/>
                </a:cubicBezTo>
                <a:cubicBezTo>
                  <a:pt x="1348" y="400"/>
                  <a:pt x="1351" y="397"/>
                  <a:pt x="1351" y="393"/>
                </a:cubicBezTo>
                <a:cubicBezTo>
                  <a:pt x="1351" y="390"/>
                  <a:pt x="1348" y="387"/>
                  <a:pt x="1344" y="387"/>
                </a:cubicBezTo>
                <a:close/>
                <a:moveTo>
                  <a:pt x="1321" y="406"/>
                </a:moveTo>
                <a:cubicBezTo>
                  <a:pt x="1317" y="406"/>
                  <a:pt x="1313" y="409"/>
                  <a:pt x="1313" y="413"/>
                </a:cubicBezTo>
                <a:cubicBezTo>
                  <a:pt x="1313" y="416"/>
                  <a:pt x="1317" y="419"/>
                  <a:pt x="1321" y="419"/>
                </a:cubicBezTo>
                <a:cubicBezTo>
                  <a:pt x="1325" y="419"/>
                  <a:pt x="1328" y="416"/>
                  <a:pt x="1328" y="413"/>
                </a:cubicBezTo>
                <a:cubicBezTo>
                  <a:pt x="1328" y="409"/>
                  <a:pt x="1325" y="406"/>
                  <a:pt x="1321" y="406"/>
                </a:cubicBezTo>
                <a:close/>
                <a:moveTo>
                  <a:pt x="1366" y="290"/>
                </a:moveTo>
                <a:cubicBezTo>
                  <a:pt x="1362" y="290"/>
                  <a:pt x="1358" y="293"/>
                  <a:pt x="1358" y="296"/>
                </a:cubicBezTo>
                <a:cubicBezTo>
                  <a:pt x="1358" y="300"/>
                  <a:pt x="1362" y="303"/>
                  <a:pt x="1366" y="303"/>
                </a:cubicBezTo>
                <a:cubicBezTo>
                  <a:pt x="1370" y="303"/>
                  <a:pt x="1373" y="300"/>
                  <a:pt x="1373" y="296"/>
                </a:cubicBezTo>
                <a:cubicBezTo>
                  <a:pt x="1373" y="293"/>
                  <a:pt x="1370" y="290"/>
                  <a:pt x="1366" y="290"/>
                </a:cubicBezTo>
                <a:close/>
                <a:moveTo>
                  <a:pt x="1388" y="290"/>
                </a:moveTo>
                <a:cubicBezTo>
                  <a:pt x="1384" y="290"/>
                  <a:pt x="1380" y="293"/>
                  <a:pt x="1380" y="296"/>
                </a:cubicBezTo>
                <a:cubicBezTo>
                  <a:pt x="1380" y="300"/>
                  <a:pt x="1384" y="303"/>
                  <a:pt x="1388" y="303"/>
                </a:cubicBezTo>
                <a:cubicBezTo>
                  <a:pt x="1392" y="303"/>
                  <a:pt x="1396" y="300"/>
                  <a:pt x="1396" y="296"/>
                </a:cubicBezTo>
                <a:cubicBezTo>
                  <a:pt x="1396" y="293"/>
                  <a:pt x="1392" y="290"/>
                  <a:pt x="1388" y="290"/>
                </a:cubicBezTo>
                <a:close/>
                <a:moveTo>
                  <a:pt x="1366" y="309"/>
                </a:moveTo>
                <a:cubicBezTo>
                  <a:pt x="1362" y="309"/>
                  <a:pt x="1358" y="312"/>
                  <a:pt x="1358" y="316"/>
                </a:cubicBezTo>
                <a:cubicBezTo>
                  <a:pt x="1358" y="320"/>
                  <a:pt x="1362" y="323"/>
                  <a:pt x="1366" y="323"/>
                </a:cubicBezTo>
                <a:cubicBezTo>
                  <a:pt x="1370" y="323"/>
                  <a:pt x="1373" y="320"/>
                  <a:pt x="1373" y="316"/>
                </a:cubicBezTo>
                <a:cubicBezTo>
                  <a:pt x="1373" y="312"/>
                  <a:pt x="1370" y="309"/>
                  <a:pt x="1366" y="309"/>
                </a:cubicBezTo>
                <a:close/>
                <a:moveTo>
                  <a:pt x="1388" y="309"/>
                </a:moveTo>
                <a:cubicBezTo>
                  <a:pt x="1384" y="309"/>
                  <a:pt x="1380" y="312"/>
                  <a:pt x="1380" y="316"/>
                </a:cubicBezTo>
                <a:cubicBezTo>
                  <a:pt x="1380" y="320"/>
                  <a:pt x="1384" y="323"/>
                  <a:pt x="1388" y="323"/>
                </a:cubicBezTo>
                <a:cubicBezTo>
                  <a:pt x="1392" y="323"/>
                  <a:pt x="1396" y="320"/>
                  <a:pt x="1396" y="316"/>
                </a:cubicBezTo>
                <a:cubicBezTo>
                  <a:pt x="1396" y="312"/>
                  <a:pt x="1392" y="309"/>
                  <a:pt x="1388" y="309"/>
                </a:cubicBezTo>
                <a:close/>
                <a:moveTo>
                  <a:pt x="1366" y="329"/>
                </a:moveTo>
                <a:cubicBezTo>
                  <a:pt x="1362" y="329"/>
                  <a:pt x="1358" y="332"/>
                  <a:pt x="1358" y="335"/>
                </a:cubicBezTo>
                <a:cubicBezTo>
                  <a:pt x="1358" y="339"/>
                  <a:pt x="1362" y="342"/>
                  <a:pt x="1366" y="342"/>
                </a:cubicBezTo>
                <a:cubicBezTo>
                  <a:pt x="1370" y="342"/>
                  <a:pt x="1373" y="339"/>
                  <a:pt x="1373" y="335"/>
                </a:cubicBezTo>
                <a:cubicBezTo>
                  <a:pt x="1373" y="332"/>
                  <a:pt x="1370" y="329"/>
                  <a:pt x="1366" y="329"/>
                </a:cubicBezTo>
                <a:close/>
                <a:moveTo>
                  <a:pt x="1388" y="329"/>
                </a:moveTo>
                <a:cubicBezTo>
                  <a:pt x="1384" y="329"/>
                  <a:pt x="1380" y="332"/>
                  <a:pt x="1380" y="335"/>
                </a:cubicBezTo>
                <a:cubicBezTo>
                  <a:pt x="1380" y="339"/>
                  <a:pt x="1384" y="342"/>
                  <a:pt x="1388" y="342"/>
                </a:cubicBezTo>
                <a:cubicBezTo>
                  <a:pt x="1392" y="342"/>
                  <a:pt x="1396" y="339"/>
                  <a:pt x="1396" y="335"/>
                </a:cubicBezTo>
                <a:cubicBezTo>
                  <a:pt x="1396" y="332"/>
                  <a:pt x="1392" y="329"/>
                  <a:pt x="1388" y="329"/>
                </a:cubicBezTo>
                <a:close/>
                <a:moveTo>
                  <a:pt x="1366" y="348"/>
                </a:moveTo>
                <a:cubicBezTo>
                  <a:pt x="1362" y="348"/>
                  <a:pt x="1358" y="351"/>
                  <a:pt x="1358" y="355"/>
                </a:cubicBezTo>
                <a:cubicBezTo>
                  <a:pt x="1358" y="359"/>
                  <a:pt x="1362" y="362"/>
                  <a:pt x="1366" y="362"/>
                </a:cubicBezTo>
                <a:cubicBezTo>
                  <a:pt x="1370" y="362"/>
                  <a:pt x="1373" y="359"/>
                  <a:pt x="1373" y="355"/>
                </a:cubicBezTo>
                <a:cubicBezTo>
                  <a:pt x="1373" y="351"/>
                  <a:pt x="1370" y="348"/>
                  <a:pt x="1366" y="348"/>
                </a:cubicBezTo>
                <a:close/>
                <a:moveTo>
                  <a:pt x="1388" y="348"/>
                </a:moveTo>
                <a:cubicBezTo>
                  <a:pt x="1384" y="348"/>
                  <a:pt x="1380" y="351"/>
                  <a:pt x="1380" y="355"/>
                </a:cubicBezTo>
                <a:cubicBezTo>
                  <a:pt x="1380" y="359"/>
                  <a:pt x="1384" y="362"/>
                  <a:pt x="1388" y="362"/>
                </a:cubicBezTo>
                <a:cubicBezTo>
                  <a:pt x="1392" y="362"/>
                  <a:pt x="1396" y="359"/>
                  <a:pt x="1396" y="355"/>
                </a:cubicBezTo>
                <a:cubicBezTo>
                  <a:pt x="1396" y="351"/>
                  <a:pt x="1392" y="348"/>
                  <a:pt x="1388" y="348"/>
                </a:cubicBezTo>
                <a:close/>
                <a:moveTo>
                  <a:pt x="1366" y="368"/>
                </a:moveTo>
                <a:cubicBezTo>
                  <a:pt x="1362" y="368"/>
                  <a:pt x="1358" y="371"/>
                  <a:pt x="1358" y="374"/>
                </a:cubicBezTo>
                <a:cubicBezTo>
                  <a:pt x="1358" y="378"/>
                  <a:pt x="1362" y="381"/>
                  <a:pt x="1366" y="381"/>
                </a:cubicBezTo>
                <a:cubicBezTo>
                  <a:pt x="1370" y="381"/>
                  <a:pt x="1373" y="378"/>
                  <a:pt x="1373" y="374"/>
                </a:cubicBezTo>
                <a:cubicBezTo>
                  <a:pt x="1373" y="371"/>
                  <a:pt x="1370" y="368"/>
                  <a:pt x="1366" y="368"/>
                </a:cubicBezTo>
                <a:close/>
                <a:moveTo>
                  <a:pt x="1388" y="368"/>
                </a:moveTo>
                <a:cubicBezTo>
                  <a:pt x="1384" y="368"/>
                  <a:pt x="1380" y="371"/>
                  <a:pt x="1380" y="374"/>
                </a:cubicBezTo>
                <a:cubicBezTo>
                  <a:pt x="1380" y="378"/>
                  <a:pt x="1384" y="381"/>
                  <a:pt x="1388" y="381"/>
                </a:cubicBezTo>
                <a:cubicBezTo>
                  <a:pt x="1392" y="381"/>
                  <a:pt x="1396" y="378"/>
                  <a:pt x="1396" y="374"/>
                </a:cubicBezTo>
                <a:cubicBezTo>
                  <a:pt x="1396" y="371"/>
                  <a:pt x="1392" y="368"/>
                  <a:pt x="1388" y="368"/>
                </a:cubicBezTo>
                <a:close/>
                <a:moveTo>
                  <a:pt x="1366" y="387"/>
                </a:moveTo>
                <a:cubicBezTo>
                  <a:pt x="1362" y="387"/>
                  <a:pt x="1358" y="390"/>
                  <a:pt x="1358" y="393"/>
                </a:cubicBezTo>
                <a:cubicBezTo>
                  <a:pt x="1358" y="397"/>
                  <a:pt x="1362" y="400"/>
                  <a:pt x="1366" y="400"/>
                </a:cubicBezTo>
                <a:cubicBezTo>
                  <a:pt x="1370" y="400"/>
                  <a:pt x="1373" y="397"/>
                  <a:pt x="1373" y="393"/>
                </a:cubicBezTo>
                <a:cubicBezTo>
                  <a:pt x="1373" y="390"/>
                  <a:pt x="1370" y="387"/>
                  <a:pt x="1366" y="387"/>
                </a:cubicBezTo>
                <a:close/>
                <a:moveTo>
                  <a:pt x="1388" y="387"/>
                </a:moveTo>
                <a:cubicBezTo>
                  <a:pt x="1384" y="387"/>
                  <a:pt x="1380" y="390"/>
                  <a:pt x="1380" y="393"/>
                </a:cubicBezTo>
                <a:cubicBezTo>
                  <a:pt x="1380" y="397"/>
                  <a:pt x="1384" y="400"/>
                  <a:pt x="1388" y="400"/>
                </a:cubicBezTo>
                <a:cubicBezTo>
                  <a:pt x="1392" y="400"/>
                  <a:pt x="1396" y="397"/>
                  <a:pt x="1396" y="393"/>
                </a:cubicBezTo>
                <a:cubicBezTo>
                  <a:pt x="1396" y="390"/>
                  <a:pt x="1392" y="387"/>
                  <a:pt x="1388" y="387"/>
                </a:cubicBezTo>
                <a:close/>
                <a:moveTo>
                  <a:pt x="1388" y="406"/>
                </a:moveTo>
                <a:cubicBezTo>
                  <a:pt x="1384" y="406"/>
                  <a:pt x="1380" y="409"/>
                  <a:pt x="1380" y="413"/>
                </a:cubicBezTo>
                <a:cubicBezTo>
                  <a:pt x="1380" y="416"/>
                  <a:pt x="1384" y="419"/>
                  <a:pt x="1388" y="419"/>
                </a:cubicBezTo>
                <a:cubicBezTo>
                  <a:pt x="1392" y="419"/>
                  <a:pt x="1396" y="416"/>
                  <a:pt x="1396" y="413"/>
                </a:cubicBezTo>
                <a:cubicBezTo>
                  <a:pt x="1396" y="409"/>
                  <a:pt x="1392" y="406"/>
                  <a:pt x="1388" y="406"/>
                </a:cubicBezTo>
                <a:close/>
                <a:moveTo>
                  <a:pt x="1232" y="446"/>
                </a:moveTo>
                <a:cubicBezTo>
                  <a:pt x="1228" y="446"/>
                  <a:pt x="1224" y="448"/>
                  <a:pt x="1224" y="452"/>
                </a:cubicBezTo>
                <a:cubicBezTo>
                  <a:pt x="1224" y="455"/>
                  <a:pt x="1228" y="458"/>
                  <a:pt x="1232" y="458"/>
                </a:cubicBezTo>
                <a:cubicBezTo>
                  <a:pt x="1236" y="458"/>
                  <a:pt x="1240" y="455"/>
                  <a:pt x="1240" y="452"/>
                </a:cubicBezTo>
                <a:cubicBezTo>
                  <a:pt x="1240" y="448"/>
                  <a:pt x="1236" y="446"/>
                  <a:pt x="1232" y="446"/>
                </a:cubicBezTo>
                <a:close/>
                <a:moveTo>
                  <a:pt x="1255" y="446"/>
                </a:moveTo>
                <a:cubicBezTo>
                  <a:pt x="1251" y="446"/>
                  <a:pt x="1247" y="448"/>
                  <a:pt x="1247" y="452"/>
                </a:cubicBezTo>
                <a:cubicBezTo>
                  <a:pt x="1247" y="455"/>
                  <a:pt x="1251" y="458"/>
                  <a:pt x="1255" y="458"/>
                </a:cubicBezTo>
                <a:cubicBezTo>
                  <a:pt x="1259" y="458"/>
                  <a:pt x="1263" y="455"/>
                  <a:pt x="1263" y="452"/>
                </a:cubicBezTo>
                <a:cubicBezTo>
                  <a:pt x="1263" y="448"/>
                  <a:pt x="1259" y="446"/>
                  <a:pt x="1255" y="446"/>
                </a:cubicBezTo>
                <a:close/>
                <a:moveTo>
                  <a:pt x="1232" y="464"/>
                </a:moveTo>
                <a:cubicBezTo>
                  <a:pt x="1228" y="464"/>
                  <a:pt x="1224" y="467"/>
                  <a:pt x="1224" y="471"/>
                </a:cubicBezTo>
                <a:cubicBezTo>
                  <a:pt x="1224" y="475"/>
                  <a:pt x="1228" y="478"/>
                  <a:pt x="1232" y="478"/>
                </a:cubicBezTo>
                <a:cubicBezTo>
                  <a:pt x="1236" y="478"/>
                  <a:pt x="1240" y="475"/>
                  <a:pt x="1240" y="471"/>
                </a:cubicBezTo>
                <a:cubicBezTo>
                  <a:pt x="1240" y="467"/>
                  <a:pt x="1236" y="464"/>
                  <a:pt x="1232" y="464"/>
                </a:cubicBezTo>
                <a:close/>
                <a:moveTo>
                  <a:pt x="1232" y="522"/>
                </a:moveTo>
                <a:cubicBezTo>
                  <a:pt x="1228" y="522"/>
                  <a:pt x="1224" y="525"/>
                  <a:pt x="1224" y="529"/>
                </a:cubicBezTo>
                <a:cubicBezTo>
                  <a:pt x="1224" y="533"/>
                  <a:pt x="1228" y="536"/>
                  <a:pt x="1232" y="536"/>
                </a:cubicBezTo>
                <a:cubicBezTo>
                  <a:pt x="1236" y="536"/>
                  <a:pt x="1240" y="533"/>
                  <a:pt x="1240" y="529"/>
                </a:cubicBezTo>
                <a:cubicBezTo>
                  <a:pt x="1240" y="525"/>
                  <a:pt x="1236" y="522"/>
                  <a:pt x="1232" y="522"/>
                </a:cubicBezTo>
                <a:close/>
                <a:moveTo>
                  <a:pt x="1232" y="542"/>
                </a:moveTo>
                <a:cubicBezTo>
                  <a:pt x="1228" y="542"/>
                  <a:pt x="1224" y="545"/>
                  <a:pt x="1224" y="549"/>
                </a:cubicBezTo>
                <a:cubicBezTo>
                  <a:pt x="1224" y="552"/>
                  <a:pt x="1228" y="556"/>
                  <a:pt x="1232" y="556"/>
                </a:cubicBezTo>
                <a:cubicBezTo>
                  <a:pt x="1236" y="556"/>
                  <a:pt x="1240" y="552"/>
                  <a:pt x="1240" y="549"/>
                </a:cubicBezTo>
                <a:cubicBezTo>
                  <a:pt x="1240" y="545"/>
                  <a:pt x="1236" y="542"/>
                  <a:pt x="1232" y="542"/>
                </a:cubicBezTo>
                <a:close/>
                <a:moveTo>
                  <a:pt x="1255" y="542"/>
                </a:moveTo>
                <a:cubicBezTo>
                  <a:pt x="1251" y="542"/>
                  <a:pt x="1247" y="545"/>
                  <a:pt x="1247" y="549"/>
                </a:cubicBezTo>
                <a:cubicBezTo>
                  <a:pt x="1247" y="552"/>
                  <a:pt x="1251" y="556"/>
                  <a:pt x="1255" y="556"/>
                </a:cubicBezTo>
                <a:cubicBezTo>
                  <a:pt x="1259" y="556"/>
                  <a:pt x="1263" y="552"/>
                  <a:pt x="1263" y="549"/>
                </a:cubicBezTo>
                <a:cubicBezTo>
                  <a:pt x="1263" y="545"/>
                  <a:pt x="1259" y="542"/>
                  <a:pt x="1255" y="542"/>
                </a:cubicBezTo>
                <a:close/>
                <a:moveTo>
                  <a:pt x="1232" y="561"/>
                </a:moveTo>
                <a:cubicBezTo>
                  <a:pt x="1228" y="561"/>
                  <a:pt x="1224" y="564"/>
                  <a:pt x="1224" y="567"/>
                </a:cubicBezTo>
                <a:cubicBezTo>
                  <a:pt x="1224" y="571"/>
                  <a:pt x="1228" y="574"/>
                  <a:pt x="1232" y="574"/>
                </a:cubicBezTo>
                <a:cubicBezTo>
                  <a:pt x="1236" y="574"/>
                  <a:pt x="1240" y="571"/>
                  <a:pt x="1240" y="567"/>
                </a:cubicBezTo>
                <a:cubicBezTo>
                  <a:pt x="1240" y="564"/>
                  <a:pt x="1236" y="561"/>
                  <a:pt x="1232" y="561"/>
                </a:cubicBezTo>
                <a:close/>
                <a:moveTo>
                  <a:pt x="1255" y="561"/>
                </a:moveTo>
                <a:cubicBezTo>
                  <a:pt x="1251" y="561"/>
                  <a:pt x="1247" y="564"/>
                  <a:pt x="1247" y="567"/>
                </a:cubicBezTo>
                <a:cubicBezTo>
                  <a:pt x="1247" y="571"/>
                  <a:pt x="1251" y="574"/>
                  <a:pt x="1255" y="574"/>
                </a:cubicBezTo>
                <a:cubicBezTo>
                  <a:pt x="1259" y="574"/>
                  <a:pt x="1263" y="571"/>
                  <a:pt x="1263" y="567"/>
                </a:cubicBezTo>
                <a:cubicBezTo>
                  <a:pt x="1263" y="564"/>
                  <a:pt x="1259" y="561"/>
                  <a:pt x="1255" y="561"/>
                </a:cubicBezTo>
                <a:close/>
                <a:moveTo>
                  <a:pt x="1232" y="580"/>
                </a:moveTo>
                <a:cubicBezTo>
                  <a:pt x="1228" y="580"/>
                  <a:pt x="1224" y="583"/>
                  <a:pt x="1224" y="587"/>
                </a:cubicBezTo>
                <a:cubicBezTo>
                  <a:pt x="1224" y="590"/>
                  <a:pt x="1228" y="593"/>
                  <a:pt x="1232" y="593"/>
                </a:cubicBezTo>
                <a:cubicBezTo>
                  <a:pt x="1236" y="593"/>
                  <a:pt x="1240" y="590"/>
                  <a:pt x="1240" y="587"/>
                </a:cubicBezTo>
                <a:cubicBezTo>
                  <a:pt x="1240" y="583"/>
                  <a:pt x="1236" y="580"/>
                  <a:pt x="1232" y="580"/>
                </a:cubicBezTo>
                <a:close/>
                <a:moveTo>
                  <a:pt x="1255" y="580"/>
                </a:moveTo>
                <a:cubicBezTo>
                  <a:pt x="1251" y="580"/>
                  <a:pt x="1247" y="583"/>
                  <a:pt x="1247" y="587"/>
                </a:cubicBezTo>
                <a:cubicBezTo>
                  <a:pt x="1247" y="590"/>
                  <a:pt x="1251" y="593"/>
                  <a:pt x="1255" y="593"/>
                </a:cubicBezTo>
                <a:cubicBezTo>
                  <a:pt x="1259" y="593"/>
                  <a:pt x="1263" y="590"/>
                  <a:pt x="1263" y="587"/>
                </a:cubicBezTo>
                <a:cubicBezTo>
                  <a:pt x="1263" y="583"/>
                  <a:pt x="1259" y="580"/>
                  <a:pt x="1255" y="580"/>
                </a:cubicBezTo>
                <a:close/>
                <a:moveTo>
                  <a:pt x="1299" y="446"/>
                </a:moveTo>
                <a:cubicBezTo>
                  <a:pt x="1295" y="446"/>
                  <a:pt x="1291" y="448"/>
                  <a:pt x="1291" y="452"/>
                </a:cubicBezTo>
                <a:cubicBezTo>
                  <a:pt x="1291" y="455"/>
                  <a:pt x="1295" y="458"/>
                  <a:pt x="1299" y="458"/>
                </a:cubicBezTo>
                <a:cubicBezTo>
                  <a:pt x="1303" y="458"/>
                  <a:pt x="1307" y="455"/>
                  <a:pt x="1307" y="452"/>
                </a:cubicBezTo>
                <a:cubicBezTo>
                  <a:pt x="1307" y="448"/>
                  <a:pt x="1303" y="446"/>
                  <a:pt x="1299" y="446"/>
                </a:cubicBezTo>
                <a:close/>
                <a:moveTo>
                  <a:pt x="1299" y="464"/>
                </a:moveTo>
                <a:cubicBezTo>
                  <a:pt x="1295" y="464"/>
                  <a:pt x="1291" y="467"/>
                  <a:pt x="1291" y="471"/>
                </a:cubicBezTo>
                <a:cubicBezTo>
                  <a:pt x="1291" y="475"/>
                  <a:pt x="1295" y="478"/>
                  <a:pt x="1299" y="478"/>
                </a:cubicBezTo>
                <a:cubicBezTo>
                  <a:pt x="1303" y="478"/>
                  <a:pt x="1307" y="475"/>
                  <a:pt x="1307" y="471"/>
                </a:cubicBezTo>
                <a:cubicBezTo>
                  <a:pt x="1307" y="467"/>
                  <a:pt x="1303" y="464"/>
                  <a:pt x="1299" y="464"/>
                </a:cubicBezTo>
                <a:close/>
                <a:moveTo>
                  <a:pt x="1299" y="484"/>
                </a:moveTo>
                <a:cubicBezTo>
                  <a:pt x="1295" y="484"/>
                  <a:pt x="1291" y="487"/>
                  <a:pt x="1291" y="490"/>
                </a:cubicBezTo>
                <a:cubicBezTo>
                  <a:pt x="1291" y="494"/>
                  <a:pt x="1295" y="497"/>
                  <a:pt x="1299" y="497"/>
                </a:cubicBezTo>
                <a:cubicBezTo>
                  <a:pt x="1303" y="497"/>
                  <a:pt x="1307" y="494"/>
                  <a:pt x="1307" y="490"/>
                </a:cubicBezTo>
                <a:cubicBezTo>
                  <a:pt x="1307" y="487"/>
                  <a:pt x="1303" y="484"/>
                  <a:pt x="1299" y="484"/>
                </a:cubicBezTo>
                <a:close/>
                <a:moveTo>
                  <a:pt x="1277" y="542"/>
                </a:moveTo>
                <a:cubicBezTo>
                  <a:pt x="1273" y="542"/>
                  <a:pt x="1269" y="545"/>
                  <a:pt x="1269" y="549"/>
                </a:cubicBezTo>
                <a:cubicBezTo>
                  <a:pt x="1269" y="552"/>
                  <a:pt x="1273" y="556"/>
                  <a:pt x="1277" y="556"/>
                </a:cubicBezTo>
                <a:cubicBezTo>
                  <a:pt x="1281" y="556"/>
                  <a:pt x="1285" y="552"/>
                  <a:pt x="1285" y="549"/>
                </a:cubicBezTo>
                <a:cubicBezTo>
                  <a:pt x="1285" y="545"/>
                  <a:pt x="1281" y="542"/>
                  <a:pt x="1277" y="542"/>
                </a:cubicBezTo>
                <a:close/>
                <a:moveTo>
                  <a:pt x="1299" y="542"/>
                </a:moveTo>
                <a:cubicBezTo>
                  <a:pt x="1295" y="542"/>
                  <a:pt x="1291" y="545"/>
                  <a:pt x="1291" y="549"/>
                </a:cubicBezTo>
                <a:cubicBezTo>
                  <a:pt x="1291" y="552"/>
                  <a:pt x="1295" y="556"/>
                  <a:pt x="1299" y="556"/>
                </a:cubicBezTo>
                <a:cubicBezTo>
                  <a:pt x="1303" y="556"/>
                  <a:pt x="1307" y="552"/>
                  <a:pt x="1307" y="549"/>
                </a:cubicBezTo>
                <a:cubicBezTo>
                  <a:pt x="1307" y="545"/>
                  <a:pt x="1303" y="542"/>
                  <a:pt x="1299" y="542"/>
                </a:cubicBezTo>
                <a:close/>
                <a:moveTo>
                  <a:pt x="1277" y="561"/>
                </a:moveTo>
                <a:cubicBezTo>
                  <a:pt x="1273" y="561"/>
                  <a:pt x="1269" y="564"/>
                  <a:pt x="1269" y="567"/>
                </a:cubicBezTo>
                <a:cubicBezTo>
                  <a:pt x="1269" y="571"/>
                  <a:pt x="1273" y="574"/>
                  <a:pt x="1277" y="574"/>
                </a:cubicBezTo>
                <a:cubicBezTo>
                  <a:pt x="1281" y="574"/>
                  <a:pt x="1285" y="571"/>
                  <a:pt x="1285" y="567"/>
                </a:cubicBezTo>
                <a:cubicBezTo>
                  <a:pt x="1285" y="564"/>
                  <a:pt x="1281" y="561"/>
                  <a:pt x="1277" y="561"/>
                </a:cubicBezTo>
                <a:close/>
                <a:moveTo>
                  <a:pt x="1299" y="561"/>
                </a:moveTo>
                <a:cubicBezTo>
                  <a:pt x="1295" y="561"/>
                  <a:pt x="1291" y="564"/>
                  <a:pt x="1291" y="567"/>
                </a:cubicBezTo>
                <a:cubicBezTo>
                  <a:pt x="1291" y="571"/>
                  <a:pt x="1295" y="574"/>
                  <a:pt x="1299" y="574"/>
                </a:cubicBezTo>
                <a:cubicBezTo>
                  <a:pt x="1303" y="574"/>
                  <a:pt x="1307" y="571"/>
                  <a:pt x="1307" y="567"/>
                </a:cubicBezTo>
                <a:cubicBezTo>
                  <a:pt x="1307" y="564"/>
                  <a:pt x="1303" y="561"/>
                  <a:pt x="1299" y="561"/>
                </a:cubicBezTo>
                <a:close/>
                <a:moveTo>
                  <a:pt x="1277" y="580"/>
                </a:moveTo>
                <a:cubicBezTo>
                  <a:pt x="1273" y="580"/>
                  <a:pt x="1269" y="583"/>
                  <a:pt x="1269" y="587"/>
                </a:cubicBezTo>
                <a:cubicBezTo>
                  <a:pt x="1269" y="590"/>
                  <a:pt x="1273" y="593"/>
                  <a:pt x="1277" y="593"/>
                </a:cubicBezTo>
                <a:cubicBezTo>
                  <a:pt x="1281" y="593"/>
                  <a:pt x="1285" y="590"/>
                  <a:pt x="1285" y="587"/>
                </a:cubicBezTo>
                <a:cubicBezTo>
                  <a:pt x="1285" y="583"/>
                  <a:pt x="1281" y="580"/>
                  <a:pt x="1277" y="580"/>
                </a:cubicBezTo>
                <a:close/>
                <a:moveTo>
                  <a:pt x="1299" y="580"/>
                </a:moveTo>
                <a:cubicBezTo>
                  <a:pt x="1295" y="580"/>
                  <a:pt x="1291" y="583"/>
                  <a:pt x="1291" y="587"/>
                </a:cubicBezTo>
                <a:cubicBezTo>
                  <a:pt x="1291" y="590"/>
                  <a:pt x="1295" y="593"/>
                  <a:pt x="1299" y="593"/>
                </a:cubicBezTo>
                <a:cubicBezTo>
                  <a:pt x="1303" y="593"/>
                  <a:pt x="1307" y="590"/>
                  <a:pt x="1307" y="587"/>
                </a:cubicBezTo>
                <a:cubicBezTo>
                  <a:pt x="1307" y="583"/>
                  <a:pt x="1303" y="580"/>
                  <a:pt x="1299" y="580"/>
                </a:cubicBezTo>
                <a:close/>
                <a:moveTo>
                  <a:pt x="1321" y="446"/>
                </a:moveTo>
                <a:cubicBezTo>
                  <a:pt x="1317" y="446"/>
                  <a:pt x="1313" y="448"/>
                  <a:pt x="1313" y="452"/>
                </a:cubicBezTo>
                <a:cubicBezTo>
                  <a:pt x="1313" y="455"/>
                  <a:pt x="1317" y="458"/>
                  <a:pt x="1321" y="458"/>
                </a:cubicBezTo>
                <a:cubicBezTo>
                  <a:pt x="1325" y="458"/>
                  <a:pt x="1328" y="455"/>
                  <a:pt x="1328" y="452"/>
                </a:cubicBezTo>
                <a:cubicBezTo>
                  <a:pt x="1328" y="448"/>
                  <a:pt x="1325" y="446"/>
                  <a:pt x="1321" y="446"/>
                </a:cubicBezTo>
                <a:close/>
                <a:moveTo>
                  <a:pt x="1344" y="446"/>
                </a:moveTo>
                <a:cubicBezTo>
                  <a:pt x="1339" y="446"/>
                  <a:pt x="1336" y="448"/>
                  <a:pt x="1336" y="452"/>
                </a:cubicBezTo>
                <a:cubicBezTo>
                  <a:pt x="1336" y="455"/>
                  <a:pt x="1339" y="458"/>
                  <a:pt x="1344" y="458"/>
                </a:cubicBezTo>
                <a:cubicBezTo>
                  <a:pt x="1348" y="458"/>
                  <a:pt x="1351" y="455"/>
                  <a:pt x="1351" y="452"/>
                </a:cubicBezTo>
                <a:cubicBezTo>
                  <a:pt x="1351" y="448"/>
                  <a:pt x="1348" y="446"/>
                  <a:pt x="1344" y="446"/>
                </a:cubicBezTo>
                <a:close/>
                <a:moveTo>
                  <a:pt x="1321" y="464"/>
                </a:moveTo>
                <a:cubicBezTo>
                  <a:pt x="1317" y="464"/>
                  <a:pt x="1313" y="467"/>
                  <a:pt x="1313" y="471"/>
                </a:cubicBezTo>
                <a:cubicBezTo>
                  <a:pt x="1313" y="475"/>
                  <a:pt x="1317" y="478"/>
                  <a:pt x="1321" y="478"/>
                </a:cubicBezTo>
                <a:cubicBezTo>
                  <a:pt x="1325" y="478"/>
                  <a:pt x="1328" y="475"/>
                  <a:pt x="1328" y="471"/>
                </a:cubicBezTo>
                <a:cubicBezTo>
                  <a:pt x="1328" y="467"/>
                  <a:pt x="1325" y="464"/>
                  <a:pt x="1321" y="464"/>
                </a:cubicBezTo>
                <a:close/>
                <a:moveTo>
                  <a:pt x="1344" y="464"/>
                </a:moveTo>
                <a:cubicBezTo>
                  <a:pt x="1339" y="464"/>
                  <a:pt x="1336" y="467"/>
                  <a:pt x="1336" y="471"/>
                </a:cubicBezTo>
                <a:cubicBezTo>
                  <a:pt x="1336" y="475"/>
                  <a:pt x="1339" y="478"/>
                  <a:pt x="1344" y="478"/>
                </a:cubicBezTo>
                <a:cubicBezTo>
                  <a:pt x="1348" y="478"/>
                  <a:pt x="1351" y="475"/>
                  <a:pt x="1351" y="471"/>
                </a:cubicBezTo>
                <a:cubicBezTo>
                  <a:pt x="1351" y="467"/>
                  <a:pt x="1348" y="464"/>
                  <a:pt x="1344" y="464"/>
                </a:cubicBezTo>
                <a:close/>
                <a:moveTo>
                  <a:pt x="1321" y="484"/>
                </a:moveTo>
                <a:cubicBezTo>
                  <a:pt x="1317" y="484"/>
                  <a:pt x="1313" y="487"/>
                  <a:pt x="1313" y="490"/>
                </a:cubicBezTo>
                <a:cubicBezTo>
                  <a:pt x="1313" y="494"/>
                  <a:pt x="1317" y="497"/>
                  <a:pt x="1321" y="497"/>
                </a:cubicBezTo>
                <a:cubicBezTo>
                  <a:pt x="1325" y="497"/>
                  <a:pt x="1328" y="494"/>
                  <a:pt x="1328" y="490"/>
                </a:cubicBezTo>
                <a:cubicBezTo>
                  <a:pt x="1328" y="487"/>
                  <a:pt x="1325" y="484"/>
                  <a:pt x="1321" y="484"/>
                </a:cubicBezTo>
                <a:close/>
                <a:moveTo>
                  <a:pt x="1321" y="522"/>
                </a:moveTo>
                <a:cubicBezTo>
                  <a:pt x="1317" y="522"/>
                  <a:pt x="1313" y="525"/>
                  <a:pt x="1313" y="529"/>
                </a:cubicBezTo>
                <a:cubicBezTo>
                  <a:pt x="1313" y="533"/>
                  <a:pt x="1317" y="536"/>
                  <a:pt x="1321" y="536"/>
                </a:cubicBezTo>
                <a:cubicBezTo>
                  <a:pt x="1325" y="536"/>
                  <a:pt x="1328" y="533"/>
                  <a:pt x="1328" y="529"/>
                </a:cubicBezTo>
                <a:cubicBezTo>
                  <a:pt x="1328" y="525"/>
                  <a:pt x="1325" y="522"/>
                  <a:pt x="1321" y="522"/>
                </a:cubicBezTo>
                <a:close/>
                <a:moveTo>
                  <a:pt x="1344" y="522"/>
                </a:moveTo>
                <a:cubicBezTo>
                  <a:pt x="1339" y="522"/>
                  <a:pt x="1336" y="525"/>
                  <a:pt x="1336" y="529"/>
                </a:cubicBezTo>
                <a:cubicBezTo>
                  <a:pt x="1336" y="533"/>
                  <a:pt x="1339" y="536"/>
                  <a:pt x="1344" y="536"/>
                </a:cubicBezTo>
                <a:cubicBezTo>
                  <a:pt x="1348" y="536"/>
                  <a:pt x="1351" y="533"/>
                  <a:pt x="1351" y="529"/>
                </a:cubicBezTo>
                <a:cubicBezTo>
                  <a:pt x="1351" y="525"/>
                  <a:pt x="1348" y="522"/>
                  <a:pt x="1344" y="522"/>
                </a:cubicBezTo>
                <a:close/>
                <a:moveTo>
                  <a:pt x="1321" y="542"/>
                </a:moveTo>
                <a:cubicBezTo>
                  <a:pt x="1317" y="542"/>
                  <a:pt x="1313" y="545"/>
                  <a:pt x="1313" y="549"/>
                </a:cubicBezTo>
                <a:cubicBezTo>
                  <a:pt x="1313" y="552"/>
                  <a:pt x="1317" y="556"/>
                  <a:pt x="1321" y="556"/>
                </a:cubicBezTo>
                <a:cubicBezTo>
                  <a:pt x="1325" y="556"/>
                  <a:pt x="1328" y="552"/>
                  <a:pt x="1328" y="549"/>
                </a:cubicBezTo>
                <a:cubicBezTo>
                  <a:pt x="1328" y="545"/>
                  <a:pt x="1325" y="542"/>
                  <a:pt x="1321" y="542"/>
                </a:cubicBezTo>
                <a:close/>
                <a:moveTo>
                  <a:pt x="1344" y="542"/>
                </a:moveTo>
                <a:cubicBezTo>
                  <a:pt x="1339" y="542"/>
                  <a:pt x="1336" y="545"/>
                  <a:pt x="1336" y="549"/>
                </a:cubicBezTo>
                <a:cubicBezTo>
                  <a:pt x="1336" y="552"/>
                  <a:pt x="1339" y="556"/>
                  <a:pt x="1344" y="556"/>
                </a:cubicBezTo>
                <a:cubicBezTo>
                  <a:pt x="1348" y="556"/>
                  <a:pt x="1351" y="552"/>
                  <a:pt x="1351" y="549"/>
                </a:cubicBezTo>
                <a:cubicBezTo>
                  <a:pt x="1351" y="545"/>
                  <a:pt x="1348" y="542"/>
                  <a:pt x="1344" y="542"/>
                </a:cubicBezTo>
                <a:close/>
                <a:moveTo>
                  <a:pt x="1321" y="561"/>
                </a:moveTo>
                <a:cubicBezTo>
                  <a:pt x="1317" y="561"/>
                  <a:pt x="1313" y="564"/>
                  <a:pt x="1313" y="567"/>
                </a:cubicBezTo>
                <a:cubicBezTo>
                  <a:pt x="1313" y="571"/>
                  <a:pt x="1317" y="574"/>
                  <a:pt x="1321" y="574"/>
                </a:cubicBezTo>
                <a:cubicBezTo>
                  <a:pt x="1325" y="574"/>
                  <a:pt x="1328" y="571"/>
                  <a:pt x="1328" y="567"/>
                </a:cubicBezTo>
                <a:cubicBezTo>
                  <a:pt x="1328" y="564"/>
                  <a:pt x="1325" y="561"/>
                  <a:pt x="1321" y="561"/>
                </a:cubicBezTo>
                <a:close/>
                <a:moveTo>
                  <a:pt x="1344" y="561"/>
                </a:moveTo>
                <a:cubicBezTo>
                  <a:pt x="1339" y="561"/>
                  <a:pt x="1336" y="564"/>
                  <a:pt x="1336" y="567"/>
                </a:cubicBezTo>
                <a:cubicBezTo>
                  <a:pt x="1336" y="571"/>
                  <a:pt x="1339" y="574"/>
                  <a:pt x="1344" y="574"/>
                </a:cubicBezTo>
                <a:cubicBezTo>
                  <a:pt x="1348" y="574"/>
                  <a:pt x="1351" y="571"/>
                  <a:pt x="1351" y="567"/>
                </a:cubicBezTo>
                <a:cubicBezTo>
                  <a:pt x="1351" y="564"/>
                  <a:pt x="1348" y="561"/>
                  <a:pt x="1344" y="561"/>
                </a:cubicBezTo>
                <a:close/>
                <a:moveTo>
                  <a:pt x="1321" y="580"/>
                </a:moveTo>
                <a:cubicBezTo>
                  <a:pt x="1317" y="580"/>
                  <a:pt x="1313" y="583"/>
                  <a:pt x="1313" y="587"/>
                </a:cubicBezTo>
                <a:cubicBezTo>
                  <a:pt x="1313" y="590"/>
                  <a:pt x="1317" y="593"/>
                  <a:pt x="1321" y="593"/>
                </a:cubicBezTo>
                <a:cubicBezTo>
                  <a:pt x="1325" y="593"/>
                  <a:pt x="1328" y="590"/>
                  <a:pt x="1328" y="587"/>
                </a:cubicBezTo>
                <a:cubicBezTo>
                  <a:pt x="1328" y="583"/>
                  <a:pt x="1325" y="580"/>
                  <a:pt x="1321" y="580"/>
                </a:cubicBezTo>
                <a:close/>
                <a:moveTo>
                  <a:pt x="1344" y="580"/>
                </a:moveTo>
                <a:cubicBezTo>
                  <a:pt x="1339" y="580"/>
                  <a:pt x="1336" y="583"/>
                  <a:pt x="1336" y="587"/>
                </a:cubicBezTo>
                <a:cubicBezTo>
                  <a:pt x="1336" y="590"/>
                  <a:pt x="1339" y="593"/>
                  <a:pt x="1344" y="593"/>
                </a:cubicBezTo>
                <a:cubicBezTo>
                  <a:pt x="1348" y="593"/>
                  <a:pt x="1351" y="590"/>
                  <a:pt x="1351" y="587"/>
                </a:cubicBezTo>
                <a:cubicBezTo>
                  <a:pt x="1351" y="583"/>
                  <a:pt x="1348" y="580"/>
                  <a:pt x="1344" y="580"/>
                </a:cubicBezTo>
                <a:close/>
                <a:moveTo>
                  <a:pt x="1366" y="446"/>
                </a:moveTo>
                <a:cubicBezTo>
                  <a:pt x="1362" y="446"/>
                  <a:pt x="1358" y="448"/>
                  <a:pt x="1358" y="452"/>
                </a:cubicBezTo>
                <a:cubicBezTo>
                  <a:pt x="1358" y="455"/>
                  <a:pt x="1362" y="458"/>
                  <a:pt x="1366" y="458"/>
                </a:cubicBezTo>
                <a:cubicBezTo>
                  <a:pt x="1370" y="458"/>
                  <a:pt x="1373" y="455"/>
                  <a:pt x="1373" y="452"/>
                </a:cubicBezTo>
                <a:cubicBezTo>
                  <a:pt x="1373" y="448"/>
                  <a:pt x="1370" y="446"/>
                  <a:pt x="1366" y="446"/>
                </a:cubicBezTo>
                <a:close/>
                <a:moveTo>
                  <a:pt x="1388" y="446"/>
                </a:moveTo>
                <a:cubicBezTo>
                  <a:pt x="1384" y="446"/>
                  <a:pt x="1380" y="448"/>
                  <a:pt x="1380" y="452"/>
                </a:cubicBezTo>
                <a:cubicBezTo>
                  <a:pt x="1380" y="455"/>
                  <a:pt x="1384" y="458"/>
                  <a:pt x="1388" y="458"/>
                </a:cubicBezTo>
                <a:cubicBezTo>
                  <a:pt x="1392" y="458"/>
                  <a:pt x="1396" y="455"/>
                  <a:pt x="1396" y="452"/>
                </a:cubicBezTo>
                <a:cubicBezTo>
                  <a:pt x="1396" y="448"/>
                  <a:pt x="1392" y="446"/>
                  <a:pt x="1388" y="446"/>
                </a:cubicBezTo>
                <a:close/>
                <a:moveTo>
                  <a:pt x="1366" y="464"/>
                </a:moveTo>
                <a:cubicBezTo>
                  <a:pt x="1362" y="464"/>
                  <a:pt x="1358" y="467"/>
                  <a:pt x="1358" y="471"/>
                </a:cubicBezTo>
                <a:cubicBezTo>
                  <a:pt x="1358" y="475"/>
                  <a:pt x="1362" y="478"/>
                  <a:pt x="1366" y="478"/>
                </a:cubicBezTo>
                <a:cubicBezTo>
                  <a:pt x="1370" y="478"/>
                  <a:pt x="1373" y="475"/>
                  <a:pt x="1373" y="471"/>
                </a:cubicBezTo>
                <a:cubicBezTo>
                  <a:pt x="1373" y="467"/>
                  <a:pt x="1370" y="464"/>
                  <a:pt x="1366" y="464"/>
                </a:cubicBezTo>
                <a:close/>
                <a:moveTo>
                  <a:pt x="1388" y="464"/>
                </a:moveTo>
                <a:cubicBezTo>
                  <a:pt x="1384" y="464"/>
                  <a:pt x="1380" y="467"/>
                  <a:pt x="1380" y="471"/>
                </a:cubicBezTo>
                <a:cubicBezTo>
                  <a:pt x="1380" y="475"/>
                  <a:pt x="1384" y="478"/>
                  <a:pt x="1388" y="478"/>
                </a:cubicBezTo>
                <a:cubicBezTo>
                  <a:pt x="1392" y="478"/>
                  <a:pt x="1396" y="475"/>
                  <a:pt x="1396" y="471"/>
                </a:cubicBezTo>
                <a:cubicBezTo>
                  <a:pt x="1396" y="467"/>
                  <a:pt x="1392" y="464"/>
                  <a:pt x="1388" y="464"/>
                </a:cubicBezTo>
                <a:close/>
                <a:moveTo>
                  <a:pt x="1366" y="484"/>
                </a:moveTo>
                <a:cubicBezTo>
                  <a:pt x="1362" y="484"/>
                  <a:pt x="1358" y="487"/>
                  <a:pt x="1358" y="490"/>
                </a:cubicBezTo>
                <a:cubicBezTo>
                  <a:pt x="1358" y="494"/>
                  <a:pt x="1362" y="497"/>
                  <a:pt x="1366" y="497"/>
                </a:cubicBezTo>
                <a:cubicBezTo>
                  <a:pt x="1370" y="497"/>
                  <a:pt x="1373" y="494"/>
                  <a:pt x="1373" y="490"/>
                </a:cubicBezTo>
                <a:cubicBezTo>
                  <a:pt x="1373" y="487"/>
                  <a:pt x="1370" y="484"/>
                  <a:pt x="1366" y="484"/>
                </a:cubicBezTo>
                <a:close/>
                <a:moveTo>
                  <a:pt x="1388" y="484"/>
                </a:moveTo>
                <a:cubicBezTo>
                  <a:pt x="1384" y="484"/>
                  <a:pt x="1380" y="487"/>
                  <a:pt x="1380" y="490"/>
                </a:cubicBezTo>
                <a:cubicBezTo>
                  <a:pt x="1380" y="494"/>
                  <a:pt x="1384" y="497"/>
                  <a:pt x="1388" y="497"/>
                </a:cubicBezTo>
                <a:cubicBezTo>
                  <a:pt x="1392" y="497"/>
                  <a:pt x="1396" y="494"/>
                  <a:pt x="1396" y="490"/>
                </a:cubicBezTo>
                <a:cubicBezTo>
                  <a:pt x="1396" y="487"/>
                  <a:pt x="1392" y="484"/>
                  <a:pt x="1388" y="484"/>
                </a:cubicBezTo>
                <a:close/>
                <a:moveTo>
                  <a:pt x="1366" y="503"/>
                </a:moveTo>
                <a:cubicBezTo>
                  <a:pt x="1362" y="503"/>
                  <a:pt x="1358" y="506"/>
                  <a:pt x="1358" y="509"/>
                </a:cubicBezTo>
                <a:cubicBezTo>
                  <a:pt x="1358" y="513"/>
                  <a:pt x="1362" y="516"/>
                  <a:pt x="1366" y="516"/>
                </a:cubicBezTo>
                <a:cubicBezTo>
                  <a:pt x="1370" y="516"/>
                  <a:pt x="1373" y="513"/>
                  <a:pt x="1373" y="509"/>
                </a:cubicBezTo>
                <a:cubicBezTo>
                  <a:pt x="1373" y="506"/>
                  <a:pt x="1370" y="503"/>
                  <a:pt x="1366" y="503"/>
                </a:cubicBezTo>
                <a:close/>
                <a:moveTo>
                  <a:pt x="1388" y="503"/>
                </a:moveTo>
                <a:cubicBezTo>
                  <a:pt x="1384" y="503"/>
                  <a:pt x="1380" y="506"/>
                  <a:pt x="1380" y="509"/>
                </a:cubicBezTo>
                <a:cubicBezTo>
                  <a:pt x="1380" y="513"/>
                  <a:pt x="1384" y="516"/>
                  <a:pt x="1388" y="516"/>
                </a:cubicBezTo>
                <a:cubicBezTo>
                  <a:pt x="1392" y="516"/>
                  <a:pt x="1396" y="513"/>
                  <a:pt x="1396" y="509"/>
                </a:cubicBezTo>
                <a:cubicBezTo>
                  <a:pt x="1396" y="506"/>
                  <a:pt x="1392" y="503"/>
                  <a:pt x="1388" y="503"/>
                </a:cubicBezTo>
                <a:close/>
                <a:moveTo>
                  <a:pt x="1366" y="522"/>
                </a:moveTo>
                <a:cubicBezTo>
                  <a:pt x="1362" y="522"/>
                  <a:pt x="1358" y="525"/>
                  <a:pt x="1358" y="529"/>
                </a:cubicBezTo>
                <a:cubicBezTo>
                  <a:pt x="1358" y="533"/>
                  <a:pt x="1362" y="536"/>
                  <a:pt x="1366" y="536"/>
                </a:cubicBezTo>
                <a:cubicBezTo>
                  <a:pt x="1370" y="536"/>
                  <a:pt x="1373" y="533"/>
                  <a:pt x="1373" y="529"/>
                </a:cubicBezTo>
                <a:cubicBezTo>
                  <a:pt x="1373" y="525"/>
                  <a:pt x="1370" y="522"/>
                  <a:pt x="1366" y="522"/>
                </a:cubicBezTo>
                <a:close/>
                <a:moveTo>
                  <a:pt x="1388" y="522"/>
                </a:moveTo>
                <a:cubicBezTo>
                  <a:pt x="1384" y="522"/>
                  <a:pt x="1380" y="525"/>
                  <a:pt x="1380" y="529"/>
                </a:cubicBezTo>
                <a:cubicBezTo>
                  <a:pt x="1380" y="533"/>
                  <a:pt x="1384" y="536"/>
                  <a:pt x="1388" y="536"/>
                </a:cubicBezTo>
                <a:cubicBezTo>
                  <a:pt x="1392" y="536"/>
                  <a:pt x="1396" y="533"/>
                  <a:pt x="1396" y="529"/>
                </a:cubicBezTo>
                <a:cubicBezTo>
                  <a:pt x="1396" y="525"/>
                  <a:pt x="1392" y="522"/>
                  <a:pt x="1388" y="522"/>
                </a:cubicBezTo>
                <a:close/>
                <a:moveTo>
                  <a:pt x="1388" y="542"/>
                </a:moveTo>
                <a:cubicBezTo>
                  <a:pt x="1384" y="542"/>
                  <a:pt x="1380" y="545"/>
                  <a:pt x="1380" y="549"/>
                </a:cubicBezTo>
                <a:cubicBezTo>
                  <a:pt x="1380" y="552"/>
                  <a:pt x="1384" y="556"/>
                  <a:pt x="1388" y="556"/>
                </a:cubicBezTo>
                <a:cubicBezTo>
                  <a:pt x="1392" y="556"/>
                  <a:pt x="1396" y="552"/>
                  <a:pt x="1396" y="549"/>
                </a:cubicBezTo>
                <a:cubicBezTo>
                  <a:pt x="1396" y="545"/>
                  <a:pt x="1392" y="542"/>
                  <a:pt x="1388" y="542"/>
                </a:cubicBezTo>
                <a:close/>
                <a:moveTo>
                  <a:pt x="1388" y="561"/>
                </a:moveTo>
                <a:cubicBezTo>
                  <a:pt x="1384" y="561"/>
                  <a:pt x="1380" y="564"/>
                  <a:pt x="1380" y="567"/>
                </a:cubicBezTo>
                <a:cubicBezTo>
                  <a:pt x="1380" y="571"/>
                  <a:pt x="1384" y="574"/>
                  <a:pt x="1388" y="574"/>
                </a:cubicBezTo>
                <a:cubicBezTo>
                  <a:pt x="1392" y="574"/>
                  <a:pt x="1396" y="571"/>
                  <a:pt x="1396" y="567"/>
                </a:cubicBezTo>
                <a:cubicBezTo>
                  <a:pt x="1396" y="564"/>
                  <a:pt x="1392" y="561"/>
                  <a:pt x="1388" y="561"/>
                </a:cubicBezTo>
                <a:close/>
                <a:moveTo>
                  <a:pt x="1366" y="580"/>
                </a:moveTo>
                <a:cubicBezTo>
                  <a:pt x="1362" y="580"/>
                  <a:pt x="1358" y="583"/>
                  <a:pt x="1358" y="587"/>
                </a:cubicBezTo>
                <a:cubicBezTo>
                  <a:pt x="1358" y="590"/>
                  <a:pt x="1362" y="593"/>
                  <a:pt x="1366" y="593"/>
                </a:cubicBezTo>
                <a:cubicBezTo>
                  <a:pt x="1370" y="593"/>
                  <a:pt x="1373" y="590"/>
                  <a:pt x="1373" y="587"/>
                </a:cubicBezTo>
                <a:cubicBezTo>
                  <a:pt x="1373" y="583"/>
                  <a:pt x="1370" y="580"/>
                  <a:pt x="1366" y="580"/>
                </a:cubicBezTo>
                <a:close/>
                <a:moveTo>
                  <a:pt x="1410" y="290"/>
                </a:moveTo>
                <a:cubicBezTo>
                  <a:pt x="1406" y="290"/>
                  <a:pt x="1402" y="293"/>
                  <a:pt x="1402" y="296"/>
                </a:cubicBezTo>
                <a:cubicBezTo>
                  <a:pt x="1402" y="300"/>
                  <a:pt x="1406" y="303"/>
                  <a:pt x="1410" y="303"/>
                </a:cubicBezTo>
                <a:cubicBezTo>
                  <a:pt x="1414" y="303"/>
                  <a:pt x="1417" y="300"/>
                  <a:pt x="1417" y="296"/>
                </a:cubicBezTo>
                <a:cubicBezTo>
                  <a:pt x="1417" y="293"/>
                  <a:pt x="1414" y="290"/>
                  <a:pt x="1410" y="290"/>
                </a:cubicBezTo>
                <a:close/>
                <a:moveTo>
                  <a:pt x="1432" y="290"/>
                </a:moveTo>
                <a:cubicBezTo>
                  <a:pt x="1428" y="290"/>
                  <a:pt x="1425" y="293"/>
                  <a:pt x="1425" y="296"/>
                </a:cubicBezTo>
                <a:cubicBezTo>
                  <a:pt x="1425" y="300"/>
                  <a:pt x="1428" y="303"/>
                  <a:pt x="1432" y="303"/>
                </a:cubicBezTo>
                <a:cubicBezTo>
                  <a:pt x="1437" y="303"/>
                  <a:pt x="1440" y="300"/>
                  <a:pt x="1440" y="296"/>
                </a:cubicBezTo>
                <a:cubicBezTo>
                  <a:pt x="1440" y="293"/>
                  <a:pt x="1437" y="290"/>
                  <a:pt x="1432" y="290"/>
                </a:cubicBezTo>
                <a:close/>
                <a:moveTo>
                  <a:pt x="1410" y="309"/>
                </a:moveTo>
                <a:cubicBezTo>
                  <a:pt x="1406" y="309"/>
                  <a:pt x="1402" y="312"/>
                  <a:pt x="1402" y="316"/>
                </a:cubicBezTo>
                <a:cubicBezTo>
                  <a:pt x="1402" y="320"/>
                  <a:pt x="1406" y="323"/>
                  <a:pt x="1410" y="323"/>
                </a:cubicBezTo>
                <a:cubicBezTo>
                  <a:pt x="1414" y="323"/>
                  <a:pt x="1417" y="320"/>
                  <a:pt x="1417" y="316"/>
                </a:cubicBezTo>
                <a:cubicBezTo>
                  <a:pt x="1417" y="312"/>
                  <a:pt x="1414" y="309"/>
                  <a:pt x="1410" y="309"/>
                </a:cubicBezTo>
                <a:close/>
                <a:moveTo>
                  <a:pt x="1432" y="309"/>
                </a:moveTo>
                <a:cubicBezTo>
                  <a:pt x="1428" y="309"/>
                  <a:pt x="1425" y="312"/>
                  <a:pt x="1425" y="316"/>
                </a:cubicBezTo>
                <a:cubicBezTo>
                  <a:pt x="1425" y="320"/>
                  <a:pt x="1428" y="323"/>
                  <a:pt x="1432" y="323"/>
                </a:cubicBezTo>
                <a:cubicBezTo>
                  <a:pt x="1437" y="323"/>
                  <a:pt x="1440" y="320"/>
                  <a:pt x="1440" y="316"/>
                </a:cubicBezTo>
                <a:cubicBezTo>
                  <a:pt x="1440" y="312"/>
                  <a:pt x="1437" y="309"/>
                  <a:pt x="1432" y="309"/>
                </a:cubicBezTo>
                <a:close/>
                <a:moveTo>
                  <a:pt x="1410" y="329"/>
                </a:moveTo>
                <a:cubicBezTo>
                  <a:pt x="1406" y="329"/>
                  <a:pt x="1402" y="332"/>
                  <a:pt x="1402" y="335"/>
                </a:cubicBezTo>
                <a:cubicBezTo>
                  <a:pt x="1402" y="339"/>
                  <a:pt x="1406" y="342"/>
                  <a:pt x="1410" y="342"/>
                </a:cubicBezTo>
                <a:cubicBezTo>
                  <a:pt x="1414" y="342"/>
                  <a:pt x="1417" y="339"/>
                  <a:pt x="1417" y="335"/>
                </a:cubicBezTo>
                <a:cubicBezTo>
                  <a:pt x="1417" y="332"/>
                  <a:pt x="1414" y="329"/>
                  <a:pt x="1410" y="329"/>
                </a:cubicBezTo>
                <a:close/>
                <a:moveTo>
                  <a:pt x="1432" y="329"/>
                </a:moveTo>
                <a:cubicBezTo>
                  <a:pt x="1428" y="329"/>
                  <a:pt x="1425" y="332"/>
                  <a:pt x="1425" y="335"/>
                </a:cubicBezTo>
                <a:cubicBezTo>
                  <a:pt x="1425" y="339"/>
                  <a:pt x="1428" y="342"/>
                  <a:pt x="1432" y="342"/>
                </a:cubicBezTo>
                <a:cubicBezTo>
                  <a:pt x="1437" y="342"/>
                  <a:pt x="1440" y="339"/>
                  <a:pt x="1440" y="335"/>
                </a:cubicBezTo>
                <a:cubicBezTo>
                  <a:pt x="1440" y="332"/>
                  <a:pt x="1437" y="329"/>
                  <a:pt x="1432" y="329"/>
                </a:cubicBezTo>
                <a:close/>
                <a:moveTo>
                  <a:pt x="1410" y="348"/>
                </a:moveTo>
                <a:cubicBezTo>
                  <a:pt x="1406" y="348"/>
                  <a:pt x="1402" y="351"/>
                  <a:pt x="1402" y="355"/>
                </a:cubicBezTo>
                <a:cubicBezTo>
                  <a:pt x="1402" y="359"/>
                  <a:pt x="1406" y="362"/>
                  <a:pt x="1410" y="362"/>
                </a:cubicBezTo>
                <a:cubicBezTo>
                  <a:pt x="1414" y="362"/>
                  <a:pt x="1417" y="359"/>
                  <a:pt x="1417" y="355"/>
                </a:cubicBezTo>
                <a:cubicBezTo>
                  <a:pt x="1417" y="351"/>
                  <a:pt x="1414" y="348"/>
                  <a:pt x="1410" y="348"/>
                </a:cubicBezTo>
                <a:close/>
                <a:moveTo>
                  <a:pt x="1432" y="348"/>
                </a:moveTo>
                <a:cubicBezTo>
                  <a:pt x="1428" y="348"/>
                  <a:pt x="1425" y="351"/>
                  <a:pt x="1425" y="355"/>
                </a:cubicBezTo>
                <a:cubicBezTo>
                  <a:pt x="1425" y="359"/>
                  <a:pt x="1428" y="362"/>
                  <a:pt x="1432" y="362"/>
                </a:cubicBezTo>
                <a:cubicBezTo>
                  <a:pt x="1437" y="362"/>
                  <a:pt x="1440" y="359"/>
                  <a:pt x="1440" y="355"/>
                </a:cubicBezTo>
                <a:cubicBezTo>
                  <a:pt x="1440" y="351"/>
                  <a:pt x="1437" y="348"/>
                  <a:pt x="1432" y="348"/>
                </a:cubicBezTo>
                <a:close/>
                <a:moveTo>
                  <a:pt x="1410" y="368"/>
                </a:moveTo>
                <a:cubicBezTo>
                  <a:pt x="1406" y="368"/>
                  <a:pt x="1402" y="371"/>
                  <a:pt x="1402" y="374"/>
                </a:cubicBezTo>
                <a:cubicBezTo>
                  <a:pt x="1402" y="378"/>
                  <a:pt x="1406" y="381"/>
                  <a:pt x="1410" y="381"/>
                </a:cubicBezTo>
                <a:cubicBezTo>
                  <a:pt x="1414" y="381"/>
                  <a:pt x="1417" y="378"/>
                  <a:pt x="1417" y="374"/>
                </a:cubicBezTo>
                <a:cubicBezTo>
                  <a:pt x="1417" y="371"/>
                  <a:pt x="1414" y="368"/>
                  <a:pt x="1410" y="368"/>
                </a:cubicBezTo>
                <a:close/>
                <a:moveTo>
                  <a:pt x="1432" y="368"/>
                </a:moveTo>
                <a:cubicBezTo>
                  <a:pt x="1428" y="368"/>
                  <a:pt x="1425" y="371"/>
                  <a:pt x="1425" y="374"/>
                </a:cubicBezTo>
                <a:cubicBezTo>
                  <a:pt x="1425" y="378"/>
                  <a:pt x="1428" y="381"/>
                  <a:pt x="1432" y="381"/>
                </a:cubicBezTo>
                <a:cubicBezTo>
                  <a:pt x="1437" y="381"/>
                  <a:pt x="1440" y="378"/>
                  <a:pt x="1440" y="374"/>
                </a:cubicBezTo>
                <a:cubicBezTo>
                  <a:pt x="1440" y="371"/>
                  <a:pt x="1437" y="368"/>
                  <a:pt x="1432" y="368"/>
                </a:cubicBezTo>
                <a:close/>
                <a:moveTo>
                  <a:pt x="1410" y="387"/>
                </a:moveTo>
                <a:cubicBezTo>
                  <a:pt x="1406" y="387"/>
                  <a:pt x="1402" y="390"/>
                  <a:pt x="1402" y="393"/>
                </a:cubicBezTo>
                <a:cubicBezTo>
                  <a:pt x="1402" y="397"/>
                  <a:pt x="1406" y="400"/>
                  <a:pt x="1410" y="400"/>
                </a:cubicBezTo>
                <a:cubicBezTo>
                  <a:pt x="1414" y="400"/>
                  <a:pt x="1417" y="397"/>
                  <a:pt x="1417" y="393"/>
                </a:cubicBezTo>
                <a:cubicBezTo>
                  <a:pt x="1417" y="390"/>
                  <a:pt x="1414" y="387"/>
                  <a:pt x="1410" y="387"/>
                </a:cubicBezTo>
                <a:close/>
                <a:moveTo>
                  <a:pt x="1432" y="387"/>
                </a:moveTo>
                <a:cubicBezTo>
                  <a:pt x="1428" y="387"/>
                  <a:pt x="1425" y="390"/>
                  <a:pt x="1425" y="393"/>
                </a:cubicBezTo>
                <a:cubicBezTo>
                  <a:pt x="1425" y="397"/>
                  <a:pt x="1428" y="400"/>
                  <a:pt x="1432" y="400"/>
                </a:cubicBezTo>
                <a:cubicBezTo>
                  <a:pt x="1437" y="400"/>
                  <a:pt x="1440" y="397"/>
                  <a:pt x="1440" y="393"/>
                </a:cubicBezTo>
                <a:cubicBezTo>
                  <a:pt x="1440" y="390"/>
                  <a:pt x="1437" y="387"/>
                  <a:pt x="1432" y="387"/>
                </a:cubicBezTo>
                <a:close/>
                <a:moveTo>
                  <a:pt x="1410" y="406"/>
                </a:moveTo>
                <a:cubicBezTo>
                  <a:pt x="1406" y="406"/>
                  <a:pt x="1402" y="409"/>
                  <a:pt x="1402" y="413"/>
                </a:cubicBezTo>
                <a:cubicBezTo>
                  <a:pt x="1402" y="416"/>
                  <a:pt x="1406" y="419"/>
                  <a:pt x="1410" y="419"/>
                </a:cubicBezTo>
                <a:cubicBezTo>
                  <a:pt x="1414" y="419"/>
                  <a:pt x="1417" y="416"/>
                  <a:pt x="1417" y="413"/>
                </a:cubicBezTo>
                <a:cubicBezTo>
                  <a:pt x="1417" y="409"/>
                  <a:pt x="1414" y="406"/>
                  <a:pt x="1410" y="406"/>
                </a:cubicBezTo>
                <a:close/>
                <a:moveTo>
                  <a:pt x="1432" y="406"/>
                </a:moveTo>
                <a:cubicBezTo>
                  <a:pt x="1428" y="406"/>
                  <a:pt x="1425" y="409"/>
                  <a:pt x="1425" y="413"/>
                </a:cubicBezTo>
                <a:cubicBezTo>
                  <a:pt x="1425" y="416"/>
                  <a:pt x="1428" y="419"/>
                  <a:pt x="1432" y="419"/>
                </a:cubicBezTo>
                <a:cubicBezTo>
                  <a:pt x="1437" y="419"/>
                  <a:pt x="1440" y="416"/>
                  <a:pt x="1440" y="413"/>
                </a:cubicBezTo>
                <a:cubicBezTo>
                  <a:pt x="1440" y="409"/>
                  <a:pt x="1437" y="406"/>
                  <a:pt x="1432" y="406"/>
                </a:cubicBezTo>
                <a:close/>
                <a:moveTo>
                  <a:pt x="1410" y="425"/>
                </a:moveTo>
                <a:cubicBezTo>
                  <a:pt x="1406" y="425"/>
                  <a:pt x="1402" y="428"/>
                  <a:pt x="1402" y="432"/>
                </a:cubicBezTo>
                <a:cubicBezTo>
                  <a:pt x="1402" y="435"/>
                  <a:pt x="1406" y="438"/>
                  <a:pt x="1410" y="438"/>
                </a:cubicBezTo>
                <a:cubicBezTo>
                  <a:pt x="1414" y="438"/>
                  <a:pt x="1417" y="435"/>
                  <a:pt x="1417" y="432"/>
                </a:cubicBezTo>
                <a:cubicBezTo>
                  <a:pt x="1417" y="428"/>
                  <a:pt x="1414" y="425"/>
                  <a:pt x="1410" y="425"/>
                </a:cubicBezTo>
                <a:close/>
                <a:moveTo>
                  <a:pt x="1432" y="425"/>
                </a:moveTo>
                <a:cubicBezTo>
                  <a:pt x="1428" y="425"/>
                  <a:pt x="1425" y="428"/>
                  <a:pt x="1425" y="432"/>
                </a:cubicBezTo>
                <a:cubicBezTo>
                  <a:pt x="1425" y="435"/>
                  <a:pt x="1428" y="438"/>
                  <a:pt x="1432" y="438"/>
                </a:cubicBezTo>
                <a:cubicBezTo>
                  <a:pt x="1437" y="438"/>
                  <a:pt x="1440" y="435"/>
                  <a:pt x="1440" y="432"/>
                </a:cubicBezTo>
                <a:cubicBezTo>
                  <a:pt x="1440" y="428"/>
                  <a:pt x="1437" y="425"/>
                  <a:pt x="1432" y="425"/>
                </a:cubicBezTo>
                <a:close/>
                <a:moveTo>
                  <a:pt x="1455" y="290"/>
                </a:moveTo>
                <a:cubicBezTo>
                  <a:pt x="1450" y="290"/>
                  <a:pt x="1447" y="293"/>
                  <a:pt x="1447" y="296"/>
                </a:cubicBezTo>
                <a:cubicBezTo>
                  <a:pt x="1447" y="300"/>
                  <a:pt x="1450" y="303"/>
                  <a:pt x="1455" y="303"/>
                </a:cubicBezTo>
                <a:cubicBezTo>
                  <a:pt x="1459" y="303"/>
                  <a:pt x="1462" y="300"/>
                  <a:pt x="1462" y="296"/>
                </a:cubicBezTo>
                <a:cubicBezTo>
                  <a:pt x="1462" y="293"/>
                  <a:pt x="1459" y="290"/>
                  <a:pt x="1455" y="290"/>
                </a:cubicBezTo>
                <a:close/>
                <a:moveTo>
                  <a:pt x="1477" y="290"/>
                </a:moveTo>
                <a:cubicBezTo>
                  <a:pt x="1472" y="290"/>
                  <a:pt x="1469" y="293"/>
                  <a:pt x="1469" y="296"/>
                </a:cubicBezTo>
                <a:cubicBezTo>
                  <a:pt x="1469" y="300"/>
                  <a:pt x="1472" y="303"/>
                  <a:pt x="1477" y="303"/>
                </a:cubicBezTo>
                <a:cubicBezTo>
                  <a:pt x="1481" y="303"/>
                  <a:pt x="1484" y="300"/>
                  <a:pt x="1484" y="296"/>
                </a:cubicBezTo>
                <a:cubicBezTo>
                  <a:pt x="1484" y="293"/>
                  <a:pt x="1481" y="290"/>
                  <a:pt x="1477" y="290"/>
                </a:cubicBezTo>
                <a:close/>
                <a:moveTo>
                  <a:pt x="1455" y="309"/>
                </a:moveTo>
                <a:cubicBezTo>
                  <a:pt x="1450" y="309"/>
                  <a:pt x="1447" y="312"/>
                  <a:pt x="1447" y="316"/>
                </a:cubicBezTo>
                <a:cubicBezTo>
                  <a:pt x="1447" y="320"/>
                  <a:pt x="1450" y="323"/>
                  <a:pt x="1455" y="323"/>
                </a:cubicBezTo>
                <a:cubicBezTo>
                  <a:pt x="1459" y="323"/>
                  <a:pt x="1462" y="320"/>
                  <a:pt x="1462" y="316"/>
                </a:cubicBezTo>
                <a:cubicBezTo>
                  <a:pt x="1462" y="312"/>
                  <a:pt x="1459" y="309"/>
                  <a:pt x="1455" y="309"/>
                </a:cubicBezTo>
                <a:close/>
                <a:moveTo>
                  <a:pt x="1477" y="309"/>
                </a:moveTo>
                <a:cubicBezTo>
                  <a:pt x="1472" y="309"/>
                  <a:pt x="1469" y="312"/>
                  <a:pt x="1469" y="316"/>
                </a:cubicBezTo>
                <a:cubicBezTo>
                  <a:pt x="1469" y="320"/>
                  <a:pt x="1472" y="323"/>
                  <a:pt x="1477" y="323"/>
                </a:cubicBezTo>
                <a:cubicBezTo>
                  <a:pt x="1481" y="323"/>
                  <a:pt x="1484" y="320"/>
                  <a:pt x="1484" y="316"/>
                </a:cubicBezTo>
                <a:cubicBezTo>
                  <a:pt x="1484" y="312"/>
                  <a:pt x="1481" y="309"/>
                  <a:pt x="1477" y="309"/>
                </a:cubicBezTo>
                <a:close/>
                <a:moveTo>
                  <a:pt x="1455" y="329"/>
                </a:moveTo>
                <a:cubicBezTo>
                  <a:pt x="1450" y="329"/>
                  <a:pt x="1447" y="332"/>
                  <a:pt x="1447" y="335"/>
                </a:cubicBezTo>
                <a:cubicBezTo>
                  <a:pt x="1447" y="339"/>
                  <a:pt x="1450" y="342"/>
                  <a:pt x="1455" y="342"/>
                </a:cubicBezTo>
                <a:cubicBezTo>
                  <a:pt x="1459" y="342"/>
                  <a:pt x="1462" y="339"/>
                  <a:pt x="1462" y="335"/>
                </a:cubicBezTo>
                <a:cubicBezTo>
                  <a:pt x="1462" y="332"/>
                  <a:pt x="1459" y="329"/>
                  <a:pt x="1455" y="329"/>
                </a:cubicBezTo>
                <a:close/>
                <a:moveTo>
                  <a:pt x="1477" y="329"/>
                </a:moveTo>
                <a:cubicBezTo>
                  <a:pt x="1472" y="329"/>
                  <a:pt x="1469" y="332"/>
                  <a:pt x="1469" y="335"/>
                </a:cubicBezTo>
                <a:cubicBezTo>
                  <a:pt x="1469" y="339"/>
                  <a:pt x="1472" y="342"/>
                  <a:pt x="1477" y="342"/>
                </a:cubicBezTo>
                <a:cubicBezTo>
                  <a:pt x="1481" y="342"/>
                  <a:pt x="1484" y="339"/>
                  <a:pt x="1484" y="335"/>
                </a:cubicBezTo>
                <a:cubicBezTo>
                  <a:pt x="1484" y="332"/>
                  <a:pt x="1481" y="329"/>
                  <a:pt x="1477" y="329"/>
                </a:cubicBezTo>
                <a:close/>
                <a:moveTo>
                  <a:pt x="1455" y="348"/>
                </a:moveTo>
                <a:cubicBezTo>
                  <a:pt x="1450" y="348"/>
                  <a:pt x="1447" y="351"/>
                  <a:pt x="1447" y="355"/>
                </a:cubicBezTo>
                <a:cubicBezTo>
                  <a:pt x="1447" y="359"/>
                  <a:pt x="1450" y="362"/>
                  <a:pt x="1455" y="362"/>
                </a:cubicBezTo>
                <a:cubicBezTo>
                  <a:pt x="1459" y="362"/>
                  <a:pt x="1462" y="359"/>
                  <a:pt x="1462" y="355"/>
                </a:cubicBezTo>
                <a:cubicBezTo>
                  <a:pt x="1462" y="351"/>
                  <a:pt x="1459" y="348"/>
                  <a:pt x="1455" y="348"/>
                </a:cubicBezTo>
                <a:close/>
                <a:moveTo>
                  <a:pt x="1477" y="348"/>
                </a:moveTo>
                <a:cubicBezTo>
                  <a:pt x="1472" y="348"/>
                  <a:pt x="1469" y="351"/>
                  <a:pt x="1469" y="355"/>
                </a:cubicBezTo>
                <a:cubicBezTo>
                  <a:pt x="1469" y="359"/>
                  <a:pt x="1472" y="362"/>
                  <a:pt x="1477" y="362"/>
                </a:cubicBezTo>
                <a:cubicBezTo>
                  <a:pt x="1481" y="362"/>
                  <a:pt x="1484" y="359"/>
                  <a:pt x="1484" y="355"/>
                </a:cubicBezTo>
                <a:cubicBezTo>
                  <a:pt x="1484" y="351"/>
                  <a:pt x="1481" y="348"/>
                  <a:pt x="1477" y="348"/>
                </a:cubicBezTo>
                <a:close/>
                <a:moveTo>
                  <a:pt x="1455" y="368"/>
                </a:moveTo>
                <a:cubicBezTo>
                  <a:pt x="1450" y="368"/>
                  <a:pt x="1447" y="371"/>
                  <a:pt x="1447" y="374"/>
                </a:cubicBezTo>
                <a:cubicBezTo>
                  <a:pt x="1447" y="378"/>
                  <a:pt x="1450" y="381"/>
                  <a:pt x="1455" y="381"/>
                </a:cubicBezTo>
                <a:cubicBezTo>
                  <a:pt x="1459" y="381"/>
                  <a:pt x="1462" y="378"/>
                  <a:pt x="1462" y="374"/>
                </a:cubicBezTo>
                <a:cubicBezTo>
                  <a:pt x="1462" y="371"/>
                  <a:pt x="1459" y="368"/>
                  <a:pt x="1455" y="368"/>
                </a:cubicBezTo>
                <a:close/>
                <a:moveTo>
                  <a:pt x="1477" y="368"/>
                </a:moveTo>
                <a:cubicBezTo>
                  <a:pt x="1472" y="368"/>
                  <a:pt x="1469" y="371"/>
                  <a:pt x="1469" y="374"/>
                </a:cubicBezTo>
                <a:cubicBezTo>
                  <a:pt x="1469" y="378"/>
                  <a:pt x="1472" y="381"/>
                  <a:pt x="1477" y="381"/>
                </a:cubicBezTo>
                <a:cubicBezTo>
                  <a:pt x="1481" y="381"/>
                  <a:pt x="1484" y="378"/>
                  <a:pt x="1484" y="374"/>
                </a:cubicBezTo>
                <a:cubicBezTo>
                  <a:pt x="1484" y="371"/>
                  <a:pt x="1481" y="368"/>
                  <a:pt x="1477" y="368"/>
                </a:cubicBezTo>
                <a:close/>
                <a:moveTo>
                  <a:pt x="1455" y="387"/>
                </a:moveTo>
                <a:cubicBezTo>
                  <a:pt x="1450" y="387"/>
                  <a:pt x="1447" y="390"/>
                  <a:pt x="1447" y="393"/>
                </a:cubicBezTo>
                <a:cubicBezTo>
                  <a:pt x="1447" y="397"/>
                  <a:pt x="1450" y="400"/>
                  <a:pt x="1455" y="400"/>
                </a:cubicBezTo>
                <a:cubicBezTo>
                  <a:pt x="1459" y="400"/>
                  <a:pt x="1462" y="397"/>
                  <a:pt x="1462" y="393"/>
                </a:cubicBezTo>
                <a:cubicBezTo>
                  <a:pt x="1462" y="390"/>
                  <a:pt x="1459" y="387"/>
                  <a:pt x="1455" y="387"/>
                </a:cubicBezTo>
                <a:close/>
                <a:moveTo>
                  <a:pt x="1477" y="387"/>
                </a:moveTo>
                <a:cubicBezTo>
                  <a:pt x="1472" y="387"/>
                  <a:pt x="1469" y="390"/>
                  <a:pt x="1469" y="393"/>
                </a:cubicBezTo>
                <a:cubicBezTo>
                  <a:pt x="1469" y="397"/>
                  <a:pt x="1472" y="400"/>
                  <a:pt x="1477" y="400"/>
                </a:cubicBezTo>
                <a:cubicBezTo>
                  <a:pt x="1481" y="400"/>
                  <a:pt x="1484" y="397"/>
                  <a:pt x="1484" y="393"/>
                </a:cubicBezTo>
                <a:cubicBezTo>
                  <a:pt x="1484" y="390"/>
                  <a:pt x="1481" y="387"/>
                  <a:pt x="1477" y="387"/>
                </a:cubicBezTo>
                <a:close/>
                <a:moveTo>
                  <a:pt x="1477" y="406"/>
                </a:moveTo>
                <a:cubicBezTo>
                  <a:pt x="1472" y="406"/>
                  <a:pt x="1469" y="409"/>
                  <a:pt x="1469" y="413"/>
                </a:cubicBezTo>
                <a:cubicBezTo>
                  <a:pt x="1469" y="416"/>
                  <a:pt x="1472" y="419"/>
                  <a:pt x="1477" y="419"/>
                </a:cubicBezTo>
                <a:cubicBezTo>
                  <a:pt x="1481" y="419"/>
                  <a:pt x="1484" y="416"/>
                  <a:pt x="1484" y="413"/>
                </a:cubicBezTo>
                <a:cubicBezTo>
                  <a:pt x="1484" y="409"/>
                  <a:pt x="1481" y="406"/>
                  <a:pt x="1477" y="406"/>
                </a:cubicBezTo>
                <a:close/>
                <a:moveTo>
                  <a:pt x="1455" y="425"/>
                </a:moveTo>
                <a:cubicBezTo>
                  <a:pt x="1450" y="425"/>
                  <a:pt x="1447" y="428"/>
                  <a:pt x="1447" y="432"/>
                </a:cubicBezTo>
                <a:cubicBezTo>
                  <a:pt x="1447" y="435"/>
                  <a:pt x="1450" y="438"/>
                  <a:pt x="1455" y="438"/>
                </a:cubicBezTo>
                <a:cubicBezTo>
                  <a:pt x="1459" y="438"/>
                  <a:pt x="1462" y="435"/>
                  <a:pt x="1462" y="432"/>
                </a:cubicBezTo>
                <a:cubicBezTo>
                  <a:pt x="1462" y="428"/>
                  <a:pt x="1459" y="425"/>
                  <a:pt x="1455" y="425"/>
                </a:cubicBezTo>
                <a:close/>
                <a:moveTo>
                  <a:pt x="1498" y="290"/>
                </a:moveTo>
                <a:cubicBezTo>
                  <a:pt x="1494" y="290"/>
                  <a:pt x="1491" y="293"/>
                  <a:pt x="1491" y="296"/>
                </a:cubicBezTo>
                <a:cubicBezTo>
                  <a:pt x="1491" y="300"/>
                  <a:pt x="1494" y="303"/>
                  <a:pt x="1498" y="303"/>
                </a:cubicBezTo>
                <a:cubicBezTo>
                  <a:pt x="1503" y="303"/>
                  <a:pt x="1506" y="300"/>
                  <a:pt x="1506" y="296"/>
                </a:cubicBezTo>
                <a:cubicBezTo>
                  <a:pt x="1506" y="293"/>
                  <a:pt x="1503" y="290"/>
                  <a:pt x="1498" y="290"/>
                </a:cubicBezTo>
                <a:close/>
                <a:moveTo>
                  <a:pt x="1521" y="290"/>
                </a:moveTo>
                <a:cubicBezTo>
                  <a:pt x="1517" y="290"/>
                  <a:pt x="1514" y="293"/>
                  <a:pt x="1514" y="296"/>
                </a:cubicBezTo>
                <a:cubicBezTo>
                  <a:pt x="1514" y="300"/>
                  <a:pt x="1517" y="303"/>
                  <a:pt x="1521" y="303"/>
                </a:cubicBezTo>
                <a:cubicBezTo>
                  <a:pt x="1526" y="303"/>
                  <a:pt x="1529" y="300"/>
                  <a:pt x="1529" y="296"/>
                </a:cubicBezTo>
                <a:cubicBezTo>
                  <a:pt x="1529" y="293"/>
                  <a:pt x="1526" y="290"/>
                  <a:pt x="1521" y="290"/>
                </a:cubicBezTo>
                <a:close/>
                <a:moveTo>
                  <a:pt x="1498" y="309"/>
                </a:moveTo>
                <a:cubicBezTo>
                  <a:pt x="1494" y="309"/>
                  <a:pt x="1491" y="312"/>
                  <a:pt x="1491" y="316"/>
                </a:cubicBezTo>
                <a:cubicBezTo>
                  <a:pt x="1491" y="320"/>
                  <a:pt x="1494" y="323"/>
                  <a:pt x="1498" y="323"/>
                </a:cubicBezTo>
                <a:cubicBezTo>
                  <a:pt x="1503" y="323"/>
                  <a:pt x="1506" y="320"/>
                  <a:pt x="1506" y="316"/>
                </a:cubicBezTo>
                <a:cubicBezTo>
                  <a:pt x="1506" y="312"/>
                  <a:pt x="1503" y="309"/>
                  <a:pt x="1498" y="309"/>
                </a:cubicBezTo>
                <a:close/>
                <a:moveTo>
                  <a:pt x="1521" y="309"/>
                </a:moveTo>
                <a:cubicBezTo>
                  <a:pt x="1517" y="309"/>
                  <a:pt x="1514" y="312"/>
                  <a:pt x="1514" y="316"/>
                </a:cubicBezTo>
                <a:cubicBezTo>
                  <a:pt x="1514" y="320"/>
                  <a:pt x="1517" y="323"/>
                  <a:pt x="1521" y="323"/>
                </a:cubicBezTo>
                <a:cubicBezTo>
                  <a:pt x="1526" y="323"/>
                  <a:pt x="1529" y="320"/>
                  <a:pt x="1529" y="316"/>
                </a:cubicBezTo>
                <a:cubicBezTo>
                  <a:pt x="1529" y="312"/>
                  <a:pt x="1526" y="309"/>
                  <a:pt x="1521" y="309"/>
                </a:cubicBezTo>
                <a:close/>
                <a:moveTo>
                  <a:pt x="1498" y="329"/>
                </a:moveTo>
                <a:cubicBezTo>
                  <a:pt x="1494" y="329"/>
                  <a:pt x="1491" y="332"/>
                  <a:pt x="1491" y="335"/>
                </a:cubicBezTo>
                <a:cubicBezTo>
                  <a:pt x="1491" y="339"/>
                  <a:pt x="1494" y="342"/>
                  <a:pt x="1498" y="342"/>
                </a:cubicBezTo>
                <a:cubicBezTo>
                  <a:pt x="1503" y="342"/>
                  <a:pt x="1506" y="339"/>
                  <a:pt x="1506" y="335"/>
                </a:cubicBezTo>
                <a:cubicBezTo>
                  <a:pt x="1506" y="332"/>
                  <a:pt x="1503" y="329"/>
                  <a:pt x="1498" y="329"/>
                </a:cubicBezTo>
                <a:close/>
                <a:moveTo>
                  <a:pt x="1521" y="329"/>
                </a:moveTo>
                <a:cubicBezTo>
                  <a:pt x="1517" y="329"/>
                  <a:pt x="1514" y="332"/>
                  <a:pt x="1514" y="335"/>
                </a:cubicBezTo>
                <a:cubicBezTo>
                  <a:pt x="1514" y="339"/>
                  <a:pt x="1517" y="342"/>
                  <a:pt x="1521" y="342"/>
                </a:cubicBezTo>
                <a:cubicBezTo>
                  <a:pt x="1526" y="342"/>
                  <a:pt x="1529" y="339"/>
                  <a:pt x="1529" y="335"/>
                </a:cubicBezTo>
                <a:cubicBezTo>
                  <a:pt x="1529" y="332"/>
                  <a:pt x="1526" y="329"/>
                  <a:pt x="1521" y="329"/>
                </a:cubicBezTo>
                <a:close/>
                <a:moveTo>
                  <a:pt x="1498" y="348"/>
                </a:moveTo>
                <a:cubicBezTo>
                  <a:pt x="1494" y="348"/>
                  <a:pt x="1491" y="351"/>
                  <a:pt x="1491" y="355"/>
                </a:cubicBezTo>
                <a:cubicBezTo>
                  <a:pt x="1491" y="359"/>
                  <a:pt x="1494" y="362"/>
                  <a:pt x="1498" y="362"/>
                </a:cubicBezTo>
                <a:cubicBezTo>
                  <a:pt x="1503" y="362"/>
                  <a:pt x="1506" y="359"/>
                  <a:pt x="1506" y="355"/>
                </a:cubicBezTo>
                <a:cubicBezTo>
                  <a:pt x="1506" y="351"/>
                  <a:pt x="1503" y="348"/>
                  <a:pt x="1498" y="348"/>
                </a:cubicBezTo>
                <a:close/>
                <a:moveTo>
                  <a:pt x="1521" y="348"/>
                </a:moveTo>
                <a:cubicBezTo>
                  <a:pt x="1517" y="348"/>
                  <a:pt x="1514" y="351"/>
                  <a:pt x="1514" y="355"/>
                </a:cubicBezTo>
                <a:cubicBezTo>
                  <a:pt x="1514" y="359"/>
                  <a:pt x="1517" y="362"/>
                  <a:pt x="1521" y="362"/>
                </a:cubicBezTo>
                <a:cubicBezTo>
                  <a:pt x="1526" y="362"/>
                  <a:pt x="1529" y="359"/>
                  <a:pt x="1529" y="355"/>
                </a:cubicBezTo>
                <a:cubicBezTo>
                  <a:pt x="1529" y="351"/>
                  <a:pt x="1526" y="348"/>
                  <a:pt x="1521" y="348"/>
                </a:cubicBezTo>
                <a:close/>
                <a:moveTo>
                  <a:pt x="1498" y="368"/>
                </a:moveTo>
                <a:cubicBezTo>
                  <a:pt x="1494" y="368"/>
                  <a:pt x="1491" y="371"/>
                  <a:pt x="1491" y="374"/>
                </a:cubicBezTo>
                <a:cubicBezTo>
                  <a:pt x="1491" y="378"/>
                  <a:pt x="1494" y="381"/>
                  <a:pt x="1498" y="381"/>
                </a:cubicBezTo>
                <a:cubicBezTo>
                  <a:pt x="1503" y="381"/>
                  <a:pt x="1506" y="378"/>
                  <a:pt x="1506" y="374"/>
                </a:cubicBezTo>
                <a:cubicBezTo>
                  <a:pt x="1506" y="371"/>
                  <a:pt x="1503" y="368"/>
                  <a:pt x="1498" y="368"/>
                </a:cubicBezTo>
                <a:close/>
                <a:moveTo>
                  <a:pt x="1521" y="368"/>
                </a:moveTo>
                <a:cubicBezTo>
                  <a:pt x="1517" y="368"/>
                  <a:pt x="1514" y="371"/>
                  <a:pt x="1514" y="374"/>
                </a:cubicBezTo>
                <a:cubicBezTo>
                  <a:pt x="1514" y="378"/>
                  <a:pt x="1517" y="381"/>
                  <a:pt x="1521" y="381"/>
                </a:cubicBezTo>
                <a:cubicBezTo>
                  <a:pt x="1526" y="381"/>
                  <a:pt x="1529" y="378"/>
                  <a:pt x="1529" y="374"/>
                </a:cubicBezTo>
                <a:cubicBezTo>
                  <a:pt x="1529" y="371"/>
                  <a:pt x="1526" y="368"/>
                  <a:pt x="1521" y="368"/>
                </a:cubicBezTo>
                <a:close/>
                <a:moveTo>
                  <a:pt x="1498" y="387"/>
                </a:moveTo>
                <a:cubicBezTo>
                  <a:pt x="1494" y="387"/>
                  <a:pt x="1491" y="390"/>
                  <a:pt x="1491" y="393"/>
                </a:cubicBezTo>
                <a:cubicBezTo>
                  <a:pt x="1491" y="397"/>
                  <a:pt x="1494" y="400"/>
                  <a:pt x="1498" y="400"/>
                </a:cubicBezTo>
                <a:cubicBezTo>
                  <a:pt x="1503" y="400"/>
                  <a:pt x="1506" y="397"/>
                  <a:pt x="1506" y="393"/>
                </a:cubicBezTo>
                <a:cubicBezTo>
                  <a:pt x="1506" y="390"/>
                  <a:pt x="1503" y="387"/>
                  <a:pt x="1498" y="387"/>
                </a:cubicBezTo>
                <a:close/>
                <a:moveTo>
                  <a:pt x="1521" y="387"/>
                </a:moveTo>
                <a:cubicBezTo>
                  <a:pt x="1517" y="387"/>
                  <a:pt x="1514" y="390"/>
                  <a:pt x="1514" y="393"/>
                </a:cubicBezTo>
                <a:cubicBezTo>
                  <a:pt x="1514" y="397"/>
                  <a:pt x="1517" y="400"/>
                  <a:pt x="1521" y="400"/>
                </a:cubicBezTo>
                <a:cubicBezTo>
                  <a:pt x="1526" y="400"/>
                  <a:pt x="1529" y="397"/>
                  <a:pt x="1529" y="393"/>
                </a:cubicBezTo>
                <a:cubicBezTo>
                  <a:pt x="1529" y="390"/>
                  <a:pt x="1526" y="387"/>
                  <a:pt x="1521" y="387"/>
                </a:cubicBezTo>
                <a:close/>
                <a:moveTo>
                  <a:pt x="1498" y="406"/>
                </a:moveTo>
                <a:cubicBezTo>
                  <a:pt x="1494" y="406"/>
                  <a:pt x="1491" y="409"/>
                  <a:pt x="1491" y="413"/>
                </a:cubicBezTo>
                <a:cubicBezTo>
                  <a:pt x="1491" y="416"/>
                  <a:pt x="1494" y="419"/>
                  <a:pt x="1498" y="419"/>
                </a:cubicBezTo>
                <a:cubicBezTo>
                  <a:pt x="1503" y="419"/>
                  <a:pt x="1506" y="416"/>
                  <a:pt x="1506" y="413"/>
                </a:cubicBezTo>
                <a:cubicBezTo>
                  <a:pt x="1506" y="409"/>
                  <a:pt x="1503" y="406"/>
                  <a:pt x="1498" y="406"/>
                </a:cubicBezTo>
                <a:close/>
                <a:moveTo>
                  <a:pt x="1521" y="406"/>
                </a:moveTo>
                <a:cubicBezTo>
                  <a:pt x="1517" y="406"/>
                  <a:pt x="1514" y="409"/>
                  <a:pt x="1514" y="413"/>
                </a:cubicBezTo>
                <a:cubicBezTo>
                  <a:pt x="1514" y="416"/>
                  <a:pt x="1517" y="419"/>
                  <a:pt x="1521" y="419"/>
                </a:cubicBezTo>
                <a:cubicBezTo>
                  <a:pt x="1526" y="419"/>
                  <a:pt x="1529" y="416"/>
                  <a:pt x="1529" y="413"/>
                </a:cubicBezTo>
                <a:cubicBezTo>
                  <a:pt x="1529" y="409"/>
                  <a:pt x="1526" y="406"/>
                  <a:pt x="1521" y="406"/>
                </a:cubicBezTo>
                <a:close/>
                <a:moveTo>
                  <a:pt x="1498" y="425"/>
                </a:moveTo>
                <a:cubicBezTo>
                  <a:pt x="1494" y="425"/>
                  <a:pt x="1491" y="428"/>
                  <a:pt x="1491" y="432"/>
                </a:cubicBezTo>
                <a:cubicBezTo>
                  <a:pt x="1491" y="435"/>
                  <a:pt x="1494" y="438"/>
                  <a:pt x="1498" y="438"/>
                </a:cubicBezTo>
                <a:cubicBezTo>
                  <a:pt x="1503" y="438"/>
                  <a:pt x="1506" y="435"/>
                  <a:pt x="1506" y="432"/>
                </a:cubicBezTo>
                <a:cubicBezTo>
                  <a:pt x="1506" y="428"/>
                  <a:pt x="1503" y="425"/>
                  <a:pt x="1498" y="425"/>
                </a:cubicBezTo>
                <a:close/>
                <a:moveTo>
                  <a:pt x="1521" y="425"/>
                </a:moveTo>
                <a:cubicBezTo>
                  <a:pt x="1517" y="425"/>
                  <a:pt x="1514" y="428"/>
                  <a:pt x="1514" y="432"/>
                </a:cubicBezTo>
                <a:cubicBezTo>
                  <a:pt x="1514" y="435"/>
                  <a:pt x="1517" y="438"/>
                  <a:pt x="1521" y="438"/>
                </a:cubicBezTo>
                <a:cubicBezTo>
                  <a:pt x="1526" y="438"/>
                  <a:pt x="1529" y="435"/>
                  <a:pt x="1529" y="432"/>
                </a:cubicBezTo>
                <a:cubicBezTo>
                  <a:pt x="1529" y="428"/>
                  <a:pt x="1526" y="425"/>
                  <a:pt x="1521" y="425"/>
                </a:cubicBezTo>
                <a:close/>
                <a:moveTo>
                  <a:pt x="1543" y="290"/>
                </a:moveTo>
                <a:cubicBezTo>
                  <a:pt x="1539" y="290"/>
                  <a:pt x="1536" y="293"/>
                  <a:pt x="1536" y="296"/>
                </a:cubicBezTo>
                <a:cubicBezTo>
                  <a:pt x="1536" y="300"/>
                  <a:pt x="1539" y="303"/>
                  <a:pt x="1543" y="303"/>
                </a:cubicBezTo>
                <a:cubicBezTo>
                  <a:pt x="1548" y="303"/>
                  <a:pt x="1551" y="300"/>
                  <a:pt x="1551" y="296"/>
                </a:cubicBezTo>
                <a:cubicBezTo>
                  <a:pt x="1551" y="293"/>
                  <a:pt x="1548" y="290"/>
                  <a:pt x="1543" y="290"/>
                </a:cubicBezTo>
                <a:close/>
                <a:moveTo>
                  <a:pt x="1543" y="309"/>
                </a:moveTo>
                <a:cubicBezTo>
                  <a:pt x="1539" y="309"/>
                  <a:pt x="1536" y="312"/>
                  <a:pt x="1536" y="316"/>
                </a:cubicBezTo>
                <a:cubicBezTo>
                  <a:pt x="1536" y="320"/>
                  <a:pt x="1539" y="323"/>
                  <a:pt x="1543" y="323"/>
                </a:cubicBezTo>
                <a:cubicBezTo>
                  <a:pt x="1548" y="323"/>
                  <a:pt x="1551" y="320"/>
                  <a:pt x="1551" y="316"/>
                </a:cubicBezTo>
                <a:cubicBezTo>
                  <a:pt x="1551" y="312"/>
                  <a:pt x="1548" y="309"/>
                  <a:pt x="1543" y="309"/>
                </a:cubicBezTo>
                <a:close/>
                <a:moveTo>
                  <a:pt x="1543" y="329"/>
                </a:moveTo>
                <a:cubicBezTo>
                  <a:pt x="1539" y="329"/>
                  <a:pt x="1536" y="332"/>
                  <a:pt x="1536" y="335"/>
                </a:cubicBezTo>
                <a:cubicBezTo>
                  <a:pt x="1536" y="339"/>
                  <a:pt x="1539" y="342"/>
                  <a:pt x="1543" y="342"/>
                </a:cubicBezTo>
                <a:cubicBezTo>
                  <a:pt x="1548" y="342"/>
                  <a:pt x="1551" y="339"/>
                  <a:pt x="1551" y="335"/>
                </a:cubicBezTo>
                <a:cubicBezTo>
                  <a:pt x="1551" y="332"/>
                  <a:pt x="1548" y="329"/>
                  <a:pt x="1543" y="329"/>
                </a:cubicBezTo>
                <a:close/>
                <a:moveTo>
                  <a:pt x="1543" y="348"/>
                </a:moveTo>
                <a:cubicBezTo>
                  <a:pt x="1539" y="348"/>
                  <a:pt x="1536" y="351"/>
                  <a:pt x="1536" y="355"/>
                </a:cubicBezTo>
                <a:cubicBezTo>
                  <a:pt x="1536" y="359"/>
                  <a:pt x="1539" y="362"/>
                  <a:pt x="1543" y="362"/>
                </a:cubicBezTo>
                <a:cubicBezTo>
                  <a:pt x="1548" y="362"/>
                  <a:pt x="1551" y="359"/>
                  <a:pt x="1551" y="355"/>
                </a:cubicBezTo>
                <a:cubicBezTo>
                  <a:pt x="1551" y="351"/>
                  <a:pt x="1548" y="348"/>
                  <a:pt x="1543" y="348"/>
                </a:cubicBezTo>
                <a:close/>
                <a:moveTo>
                  <a:pt x="1543" y="368"/>
                </a:moveTo>
                <a:cubicBezTo>
                  <a:pt x="1539" y="368"/>
                  <a:pt x="1536" y="371"/>
                  <a:pt x="1536" y="374"/>
                </a:cubicBezTo>
                <a:cubicBezTo>
                  <a:pt x="1536" y="378"/>
                  <a:pt x="1539" y="381"/>
                  <a:pt x="1543" y="381"/>
                </a:cubicBezTo>
                <a:cubicBezTo>
                  <a:pt x="1548" y="381"/>
                  <a:pt x="1551" y="378"/>
                  <a:pt x="1551" y="374"/>
                </a:cubicBezTo>
                <a:cubicBezTo>
                  <a:pt x="1551" y="371"/>
                  <a:pt x="1548" y="368"/>
                  <a:pt x="1543" y="368"/>
                </a:cubicBezTo>
                <a:close/>
                <a:moveTo>
                  <a:pt x="1410" y="446"/>
                </a:moveTo>
                <a:cubicBezTo>
                  <a:pt x="1406" y="446"/>
                  <a:pt x="1402" y="448"/>
                  <a:pt x="1402" y="452"/>
                </a:cubicBezTo>
                <a:cubicBezTo>
                  <a:pt x="1402" y="455"/>
                  <a:pt x="1406" y="458"/>
                  <a:pt x="1410" y="458"/>
                </a:cubicBezTo>
                <a:cubicBezTo>
                  <a:pt x="1414" y="458"/>
                  <a:pt x="1417" y="455"/>
                  <a:pt x="1417" y="452"/>
                </a:cubicBezTo>
                <a:cubicBezTo>
                  <a:pt x="1417" y="448"/>
                  <a:pt x="1414" y="446"/>
                  <a:pt x="1410" y="446"/>
                </a:cubicBezTo>
                <a:close/>
                <a:moveTo>
                  <a:pt x="1432" y="446"/>
                </a:moveTo>
                <a:cubicBezTo>
                  <a:pt x="1428" y="446"/>
                  <a:pt x="1425" y="448"/>
                  <a:pt x="1425" y="452"/>
                </a:cubicBezTo>
                <a:cubicBezTo>
                  <a:pt x="1425" y="455"/>
                  <a:pt x="1428" y="458"/>
                  <a:pt x="1432" y="458"/>
                </a:cubicBezTo>
                <a:cubicBezTo>
                  <a:pt x="1437" y="458"/>
                  <a:pt x="1440" y="455"/>
                  <a:pt x="1440" y="452"/>
                </a:cubicBezTo>
                <a:cubicBezTo>
                  <a:pt x="1440" y="448"/>
                  <a:pt x="1437" y="446"/>
                  <a:pt x="1432" y="446"/>
                </a:cubicBezTo>
                <a:close/>
                <a:moveTo>
                  <a:pt x="1410" y="464"/>
                </a:moveTo>
                <a:cubicBezTo>
                  <a:pt x="1406" y="464"/>
                  <a:pt x="1402" y="467"/>
                  <a:pt x="1402" y="471"/>
                </a:cubicBezTo>
                <a:cubicBezTo>
                  <a:pt x="1402" y="475"/>
                  <a:pt x="1406" y="478"/>
                  <a:pt x="1410" y="478"/>
                </a:cubicBezTo>
                <a:cubicBezTo>
                  <a:pt x="1414" y="478"/>
                  <a:pt x="1417" y="475"/>
                  <a:pt x="1417" y="471"/>
                </a:cubicBezTo>
                <a:cubicBezTo>
                  <a:pt x="1417" y="467"/>
                  <a:pt x="1414" y="464"/>
                  <a:pt x="1410" y="464"/>
                </a:cubicBezTo>
                <a:close/>
                <a:moveTo>
                  <a:pt x="1432" y="464"/>
                </a:moveTo>
                <a:cubicBezTo>
                  <a:pt x="1428" y="464"/>
                  <a:pt x="1425" y="467"/>
                  <a:pt x="1425" y="471"/>
                </a:cubicBezTo>
                <a:cubicBezTo>
                  <a:pt x="1425" y="475"/>
                  <a:pt x="1428" y="478"/>
                  <a:pt x="1432" y="478"/>
                </a:cubicBezTo>
                <a:cubicBezTo>
                  <a:pt x="1437" y="478"/>
                  <a:pt x="1440" y="475"/>
                  <a:pt x="1440" y="471"/>
                </a:cubicBezTo>
                <a:cubicBezTo>
                  <a:pt x="1440" y="467"/>
                  <a:pt x="1437" y="464"/>
                  <a:pt x="1432" y="464"/>
                </a:cubicBezTo>
                <a:close/>
                <a:moveTo>
                  <a:pt x="1410" y="484"/>
                </a:moveTo>
                <a:cubicBezTo>
                  <a:pt x="1406" y="484"/>
                  <a:pt x="1402" y="487"/>
                  <a:pt x="1402" y="490"/>
                </a:cubicBezTo>
                <a:cubicBezTo>
                  <a:pt x="1402" y="494"/>
                  <a:pt x="1406" y="497"/>
                  <a:pt x="1410" y="497"/>
                </a:cubicBezTo>
                <a:cubicBezTo>
                  <a:pt x="1414" y="497"/>
                  <a:pt x="1417" y="494"/>
                  <a:pt x="1417" y="490"/>
                </a:cubicBezTo>
                <a:cubicBezTo>
                  <a:pt x="1417" y="487"/>
                  <a:pt x="1414" y="484"/>
                  <a:pt x="1410" y="484"/>
                </a:cubicBezTo>
                <a:close/>
                <a:moveTo>
                  <a:pt x="1432" y="484"/>
                </a:moveTo>
                <a:cubicBezTo>
                  <a:pt x="1428" y="484"/>
                  <a:pt x="1425" y="487"/>
                  <a:pt x="1425" y="490"/>
                </a:cubicBezTo>
                <a:cubicBezTo>
                  <a:pt x="1425" y="494"/>
                  <a:pt x="1428" y="497"/>
                  <a:pt x="1432" y="497"/>
                </a:cubicBezTo>
                <a:cubicBezTo>
                  <a:pt x="1437" y="497"/>
                  <a:pt x="1440" y="494"/>
                  <a:pt x="1440" y="490"/>
                </a:cubicBezTo>
                <a:cubicBezTo>
                  <a:pt x="1440" y="487"/>
                  <a:pt x="1437" y="484"/>
                  <a:pt x="1432" y="484"/>
                </a:cubicBezTo>
                <a:close/>
                <a:moveTo>
                  <a:pt x="1410" y="503"/>
                </a:moveTo>
                <a:cubicBezTo>
                  <a:pt x="1406" y="503"/>
                  <a:pt x="1402" y="506"/>
                  <a:pt x="1402" y="509"/>
                </a:cubicBezTo>
                <a:cubicBezTo>
                  <a:pt x="1402" y="513"/>
                  <a:pt x="1406" y="516"/>
                  <a:pt x="1410" y="516"/>
                </a:cubicBezTo>
                <a:cubicBezTo>
                  <a:pt x="1414" y="516"/>
                  <a:pt x="1417" y="513"/>
                  <a:pt x="1417" y="509"/>
                </a:cubicBezTo>
                <a:cubicBezTo>
                  <a:pt x="1417" y="506"/>
                  <a:pt x="1414" y="503"/>
                  <a:pt x="1410" y="503"/>
                </a:cubicBezTo>
                <a:close/>
                <a:moveTo>
                  <a:pt x="1432" y="503"/>
                </a:moveTo>
                <a:cubicBezTo>
                  <a:pt x="1428" y="503"/>
                  <a:pt x="1425" y="506"/>
                  <a:pt x="1425" y="509"/>
                </a:cubicBezTo>
                <a:cubicBezTo>
                  <a:pt x="1425" y="513"/>
                  <a:pt x="1428" y="516"/>
                  <a:pt x="1432" y="516"/>
                </a:cubicBezTo>
                <a:cubicBezTo>
                  <a:pt x="1437" y="516"/>
                  <a:pt x="1440" y="513"/>
                  <a:pt x="1440" y="509"/>
                </a:cubicBezTo>
                <a:cubicBezTo>
                  <a:pt x="1440" y="506"/>
                  <a:pt x="1437" y="503"/>
                  <a:pt x="1432" y="503"/>
                </a:cubicBezTo>
                <a:close/>
                <a:moveTo>
                  <a:pt x="1410" y="522"/>
                </a:moveTo>
                <a:cubicBezTo>
                  <a:pt x="1406" y="522"/>
                  <a:pt x="1402" y="525"/>
                  <a:pt x="1402" y="529"/>
                </a:cubicBezTo>
                <a:cubicBezTo>
                  <a:pt x="1402" y="533"/>
                  <a:pt x="1406" y="536"/>
                  <a:pt x="1410" y="536"/>
                </a:cubicBezTo>
                <a:cubicBezTo>
                  <a:pt x="1414" y="536"/>
                  <a:pt x="1417" y="533"/>
                  <a:pt x="1417" y="529"/>
                </a:cubicBezTo>
                <a:cubicBezTo>
                  <a:pt x="1417" y="525"/>
                  <a:pt x="1414" y="522"/>
                  <a:pt x="1410" y="522"/>
                </a:cubicBezTo>
                <a:close/>
                <a:moveTo>
                  <a:pt x="1432" y="522"/>
                </a:moveTo>
                <a:cubicBezTo>
                  <a:pt x="1428" y="522"/>
                  <a:pt x="1425" y="525"/>
                  <a:pt x="1425" y="529"/>
                </a:cubicBezTo>
                <a:cubicBezTo>
                  <a:pt x="1425" y="533"/>
                  <a:pt x="1428" y="536"/>
                  <a:pt x="1432" y="536"/>
                </a:cubicBezTo>
                <a:cubicBezTo>
                  <a:pt x="1437" y="536"/>
                  <a:pt x="1440" y="533"/>
                  <a:pt x="1440" y="529"/>
                </a:cubicBezTo>
                <a:cubicBezTo>
                  <a:pt x="1440" y="525"/>
                  <a:pt x="1437" y="522"/>
                  <a:pt x="1432" y="522"/>
                </a:cubicBezTo>
                <a:close/>
                <a:moveTo>
                  <a:pt x="1410" y="542"/>
                </a:moveTo>
                <a:cubicBezTo>
                  <a:pt x="1406" y="542"/>
                  <a:pt x="1402" y="545"/>
                  <a:pt x="1402" y="549"/>
                </a:cubicBezTo>
                <a:cubicBezTo>
                  <a:pt x="1402" y="552"/>
                  <a:pt x="1406" y="556"/>
                  <a:pt x="1410" y="556"/>
                </a:cubicBezTo>
                <a:cubicBezTo>
                  <a:pt x="1414" y="556"/>
                  <a:pt x="1417" y="552"/>
                  <a:pt x="1417" y="549"/>
                </a:cubicBezTo>
                <a:cubicBezTo>
                  <a:pt x="1417" y="545"/>
                  <a:pt x="1414" y="542"/>
                  <a:pt x="1410" y="542"/>
                </a:cubicBezTo>
                <a:close/>
                <a:moveTo>
                  <a:pt x="1432" y="542"/>
                </a:moveTo>
                <a:cubicBezTo>
                  <a:pt x="1428" y="542"/>
                  <a:pt x="1425" y="545"/>
                  <a:pt x="1425" y="549"/>
                </a:cubicBezTo>
                <a:cubicBezTo>
                  <a:pt x="1425" y="552"/>
                  <a:pt x="1428" y="556"/>
                  <a:pt x="1432" y="556"/>
                </a:cubicBezTo>
                <a:cubicBezTo>
                  <a:pt x="1437" y="556"/>
                  <a:pt x="1440" y="552"/>
                  <a:pt x="1440" y="549"/>
                </a:cubicBezTo>
                <a:cubicBezTo>
                  <a:pt x="1440" y="545"/>
                  <a:pt x="1437" y="542"/>
                  <a:pt x="1432" y="542"/>
                </a:cubicBezTo>
                <a:close/>
                <a:moveTo>
                  <a:pt x="1410" y="561"/>
                </a:moveTo>
                <a:cubicBezTo>
                  <a:pt x="1406" y="561"/>
                  <a:pt x="1402" y="564"/>
                  <a:pt x="1402" y="567"/>
                </a:cubicBezTo>
                <a:cubicBezTo>
                  <a:pt x="1402" y="571"/>
                  <a:pt x="1406" y="574"/>
                  <a:pt x="1410" y="574"/>
                </a:cubicBezTo>
                <a:cubicBezTo>
                  <a:pt x="1414" y="574"/>
                  <a:pt x="1417" y="571"/>
                  <a:pt x="1417" y="567"/>
                </a:cubicBezTo>
                <a:cubicBezTo>
                  <a:pt x="1417" y="564"/>
                  <a:pt x="1414" y="561"/>
                  <a:pt x="1410" y="561"/>
                </a:cubicBezTo>
                <a:close/>
                <a:moveTo>
                  <a:pt x="1432" y="561"/>
                </a:moveTo>
                <a:cubicBezTo>
                  <a:pt x="1428" y="561"/>
                  <a:pt x="1425" y="564"/>
                  <a:pt x="1425" y="567"/>
                </a:cubicBezTo>
                <a:cubicBezTo>
                  <a:pt x="1425" y="571"/>
                  <a:pt x="1428" y="574"/>
                  <a:pt x="1432" y="574"/>
                </a:cubicBezTo>
                <a:cubicBezTo>
                  <a:pt x="1437" y="574"/>
                  <a:pt x="1440" y="571"/>
                  <a:pt x="1440" y="567"/>
                </a:cubicBezTo>
                <a:cubicBezTo>
                  <a:pt x="1440" y="564"/>
                  <a:pt x="1437" y="561"/>
                  <a:pt x="1432" y="561"/>
                </a:cubicBezTo>
                <a:close/>
                <a:moveTo>
                  <a:pt x="1410" y="580"/>
                </a:moveTo>
                <a:cubicBezTo>
                  <a:pt x="1406" y="580"/>
                  <a:pt x="1402" y="583"/>
                  <a:pt x="1402" y="587"/>
                </a:cubicBezTo>
                <a:cubicBezTo>
                  <a:pt x="1402" y="590"/>
                  <a:pt x="1406" y="593"/>
                  <a:pt x="1410" y="593"/>
                </a:cubicBezTo>
                <a:cubicBezTo>
                  <a:pt x="1414" y="593"/>
                  <a:pt x="1417" y="590"/>
                  <a:pt x="1417" y="587"/>
                </a:cubicBezTo>
                <a:cubicBezTo>
                  <a:pt x="1417" y="583"/>
                  <a:pt x="1414" y="580"/>
                  <a:pt x="1410" y="580"/>
                </a:cubicBezTo>
                <a:close/>
                <a:moveTo>
                  <a:pt x="1432" y="580"/>
                </a:moveTo>
                <a:cubicBezTo>
                  <a:pt x="1428" y="580"/>
                  <a:pt x="1425" y="583"/>
                  <a:pt x="1425" y="587"/>
                </a:cubicBezTo>
                <a:cubicBezTo>
                  <a:pt x="1425" y="590"/>
                  <a:pt x="1428" y="593"/>
                  <a:pt x="1432" y="593"/>
                </a:cubicBezTo>
                <a:cubicBezTo>
                  <a:pt x="1437" y="593"/>
                  <a:pt x="1440" y="590"/>
                  <a:pt x="1440" y="587"/>
                </a:cubicBezTo>
                <a:cubicBezTo>
                  <a:pt x="1440" y="583"/>
                  <a:pt x="1437" y="580"/>
                  <a:pt x="1432" y="580"/>
                </a:cubicBezTo>
                <a:close/>
                <a:moveTo>
                  <a:pt x="1455" y="446"/>
                </a:moveTo>
                <a:cubicBezTo>
                  <a:pt x="1450" y="446"/>
                  <a:pt x="1447" y="448"/>
                  <a:pt x="1447" y="452"/>
                </a:cubicBezTo>
                <a:cubicBezTo>
                  <a:pt x="1447" y="455"/>
                  <a:pt x="1450" y="458"/>
                  <a:pt x="1455" y="458"/>
                </a:cubicBezTo>
                <a:cubicBezTo>
                  <a:pt x="1459" y="458"/>
                  <a:pt x="1462" y="455"/>
                  <a:pt x="1462" y="452"/>
                </a:cubicBezTo>
                <a:cubicBezTo>
                  <a:pt x="1462" y="448"/>
                  <a:pt x="1459" y="446"/>
                  <a:pt x="1455" y="446"/>
                </a:cubicBezTo>
                <a:close/>
                <a:moveTo>
                  <a:pt x="1455" y="464"/>
                </a:moveTo>
                <a:cubicBezTo>
                  <a:pt x="1450" y="464"/>
                  <a:pt x="1447" y="467"/>
                  <a:pt x="1447" y="471"/>
                </a:cubicBezTo>
                <a:cubicBezTo>
                  <a:pt x="1447" y="475"/>
                  <a:pt x="1450" y="478"/>
                  <a:pt x="1455" y="478"/>
                </a:cubicBezTo>
                <a:cubicBezTo>
                  <a:pt x="1459" y="478"/>
                  <a:pt x="1462" y="475"/>
                  <a:pt x="1462" y="471"/>
                </a:cubicBezTo>
                <a:cubicBezTo>
                  <a:pt x="1462" y="467"/>
                  <a:pt x="1459" y="464"/>
                  <a:pt x="1455" y="464"/>
                </a:cubicBezTo>
                <a:close/>
                <a:moveTo>
                  <a:pt x="1455" y="484"/>
                </a:moveTo>
                <a:cubicBezTo>
                  <a:pt x="1450" y="484"/>
                  <a:pt x="1447" y="487"/>
                  <a:pt x="1447" y="490"/>
                </a:cubicBezTo>
                <a:cubicBezTo>
                  <a:pt x="1447" y="494"/>
                  <a:pt x="1450" y="497"/>
                  <a:pt x="1455" y="497"/>
                </a:cubicBezTo>
                <a:cubicBezTo>
                  <a:pt x="1459" y="497"/>
                  <a:pt x="1462" y="494"/>
                  <a:pt x="1462" y="490"/>
                </a:cubicBezTo>
                <a:cubicBezTo>
                  <a:pt x="1462" y="487"/>
                  <a:pt x="1459" y="484"/>
                  <a:pt x="1455" y="484"/>
                </a:cubicBezTo>
                <a:close/>
                <a:moveTo>
                  <a:pt x="1477" y="484"/>
                </a:moveTo>
                <a:cubicBezTo>
                  <a:pt x="1472" y="484"/>
                  <a:pt x="1469" y="487"/>
                  <a:pt x="1469" y="490"/>
                </a:cubicBezTo>
                <a:cubicBezTo>
                  <a:pt x="1469" y="494"/>
                  <a:pt x="1472" y="497"/>
                  <a:pt x="1477" y="497"/>
                </a:cubicBezTo>
                <a:cubicBezTo>
                  <a:pt x="1481" y="497"/>
                  <a:pt x="1484" y="494"/>
                  <a:pt x="1484" y="490"/>
                </a:cubicBezTo>
                <a:cubicBezTo>
                  <a:pt x="1484" y="487"/>
                  <a:pt x="1481" y="484"/>
                  <a:pt x="1477" y="484"/>
                </a:cubicBezTo>
                <a:close/>
                <a:moveTo>
                  <a:pt x="1455" y="503"/>
                </a:moveTo>
                <a:cubicBezTo>
                  <a:pt x="1450" y="503"/>
                  <a:pt x="1447" y="506"/>
                  <a:pt x="1447" y="509"/>
                </a:cubicBezTo>
                <a:cubicBezTo>
                  <a:pt x="1447" y="513"/>
                  <a:pt x="1450" y="516"/>
                  <a:pt x="1455" y="516"/>
                </a:cubicBezTo>
                <a:cubicBezTo>
                  <a:pt x="1459" y="516"/>
                  <a:pt x="1462" y="513"/>
                  <a:pt x="1462" y="509"/>
                </a:cubicBezTo>
                <a:cubicBezTo>
                  <a:pt x="1462" y="506"/>
                  <a:pt x="1459" y="503"/>
                  <a:pt x="1455" y="503"/>
                </a:cubicBezTo>
                <a:close/>
                <a:moveTo>
                  <a:pt x="1477" y="503"/>
                </a:moveTo>
                <a:cubicBezTo>
                  <a:pt x="1472" y="503"/>
                  <a:pt x="1469" y="506"/>
                  <a:pt x="1469" y="509"/>
                </a:cubicBezTo>
                <a:cubicBezTo>
                  <a:pt x="1469" y="513"/>
                  <a:pt x="1472" y="516"/>
                  <a:pt x="1477" y="516"/>
                </a:cubicBezTo>
                <a:cubicBezTo>
                  <a:pt x="1481" y="516"/>
                  <a:pt x="1484" y="513"/>
                  <a:pt x="1484" y="509"/>
                </a:cubicBezTo>
                <a:cubicBezTo>
                  <a:pt x="1484" y="506"/>
                  <a:pt x="1481" y="503"/>
                  <a:pt x="1477" y="503"/>
                </a:cubicBezTo>
                <a:close/>
                <a:moveTo>
                  <a:pt x="1455" y="522"/>
                </a:moveTo>
                <a:cubicBezTo>
                  <a:pt x="1450" y="522"/>
                  <a:pt x="1447" y="525"/>
                  <a:pt x="1447" y="529"/>
                </a:cubicBezTo>
                <a:cubicBezTo>
                  <a:pt x="1447" y="533"/>
                  <a:pt x="1450" y="536"/>
                  <a:pt x="1455" y="536"/>
                </a:cubicBezTo>
                <a:cubicBezTo>
                  <a:pt x="1459" y="536"/>
                  <a:pt x="1462" y="533"/>
                  <a:pt x="1462" y="529"/>
                </a:cubicBezTo>
                <a:cubicBezTo>
                  <a:pt x="1462" y="525"/>
                  <a:pt x="1459" y="522"/>
                  <a:pt x="1455" y="522"/>
                </a:cubicBezTo>
                <a:close/>
                <a:moveTo>
                  <a:pt x="1477" y="522"/>
                </a:moveTo>
                <a:cubicBezTo>
                  <a:pt x="1472" y="522"/>
                  <a:pt x="1469" y="525"/>
                  <a:pt x="1469" y="529"/>
                </a:cubicBezTo>
                <a:cubicBezTo>
                  <a:pt x="1469" y="533"/>
                  <a:pt x="1472" y="536"/>
                  <a:pt x="1477" y="536"/>
                </a:cubicBezTo>
                <a:cubicBezTo>
                  <a:pt x="1481" y="536"/>
                  <a:pt x="1484" y="533"/>
                  <a:pt x="1484" y="529"/>
                </a:cubicBezTo>
                <a:cubicBezTo>
                  <a:pt x="1484" y="525"/>
                  <a:pt x="1481" y="522"/>
                  <a:pt x="1477" y="522"/>
                </a:cubicBezTo>
                <a:close/>
                <a:moveTo>
                  <a:pt x="1455" y="542"/>
                </a:moveTo>
                <a:cubicBezTo>
                  <a:pt x="1450" y="542"/>
                  <a:pt x="1447" y="545"/>
                  <a:pt x="1447" y="549"/>
                </a:cubicBezTo>
                <a:cubicBezTo>
                  <a:pt x="1447" y="552"/>
                  <a:pt x="1450" y="556"/>
                  <a:pt x="1455" y="556"/>
                </a:cubicBezTo>
                <a:cubicBezTo>
                  <a:pt x="1459" y="556"/>
                  <a:pt x="1462" y="552"/>
                  <a:pt x="1462" y="549"/>
                </a:cubicBezTo>
                <a:cubicBezTo>
                  <a:pt x="1462" y="545"/>
                  <a:pt x="1459" y="542"/>
                  <a:pt x="1455" y="542"/>
                </a:cubicBezTo>
                <a:close/>
                <a:moveTo>
                  <a:pt x="1455" y="561"/>
                </a:moveTo>
                <a:cubicBezTo>
                  <a:pt x="1450" y="561"/>
                  <a:pt x="1447" y="564"/>
                  <a:pt x="1447" y="567"/>
                </a:cubicBezTo>
                <a:cubicBezTo>
                  <a:pt x="1447" y="571"/>
                  <a:pt x="1450" y="574"/>
                  <a:pt x="1455" y="574"/>
                </a:cubicBezTo>
                <a:cubicBezTo>
                  <a:pt x="1459" y="574"/>
                  <a:pt x="1462" y="571"/>
                  <a:pt x="1462" y="567"/>
                </a:cubicBezTo>
                <a:cubicBezTo>
                  <a:pt x="1462" y="564"/>
                  <a:pt x="1459" y="561"/>
                  <a:pt x="1455" y="561"/>
                </a:cubicBezTo>
                <a:close/>
                <a:moveTo>
                  <a:pt x="1477" y="561"/>
                </a:moveTo>
                <a:cubicBezTo>
                  <a:pt x="1472" y="561"/>
                  <a:pt x="1469" y="564"/>
                  <a:pt x="1469" y="567"/>
                </a:cubicBezTo>
                <a:cubicBezTo>
                  <a:pt x="1469" y="571"/>
                  <a:pt x="1472" y="574"/>
                  <a:pt x="1477" y="574"/>
                </a:cubicBezTo>
                <a:cubicBezTo>
                  <a:pt x="1481" y="574"/>
                  <a:pt x="1484" y="571"/>
                  <a:pt x="1484" y="567"/>
                </a:cubicBezTo>
                <a:cubicBezTo>
                  <a:pt x="1484" y="564"/>
                  <a:pt x="1481" y="561"/>
                  <a:pt x="1477" y="561"/>
                </a:cubicBezTo>
                <a:close/>
                <a:moveTo>
                  <a:pt x="1455" y="580"/>
                </a:moveTo>
                <a:cubicBezTo>
                  <a:pt x="1450" y="580"/>
                  <a:pt x="1447" y="583"/>
                  <a:pt x="1447" y="587"/>
                </a:cubicBezTo>
                <a:cubicBezTo>
                  <a:pt x="1447" y="590"/>
                  <a:pt x="1450" y="593"/>
                  <a:pt x="1455" y="593"/>
                </a:cubicBezTo>
                <a:cubicBezTo>
                  <a:pt x="1459" y="593"/>
                  <a:pt x="1462" y="590"/>
                  <a:pt x="1462" y="587"/>
                </a:cubicBezTo>
                <a:cubicBezTo>
                  <a:pt x="1462" y="583"/>
                  <a:pt x="1459" y="580"/>
                  <a:pt x="1455" y="580"/>
                </a:cubicBezTo>
                <a:close/>
                <a:moveTo>
                  <a:pt x="1477" y="580"/>
                </a:moveTo>
                <a:cubicBezTo>
                  <a:pt x="1472" y="580"/>
                  <a:pt x="1469" y="583"/>
                  <a:pt x="1469" y="587"/>
                </a:cubicBezTo>
                <a:cubicBezTo>
                  <a:pt x="1469" y="590"/>
                  <a:pt x="1472" y="593"/>
                  <a:pt x="1477" y="593"/>
                </a:cubicBezTo>
                <a:cubicBezTo>
                  <a:pt x="1481" y="593"/>
                  <a:pt x="1484" y="590"/>
                  <a:pt x="1484" y="587"/>
                </a:cubicBezTo>
                <a:cubicBezTo>
                  <a:pt x="1484" y="583"/>
                  <a:pt x="1481" y="580"/>
                  <a:pt x="1477" y="580"/>
                </a:cubicBezTo>
                <a:close/>
                <a:moveTo>
                  <a:pt x="1521" y="446"/>
                </a:moveTo>
                <a:cubicBezTo>
                  <a:pt x="1517" y="446"/>
                  <a:pt x="1514" y="448"/>
                  <a:pt x="1514" y="452"/>
                </a:cubicBezTo>
                <a:cubicBezTo>
                  <a:pt x="1514" y="455"/>
                  <a:pt x="1517" y="458"/>
                  <a:pt x="1521" y="458"/>
                </a:cubicBezTo>
                <a:cubicBezTo>
                  <a:pt x="1526" y="458"/>
                  <a:pt x="1529" y="455"/>
                  <a:pt x="1529" y="452"/>
                </a:cubicBezTo>
                <a:cubicBezTo>
                  <a:pt x="1529" y="448"/>
                  <a:pt x="1526" y="446"/>
                  <a:pt x="1521" y="446"/>
                </a:cubicBezTo>
                <a:close/>
                <a:moveTo>
                  <a:pt x="1498" y="464"/>
                </a:moveTo>
                <a:cubicBezTo>
                  <a:pt x="1494" y="464"/>
                  <a:pt x="1491" y="467"/>
                  <a:pt x="1491" y="471"/>
                </a:cubicBezTo>
                <a:cubicBezTo>
                  <a:pt x="1491" y="475"/>
                  <a:pt x="1494" y="478"/>
                  <a:pt x="1498" y="478"/>
                </a:cubicBezTo>
                <a:cubicBezTo>
                  <a:pt x="1503" y="478"/>
                  <a:pt x="1506" y="475"/>
                  <a:pt x="1506" y="471"/>
                </a:cubicBezTo>
                <a:cubicBezTo>
                  <a:pt x="1506" y="467"/>
                  <a:pt x="1503" y="464"/>
                  <a:pt x="1498" y="464"/>
                </a:cubicBezTo>
                <a:close/>
                <a:moveTo>
                  <a:pt x="1521" y="464"/>
                </a:moveTo>
                <a:cubicBezTo>
                  <a:pt x="1517" y="464"/>
                  <a:pt x="1514" y="467"/>
                  <a:pt x="1514" y="471"/>
                </a:cubicBezTo>
                <a:cubicBezTo>
                  <a:pt x="1514" y="475"/>
                  <a:pt x="1517" y="478"/>
                  <a:pt x="1521" y="478"/>
                </a:cubicBezTo>
                <a:cubicBezTo>
                  <a:pt x="1526" y="478"/>
                  <a:pt x="1529" y="475"/>
                  <a:pt x="1529" y="471"/>
                </a:cubicBezTo>
                <a:cubicBezTo>
                  <a:pt x="1529" y="467"/>
                  <a:pt x="1526" y="464"/>
                  <a:pt x="1521" y="464"/>
                </a:cubicBezTo>
                <a:close/>
                <a:moveTo>
                  <a:pt x="1498" y="484"/>
                </a:moveTo>
                <a:cubicBezTo>
                  <a:pt x="1494" y="484"/>
                  <a:pt x="1491" y="487"/>
                  <a:pt x="1491" y="490"/>
                </a:cubicBezTo>
                <a:cubicBezTo>
                  <a:pt x="1491" y="494"/>
                  <a:pt x="1494" y="497"/>
                  <a:pt x="1498" y="497"/>
                </a:cubicBezTo>
                <a:cubicBezTo>
                  <a:pt x="1503" y="497"/>
                  <a:pt x="1506" y="494"/>
                  <a:pt x="1506" y="490"/>
                </a:cubicBezTo>
                <a:cubicBezTo>
                  <a:pt x="1506" y="487"/>
                  <a:pt x="1503" y="484"/>
                  <a:pt x="1498" y="484"/>
                </a:cubicBezTo>
                <a:close/>
                <a:moveTo>
                  <a:pt x="1521" y="484"/>
                </a:moveTo>
                <a:cubicBezTo>
                  <a:pt x="1517" y="484"/>
                  <a:pt x="1514" y="487"/>
                  <a:pt x="1514" y="490"/>
                </a:cubicBezTo>
                <a:cubicBezTo>
                  <a:pt x="1514" y="494"/>
                  <a:pt x="1517" y="497"/>
                  <a:pt x="1521" y="497"/>
                </a:cubicBezTo>
                <a:cubicBezTo>
                  <a:pt x="1526" y="497"/>
                  <a:pt x="1529" y="494"/>
                  <a:pt x="1529" y="490"/>
                </a:cubicBezTo>
                <a:cubicBezTo>
                  <a:pt x="1529" y="487"/>
                  <a:pt x="1526" y="484"/>
                  <a:pt x="1521" y="484"/>
                </a:cubicBezTo>
                <a:close/>
                <a:moveTo>
                  <a:pt x="1498" y="503"/>
                </a:moveTo>
                <a:cubicBezTo>
                  <a:pt x="1494" y="503"/>
                  <a:pt x="1491" y="506"/>
                  <a:pt x="1491" y="509"/>
                </a:cubicBezTo>
                <a:cubicBezTo>
                  <a:pt x="1491" y="513"/>
                  <a:pt x="1494" y="516"/>
                  <a:pt x="1498" y="516"/>
                </a:cubicBezTo>
                <a:cubicBezTo>
                  <a:pt x="1503" y="516"/>
                  <a:pt x="1506" y="513"/>
                  <a:pt x="1506" y="509"/>
                </a:cubicBezTo>
                <a:cubicBezTo>
                  <a:pt x="1506" y="506"/>
                  <a:pt x="1503" y="503"/>
                  <a:pt x="1498" y="503"/>
                </a:cubicBezTo>
                <a:close/>
                <a:moveTo>
                  <a:pt x="1521" y="503"/>
                </a:moveTo>
                <a:cubicBezTo>
                  <a:pt x="1517" y="503"/>
                  <a:pt x="1514" y="506"/>
                  <a:pt x="1514" y="509"/>
                </a:cubicBezTo>
                <a:cubicBezTo>
                  <a:pt x="1514" y="513"/>
                  <a:pt x="1517" y="516"/>
                  <a:pt x="1521" y="516"/>
                </a:cubicBezTo>
                <a:cubicBezTo>
                  <a:pt x="1526" y="516"/>
                  <a:pt x="1529" y="513"/>
                  <a:pt x="1529" y="509"/>
                </a:cubicBezTo>
                <a:cubicBezTo>
                  <a:pt x="1529" y="506"/>
                  <a:pt x="1526" y="503"/>
                  <a:pt x="1521" y="503"/>
                </a:cubicBezTo>
                <a:close/>
                <a:moveTo>
                  <a:pt x="1498" y="522"/>
                </a:moveTo>
                <a:cubicBezTo>
                  <a:pt x="1494" y="522"/>
                  <a:pt x="1491" y="525"/>
                  <a:pt x="1491" y="529"/>
                </a:cubicBezTo>
                <a:cubicBezTo>
                  <a:pt x="1491" y="533"/>
                  <a:pt x="1494" y="536"/>
                  <a:pt x="1498" y="536"/>
                </a:cubicBezTo>
                <a:cubicBezTo>
                  <a:pt x="1503" y="536"/>
                  <a:pt x="1506" y="533"/>
                  <a:pt x="1506" y="529"/>
                </a:cubicBezTo>
                <a:cubicBezTo>
                  <a:pt x="1506" y="525"/>
                  <a:pt x="1503" y="522"/>
                  <a:pt x="1498" y="522"/>
                </a:cubicBezTo>
                <a:close/>
                <a:moveTo>
                  <a:pt x="1521" y="522"/>
                </a:moveTo>
                <a:cubicBezTo>
                  <a:pt x="1517" y="522"/>
                  <a:pt x="1514" y="525"/>
                  <a:pt x="1514" y="529"/>
                </a:cubicBezTo>
                <a:cubicBezTo>
                  <a:pt x="1514" y="533"/>
                  <a:pt x="1517" y="536"/>
                  <a:pt x="1521" y="536"/>
                </a:cubicBezTo>
                <a:cubicBezTo>
                  <a:pt x="1526" y="536"/>
                  <a:pt x="1529" y="533"/>
                  <a:pt x="1529" y="529"/>
                </a:cubicBezTo>
                <a:cubicBezTo>
                  <a:pt x="1529" y="525"/>
                  <a:pt x="1526" y="522"/>
                  <a:pt x="1521" y="522"/>
                </a:cubicBezTo>
                <a:close/>
                <a:moveTo>
                  <a:pt x="1521" y="542"/>
                </a:moveTo>
                <a:cubicBezTo>
                  <a:pt x="1517" y="542"/>
                  <a:pt x="1514" y="545"/>
                  <a:pt x="1514" y="549"/>
                </a:cubicBezTo>
                <a:cubicBezTo>
                  <a:pt x="1514" y="552"/>
                  <a:pt x="1517" y="556"/>
                  <a:pt x="1521" y="556"/>
                </a:cubicBezTo>
                <a:cubicBezTo>
                  <a:pt x="1526" y="556"/>
                  <a:pt x="1529" y="552"/>
                  <a:pt x="1529" y="549"/>
                </a:cubicBezTo>
                <a:cubicBezTo>
                  <a:pt x="1529" y="545"/>
                  <a:pt x="1526" y="542"/>
                  <a:pt x="1521" y="542"/>
                </a:cubicBezTo>
                <a:close/>
                <a:moveTo>
                  <a:pt x="1498" y="561"/>
                </a:moveTo>
                <a:cubicBezTo>
                  <a:pt x="1494" y="561"/>
                  <a:pt x="1491" y="564"/>
                  <a:pt x="1491" y="567"/>
                </a:cubicBezTo>
                <a:cubicBezTo>
                  <a:pt x="1491" y="571"/>
                  <a:pt x="1494" y="574"/>
                  <a:pt x="1498" y="574"/>
                </a:cubicBezTo>
                <a:cubicBezTo>
                  <a:pt x="1503" y="574"/>
                  <a:pt x="1506" y="571"/>
                  <a:pt x="1506" y="567"/>
                </a:cubicBezTo>
                <a:cubicBezTo>
                  <a:pt x="1506" y="564"/>
                  <a:pt x="1503" y="561"/>
                  <a:pt x="1498" y="561"/>
                </a:cubicBezTo>
                <a:close/>
                <a:moveTo>
                  <a:pt x="1498" y="580"/>
                </a:moveTo>
                <a:cubicBezTo>
                  <a:pt x="1494" y="580"/>
                  <a:pt x="1491" y="583"/>
                  <a:pt x="1491" y="587"/>
                </a:cubicBezTo>
                <a:cubicBezTo>
                  <a:pt x="1491" y="590"/>
                  <a:pt x="1494" y="593"/>
                  <a:pt x="1498" y="593"/>
                </a:cubicBezTo>
                <a:cubicBezTo>
                  <a:pt x="1503" y="593"/>
                  <a:pt x="1506" y="590"/>
                  <a:pt x="1506" y="587"/>
                </a:cubicBezTo>
                <a:cubicBezTo>
                  <a:pt x="1506" y="583"/>
                  <a:pt x="1503" y="580"/>
                  <a:pt x="1498" y="580"/>
                </a:cubicBezTo>
                <a:close/>
                <a:moveTo>
                  <a:pt x="1521" y="580"/>
                </a:moveTo>
                <a:cubicBezTo>
                  <a:pt x="1517" y="580"/>
                  <a:pt x="1514" y="583"/>
                  <a:pt x="1514" y="587"/>
                </a:cubicBezTo>
                <a:cubicBezTo>
                  <a:pt x="1514" y="590"/>
                  <a:pt x="1517" y="593"/>
                  <a:pt x="1521" y="593"/>
                </a:cubicBezTo>
                <a:cubicBezTo>
                  <a:pt x="1526" y="593"/>
                  <a:pt x="1529" y="590"/>
                  <a:pt x="1529" y="587"/>
                </a:cubicBezTo>
                <a:cubicBezTo>
                  <a:pt x="1529" y="583"/>
                  <a:pt x="1526" y="580"/>
                  <a:pt x="1521" y="580"/>
                </a:cubicBezTo>
                <a:close/>
                <a:moveTo>
                  <a:pt x="452" y="601"/>
                </a:moveTo>
                <a:cubicBezTo>
                  <a:pt x="448" y="601"/>
                  <a:pt x="445" y="604"/>
                  <a:pt x="445" y="608"/>
                </a:cubicBezTo>
                <a:cubicBezTo>
                  <a:pt x="445" y="612"/>
                  <a:pt x="448" y="615"/>
                  <a:pt x="452" y="615"/>
                </a:cubicBezTo>
                <a:cubicBezTo>
                  <a:pt x="457" y="615"/>
                  <a:pt x="460" y="612"/>
                  <a:pt x="460" y="608"/>
                </a:cubicBezTo>
                <a:cubicBezTo>
                  <a:pt x="460" y="604"/>
                  <a:pt x="457" y="601"/>
                  <a:pt x="452" y="601"/>
                </a:cubicBezTo>
                <a:close/>
                <a:moveTo>
                  <a:pt x="474" y="601"/>
                </a:moveTo>
                <a:cubicBezTo>
                  <a:pt x="470" y="601"/>
                  <a:pt x="467" y="604"/>
                  <a:pt x="467" y="608"/>
                </a:cubicBezTo>
                <a:cubicBezTo>
                  <a:pt x="467" y="612"/>
                  <a:pt x="470" y="615"/>
                  <a:pt x="474" y="615"/>
                </a:cubicBezTo>
                <a:cubicBezTo>
                  <a:pt x="478" y="615"/>
                  <a:pt x="482" y="612"/>
                  <a:pt x="482" y="608"/>
                </a:cubicBezTo>
                <a:cubicBezTo>
                  <a:pt x="482" y="604"/>
                  <a:pt x="478" y="601"/>
                  <a:pt x="474" y="601"/>
                </a:cubicBezTo>
                <a:close/>
                <a:moveTo>
                  <a:pt x="497" y="601"/>
                </a:moveTo>
                <a:cubicBezTo>
                  <a:pt x="493" y="601"/>
                  <a:pt x="490" y="604"/>
                  <a:pt x="490" y="608"/>
                </a:cubicBezTo>
                <a:cubicBezTo>
                  <a:pt x="490" y="612"/>
                  <a:pt x="493" y="615"/>
                  <a:pt x="497" y="615"/>
                </a:cubicBezTo>
                <a:cubicBezTo>
                  <a:pt x="501" y="615"/>
                  <a:pt x="505" y="612"/>
                  <a:pt x="505" y="608"/>
                </a:cubicBezTo>
                <a:cubicBezTo>
                  <a:pt x="505" y="604"/>
                  <a:pt x="501" y="601"/>
                  <a:pt x="497" y="601"/>
                </a:cubicBezTo>
                <a:close/>
                <a:moveTo>
                  <a:pt x="474" y="620"/>
                </a:moveTo>
                <a:cubicBezTo>
                  <a:pt x="470" y="620"/>
                  <a:pt x="467" y="623"/>
                  <a:pt x="467" y="627"/>
                </a:cubicBezTo>
                <a:cubicBezTo>
                  <a:pt x="467" y="631"/>
                  <a:pt x="470" y="634"/>
                  <a:pt x="474" y="634"/>
                </a:cubicBezTo>
                <a:cubicBezTo>
                  <a:pt x="478" y="634"/>
                  <a:pt x="482" y="631"/>
                  <a:pt x="482" y="627"/>
                </a:cubicBezTo>
                <a:cubicBezTo>
                  <a:pt x="482" y="623"/>
                  <a:pt x="478" y="620"/>
                  <a:pt x="474" y="620"/>
                </a:cubicBezTo>
                <a:close/>
                <a:moveTo>
                  <a:pt x="497" y="620"/>
                </a:moveTo>
                <a:cubicBezTo>
                  <a:pt x="493" y="620"/>
                  <a:pt x="490" y="623"/>
                  <a:pt x="490" y="627"/>
                </a:cubicBezTo>
                <a:cubicBezTo>
                  <a:pt x="490" y="631"/>
                  <a:pt x="493" y="634"/>
                  <a:pt x="497" y="634"/>
                </a:cubicBezTo>
                <a:cubicBezTo>
                  <a:pt x="501" y="634"/>
                  <a:pt x="505" y="631"/>
                  <a:pt x="505" y="627"/>
                </a:cubicBezTo>
                <a:cubicBezTo>
                  <a:pt x="505" y="623"/>
                  <a:pt x="501" y="620"/>
                  <a:pt x="497" y="620"/>
                </a:cubicBezTo>
                <a:close/>
                <a:moveTo>
                  <a:pt x="520" y="601"/>
                </a:moveTo>
                <a:cubicBezTo>
                  <a:pt x="516" y="601"/>
                  <a:pt x="512" y="604"/>
                  <a:pt x="512" y="608"/>
                </a:cubicBezTo>
                <a:cubicBezTo>
                  <a:pt x="512" y="612"/>
                  <a:pt x="516" y="615"/>
                  <a:pt x="520" y="615"/>
                </a:cubicBezTo>
                <a:cubicBezTo>
                  <a:pt x="524" y="615"/>
                  <a:pt x="528" y="612"/>
                  <a:pt x="528" y="608"/>
                </a:cubicBezTo>
                <a:cubicBezTo>
                  <a:pt x="528" y="604"/>
                  <a:pt x="524" y="601"/>
                  <a:pt x="520" y="601"/>
                </a:cubicBezTo>
                <a:close/>
                <a:moveTo>
                  <a:pt x="542" y="601"/>
                </a:moveTo>
                <a:cubicBezTo>
                  <a:pt x="538" y="601"/>
                  <a:pt x="534" y="604"/>
                  <a:pt x="534" y="608"/>
                </a:cubicBezTo>
                <a:cubicBezTo>
                  <a:pt x="534" y="612"/>
                  <a:pt x="538" y="615"/>
                  <a:pt x="542" y="615"/>
                </a:cubicBezTo>
                <a:cubicBezTo>
                  <a:pt x="546" y="615"/>
                  <a:pt x="549" y="612"/>
                  <a:pt x="549" y="608"/>
                </a:cubicBezTo>
                <a:cubicBezTo>
                  <a:pt x="549" y="604"/>
                  <a:pt x="546" y="601"/>
                  <a:pt x="542" y="601"/>
                </a:cubicBezTo>
                <a:close/>
                <a:moveTo>
                  <a:pt x="520" y="620"/>
                </a:moveTo>
                <a:cubicBezTo>
                  <a:pt x="516" y="620"/>
                  <a:pt x="512" y="623"/>
                  <a:pt x="512" y="627"/>
                </a:cubicBezTo>
                <a:cubicBezTo>
                  <a:pt x="512" y="631"/>
                  <a:pt x="516" y="634"/>
                  <a:pt x="520" y="634"/>
                </a:cubicBezTo>
                <a:cubicBezTo>
                  <a:pt x="524" y="634"/>
                  <a:pt x="528" y="631"/>
                  <a:pt x="528" y="627"/>
                </a:cubicBezTo>
                <a:cubicBezTo>
                  <a:pt x="528" y="623"/>
                  <a:pt x="524" y="620"/>
                  <a:pt x="520" y="620"/>
                </a:cubicBezTo>
                <a:close/>
                <a:moveTo>
                  <a:pt x="542" y="620"/>
                </a:moveTo>
                <a:cubicBezTo>
                  <a:pt x="538" y="620"/>
                  <a:pt x="534" y="623"/>
                  <a:pt x="534" y="627"/>
                </a:cubicBezTo>
                <a:cubicBezTo>
                  <a:pt x="534" y="631"/>
                  <a:pt x="538" y="634"/>
                  <a:pt x="542" y="634"/>
                </a:cubicBezTo>
                <a:cubicBezTo>
                  <a:pt x="546" y="634"/>
                  <a:pt x="549" y="631"/>
                  <a:pt x="549" y="627"/>
                </a:cubicBezTo>
                <a:cubicBezTo>
                  <a:pt x="549" y="623"/>
                  <a:pt x="546" y="620"/>
                  <a:pt x="542" y="620"/>
                </a:cubicBezTo>
                <a:close/>
                <a:moveTo>
                  <a:pt x="542" y="640"/>
                </a:moveTo>
                <a:cubicBezTo>
                  <a:pt x="538" y="640"/>
                  <a:pt x="534" y="643"/>
                  <a:pt x="534" y="647"/>
                </a:cubicBezTo>
                <a:cubicBezTo>
                  <a:pt x="534" y="650"/>
                  <a:pt x="538" y="653"/>
                  <a:pt x="542" y="653"/>
                </a:cubicBezTo>
                <a:cubicBezTo>
                  <a:pt x="546" y="653"/>
                  <a:pt x="549" y="650"/>
                  <a:pt x="549" y="647"/>
                </a:cubicBezTo>
                <a:cubicBezTo>
                  <a:pt x="549" y="643"/>
                  <a:pt x="546" y="640"/>
                  <a:pt x="542" y="640"/>
                </a:cubicBezTo>
                <a:close/>
                <a:moveTo>
                  <a:pt x="564" y="640"/>
                </a:moveTo>
                <a:cubicBezTo>
                  <a:pt x="559" y="640"/>
                  <a:pt x="556" y="643"/>
                  <a:pt x="556" y="647"/>
                </a:cubicBezTo>
                <a:cubicBezTo>
                  <a:pt x="556" y="650"/>
                  <a:pt x="559" y="653"/>
                  <a:pt x="564" y="653"/>
                </a:cubicBezTo>
                <a:cubicBezTo>
                  <a:pt x="568" y="653"/>
                  <a:pt x="571" y="650"/>
                  <a:pt x="571" y="647"/>
                </a:cubicBezTo>
                <a:cubicBezTo>
                  <a:pt x="571" y="643"/>
                  <a:pt x="568" y="640"/>
                  <a:pt x="564" y="640"/>
                </a:cubicBezTo>
                <a:close/>
                <a:moveTo>
                  <a:pt x="564" y="659"/>
                </a:moveTo>
                <a:cubicBezTo>
                  <a:pt x="559" y="659"/>
                  <a:pt x="556" y="662"/>
                  <a:pt x="556" y="666"/>
                </a:cubicBezTo>
                <a:cubicBezTo>
                  <a:pt x="556" y="670"/>
                  <a:pt x="559" y="673"/>
                  <a:pt x="564" y="673"/>
                </a:cubicBezTo>
                <a:cubicBezTo>
                  <a:pt x="568" y="673"/>
                  <a:pt x="571" y="670"/>
                  <a:pt x="571" y="666"/>
                </a:cubicBezTo>
                <a:cubicBezTo>
                  <a:pt x="571" y="662"/>
                  <a:pt x="568" y="659"/>
                  <a:pt x="564" y="659"/>
                </a:cubicBezTo>
                <a:close/>
                <a:moveTo>
                  <a:pt x="586" y="679"/>
                </a:moveTo>
                <a:cubicBezTo>
                  <a:pt x="582" y="679"/>
                  <a:pt x="579" y="682"/>
                  <a:pt x="579" y="686"/>
                </a:cubicBezTo>
                <a:cubicBezTo>
                  <a:pt x="579" y="689"/>
                  <a:pt x="582" y="692"/>
                  <a:pt x="586" y="692"/>
                </a:cubicBezTo>
                <a:cubicBezTo>
                  <a:pt x="590" y="692"/>
                  <a:pt x="593" y="689"/>
                  <a:pt x="593" y="686"/>
                </a:cubicBezTo>
                <a:cubicBezTo>
                  <a:pt x="593" y="682"/>
                  <a:pt x="590" y="679"/>
                  <a:pt x="586" y="679"/>
                </a:cubicBezTo>
                <a:close/>
                <a:moveTo>
                  <a:pt x="609" y="679"/>
                </a:moveTo>
                <a:cubicBezTo>
                  <a:pt x="605" y="679"/>
                  <a:pt x="601" y="682"/>
                  <a:pt x="601" y="686"/>
                </a:cubicBezTo>
                <a:cubicBezTo>
                  <a:pt x="601" y="689"/>
                  <a:pt x="605" y="692"/>
                  <a:pt x="609" y="692"/>
                </a:cubicBezTo>
                <a:cubicBezTo>
                  <a:pt x="613" y="692"/>
                  <a:pt x="616" y="689"/>
                  <a:pt x="616" y="686"/>
                </a:cubicBezTo>
                <a:cubicBezTo>
                  <a:pt x="616" y="682"/>
                  <a:pt x="613" y="679"/>
                  <a:pt x="609" y="679"/>
                </a:cubicBezTo>
                <a:close/>
                <a:moveTo>
                  <a:pt x="631" y="679"/>
                </a:moveTo>
                <a:cubicBezTo>
                  <a:pt x="627" y="679"/>
                  <a:pt x="623" y="682"/>
                  <a:pt x="623" y="686"/>
                </a:cubicBezTo>
                <a:cubicBezTo>
                  <a:pt x="623" y="689"/>
                  <a:pt x="627" y="692"/>
                  <a:pt x="631" y="692"/>
                </a:cubicBezTo>
                <a:cubicBezTo>
                  <a:pt x="635" y="692"/>
                  <a:pt x="638" y="689"/>
                  <a:pt x="638" y="686"/>
                </a:cubicBezTo>
                <a:cubicBezTo>
                  <a:pt x="638" y="682"/>
                  <a:pt x="635" y="679"/>
                  <a:pt x="631" y="679"/>
                </a:cubicBezTo>
                <a:close/>
                <a:moveTo>
                  <a:pt x="631" y="698"/>
                </a:moveTo>
                <a:cubicBezTo>
                  <a:pt x="627" y="698"/>
                  <a:pt x="623" y="701"/>
                  <a:pt x="623" y="705"/>
                </a:cubicBezTo>
                <a:cubicBezTo>
                  <a:pt x="623" y="708"/>
                  <a:pt x="627" y="711"/>
                  <a:pt x="631" y="711"/>
                </a:cubicBezTo>
                <a:cubicBezTo>
                  <a:pt x="635" y="711"/>
                  <a:pt x="638" y="708"/>
                  <a:pt x="638" y="705"/>
                </a:cubicBezTo>
                <a:cubicBezTo>
                  <a:pt x="638" y="701"/>
                  <a:pt x="635" y="698"/>
                  <a:pt x="631" y="698"/>
                </a:cubicBezTo>
                <a:close/>
                <a:moveTo>
                  <a:pt x="631" y="717"/>
                </a:moveTo>
                <a:cubicBezTo>
                  <a:pt x="627" y="717"/>
                  <a:pt x="623" y="720"/>
                  <a:pt x="623" y="724"/>
                </a:cubicBezTo>
                <a:cubicBezTo>
                  <a:pt x="623" y="727"/>
                  <a:pt x="627" y="730"/>
                  <a:pt x="631" y="730"/>
                </a:cubicBezTo>
                <a:cubicBezTo>
                  <a:pt x="635" y="730"/>
                  <a:pt x="638" y="727"/>
                  <a:pt x="638" y="724"/>
                </a:cubicBezTo>
                <a:cubicBezTo>
                  <a:pt x="638" y="720"/>
                  <a:pt x="635" y="717"/>
                  <a:pt x="631" y="717"/>
                </a:cubicBezTo>
                <a:close/>
                <a:moveTo>
                  <a:pt x="609" y="736"/>
                </a:moveTo>
                <a:cubicBezTo>
                  <a:pt x="605" y="736"/>
                  <a:pt x="601" y="739"/>
                  <a:pt x="601" y="743"/>
                </a:cubicBezTo>
                <a:cubicBezTo>
                  <a:pt x="601" y="747"/>
                  <a:pt x="605" y="750"/>
                  <a:pt x="609" y="750"/>
                </a:cubicBezTo>
                <a:cubicBezTo>
                  <a:pt x="613" y="750"/>
                  <a:pt x="616" y="747"/>
                  <a:pt x="616" y="743"/>
                </a:cubicBezTo>
                <a:cubicBezTo>
                  <a:pt x="616" y="739"/>
                  <a:pt x="613" y="736"/>
                  <a:pt x="609" y="736"/>
                </a:cubicBezTo>
                <a:close/>
                <a:moveTo>
                  <a:pt x="631" y="736"/>
                </a:moveTo>
                <a:cubicBezTo>
                  <a:pt x="627" y="736"/>
                  <a:pt x="623" y="739"/>
                  <a:pt x="623" y="743"/>
                </a:cubicBezTo>
                <a:cubicBezTo>
                  <a:pt x="623" y="747"/>
                  <a:pt x="627" y="750"/>
                  <a:pt x="631" y="750"/>
                </a:cubicBezTo>
                <a:cubicBezTo>
                  <a:pt x="635" y="750"/>
                  <a:pt x="638" y="747"/>
                  <a:pt x="638" y="743"/>
                </a:cubicBezTo>
                <a:cubicBezTo>
                  <a:pt x="638" y="739"/>
                  <a:pt x="635" y="736"/>
                  <a:pt x="631" y="736"/>
                </a:cubicBezTo>
                <a:close/>
                <a:moveTo>
                  <a:pt x="652" y="659"/>
                </a:moveTo>
                <a:cubicBezTo>
                  <a:pt x="648" y="659"/>
                  <a:pt x="645" y="662"/>
                  <a:pt x="645" y="666"/>
                </a:cubicBezTo>
                <a:cubicBezTo>
                  <a:pt x="645" y="670"/>
                  <a:pt x="648" y="673"/>
                  <a:pt x="652" y="673"/>
                </a:cubicBezTo>
                <a:cubicBezTo>
                  <a:pt x="657" y="673"/>
                  <a:pt x="660" y="670"/>
                  <a:pt x="660" y="666"/>
                </a:cubicBezTo>
                <a:cubicBezTo>
                  <a:pt x="660" y="662"/>
                  <a:pt x="657" y="659"/>
                  <a:pt x="652" y="659"/>
                </a:cubicBezTo>
                <a:close/>
                <a:moveTo>
                  <a:pt x="675" y="660"/>
                </a:moveTo>
                <a:cubicBezTo>
                  <a:pt x="671" y="660"/>
                  <a:pt x="667" y="663"/>
                  <a:pt x="667" y="666"/>
                </a:cubicBezTo>
                <a:cubicBezTo>
                  <a:pt x="667" y="670"/>
                  <a:pt x="671" y="673"/>
                  <a:pt x="675" y="673"/>
                </a:cubicBezTo>
                <a:cubicBezTo>
                  <a:pt x="679" y="673"/>
                  <a:pt x="682" y="670"/>
                  <a:pt x="682" y="666"/>
                </a:cubicBezTo>
                <a:cubicBezTo>
                  <a:pt x="682" y="663"/>
                  <a:pt x="679" y="660"/>
                  <a:pt x="675" y="660"/>
                </a:cubicBezTo>
                <a:close/>
                <a:moveTo>
                  <a:pt x="652" y="679"/>
                </a:moveTo>
                <a:cubicBezTo>
                  <a:pt x="648" y="679"/>
                  <a:pt x="645" y="682"/>
                  <a:pt x="645" y="686"/>
                </a:cubicBezTo>
                <a:cubicBezTo>
                  <a:pt x="645" y="689"/>
                  <a:pt x="648" y="692"/>
                  <a:pt x="652" y="692"/>
                </a:cubicBezTo>
                <a:cubicBezTo>
                  <a:pt x="657" y="692"/>
                  <a:pt x="660" y="689"/>
                  <a:pt x="660" y="686"/>
                </a:cubicBezTo>
                <a:cubicBezTo>
                  <a:pt x="660" y="682"/>
                  <a:pt x="657" y="679"/>
                  <a:pt x="652" y="679"/>
                </a:cubicBezTo>
                <a:close/>
                <a:moveTo>
                  <a:pt x="675" y="679"/>
                </a:moveTo>
                <a:cubicBezTo>
                  <a:pt x="671" y="679"/>
                  <a:pt x="667" y="682"/>
                  <a:pt x="667" y="686"/>
                </a:cubicBezTo>
                <a:cubicBezTo>
                  <a:pt x="667" y="689"/>
                  <a:pt x="671" y="692"/>
                  <a:pt x="675" y="692"/>
                </a:cubicBezTo>
                <a:cubicBezTo>
                  <a:pt x="679" y="692"/>
                  <a:pt x="682" y="689"/>
                  <a:pt x="682" y="686"/>
                </a:cubicBezTo>
                <a:cubicBezTo>
                  <a:pt x="682" y="682"/>
                  <a:pt x="679" y="679"/>
                  <a:pt x="675" y="679"/>
                </a:cubicBezTo>
                <a:close/>
                <a:moveTo>
                  <a:pt x="652" y="698"/>
                </a:moveTo>
                <a:cubicBezTo>
                  <a:pt x="648" y="698"/>
                  <a:pt x="645" y="701"/>
                  <a:pt x="645" y="705"/>
                </a:cubicBezTo>
                <a:cubicBezTo>
                  <a:pt x="645" y="708"/>
                  <a:pt x="648" y="711"/>
                  <a:pt x="652" y="711"/>
                </a:cubicBezTo>
                <a:cubicBezTo>
                  <a:pt x="657" y="711"/>
                  <a:pt x="660" y="708"/>
                  <a:pt x="660" y="705"/>
                </a:cubicBezTo>
                <a:cubicBezTo>
                  <a:pt x="660" y="701"/>
                  <a:pt x="657" y="698"/>
                  <a:pt x="652" y="698"/>
                </a:cubicBezTo>
                <a:close/>
                <a:moveTo>
                  <a:pt x="675" y="698"/>
                </a:moveTo>
                <a:cubicBezTo>
                  <a:pt x="671" y="698"/>
                  <a:pt x="667" y="701"/>
                  <a:pt x="667" y="705"/>
                </a:cubicBezTo>
                <a:cubicBezTo>
                  <a:pt x="667" y="709"/>
                  <a:pt x="671" y="712"/>
                  <a:pt x="675" y="712"/>
                </a:cubicBezTo>
                <a:cubicBezTo>
                  <a:pt x="679" y="712"/>
                  <a:pt x="682" y="709"/>
                  <a:pt x="682" y="705"/>
                </a:cubicBezTo>
                <a:cubicBezTo>
                  <a:pt x="682" y="701"/>
                  <a:pt x="679" y="698"/>
                  <a:pt x="675" y="698"/>
                </a:cubicBezTo>
                <a:close/>
                <a:moveTo>
                  <a:pt x="652" y="717"/>
                </a:moveTo>
                <a:cubicBezTo>
                  <a:pt x="648" y="717"/>
                  <a:pt x="645" y="720"/>
                  <a:pt x="645" y="724"/>
                </a:cubicBezTo>
                <a:cubicBezTo>
                  <a:pt x="645" y="727"/>
                  <a:pt x="648" y="730"/>
                  <a:pt x="652" y="730"/>
                </a:cubicBezTo>
                <a:cubicBezTo>
                  <a:pt x="657" y="730"/>
                  <a:pt x="660" y="727"/>
                  <a:pt x="660" y="724"/>
                </a:cubicBezTo>
                <a:cubicBezTo>
                  <a:pt x="660" y="720"/>
                  <a:pt x="657" y="717"/>
                  <a:pt x="652" y="717"/>
                </a:cubicBezTo>
                <a:close/>
                <a:moveTo>
                  <a:pt x="675" y="718"/>
                </a:moveTo>
                <a:cubicBezTo>
                  <a:pt x="671" y="718"/>
                  <a:pt x="667" y="721"/>
                  <a:pt x="667" y="725"/>
                </a:cubicBezTo>
                <a:cubicBezTo>
                  <a:pt x="667" y="728"/>
                  <a:pt x="671" y="731"/>
                  <a:pt x="675" y="731"/>
                </a:cubicBezTo>
                <a:cubicBezTo>
                  <a:pt x="679" y="731"/>
                  <a:pt x="682" y="728"/>
                  <a:pt x="682" y="725"/>
                </a:cubicBezTo>
                <a:cubicBezTo>
                  <a:pt x="682" y="721"/>
                  <a:pt x="679" y="718"/>
                  <a:pt x="675" y="718"/>
                </a:cubicBezTo>
                <a:close/>
                <a:moveTo>
                  <a:pt x="652" y="736"/>
                </a:moveTo>
                <a:cubicBezTo>
                  <a:pt x="648" y="736"/>
                  <a:pt x="645" y="739"/>
                  <a:pt x="645" y="743"/>
                </a:cubicBezTo>
                <a:cubicBezTo>
                  <a:pt x="645" y="747"/>
                  <a:pt x="648" y="750"/>
                  <a:pt x="652" y="750"/>
                </a:cubicBezTo>
                <a:cubicBezTo>
                  <a:pt x="657" y="750"/>
                  <a:pt x="660" y="747"/>
                  <a:pt x="660" y="743"/>
                </a:cubicBezTo>
                <a:cubicBezTo>
                  <a:pt x="660" y="739"/>
                  <a:pt x="657" y="736"/>
                  <a:pt x="652" y="736"/>
                </a:cubicBezTo>
                <a:close/>
                <a:moveTo>
                  <a:pt x="675" y="737"/>
                </a:moveTo>
                <a:cubicBezTo>
                  <a:pt x="671" y="737"/>
                  <a:pt x="667" y="741"/>
                  <a:pt x="667" y="744"/>
                </a:cubicBezTo>
                <a:cubicBezTo>
                  <a:pt x="667" y="748"/>
                  <a:pt x="671" y="751"/>
                  <a:pt x="675" y="751"/>
                </a:cubicBezTo>
                <a:cubicBezTo>
                  <a:pt x="679" y="751"/>
                  <a:pt x="682" y="748"/>
                  <a:pt x="682" y="744"/>
                </a:cubicBezTo>
                <a:cubicBezTo>
                  <a:pt x="682" y="741"/>
                  <a:pt x="679" y="737"/>
                  <a:pt x="675" y="737"/>
                </a:cubicBezTo>
                <a:close/>
                <a:moveTo>
                  <a:pt x="609" y="757"/>
                </a:moveTo>
                <a:cubicBezTo>
                  <a:pt x="605" y="757"/>
                  <a:pt x="601" y="759"/>
                  <a:pt x="601" y="763"/>
                </a:cubicBezTo>
                <a:cubicBezTo>
                  <a:pt x="601" y="766"/>
                  <a:pt x="605" y="769"/>
                  <a:pt x="609" y="769"/>
                </a:cubicBezTo>
                <a:cubicBezTo>
                  <a:pt x="613" y="769"/>
                  <a:pt x="616" y="766"/>
                  <a:pt x="616" y="763"/>
                </a:cubicBezTo>
                <a:cubicBezTo>
                  <a:pt x="616" y="759"/>
                  <a:pt x="613" y="757"/>
                  <a:pt x="609" y="757"/>
                </a:cubicBezTo>
                <a:close/>
                <a:moveTo>
                  <a:pt x="631" y="757"/>
                </a:moveTo>
                <a:cubicBezTo>
                  <a:pt x="627" y="757"/>
                  <a:pt x="623" y="759"/>
                  <a:pt x="623" y="763"/>
                </a:cubicBezTo>
                <a:cubicBezTo>
                  <a:pt x="623" y="766"/>
                  <a:pt x="627" y="769"/>
                  <a:pt x="631" y="769"/>
                </a:cubicBezTo>
                <a:cubicBezTo>
                  <a:pt x="635" y="769"/>
                  <a:pt x="638" y="766"/>
                  <a:pt x="638" y="763"/>
                </a:cubicBezTo>
                <a:cubicBezTo>
                  <a:pt x="638" y="759"/>
                  <a:pt x="635" y="757"/>
                  <a:pt x="631" y="757"/>
                </a:cubicBezTo>
                <a:close/>
                <a:moveTo>
                  <a:pt x="609" y="775"/>
                </a:moveTo>
                <a:cubicBezTo>
                  <a:pt x="605" y="775"/>
                  <a:pt x="601" y="778"/>
                  <a:pt x="601" y="782"/>
                </a:cubicBezTo>
                <a:cubicBezTo>
                  <a:pt x="601" y="786"/>
                  <a:pt x="605" y="789"/>
                  <a:pt x="609" y="789"/>
                </a:cubicBezTo>
                <a:cubicBezTo>
                  <a:pt x="613" y="789"/>
                  <a:pt x="616" y="786"/>
                  <a:pt x="616" y="782"/>
                </a:cubicBezTo>
                <a:cubicBezTo>
                  <a:pt x="616" y="778"/>
                  <a:pt x="613" y="775"/>
                  <a:pt x="609" y="775"/>
                </a:cubicBezTo>
                <a:close/>
                <a:moveTo>
                  <a:pt x="631" y="775"/>
                </a:moveTo>
                <a:cubicBezTo>
                  <a:pt x="627" y="775"/>
                  <a:pt x="623" y="778"/>
                  <a:pt x="623" y="782"/>
                </a:cubicBezTo>
                <a:cubicBezTo>
                  <a:pt x="623" y="786"/>
                  <a:pt x="627" y="789"/>
                  <a:pt x="631" y="789"/>
                </a:cubicBezTo>
                <a:cubicBezTo>
                  <a:pt x="635" y="789"/>
                  <a:pt x="638" y="786"/>
                  <a:pt x="638" y="782"/>
                </a:cubicBezTo>
                <a:cubicBezTo>
                  <a:pt x="638" y="778"/>
                  <a:pt x="635" y="775"/>
                  <a:pt x="631" y="775"/>
                </a:cubicBezTo>
                <a:close/>
                <a:moveTo>
                  <a:pt x="609" y="795"/>
                </a:moveTo>
                <a:cubicBezTo>
                  <a:pt x="605" y="795"/>
                  <a:pt x="601" y="798"/>
                  <a:pt x="601" y="801"/>
                </a:cubicBezTo>
                <a:cubicBezTo>
                  <a:pt x="601" y="805"/>
                  <a:pt x="605" y="808"/>
                  <a:pt x="609" y="808"/>
                </a:cubicBezTo>
                <a:cubicBezTo>
                  <a:pt x="613" y="808"/>
                  <a:pt x="616" y="805"/>
                  <a:pt x="616" y="801"/>
                </a:cubicBezTo>
                <a:cubicBezTo>
                  <a:pt x="616" y="798"/>
                  <a:pt x="613" y="795"/>
                  <a:pt x="609" y="795"/>
                </a:cubicBezTo>
                <a:close/>
                <a:moveTo>
                  <a:pt x="631" y="795"/>
                </a:moveTo>
                <a:cubicBezTo>
                  <a:pt x="627" y="795"/>
                  <a:pt x="623" y="798"/>
                  <a:pt x="623" y="801"/>
                </a:cubicBezTo>
                <a:cubicBezTo>
                  <a:pt x="623" y="805"/>
                  <a:pt x="627" y="808"/>
                  <a:pt x="631" y="808"/>
                </a:cubicBezTo>
                <a:cubicBezTo>
                  <a:pt x="635" y="808"/>
                  <a:pt x="638" y="805"/>
                  <a:pt x="638" y="801"/>
                </a:cubicBezTo>
                <a:cubicBezTo>
                  <a:pt x="638" y="798"/>
                  <a:pt x="635" y="795"/>
                  <a:pt x="631" y="795"/>
                </a:cubicBezTo>
                <a:close/>
                <a:moveTo>
                  <a:pt x="631" y="814"/>
                </a:moveTo>
                <a:cubicBezTo>
                  <a:pt x="627" y="814"/>
                  <a:pt x="623" y="817"/>
                  <a:pt x="623" y="821"/>
                </a:cubicBezTo>
                <a:cubicBezTo>
                  <a:pt x="623" y="825"/>
                  <a:pt x="627" y="828"/>
                  <a:pt x="631" y="828"/>
                </a:cubicBezTo>
                <a:cubicBezTo>
                  <a:pt x="635" y="828"/>
                  <a:pt x="638" y="825"/>
                  <a:pt x="638" y="821"/>
                </a:cubicBezTo>
                <a:cubicBezTo>
                  <a:pt x="638" y="817"/>
                  <a:pt x="635" y="814"/>
                  <a:pt x="631" y="814"/>
                </a:cubicBezTo>
                <a:close/>
                <a:moveTo>
                  <a:pt x="631" y="833"/>
                </a:moveTo>
                <a:cubicBezTo>
                  <a:pt x="627" y="833"/>
                  <a:pt x="623" y="837"/>
                  <a:pt x="623" y="840"/>
                </a:cubicBezTo>
                <a:cubicBezTo>
                  <a:pt x="623" y="844"/>
                  <a:pt x="627" y="847"/>
                  <a:pt x="631" y="847"/>
                </a:cubicBezTo>
                <a:cubicBezTo>
                  <a:pt x="635" y="847"/>
                  <a:pt x="638" y="844"/>
                  <a:pt x="638" y="840"/>
                </a:cubicBezTo>
                <a:cubicBezTo>
                  <a:pt x="638" y="837"/>
                  <a:pt x="635" y="833"/>
                  <a:pt x="631" y="833"/>
                </a:cubicBezTo>
                <a:close/>
                <a:moveTo>
                  <a:pt x="652" y="757"/>
                </a:moveTo>
                <a:cubicBezTo>
                  <a:pt x="648" y="757"/>
                  <a:pt x="645" y="759"/>
                  <a:pt x="645" y="763"/>
                </a:cubicBezTo>
                <a:cubicBezTo>
                  <a:pt x="645" y="766"/>
                  <a:pt x="648" y="769"/>
                  <a:pt x="652" y="769"/>
                </a:cubicBezTo>
                <a:cubicBezTo>
                  <a:pt x="657" y="769"/>
                  <a:pt x="660" y="766"/>
                  <a:pt x="660" y="763"/>
                </a:cubicBezTo>
                <a:cubicBezTo>
                  <a:pt x="660" y="759"/>
                  <a:pt x="657" y="757"/>
                  <a:pt x="652" y="757"/>
                </a:cubicBezTo>
                <a:close/>
                <a:moveTo>
                  <a:pt x="675" y="757"/>
                </a:moveTo>
                <a:cubicBezTo>
                  <a:pt x="671" y="757"/>
                  <a:pt x="667" y="760"/>
                  <a:pt x="667" y="763"/>
                </a:cubicBezTo>
                <a:cubicBezTo>
                  <a:pt x="667" y="767"/>
                  <a:pt x="671" y="770"/>
                  <a:pt x="675" y="770"/>
                </a:cubicBezTo>
                <a:cubicBezTo>
                  <a:pt x="679" y="770"/>
                  <a:pt x="682" y="767"/>
                  <a:pt x="682" y="763"/>
                </a:cubicBezTo>
                <a:cubicBezTo>
                  <a:pt x="682" y="760"/>
                  <a:pt x="679" y="757"/>
                  <a:pt x="675" y="757"/>
                </a:cubicBezTo>
                <a:close/>
                <a:moveTo>
                  <a:pt x="652" y="775"/>
                </a:moveTo>
                <a:cubicBezTo>
                  <a:pt x="648" y="775"/>
                  <a:pt x="645" y="778"/>
                  <a:pt x="645" y="782"/>
                </a:cubicBezTo>
                <a:cubicBezTo>
                  <a:pt x="645" y="786"/>
                  <a:pt x="648" y="789"/>
                  <a:pt x="652" y="789"/>
                </a:cubicBezTo>
                <a:cubicBezTo>
                  <a:pt x="657" y="789"/>
                  <a:pt x="660" y="786"/>
                  <a:pt x="660" y="782"/>
                </a:cubicBezTo>
                <a:cubicBezTo>
                  <a:pt x="660" y="778"/>
                  <a:pt x="657" y="775"/>
                  <a:pt x="652" y="775"/>
                </a:cubicBezTo>
                <a:close/>
                <a:moveTo>
                  <a:pt x="675" y="776"/>
                </a:moveTo>
                <a:cubicBezTo>
                  <a:pt x="671" y="776"/>
                  <a:pt x="667" y="779"/>
                  <a:pt x="667" y="783"/>
                </a:cubicBezTo>
                <a:cubicBezTo>
                  <a:pt x="667" y="786"/>
                  <a:pt x="671" y="789"/>
                  <a:pt x="675" y="789"/>
                </a:cubicBezTo>
                <a:cubicBezTo>
                  <a:pt x="679" y="789"/>
                  <a:pt x="682" y="786"/>
                  <a:pt x="682" y="783"/>
                </a:cubicBezTo>
                <a:cubicBezTo>
                  <a:pt x="682" y="779"/>
                  <a:pt x="679" y="776"/>
                  <a:pt x="675" y="776"/>
                </a:cubicBezTo>
                <a:close/>
                <a:moveTo>
                  <a:pt x="652" y="795"/>
                </a:moveTo>
                <a:cubicBezTo>
                  <a:pt x="648" y="795"/>
                  <a:pt x="645" y="798"/>
                  <a:pt x="645" y="801"/>
                </a:cubicBezTo>
                <a:cubicBezTo>
                  <a:pt x="645" y="805"/>
                  <a:pt x="648" y="808"/>
                  <a:pt x="652" y="808"/>
                </a:cubicBezTo>
                <a:cubicBezTo>
                  <a:pt x="657" y="808"/>
                  <a:pt x="660" y="805"/>
                  <a:pt x="660" y="801"/>
                </a:cubicBezTo>
                <a:cubicBezTo>
                  <a:pt x="660" y="798"/>
                  <a:pt x="657" y="795"/>
                  <a:pt x="652" y="795"/>
                </a:cubicBezTo>
                <a:close/>
                <a:moveTo>
                  <a:pt x="675" y="795"/>
                </a:moveTo>
                <a:cubicBezTo>
                  <a:pt x="671" y="795"/>
                  <a:pt x="667" y="798"/>
                  <a:pt x="667" y="801"/>
                </a:cubicBezTo>
                <a:cubicBezTo>
                  <a:pt x="667" y="805"/>
                  <a:pt x="671" y="808"/>
                  <a:pt x="675" y="808"/>
                </a:cubicBezTo>
                <a:cubicBezTo>
                  <a:pt x="679" y="808"/>
                  <a:pt x="682" y="805"/>
                  <a:pt x="682" y="801"/>
                </a:cubicBezTo>
                <a:cubicBezTo>
                  <a:pt x="682" y="798"/>
                  <a:pt x="679" y="795"/>
                  <a:pt x="675" y="795"/>
                </a:cubicBezTo>
                <a:close/>
                <a:moveTo>
                  <a:pt x="652" y="814"/>
                </a:moveTo>
                <a:cubicBezTo>
                  <a:pt x="648" y="814"/>
                  <a:pt x="645" y="817"/>
                  <a:pt x="645" y="821"/>
                </a:cubicBezTo>
                <a:cubicBezTo>
                  <a:pt x="645" y="825"/>
                  <a:pt x="648" y="828"/>
                  <a:pt x="652" y="828"/>
                </a:cubicBezTo>
                <a:cubicBezTo>
                  <a:pt x="657" y="828"/>
                  <a:pt x="660" y="825"/>
                  <a:pt x="660" y="821"/>
                </a:cubicBezTo>
                <a:cubicBezTo>
                  <a:pt x="660" y="817"/>
                  <a:pt x="657" y="814"/>
                  <a:pt x="652" y="814"/>
                </a:cubicBezTo>
                <a:close/>
                <a:moveTo>
                  <a:pt x="675" y="814"/>
                </a:moveTo>
                <a:cubicBezTo>
                  <a:pt x="671" y="814"/>
                  <a:pt x="667" y="817"/>
                  <a:pt x="667" y="821"/>
                </a:cubicBezTo>
                <a:cubicBezTo>
                  <a:pt x="667" y="825"/>
                  <a:pt x="671" y="828"/>
                  <a:pt x="675" y="828"/>
                </a:cubicBezTo>
                <a:cubicBezTo>
                  <a:pt x="679" y="828"/>
                  <a:pt x="682" y="825"/>
                  <a:pt x="682" y="821"/>
                </a:cubicBezTo>
                <a:cubicBezTo>
                  <a:pt x="682" y="817"/>
                  <a:pt x="679" y="814"/>
                  <a:pt x="675" y="814"/>
                </a:cubicBezTo>
                <a:close/>
                <a:moveTo>
                  <a:pt x="652" y="833"/>
                </a:moveTo>
                <a:cubicBezTo>
                  <a:pt x="648" y="833"/>
                  <a:pt x="645" y="837"/>
                  <a:pt x="645" y="840"/>
                </a:cubicBezTo>
                <a:cubicBezTo>
                  <a:pt x="645" y="844"/>
                  <a:pt x="648" y="847"/>
                  <a:pt x="652" y="847"/>
                </a:cubicBezTo>
                <a:cubicBezTo>
                  <a:pt x="657" y="847"/>
                  <a:pt x="660" y="844"/>
                  <a:pt x="660" y="840"/>
                </a:cubicBezTo>
                <a:cubicBezTo>
                  <a:pt x="660" y="837"/>
                  <a:pt x="657" y="833"/>
                  <a:pt x="652" y="833"/>
                </a:cubicBezTo>
                <a:close/>
                <a:moveTo>
                  <a:pt x="675" y="833"/>
                </a:moveTo>
                <a:cubicBezTo>
                  <a:pt x="671" y="833"/>
                  <a:pt x="667" y="837"/>
                  <a:pt x="667" y="840"/>
                </a:cubicBezTo>
                <a:cubicBezTo>
                  <a:pt x="667" y="844"/>
                  <a:pt x="671" y="847"/>
                  <a:pt x="675" y="847"/>
                </a:cubicBezTo>
                <a:cubicBezTo>
                  <a:pt x="679" y="847"/>
                  <a:pt x="682" y="844"/>
                  <a:pt x="682" y="840"/>
                </a:cubicBezTo>
                <a:cubicBezTo>
                  <a:pt x="682" y="837"/>
                  <a:pt x="679" y="833"/>
                  <a:pt x="675" y="833"/>
                </a:cubicBezTo>
                <a:close/>
                <a:moveTo>
                  <a:pt x="652" y="853"/>
                </a:moveTo>
                <a:cubicBezTo>
                  <a:pt x="648" y="853"/>
                  <a:pt x="645" y="856"/>
                  <a:pt x="645" y="860"/>
                </a:cubicBezTo>
                <a:cubicBezTo>
                  <a:pt x="645" y="864"/>
                  <a:pt x="648" y="867"/>
                  <a:pt x="652" y="867"/>
                </a:cubicBezTo>
                <a:cubicBezTo>
                  <a:pt x="657" y="867"/>
                  <a:pt x="660" y="864"/>
                  <a:pt x="660" y="860"/>
                </a:cubicBezTo>
                <a:cubicBezTo>
                  <a:pt x="660" y="856"/>
                  <a:pt x="657" y="853"/>
                  <a:pt x="652" y="853"/>
                </a:cubicBezTo>
                <a:close/>
                <a:moveTo>
                  <a:pt x="675" y="853"/>
                </a:moveTo>
                <a:cubicBezTo>
                  <a:pt x="671" y="853"/>
                  <a:pt x="667" y="856"/>
                  <a:pt x="667" y="860"/>
                </a:cubicBezTo>
                <a:cubicBezTo>
                  <a:pt x="667" y="864"/>
                  <a:pt x="671" y="867"/>
                  <a:pt x="675" y="867"/>
                </a:cubicBezTo>
                <a:cubicBezTo>
                  <a:pt x="679" y="867"/>
                  <a:pt x="682" y="864"/>
                  <a:pt x="682" y="860"/>
                </a:cubicBezTo>
                <a:cubicBezTo>
                  <a:pt x="682" y="856"/>
                  <a:pt x="679" y="853"/>
                  <a:pt x="675" y="853"/>
                </a:cubicBezTo>
                <a:close/>
                <a:moveTo>
                  <a:pt x="675" y="873"/>
                </a:moveTo>
                <a:cubicBezTo>
                  <a:pt x="671" y="873"/>
                  <a:pt x="667" y="876"/>
                  <a:pt x="667" y="879"/>
                </a:cubicBezTo>
                <a:cubicBezTo>
                  <a:pt x="667" y="883"/>
                  <a:pt x="671" y="885"/>
                  <a:pt x="675" y="885"/>
                </a:cubicBezTo>
                <a:cubicBezTo>
                  <a:pt x="679" y="885"/>
                  <a:pt x="682" y="883"/>
                  <a:pt x="682" y="879"/>
                </a:cubicBezTo>
                <a:cubicBezTo>
                  <a:pt x="682" y="876"/>
                  <a:pt x="679" y="873"/>
                  <a:pt x="675" y="873"/>
                </a:cubicBezTo>
                <a:close/>
                <a:moveTo>
                  <a:pt x="675" y="891"/>
                </a:moveTo>
                <a:cubicBezTo>
                  <a:pt x="671" y="891"/>
                  <a:pt x="667" y="894"/>
                  <a:pt x="667" y="898"/>
                </a:cubicBezTo>
                <a:cubicBezTo>
                  <a:pt x="667" y="902"/>
                  <a:pt x="671" y="905"/>
                  <a:pt x="675" y="905"/>
                </a:cubicBezTo>
                <a:cubicBezTo>
                  <a:pt x="679" y="905"/>
                  <a:pt x="682" y="902"/>
                  <a:pt x="682" y="898"/>
                </a:cubicBezTo>
                <a:cubicBezTo>
                  <a:pt x="682" y="894"/>
                  <a:pt x="679" y="891"/>
                  <a:pt x="675" y="891"/>
                </a:cubicBezTo>
                <a:close/>
                <a:moveTo>
                  <a:pt x="698" y="679"/>
                </a:moveTo>
                <a:cubicBezTo>
                  <a:pt x="693" y="679"/>
                  <a:pt x="690" y="682"/>
                  <a:pt x="690" y="686"/>
                </a:cubicBezTo>
                <a:cubicBezTo>
                  <a:pt x="690" y="689"/>
                  <a:pt x="693" y="692"/>
                  <a:pt x="698" y="692"/>
                </a:cubicBezTo>
                <a:cubicBezTo>
                  <a:pt x="702" y="692"/>
                  <a:pt x="705" y="689"/>
                  <a:pt x="705" y="686"/>
                </a:cubicBezTo>
                <a:cubicBezTo>
                  <a:pt x="705" y="682"/>
                  <a:pt x="702" y="679"/>
                  <a:pt x="698" y="679"/>
                </a:cubicBezTo>
                <a:close/>
                <a:moveTo>
                  <a:pt x="720" y="679"/>
                </a:moveTo>
                <a:cubicBezTo>
                  <a:pt x="715" y="679"/>
                  <a:pt x="712" y="682"/>
                  <a:pt x="712" y="686"/>
                </a:cubicBezTo>
                <a:cubicBezTo>
                  <a:pt x="712" y="689"/>
                  <a:pt x="715" y="692"/>
                  <a:pt x="720" y="692"/>
                </a:cubicBezTo>
                <a:cubicBezTo>
                  <a:pt x="724" y="692"/>
                  <a:pt x="727" y="689"/>
                  <a:pt x="727" y="686"/>
                </a:cubicBezTo>
                <a:cubicBezTo>
                  <a:pt x="727" y="682"/>
                  <a:pt x="724" y="679"/>
                  <a:pt x="720" y="679"/>
                </a:cubicBezTo>
                <a:close/>
                <a:moveTo>
                  <a:pt x="698" y="698"/>
                </a:moveTo>
                <a:cubicBezTo>
                  <a:pt x="693" y="698"/>
                  <a:pt x="690" y="701"/>
                  <a:pt x="690" y="705"/>
                </a:cubicBezTo>
                <a:cubicBezTo>
                  <a:pt x="690" y="708"/>
                  <a:pt x="693" y="711"/>
                  <a:pt x="698" y="711"/>
                </a:cubicBezTo>
                <a:cubicBezTo>
                  <a:pt x="702" y="711"/>
                  <a:pt x="705" y="708"/>
                  <a:pt x="705" y="705"/>
                </a:cubicBezTo>
                <a:cubicBezTo>
                  <a:pt x="705" y="701"/>
                  <a:pt x="702" y="698"/>
                  <a:pt x="698" y="698"/>
                </a:cubicBezTo>
                <a:close/>
                <a:moveTo>
                  <a:pt x="720" y="698"/>
                </a:moveTo>
                <a:cubicBezTo>
                  <a:pt x="715" y="698"/>
                  <a:pt x="712" y="701"/>
                  <a:pt x="712" y="705"/>
                </a:cubicBezTo>
                <a:cubicBezTo>
                  <a:pt x="712" y="708"/>
                  <a:pt x="715" y="711"/>
                  <a:pt x="720" y="711"/>
                </a:cubicBezTo>
                <a:cubicBezTo>
                  <a:pt x="724" y="711"/>
                  <a:pt x="727" y="708"/>
                  <a:pt x="727" y="705"/>
                </a:cubicBezTo>
                <a:cubicBezTo>
                  <a:pt x="727" y="701"/>
                  <a:pt x="724" y="698"/>
                  <a:pt x="720" y="698"/>
                </a:cubicBezTo>
                <a:close/>
                <a:moveTo>
                  <a:pt x="698" y="717"/>
                </a:moveTo>
                <a:cubicBezTo>
                  <a:pt x="693" y="717"/>
                  <a:pt x="690" y="720"/>
                  <a:pt x="690" y="724"/>
                </a:cubicBezTo>
                <a:cubicBezTo>
                  <a:pt x="690" y="727"/>
                  <a:pt x="693" y="730"/>
                  <a:pt x="698" y="730"/>
                </a:cubicBezTo>
                <a:cubicBezTo>
                  <a:pt x="702" y="730"/>
                  <a:pt x="705" y="727"/>
                  <a:pt x="705" y="724"/>
                </a:cubicBezTo>
                <a:cubicBezTo>
                  <a:pt x="705" y="720"/>
                  <a:pt x="702" y="717"/>
                  <a:pt x="698" y="717"/>
                </a:cubicBezTo>
                <a:close/>
                <a:moveTo>
                  <a:pt x="720" y="717"/>
                </a:moveTo>
                <a:cubicBezTo>
                  <a:pt x="715" y="717"/>
                  <a:pt x="712" y="720"/>
                  <a:pt x="712" y="724"/>
                </a:cubicBezTo>
                <a:cubicBezTo>
                  <a:pt x="712" y="727"/>
                  <a:pt x="715" y="730"/>
                  <a:pt x="720" y="730"/>
                </a:cubicBezTo>
                <a:cubicBezTo>
                  <a:pt x="724" y="730"/>
                  <a:pt x="727" y="727"/>
                  <a:pt x="727" y="724"/>
                </a:cubicBezTo>
                <a:cubicBezTo>
                  <a:pt x="727" y="720"/>
                  <a:pt x="724" y="717"/>
                  <a:pt x="720" y="717"/>
                </a:cubicBezTo>
                <a:close/>
                <a:moveTo>
                  <a:pt x="698" y="736"/>
                </a:moveTo>
                <a:cubicBezTo>
                  <a:pt x="693" y="736"/>
                  <a:pt x="690" y="739"/>
                  <a:pt x="690" y="743"/>
                </a:cubicBezTo>
                <a:cubicBezTo>
                  <a:pt x="690" y="747"/>
                  <a:pt x="693" y="750"/>
                  <a:pt x="698" y="750"/>
                </a:cubicBezTo>
                <a:cubicBezTo>
                  <a:pt x="702" y="750"/>
                  <a:pt x="705" y="747"/>
                  <a:pt x="705" y="743"/>
                </a:cubicBezTo>
                <a:cubicBezTo>
                  <a:pt x="705" y="739"/>
                  <a:pt x="702" y="736"/>
                  <a:pt x="698" y="736"/>
                </a:cubicBezTo>
                <a:close/>
                <a:moveTo>
                  <a:pt x="720" y="736"/>
                </a:moveTo>
                <a:cubicBezTo>
                  <a:pt x="715" y="736"/>
                  <a:pt x="712" y="739"/>
                  <a:pt x="712" y="743"/>
                </a:cubicBezTo>
                <a:cubicBezTo>
                  <a:pt x="712" y="747"/>
                  <a:pt x="715" y="750"/>
                  <a:pt x="720" y="750"/>
                </a:cubicBezTo>
                <a:cubicBezTo>
                  <a:pt x="724" y="750"/>
                  <a:pt x="727" y="747"/>
                  <a:pt x="727" y="743"/>
                </a:cubicBezTo>
                <a:cubicBezTo>
                  <a:pt x="727" y="739"/>
                  <a:pt x="724" y="736"/>
                  <a:pt x="720" y="736"/>
                </a:cubicBezTo>
                <a:close/>
                <a:moveTo>
                  <a:pt x="741" y="692"/>
                </a:moveTo>
                <a:cubicBezTo>
                  <a:pt x="746" y="692"/>
                  <a:pt x="749" y="689"/>
                  <a:pt x="749" y="686"/>
                </a:cubicBezTo>
                <a:cubicBezTo>
                  <a:pt x="749" y="682"/>
                  <a:pt x="746" y="679"/>
                  <a:pt x="741" y="679"/>
                </a:cubicBezTo>
                <a:cubicBezTo>
                  <a:pt x="737" y="679"/>
                  <a:pt x="734" y="682"/>
                  <a:pt x="734" y="686"/>
                </a:cubicBezTo>
                <a:cubicBezTo>
                  <a:pt x="734" y="689"/>
                  <a:pt x="737" y="692"/>
                  <a:pt x="741" y="692"/>
                </a:cubicBezTo>
                <a:close/>
                <a:moveTo>
                  <a:pt x="741" y="711"/>
                </a:moveTo>
                <a:cubicBezTo>
                  <a:pt x="746" y="711"/>
                  <a:pt x="749" y="708"/>
                  <a:pt x="749" y="705"/>
                </a:cubicBezTo>
                <a:cubicBezTo>
                  <a:pt x="749" y="701"/>
                  <a:pt x="746" y="698"/>
                  <a:pt x="741" y="698"/>
                </a:cubicBezTo>
                <a:cubicBezTo>
                  <a:pt x="737" y="698"/>
                  <a:pt x="734" y="701"/>
                  <a:pt x="734" y="705"/>
                </a:cubicBezTo>
                <a:cubicBezTo>
                  <a:pt x="734" y="708"/>
                  <a:pt x="737" y="711"/>
                  <a:pt x="741" y="711"/>
                </a:cubicBezTo>
                <a:close/>
                <a:moveTo>
                  <a:pt x="765" y="699"/>
                </a:moveTo>
                <a:cubicBezTo>
                  <a:pt x="761" y="699"/>
                  <a:pt x="758" y="702"/>
                  <a:pt x="758" y="706"/>
                </a:cubicBezTo>
                <a:cubicBezTo>
                  <a:pt x="758" y="709"/>
                  <a:pt x="761" y="712"/>
                  <a:pt x="765" y="712"/>
                </a:cubicBezTo>
                <a:cubicBezTo>
                  <a:pt x="770" y="712"/>
                  <a:pt x="773" y="709"/>
                  <a:pt x="773" y="706"/>
                </a:cubicBezTo>
                <a:cubicBezTo>
                  <a:pt x="773" y="702"/>
                  <a:pt x="770" y="699"/>
                  <a:pt x="765" y="699"/>
                </a:cubicBezTo>
                <a:close/>
                <a:moveTo>
                  <a:pt x="741" y="730"/>
                </a:moveTo>
                <a:cubicBezTo>
                  <a:pt x="746" y="730"/>
                  <a:pt x="749" y="727"/>
                  <a:pt x="749" y="724"/>
                </a:cubicBezTo>
                <a:cubicBezTo>
                  <a:pt x="749" y="720"/>
                  <a:pt x="746" y="717"/>
                  <a:pt x="741" y="717"/>
                </a:cubicBezTo>
                <a:cubicBezTo>
                  <a:pt x="737" y="717"/>
                  <a:pt x="734" y="720"/>
                  <a:pt x="734" y="724"/>
                </a:cubicBezTo>
                <a:cubicBezTo>
                  <a:pt x="734" y="727"/>
                  <a:pt x="737" y="730"/>
                  <a:pt x="741" y="730"/>
                </a:cubicBezTo>
                <a:close/>
                <a:moveTo>
                  <a:pt x="765" y="719"/>
                </a:moveTo>
                <a:cubicBezTo>
                  <a:pt x="761" y="719"/>
                  <a:pt x="758" y="722"/>
                  <a:pt x="758" y="725"/>
                </a:cubicBezTo>
                <a:cubicBezTo>
                  <a:pt x="758" y="728"/>
                  <a:pt x="761" y="731"/>
                  <a:pt x="765" y="731"/>
                </a:cubicBezTo>
                <a:cubicBezTo>
                  <a:pt x="770" y="731"/>
                  <a:pt x="773" y="728"/>
                  <a:pt x="773" y="725"/>
                </a:cubicBezTo>
                <a:cubicBezTo>
                  <a:pt x="773" y="722"/>
                  <a:pt x="770" y="719"/>
                  <a:pt x="765" y="719"/>
                </a:cubicBezTo>
                <a:close/>
                <a:moveTo>
                  <a:pt x="742" y="751"/>
                </a:moveTo>
                <a:cubicBezTo>
                  <a:pt x="746" y="751"/>
                  <a:pt x="749" y="747"/>
                  <a:pt x="749" y="743"/>
                </a:cubicBezTo>
                <a:cubicBezTo>
                  <a:pt x="749" y="740"/>
                  <a:pt x="746" y="736"/>
                  <a:pt x="741" y="736"/>
                </a:cubicBezTo>
                <a:cubicBezTo>
                  <a:pt x="737" y="736"/>
                  <a:pt x="734" y="740"/>
                  <a:pt x="734" y="743"/>
                </a:cubicBezTo>
                <a:cubicBezTo>
                  <a:pt x="734" y="747"/>
                  <a:pt x="738" y="751"/>
                  <a:pt x="742" y="751"/>
                </a:cubicBezTo>
                <a:close/>
                <a:moveTo>
                  <a:pt x="765" y="737"/>
                </a:moveTo>
                <a:cubicBezTo>
                  <a:pt x="761" y="737"/>
                  <a:pt x="758" y="741"/>
                  <a:pt x="758" y="744"/>
                </a:cubicBezTo>
                <a:cubicBezTo>
                  <a:pt x="758" y="748"/>
                  <a:pt x="761" y="751"/>
                  <a:pt x="765" y="751"/>
                </a:cubicBezTo>
                <a:cubicBezTo>
                  <a:pt x="770" y="751"/>
                  <a:pt x="773" y="748"/>
                  <a:pt x="773" y="744"/>
                </a:cubicBezTo>
                <a:cubicBezTo>
                  <a:pt x="773" y="741"/>
                  <a:pt x="770" y="737"/>
                  <a:pt x="765" y="737"/>
                </a:cubicBezTo>
                <a:close/>
                <a:moveTo>
                  <a:pt x="787" y="719"/>
                </a:moveTo>
                <a:cubicBezTo>
                  <a:pt x="783" y="719"/>
                  <a:pt x="780" y="722"/>
                  <a:pt x="780" y="725"/>
                </a:cubicBezTo>
                <a:cubicBezTo>
                  <a:pt x="780" y="728"/>
                  <a:pt x="783" y="731"/>
                  <a:pt x="787" y="731"/>
                </a:cubicBezTo>
                <a:cubicBezTo>
                  <a:pt x="791" y="731"/>
                  <a:pt x="795" y="728"/>
                  <a:pt x="795" y="725"/>
                </a:cubicBezTo>
                <a:cubicBezTo>
                  <a:pt x="795" y="722"/>
                  <a:pt x="791" y="719"/>
                  <a:pt x="787" y="719"/>
                </a:cubicBezTo>
                <a:close/>
                <a:moveTo>
                  <a:pt x="787" y="737"/>
                </a:moveTo>
                <a:cubicBezTo>
                  <a:pt x="783" y="737"/>
                  <a:pt x="780" y="741"/>
                  <a:pt x="780" y="744"/>
                </a:cubicBezTo>
                <a:cubicBezTo>
                  <a:pt x="780" y="748"/>
                  <a:pt x="783" y="751"/>
                  <a:pt x="787" y="751"/>
                </a:cubicBezTo>
                <a:cubicBezTo>
                  <a:pt x="791" y="751"/>
                  <a:pt x="795" y="748"/>
                  <a:pt x="795" y="744"/>
                </a:cubicBezTo>
                <a:cubicBezTo>
                  <a:pt x="795" y="741"/>
                  <a:pt x="791" y="737"/>
                  <a:pt x="787" y="737"/>
                </a:cubicBezTo>
                <a:close/>
                <a:moveTo>
                  <a:pt x="808" y="736"/>
                </a:moveTo>
                <a:cubicBezTo>
                  <a:pt x="804" y="736"/>
                  <a:pt x="801" y="739"/>
                  <a:pt x="801" y="743"/>
                </a:cubicBezTo>
                <a:cubicBezTo>
                  <a:pt x="801" y="747"/>
                  <a:pt x="804" y="750"/>
                  <a:pt x="808" y="750"/>
                </a:cubicBezTo>
                <a:cubicBezTo>
                  <a:pt x="813" y="750"/>
                  <a:pt x="816" y="747"/>
                  <a:pt x="816" y="743"/>
                </a:cubicBezTo>
                <a:cubicBezTo>
                  <a:pt x="816" y="739"/>
                  <a:pt x="813" y="736"/>
                  <a:pt x="808" y="736"/>
                </a:cubicBezTo>
                <a:close/>
                <a:moveTo>
                  <a:pt x="698" y="757"/>
                </a:moveTo>
                <a:cubicBezTo>
                  <a:pt x="693" y="757"/>
                  <a:pt x="690" y="759"/>
                  <a:pt x="690" y="763"/>
                </a:cubicBezTo>
                <a:cubicBezTo>
                  <a:pt x="690" y="766"/>
                  <a:pt x="693" y="769"/>
                  <a:pt x="698" y="769"/>
                </a:cubicBezTo>
                <a:cubicBezTo>
                  <a:pt x="702" y="769"/>
                  <a:pt x="705" y="766"/>
                  <a:pt x="705" y="763"/>
                </a:cubicBezTo>
                <a:cubicBezTo>
                  <a:pt x="705" y="759"/>
                  <a:pt x="702" y="757"/>
                  <a:pt x="698" y="757"/>
                </a:cubicBezTo>
                <a:close/>
                <a:moveTo>
                  <a:pt x="720" y="757"/>
                </a:moveTo>
                <a:cubicBezTo>
                  <a:pt x="715" y="757"/>
                  <a:pt x="712" y="759"/>
                  <a:pt x="712" y="763"/>
                </a:cubicBezTo>
                <a:cubicBezTo>
                  <a:pt x="712" y="766"/>
                  <a:pt x="715" y="769"/>
                  <a:pt x="720" y="769"/>
                </a:cubicBezTo>
                <a:cubicBezTo>
                  <a:pt x="724" y="769"/>
                  <a:pt x="727" y="766"/>
                  <a:pt x="727" y="763"/>
                </a:cubicBezTo>
                <a:cubicBezTo>
                  <a:pt x="727" y="759"/>
                  <a:pt x="724" y="757"/>
                  <a:pt x="720" y="757"/>
                </a:cubicBezTo>
                <a:close/>
                <a:moveTo>
                  <a:pt x="698" y="775"/>
                </a:moveTo>
                <a:cubicBezTo>
                  <a:pt x="693" y="775"/>
                  <a:pt x="690" y="778"/>
                  <a:pt x="690" y="782"/>
                </a:cubicBezTo>
                <a:cubicBezTo>
                  <a:pt x="690" y="786"/>
                  <a:pt x="693" y="789"/>
                  <a:pt x="698" y="789"/>
                </a:cubicBezTo>
                <a:cubicBezTo>
                  <a:pt x="702" y="789"/>
                  <a:pt x="705" y="786"/>
                  <a:pt x="705" y="782"/>
                </a:cubicBezTo>
                <a:cubicBezTo>
                  <a:pt x="705" y="778"/>
                  <a:pt x="702" y="775"/>
                  <a:pt x="698" y="775"/>
                </a:cubicBezTo>
                <a:close/>
                <a:moveTo>
                  <a:pt x="720" y="775"/>
                </a:moveTo>
                <a:cubicBezTo>
                  <a:pt x="715" y="775"/>
                  <a:pt x="712" y="778"/>
                  <a:pt x="712" y="782"/>
                </a:cubicBezTo>
                <a:cubicBezTo>
                  <a:pt x="712" y="786"/>
                  <a:pt x="715" y="789"/>
                  <a:pt x="720" y="789"/>
                </a:cubicBezTo>
                <a:cubicBezTo>
                  <a:pt x="724" y="789"/>
                  <a:pt x="727" y="786"/>
                  <a:pt x="727" y="782"/>
                </a:cubicBezTo>
                <a:cubicBezTo>
                  <a:pt x="727" y="778"/>
                  <a:pt x="724" y="775"/>
                  <a:pt x="720" y="775"/>
                </a:cubicBezTo>
                <a:close/>
                <a:moveTo>
                  <a:pt x="698" y="795"/>
                </a:moveTo>
                <a:cubicBezTo>
                  <a:pt x="693" y="795"/>
                  <a:pt x="690" y="798"/>
                  <a:pt x="690" y="801"/>
                </a:cubicBezTo>
                <a:cubicBezTo>
                  <a:pt x="690" y="805"/>
                  <a:pt x="693" y="808"/>
                  <a:pt x="698" y="808"/>
                </a:cubicBezTo>
                <a:cubicBezTo>
                  <a:pt x="702" y="808"/>
                  <a:pt x="705" y="805"/>
                  <a:pt x="705" y="801"/>
                </a:cubicBezTo>
                <a:cubicBezTo>
                  <a:pt x="705" y="798"/>
                  <a:pt x="702" y="795"/>
                  <a:pt x="698" y="795"/>
                </a:cubicBezTo>
                <a:close/>
                <a:moveTo>
                  <a:pt x="720" y="795"/>
                </a:moveTo>
                <a:cubicBezTo>
                  <a:pt x="715" y="795"/>
                  <a:pt x="712" y="798"/>
                  <a:pt x="712" y="801"/>
                </a:cubicBezTo>
                <a:cubicBezTo>
                  <a:pt x="712" y="805"/>
                  <a:pt x="715" y="808"/>
                  <a:pt x="720" y="808"/>
                </a:cubicBezTo>
                <a:cubicBezTo>
                  <a:pt x="724" y="808"/>
                  <a:pt x="727" y="805"/>
                  <a:pt x="727" y="801"/>
                </a:cubicBezTo>
                <a:cubicBezTo>
                  <a:pt x="727" y="798"/>
                  <a:pt x="724" y="795"/>
                  <a:pt x="720" y="795"/>
                </a:cubicBezTo>
                <a:close/>
                <a:moveTo>
                  <a:pt x="698" y="814"/>
                </a:moveTo>
                <a:cubicBezTo>
                  <a:pt x="693" y="814"/>
                  <a:pt x="690" y="817"/>
                  <a:pt x="690" y="821"/>
                </a:cubicBezTo>
                <a:cubicBezTo>
                  <a:pt x="690" y="825"/>
                  <a:pt x="693" y="828"/>
                  <a:pt x="698" y="828"/>
                </a:cubicBezTo>
                <a:cubicBezTo>
                  <a:pt x="702" y="828"/>
                  <a:pt x="705" y="825"/>
                  <a:pt x="705" y="821"/>
                </a:cubicBezTo>
                <a:cubicBezTo>
                  <a:pt x="705" y="817"/>
                  <a:pt x="702" y="814"/>
                  <a:pt x="698" y="814"/>
                </a:cubicBezTo>
                <a:close/>
                <a:moveTo>
                  <a:pt x="720" y="814"/>
                </a:moveTo>
                <a:cubicBezTo>
                  <a:pt x="715" y="814"/>
                  <a:pt x="712" y="817"/>
                  <a:pt x="712" y="821"/>
                </a:cubicBezTo>
                <a:cubicBezTo>
                  <a:pt x="712" y="825"/>
                  <a:pt x="715" y="828"/>
                  <a:pt x="720" y="828"/>
                </a:cubicBezTo>
                <a:cubicBezTo>
                  <a:pt x="724" y="828"/>
                  <a:pt x="727" y="825"/>
                  <a:pt x="727" y="821"/>
                </a:cubicBezTo>
                <a:cubicBezTo>
                  <a:pt x="727" y="817"/>
                  <a:pt x="724" y="814"/>
                  <a:pt x="720" y="814"/>
                </a:cubicBezTo>
                <a:close/>
                <a:moveTo>
                  <a:pt x="698" y="833"/>
                </a:moveTo>
                <a:cubicBezTo>
                  <a:pt x="693" y="833"/>
                  <a:pt x="690" y="837"/>
                  <a:pt x="690" y="840"/>
                </a:cubicBezTo>
                <a:cubicBezTo>
                  <a:pt x="690" y="844"/>
                  <a:pt x="693" y="847"/>
                  <a:pt x="698" y="847"/>
                </a:cubicBezTo>
                <a:cubicBezTo>
                  <a:pt x="702" y="847"/>
                  <a:pt x="705" y="844"/>
                  <a:pt x="705" y="840"/>
                </a:cubicBezTo>
                <a:cubicBezTo>
                  <a:pt x="705" y="837"/>
                  <a:pt x="702" y="833"/>
                  <a:pt x="698" y="833"/>
                </a:cubicBezTo>
                <a:close/>
                <a:moveTo>
                  <a:pt x="720" y="833"/>
                </a:moveTo>
                <a:cubicBezTo>
                  <a:pt x="715" y="833"/>
                  <a:pt x="712" y="837"/>
                  <a:pt x="712" y="840"/>
                </a:cubicBezTo>
                <a:cubicBezTo>
                  <a:pt x="712" y="844"/>
                  <a:pt x="715" y="847"/>
                  <a:pt x="720" y="847"/>
                </a:cubicBezTo>
                <a:cubicBezTo>
                  <a:pt x="724" y="847"/>
                  <a:pt x="727" y="844"/>
                  <a:pt x="727" y="840"/>
                </a:cubicBezTo>
                <a:cubicBezTo>
                  <a:pt x="727" y="837"/>
                  <a:pt x="724" y="833"/>
                  <a:pt x="720" y="833"/>
                </a:cubicBezTo>
                <a:close/>
                <a:moveTo>
                  <a:pt x="698" y="853"/>
                </a:moveTo>
                <a:cubicBezTo>
                  <a:pt x="693" y="853"/>
                  <a:pt x="690" y="856"/>
                  <a:pt x="690" y="860"/>
                </a:cubicBezTo>
                <a:cubicBezTo>
                  <a:pt x="690" y="864"/>
                  <a:pt x="693" y="867"/>
                  <a:pt x="698" y="867"/>
                </a:cubicBezTo>
                <a:cubicBezTo>
                  <a:pt x="702" y="867"/>
                  <a:pt x="705" y="864"/>
                  <a:pt x="705" y="860"/>
                </a:cubicBezTo>
                <a:cubicBezTo>
                  <a:pt x="705" y="856"/>
                  <a:pt x="702" y="853"/>
                  <a:pt x="698" y="853"/>
                </a:cubicBezTo>
                <a:close/>
                <a:moveTo>
                  <a:pt x="720" y="853"/>
                </a:moveTo>
                <a:cubicBezTo>
                  <a:pt x="715" y="853"/>
                  <a:pt x="712" y="856"/>
                  <a:pt x="712" y="860"/>
                </a:cubicBezTo>
                <a:cubicBezTo>
                  <a:pt x="712" y="864"/>
                  <a:pt x="715" y="867"/>
                  <a:pt x="720" y="867"/>
                </a:cubicBezTo>
                <a:cubicBezTo>
                  <a:pt x="724" y="867"/>
                  <a:pt x="727" y="864"/>
                  <a:pt x="727" y="860"/>
                </a:cubicBezTo>
                <a:cubicBezTo>
                  <a:pt x="727" y="856"/>
                  <a:pt x="724" y="853"/>
                  <a:pt x="720" y="853"/>
                </a:cubicBezTo>
                <a:close/>
                <a:moveTo>
                  <a:pt x="698" y="873"/>
                </a:moveTo>
                <a:cubicBezTo>
                  <a:pt x="693" y="873"/>
                  <a:pt x="690" y="876"/>
                  <a:pt x="690" y="879"/>
                </a:cubicBezTo>
                <a:cubicBezTo>
                  <a:pt x="690" y="883"/>
                  <a:pt x="693" y="885"/>
                  <a:pt x="698" y="885"/>
                </a:cubicBezTo>
                <a:cubicBezTo>
                  <a:pt x="702" y="885"/>
                  <a:pt x="705" y="883"/>
                  <a:pt x="705" y="879"/>
                </a:cubicBezTo>
                <a:cubicBezTo>
                  <a:pt x="705" y="876"/>
                  <a:pt x="702" y="873"/>
                  <a:pt x="698" y="873"/>
                </a:cubicBezTo>
                <a:close/>
                <a:moveTo>
                  <a:pt x="720" y="873"/>
                </a:moveTo>
                <a:cubicBezTo>
                  <a:pt x="715" y="873"/>
                  <a:pt x="712" y="876"/>
                  <a:pt x="712" y="879"/>
                </a:cubicBezTo>
                <a:cubicBezTo>
                  <a:pt x="712" y="883"/>
                  <a:pt x="715" y="885"/>
                  <a:pt x="720" y="885"/>
                </a:cubicBezTo>
                <a:cubicBezTo>
                  <a:pt x="724" y="885"/>
                  <a:pt x="727" y="883"/>
                  <a:pt x="727" y="879"/>
                </a:cubicBezTo>
                <a:cubicBezTo>
                  <a:pt x="727" y="876"/>
                  <a:pt x="724" y="873"/>
                  <a:pt x="720" y="873"/>
                </a:cubicBezTo>
                <a:close/>
                <a:moveTo>
                  <a:pt x="698" y="891"/>
                </a:moveTo>
                <a:cubicBezTo>
                  <a:pt x="693" y="891"/>
                  <a:pt x="690" y="894"/>
                  <a:pt x="690" y="898"/>
                </a:cubicBezTo>
                <a:cubicBezTo>
                  <a:pt x="690" y="902"/>
                  <a:pt x="693" y="905"/>
                  <a:pt x="698" y="905"/>
                </a:cubicBezTo>
                <a:cubicBezTo>
                  <a:pt x="702" y="905"/>
                  <a:pt x="705" y="902"/>
                  <a:pt x="705" y="898"/>
                </a:cubicBezTo>
                <a:cubicBezTo>
                  <a:pt x="705" y="894"/>
                  <a:pt x="702" y="891"/>
                  <a:pt x="698" y="891"/>
                </a:cubicBezTo>
                <a:close/>
                <a:moveTo>
                  <a:pt x="720" y="891"/>
                </a:moveTo>
                <a:cubicBezTo>
                  <a:pt x="715" y="891"/>
                  <a:pt x="712" y="894"/>
                  <a:pt x="712" y="898"/>
                </a:cubicBezTo>
                <a:cubicBezTo>
                  <a:pt x="712" y="902"/>
                  <a:pt x="715" y="905"/>
                  <a:pt x="720" y="905"/>
                </a:cubicBezTo>
                <a:cubicBezTo>
                  <a:pt x="724" y="905"/>
                  <a:pt x="727" y="902"/>
                  <a:pt x="727" y="898"/>
                </a:cubicBezTo>
                <a:cubicBezTo>
                  <a:pt x="727" y="894"/>
                  <a:pt x="724" y="891"/>
                  <a:pt x="720" y="891"/>
                </a:cubicBezTo>
                <a:close/>
                <a:moveTo>
                  <a:pt x="742" y="757"/>
                </a:moveTo>
                <a:cubicBezTo>
                  <a:pt x="738" y="757"/>
                  <a:pt x="735" y="760"/>
                  <a:pt x="735" y="764"/>
                </a:cubicBezTo>
                <a:cubicBezTo>
                  <a:pt x="735" y="767"/>
                  <a:pt x="738" y="770"/>
                  <a:pt x="742" y="770"/>
                </a:cubicBezTo>
                <a:cubicBezTo>
                  <a:pt x="747" y="770"/>
                  <a:pt x="750" y="767"/>
                  <a:pt x="750" y="764"/>
                </a:cubicBezTo>
                <a:cubicBezTo>
                  <a:pt x="750" y="760"/>
                  <a:pt x="747" y="757"/>
                  <a:pt x="742" y="757"/>
                </a:cubicBezTo>
                <a:close/>
                <a:moveTo>
                  <a:pt x="765" y="757"/>
                </a:moveTo>
                <a:cubicBezTo>
                  <a:pt x="761" y="757"/>
                  <a:pt x="758" y="760"/>
                  <a:pt x="758" y="764"/>
                </a:cubicBezTo>
                <a:cubicBezTo>
                  <a:pt x="758" y="767"/>
                  <a:pt x="761" y="770"/>
                  <a:pt x="765" y="770"/>
                </a:cubicBezTo>
                <a:cubicBezTo>
                  <a:pt x="770" y="770"/>
                  <a:pt x="773" y="767"/>
                  <a:pt x="773" y="764"/>
                </a:cubicBezTo>
                <a:cubicBezTo>
                  <a:pt x="773" y="760"/>
                  <a:pt x="770" y="757"/>
                  <a:pt x="765" y="757"/>
                </a:cubicBezTo>
                <a:close/>
                <a:moveTo>
                  <a:pt x="742" y="776"/>
                </a:moveTo>
                <a:cubicBezTo>
                  <a:pt x="738" y="776"/>
                  <a:pt x="735" y="779"/>
                  <a:pt x="735" y="783"/>
                </a:cubicBezTo>
                <a:cubicBezTo>
                  <a:pt x="735" y="786"/>
                  <a:pt x="738" y="789"/>
                  <a:pt x="742" y="789"/>
                </a:cubicBezTo>
                <a:cubicBezTo>
                  <a:pt x="747" y="789"/>
                  <a:pt x="750" y="786"/>
                  <a:pt x="750" y="783"/>
                </a:cubicBezTo>
                <a:cubicBezTo>
                  <a:pt x="750" y="779"/>
                  <a:pt x="747" y="776"/>
                  <a:pt x="742" y="776"/>
                </a:cubicBezTo>
                <a:close/>
                <a:moveTo>
                  <a:pt x="765" y="776"/>
                </a:moveTo>
                <a:cubicBezTo>
                  <a:pt x="761" y="776"/>
                  <a:pt x="758" y="779"/>
                  <a:pt x="758" y="783"/>
                </a:cubicBezTo>
                <a:cubicBezTo>
                  <a:pt x="758" y="786"/>
                  <a:pt x="761" y="789"/>
                  <a:pt x="765" y="789"/>
                </a:cubicBezTo>
                <a:cubicBezTo>
                  <a:pt x="770" y="789"/>
                  <a:pt x="773" y="786"/>
                  <a:pt x="773" y="783"/>
                </a:cubicBezTo>
                <a:cubicBezTo>
                  <a:pt x="773" y="779"/>
                  <a:pt x="770" y="776"/>
                  <a:pt x="765" y="776"/>
                </a:cubicBezTo>
                <a:close/>
                <a:moveTo>
                  <a:pt x="742" y="796"/>
                </a:moveTo>
                <a:cubicBezTo>
                  <a:pt x="738" y="796"/>
                  <a:pt x="735" y="799"/>
                  <a:pt x="735" y="802"/>
                </a:cubicBezTo>
                <a:cubicBezTo>
                  <a:pt x="735" y="806"/>
                  <a:pt x="738" y="809"/>
                  <a:pt x="742" y="809"/>
                </a:cubicBezTo>
                <a:cubicBezTo>
                  <a:pt x="747" y="809"/>
                  <a:pt x="750" y="806"/>
                  <a:pt x="750" y="802"/>
                </a:cubicBezTo>
                <a:cubicBezTo>
                  <a:pt x="750" y="799"/>
                  <a:pt x="747" y="796"/>
                  <a:pt x="742" y="796"/>
                </a:cubicBezTo>
                <a:close/>
                <a:moveTo>
                  <a:pt x="765" y="796"/>
                </a:moveTo>
                <a:cubicBezTo>
                  <a:pt x="761" y="796"/>
                  <a:pt x="758" y="799"/>
                  <a:pt x="758" y="802"/>
                </a:cubicBezTo>
                <a:cubicBezTo>
                  <a:pt x="758" y="806"/>
                  <a:pt x="761" y="809"/>
                  <a:pt x="765" y="809"/>
                </a:cubicBezTo>
                <a:cubicBezTo>
                  <a:pt x="770" y="809"/>
                  <a:pt x="773" y="806"/>
                  <a:pt x="773" y="802"/>
                </a:cubicBezTo>
                <a:cubicBezTo>
                  <a:pt x="773" y="799"/>
                  <a:pt x="770" y="796"/>
                  <a:pt x="765" y="796"/>
                </a:cubicBezTo>
                <a:close/>
                <a:moveTo>
                  <a:pt x="742" y="829"/>
                </a:moveTo>
                <a:cubicBezTo>
                  <a:pt x="746" y="829"/>
                  <a:pt x="749" y="824"/>
                  <a:pt x="749" y="821"/>
                </a:cubicBezTo>
                <a:cubicBezTo>
                  <a:pt x="749" y="817"/>
                  <a:pt x="746" y="814"/>
                  <a:pt x="741" y="814"/>
                </a:cubicBezTo>
                <a:cubicBezTo>
                  <a:pt x="737" y="814"/>
                  <a:pt x="734" y="817"/>
                  <a:pt x="734" y="821"/>
                </a:cubicBezTo>
                <a:cubicBezTo>
                  <a:pt x="734" y="824"/>
                  <a:pt x="738" y="829"/>
                  <a:pt x="742" y="829"/>
                </a:cubicBezTo>
                <a:close/>
                <a:moveTo>
                  <a:pt x="765" y="815"/>
                </a:moveTo>
                <a:cubicBezTo>
                  <a:pt x="761" y="815"/>
                  <a:pt x="758" y="818"/>
                  <a:pt x="758" y="822"/>
                </a:cubicBezTo>
                <a:cubicBezTo>
                  <a:pt x="758" y="826"/>
                  <a:pt x="761" y="829"/>
                  <a:pt x="765" y="829"/>
                </a:cubicBezTo>
                <a:cubicBezTo>
                  <a:pt x="770" y="829"/>
                  <a:pt x="773" y="826"/>
                  <a:pt x="773" y="822"/>
                </a:cubicBezTo>
                <a:cubicBezTo>
                  <a:pt x="773" y="818"/>
                  <a:pt x="770" y="815"/>
                  <a:pt x="765" y="815"/>
                </a:cubicBezTo>
                <a:close/>
                <a:moveTo>
                  <a:pt x="742" y="834"/>
                </a:moveTo>
                <a:cubicBezTo>
                  <a:pt x="738" y="834"/>
                  <a:pt x="735" y="837"/>
                  <a:pt x="735" y="841"/>
                </a:cubicBezTo>
                <a:cubicBezTo>
                  <a:pt x="735" y="845"/>
                  <a:pt x="738" y="848"/>
                  <a:pt x="742" y="848"/>
                </a:cubicBezTo>
                <a:cubicBezTo>
                  <a:pt x="747" y="848"/>
                  <a:pt x="750" y="845"/>
                  <a:pt x="750" y="841"/>
                </a:cubicBezTo>
                <a:cubicBezTo>
                  <a:pt x="750" y="837"/>
                  <a:pt x="747" y="834"/>
                  <a:pt x="742" y="834"/>
                </a:cubicBezTo>
                <a:close/>
                <a:moveTo>
                  <a:pt x="765" y="834"/>
                </a:moveTo>
                <a:cubicBezTo>
                  <a:pt x="761" y="834"/>
                  <a:pt x="758" y="837"/>
                  <a:pt x="758" y="841"/>
                </a:cubicBezTo>
                <a:cubicBezTo>
                  <a:pt x="758" y="845"/>
                  <a:pt x="761" y="848"/>
                  <a:pt x="765" y="848"/>
                </a:cubicBezTo>
                <a:cubicBezTo>
                  <a:pt x="770" y="848"/>
                  <a:pt x="773" y="845"/>
                  <a:pt x="773" y="841"/>
                </a:cubicBezTo>
                <a:cubicBezTo>
                  <a:pt x="773" y="837"/>
                  <a:pt x="770" y="834"/>
                  <a:pt x="765" y="834"/>
                </a:cubicBezTo>
                <a:close/>
                <a:moveTo>
                  <a:pt x="741" y="867"/>
                </a:moveTo>
                <a:cubicBezTo>
                  <a:pt x="748" y="867"/>
                  <a:pt x="749" y="866"/>
                  <a:pt x="749" y="860"/>
                </a:cubicBezTo>
                <a:cubicBezTo>
                  <a:pt x="749" y="855"/>
                  <a:pt x="746" y="853"/>
                  <a:pt x="741" y="853"/>
                </a:cubicBezTo>
                <a:cubicBezTo>
                  <a:pt x="737" y="853"/>
                  <a:pt x="734" y="855"/>
                  <a:pt x="734" y="860"/>
                </a:cubicBezTo>
                <a:cubicBezTo>
                  <a:pt x="734" y="863"/>
                  <a:pt x="737" y="867"/>
                  <a:pt x="741" y="867"/>
                </a:cubicBezTo>
                <a:close/>
                <a:moveTo>
                  <a:pt x="765" y="854"/>
                </a:moveTo>
                <a:cubicBezTo>
                  <a:pt x="761" y="854"/>
                  <a:pt x="758" y="857"/>
                  <a:pt x="758" y="861"/>
                </a:cubicBezTo>
                <a:cubicBezTo>
                  <a:pt x="758" y="864"/>
                  <a:pt x="761" y="867"/>
                  <a:pt x="765" y="867"/>
                </a:cubicBezTo>
                <a:cubicBezTo>
                  <a:pt x="770" y="867"/>
                  <a:pt x="773" y="864"/>
                  <a:pt x="773" y="861"/>
                </a:cubicBezTo>
                <a:cubicBezTo>
                  <a:pt x="773" y="857"/>
                  <a:pt x="770" y="854"/>
                  <a:pt x="765" y="854"/>
                </a:cubicBezTo>
                <a:close/>
                <a:moveTo>
                  <a:pt x="742" y="873"/>
                </a:moveTo>
                <a:cubicBezTo>
                  <a:pt x="738" y="873"/>
                  <a:pt x="735" y="876"/>
                  <a:pt x="735" y="880"/>
                </a:cubicBezTo>
                <a:cubicBezTo>
                  <a:pt x="735" y="883"/>
                  <a:pt x="738" y="886"/>
                  <a:pt x="742" y="886"/>
                </a:cubicBezTo>
                <a:cubicBezTo>
                  <a:pt x="747" y="886"/>
                  <a:pt x="750" y="883"/>
                  <a:pt x="750" y="880"/>
                </a:cubicBezTo>
                <a:cubicBezTo>
                  <a:pt x="750" y="876"/>
                  <a:pt x="747" y="873"/>
                  <a:pt x="742" y="873"/>
                </a:cubicBezTo>
                <a:close/>
                <a:moveTo>
                  <a:pt x="764" y="885"/>
                </a:moveTo>
                <a:cubicBezTo>
                  <a:pt x="768" y="885"/>
                  <a:pt x="771" y="883"/>
                  <a:pt x="771" y="878"/>
                </a:cubicBezTo>
                <a:cubicBezTo>
                  <a:pt x="771" y="875"/>
                  <a:pt x="769" y="873"/>
                  <a:pt x="765" y="873"/>
                </a:cubicBezTo>
                <a:cubicBezTo>
                  <a:pt x="761" y="873"/>
                  <a:pt x="756" y="875"/>
                  <a:pt x="756" y="878"/>
                </a:cubicBezTo>
                <a:cubicBezTo>
                  <a:pt x="756" y="883"/>
                  <a:pt x="759" y="885"/>
                  <a:pt x="764" y="885"/>
                </a:cubicBezTo>
                <a:close/>
                <a:moveTo>
                  <a:pt x="742" y="905"/>
                </a:moveTo>
                <a:cubicBezTo>
                  <a:pt x="746" y="905"/>
                  <a:pt x="749" y="902"/>
                  <a:pt x="749" y="898"/>
                </a:cubicBezTo>
                <a:cubicBezTo>
                  <a:pt x="749" y="894"/>
                  <a:pt x="746" y="891"/>
                  <a:pt x="741" y="891"/>
                </a:cubicBezTo>
                <a:cubicBezTo>
                  <a:pt x="737" y="891"/>
                  <a:pt x="734" y="894"/>
                  <a:pt x="734" y="898"/>
                </a:cubicBezTo>
                <a:cubicBezTo>
                  <a:pt x="734" y="902"/>
                  <a:pt x="738" y="905"/>
                  <a:pt x="742" y="905"/>
                </a:cubicBezTo>
                <a:close/>
                <a:moveTo>
                  <a:pt x="764" y="905"/>
                </a:moveTo>
                <a:cubicBezTo>
                  <a:pt x="768" y="905"/>
                  <a:pt x="771" y="902"/>
                  <a:pt x="771" y="898"/>
                </a:cubicBezTo>
                <a:cubicBezTo>
                  <a:pt x="771" y="895"/>
                  <a:pt x="769" y="892"/>
                  <a:pt x="765" y="892"/>
                </a:cubicBezTo>
                <a:cubicBezTo>
                  <a:pt x="761" y="892"/>
                  <a:pt x="756" y="895"/>
                  <a:pt x="756" y="898"/>
                </a:cubicBezTo>
                <a:cubicBezTo>
                  <a:pt x="756" y="902"/>
                  <a:pt x="759" y="905"/>
                  <a:pt x="764" y="905"/>
                </a:cubicBezTo>
                <a:close/>
                <a:moveTo>
                  <a:pt x="786" y="757"/>
                </a:moveTo>
                <a:cubicBezTo>
                  <a:pt x="782" y="757"/>
                  <a:pt x="779" y="759"/>
                  <a:pt x="779" y="763"/>
                </a:cubicBezTo>
                <a:cubicBezTo>
                  <a:pt x="779" y="766"/>
                  <a:pt x="782" y="769"/>
                  <a:pt x="786" y="769"/>
                </a:cubicBezTo>
                <a:cubicBezTo>
                  <a:pt x="791" y="769"/>
                  <a:pt x="794" y="766"/>
                  <a:pt x="794" y="763"/>
                </a:cubicBezTo>
                <a:cubicBezTo>
                  <a:pt x="794" y="759"/>
                  <a:pt x="791" y="757"/>
                  <a:pt x="786" y="757"/>
                </a:cubicBezTo>
                <a:close/>
                <a:moveTo>
                  <a:pt x="808" y="757"/>
                </a:moveTo>
                <a:cubicBezTo>
                  <a:pt x="804" y="757"/>
                  <a:pt x="801" y="759"/>
                  <a:pt x="801" y="763"/>
                </a:cubicBezTo>
                <a:cubicBezTo>
                  <a:pt x="801" y="766"/>
                  <a:pt x="804" y="769"/>
                  <a:pt x="808" y="769"/>
                </a:cubicBezTo>
                <a:cubicBezTo>
                  <a:pt x="813" y="769"/>
                  <a:pt x="816" y="766"/>
                  <a:pt x="816" y="763"/>
                </a:cubicBezTo>
                <a:cubicBezTo>
                  <a:pt x="816" y="759"/>
                  <a:pt x="813" y="757"/>
                  <a:pt x="808" y="757"/>
                </a:cubicBezTo>
                <a:close/>
                <a:moveTo>
                  <a:pt x="786" y="775"/>
                </a:moveTo>
                <a:cubicBezTo>
                  <a:pt x="782" y="775"/>
                  <a:pt x="779" y="778"/>
                  <a:pt x="779" y="782"/>
                </a:cubicBezTo>
                <a:cubicBezTo>
                  <a:pt x="779" y="786"/>
                  <a:pt x="782" y="789"/>
                  <a:pt x="786" y="789"/>
                </a:cubicBezTo>
                <a:cubicBezTo>
                  <a:pt x="791" y="789"/>
                  <a:pt x="794" y="786"/>
                  <a:pt x="794" y="782"/>
                </a:cubicBezTo>
                <a:cubicBezTo>
                  <a:pt x="794" y="778"/>
                  <a:pt x="791" y="775"/>
                  <a:pt x="786" y="775"/>
                </a:cubicBezTo>
                <a:close/>
                <a:moveTo>
                  <a:pt x="808" y="775"/>
                </a:moveTo>
                <a:cubicBezTo>
                  <a:pt x="804" y="775"/>
                  <a:pt x="801" y="778"/>
                  <a:pt x="801" y="782"/>
                </a:cubicBezTo>
                <a:cubicBezTo>
                  <a:pt x="801" y="786"/>
                  <a:pt x="804" y="789"/>
                  <a:pt x="808" y="789"/>
                </a:cubicBezTo>
                <a:cubicBezTo>
                  <a:pt x="813" y="789"/>
                  <a:pt x="816" y="786"/>
                  <a:pt x="816" y="782"/>
                </a:cubicBezTo>
                <a:cubicBezTo>
                  <a:pt x="816" y="778"/>
                  <a:pt x="813" y="775"/>
                  <a:pt x="808" y="775"/>
                </a:cubicBezTo>
                <a:close/>
                <a:moveTo>
                  <a:pt x="786" y="795"/>
                </a:moveTo>
                <a:cubicBezTo>
                  <a:pt x="782" y="795"/>
                  <a:pt x="779" y="798"/>
                  <a:pt x="779" y="801"/>
                </a:cubicBezTo>
                <a:cubicBezTo>
                  <a:pt x="779" y="805"/>
                  <a:pt x="782" y="808"/>
                  <a:pt x="786" y="808"/>
                </a:cubicBezTo>
                <a:cubicBezTo>
                  <a:pt x="791" y="808"/>
                  <a:pt x="794" y="805"/>
                  <a:pt x="794" y="801"/>
                </a:cubicBezTo>
                <a:cubicBezTo>
                  <a:pt x="794" y="798"/>
                  <a:pt x="791" y="795"/>
                  <a:pt x="786" y="795"/>
                </a:cubicBezTo>
                <a:close/>
                <a:moveTo>
                  <a:pt x="808" y="795"/>
                </a:moveTo>
                <a:cubicBezTo>
                  <a:pt x="804" y="795"/>
                  <a:pt x="801" y="798"/>
                  <a:pt x="801" y="801"/>
                </a:cubicBezTo>
                <a:cubicBezTo>
                  <a:pt x="801" y="805"/>
                  <a:pt x="804" y="808"/>
                  <a:pt x="808" y="808"/>
                </a:cubicBezTo>
                <a:cubicBezTo>
                  <a:pt x="813" y="808"/>
                  <a:pt x="816" y="805"/>
                  <a:pt x="816" y="801"/>
                </a:cubicBezTo>
                <a:cubicBezTo>
                  <a:pt x="816" y="798"/>
                  <a:pt x="813" y="795"/>
                  <a:pt x="808" y="795"/>
                </a:cubicBezTo>
                <a:close/>
                <a:moveTo>
                  <a:pt x="786" y="814"/>
                </a:moveTo>
                <a:cubicBezTo>
                  <a:pt x="782" y="814"/>
                  <a:pt x="779" y="817"/>
                  <a:pt x="779" y="821"/>
                </a:cubicBezTo>
                <a:cubicBezTo>
                  <a:pt x="779" y="825"/>
                  <a:pt x="782" y="828"/>
                  <a:pt x="786" y="828"/>
                </a:cubicBezTo>
                <a:cubicBezTo>
                  <a:pt x="791" y="828"/>
                  <a:pt x="794" y="825"/>
                  <a:pt x="794" y="821"/>
                </a:cubicBezTo>
                <a:cubicBezTo>
                  <a:pt x="794" y="817"/>
                  <a:pt x="791" y="814"/>
                  <a:pt x="786" y="814"/>
                </a:cubicBezTo>
                <a:close/>
                <a:moveTo>
                  <a:pt x="808" y="814"/>
                </a:moveTo>
                <a:cubicBezTo>
                  <a:pt x="804" y="814"/>
                  <a:pt x="801" y="817"/>
                  <a:pt x="801" y="821"/>
                </a:cubicBezTo>
                <a:cubicBezTo>
                  <a:pt x="801" y="825"/>
                  <a:pt x="804" y="828"/>
                  <a:pt x="808" y="828"/>
                </a:cubicBezTo>
                <a:cubicBezTo>
                  <a:pt x="813" y="828"/>
                  <a:pt x="816" y="825"/>
                  <a:pt x="816" y="821"/>
                </a:cubicBezTo>
                <a:cubicBezTo>
                  <a:pt x="816" y="817"/>
                  <a:pt x="813" y="814"/>
                  <a:pt x="808" y="814"/>
                </a:cubicBezTo>
                <a:close/>
                <a:moveTo>
                  <a:pt x="786" y="833"/>
                </a:moveTo>
                <a:cubicBezTo>
                  <a:pt x="782" y="833"/>
                  <a:pt x="779" y="837"/>
                  <a:pt x="779" y="840"/>
                </a:cubicBezTo>
                <a:cubicBezTo>
                  <a:pt x="779" y="844"/>
                  <a:pt x="782" y="847"/>
                  <a:pt x="786" y="847"/>
                </a:cubicBezTo>
                <a:cubicBezTo>
                  <a:pt x="791" y="847"/>
                  <a:pt x="794" y="844"/>
                  <a:pt x="794" y="840"/>
                </a:cubicBezTo>
                <a:cubicBezTo>
                  <a:pt x="794" y="837"/>
                  <a:pt x="791" y="833"/>
                  <a:pt x="786" y="833"/>
                </a:cubicBezTo>
                <a:close/>
                <a:moveTo>
                  <a:pt x="808" y="833"/>
                </a:moveTo>
                <a:cubicBezTo>
                  <a:pt x="804" y="833"/>
                  <a:pt x="801" y="837"/>
                  <a:pt x="801" y="840"/>
                </a:cubicBezTo>
                <a:cubicBezTo>
                  <a:pt x="801" y="844"/>
                  <a:pt x="804" y="847"/>
                  <a:pt x="808" y="847"/>
                </a:cubicBezTo>
                <a:cubicBezTo>
                  <a:pt x="813" y="847"/>
                  <a:pt x="816" y="844"/>
                  <a:pt x="816" y="840"/>
                </a:cubicBezTo>
                <a:cubicBezTo>
                  <a:pt x="816" y="837"/>
                  <a:pt x="813" y="833"/>
                  <a:pt x="808" y="833"/>
                </a:cubicBezTo>
                <a:close/>
                <a:moveTo>
                  <a:pt x="786" y="853"/>
                </a:moveTo>
                <a:cubicBezTo>
                  <a:pt x="782" y="853"/>
                  <a:pt x="779" y="856"/>
                  <a:pt x="779" y="860"/>
                </a:cubicBezTo>
                <a:cubicBezTo>
                  <a:pt x="779" y="864"/>
                  <a:pt x="782" y="867"/>
                  <a:pt x="786" y="867"/>
                </a:cubicBezTo>
                <a:cubicBezTo>
                  <a:pt x="791" y="867"/>
                  <a:pt x="794" y="864"/>
                  <a:pt x="794" y="860"/>
                </a:cubicBezTo>
                <a:cubicBezTo>
                  <a:pt x="794" y="856"/>
                  <a:pt x="791" y="853"/>
                  <a:pt x="786" y="853"/>
                </a:cubicBezTo>
                <a:close/>
                <a:moveTo>
                  <a:pt x="808" y="853"/>
                </a:moveTo>
                <a:cubicBezTo>
                  <a:pt x="804" y="853"/>
                  <a:pt x="801" y="856"/>
                  <a:pt x="801" y="860"/>
                </a:cubicBezTo>
                <a:cubicBezTo>
                  <a:pt x="801" y="864"/>
                  <a:pt x="804" y="867"/>
                  <a:pt x="808" y="867"/>
                </a:cubicBezTo>
                <a:cubicBezTo>
                  <a:pt x="813" y="867"/>
                  <a:pt x="816" y="864"/>
                  <a:pt x="816" y="860"/>
                </a:cubicBezTo>
                <a:cubicBezTo>
                  <a:pt x="816" y="856"/>
                  <a:pt x="813" y="853"/>
                  <a:pt x="808" y="853"/>
                </a:cubicBezTo>
                <a:close/>
                <a:moveTo>
                  <a:pt x="786" y="873"/>
                </a:moveTo>
                <a:cubicBezTo>
                  <a:pt x="782" y="873"/>
                  <a:pt x="779" y="876"/>
                  <a:pt x="779" y="879"/>
                </a:cubicBezTo>
                <a:cubicBezTo>
                  <a:pt x="779" y="883"/>
                  <a:pt x="782" y="885"/>
                  <a:pt x="786" y="885"/>
                </a:cubicBezTo>
                <a:cubicBezTo>
                  <a:pt x="791" y="885"/>
                  <a:pt x="794" y="883"/>
                  <a:pt x="794" y="879"/>
                </a:cubicBezTo>
                <a:cubicBezTo>
                  <a:pt x="794" y="876"/>
                  <a:pt x="791" y="873"/>
                  <a:pt x="786" y="873"/>
                </a:cubicBezTo>
                <a:close/>
                <a:moveTo>
                  <a:pt x="808" y="873"/>
                </a:moveTo>
                <a:cubicBezTo>
                  <a:pt x="804" y="873"/>
                  <a:pt x="801" y="876"/>
                  <a:pt x="801" y="879"/>
                </a:cubicBezTo>
                <a:cubicBezTo>
                  <a:pt x="801" y="883"/>
                  <a:pt x="804" y="885"/>
                  <a:pt x="808" y="885"/>
                </a:cubicBezTo>
                <a:cubicBezTo>
                  <a:pt x="813" y="885"/>
                  <a:pt x="816" y="883"/>
                  <a:pt x="816" y="879"/>
                </a:cubicBezTo>
                <a:cubicBezTo>
                  <a:pt x="816" y="876"/>
                  <a:pt x="813" y="873"/>
                  <a:pt x="808" y="873"/>
                </a:cubicBezTo>
                <a:close/>
                <a:moveTo>
                  <a:pt x="786" y="891"/>
                </a:moveTo>
                <a:cubicBezTo>
                  <a:pt x="782" y="891"/>
                  <a:pt x="779" y="894"/>
                  <a:pt x="779" y="898"/>
                </a:cubicBezTo>
                <a:cubicBezTo>
                  <a:pt x="779" y="902"/>
                  <a:pt x="782" y="905"/>
                  <a:pt x="786" y="905"/>
                </a:cubicBezTo>
                <a:cubicBezTo>
                  <a:pt x="791" y="905"/>
                  <a:pt x="794" y="902"/>
                  <a:pt x="794" y="898"/>
                </a:cubicBezTo>
                <a:cubicBezTo>
                  <a:pt x="794" y="894"/>
                  <a:pt x="791" y="891"/>
                  <a:pt x="786" y="891"/>
                </a:cubicBezTo>
                <a:close/>
                <a:moveTo>
                  <a:pt x="808" y="891"/>
                </a:moveTo>
                <a:cubicBezTo>
                  <a:pt x="804" y="891"/>
                  <a:pt x="801" y="894"/>
                  <a:pt x="801" y="898"/>
                </a:cubicBezTo>
                <a:cubicBezTo>
                  <a:pt x="801" y="902"/>
                  <a:pt x="804" y="905"/>
                  <a:pt x="808" y="905"/>
                </a:cubicBezTo>
                <a:cubicBezTo>
                  <a:pt x="813" y="905"/>
                  <a:pt x="816" y="902"/>
                  <a:pt x="816" y="898"/>
                </a:cubicBezTo>
                <a:cubicBezTo>
                  <a:pt x="816" y="894"/>
                  <a:pt x="813" y="891"/>
                  <a:pt x="808" y="891"/>
                </a:cubicBezTo>
                <a:close/>
                <a:moveTo>
                  <a:pt x="830" y="757"/>
                </a:moveTo>
                <a:cubicBezTo>
                  <a:pt x="826" y="757"/>
                  <a:pt x="822" y="759"/>
                  <a:pt x="822" y="763"/>
                </a:cubicBezTo>
                <a:cubicBezTo>
                  <a:pt x="822" y="766"/>
                  <a:pt x="826" y="769"/>
                  <a:pt x="830" y="769"/>
                </a:cubicBezTo>
                <a:cubicBezTo>
                  <a:pt x="834" y="769"/>
                  <a:pt x="838" y="766"/>
                  <a:pt x="838" y="763"/>
                </a:cubicBezTo>
                <a:cubicBezTo>
                  <a:pt x="838" y="759"/>
                  <a:pt x="834" y="757"/>
                  <a:pt x="830" y="757"/>
                </a:cubicBezTo>
                <a:close/>
                <a:moveTo>
                  <a:pt x="830" y="775"/>
                </a:moveTo>
                <a:cubicBezTo>
                  <a:pt x="826" y="775"/>
                  <a:pt x="822" y="778"/>
                  <a:pt x="822" y="782"/>
                </a:cubicBezTo>
                <a:cubicBezTo>
                  <a:pt x="822" y="786"/>
                  <a:pt x="826" y="789"/>
                  <a:pt x="830" y="789"/>
                </a:cubicBezTo>
                <a:cubicBezTo>
                  <a:pt x="834" y="789"/>
                  <a:pt x="838" y="786"/>
                  <a:pt x="838" y="782"/>
                </a:cubicBezTo>
                <a:cubicBezTo>
                  <a:pt x="838" y="778"/>
                  <a:pt x="834" y="775"/>
                  <a:pt x="830" y="775"/>
                </a:cubicBezTo>
                <a:close/>
                <a:moveTo>
                  <a:pt x="852" y="775"/>
                </a:moveTo>
                <a:cubicBezTo>
                  <a:pt x="848" y="775"/>
                  <a:pt x="845" y="778"/>
                  <a:pt x="845" y="782"/>
                </a:cubicBezTo>
                <a:cubicBezTo>
                  <a:pt x="845" y="786"/>
                  <a:pt x="848" y="789"/>
                  <a:pt x="852" y="789"/>
                </a:cubicBezTo>
                <a:cubicBezTo>
                  <a:pt x="857" y="789"/>
                  <a:pt x="860" y="786"/>
                  <a:pt x="860" y="782"/>
                </a:cubicBezTo>
                <a:cubicBezTo>
                  <a:pt x="860" y="778"/>
                  <a:pt x="857" y="775"/>
                  <a:pt x="852" y="775"/>
                </a:cubicBezTo>
                <a:close/>
                <a:moveTo>
                  <a:pt x="830" y="795"/>
                </a:moveTo>
                <a:cubicBezTo>
                  <a:pt x="826" y="795"/>
                  <a:pt x="822" y="798"/>
                  <a:pt x="822" y="801"/>
                </a:cubicBezTo>
                <a:cubicBezTo>
                  <a:pt x="822" y="805"/>
                  <a:pt x="826" y="808"/>
                  <a:pt x="830" y="808"/>
                </a:cubicBezTo>
                <a:cubicBezTo>
                  <a:pt x="834" y="808"/>
                  <a:pt x="838" y="805"/>
                  <a:pt x="838" y="801"/>
                </a:cubicBezTo>
                <a:cubicBezTo>
                  <a:pt x="838" y="798"/>
                  <a:pt x="834" y="795"/>
                  <a:pt x="830" y="795"/>
                </a:cubicBezTo>
                <a:close/>
                <a:moveTo>
                  <a:pt x="852" y="795"/>
                </a:moveTo>
                <a:cubicBezTo>
                  <a:pt x="848" y="795"/>
                  <a:pt x="845" y="798"/>
                  <a:pt x="845" y="801"/>
                </a:cubicBezTo>
                <a:cubicBezTo>
                  <a:pt x="845" y="805"/>
                  <a:pt x="848" y="808"/>
                  <a:pt x="852" y="808"/>
                </a:cubicBezTo>
                <a:cubicBezTo>
                  <a:pt x="857" y="808"/>
                  <a:pt x="860" y="805"/>
                  <a:pt x="860" y="801"/>
                </a:cubicBezTo>
                <a:cubicBezTo>
                  <a:pt x="860" y="798"/>
                  <a:pt x="857" y="795"/>
                  <a:pt x="852" y="795"/>
                </a:cubicBezTo>
                <a:close/>
                <a:moveTo>
                  <a:pt x="830" y="814"/>
                </a:moveTo>
                <a:cubicBezTo>
                  <a:pt x="826" y="814"/>
                  <a:pt x="822" y="817"/>
                  <a:pt x="822" y="821"/>
                </a:cubicBezTo>
                <a:cubicBezTo>
                  <a:pt x="822" y="825"/>
                  <a:pt x="826" y="828"/>
                  <a:pt x="830" y="828"/>
                </a:cubicBezTo>
                <a:cubicBezTo>
                  <a:pt x="834" y="828"/>
                  <a:pt x="838" y="825"/>
                  <a:pt x="838" y="821"/>
                </a:cubicBezTo>
                <a:cubicBezTo>
                  <a:pt x="838" y="817"/>
                  <a:pt x="834" y="814"/>
                  <a:pt x="830" y="814"/>
                </a:cubicBezTo>
                <a:close/>
                <a:moveTo>
                  <a:pt x="852" y="814"/>
                </a:moveTo>
                <a:cubicBezTo>
                  <a:pt x="848" y="814"/>
                  <a:pt x="845" y="817"/>
                  <a:pt x="845" y="821"/>
                </a:cubicBezTo>
                <a:cubicBezTo>
                  <a:pt x="845" y="825"/>
                  <a:pt x="848" y="828"/>
                  <a:pt x="852" y="828"/>
                </a:cubicBezTo>
                <a:cubicBezTo>
                  <a:pt x="857" y="828"/>
                  <a:pt x="860" y="825"/>
                  <a:pt x="860" y="821"/>
                </a:cubicBezTo>
                <a:cubicBezTo>
                  <a:pt x="860" y="817"/>
                  <a:pt x="857" y="814"/>
                  <a:pt x="852" y="814"/>
                </a:cubicBezTo>
                <a:close/>
                <a:moveTo>
                  <a:pt x="830" y="833"/>
                </a:moveTo>
                <a:cubicBezTo>
                  <a:pt x="826" y="833"/>
                  <a:pt x="822" y="837"/>
                  <a:pt x="822" y="840"/>
                </a:cubicBezTo>
                <a:cubicBezTo>
                  <a:pt x="822" y="844"/>
                  <a:pt x="826" y="847"/>
                  <a:pt x="830" y="847"/>
                </a:cubicBezTo>
                <a:cubicBezTo>
                  <a:pt x="834" y="847"/>
                  <a:pt x="838" y="844"/>
                  <a:pt x="838" y="840"/>
                </a:cubicBezTo>
                <a:cubicBezTo>
                  <a:pt x="838" y="837"/>
                  <a:pt x="834" y="833"/>
                  <a:pt x="830" y="833"/>
                </a:cubicBezTo>
                <a:close/>
                <a:moveTo>
                  <a:pt x="852" y="833"/>
                </a:moveTo>
                <a:cubicBezTo>
                  <a:pt x="848" y="833"/>
                  <a:pt x="845" y="837"/>
                  <a:pt x="845" y="840"/>
                </a:cubicBezTo>
                <a:cubicBezTo>
                  <a:pt x="845" y="844"/>
                  <a:pt x="848" y="847"/>
                  <a:pt x="852" y="847"/>
                </a:cubicBezTo>
                <a:cubicBezTo>
                  <a:pt x="857" y="847"/>
                  <a:pt x="860" y="844"/>
                  <a:pt x="860" y="840"/>
                </a:cubicBezTo>
                <a:cubicBezTo>
                  <a:pt x="860" y="837"/>
                  <a:pt x="857" y="833"/>
                  <a:pt x="852" y="833"/>
                </a:cubicBezTo>
                <a:close/>
                <a:moveTo>
                  <a:pt x="830" y="853"/>
                </a:moveTo>
                <a:cubicBezTo>
                  <a:pt x="826" y="853"/>
                  <a:pt x="822" y="856"/>
                  <a:pt x="822" y="860"/>
                </a:cubicBezTo>
                <a:cubicBezTo>
                  <a:pt x="822" y="864"/>
                  <a:pt x="826" y="867"/>
                  <a:pt x="830" y="867"/>
                </a:cubicBezTo>
                <a:cubicBezTo>
                  <a:pt x="834" y="867"/>
                  <a:pt x="838" y="864"/>
                  <a:pt x="838" y="860"/>
                </a:cubicBezTo>
                <a:cubicBezTo>
                  <a:pt x="838" y="856"/>
                  <a:pt x="834" y="853"/>
                  <a:pt x="830" y="853"/>
                </a:cubicBezTo>
                <a:close/>
                <a:moveTo>
                  <a:pt x="852" y="853"/>
                </a:moveTo>
                <a:cubicBezTo>
                  <a:pt x="848" y="853"/>
                  <a:pt x="845" y="856"/>
                  <a:pt x="845" y="860"/>
                </a:cubicBezTo>
                <a:cubicBezTo>
                  <a:pt x="845" y="864"/>
                  <a:pt x="848" y="867"/>
                  <a:pt x="852" y="867"/>
                </a:cubicBezTo>
                <a:cubicBezTo>
                  <a:pt x="857" y="867"/>
                  <a:pt x="860" y="864"/>
                  <a:pt x="860" y="860"/>
                </a:cubicBezTo>
                <a:cubicBezTo>
                  <a:pt x="860" y="856"/>
                  <a:pt x="857" y="853"/>
                  <a:pt x="852" y="853"/>
                </a:cubicBezTo>
                <a:close/>
                <a:moveTo>
                  <a:pt x="830" y="873"/>
                </a:moveTo>
                <a:cubicBezTo>
                  <a:pt x="826" y="873"/>
                  <a:pt x="822" y="876"/>
                  <a:pt x="822" y="879"/>
                </a:cubicBezTo>
                <a:cubicBezTo>
                  <a:pt x="822" y="883"/>
                  <a:pt x="826" y="885"/>
                  <a:pt x="830" y="885"/>
                </a:cubicBezTo>
                <a:cubicBezTo>
                  <a:pt x="834" y="885"/>
                  <a:pt x="838" y="883"/>
                  <a:pt x="838" y="879"/>
                </a:cubicBezTo>
                <a:cubicBezTo>
                  <a:pt x="838" y="876"/>
                  <a:pt x="834" y="873"/>
                  <a:pt x="830" y="873"/>
                </a:cubicBezTo>
                <a:close/>
                <a:moveTo>
                  <a:pt x="852" y="873"/>
                </a:moveTo>
                <a:cubicBezTo>
                  <a:pt x="848" y="873"/>
                  <a:pt x="845" y="876"/>
                  <a:pt x="845" y="879"/>
                </a:cubicBezTo>
                <a:cubicBezTo>
                  <a:pt x="845" y="883"/>
                  <a:pt x="848" y="885"/>
                  <a:pt x="852" y="885"/>
                </a:cubicBezTo>
                <a:cubicBezTo>
                  <a:pt x="857" y="885"/>
                  <a:pt x="860" y="883"/>
                  <a:pt x="860" y="879"/>
                </a:cubicBezTo>
                <a:cubicBezTo>
                  <a:pt x="860" y="876"/>
                  <a:pt x="857" y="873"/>
                  <a:pt x="852" y="873"/>
                </a:cubicBezTo>
                <a:close/>
                <a:moveTo>
                  <a:pt x="830" y="891"/>
                </a:moveTo>
                <a:cubicBezTo>
                  <a:pt x="826" y="891"/>
                  <a:pt x="822" y="894"/>
                  <a:pt x="822" y="898"/>
                </a:cubicBezTo>
                <a:cubicBezTo>
                  <a:pt x="822" y="902"/>
                  <a:pt x="826" y="905"/>
                  <a:pt x="830" y="905"/>
                </a:cubicBezTo>
                <a:cubicBezTo>
                  <a:pt x="834" y="905"/>
                  <a:pt x="838" y="902"/>
                  <a:pt x="838" y="898"/>
                </a:cubicBezTo>
                <a:cubicBezTo>
                  <a:pt x="838" y="894"/>
                  <a:pt x="834" y="891"/>
                  <a:pt x="830" y="891"/>
                </a:cubicBezTo>
                <a:close/>
                <a:moveTo>
                  <a:pt x="852" y="891"/>
                </a:moveTo>
                <a:cubicBezTo>
                  <a:pt x="848" y="891"/>
                  <a:pt x="845" y="894"/>
                  <a:pt x="845" y="898"/>
                </a:cubicBezTo>
                <a:cubicBezTo>
                  <a:pt x="845" y="902"/>
                  <a:pt x="848" y="905"/>
                  <a:pt x="852" y="905"/>
                </a:cubicBezTo>
                <a:cubicBezTo>
                  <a:pt x="857" y="905"/>
                  <a:pt x="860" y="902"/>
                  <a:pt x="860" y="898"/>
                </a:cubicBezTo>
                <a:cubicBezTo>
                  <a:pt x="860" y="894"/>
                  <a:pt x="857" y="891"/>
                  <a:pt x="852" y="891"/>
                </a:cubicBezTo>
                <a:close/>
                <a:moveTo>
                  <a:pt x="1031" y="601"/>
                </a:moveTo>
                <a:cubicBezTo>
                  <a:pt x="1026" y="601"/>
                  <a:pt x="1023" y="604"/>
                  <a:pt x="1023" y="608"/>
                </a:cubicBezTo>
                <a:cubicBezTo>
                  <a:pt x="1023" y="612"/>
                  <a:pt x="1026" y="615"/>
                  <a:pt x="1031" y="615"/>
                </a:cubicBezTo>
                <a:cubicBezTo>
                  <a:pt x="1035" y="615"/>
                  <a:pt x="1038" y="612"/>
                  <a:pt x="1038" y="608"/>
                </a:cubicBezTo>
                <a:cubicBezTo>
                  <a:pt x="1038" y="604"/>
                  <a:pt x="1035" y="601"/>
                  <a:pt x="1031" y="601"/>
                </a:cubicBezTo>
                <a:close/>
                <a:moveTo>
                  <a:pt x="1031" y="620"/>
                </a:moveTo>
                <a:cubicBezTo>
                  <a:pt x="1026" y="620"/>
                  <a:pt x="1023" y="623"/>
                  <a:pt x="1023" y="627"/>
                </a:cubicBezTo>
                <a:cubicBezTo>
                  <a:pt x="1023" y="631"/>
                  <a:pt x="1026" y="634"/>
                  <a:pt x="1031" y="634"/>
                </a:cubicBezTo>
                <a:cubicBezTo>
                  <a:pt x="1035" y="634"/>
                  <a:pt x="1038" y="631"/>
                  <a:pt x="1038" y="627"/>
                </a:cubicBezTo>
                <a:cubicBezTo>
                  <a:pt x="1038" y="623"/>
                  <a:pt x="1035" y="620"/>
                  <a:pt x="1031" y="620"/>
                </a:cubicBezTo>
                <a:close/>
                <a:moveTo>
                  <a:pt x="1031" y="640"/>
                </a:moveTo>
                <a:cubicBezTo>
                  <a:pt x="1026" y="640"/>
                  <a:pt x="1023" y="643"/>
                  <a:pt x="1023" y="647"/>
                </a:cubicBezTo>
                <a:cubicBezTo>
                  <a:pt x="1023" y="650"/>
                  <a:pt x="1026" y="653"/>
                  <a:pt x="1031" y="653"/>
                </a:cubicBezTo>
                <a:cubicBezTo>
                  <a:pt x="1035" y="653"/>
                  <a:pt x="1038" y="650"/>
                  <a:pt x="1038" y="647"/>
                </a:cubicBezTo>
                <a:cubicBezTo>
                  <a:pt x="1038" y="643"/>
                  <a:pt x="1035" y="640"/>
                  <a:pt x="1031" y="640"/>
                </a:cubicBezTo>
                <a:close/>
                <a:moveTo>
                  <a:pt x="1031" y="659"/>
                </a:moveTo>
                <a:cubicBezTo>
                  <a:pt x="1026" y="659"/>
                  <a:pt x="1023" y="662"/>
                  <a:pt x="1023" y="666"/>
                </a:cubicBezTo>
                <a:cubicBezTo>
                  <a:pt x="1023" y="670"/>
                  <a:pt x="1026" y="673"/>
                  <a:pt x="1031" y="673"/>
                </a:cubicBezTo>
                <a:cubicBezTo>
                  <a:pt x="1035" y="673"/>
                  <a:pt x="1038" y="670"/>
                  <a:pt x="1038" y="666"/>
                </a:cubicBezTo>
                <a:cubicBezTo>
                  <a:pt x="1038" y="662"/>
                  <a:pt x="1035" y="659"/>
                  <a:pt x="1031" y="659"/>
                </a:cubicBezTo>
                <a:close/>
                <a:moveTo>
                  <a:pt x="876" y="775"/>
                </a:moveTo>
                <a:cubicBezTo>
                  <a:pt x="872" y="775"/>
                  <a:pt x="868" y="778"/>
                  <a:pt x="868" y="782"/>
                </a:cubicBezTo>
                <a:cubicBezTo>
                  <a:pt x="868" y="786"/>
                  <a:pt x="872" y="789"/>
                  <a:pt x="876" y="789"/>
                </a:cubicBezTo>
                <a:cubicBezTo>
                  <a:pt x="880" y="789"/>
                  <a:pt x="884" y="786"/>
                  <a:pt x="884" y="782"/>
                </a:cubicBezTo>
                <a:cubicBezTo>
                  <a:pt x="884" y="778"/>
                  <a:pt x="880" y="775"/>
                  <a:pt x="876" y="775"/>
                </a:cubicBezTo>
                <a:close/>
                <a:moveTo>
                  <a:pt x="876" y="795"/>
                </a:moveTo>
                <a:cubicBezTo>
                  <a:pt x="872" y="795"/>
                  <a:pt x="868" y="798"/>
                  <a:pt x="868" y="801"/>
                </a:cubicBezTo>
                <a:cubicBezTo>
                  <a:pt x="868" y="805"/>
                  <a:pt x="872" y="808"/>
                  <a:pt x="876" y="808"/>
                </a:cubicBezTo>
                <a:cubicBezTo>
                  <a:pt x="880" y="808"/>
                  <a:pt x="884" y="805"/>
                  <a:pt x="884" y="801"/>
                </a:cubicBezTo>
                <a:cubicBezTo>
                  <a:pt x="884" y="798"/>
                  <a:pt x="880" y="795"/>
                  <a:pt x="876" y="795"/>
                </a:cubicBezTo>
                <a:close/>
                <a:moveTo>
                  <a:pt x="898" y="795"/>
                </a:moveTo>
                <a:cubicBezTo>
                  <a:pt x="894" y="795"/>
                  <a:pt x="890" y="798"/>
                  <a:pt x="890" y="801"/>
                </a:cubicBezTo>
                <a:cubicBezTo>
                  <a:pt x="890" y="805"/>
                  <a:pt x="894" y="808"/>
                  <a:pt x="898" y="808"/>
                </a:cubicBezTo>
                <a:cubicBezTo>
                  <a:pt x="902" y="808"/>
                  <a:pt x="905" y="805"/>
                  <a:pt x="905" y="801"/>
                </a:cubicBezTo>
                <a:cubicBezTo>
                  <a:pt x="905" y="798"/>
                  <a:pt x="902" y="795"/>
                  <a:pt x="898" y="795"/>
                </a:cubicBezTo>
                <a:close/>
                <a:moveTo>
                  <a:pt x="876" y="814"/>
                </a:moveTo>
                <a:cubicBezTo>
                  <a:pt x="872" y="814"/>
                  <a:pt x="868" y="817"/>
                  <a:pt x="868" y="821"/>
                </a:cubicBezTo>
                <a:cubicBezTo>
                  <a:pt x="868" y="825"/>
                  <a:pt x="872" y="828"/>
                  <a:pt x="876" y="828"/>
                </a:cubicBezTo>
                <a:cubicBezTo>
                  <a:pt x="880" y="828"/>
                  <a:pt x="884" y="825"/>
                  <a:pt x="884" y="821"/>
                </a:cubicBezTo>
                <a:cubicBezTo>
                  <a:pt x="884" y="817"/>
                  <a:pt x="880" y="814"/>
                  <a:pt x="876" y="814"/>
                </a:cubicBezTo>
                <a:close/>
                <a:moveTo>
                  <a:pt x="898" y="814"/>
                </a:moveTo>
                <a:cubicBezTo>
                  <a:pt x="894" y="814"/>
                  <a:pt x="890" y="817"/>
                  <a:pt x="890" y="821"/>
                </a:cubicBezTo>
                <a:cubicBezTo>
                  <a:pt x="890" y="825"/>
                  <a:pt x="894" y="828"/>
                  <a:pt x="898" y="828"/>
                </a:cubicBezTo>
                <a:cubicBezTo>
                  <a:pt x="902" y="828"/>
                  <a:pt x="905" y="825"/>
                  <a:pt x="905" y="821"/>
                </a:cubicBezTo>
                <a:cubicBezTo>
                  <a:pt x="905" y="817"/>
                  <a:pt x="902" y="814"/>
                  <a:pt x="898" y="814"/>
                </a:cubicBezTo>
                <a:close/>
                <a:moveTo>
                  <a:pt x="876" y="833"/>
                </a:moveTo>
                <a:cubicBezTo>
                  <a:pt x="872" y="833"/>
                  <a:pt x="868" y="837"/>
                  <a:pt x="868" y="840"/>
                </a:cubicBezTo>
                <a:cubicBezTo>
                  <a:pt x="868" y="844"/>
                  <a:pt x="872" y="847"/>
                  <a:pt x="876" y="847"/>
                </a:cubicBezTo>
                <a:cubicBezTo>
                  <a:pt x="880" y="847"/>
                  <a:pt x="884" y="844"/>
                  <a:pt x="884" y="840"/>
                </a:cubicBezTo>
                <a:cubicBezTo>
                  <a:pt x="884" y="837"/>
                  <a:pt x="880" y="833"/>
                  <a:pt x="876" y="833"/>
                </a:cubicBezTo>
                <a:close/>
                <a:moveTo>
                  <a:pt x="876" y="853"/>
                </a:moveTo>
                <a:cubicBezTo>
                  <a:pt x="872" y="853"/>
                  <a:pt x="868" y="856"/>
                  <a:pt x="868" y="860"/>
                </a:cubicBezTo>
                <a:cubicBezTo>
                  <a:pt x="868" y="864"/>
                  <a:pt x="872" y="867"/>
                  <a:pt x="876" y="867"/>
                </a:cubicBezTo>
                <a:cubicBezTo>
                  <a:pt x="880" y="867"/>
                  <a:pt x="884" y="864"/>
                  <a:pt x="884" y="860"/>
                </a:cubicBezTo>
                <a:cubicBezTo>
                  <a:pt x="884" y="856"/>
                  <a:pt x="880" y="853"/>
                  <a:pt x="876" y="853"/>
                </a:cubicBezTo>
                <a:close/>
                <a:moveTo>
                  <a:pt x="1054" y="601"/>
                </a:moveTo>
                <a:cubicBezTo>
                  <a:pt x="1050" y="601"/>
                  <a:pt x="1046" y="604"/>
                  <a:pt x="1046" y="608"/>
                </a:cubicBezTo>
                <a:cubicBezTo>
                  <a:pt x="1046" y="612"/>
                  <a:pt x="1050" y="615"/>
                  <a:pt x="1054" y="615"/>
                </a:cubicBezTo>
                <a:cubicBezTo>
                  <a:pt x="1058" y="615"/>
                  <a:pt x="1061" y="612"/>
                  <a:pt x="1061" y="608"/>
                </a:cubicBezTo>
                <a:cubicBezTo>
                  <a:pt x="1061" y="604"/>
                  <a:pt x="1058" y="601"/>
                  <a:pt x="1054" y="601"/>
                </a:cubicBezTo>
                <a:close/>
                <a:moveTo>
                  <a:pt x="1075" y="601"/>
                </a:moveTo>
                <a:cubicBezTo>
                  <a:pt x="1071" y="601"/>
                  <a:pt x="1068" y="604"/>
                  <a:pt x="1068" y="608"/>
                </a:cubicBezTo>
                <a:cubicBezTo>
                  <a:pt x="1068" y="612"/>
                  <a:pt x="1071" y="615"/>
                  <a:pt x="1075" y="615"/>
                </a:cubicBezTo>
                <a:cubicBezTo>
                  <a:pt x="1080" y="615"/>
                  <a:pt x="1083" y="612"/>
                  <a:pt x="1083" y="608"/>
                </a:cubicBezTo>
                <a:cubicBezTo>
                  <a:pt x="1083" y="604"/>
                  <a:pt x="1080" y="601"/>
                  <a:pt x="1075" y="601"/>
                </a:cubicBezTo>
                <a:close/>
                <a:moveTo>
                  <a:pt x="1054" y="620"/>
                </a:moveTo>
                <a:cubicBezTo>
                  <a:pt x="1050" y="620"/>
                  <a:pt x="1046" y="623"/>
                  <a:pt x="1046" y="627"/>
                </a:cubicBezTo>
                <a:cubicBezTo>
                  <a:pt x="1046" y="631"/>
                  <a:pt x="1050" y="634"/>
                  <a:pt x="1054" y="634"/>
                </a:cubicBezTo>
                <a:cubicBezTo>
                  <a:pt x="1058" y="634"/>
                  <a:pt x="1061" y="631"/>
                  <a:pt x="1061" y="627"/>
                </a:cubicBezTo>
                <a:cubicBezTo>
                  <a:pt x="1061" y="623"/>
                  <a:pt x="1058" y="620"/>
                  <a:pt x="1054" y="620"/>
                </a:cubicBezTo>
                <a:close/>
                <a:moveTo>
                  <a:pt x="1075" y="620"/>
                </a:moveTo>
                <a:cubicBezTo>
                  <a:pt x="1071" y="620"/>
                  <a:pt x="1068" y="623"/>
                  <a:pt x="1068" y="627"/>
                </a:cubicBezTo>
                <a:cubicBezTo>
                  <a:pt x="1068" y="631"/>
                  <a:pt x="1071" y="634"/>
                  <a:pt x="1075" y="634"/>
                </a:cubicBezTo>
                <a:cubicBezTo>
                  <a:pt x="1080" y="634"/>
                  <a:pt x="1083" y="631"/>
                  <a:pt x="1083" y="627"/>
                </a:cubicBezTo>
                <a:cubicBezTo>
                  <a:pt x="1083" y="623"/>
                  <a:pt x="1080" y="620"/>
                  <a:pt x="1075" y="620"/>
                </a:cubicBezTo>
                <a:close/>
                <a:moveTo>
                  <a:pt x="1054" y="640"/>
                </a:moveTo>
                <a:cubicBezTo>
                  <a:pt x="1050" y="640"/>
                  <a:pt x="1046" y="643"/>
                  <a:pt x="1046" y="647"/>
                </a:cubicBezTo>
                <a:cubicBezTo>
                  <a:pt x="1046" y="650"/>
                  <a:pt x="1050" y="653"/>
                  <a:pt x="1054" y="653"/>
                </a:cubicBezTo>
                <a:cubicBezTo>
                  <a:pt x="1058" y="653"/>
                  <a:pt x="1061" y="650"/>
                  <a:pt x="1061" y="647"/>
                </a:cubicBezTo>
                <a:cubicBezTo>
                  <a:pt x="1061" y="643"/>
                  <a:pt x="1058" y="640"/>
                  <a:pt x="1054" y="640"/>
                </a:cubicBezTo>
                <a:close/>
                <a:moveTo>
                  <a:pt x="1075" y="640"/>
                </a:moveTo>
                <a:cubicBezTo>
                  <a:pt x="1071" y="640"/>
                  <a:pt x="1068" y="643"/>
                  <a:pt x="1068" y="647"/>
                </a:cubicBezTo>
                <a:cubicBezTo>
                  <a:pt x="1068" y="650"/>
                  <a:pt x="1071" y="653"/>
                  <a:pt x="1075" y="653"/>
                </a:cubicBezTo>
                <a:cubicBezTo>
                  <a:pt x="1080" y="653"/>
                  <a:pt x="1083" y="650"/>
                  <a:pt x="1083" y="647"/>
                </a:cubicBezTo>
                <a:cubicBezTo>
                  <a:pt x="1083" y="643"/>
                  <a:pt x="1080" y="640"/>
                  <a:pt x="1075" y="640"/>
                </a:cubicBezTo>
                <a:close/>
                <a:moveTo>
                  <a:pt x="1054" y="659"/>
                </a:moveTo>
                <a:cubicBezTo>
                  <a:pt x="1050" y="659"/>
                  <a:pt x="1046" y="662"/>
                  <a:pt x="1046" y="666"/>
                </a:cubicBezTo>
                <a:cubicBezTo>
                  <a:pt x="1046" y="670"/>
                  <a:pt x="1050" y="673"/>
                  <a:pt x="1054" y="673"/>
                </a:cubicBezTo>
                <a:cubicBezTo>
                  <a:pt x="1058" y="673"/>
                  <a:pt x="1061" y="670"/>
                  <a:pt x="1061" y="666"/>
                </a:cubicBezTo>
                <a:cubicBezTo>
                  <a:pt x="1061" y="662"/>
                  <a:pt x="1058" y="659"/>
                  <a:pt x="1054" y="659"/>
                </a:cubicBezTo>
                <a:close/>
                <a:moveTo>
                  <a:pt x="1075" y="659"/>
                </a:moveTo>
                <a:cubicBezTo>
                  <a:pt x="1071" y="659"/>
                  <a:pt x="1068" y="662"/>
                  <a:pt x="1068" y="666"/>
                </a:cubicBezTo>
                <a:cubicBezTo>
                  <a:pt x="1068" y="670"/>
                  <a:pt x="1071" y="673"/>
                  <a:pt x="1075" y="673"/>
                </a:cubicBezTo>
                <a:cubicBezTo>
                  <a:pt x="1080" y="673"/>
                  <a:pt x="1083" y="670"/>
                  <a:pt x="1083" y="666"/>
                </a:cubicBezTo>
                <a:cubicBezTo>
                  <a:pt x="1083" y="662"/>
                  <a:pt x="1080" y="659"/>
                  <a:pt x="1075" y="659"/>
                </a:cubicBezTo>
                <a:close/>
                <a:moveTo>
                  <a:pt x="1054" y="679"/>
                </a:moveTo>
                <a:cubicBezTo>
                  <a:pt x="1050" y="679"/>
                  <a:pt x="1046" y="682"/>
                  <a:pt x="1046" y="686"/>
                </a:cubicBezTo>
                <a:cubicBezTo>
                  <a:pt x="1046" y="689"/>
                  <a:pt x="1050" y="692"/>
                  <a:pt x="1054" y="692"/>
                </a:cubicBezTo>
                <a:cubicBezTo>
                  <a:pt x="1058" y="692"/>
                  <a:pt x="1061" y="689"/>
                  <a:pt x="1061" y="686"/>
                </a:cubicBezTo>
                <a:cubicBezTo>
                  <a:pt x="1061" y="682"/>
                  <a:pt x="1058" y="679"/>
                  <a:pt x="1054" y="679"/>
                </a:cubicBezTo>
                <a:close/>
                <a:moveTo>
                  <a:pt x="1075" y="679"/>
                </a:moveTo>
                <a:cubicBezTo>
                  <a:pt x="1071" y="679"/>
                  <a:pt x="1068" y="682"/>
                  <a:pt x="1068" y="686"/>
                </a:cubicBezTo>
                <a:cubicBezTo>
                  <a:pt x="1068" y="689"/>
                  <a:pt x="1071" y="692"/>
                  <a:pt x="1075" y="692"/>
                </a:cubicBezTo>
                <a:cubicBezTo>
                  <a:pt x="1080" y="692"/>
                  <a:pt x="1083" y="689"/>
                  <a:pt x="1083" y="686"/>
                </a:cubicBezTo>
                <a:cubicBezTo>
                  <a:pt x="1083" y="682"/>
                  <a:pt x="1080" y="679"/>
                  <a:pt x="1075" y="679"/>
                </a:cubicBezTo>
                <a:close/>
                <a:moveTo>
                  <a:pt x="1075" y="698"/>
                </a:moveTo>
                <a:cubicBezTo>
                  <a:pt x="1071" y="698"/>
                  <a:pt x="1068" y="701"/>
                  <a:pt x="1068" y="705"/>
                </a:cubicBezTo>
                <a:cubicBezTo>
                  <a:pt x="1068" y="708"/>
                  <a:pt x="1071" y="711"/>
                  <a:pt x="1075" y="711"/>
                </a:cubicBezTo>
                <a:cubicBezTo>
                  <a:pt x="1080" y="711"/>
                  <a:pt x="1083" y="708"/>
                  <a:pt x="1083" y="705"/>
                </a:cubicBezTo>
                <a:cubicBezTo>
                  <a:pt x="1083" y="701"/>
                  <a:pt x="1080" y="698"/>
                  <a:pt x="1075" y="698"/>
                </a:cubicBezTo>
                <a:close/>
                <a:moveTo>
                  <a:pt x="1098" y="601"/>
                </a:moveTo>
                <a:cubicBezTo>
                  <a:pt x="1094" y="601"/>
                  <a:pt x="1090" y="604"/>
                  <a:pt x="1090" y="608"/>
                </a:cubicBezTo>
                <a:cubicBezTo>
                  <a:pt x="1090" y="612"/>
                  <a:pt x="1094" y="615"/>
                  <a:pt x="1098" y="615"/>
                </a:cubicBezTo>
                <a:cubicBezTo>
                  <a:pt x="1102" y="615"/>
                  <a:pt x="1105" y="612"/>
                  <a:pt x="1105" y="608"/>
                </a:cubicBezTo>
                <a:cubicBezTo>
                  <a:pt x="1105" y="604"/>
                  <a:pt x="1102" y="601"/>
                  <a:pt x="1098" y="601"/>
                </a:cubicBezTo>
                <a:close/>
                <a:moveTo>
                  <a:pt x="1120" y="601"/>
                </a:moveTo>
                <a:cubicBezTo>
                  <a:pt x="1116" y="601"/>
                  <a:pt x="1113" y="604"/>
                  <a:pt x="1113" y="608"/>
                </a:cubicBezTo>
                <a:cubicBezTo>
                  <a:pt x="1113" y="612"/>
                  <a:pt x="1116" y="615"/>
                  <a:pt x="1120" y="615"/>
                </a:cubicBezTo>
                <a:cubicBezTo>
                  <a:pt x="1125" y="615"/>
                  <a:pt x="1128" y="612"/>
                  <a:pt x="1128" y="608"/>
                </a:cubicBezTo>
                <a:cubicBezTo>
                  <a:pt x="1128" y="604"/>
                  <a:pt x="1125" y="601"/>
                  <a:pt x="1120" y="601"/>
                </a:cubicBezTo>
                <a:close/>
                <a:moveTo>
                  <a:pt x="1098" y="620"/>
                </a:moveTo>
                <a:cubicBezTo>
                  <a:pt x="1094" y="620"/>
                  <a:pt x="1090" y="623"/>
                  <a:pt x="1090" y="627"/>
                </a:cubicBezTo>
                <a:cubicBezTo>
                  <a:pt x="1090" y="631"/>
                  <a:pt x="1094" y="634"/>
                  <a:pt x="1098" y="634"/>
                </a:cubicBezTo>
                <a:cubicBezTo>
                  <a:pt x="1102" y="634"/>
                  <a:pt x="1105" y="631"/>
                  <a:pt x="1105" y="627"/>
                </a:cubicBezTo>
                <a:cubicBezTo>
                  <a:pt x="1105" y="623"/>
                  <a:pt x="1102" y="620"/>
                  <a:pt x="1098" y="620"/>
                </a:cubicBezTo>
                <a:close/>
                <a:moveTo>
                  <a:pt x="1120" y="620"/>
                </a:moveTo>
                <a:cubicBezTo>
                  <a:pt x="1116" y="620"/>
                  <a:pt x="1113" y="623"/>
                  <a:pt x="1113" y="627"/>
                </a:cubicBezTo>
                <a:cubicBezTo>
                  <a:pt x="1113" y="631"/>
                  <a:pt x="1116" y="634"/>
                  <a:pt x="1120" y="634"/>
                </a:cubicBezTo>
                <a:cubicBezTo>
                  <a:pt x="1125" y="634"/>
                  <a:pt x="1128" y="631"/>
                  <a:pt x="1128" y="627"/>
                </a:cubicBezTo>
                <a:cubicBezTo>
                  <a:pt x="1128" y="623"/>
                  <a:pt x="1125" y="620"/>
                  <a:pt x="1120" y="620"/>
                </a:cubicBezTo>
                <a:close/>
                <a:moveTo>
                  <a:pt x="1098" y="640"/>
                </a:moveTo>
                <a:cubicBezTo>
                  <a:pt x="1094" y="640"/>
                  <a:pt x="1090" y="643"/>
                  <a:pt x="1090" y="647"/>
                </a:cubicBezTo>
                <a:cubicBezTo>
                  <a:pt x="1090" y="650"/>
                  <a:pt x="1094" y="653"/>
                  <a:pt x="1098" y="653"/>
                </a:cubicBezTo>
                <a:cubicBezTo>
                  <a:pt x="1102" y="653"/>
                  <a:pt x="1105" y="650"/>
                  <a:pt x="1105" y="647"/>
                </a:cubicBezTo>
                <a:cubicBezTo>
                  <a:pt x="1105" y="643"/>
                  <a:pt x="1102" y="640"/>
                  <a:pt x="1098" y="640"/>
                </a:cubicBezTo>
                <a:close/>
                <a:moveTo>
                  <a:pt x="1120" y="640"/>
                </a:moveTo>
                <a:cubicBezTo>
                  <a:pt x="1116" y="640"/>
                  <a:pt x="1113" y="643"/>
                  <a:pt x="1113" y="647"/>
                </a:cubicBezTo>
                <a:cubicBezTo>
                  <a:pt x="1113" y="650"/>
                  <a:pt x="1116" y="653"/>
                  <a:pt x="1120" y="653"/>
                </a:cubicBezTo>
                <a:cubicBezTo>
                  <a:pt x="1125" y="653"/>
                  <a:pt x="1128" y="650"/>
                  <a:pt x="1128" y="647"/>
                </a:cubicBezTo>
                <a:cubicBezTo>
                  <a:pt x="1128" y="643"/>
                  <a:pt x="1125" y="640"/>
                  <a:pt x="1120" y="640"/>
                </a:cubicBezTo>
                <a:close/>
                <a:moveTo>
                  <a:pt x="1098" y="659"/>
                </a:moveTo>
                <a:cubicBezTo>
                  <a:pt x="1094" y="659"/>
                  <a:pt x="1090" y="662"/>
                  <a:pt x="1090" y="666"/>
                </a:cubicBezTo>
                <a:cubicBezTo>
                  <a:pt x="1090" y="670"/>
                  <a:pt x="1094" y="673"/>
                  <a:pt x="1098" y="673"/>
                </a:cubicBezTo>
                <a:cubicBezTo>
                  <a:pt x="1102" y="673"/>
                  <a:pt x="1105" y="670"/>
                  <a:pt x="1105" y="666"/>
                </a:cubicBezTo>
                <a:cubicBezTo>
                  <a:pt x="1105" y="662"/>
                  <a:pt x="1102" y="659"/>
                  <a:pt x="1098" y="659"/>
                </a:cubicBezTo>
                <a:close/>
                <a:moveTo>
                  <a:pt x="1120" y="659"/>
                </a:moveTo>
                <a:cubicBezTo>
                  <a:pt x="1116" y="659"/>
                  <a:pt x="1113" y="662"/>
                  <a:pt x="1113" y="666"/>
                </a:cubicBezTo>
                <a:cubicBezTo>
                  <a:pt x="1113" y="670"/>
                  <a:pt x="1116" y="673"/>
                  <a:pt x="1120" y="673"/>
                </a:cubicBezTo>
                <a:cubicBezTo>
                  <a:pt x="1125" y="673"/>
                  <a:pt x="1128" y="670"/>
                  <a:pt x="1128" y="666"/>
                </a:cubicBezTo>
                <a:cubicBezTo>
                  <a:pt x="1128" y="662"/>
                  <a:pt x="1125" y="659"/>
                  <a:pt x="1120" y="659"/>
                </a:cubicBezTo>
                <a:close/>
                <a:moveTo>
                  <a:pt x="1098" y="679"/>
                </a:moveTo>
                <a:cubicBezTo>
                  <a:pt x="1094" y="679"/>
                  <a:pt x="1090" y="682"/>
                  <a:pt x="1090" y="686"/>
                </a:cubicBezTo>
                <a:cubicBezTo>
                  <a:pt x="1090" y="689"/>
                  <a:pt x="1094" y="692"/>
                  <a:pt x="1098" y="692"/>
                </a:cubicBezTo>
                <a:cubicBezTo>
                  <a:pt x="1102" y="692"/>
                  <a:pt x="1105" y="689"/>
                  <a:pt x="1105" y="686"/>
                </a:cubicBezTo>
                <a:cubicBezTo>
                  <a:pt x="1105" y="682"/>
                  <a:pt x="1102" y="679"/>
                  <a:pt x="1098" y="679"/>
                </a:cubicBezTo>
                <a:close/>
                <a:moveTo>
                  <a:pt x="1120" y="679"/>
                </a:moveTo>
                <a:cubicBezTo>
                  <a:pt x="1116" y="679"/>
                  <a:pt x="1113" y="682"/>
                  <a:pt x="1113" y="686"/>
                </a:cubicBezTo>
                <a:cubicBezTo>
                  <a:pt x="1113" y="689"/>
                  <a:pt x="1116" y="692"/>
                  <a:pt x="1120" y="692"/>
                </a:cubicBezTo>
                <a:cubicBezTo>
                  <a:pt x="1125" y="692"/>
                  <a:pt x="1128" y="689"/>
                  <a:pt x="1128" y="686"/>
                </a:cubicBezTo>
                <a:cubicBezTo>
                  <a:pt x="1128" y="682"/>
                  <a:pt x="1125" y="679"/>
                  <a:pt x="1120" y="679"/>
                </a:cubicBezTo>
                <a:close/>
                <a:moveTo>
                  <a:pt x="1098" y="698"/>
                </a:moveTo>
                <a:cubicBezTo>
                  <a:pt x="1094" y="698"/>
                  <a:pt x="1090" y="701"/>
                  <a:pt x="1090" y="705"/>
                </a:cubicBezTo>
                <a:cubicBezTo>
                  <a:pt x="1090" y="708"/>
                  <a:pt x="1094" y="711"/>
                  <a:pt x="1098" y="711"/>
                </a:cubicBezTo>
                <a:cubicBezTo>
                  <a:pt x="1102" y="711"/>
                  <a:pt x="1105" y="708"/>
                  <a:pt x="1105" y="705"/>
                </a:cubicBezTo>
                <a:cubicBezTo>
                  <a:pt x="1105" y="701"/>
                  <a:pt x="1102" y="698"/>
                  <a:pt x="1098" y="698"/>
                </a:cubicBezTo>
                <a:close/>
                <a:moveTo>
                  <a:pt x="1120" y="698"/>
                </a:moveTo>
                <a:cubicBezTo>
                  <a:pt x="1116" y="698"/>
                  <a:pt x="1113" y="701"/>
                  <a:pt x="1113" y="705"/>
                </a:cubicBezTo>
                <a:cubicBezTo>
                  <a:pt x="1113" y="708"/>
                  <a:pt x="1116" y="711"/>
                  <a:pt x="1120" y="711"/>
                </a:cubicBezTo>
                <a:cubicBezTo>
                  <a:pt x="1125" y="711"/>
                  <a:pt x="1128" y="708"/>
                  <a:pt x="1128" y="705"/>
                </a:cubicBezTo>
                <a:cubicBezTo>
                  <a:pt x="1128" y="701"/>
                  <a:pt x="1125" y="698"/>
                  <a:pt x="1120" y="698"/>
                </a:cubicBezTo>
                <a:close/>
                <a:moveTo>
                  <a:pt x="1143" y="601"/>
                </a:moveTo>
                <a:cubicBezTo>
                  <a:pt x="1138" y="601"/>
                  <a:pt x="1135" y="604"/>
                  <a:pt x="1135" y="608"/>
                </a:cubicBezTo>
                <a:cubicBezTo>
                  <a:pt x="1135" y="612"/>
                  <a:pt x="1138" y="615"/>
                  <a:pt x="1143" y="615"/>
                </a:cubicBezTo>
                <a:cubicBezTo>
                  <a:pt x="1147" y="615"/>
                  <a:pt x="1150" y="612"/>
                  <a:pt x="1150" y="608"/>
                </a:cubicBezTo>
                <a:cubicBezTo>
                  <a:pt x="1150" y="604"/>
                  <a:pt x="1147" y="601"/>
                  <a:pt x="1143" y="601"/>
                </a:cubicBezTo>
                <a:close/>
                <a:moveTo>
                  <a:pt x="1164" y="601"/>
                </a:moveTo>
                <a:cubicBezTo>
                  <a:pt x="1160" y="601"/>
                  <a:pt x="1157" y="604"/>
                  <a:pt x="1157" y="608"/>
                </a:cubicBezTo>
                <a:cubicBezTo>
                  <a:pt x="1157" y="612"/>
                  <a:pt x="1160" y="615"/>
                  <a:pt x="1164" y="615"/>
                </a:cubicBezTo>
                <a:cubicBezTo>
                  <a:pt x="1169" y="615"/>
                  <a:pt x="1172" y="612"/>
                  <a:pt x="1172" y="608"/>
                </a:cubicBezTo>
                <a:cubicBezTo>
                  <a:pt x="1172" y="604"/>
                  <a:pt x="1169" y="601"/>
                  <a:pt x="1164" y="601"/>
                </a:cubicBezTo>
                <a:close/>
                <a:moveTo>
                  <a:pt x="1143" y="620"/>
                </a:moveTo>
                <a:cubicBezTo>
                  <a:pt x="1138" y="620"/>
                  <a:pt x="1135" y="623"/>
                  <a:pt x="1135" y="627"/>
                </a:cubicBezTo>
                <a:cubicBezTo>
                  <a:pt x="1135" y="631"/>
                  <a:pt x="1138" y="634"/>
                  <a:pt x="1143" y="634"/>
                </a:cubicBezTo>
                <a:cubicBezTo>
                  <a:pt x="1147" y="634"/>
                  <a:pt x="1150" y="631"/>
                  <a:pt x="1150" y="627"/>
                </a:cubicBezTo>
                <a:cubicBezTo>
                  <a:pt x="1150" y="623"/>
                  <a:pt x="1147" y="620"/>
                  <a:pt x="1143" y="620"/>
                </a:cubicBezTo>
                <a:close/>
                <a:moveTo>
                  <a:pt x="1164" y="620"/>
                </a:moveTo>
                <a:cubicBezTo>
                  <a:pt x="1160" y="620"/>
                  <a:pt x="1157" y="623"/>
                  <a:pt x="1157" y="627"/>
                </a:cubicBezTo>
                <a:cubicBezTo>
                  <a:pt x="1157" y="631"/>
                  <a:pt x="1160" y="634"/>
                  <a:pt x="1164" y="634"/>
                </a:cubicBezTo>
                <a:cubicBezTo>
                  <a:pt x="1169" y="634"/>
                  <a:pt x="1172" y="631"/>
                  <a:pt x="1172" y="627"/>
                </a:cubicBezTo>
                <a:cubicBezTo>
                  <a:pt x="1172" y="623"/>
                  <a:pt x="1169" y="620"/>
                  <a:pt x="1164" y="620"/>
                </a:cubicBezTo>
                <a:close/>
                <a:moveTo>
                  <a:pt x="1143" y="640"/>
                </a:moveTo>
                <a:cubicBezTo>
                  <a:pt x="1138" y="640"/>
                  <a:pt x="1135" y="643"/>
                  <a:pt x="1135" y="647"/>
                </a:cubicBezTo>
                <a:cubicBezTo>
                  <a:pt x="1135" y="650"/>
                  <a:pt x="1138" y="653"/>
                  <a:pt x="1143" y="653"/>
                </a:cubicBezTo>
                <a:cubicBezTo>
                  <a:pt x="1147" y="653"/>
                  <a:pt x="1150" y="650"/>
                  <a:pt x="1150" y="647"/>
                </a:cubicBezTo>
                <a:cubicBezTo>
                  <a:pt x="1150" y="643"/>
                  <a:pt x="1147" y="640"/>
                  <a:pt x="1143" y="640"/>
                </a:cubicBezTo>
                <a:close/>
                <a:moveTo>
                  <a:pt x="1164" y="640"/>
                </a:moveTo>
                <a:cubicBezTo>
                  <a:pt x="1160" y="640"/>
                  <a:pt x="1157" y="643"/>
                  <a:pt x="1157" y="647"/>
                </a:cubicBezTo>
                <a:cubicBezTo>
                  <a:pt x="1157" y="650"/>
                  <a:pt x="1160" y="653"/>
                  <a:pt x="1164" y="653"/>
                </a:cubicBezTo>
                <a:cubicBezTo>
                  <a:pt x="1169" y="653"/>
                  <a:pt x="1172" y="650"/>
                  <a:pt x="1172" y="647"/>
                </a:cubicBezTo>
                <a:cubicBezTo>
                  <a:pt x="1172" y="643"/>
                  <a:pt x="1169" y="640"/>
                  <a:pt x="1164" y="640"/>
                </a:cubicBezTo>
                <a:close/>
                <a:moveTo>
                  <a:pt x="1143" y="659"/>
                </a:moveTo>
                <a:cubicBezTo>
                  <a:pt x="1138" y="659"/>
                  <a:pt x="1135" y="662"/>
                  <a:pt x="1135" y="666"/>
                </a:cubicBezTo>
                <a:cubicBezTo>
                  <a:pt x="1135" y="670"/>
                  <a:pt x="1138" y="673"/>
                  <a:pt x="1143" y="673"/>
                </a:cubicBezTo>
                <a:cubicBezTo>
                  <a:pt x="1147" y="673"/>
                  <a:pt x="1150" y="670"/>
                  <a:pt x="1150" y="666"/>
                </a:cubicBezTo>
                <a:cubicBezTo>
                  <a:pt x="1150" y="662"/>
                  <a:pt x="1147" y="659"/>
                  <a:pt x="1143" y="659"/>
                </a:cubicBezTo>
                <a:close/>
                <a:moveTo>
                  <a:pt x="1164" y="659"/>
                </a:moveTo>
                <a:cubicBezTo>
                  <a:pt x="1160" y="659"/>
                  <a:pt x="1157" y="662"/>
                  <a:pt x="1157" y="666"/>
                </a:cubicBezTo>
                <a:cubicBezTo>
                  <a:pt x="1157" y="670"/>
                  <a:pt x="1160" y="673"/>
                  <a:pt x="1164" y="673"/>
                </a:cubicBezTo>
                <a:cubicBezTo>
                  <a:pt x="1169" y="673"/>
                  <a:pt x="1172" y="670"/>
                  <a:pt x="1172" y="666"/>
                </a:cubicBezTo>
                <a:cubicBezTo>
                  <a:pt x="1172" y="662"/>
                  <a:pt x="1169" y="659"/>
                  <a:pt x="1164" y="659"/>
                </a:cubicBezTo>
                <a:close/>
                <a:moveTo>
                  <a:pt x="1143" y="679"/>
                </a:moveTo>
                <a:cubicBezTo>
                  <a:pt x="1138" y="679"/>
                  <a:pt x="1135" y="682"/>
                  <a:pt x="1135" y="686"/>
                </a:cubicBezTo>
                <a:cubicBezTo>
                  <a:pt x="1135" y="689"/>
                  <a:pt x="1138" y="692"/>
                  <a:pt x="1143" y="692"/>
                </a:cubicBezTo>
                <a:cubicBezTo>
                  <a:pt x="1147" y="692"/>
                  <a:pt x="1150" y="689"/>
                  <a:pt x="1150" y="686"/>
                </a:cubicBezTo>
                <a:cubicBezTo>
                  <a:pt x="1150" y="682"/>
                  <a:pt x="1147" y="679"/>
                  <a:pt x="1143" y="679"/>
                </a:cubicBezTo>
                <a:close/>
                <a:moveTo>
                  <a:pt x="1164" y="679"/>
                </a:moveTo>
                <a:cubicBezTo>
                  <a:pt x="1160" y="679"/>
                  <a:pt x="1157" y="682"/>
                  <a:pt x="1157" y="686"/>
                </a:cubicBezTo>
                <a:cubicBezTo>
                  <a:pt x="1157" y="689"/>
                  <a:pt x="1160" y="692"/>
                  <a:pt x="1164" y="692"/>
                </a:cubicBezTo>
                <a:cubicBezTo>
                  <a:pt x="1169" y="692"/>
                  <a:pt x="1172" y="689"/>
                  <a:pt x="1172" y="686"/>
                </a:cubicBezTo>
                <a:cubicBezTo>
                  <a:pt x="1172" y="682"/>
                  <a:pt x="1169" y="679"/>
                  <a:pt x="1164" y="679"/>
                </a:cubicBezTo>
                <a:close/>
                <a:moveTo>
                  <a:pt x="1164" y="698"/>
                </a:moveTo>
                <a:cubicBezTo>
                  <a:pt x="1160" y="698"/>
                  <a:pt x="1157" y="701"/>
                  <a:pt x="1157" y="705"/>
                </a:cubicBezTo>
                <a:cubicBezTo>
                  <a:pt x="1157" y="708"/>
                  <a:pt x="1160" y="711"/>
                  <a:pt x="1164" y="711"/>
                </a:cubicBezTo>
                <a:cubicBezTo>
                  <a:pt x="1169" y="711"/>
                  <a:pt x="1172" y="708"/>
                  <a:pt x="1172" y="705"/>
                </a:cubicBezTo>
                <a:cubicBezTo>
                  <a:pt x="1172" y="701"/>
                  <a:pt x="1169" y="698"/>
                  <a:pt x="1164" y="698"/>
                </a:cubicBezTo>
                <a:close/>
                <a:moveTo>
                  <a:pt x="1186" y="601"/>
                </a:moveTo>
                <a:cubicBezTo>
                  <a:pt x="1182" y="601"/>
                  <a:pt x="1179" y="604"/>
                  <a:pt x="1179" y="608"/>
                </a:cubicBezTo>
                <a:cubicBezTo>
                  <a:pt x="1179" y="612"/>
                  <a:pt x="1182" y="615"/>
                  <a:pt x="1186" y="615"/>
                </a:cubicBezTo>
                <a:cubicBezTo>
                  <a:pt x="1191" y="615"/>
                  <a:pt x="1194" y="612"/>
                  <a:pt x="1194" y="608"/>
                </a:cubicBezTo>
                <a:cubicBezTo>
                  <a:pt x="1194" y="604"/>
                  <a:pt x="1191" y="601"/>
                  <a:pt x="1186" y="601"/>
                </a:cubicBezTo>
                <a:close/>
                <a:moveTo>
                  <a:pt x="1208" y="601"/>
                </a:moveTo>
                <a:cubicBezTo>
                  <a:pt x="1204" y="601"/>
                  <a:pt x="1201" y="604"/>
                  <a:pt x="1201" y="608"/>
                </a:cubicBezTo>
                <a:cubicBezTo>
                  <a:pt x="1201" y="612"/>
                  <a:pt x="1204" y="615"/>
                  <a:pt x="1208" y="615"/>
                </a:cubicBezTo>
                <a:cubicBezTo>
                  <a:pt x="1213" y="615"/>
                  <a:pt x="1216" y="612"/>
                  <a:pt x="1216" y="608"/>
                </a:cubicBezTo>
                <a:cubicBezTo>
                  <a:pt x="1216" y="604"/>
                  <a:pt x="1213" y="601"/>
                  <a:pt x="1208" y="601"/>
                </a:cubicBezTo>
                <a:close/>
                <a:moveTo>
                  <a:pt x="1186" y="620"/>
                </a:moveTo>
                <a:cubicBezTo>
                  <a:pt x="1182" y="620"/>
                  <a:pt x="1179" y="623"/>
                  <a:pt x="1179" y="627"/>
                </a:cubicBezTo>
                <a:cubicBezTo>
                  <a:pt x="1179" y="631"/>
                  <a:pt x="1182" y="634"/>
                  <a:pt x="1186" y="634"/>
                </a:cubicBezTo>
                <a:cubicBezTo>
                  <a:pt x="1191" y="634"/>
                  <a:pt x="1194" y="631"/>
                  <a:pt x="1194" y="627"/>
                </a:cubicBezTo>
                <a:cubicBezTo>
                  <a:pt x="1194" y="623"/>
                  <a:pt x="1191" y="620"/>
                  <a:pt x="1186" y="620"/>
                </a:cubicBezTo>
                <a:close/>
                <a:moveTo>
                  <a:pt x="1208" y="620"/>
                </a:moveTo>
                <a:cubicBezTo>
                  <a:pt x="1204" y="620"/>
                  <a:pt x="1201" y="623"/>
                  <a:pt x="1201" y="627"/>
                </a:cubicBezTo>
                <a:cubicBezTo>
                  <a:pt x="1201" y="631"/>
                  <a:pt x="1204" y="634"/>
                  <a:pt x="1208" y="634"/>
                </a:cubicBezTo>
                <a:cubicBezTo>
                  <a:pt x="1213" y="634"/>
                  <a:pt x="1216" y="631"/>
                  <a:pt x="1216" y="627"/>
                </a:cubicBezTo>
                <a:cubicBezTo>
                  <a:pt x="1216" y="623"/>
                  <a:pt x="1213" y="620"/>
                  <a:pt x="1208" y="620"/>
                </a:cubicBezTo>
                <a:close/>
                <a:moveTo>
                  <a:pt x="1186" y="640"/>
                </a:moveTo>
                <a:cubicBezTo>
                  <a:pt x="1182" y="640"/>
                  <a:pt x="1179" y="643"/>
                  <a:pt x="1179" y="647"/>
                </a:cubicBezTo>
                <a:cubicBezTo>
                  <a:pt x="1179" y="650"/>
                  <a:pt x="1182" y="653"/>
                  <a:pt x="1186" y="653"/>
                </a:cubicBezTo>
                <a:cubicBezTo>
                  <a:pt x="1191" y="653"/>
                  <a:pt x="1194" y="650"/>
                  <a:pt x="1194" y="647"/>
                </a:cubicBezTo>
                <a:cubicBezTo>
                  <a:pt x="1194" y="643"/>
                  <a:pt x="1191" y="640"/>
                  <a:pt x="1186" y="640"/>
                </a:cubicBezTo>
                <a:close/>
                <a:moveTo>
                  <a:pt x="1208" y="640"/>
                </a:moveTo>
                <a:cubicBezTo>
                  <a:pt x="1204" y="640"/>
                  <a:pt x="1201" y="643"/>
                  <a:pt x="1201" y="647"/>
                </a:cubicBezTo>
                <a:cubicBezTo>
                  <a:pt x="1201" y="650"/>
                  <a:pt x="1204" y="653"/>
                  <a:pt x="1208" y="653"/>
                </a:cubicBezTo>
                <a:cubicBezTo>
                  <a:pt x="1213" y="653"/>
                  <a:pt x="1216" y="650"/>
                  <a:pt x="1216" y="647"/>
                </a:cubicBezTo>
                <a:cubicBezTo>
                  <a:pt x="1216" y="643"/>
                  <a:pt x="1213" y="640"/>
                  <a:pt x="1208" y="640"/>
                </a:cubicBezTo>
                <a:close/>
                <a:moveTo>
                  <a:pt x="1186" y="659"/>
                </a:moveTo>
                <a:cubicBezTo>
                  <a:pt x="1182" y="659"/>
                  <a:pt x="1179" y="662"/>
                  <a:pt x="1179" y="666"/>
                </a:cubicBezTo>
                <a:cubicBezTo>
                  <a:pt x="1179" y="670"/>
                  <a:pt x="1182" y="673"/>
                  <a:pt x="1186" y="673"/>
                </a:cubicBezTo>
                <a:cubicBezTo>
                  <a:pt x="1191" y="673"/>
                  <a:pt x="1194" y="670"/>
                  <a:pt x="1194" y="666"/>
                </a:cubicBezTo>
                <a:cubicBezTo>
                  <a:pt x="1194" y="662"/>
                  <a:pt x="1191" y="659"/>
                  <a:pt x="1186" y="659"/>
                </a:cubicBezTo>
                <a:close/>
                <a:moveTo>
                  <a:pt x="1208" y="659"/>
                </a:moveTo>
                <a:cubicBezTo>
                  <a:pt x="1204" y="659"/>
                  <a:pt x="1201" y="662"/>
                  <a:pt x="1201" y="666"/>
                </a:cubicBezTo>
                <a:cubicBezTo>
                  <a:pt x="1201" y="670"/>
                  <a:pt x="1204" y="673"/>
                  <a:pt x="1208" y="673"/>
                </a:cubicBezTo>
                <a:cubicBezTo>
                  <a:pt x="1213" y="673"/>
                  <a:pt x="1216" y="670"/>
                  <a:pt x="1216" y="666"/>
                </a:cubicBezTo>
                <a:cubicBezTo>
                  <a:pt x="1216" y="662"/>
                  <a:pt x="1213" y="659"/>
                  <a:pt x="1208" y="659"/>
                </a:cubicBezTo>
                <a:close/>
                <a:moveTo>
                  <a:pt x="1186" y="679"/>
                </a:moveTo>
                <a:cubicBezTo>
                  <a:pt x="1182" y="679"/>
                  <a:pt x="1179" y="682"/>
                  <a:pt x="1179" y="686"/>
                </a:cubicBezTo>
                <a:cubicBezTo>
                  <a:pt x="1179" y="689"/>
                  <a:pt x="1182" y="692"/>
                  <a:pt x="1186" y="692"/>
                </a:cubicBezTo>
                <a:cubicBezTo>
                  <a:pt x="1191" y="692"/>
                  <a:pt x="1194" y="689"/>
                  <a:pt x="1194" y="686"/>
                </a:cubicBezTo>
                <a:cubicBezTo>
                  <a:pt x="1194" y="682"/>
                  <a:pt x="1191" y="679"/>
                  <a:pt x="1186" y="679"/>
                </a:cubicBezTo>
                <a:close/>
                <a:moveTo>
                  <a:pt x="1208" y="679"/>
                </a:moveTo>
                <a:cubicBezTo>
                  <a:pt x="1204" y="679"/>
                  <a:pt x="1201" y="682"/>
                  <a:pt x="1201" y="686"/>
                </a:cubicBezTo>
                <a:cubicBezTo>
                  <a:pt x="1201" y="689"/>
                  <a:pt x="1204" y="692"/>
                  <a:pt x="1208" y="692"/>
                </a:cubicBezTo>
                <a:cubicBezTo>
                  <a:pt x="1213" y="692"/>
                  <a:pt x="1216" y="689"/>
                  <a:pt x="1216" y="686"/>
                </a:cubicBezTo>
                <a:cubicBezTo>
                  <a:pt x="1216" y="682"/>
                  <a:pt x="1213" y="679"/>
                  <a:pt x="1208" y="679"/>
                </a:cubicBezTo>
                <a:close/>
                <a:moveTo>
                  <a:pt x="1186" y="698"/>
                </a:moveTo>
                <a:cubicBezTo>
                  <a:pt x="1182" y="698"/>
                  <a:pt x="1179" y="701"/>
                  <a:pt x="1179" y="705"/>
                </a:cubicBezTo>
                <a:cubicBezTo>
                  <a:pt x="1179" y="708"/>
                  <a:pt x="1182" y="711"/>
                  <a:pt x="1186" y="711"/>
                </a:cubicBezTo>
                <a:cubicBezTo>
                  <a:pt x="1191" y="711"/>
                  <a:pt x="1194" y="708"/>
                  <a:pt x="1194" y="705"/>
                </a:cubicBezTo>
                <a:cubicBezTo>
                  <a:pt x="1194" y="701"/>
                  <a:pt x="1191" y="698"/>
                  <a:pt x="1186" y="698"/>
                </a:cubicBezTo>
                <a:close/>
                <a:moveTo>
                  <a:pt x="1208" y="698"/>
                </a:moveTo>
                <a:cubicBezTo>
                  <a:pt x="1204" y="698"/>
                  <a:pt x="1201" y="701"/>
                  <a:pt x="1201" y="705"/>
                </a:cubicBezTo>
                <a:cubicBezTo>
                  <a:pt x="1201" y="708"/>
                  <a:pt x="1204" y="711"/>
                  <a:pt x="1208" y="711"/>
                </a:cubicBezTo>
                <a:cubicBezTo>
                  <a:pt x="1213" y="711"/>
                  <a:pt x="1216" y="708"/>
                  <a:pt x="1216" y="705"/>
                </a:cubicBezTo>
                <a:cubicBezTo>
                  <a:pt x="1216" y="701"/>
                  <a:pt x="1213" y="698"/>
                  <a:pt x="1208" y="698"/>
                </a:cubicBezTo>
                <a:close/>
                <a:moveTo>
                  <a:pt x="1208" y="717"/>
                </a:moveTo>
                <a:cubicBezTo>
                  <a:pt x="1204" y="717"/>
                  <a:pt x="1201" y="720"/>
                  <a:pt x="1201" y="724"/>
                </a:cubicBezTo>
                <a:cubicBezTo>
                  <a:pt x="1201" y="727"/>
                  <a:pt x="1204" y="730"/>
                  <a:pt x="1208" y="730"/>
                </a:cubicBezTo>
                <a:cubicBezTo>
                  <a:pt x="1213" y="730"/>
                  <a:pt x="1216" y="727"/>
                  <a:pt x="1216" y="724"/>
                </a:cubicBezTo>
                <a:cubicBezTo>
                  <a:pt x="1216" y="720"/>
                  <a:pt x="1213" y="717"/>
                  <a:pt x="1208" y="717"/>
                </a:cubicBezTo>
                <a:close/>
                <a:moveTo>
                  <a:pt x="1208" y="736"/>
                </a:moveTo>
                <a:cubicBezTo>
                  <a:pt x="1204" y="736"/>
                  <a:pt x="1201" y="739"/>
                  <a:pt x="1201" y="743"/>
                </a:cubicBezTo>
                <a:cubicBezTo>
                  <a:pt x="1201" y="747"/>
                  <a:pt x="1204" y="750"/>
                  <a:pt x="1208" y="750"/>
                </a:cubicBezTo>
                <a:cubicBezTo>
                  <a:pt x="1213" y="750"/>
                  <a:pt x="1216" y="747"/>
                  <a:pt x="1216" y="743"/>
                </a:cubicBezTo>
                <a:cubicBezTo>
                  <a:pt x="1216" y="739"/>
                  <a:pt x="1213" y="736"/>
                  <a:pt x="1208" y="736"/>
                </a:cubicBezTo>
                <a:close/>
                <a:moveTo>
                  <a:pt x="1208" y="757"/>
                </a:moveTo>
                <a:cubicBezTo>
                  <a:pt x="1204" y="757"/>
                  <a:pt x="1201" y="759"/>
                  <a:pt x="1201" y="763"/>
                </a:cubicBezTo>
                <a:cubicBezTo>
                  <a:pt x="1201" y="766"/>
                  <a:pt x="1204" y="769"/>
                  <a:pt x="1208" y="769"/>
                </a:cubicBezTo>
                <a:cubicBezTo>
                  <a:pt x="1213" y="769"/>
                  <a:pt x="1216" y="766"/>
                  <a:pt x="1216" y="763"/>
                </a:cubicBezTo>
                <a:cubicBezTo>
                  <a:pt x="1216" y="759"/>
                  <a:pt x="1213" y="757"/>
                  <a:pt x="1208" y="757"/>
                </a:cubicBezTo>
                <a:close/>
                <a:moveTo>
                  <a:pt x="1208" y="833"/>
                </a:moveTo>
                <a:cubicBezTo>
                  <a:pt x="1204" y="833"/>
                  <a:pt x="1201" y="837"/>
                  <a:pt x="1201" y="840"/>
                </a:cubicBezTo>
                <a:cubicBezTo>
                  <a:pt x="1201" y="844"/>
                  <a:pt x="1204" y="847"/>
                  <a:pt x="1208" y="847"/>
                </a:cubicBezTo>
                <a:cubicBezTo>
                  <a:pt x="1213" y="847"/>
                  <a:pt x="1216" y="844"/>
                  <a:pt x="1216" y="840"/>
                </a:cubicBezTo>
                <a:cubicBezTo>
                  <a:pt x="1216" y="837"/>
                  <a:pt x="1213" y="833"/>
                  <a:pt x="1208" y="833"/>
                </a:cubicBezTo>
                <a:close/>
                <a:moveTo>
                  <a:pt x="1208" y="853"/>
                </a:moveTo>
                <a:cubicBezTo>
                  <a:pt x="1204" y="853"/>
                  <a:pt x="1201" y="856"/>
                  <a:pt x="1201" y="860"/>
                </a:cubicBezTo>
                <a:cubicBezTo>
                  <a:pt x="1201" y="864"/>
                  <a:pt x="1204" y="867"/>
                  <a:pt x="1208" y="867"/>
                </a:cubicBezTo>
                <a:cubicBezTo>
                  <a:pt x="1213" y="867"/>
                  <a:pt x="1216" y="864"/>
                  <a:pt x="1216" y="860"/>
                </a:cubicBezTo>
                <a:cubicBezTo>
                  <a:pt x="1216" y="856"/>
                  <a:pt x="1213" y="853"/>
                  <a:pt x="1208" y="853"/>
                </a:cubicBezTo>
                <a:close/>
                <a:moveTo>
                  <a:pt x="1208" y="873"/>
                </a:moveTo>
                <a:cubicBezTo>
                  <a:pt x="1204" y="873"/>
                  <a:pt x="1201" y="876"/>
                  <a:pt x="1201" y="879"/>
                </a:cubicBezTo>
                <a:cubicBezTo>
                  <a:pt x="1201" y="883"/>
                  <a:pt x="1204" y="885"/>
                  <a:pt x="1208" y="885"/>
                </a:cubicBezTo>
                <a:cubicBezTo>
                  <a:pt x="1213" y="885"/>
                  <a:pt x="1216" y="883"/>
                  <a:pt x="1216" y="879"/>
                </a:cubicBezTo>
                <a:cubicBezTo>
                  <a:pt x="1216" y="876"/>
                  <a:pt x="1213" y="873"/>
                  <a:pt x="1208" y="873"/>
                </a:cubicBezTo>
                <a:close/>
                <a:moveTo>
                  <a:pt x="1232" y="601"/>
                </a:moveTo>
                <a:cubicBezTo>
                  <a:pt x="1228" y="601"/>
                  <a:pt x="1224" y="604"/>
                  <a:pt x="1224" y="608"/>
                </a:cubicBezTo>
                <a:cubicBezTo>
                  <a:pt x="1224" y="612"/>
                  <a:pt x="1228" y="615"/>
                  <a:pt x="1232" y="615"/>
                </a:cubicBezTo>
                <a:cubicBezTo>
                  <a:pt x="1236" y="615"/>
                  <a:pt x="1240" y="612"/>
                  <a:pt x="1240" y="608"/>
                </a:cubicBezTo>
                <a:cubicBezTo>
                  <a:pt x="1240" y="604"/>
                  <a:pt x="1236" y="601"/>
                  <a:pt x="1232" y="601"/>
                </a:cubicBezTo>
                <a:close/>
                <a:moveTo>
                  <a:pt x="1255" y="601"/>
                </a:moveTo>
                <a:cubicBezTo>
                  <a:pt x="1251" y="601"/>
                  <a:pt x="1247" y="604"/>
                  <a:pt x="1247" y="608"/>
                </a:cubicBezTo>
                <a:cubicBezTo>
                  <a:pt x="1247" y="612"/>
                  <a:pt x="1251" y="615"/>
                  <a:pt x="1255" y="615"/>
                </a:cubicBezTo>
                <a:cubicBezTo>
                  <a:pt x="1259" y="615"/>
                  <a:pt x="1263" y="612"/>
                  <a:pt x="1263" y="608"/>
                </a:cubicBezTo>
                <a:cubicBezTo>
                  <a:pt x="1263" y="604"/>
                  <a:pt x="1259" y="601"/>
                  <a:pt x="1255" y="601"/>
                </a:cubicBezTo>
                <a:close/>
                <a:moveTo>
                  <a:pt x="1232" y="620"/>
                </a:moveTo>
                <a:cubicBezTo>
                  <a:pt x="1228" y="620"/>
                  <a:pt x="1224" y="623"/>
                  <a:pt x="1224" y="627"/>
                </a:cubicBezTo>
                <a:cubicBezTo>
                  <a:pt x="1224" y="631"/>
                  <a:pt x="1228" y="634"/>
                  <a:pt x="1232" y="634"/>
                </a:cubicBezTo>
                <a:cubicBezTo>
                  <a:pt x="1236" y="634"/>
                  <a:pt x="1240" y="631"/>
                  <a:pt x="1240" y="627"/>
                </a:cubicBezTo>
                <a:cubicBezTo>
                  <a:pt x="1240" y="623"/>
                  <a:pt x="1236" y="620"/>
                  <a:pt x="1232" y="620"/>
                </a:cubicBezTo>
                <a:close/>
                <a:moveTo>
                  <a:pt x="1255" y="620"/>
                </a:moveTo>
                <a:cubicBezTo>
                  <a:pt x="1251" y="620"/>
                  <a:pt x="1247" y="623"/>
                  <a:pt x="1247" y="627"/>
                </a:cubicBezTo>
                <a:cubicBezTo>
                  <a:pt x="1247" y="631"/>
                  <a:pt x="1251" y="634"/>
                  <a:pt x="1255" y="634"/>
                </a:cubicBezTo>
                <a:cubicBezTo>
                  <a:pt x="1259" y="634"/>
                  <a:pt x="1263" y="631"/>
                  <a:pt x="1263" y="627"/>
                </a:cubicBezTo>
                <a:cubicBezTo>
                  <a:pt x="1263" y="623"/>
                  <a:pt x="1259" y="620"/>
                  <a:pt x="1255" y="620"/>
                </a:cubicBezTo>
                <a:close/>
                <a:moveTo>
                  <a:pt x="1232" y="640"/>
                </a:moveTo>
                <a:cubicBezTo>
                  <a:pt x="1228" y="640"/>
                  <a:pt x="1224" y="643"/>
                  <a:pt x="1224" y="647"/>
                </a:cubicBezTo>
                <a:cubicBezTo>
                  <a:pt x="1224" y="650"/>
                  <a:pt x="1228" y="653"/>
                  <a:pt x="1232" y="653"/>
                </a:cubicBezTo>
                <a:cubicBezTo>
                  <a:pt x="1236" y="653"/>
                  <a:pt x="1240" y="650"/>
                  <a:pt x="1240" y="647"/>
                </a:cubicBezTo>
                <a:cubicBezTo>
                  <a:pt x="1240" y="643"/>
                  <a:pt x="1236" y="640"/>
                  <a:pt x="1232" y="640"/>
                </a:cubicBezTo>
                <a:close/>
                <a:moveTo>
                  <a:pt x="1255" y="640"/>
                </a:moveTo>
                <a:cubicBezTo>
                  <a:pt x="1251" y="640"/>
                  <a:pt x="1247" y="643"/>
                  <a:pt x="1247" y="647"/>
                </a:cubicBezTo>
                <a:cubicBezTo>
                  <a:pt x="1247" y="650"/>
                  <a:pt x="1251" y="653"/>
                  <a:pt x="1255" y="653"/>
                </a:cubicBezTo>
                <a:cubicBezTo>
                  <a:pt x="1259" y="653"/>
                  <a:pt x="1263" y="650"/>
                  <a:pt x="1263" y="647"/>
                </a:cubicBezTo>
                <a:cubicBezTo>
                  <a:pt x="1263" y="643"/>
                  <a:pt x="1259" y="640"/>
                  <a:pt x="1255" y="640"/>
                </a:cubicBezTo>
                <a:close/>
                <a:moveTo>
                  <a:pt x="1232" y="659"/>
                </a:moveTo>
                <a:cubicBezTo>
                  <a:pt x="1228" y="659"/>
                  <a:pt x="1224" y="662"/>
                  <a:pt x="1224" y="666"/>
                </a:cubicBezTo>
                <a:cubicBezTo>
                  <a:pt x="1224" y="670"/>
                  <a:pt x="1228" y="673"/>
                  <a:pt x="1232" y="673"/>
                </a:cubicBezTo>
                <a:cubicBezTo>
                  <a:pt x="1236" y="673"/>
                  <a:pt x="1240" y="670"/>
                  <a:pt x="1240" y="666"/>
                </a:cubicBezTo>
                <a:cubicBezTo>
                  <a:pt x="1240" y="662"/>
                  <a:pt x="1236" y="659"/>
                  <a:pt x="1232" y="659"/>
                </a:cubicBezTo>
                <a:close/>
                <a:moveTo>
                  <a:pt x="1255" y="659"/>
                </a:moveTo>
                <a:cubicBezTo>
                  <a:pt x="1251" y="659"/>
                  <a:pt x="1247" y="662"/>
                  <a:pt x="1247" y="666"/>
                </a:cubicBezTo>
                <a:cubicBezTo>
                  <a:pt x="1247" y="670"/>
                  <a:pt x="1251" y="673"/>
                  <a:pt x="1255" y="673"/>
                </a:cubicBezTo>
                <a:cubicBezTo>
                  <a:pt x="1259" y="673"/>
                  <a:pt x="1263" y="670"/>
                  <a:pt x="1263" y="666"/>
                </a:cubicBezTo>
                <a:cubicBezTo>
                  <a:pt x="1263" y="662"/>
                  <a:pt x="1259" y="659"/>
                  <a:pt x="1255" y="659"/>
                </a:cubicBezTo>
                <a:close/>
                <a:moveTo>
                  <a:pt x="1232" y="679"/>
                </a:moveTo>
                <a:cubicBezTo>
                  <a:pt x="1228" y="679"/>
                  <a:pt x="1224" y="682"/>
                  <a:pt x="1224" y="686"/>
                </a:cubicBezTo>
                <a:cubicBezTo>
                  <a:pt x="1224" y="689"/>
                  <a:pt x="1228" y="692"/>
                  <a:pt x="1232" y="692"/>
                </a:cubicBezTo>
                <a:cubicBezTo>
                  <a:pt x="1236" y="692"/>
                  <a:pt x="1240" y="689"/>
                  <a:pt x="1240" y="686"/>
                </a:cubicBezTo>
                <a:cubicBezTo>
                  <a:pt x="1240" y="682"/>
                  <a:pt x="1236" y="679"/>
                  <a:pt x="1232" y="679"/>
                </a:cubicBezTo>
                <a:close/>
                <a:moveTo>
                  <a:pt x="1255" y="679"/>
                </a:moveTo>
                <a:cubicBezTo>
                  <a:pt x="1251" y="679"/>
                  <a:pt x="1247" y="682"/>
                  <a:pt x="1247" y="686"/>
                </a:cubicBezTo>
                <a:cubicBezTo>
                  <a:pt x="1247" y="689"/>
                  <a:pt x="1251" y="692"/>
                  <a:pt x="1255" y="692"/>
                </a:cubicBezTo>
                <a:cubicBezTo>
                  <a:pt x="1259" y="692"/>
                  <a:pt x="1263" y="689"/>
                  <a:pt x="1263" y="686"/>
                </a:cubicBezTo>
                <a:cubicBezTo>
                  <a:pt x="1263" y="682"/>
                  <a:pt x="1259" y="679"/>
                  <a:pt x="1255" y="679"/>
                </a:cubicBezTo>
                <a:close/>
                <a:moveTo>
                  <a:pt x="1232" y="698"/>
                </a:moveTo>
                <a:cubicBezTo>
                  <a:pt x="1228" y="698"/>
                  <a:pt x="1224" y="701"/>
                  <a:pt x="1224" y="705"/>
                </a:cubicBezTo>
                <a:cubicBezTo>
                  <a:pt x="1224" y="708"/>
                  <a:pt x="1228" y="711"/>
                  <a:pt x="1232" y="711"/>
                </a:cubicBezTo>
                <a:cubicBezTo>
                  <a:pt x="1236" y="711"/>
                  <a:pt x="1240" y="708"/>
                  <a:pt x="1240" y="705"/>
                </a:cubicBezTo>
                <a:cubicBezTo>
                  <a:pt x="1240" y="701"/>
                  <a:pt x="1236" y="698"/>
                  <a:pt x="1232" y="698"/>
                </a:cubicBezTo>
                <a:close/>
                <a:moveTo>
                  <a:pt x="1255" y="698"/>
                </a:moveTo>
                <a:cubicBezTo>
                  <a:pt x="1251" y="698"/>
                  <a:pt x="1247" y="701"/>
                  <a:pt x="1247" y="705"/>
                </a:cubicBezTo>
                <a:cubicBezTo>
                  <a:pt x="1247" y="708"/>
                  <a:pt x="1251" y="711"/>
                  <a:pt x="1255" y="711"/>
                </a:cubicBezTo>
                <a:cubicBezTo>
                  <a:pt x="1259" y="711"/>
                  <a:pt x="1263" y="708"/>
                  <a:pt x="1263" y="705"/>
                </a:cubicBezTo>
                <a:cubicBezTo>
                  <a:pt x="1263" y="701"/>
                  <a:pt x="1259" y="698"/>
                  <a:pt x="1255" y="698"/>
                </a:cubicBezTo>
                <a:close/>
                <a:moveTo>
                  <a:pt x="1232" y="717"/>
                </a:moveTo>
                <a:cubicBezTo>
                  <a:pt x="1228" y="717"/>
                  <a:pt x="1224" y="720"/>
                  <a:pt x="1224" y="724"/>
                </a:cubicBezTo>
                <a:cubicBezTo>
                  <a:pt x="1224" y="727"/>
                  <a:pt x="1228" y="730"/>
                  <a:pt x="1232" y="730"/>
                </a:cubicBezTo>
                <a:cubicBezTo>
                  <a:pt x="1236" y="730"/>
                  <a:pt x="1240" y="727"/>
                  <a:pt x="1240" y="724"/>
                </a:cubicBezTo>
                <a:cubicBezTo>
                  <a:pt x="1240" y="720"/>
                  <a:pt x="1236" y="717"/>
                  <a:pt x="1232" y="717"/>
                </a:cubicBezTo>
                <a:close/>
                <a:moveTo>
                  <a:pt x="1255" y="717"/>
                </a:moveTo>
                <a:cubicBezTo>
                  <a:pt x="1251" y="717"/>
                  <a:pt x="1247" y="720"/>
                  <a:pt x="1247" y="724"/>
                </a:cubicBezTo>
                <a:cubicBezTo>
                  <a:pt x="1247" y="727"/>
                  <a:pt x="1251" y="730"/>
                  <a:pt x="1255" y="730"/>
                </a:cubicBezTo>
                <a:cubicBezTo>
                  <a:pt x="1259" y="730"/>
                  <a:pt x="1263" y="727"/>
                  <a:pt x="1263" y="724"/>
                </a:cubicBezTo>
                <a:cubicBezTo>
                  <a:pt x="1263" y="720"/>
                  <a:pt x="1259" y="717"/>
                  <a:pt x="1255" y="717"/>
                </a:cubicBezTo>
                <a:close/>
                <a:moveTo>
                  <a:pt x="1232" y="736"/>
                </a:moveTo>
                <a:cubicBezTo>
                  <a:pt x="1228" y="736"/>
                  <a:pt x="1224" y="739"/>
                  <a:pt x="1224" y="743"/>
                </a:cubicBezTo>
                <a:cubicBezTo>
                  <a:pt x="1224" y="747"/>
                  <a:pt x="1228" y="750"/>
                  <a:pt x="1232" y="750"/>
                </a:cubicBezTo>
                <a:cubicBezTo>
                  <a:pt x="1236" y="750"/>
                  <a:pt x="1240" y="747"/>
                  <a:pt x="1240" y="743"/>
                </a:cubicBezTo>
                <a:cubicBezTo>
                  <a:pt x="1240" y="739"/>
                  <a:pt x="1236" y="736"/>
                  <a:pt x="1232" y="736"/>
                </a:cubicBezTo>
                <a:close/>
                <a:moveTo>
                  <a:pt x="1255" y="736"/>
                </a:moveTo>
                <a:cubicBezTo>
                  <a:pt x="1251" y="736"/>
                  <a:pt x="1247" y="739"/>
                  <a:pt x="1247" y="743"/>
                </a:cubicBezTo>
                <a:cubicBezTo>
                  <a:pt x="1247" y="747"/>
                  <a:pt x="1251" y="750"/>
                  <a:pt x="1255" y="750"/>
                </a:cubicBezTo>
                <a:cubicBezTo>
                  <a:pt x="1259" y="750"/>
                  <a:pt x="1263" y="747"/>
                  <a:pt x="1263" y="743"/>
                </a:cubicBezTo>
                <a:cubicBezTo>
                  <a:pt x="1263" y="739"/>
                  <a:pt x="1259" y="736"/>
                  <a:pt x="1255" y="736"/>
                </a:cubicBezTo>
                <a:close/>
                <a:moveTo>
                  <a:pt x="1277" y="601"/>
                </a:moveTo>
                <a:cubicBezTo>
                  <a:pt x="1273" y="601"/>
                  <a:pt x="1269" y="604"/>
                  <a:pt x="1269" y="608"/>
                </a:cubicBezTo>
                <a:cubicBezTo>
                  <a:pt x="1269" y="612"/>
                  <a:pt x="1273" y="615"/>
                  <a:pt x="1277" y="615"/>
                </a:cubicBezTo>
                <a:cubicBezTo>
                  <a:pt x="1281" y="615"/>
                  <a:pt x="1285" y="612"/>
                  <a:pt x="1285" y="608"/>
                </a:cubicBezTo>
                <a:cubicBezTo>
                  <a:pt x="1285" y="604"/>
                  <a:pt x="1281" y="601"/>
                  <a:pt x="1277" y="601"/>
                </a:cubicBezTo>
                <a:close/>
                <a:moveTo>
                  <a:pt x="1299" y="601"/>
                </a:moveTo>
                <a:cubicBezTo>
                  <a:pt x="1295" y="601"/>
                  <a:pt x="1291" y="604"/>
                  <a:pt x="1291" y="608"/>
                </a:cubicBezTo>
                <a:cubicBezTo>
                  <a:pt x="1291" y="612"/>
                  <a:pt x="1295" y="615"/>
                  <a:pt x="1299" y="615"/>
                </a:cubicBezTo>
                <a:cubicBezTo>
                  <a:pt x="1303" y="615"/>
                  <a:pt x="1307" y="612"/>
                  <a:pt x="1307" y="608"/>
                </a:cubicBezTo>
                <a:cubicBezTo>
                  <a:pt x="1307" y="604"/>
                  <a:pt x="1303" y="601"/>
                  <a:pt x="1299" y="601"/>
                </a:cubicBezTo>
                <a:close/>
                <a:moveTo>
                  <a:pt x="1277" y="620"/>
                </a:moveTo>
                <a:cubicBezTo>
                  <a:pt x="1273" y="620"/>
                  <a:pt x="1269" y="623"/>
                  <a:pt x="1269" y="627"/>
                </a:cubicBezTo>
                <a:cubicBezTo>
                  <a:pt x="1269" y="631"/>
                  <a:pt x="1273" y="634"/>
                  <a:pt x="1277" y="634"/>
                </a:cubicBezTo>
                <a:cubicBezTo>
                  <a:pt x="1281" y="634"/>
                  <a:pt x="1285" y="631"/>
                  <a:pt x="1285" y="627"/>
                </a:cubicBezTo>
                <a:cubicBezTo>
                  <a:pt x="1285" y="623"/>
                  <a:pt x="1281" y="620"/>
                  <a:pt x="1277" y="620"/>
                </a:cubicBezTo>
                <a:close/>
                <a:moveTo>
                  <a:pt x="1299" y="620"/>
                </a:moveTo>
                <a:cubicBezTo>
                  <a:pt x="1295" y="620"/>
                  <a:pt x="1291" y="623"/>
                  <a:pt x="1291" y="627"/>
                </a:cubicBezTo>
                <a:cubicBezTo>
                  <a:pt x="1291" y="631"/>
                  <a:pt x="1295" y="634"/>
                  <a:pt x="1299" y="634"/>
                </a:cubicBezTo>
                <a:cubicBezTo>
                  <a:pt x="1303" y="634"/>
                  <a:pt x="1307" y="631"/>
                  <a:pt x="1307" y="627"/>
                </a:cubicBezTo>
                <a:cubicBezTo>
                  <a:pt x="1307" y="623"/>
                  <a:pt x="1303" y="620"/>
                  <a:pt x="1299" y="620"/>
                </a:cubicBezTo>
                <a:close/>
                <a:moveTo>
                  <a:pt x="1277" y="640"/>
                </a:moveTo>
                <a:cubicBezTo>
                  <a:pt x="1273" y="640"/>
                  <a:pt x="1269" y="643"/>
                  <a:pt x="1269" y="647"/>
                </a:cubicBezTo>
                <a:cubicBezTo>
                  <a:pt x="1269" y="650"/>
                  <a:pt x="1273" y="653"/>
                  <a:pt x="1277" y="653"/>
                </a:cubicBezTo>
                <a:cubicBezTo>
                  <a:pt x="1281" y="653"/>
                  <a:pt x="1285" y="650"/>
                  <a:pt x="1285" y="647"/>
                </a:cubicBezTo>
                <a:cubicBezTo>
                  <a:pt x="1285" y="643"/>
                  <a:pt x="1281" y="640"/>
                  <a:pt x="1277" y="640"/>
                </a:cubicBezTo>
                <a:close/>
                <a:moveTo>
                  <a:pt x="1299" y="640"/>
                </a:moveTo>
                <a:cubicBezTo>
                  <a:pt x="1295" y="640"/>
                  <a:pt x="1291" y="643"/>
                  <a:pt x="1291" y="647"/>
                </a:cubicBezTo>
                <a:cubicBezTo>
                  <a:pt x="1291" y="650"/>
                  <a:pt x="1295" y="653"/>
                  <a:pt x="1299" y="653"/>
                </a:cubicBezTo>
                <a:cubicBezTo>
                  <a:pt x="1303" y="653"/>
                  <a:pt x="1307" y="650"/>
                  <a:pt x="1307" y="647"/>
                </a:cubicBezTo>
                <a:cubicBezTo>
                  <a:pt x="1307" y="643"/>
                  <a:pt x="1303" y="640"/>
                  <a:pt x="1299" y="640"/>
                </a:cubicBezTo>
                <a:close/>
                <a:moveTo>
                  <a:pt x="1277" y="659"/>
                </a:moveTo>
                <a:cubicBezTo>
                  <a:pt x="1273" y="659"/>
                  <a:pt x="1269" y="662"/>
                  <a:pt x="1269" y="666"/>
                </a:cubicBezTo>
                <a:cubicBezTo>
                  <a:pt x="1269" y="670"/>
                  <a:pt x="1273" y="673"/>
                  <a:pt x="1277" y="673"/>
                </a:cubicBezTo>
                <a:cubicBezTo>
                  <a:pt x="1281" y="673"/>
                  <a:pt x="1285" y="670"/>
                  <a:pt x="1285" y="666"/>
                </a:cubicBezTo>
                <a:cubicBezTo>
                  <a:pt x="1285" y="662"/>
                  <a:pt x="1281" y="659"/>
                  <a:pt x="1277" y="659"/>
                </a:cubicBezTo>
                <a:close/>
                <a:moveTo>
                  <a:pt x="1299" y="659"/>
                </a:moveTo>
                <a:cubicBezTo>
                  <a:pt x="1295" y="659"/>
                  <a:pt x="1291" y="662"/>
                  <a:pt x="1291" y="666"/>
                </a:cubicBezTo>
                <a:cubicBezTo>
                  <a:pt x="1291" y="670"/>
                  <a:pt x="1295" y="673"/>
                  <a:pt x="1299" y="673"/>
                </a:cubicBezTo>
                <a:cubicBezTo>
                  <a:pt x="1303" y="673"/>
                  <a:pt x="1307" y="670"/>
                  <a:pt x="1307" y="666"/>
                </a:cubicBezTo>
                <a:cubicBezTo>
                  <a:pt x="1307" y="662"/>
                  <a:pt x="1303" y="659"/>
                  <a:pt x="1299" y="659"/>
                </a:cubicBezTo>
                <a:close/>
                <a:moveTo>
                  <a:pt x="1277" y="679"/>
                </a:moveTo>
                <a:cubicBezTo>
                  <a:pt x="1273" y="679"/>
                  <a:pt x="1269" y="682"/>
                  <a:pt x="1269" y="686"/>
                </a:cubicBezTo>
                <a:cubicBezTo>
                  <a:pt x="1269" y="689"/>
                  <a:pt x="1273" y="692"/>
                  <a:pt x="1277" y="692"/>
                </a:cubicBezTo>
                <a:cubicBezTo>
                  <a:pt x="1281" y="692"/>
                  <a:pt x="1285" y="689"/>
                  <a:pt x="1285" y="686"/>
                </a:cubicBezTo>
                <a:cubicBezTo>
                  <a:pt x="1285" y="682"/>
                  <a:pt x="1281" y="679"/>
                  <a:pt x="1277" y="679"/>
                </a:cubicBezTo>
                <a:close/>
                <a:moveTo>
                  <a:pt x="1299" y="679"/>
                </a:moveTo>
                <a:cubicBezTo>
                  <a:pt x="1295" y="679"/>
                  <a:pt x="1291" y="682"/>
                  <a:pt x="1291" y="686"/>
                </a:cubicBezTo>
                <a:cubicBezTo>
                  <a:pt x="1291" y="689"/>
                  <a:pt x="1295" y="692"/>
                  <a:pt x="1299" y="692"/>
                </a:cubicBezTo>
                <a:cubicBezTo>
                  <a:pt x="1303" y="692"/>
                  <a:pt x="1307" y="689"/>
                  <a:pt x="1307" y="686"/>
                </a:cubicBezTo>
                <a:cubicBezTo>
                  <a:pt x="1307" y="682"/>
                  <a:pt x="1303" y="679"/>
                  <a:pt x="1299" y="679"/>
                </a:cubicBezTo>
                <a:close/>
                <a:moveTo>
                  <a:pt x="1277" y="698"/>
                </a:moveTo>
                <a:cubicBezTo>
                  <a:pt x="1273" y="698"/>
                  <a:pt x="1269" y="701"/>
                  <a:pt x="1269" y="705"/>
                </a:cubicBezTo>
                <a:cubicBezTo>
                  <a:pt x="1269" y="708"/>
                  <a:pt x="1273" y="711"/>
                  <a:pt x="1277" y="711"/>
                </a:cubicBezTo>
                <a:cubicBezTo>
                  <a:pt x="1281" y="711"/>
                  <a:pt x="1285" y="708"/>
                  <a:pt x="1285" y="705"/>
                </a:cubicBezTo>
                <a:cubicBezTo>
                  <a:pt x="1285" y="701"/>
                  <a:pt x="1281" y="698"/>
                  <a:pt x="1277" y="698"/>
                </a:cubicBezTo>
                <a:close/>
                <a:moveTo>
                  <a:pt x="1299" y="698"/>
                </a:moveTo>
                <a:cubicBezTo>
                  <a:pt x="1295" y="698"/>
                  <a:pt x="1291" y="701"/>
                  <a:pt x="1291" y="705"/>
                </a:cubicBezTo>
                <a:cubicBezTo>
                  <a:pt x="1291" y="708"/>
                  <a:pt x="1295" y="711"/>
                  <a:pt x="1299" y="711"/>
                </a:cubicBezTo>
                <a:cubicBezTo>
                  <a:pt x="1303" y="711"/>
                  <a:pt x="1307" y="708"/>
                  <a:pt x="1307" y="705"/>
                </a:cubicBezTo>
                <a:cubicBezTo>
                  <a:pt x="1307" y="701"/>
                  <a:pt x="1303" y="698"/>
                  <a:pt x="1299" y="698"/>
                </a:cubicBezTo>
                <a:close/>
                <a:moveTo>
                  <a:pt x="1277" y="717"/>
                </a:moveTo>
                <a:cubicBezTo>
                  <a:pt x="1273" y="717"/>
                  <a:pt x="1269" y="720"/>
                  <a:pt x="1269" y="724"/>
                </a:cubicBezTo>
                <a:cubicBezTo>
                  <a:pt x="1269" y="727"/>
                  <a:pt x="1273" y="730"/>
                  <a:pt x="1277" y="730"/>
                </a:cubicBezTo>
                <a:cubicBezTo>
                  <a:pt x="1281" y="730"/>
                  <a:pt x="1285" y="727"/>
                  <a:pt x="1285" y="724"/>
                </a:cubicBezTo>
                <a:cubicBezTo>
                  <a:pt x="1285" y="720"/>
                  <a:pt x="1281" y="717"/>
                  <a:pt x="1277" y="717"/>
                </a:cubicBezTo>
                <a:close/>
                <a:moveTo>
                  <a:pt x="1299" y="717"/>
                </a:moveTo>
                <a:cubicBezTo>
                  <a:pt x="1295" y="717"/>
                  <a:pt x="1291" y="720"/>
                  <a:pt x="1291" y="724"/>
                </a:cubicBezTo>
                <a:cubicBezTo>
                  <a:pt x="1291" y="727"/>
                  <a:pt x="1295" y="730"/>
                  <a:pt x="1299" y="730"/>
                </a:cubicBezTo>
                <a:cubicBezTo>
                  <a:pt x="1303" y="730"/>
                  <a:pt x="1307" y="727"/>
                  <a:pt x="1307" y="724"/>
                </a:cubicBezTo>
                <a:cubicBezTo>
                  <a:pt x="1307" y="720"/>
                  <a:pt x="1303" y="717"/>
                  <a:pt x="1299" y="717"/>
                </a:cubicBezTo>
                <a:close/>
                <a:moveTo>
                  <a:pt x="1277" y="736"/>
                </a:moveTo>
                <a:cubicBezTo>
                  <a:pt x="1273" y="736"/>
                  <a:pt x="1269" y="739"/>
                  <a:pt x="1269" y="743"/>
                </a:cubicBezTo>
                <a:cubicBezTo>
                  <a:pt x="1269" y="747"/>
                  <a:pt x="1273" y="750"/>
                  <a:pt x="1277" y="750"/>
                </a:cubicBezTo>
                <a:cubicBezTo>
                  <a:pt x="1281" y="750"/>
                  <a:pt x="1285" y="747"/>
                  <a:pt x="1285" y="743"/>
                </a:cubicBezTo>
                <a:cubicBezTo>
                  <a:pt x="1285" y="739"/>
                  <a:pt x="1281" y="736"/>
                  <a:pt x="1277" y="736"/>
                </a:cubicBezTo>
                <a:close/>
                <a:moveTo>
                  <a:pt x="1299" y="736"/>
                </a:moveTo>
                <a:cubicBezTo>
                  <a:pt x="1295" y="736"/>
                  <a:pt x="1291" y="739"/>
                  <a:pt x="1291" y="743"/>
                </a:cubicBezTo>
                <a:cubicBezTo>
                  <a:pt x="1291" y="747"/>
                  <a:pt x="1295" y="750"/>
                  <a:pt x="1299" y="750"/>
                </a:cubicBezTo>
                <a:cubicBezTo>
                  <a:pt x="1303" y="750"/>
                  <a:pt x="1307" y="747"/>
                  <a:pt x="1307" y="743"/>
                </a:cubicBezTo>
                <a:cubicBezTo>
                  <a:pt x="1307" y="739"/>
                  <a:pt x="1303" y="736"/>
                  <a:pt x="1299" y="736"/>
                </a:cubicBezTo>
                <a:close/>
                <a:moveTo>
                  <a:pt x="1321" y="601"/>
                </a:moveTo>
                <a:cubicBezTo>
                  <a:pt x="1317" y="601"/>
                  <a:pt x="1313" y="604"/>
                  <a:pt x="1313" y="608"/>
                </a:cubicBezTo>
                <a:cubicBezTo>
                  <a:pt x="1313" y="612"/>
                  <a:pt x="1317" y="615"/>
                  <a:pt x="1321" y="615"/>
                </a:cubicBezTo>
                <a:cubicBezTo>
                  <a:pt x="1325" y="615"/>
                  <a:pt x="1328" y="612"/>
                  <a:pt x="1328" y="608"/>
                </a:cubicBezTo>
                <a:cubicBezTo>
                  <a:pt x="1328" y="604"/>
                  <a:pt x="1325" y="601"/>
                  <a:pt x="1321" y="601"/>
                </a:cubicBezTo>
                <a:close/>
                <a:moveTo>
                  <a:pt x="1344" y="601"/>
                </a:moveTo>
                <a:cubicBezTo>
                  <a:pt x="1339" y="601"/>
                  <a:pt x="1336" y="604"/>
                  <a:pt x="1336" y="608"/>
                </a:cubicBezTo>
                <a:cubicBezTo>
                  <a:pt x="1336" y="612"/>
                  <a:pt x="1339" y="615"/>
                  <a:pt x="1344" y="615"/>
                </a:cubicBezTo>
                <a:cubicBezTo>
                  <a:pt x="1348" y="615"/>
                  <a:pt x="1351" y="612"/>
                  <a:pt x="1351" y="608"/>
                </a:cubicBezTo>
                <a:cubicBezTo>
                  <a:pt x="1351" y="604"/>
                  <a:pt x="1348" y="601"/>
                  <a:pt x="1344" y="601"/>
                </a:cubicBezTo>
                <a:close/>
                <a:moveTo>
                  <a:pt x="1321" y="620"/>
                </a:moveTo>
                <a:cubicBezTo>
                  <a:pt x="1317" y="620"/>
                  <a:pt x="1313" y="623"/>
                  <a:pt x="1313" y="627"/>
                </a:cubicBezTo>
                <a:cubicBezTo>
                  <a:pt x="1313" y="631"/>
                  <a:pt x="1317" y="634"/>
                  <a:pt x="1321" y="634"/>
                </a:cubicBezTo>
                <a:cubicBezTo>
                  <a:pt x="1325" y="634"/>
                  <a:pt x="1328" y="631"/>
                  <a:pt x="1328" y="627"/>
                </a:cubicBezTo>
                <a:cubicBezTo>
                  <a:pt x="1328" y="623"/>
                  <a:pt x="1325" y="620"/>
                  <a:pt x="1321" y="620"/>
                </a:cubicBezTo>
                <a:close/>
                <a:moveTo>
                  <a:pt x="1344" y="620"/>
                </a:moveTo>
                <a:cubicBezTo>
                  <a:pt x="1339" y="620"/>
                  <a:pt x="1336" y="623"/>
                  <a:pt x="1336" y="627"/>
                </a:cubicBezTo>
                <a:cubicBezTo>
                  <a:pt x="1336" y="631"/>
                  <a:pt x="1339" y="634"/>
                  <a:pt x="1344" y="634"/>
                </a:cubicBezTo>
                <a:cubicBezTo>
                  <a:pt x="1348" y="634"/>
                  <a:pt x="1351" y="631"/>
                  <a:pt x="1351" y="627"/>
                </a:cubicBezTo>
                <a:cubicBezTo>
                  <a:pt x="1351" y="623"/>
                  <a:pt x="1348" y="620"/>
                  <a:pt x="1344" y="620"/>
                </a:cubicBezTo>
                <a:close/>
                <a:moveTo>
                  <a:pt x="1321" y="640"/>
                </a:moveTo>
                <a:cubicBezTo>
                  <a:pt x="1317" y="640"/>
                  <a:pt x="1313" y="643"/>
                  <a:pt x="1313" y="647"/>
                </a:cubicBezTo>
                <a:cubicBezTo>
                  <a:pt x="1313" y="650"/>
                  <a:pt x="1317" y="653"/>
                  <a:pt x="1321" y="653"/>
                </a:cubicBezTo>
                <a:cubicBezTo>
                  <a:pt x="1325" y="653"/>
                  <a:pt x="1328" y="650"/>
                  <a:pt x="1328" y="647"/>
                </a:cubicBezTo>
                <a:cubicBezTo>
                  <a:pt x="1328" y="643"/>
                  <a:pt x="1325" y="640"/>
                  <a:pt x="1321" y="640"/>
                </a:cubicBezTo>
                <a:close/>
                <a:moveTo>
                  <a:pt x="1344" y="640"/>
                </a:moveTo>
                <a:cubicBezTo>
                  <a:pt x="1339" y="640"/>
                  <a:pt x="1336" y="643"/>
                  <a:pt x="1336" y="647"/>
                </a:cubicBezTo>
                <a:cubicBezTo>
                  <a:pt x="1336" y="650"/>
                  <a:pt x="1339" y="653"/>
                  <a:pt x="1344" y="653"/>
                </a:cubicBezTo>
                <a:cubicBezTo>
                  <a:pt x="1348" y="653"/>
                  <a:pt x="1351" y="650"/>
                  <a:pt x="1351" y="647"/>
                </a:cubicBezTo>
                <a:cubicBezTo>
                  <a:pt x="1351" y="643"/>
                  <a:pt x="1348" y="640"/>
                  <a:pt x="1344" y="640"/>
                </a:cubicBezTo>
                <a:close/>
                <a:moveTo>
                  <a:pt x="1321" y="659"/>
                </a:moveTo>
                <a:cubicBezTo>
                  <a:pt x="1317" y="659"/>
                  <a:pt x="1313" y="662"/>
                  <a:pt x="1313" y="666"/>
                </a:cubicBezTo>
                <a:cubicBezTo>
                  <a:pt x="1313" y="670"/>
                  <a:pt x="1317" y="673"/>
                  <a:pt x="1321" y="673"/>
                </a:cubicBezTo>
                <a:cubicBezTo>
                  <a:pt x="1325" y="673"/>
                  <a:pt x="1328" y="670"/>
                  <a:pt x="1328" y="666"/>
                </a:cubicBezTo>
                <a:cubicBezTo>
                  <a:pt x="1328" y="662"/>
                  <a:pt x="1325" y="659"/>
                  <a:pt x="1321" y="659"/>
                </a:cubicBezTo>
                <a:close/>
                <a:moveTo>
                  <a:pt x="1344" y="659"/>
                </a:moveTo>
                <a:cubicBezTo>
                  <a:pt x="1339" y="659"/>
                  <a:pt x="1336" y="662"/>
                  <a:pt x="1336" y="666"/>
                </a:cubicBezTo>
                <a:cubicBezTo>
                  <a:pt x="1336" y="670"/>
                  <a:pt x="1339" y="673"/>
                  <a:pt x="1344" y="673"/>
                </a:cubicBezTo>
                <a:cubicBezTo>
                  <a:pt x="1348" y="673"/>
                  <a:pt x="1351" y="670"/>
                  <a:pt x="1351" y="666"/>
                </a:cubicBezTo>
                <a:cubicBezTo>
                  <a:pt x="1351" y="662"/>
                  <a:pt x="1348" y="659"/>
                  <a:pt x="1344" y="659"/>
                </a:cubicBezTo>
                <a:close/>
                <a:moveTo>
                  <a:pt x="1321" y="679"/>
                </a:moveTo>
                <a:cubicBezTo>
                  <a:pt x="1317" y="679"/>
                  <a:pt x="1313" y="682"/>
                  <a:pt x="1313" y="686"/>
                </a:cubicBezTo>
                <a:cubicBezTo>
                  <a:pt x="1313" y="689"/>
                  <a:pt x="1317" y="692"/>
                  <a:pt x="1321" y="692"/>
                </a:cubicBezTo>
                <a:cubicBezTo>
                  <a:pt x="1325" y="692"/>
                  <a:pt x="1328" y="689"/>
                  <a:pt x="1328" y="686"/>
                </a:cubicBezTo>
                <a:cubicBezTo>
                  <a:pt x="1328" y="682"/>
                  <a:pt x="1325" y="679"/>
                  <a:pt x="1321" y="679"/>
                </a:cubicBezTo>
                <a:close/>
                <a:moveTo>
                  <a:pt x="1344" y="679"/>
                </a:moveTo>
                <a:cubicBezTo>
                  <a:pt x="1339" y="679"/>
                  <a:pt x="1336" y="682"/>
                  <a:pt x="1336" y="686"/>
                </a:cubicBezTo>
                <a:cubicBezTo>
                  <a:pt x="1336" y="689"/>
                  <a:pt x="1339" y="692"/>
                  <a:pt x="1344" y="692"/>
                </a:cubicBezTo>
                <a:cubicBezTo>
                  <a:pt x="1348" y="692"/>
                  <a:pt x="1351" y="689"/>
                  <a:pt x="1351" y="686"/>
                </a:cubicBezTo>
                <a:cubicBezTo>
                  <a:pt x="1351" y="682"/>
                  <a:pt x="1348" y="679"/>
                  <a:pt x="1344" y="679"/>
                </a:cubicBezTo>
                <a:close/>
                <a:moveTo>
                  <a:pt x="1321" y="698"/>
                </a:moveTo>
                <a:cubicBezTo>
                  <a:pt x="1317" y="698"/>
                  <a:pt x="1313" y="701"/>
                  <a:pt x="1313" y="705"/>
                </a:cubicBezTo>
                <a:cubicBezTo>
                  <a:pt x="1313" y="708"/>
                  <a:pt x="1317" y="711"/>
                  <a:pt x="1321" y="711"/>
                </a:cubicBezTo>
                <a:cubicBezTo>
                  <a:pt x="1325" y="711"/>
                  <a:pt x="1328" y="708"/>
                  <a:pt x="1328" y="705"/>
                </a:cubicBezTo>
                <a:cubicBezTo>
                  <a:pt x="1328" y="701"/>
                  <a:pt x="1325" y="698"/>
                  <a:pt x="1321" y="698"/>
                </a:cubicBezTo>
                <a:close/>
                <a:moveTo>
                  <a:pt x="1344" y="698"/>
                </a:moveTo>
                <a:cubicBezTo>
                  <a:pt x="1339" y="698"/>
                  <a:pt x="1336" y="701"/>
                  <a:pt x="1336" y="705"/>
                </a:cubicBezTo>
                <a:cubicBezTo>
                  <a:pt x="1336" y="708"/>
                  <a:pt x="1339" y="711"/>
                  <a:pt x="1344" y="711"/>
                </a:cubicBezTo>
                <a:cubicBezTo>
                  <a:pt x="1348" y="711"/>
                  <a:pt x="1351" y="708"/>
                  <a:pt x="1351" y="705"/>
                </a:cubicBezTo>
                <a:cubicBezTo>
                  <a:pt x="1351" y="701"/>
                  <a:pt x="1348" y="698"/>
                  <a:pt x="1344" y="698"/>
                </a:cubicBezTo>
                <a:close/>
                <a:moveTo>
                  <a:pt x="1321" y="717"/>
                </a:moveTo>
                <a:cubicBezTo>
                  <a:pt x="1317" y="717"/>
                  <a:pt x="1313" y="720"/>
                  <a:pt x="1313" y="724"/>
                </a:cubicBezTo>
                <a:cubicBezTo>
                  <a:pt x="1313" y="727"/>
                  <a:pt x="1317" y="730"/>
                  <a:pt x="1321" y="730"/>
                </a:cubicBezTo>
                <a:cubicBezTo>
                  <a:pt x="1325" y="730"/>
                  <a:pt x="1328" y="727"/>
                  <a:pt x="1328" y="724"/>
                </a:cubicBezTo>
                <a:cubicBezTo>
                  <a:pt x="1328" y="720"/>
                  <a:pt x="1325" y="717"/>
                  <a:pt x="1321" y="717"/>
                </a:cubicBezTo>
                <a:close/>
                <a:moveTo>
                  <a:pt x="1344" y="717"/>
                </a:moveTo>
                <a:cubicBezTo>
                  <a:pt x="1339" y="717"/>
                  <a:pt x="1336" y="720"/>
                  <a:pt x="1336" y="724"/>
                </a:cubicBezTo>
                <a:cubicBezTo>
                  <a:pt x="1336" y="727"/>
                  <a:pt x="1339" y="730"/>
                  <a:pt x="1344" y="730"/>
                </a:cubicBezTo>
                <a:cubicBezTo>
                  <a:pt x="1348" y="730"/>
                  <a:pt x="1351" y="727"/>
                  <a:pt x="1351" y="724"/>
                </a:cubicBezTo>
                <a:cubicBezTo>
                  <a:pt x="1351" y="720"/>
                  <a:pt x="1348" y="717"/>
                  <a:pt x="1344" y="717"/>
                </a:cubicBezTo>
                <a:close/>
                <a:moveTo>
                  <a:pt x="1321" y="736"/>
                </a:moveTo>
                <a:cubicBezTo>
                  <a:pt x="1317" y="736"/>
                  <a:pt x="1313" y="739"/>
                  <a:pt x="1313" y="743"/>
                </a:cubicBezTo>
                <a:cubicBezTo>
                  <a:pt x="1313" y="747"/>
                  <a:pt x="1317" y="750"/>
                  <a:pt x="1321" y="750"/>
                </a:cubicBezTo>
                <a:cubicBezTo>
                  <a:pt x="1325" y="750"/>
                  <a:pt x="1328" y="747"/>
                  <a:pt x="1328" y="743"/>
                </a:cubicBezTo>
                <a:cubicBezTo>
                  <a:pt x="1328" y="739"/>
                  <a:pt x="1325" y="736"/>
                  <a:pt x="1321" y="736"/>
                </a:cubicBezTo>
                <a:close/>
                <a:moveTo>
                  <a:pt x="1344" y="736"/>
                </a:moveTo>
                <a:cubicBezTo>
                  <a:pt x="1339" y="736"/>
                  <a:pt x="1336" y="739"/>
                  <a:pt x="1336" y="743"/>
                </a:cubicBezTo>
                <a:cubicBezTo>
                  <a:pt x="1336" y="747"/>
                  <a:pt x="1339" y="750"/>
                  <a:pt x="1344" y="750"/>
                </a:cubicBezTo>
                <a:cubicBezTo>
                  <a:pt x="1348" y="750"/>
                  <a:pt x="1351" y="747"/>
                  <a:pt x="1351" y="743"/>
                </a:cubicBezTo>
                <a:cubicBezTo>
                  <a:pt x="1351" y="739"/>
                  <a:pt x="1348" y="736"/>
                  <a:pt x="1344" y="736"/>
                </a:cubicBezTo>
                <a:close/>
                <a:moveTo>
                  <a:pt x="1366" y="601"/>
                </a:moveTo>
                <a:cubicBezTo>
                  <a:pt x="1362" y="601"/>
                  <a:pt x="1358" y="604"/>
                  <a:pt x="1358" y="608"/>
                </a:cubicBezTo>
                <a:cubicBezTo>
                  <a:pt x="1358" y="612"/>
                  <a:pt x="1362" y="615"/>
                  <a:pt x="1366" y="615"/>
                </a:cubicBezTo>
                <a:cubicBezTo>
                  <a:pt x="1370" y="615"/>
                  <a:pt x="1373" y="612"/>
                  <a:pt x="1373" y="608"/>
                </a:cubicBezTo>
                <a:cubicBezTo>
                  <a:pt x="1373" y="604"/>
                  <a:pt x="1370" y="601"/>
                  <a:pt x="1366" y="601"/>
                </a:cubicBezTo>
                <a:close/>
                <a:moveTo>
                  <a:pt x="1366" y="620"/>
                </a:moveTo>
                <a:cubicBezTo>
                  <a:pt x="1362" y="620"/>
                  <a:pt x="1358" y="623"/>
                  <a:pt x="1358" y="627"/>
                </a:cubicBezTo>
                <a:cubicBezTo>
                  <a:pt x="1358" y="631"/>
                  <a:pt x="1362" y="634"/>
                  <a:pt x="1366" y="634"/>
                </a:cubicBezTo>
                <a:cubicBezTo>
                  <a:pt x="1370" y="634"/>
                  <a:pt x="1373" y="631"/>
                  <a:pt x="1373" y="627"/>
                </a:cubicBezTo>
                <a:cubicBezTo>
                  <a:pt x="1373" y="623"/>
                  <a:pt x="1370" y="620"/>
                  <a:pt x="1366" y="620"/>
                </a:cubicBezTo>
                <a:close/>
                <a:moveTo>
                  <a:pt x="1388" y="620"/>
                </a:moveTo>
                <a:cubicBezTo>
                  <a:pt x="1384" y="620"/>
                  <a:pt x="1380" y="623"/>
                  <a:pt x="1380" y="627"/>
                </a:cubicBezTo>
                <a:cubicBezTo>
                  <a:pt x="1380" y="631"/>
                  <a:pt x="1384" y="634"/>
                  <a:pt x="1388" y="634"/>
                </a:cubicBezTo>
                <a:cubicBezTo>
                  <a:pt x="1392" y="634"/>
                  <a:pt x="1396" y="631"/>
                  <a:pt x="1396" y="627"/>
                </a:cubicBezTo>
                <a:cubicBezTo>
                  <a:pt x="1396" y="623"/>
                  <a:pt x="1392" y="620"/>
                  <a:pt x="1388" y="620"/>
                </a:cubicBezTo>
                <a:close/>
                <a:moveTo>
                  <a:pt x="1366" y="640"/>
                </a:moveTo>
                <a:cubicBezTo>
                  <a:pt x="1362" y="640"/>
                  <a:pt x="1358" y="643"/>
                  <a:pt x="1358" y="647"/>
                </a:cubicBezTo>
                <a:cubicBezTo>
                  <a:pt x="1358" y="650"/>
                  <a:pt x="1362" y="653"/>
                  <a:pt x="1366" y="653"/>
                </a:cubicBezTo>
                <a:cubicBezTo>
                  <a:pt x="1370" y="653"/>
                  <a:pt x="1373" y="650"/>
                  <a:pt x="1373" y="647"/>
                </a:cubicBezTo>
                <a:cubicBezTo>
                  <a:pt x="1373" y="643"/>
                  <a:pt x="1370" y="640"/>
                  <a:pt x="1366" y="640"/>
                </a:cubicBezTo>
                <a:close/>
                <a:moveTo>
                  <a:pt x="1388" y="640"/>
                </a:moveTo>
                <a:cubicBezTo>
                  <a:pt x="1384" y="640"/>
                  <a:pt x="1380" y="643"/>
                  <a:pt x="1380" y="647"/>
                </a:cubicBezTo>
                <a:cubicBezTo>
                  <a:pt x="1380" y="650"/>
                  <a:pt x="1384" y="653"/>
                  <a:pt x="1388" y="653"/>
                </a:cubicBezTo>
                <a:cubicBezTo>
                  <a:pt x="1392" y="653"/>
                  <a:pt x="1396" y="650"/>
                  <a:pt x="1396" y="647"/>
                </a:cubicBezTo>
                <a:cubicBezTo>
                  <a:pt x="1396" y="643"/>
                  <a:pt x="1392" y="640"/>
                  <a:pt x="1388" y="640"/>
                </a:cubicBezTo>
                <a:close/>
                <a:moveTo>
                  <a:pt x="1366" y="659"/>
                </a:moveTo>
                <a:cubicBezTo>
                  <a:pt x="1362" y="659"/>
                  <a:pt x="1358" y="662"/>
                  <a:pt x="1358" y="666"/>
                </a:cubicBezTo>
                <a:cubicBezTo>
                  <a:pt x="1358" y="670"/>
                  <a:pt x="1362" y="673"/>
                  <a:pt x="1366" y="673"/>
                </a:cubicBezTo>
                <a:cubicBezTo>
                  <a:pt x="1370" y="673"/>
                  <a:pt x="1373" y="670"/>
                  <a:pt x="1373" y="666"/>
                </a:cubicBezTo>
                <a:cubicBezTo>
                  <a:pt x="1373" y="662"/>
                  <a:pt x="1370" y="659"/>
                  <a:pt x="1366" y="659"/>
                </a:cubicBezTo>
                <a:close/>
                <a:moveTo>
                  <a:pt x="1388" y="659"/>
                </a:moveTo>
                <a:cubicBezTo>
                  <a:pt x="1384" y="659"/>
                  <a:pt x="1380" y="662"/>
                  <a:pt x="1380" y="666"/>
                </a:cubicBezTo>
                <a:cubicBezTo>
                  <a:pt x="1380" y="670"/>
                  <a:pt x="1384" y="673"/>
                  <a:pt x="1388" y="673"/>
                </a:cubicBezTo>
                <a:cubicBezTo>
                  <a:pt x="1392" y="673"/>
                  <a:pt x="1396" y="670"/>
                  <a:pt x="1396" y="666"/>
                </a:cubicBezTo>
                <a:cubicBezTo>
                  <a:pt x="1396" y="662"/>
                  <a:pt x="1392" y="659"/>
                  <a:pt x="1388" y="659"/>
                </a:cubicBezTo>
                <a:close/>
                <a:moveTo>
                  <a:pt x="1366" y="679"/>
                </a:moveTo>
                <a:cubicBezTo>
                  <a:pt x="1362" y="679"/>
                  <a:pt x="1358" y="682"/>
                  <a:pt x="1358" y="686"/>
                </a:cubicBezTo>
                <a:cubicBezTo>
                  <a:pt x="1358" y="689"/>
                  <a:pt x="1362" y="692"/>
                  <a:pt x="1366" y="692"/>
                </a:cubicBezTo>
                <a:cubicBezTo>
                  <a:pt x="1370" y="692"/>
                  <a:pt x="1373" y="689"/>
                  <a:pt x="1373" y="686"/>
                </a:cubicBezTo>
                <a:cubicBezTo>
                  <a:pt x="1373" y="682"/>
                  <a:pt x="1370" y="679"/>
                  <a:pt x="1366" y="679"/>
                </a:cubicBezTo>
                <a:close/>
                <a:moveTo>
                  <a:pt x="1388" y="679"/>
                </a:moveTo>
                <a:cubicBezTo>
                  <a:pt x="1384" y="679"/>
                  <a:pt x="1380" y="682"/>
                  <a:pt x="1380" y="686"/>
                </a:cubicBezTo>
                <a:cubicBezTo>
                  <a:pt x="1380" y="689"/>
                  <a:pt x="1384" y="692"/>
                  <a:pt x="1388" y="692"/>
                </a:cubicBezTo>
                <a:cubicBezTo>
                  <a:pt x="1392" y="692"/>
                  <a:pt x="1396" y="689"/>
                  <a:pt x="1396" y="686"/>
                </a:cubicBezTo>
                <a:cubicBezTo>
                  <a:pt x="1396" y="682"/>
                  <a:pt x="1392" y="679"/>
                  <a:pt x="1388" y="679"/>
                </a:cubicBezTo>
                <a:close/>
                <a:moveTo>
                  <a:pt x="1366" y="698"/>
                </a:moveTo>
                <a:cubicBezTo>
                  <a:pt x="1362" y="698"/>
                  <a:pt x="1358" y="701"/>
                  <a:pt x="1358" y="705"/>
                </a:cubicBezTo>
                <a:cubicBezTo>
                  <a:pt x="1358" y="708"/>
                  <a:pt x="1362" y="711"/>
                  <a:pt x="1366" y="711"/>
                </a:cubicBezTo>
                <a:cubicBezTo>
                  <a:pt x="1370" y="711"/>
                  <a:pt x="1373" y="708"/>
                  <a:pt x="1373" y="705"/>
                </a:cubicBezTo>
                <a:cubicBezTo>
                  <a:pt x="1373" y="701"/>
                  <a:pt x="1370" y="698"/>
                  <a:pt x="1366" y="698"/>
                </a:cubicBezTo>
                <a:close/>
                <a:moveTo>
                  <a:pt x="1388" y="698"/>
                </a:moveTo>
                <a:cubicBezTo>
                  <a:pt x="1384" y="698"/>
                  <a:pt x="1380" y="701"/>
                  <a:pt x="1380" y="705"/>
                </a:cubicBezTo>
                <a:cubicBezTo>
                  <a:pt x="1380" y="708"/>
                  <a:pt x="1384" y="711"/>
                  <a:pt x="1388" y="711"/>
                </a:cubicBezTo>
                <a:cubicBezTo>
                  <a:pt x="1392" y="711"/>
                  <a:pt x="1396" y="708"/>
                  <a:pt x="1396" y="705"/>
                </a:cubicBezTo>
                <a:cubicBezTo>
                  <a:pt x="1396" y="701"/>
                  <a:pt x="1392" y="698"/>
                  <a:pt x="1388" y="698"/>
                </a:cubicBezTo>
                <a:close/>
                <a:moveTo>
                  <a:pt x="1366" y="717"/>
                </a:moveTo>
                <a:cubicBezTo>
                  <a:pt x="1362" y="717"/>
                  <a:pt x="1358" y="720"/>
                  <a:pt x="1358" y="724"/>
                </a:cubicBezTo>
                <a:cubicBezTo>
                  <a:pt x="1358" y="727"/>
                  <a:pt x="1362" y="730"/>
                  <a:pt x="1366" y="730"/>
                </a:cubicBezTo>
                <a:cubicBezTo>
                  <a:pt x="1370" y="730"/>
                  <a:pt x="1373" y="727"/>
                  <a:pt x="1373" y="724"/>
                </a:cubicBezTo>
                <a:cubicBezTo>
                  <a:pt x="1373" y="720"/>
                  <a:pt x="1370" y="717"/>
                  <a:pt x="1366" y="717"/>
                </a:cubicBezTo>
                <a:close/>
                <a:moveTo>
                  <a:pt x="1388" y="717"/>
                </a:moveTo>
                <a:cubicBezTo>
                  <a:pt x="1384" y="717"/>
                  <a:pt x="1380" y="720"/>
                  <a:pt x="1380" y="724"/>
                </a:cubicBezTo>
                <a:cubicBezTo>
                  <a:pt x="1380" y="727"/>
                  <a:pt x="1384" y="730"/>
                  <a:pt x="1388" y="730"/>
                </a:cubicBezTo>
                <a:cubicBezTo>
                  <a:pt x="1392" y="730"/>
                  <a:pt x="1396" y="727"/>
                  <a:pt x="1396" y="724"/>
                </a:cubicBezTo>
                <a:cubicBezTo>
                  <a:pt x="1396" y="720"/>
                  <a:pt x="1392" y="717"/>
                  <a:pt x="1388" y="717"/>
                </a:cubicBezTo>
                <a:close/>
                <a:moveTo>
                  <a:pt x="1366" y="736"/>
                </a:moveTo>
                <a:cubicBezTo>
                  <a:pt x="1362" y="736"/>
                  <a:pt x="1358" y="739"/>
                  <a:pt x="1358" y="743"/>
                </a:cubicBezTo>
                <a:cubicBezTo>
                  <a:pt x="1358" y="747"/>
                  <a:pt x="1362" y="750"/>
                  <a:pt x="1366" y="750"/>
                </a:cubicBezTo>
                <a:cubicBezTo>
                  <a:pt x="1370" y="750"/>
                  <a:pt x="1373" y="747"/>
                  <a:pt x="1373" y="743"/>
                </a:cubicBezTo>
                <a:cubicBezTo>
                  <a:pt x="1373" y="739"/>
                  <a:pt x="1370" y="736"/>
                  <a:pt x="1366" y="736"/>
                </a:cubicBezTo>
                <a:close/>
                <a:moveTo>
                  <a:pt x="1388" y="736"/>
                </a:moveTo>
                <a:cubicBezTo>
                  <a:pt x="1384" y="736"/>
                  <a:pt x="1380" y="739"/>
                  <a:pt x="1380" y="743"/>
                </a:cubicBezTo>
                <a:cubicBezTo>
                  <a:pt x="1380" y="747"/>
                  <a:pt x="1384" y="750"/>
                  <a:pt x="1388" y="750"/>
                </a:cubicBezTo>
                <a:cubicBezTo>
                  <a:pt x="1392" y="750"/>
                  <a:pt x="1396" y="747"/>
                  <a:pt x="1396" y="743"/>
                </a:cubicBezTo>
                <a:cubicBezTo>
                  <a:pt x="1396" y="739"/>
                  <a:pt x="1392" y="736"/>
                  <a:pt x="1388" y="736"/>
                </a:cubicBezTo>
                <a:close/>
                <a:moveTo>
                  <a:pt x="1232" y="757"/>
                </a:moveTo>
                <a:cubicBezTo>
                  <a:pt x="1228" y="757"/>
                  <a:pt x="1224" y="759"/>
                  <a:pt x="1224" y="763"/>
                </a:cubicBezTo>
                <a:cubicBezTo>
                  <a:pt x="1224" y="766"/>
                  <a:pt x="1228" y="769"/>
                  <a:pt x="1232" y="769"/>
                </a:cubicBezTo>
                <a:cubicBezTo>
                  <a:pt x="1236" y="769"/>
                  <a:pt x="1240" y="766"/>
                  <a:pt x="1240" y="763"/>
                </a:cubicBezTo>
                <a:cubicBezTo>
                  <a:pt x="1240" y="759"/>
                  <a:pt x="1236" y="757"/>
                  <a:pt x="1232" y="757"/>
                </a:cubicBezTo>
                <a:close/>
                <a:moveTo>
                  <a:pt x="1255" y="757"/>
                </a:moveTo>
                <a:cubicBezTo>
                  <a:pt x="1251" y="757"/>
                  <a:pt x="1247" y="759"/>
                  <a:pt x="1247" y="763"/>
                </a:cubicBezTo>
                <a:cubicBezTo>
                  <a:pt x="1247" y="766"/>
                  <a:pt x="1251" y="769"/>
                  <a:pt x="1255" y="769"/>
                </a:cubicBezTo>
                <a:cubicBezTo>
                  <a:pt x="1259" y="769"/>
                  <a:pt x="1263" y="766"/>
                  <a:pt x="1263" y="763"/>
                </a:cubicBezTo>
                <a:cubicBezTo>
                  <a:pt x="1263" y="759"/>
                  <a:pt x="1259" y="757"/>
                  <a:pt x="1255" y="757"/>
                </a:cubicBezTo>
                <a:close/>
                <a:moveTo>
                  <a:pt x="1232" y="775"/>
                </a:moveTo>
                <a:cubicBezTo>
                  <a:pt x="1228" y="775"/>
                  <a:pt x="1224" y="778"/>
                  <a:pt x="1224" y="782"/>
                </a:cubicBezTo>
                <a:cubicBezTo>
                  <a:pt x="1224" y="786"/>
                  <a:pt x="1228" y="789"/>
                  <a:pt x="1232" y="789"/>
                </a:cubicBezTo>
                <a:cubicBezTo>
                  <a:pt x="1236" y="789"/>
                  <a:pt x="1240" y="786"/>
                  <a:pt x="1240" y="782"/>
                </a:cubicBezTo>
                <a:cubicBezTo>
                  <a:pt x="1240" y="778"/>
                  <a:pt x="1236" y="775"/>
                  <a:pt x="1232" y="775"/>
                </a:cubicBezTo>
                <a:close/>
                <a:moveTo>
                  <a:pt x="1255" y="775"/>
                </a:moveTo>
                <a:cubicBezTo>
                  <a:pt x="1251" y="775"/>
                  <a:pt x="1247" y="778"/>
                  <a:pt x="1247" y="782"/>
                </a:cubicBezTo>
                <a:cubicBezTo>
                  <a:pt x="1247" y="786"/>
                  <a:pt x="1251" y="789"/>
                  <a:pt x="1255" y="789"/>
                </a:cubicBezTo>
                <a:cubicBezTo>
                  <a:pt x="1259" y="789"/>
                  <a:pt x="1263" y="786"/>
                  <a:pt x="1263" y="782"/>
                </a:cubicBezTo>
                <a:cubicBezTo>
                  <a:pt x="1263" y="778"/>
                  <a:pt x="1259" y="775"/>
                  <a:pt x="1255" y="775"/>
                </a:cubicBezTo>
                <a:close/>
                <a:moveTo>
                  <a:pt x="1232" y="795"/>
                </a:moveTo>
                <a:cubicBezTo>
                  <a:pt x="1228" y="795"/>
                  <a:pt x="1224" y="798"/>
                  <a:pt x="1224" y="801"/>
                </a:cubicBezTo>
                <a:cubicBezTo>
                  <a:pt x="1224" y="805"/>
                  <a:pt x="1228" y="808"/>
                  <a:pt x="1232" y="808"/>
                </a:cubicBezTo>
                <a:cubicBezTo>
                  <a:pt x="1236" y="808"/>
                  <a:pt x="1240" y="805"/>
                  <a:pt x="1240" y="801"/>
                </a:cubicBezTo>
                <a:cubicBezTo>
                  <a:pt x="1240" y="798"/>
                  <a:pt x="1236" y="795"/>
                  <a:pt x="1232" y="795"/>
                </a:cubicBezTo>
                <a:close/>
                <a:moveTo>
                  <a:pt x="1255" y="795"/>
                </a:moveTo>
                <a:cubicBezTo>
                  <a:pt x="1251" y="795"/>
                  <a:pt x="1247" y="798"/>
                  <a:pt x="1247" y="801"/>
                </a:cubicBezTo>
                <a:cubicBezTo>
                  <a:pt x="1247" y="805"/>
                  <a:pt x="1251" y="808"/>
                  <a:pt x="1255" y="808"/>
                </a:cubicBezTo>
                <a:cubicBezTo>
                  <a:pt x="1259" y="808"/>
                  <a:pt x="1263" y="805"/>
                  <a:pt x="1263" y="801"/>
                </a:cubicBezTo>
                <a:cubicBezTo>
                  <a:pt x="1263" y="798"/>
                  <a:pt x="1259" y="795"/>
                  <a:pt x="1255" y="795"/>
                </a:cubicBezTo>
                <a:close/>
                <a:moveTo>
                  <a:pt x="1232" y="814"/>
                </a:moveTo>
                <a:cubicBezTo>
                  <a:pt x="1228" y="814"/>
                  <a:pt x="1224" y="817"/>
                  <a:pt x="1224" y="821"/>
                </a:cubicBezTo>
                <a:cubicBezTo>
                  <a:pt x="1224" y="825"/>
                  <a:pt x="1228" y="828"/>
                  <a:pt x="1232" y="828"/>
                </a:cubicBezTo>
                <a:cubicBezTo>
                  <a:pt x="1236" y="828"/>
                  <a:pt x="1240" y="825"/>
                  <a:pt x="1240" y="821"/>
                </a:cubicBezTo>
                <a:cubicBezTo>
                  <a:pt x="1240" y="817"/>
                  <a:pt x="1236" y="814"/>
                  <a:pt x="1232" y="814"/>
                </a:cubicBezTo>
                <a:close/>
                <a:moveTo>
                  <a:pt x="1255" y="814"/>
                </a:moveTo>
                <a:cubicBezTo>
                  <a:pt x="1251" y="814"/>
                  <a:pt x="1247" y="817"/>
                  <a:pt x="1247" y="821"/>
                </a:cubicBezTo>
                <a:cubicBezTo>
                  <a:pt x="1247" y="825"/>
                  <a:pt x="1251" y="828"/>
                  <a:pt x="1255" y="828"/>
                </a:cubicBezTo>
                <a:cubicBezTo>
                  <a:pt x="1259" y="828"/>
                  <a:pt x="1263" y="825"/>
                  <a:pt x="1263" y="821"/>
                </a:cubicBezTo>
                <a:cubicBezTo>
                  <a:pt x="1263" y="817"/>
                  <a:pt x="1259" y="814"/>
                  <a:pt x="1255" y="814"/>
                </a:cubicBezTo>
                <a:close/>
                <a:moveTo>
                  <a:pt x="1232" y="833"/>
                </a:moveTo>
                <a:cubicBezTo>
                  <a:pt x="1228" y="833"/>
                  <a:pt x="1224" y="837"/>
                  <a:pt x="1224" y="840"/>
                </a:cubicBezTo>
                <a:cubicBezTo>
                  <a:pt x="1224" y="844"/>
                  <a:pt x="1228" y="847"/>
                  <a:pt x="1232" y="847"/>
                </a:cubicBezTo>
                <a:cubicBezTo>
                  <a:pt x="1236" y="847"/>
                  <a:pt x="1240" y="844"/>
                  <a:pt x="1240" y="840"/>
                </a:cubicBezTo>
                <a:cubicBezTo>
                  <a:pt x="1240" y="837"/>
                  <a:pt x="1236" y="833"/>
                  <a:pt x="1232" y="833"/>
                </a:cubicBezTo>
                <a:close/>
                <a:moveTo>
                  <a:pt x="1255" y="833"/>
                </a:moveTo>
                <a:cubicBezTo>
                  <a:pt x="1251" y="833"/>
                  <a:pt x="1247" y="837"/>
                  <a:pt x="1247" y="840"/>
                </a:cubicBezTo>
                <a:cubicBezTo>
                  <a:pt x="1247" y="844"/>
                  <a:pt x="1251" y="847"/>
                  <a:pt x="1255" y="847"/>
                </a:cubicBezTo>
                <a:cubicBezTo>
                  <a:pt x="1259" y="847"/>
                  <a:pt x="1263" y="844"/>
                  <a:pt x="1263" y="840"/>
                </a:cubicBezTo>
                <a:cubicBezTo>
                  <a:pt x="1263" y="837"/>
                  <a:pt x="1259" y="833"/>
                  <a:pt x="1255" y="833"/>
                </a:cubicBezTo>
                <a:close/>
                <a:moveTo>
                  <a:pt x="1232" y="853"/>
                </a:moveTo>
                <a:cubicBezTo>
                  <a:pt x="1228" y="853"/>
                  <a:pt x="1224" y="856"/>
                  <a:pt x="1224" y="860"/>
                </a:cubicBezTo>
                <a:cubicBezTo>
                  <a:pt x="1224" y="864"/>
                  <a:pt x="1228" y="867"/>
                  <a:pt x="1232" y="867"/>
                </a:cubicBezTo>
                <a:cubicBezTo>
                  <a:pt x="1236" y="867"/>
                  <a:pt x="1240" y="864"/>
                  <a:pt x="1240" y="860"/>
                </a:cubicBezTo>
                <a:cubicBezTo>
                  <a:pt x="1240" y="856"/>
                  <a:pt x="1236" y="853"/>
                  <a:pt x="1232" y="853"/>
                </a:cubicBezTo>
                <a:close/>
                <a:moveTo>
                  <a:pt x="1255" y="853"/>
                </a:moveTo>
                <a:cubicBezTo>
                  <a:pt x="1251" y="853"/>
                  <a:pt x="1247" y="856"/>
                  <a:pt x="1247" y="860"/>
                </a:cubicBezTo>
                <a:cubicBezTo>
                  <a:pt x="1247" y="864"/>
                  <a:pt x="1251" y="867"/>
                  <a:pt x="1255" y="867"/>
                </a:cubicBezTo>
                <a:cubicBezTo>
                  <a:pt x="1259" y="867"/>
                  <a:pt x="1263" y="864"/>
                  <a:pt x="1263" y="860"/>
                </a:cubicBezTo>
                <a:cubicBezTo>
                  <a:pt x="1263" y="856"/>
                  <a:pt x="1259" y="853"/>
                  <a:pt x="1255" y="853"/>
                </a:cubicBezTo>
                <a:close/>
                <a:moveTo>
                  <a:pt x="1232" y="873"/>
                </a:moveTo>
                <a:cubicBezTo>
                  <a:pt x="1228" y="873"/>
                  <a:pt x="1224" y="876"/>
                  <a:pt x="1224" y="879"/>
                </a:cubicBezTo>
                <a:cubicBezTo>
                  <a:pt x="1224" y="883"/>
                  <a:pt x="1228" y="885"/>
                  <a:pt x="1232" y="885"/>
                </a:cubicBezTo>
                <a:cubicBezTo>
                  <a:pt x="1236" y="885"/>
                  <a:pt x="1240" y="883"/>
                  <a:pt x="1240" y="879"/>
                </a:cubicBezTo>
                <a:cubicBezTo>
                  <a:pt x="1240" y="876"/>
                  <a:pt x="1236" y="873"/>
                  <a:pt x="1232" y="873"/>
                </a:cubicBezTo>
                <a:close/>
                <a:moveTo>
                  <a:pt x="1255" y="873"/>
                </a:moveTo>
                <a:cubicBezTo>
                  <a:pt x="1251" y="873"/>
                  <a:pt x="1247" y="876"/>
                  <a:pt x="1247" y="879"/>
                </a:cubicBezTo>
                <a:cubicBezTo>
                  <a:pt x="1247" y="883"/>
                  <a:pt x="1251" y="885"/>
                  <a:pt x="1255" y="885"/>
                </a:cubicBezTo>
                <a:cubicBezTo>
                  <a:pt x="1259" y="885"/>
                  <a:pt x="1263" y="883"/>
                  <a:pt x="1263" y="879"/>
                </a:cubicBezTo>
                <a:cubicBezTo>
                  <a:pt x="1263" y="876"/>
                  <a:pt x="1259" y="873"/>
                  <a:pt x="1255" y="873"/>
                </a:cubicBezTo>
                <a:close/>
                <a:moveTo>
                  <a:pt x="1232" y="891"/>
                </a:moveTo>
                <a:cubicBezTo>
                  <a:pt x="1228" y="891"/>
                  <a:pt x="1224" y="894"/>
                  <a:pt x="1224" y="898"/>
                </a:cubicBezTo>
                <a:cubicBezTo>
                  <a:pt x="1224" y="902"/>
                  <a:pt x="1228" y="905"/>
                  <a:pt x="1232" y="905"/>
                </a:cubicBezTo>
                <a:cubicBezTo>
                  <a:pt x="1236" y="905"/>
                  <a:pt x="1240" y="902"/>
                  <a:pt x="1240" y="898"/>
                </a:cubicBezTo>
                <a:cubicBezTo>
                  <a:pt x="1240" y="894"/>
                  <a:pt x="1236" y="891"/>
                  <a:pt x="1232" y="891"/>
                </a:cubicBezTo>
                <a:close/>
                <a:moveTo>
                  <a:pt x="1255" y="891"/>
                </a:moveTo>
                <a:cubicBezTo>
                  <a:pt x="1251" y="891"/>
                  <a:pt x="1247" y="894"/>
                  <a:pt x="1247" y="898"/>
                </a:cubicBezTo>
                <a:cubicBezTo>
                  <a:pt x="1247" y="902"/>
                  <a:pt x="1251" y="905"/>
                  <a:pt x="1255" y="905"/>
                </a:cubicBezTo>
                <a:cubicBezTo>
                  <a:pt x="1259" y="905"/>
                  <a:pt x="1263" y="902"/>
                  <a:pt x="1263" y="898"/>
                </a:cubicBezTo>
                <a:cubicBezTo>
                  <a:pt x="1263" y="894"/>
                  <a:pt x="1259" y="891"/>
                  <a:pt x="1255" y="891"/>
                </a:cubicBezTo>
                <a:close/>
                <a:moveTo>
                  <a:pt x="1277" y="757"/>
                </a:moveTo>
                <a:cubicBezTo>
                  <a:pt x="1273" y="757"/>
                  <a:pt x="1269" y="759"/>
                  <a:pt x="1269" y="763"/>
                </a:cubicBezTo>
                <a:cubicBezTo>
                  <a:pt x="1269" y="766"/>
                  <a:pt x="1273" y="769"/>
                  <a:pt x="1277" y="769"/>
                </a:cubicBezTo>
                <a:cubicBezTo>
                  <a:pt x="1281" y="769"/>
                  <a:pt x="1285" y="766"/>
                  <a:pt x="1285" y="763"/>
                </a:cubicBezTo>
                <a:cubicBezTo>
                  <a:pt x="1285" y="759"/>
                  <a:pt x="1281" y="757"/>
                  <a:pt x="1277" y="757"/>
                </a:cubicBezTo>
                <a:close/>
                <a:moveTo>
                  <a:pt x="1299" y="757"/>
                </a:moveTo>
                <a:cubicBezTo>
                  <a:pt x="1295" y="757"/>
                  <a:pt x="1291" y="759"/>
                  <a:pt x="1291" y="763"/>
                </a:cubicBezTo>
                <a:cubicBezTo>
                  <a:pt x="1291" y="766"/>
                  <a:pt x="1295" y="769"/>
                  <a:pt x="1299" y="769"/>
                </a:cubicBezTo>
                <a:cubicBezTo>
                  <a:pt x="1303" y="769"/>
                  <a:pt x="1307" y="766"/>
                  <a:pt x="1307" y="763"/>
                </a:cubicBezTo>
                <a:cubicBezTo>
                  <a:pt x="1307" y="759"/>
                  <a:pt x="1303" y="757"/>
                  <a:pt x="1299" y="757"/>
                </a:cubicBezTo>
                <a:close/>
                <a:moveTo>
                  <a:pt x="1277" y="775"/>
                </a:moveTo>
                <a:cubicBezTo>
                  <a:pt x="1273" y="775"/>
                  <a:pt x="1269" y="778"/>
                  <a:pt x="1269" y="782"/>
                </a:cubicBezTo>
                <a:cubicBezTo>
                  <a:pt x="1269" y="786"/>
                  <a:pt x="1273" y="789"/>
                  <a:pt x="1277" y="789"/>
                </a:cubicBezTo>
                <a:cubicBezTo>
                  <a:pt x="1281" y="789"/>
                  <a:pt x="1285" y="786"/>
                  <a:pt x="1285" y="782"/>
                </a:cubicBezTo>
                <a:cubicBezTo>
                  <a:pt x="1285" y="778"/>
                  <a:pt x="1281" y="775"/>
                  <a:pt x="1277" y="775"/>
                </a:cubicBezTo>
                <a:close/>
                <a:moveTo>
                  <a:pt x="1299" y="775"/>
                </a:moveTo>
                <a:cubicBezTo>
                  <a:pt x="1295" y="775"/>
                  <a:pt x="1291" y="778"/>
                  <a:pt x="1291" y="782"/>
                </a:cubicBezTo>
                <a:cubicBezTo>
                  <a:pt x="1291" y="786"/>
                  <a:pt x="1295" y="789"/>
                  <a:pt x="1299" y="789"/>
                </a:cubicBezTo>
                <a:cubicBezTo>
                  <a:pt x="1303" y="789"/>
                  <a:pt x="1307" y="786"/>
                  <a:pt x="1307" y="782"/>
                </a:cubicBezTo>
                <a:cubicBezTo>
                  <a:pt x="1307" y="778"/>
                  <a:pt x="1303" y="775"/>
                  <a:pt x="1299" y="775"/>
                </a:cubicBezTo>
                <a:close/>
                <a:moveTo>
                  <a:pt x="1277" y="795"/>
                </a:moveTo>
                <a:cubicBezTo>
                  <a:pt x="1273" y="795"/>
                  <a:pt x="1269" y="798"/>
                  <a:pt x="1269" y="801"/>
                </a:cubicBezTo>
                <a:cubicBezTo>
                  <a:pt x="1269" y="805"/>
                  <a:pt x="1273" y="808"/>
                  <a:pt x="1277" y="808"/>
                </a:cubicBezTo>
                <a:cubicBezTo>
                  <a:pt x="1281" y="808"/>
                  <a:pt x="1285" y="805"/>
                  <a:pt x="1285" y="801"/>
                </a:cubicBezTo>
                <a:cubicBezTo>
                  <a:pt x="1285" y="798"/>
                  <a:pt x="1281" y="795"/>
                  <a:pt x="1277" y="795"/>
                </a:cubicBezTo>
                <a:close/>
                <a:moveTo>
                  <a:pt x="1299" y="795"/>
                </a:moveTo>
                <a:cubicBezTo>
                  <a:pt x="1295" y="795"/>
                  <a:pt x="1291" y="798"/>
                  <a:pt x="1291" y="801"/>
                </a:cubicBezTo>
                <a:cubicBezTo>
                  <a:pt x="1291" y="805"/>
                  <a:pt x="1295" y="808"/>
                  <a:pt x="1299" y="808"/>
                </a:cubicBezTo>
                <a:cubicBezTo>
                  <a:pt x="1303" y="808"/>
                  <a:pt x="1307" y="805"/>
                  <a:pt x="1307" y="801"/>
                </a:cubicBezTo>
                <a:cubicBezTo>
                  <a:pt x="1307" y="798"/>
                  <a:pt x="1303" y="795"/>
                  <a:pt x="1299" y="795"/>
                </a:cubicBezTo>
                <a:close/>
                <a:moveTo>
                  <a:pt x="1277" y="814"/>
                </a:moveTo>
                <a:cubicBezTo>
                  <a:pt x="1273" y="814"/>
                  <a:pt x="1269" y="817"/>
                  <a:pt x="1269" y="821"/>
                </a:cubicBezTo>
                <a:cubicBezTo>
                  <a:pt x="1269" y="825"/>
                  <a:pt x="1273" y="828"/>
                  <a:pt x="1277" y="828"/>
                </a:cubicBezTo>
                <a:cubicBezTo>
                  <a:pt x="1281" y="828"/>
                  <a:pt x="1285" y="825"/>
                  <a:pt x="1285" y="821"/>
                </a:cubicBezTo>
                <a:cubicBezTo>
                  <a:pt x="1285" y="817"/>
                  <a:pt x="1281" y="814"/>
                  <a:pt x="1277" y="814"/>
                </a:cubicBezTo>
                <a:close/>
                <a:moveTo>
                  <a:pt x="1299" y="814"/>
                </a:moveTo>
                <a:cubicBezTo>
                  <a:pt x="1295" y="814"/>
                  <a:pt x="1291" y="817"/>
                  <a:pt x="1291" y="821"/>
                </a:cubicBezTo>
                <a:cubicBezTo>
                  <a:pt x="1291" y="825"/>
                  <a:pt x="1295" y="828"/>
                  <a:pt x="1299" y="828"/>
                </a:cubicBezTo>
                <a:cubicBezTo>
                  <a:pt x="1303" y="828"/>
                  <a:pt x="1307" y="825"/>
                  <a:pt x="1307" y="821"/>
                </a:cubicBezTo>
                <a:cubicBezTo>
                  <a:pt x="1307" y="817"/>
                  <a:pt x="1303" y="814"/>
                  <a:pt x="1299" y="814"/>
                </a:cubicBezTo>
                <a:close/>
                <a:moveTo>
                  <a:pt x="1277" y="833"/>
                </a:moveTo>
                <a:cubicBezTo>
                  <a:pt x="1273" y="833"/>
                  <a:pt x="1269" y="837"/>
                  <a:pt x="1269" y="840"/>
                </a:cubicBezTo>
                <a:cubicBezTo>
                  <a:pt x="1269" y="844"/>
                  <a:pt x="1273" y="847"/>
                  <a:pt x="1277" y="847"/>
                </a:cubicBezTo>
                <a:cubicBezTo>
                  <a:pt x="1281" y="847"/>
                  <a:pt x="1285" y="844"/>
                  <a:pt x="1285" y="840"/>
                </a:cubicBezTo>
                <a:cubicBezTo>
                  <a:pt x="1285" y="837"/>
                  <a:pt x="1281" y="833"/>
                  <a:pt x="1277" y="833"/>
                </a:cubicBezTo>
                <a:close/>
                <a:moveTo>
                  <a:pt x="1299" y="833"/>
                </a:moveTo>
                <a:cubicBezTo>
                  <a:pt x="1295" y="833"/>
                  <a:pt x="1291" y="837"/>
                  <a:pt x="1291" y="840"/>
                </a:cubicBezTo>
                <a:cubicBezTo>
                  <a:pt x="1291" y="844"/>
                  <a:pt x="1295" y="847"/>
                  <a:pt x="1299" y="847"/>
                </a:cubicBezTo>
                <a:cubicBezTo>
                  <a:pt x="1303" y="847"/>
                  <a:pt x="1307" y="844"/>
                  <a:pt x="1307" y="840"/>
                </a:cubicBezTo>
                <a:cubicBezTo>
                  <a:pt x="1307" y="837"/>
                  <a:pt x="1303" y="833"/>
                  <a:pt x="1299" y="833"/>
                </a:cubicBezTo>
                <a:close/>
                <a:moveTo>
                  <a:pt x="1277" y="853"/>
                </a:moveTo>
                <a:cubicBezTo>
                  <a:pt x="1273" y="853"/>
                  <a:pt x="1269" y="856"/>
                  <a:pt x="1269" y="860"/>
                </a:cubicBezTo>
                <a:cubicBezTo>
                  <a:pt x="1269" y="864"/>
                  <a:pt x="1273" y="867"/>
                  <a:pt x="1277" y="867"/>
                </a:cubicBezTo>
                <a:cubicBezTo>
                  <a:pt x="1281" y="867"/>
                  <a:pt x="1285" y="864"/>
                  <a:pt x="1285" y="860"/>
                </a:cubicBezTo>
                <a:cubicBezTo>
                  <a:pt x="1285" y="856"/>
                  <a:pt x="1281" y="853"/>
                  <a:pt x="1277" y="853"/>
                </a:cubicBezTo>
                <a:close/>
                <a:moveTo>
                  <a:pt x="1299" y="853"/>
                </a:moveTo>
                <a:cubicBezTo>
                  <a:pt x="1295" y="853"/>
                  <a:pt x="1291" y="856"/>
                  <a:pt x="1291" y="860"/>
                </a:cubicBezTo>
                <a:cubicBezTo>
                  <a:pt x="1291" y="864"/>
                  <a:pt x="1295" y="867"/>
                  <a:pt x="1299" y="867"/>
                </a:cubicBezTo>
                <a:cubicBezTo>
                  <a:pt x="1303" y="867"/>
                  <a:pt x="1307" y="864"/>
                  <a:pt x="1307" y="860"/>
                </a:cubicBezTo>
                <a:cubicBezTo>
                  <a:pt x="1307" y="856"/>
                  <a:pt x="1303" y="853"/>
                  <a:pt x="1299" y="853"/>
                </a:cubicBezTo>
                <a:close/>
                <a:moveTo>
                  <a:pt x="1277" y="873"/>
                </a:moveTo>
                <a:cubicBezTo>
                  <a:pt x="1273" y="873"/>
                  <a:pt x="1269" y="876"/>
                  <a:pt x="1269" y="879"/>
                </a:cubicBezTo>
                <a:cubicBezTo>
                  <a:pt x="1269" y="883"/>
                  <a:pt x="1273" y="885"/>
                  <a:pt x="1277" y="885"/>
                </a:cubicBezTo>
                <a:cubicBezTo>
                  <a:pt x="1281" y="885"/>
                  <a:pt x="1285" y="883"/>
                  <a:pt x="1285" y="879"/>
                </a:cubicBezTo>
                <a:cubicBezTo>
                  <a:pt x="1285" y="876"/>
                  <a:pt x="1281" y="873"/>
                  <a:pt x="1277" y="873"/>
                </a:cubicBezTo>
                <a:close/>
                <a:moveTo>
                  <a:pt x="1299" y="873"/>
                </a:moveTo>
                <a:cubicBezTo>
                  <a:pt x="1295" y="873"/>
                  <a:pt x="1291" y="876"/>
                  <a:pt x="1291" y="879"/>
                </a:cubicBezTo>
                <a:cubicBezTo>
                  <a:pt x="1291" y="883"/>
                  <a:pt x="1295" y="885"/>
                  <a:pt x="1299" y="885"/>
                </a:cubicBezTo>
                <a:cubicBezTo>
                  <a:pt x="1303" y="885"/>
                  <a:pt x="1307" y="883"/>
                  <a:pt x="1307" y="879"/>
                </a:cubicBezTo>
                <a:cubicBezTo>
                  <a:pt x="1307" y="876"/>
                  <a:pt x="1303" y="873"/>
                  <a:pt x="1299" y="873"/>
                </a:cubicBezTo>
                <a:close/>
                <a:moveTo>
                  <a:pt x="1277" y="891"/>
                </a:moveTo>
                <a:cubicBezTo>
                  <a:pt x="1273" y="891"/>
                  <a:pt x="1269" y="894"/>
                  <a:pt x="1269" y="898"/>
                </a:cubicBezTo>
                <a:cubicBezTo>
                  <a:pt x="1269" y="902"/>
                  <a:pt x="1273" y="905"/>
                  <a:pt x="1277" y="905"/>
                </a:cubicBezTo>
                <a:cubicBezTo>
                  <a:pt x="1281" y="905"/>
                  <a:pt x="1285" y="902"/>
                  <a:pt x="1285" y="898"/>
                </a:cubicBezTo>
                <a:cubicBezTo>
                  <a:pt x="1285" y="894"/>
                  <a:pt x="1281" y="891"/>
                  <a:pt x="1277" y="891"/>
                </a:cubicBezTo>
                <a:close/>
                <a:moveTo>
                  <a:pt x="1299" y="891"/>
                </a:moveTo>
                <a:cubicBezTo>
                  <a:pt x="1295" y="891"/>
                  <a:pt x="1291" y="894"/>
                  <a:pt x="1291" y="898"/>
                </a:cubicBezTo>
                <a:cubicBezTo>
                  <a:pt x="1291" y="902"/>
                  <a:pt x="1295" y="905"/>
                  <a:pt x="1299" y="905"/>
                </a:cubicBezTo>
                <a:cubicBezTo>
                  <a:pt x="1303" y="905"/>
                  <a:pt x="1307" y="902"/>
                  <a:pt x="1307" y="898"/>
                </a:cubicBezTo>
                <a:cubicBezTo>
                  <a:pt x="1307" y="894"/>
                  <a:pt x="1303" y="891"/>
                  <a:pt x="1299" y="891"/>
                </a:cubicBezTo>
                <a:close/>
                <a:moveTo>
                  <a:pt x="1321" y="757"/>
                </a:moveTo>
                <a:cubicBezTo>
                  <a:pt x="1317" y="757"/>
                  <a:pt x="1313" y="759"/>
                  <a:pt x="1313" y="763"/>
                </a:cubicBezTo>
                <a:cubicBezTo>
                  <a:pt x="1313" y="766"/>
                  <a:pt x="1317" y="769"/>
                  <a:pt x="1321" y="769"/>
                </a:cubicBezTo>
                <a:cubicBezTo>
                  <a:pt x="1325" y="769"/>
                  <a:pt x="1328" y="766"/>
                  <a:pt x="1328" y="763"/>
                </a:cubicBezTo>
                <a:cubicBezTo>
                  <a:pt x="1328" y="759"/>
                  <a:pt x="1325" y="757"/>
                  <a:pt x="1321" y="757"/>
                </a:cubicBezTo>
                <a:close/>
                <a:moveTo>
                  <a:pt x="1321" y="775"/>
                </a:moveTo>
                <a:cubicBezTo>
                  <a:pt x="1317" y="775"/>
                  <a:pt x="1313" y="778"/>
                  <a:pt x="1313" y="782"/>
                </a:cubicBezTo>
                <a:cubicBezTo>
                  <a:pt x="1313" y="786"/>
                  <a:pt x="1317" y="789"/>
                  <a:pt x="1321" y="789"/>
                </a:cubicBezTo>
                <a:cubicBezTo>
                  <a:pt x="1325" y="789"/>
                  <a:pt x="1328" y="786"/>
                  <a:pt x="1328" y="782"/>
                </a:cubicBezTo>
                <a:cubicBezTo>
                  <a:pt x="1328" y="778"/>
                  <a:pt x="1325" y="775"/>
                  <a:pt x="1321" y="775"/>
                </a:cubicBezTo>
                <a:close/>
                <a:moveTo>
                  <a:pt x="1344" y="775"/>
                </a:moveTo>
                <a:cubicBezTo>
                  <a:pt x="1339" y="775"/>
                  <a:pt x="1336" y="778"/>
                  <a:pt x="1336" y="782"/>
                </a:cubicBezTo>
                <a:cubicBezTo>
                  <a:pt x="1336" y="786"/>
                  <a:pt x="1339" y="789"/>
                  <a:pt x="1344" y="789"/>
                </a:cubicBezTo>
                <a:cubicBezTo>
                  <a:pt x="1348" y="789"/>
                  <a:pt x="1351" y="786"/>
                  <a:pt x="1351" y="782"/>
                </a:cubicBezTo>
                <a:cubicBezTo>
                  <a:pt x="1351" y="778"/>
                  <a:pt x="1348" y="775"/>
                  <a:pt x="1344" y="775"/>
                </a:cubicBezTo>
                <a:close/>
                <a:moveTo>
                  <a:pt x="1321" y="795"/>
                </a:moveTo>
                <a:cubicBezTo>
                  <a:pt x="1317" y="795"/>
                  <a:pt x="1313" y="798"/>
                  <a:pt x="1313" y="801"/>
                </a:cubicBezTo>
                <a:cubicBezTo>
                  <a:pt x="1313" y="805"/>
                  <a:pt x="1317" y="808"/>
                  <a:pt x="1321" y="808"/>
                </a:cubicBezTo>
                <a:cubicBezTo>
                  <a:pt x="1325" y="808"/>
                  <a:pt x="1328" y="805"/>
                  <a:pt x="1328" y="801"/>
                </a:cubicBezTo>
                <a:cubicBezTo>
                  <a:pt x="1328" y="798"/>
                  <a:pt x="1325" y="795"/>
                  <a:pt x="1321" y="795"/>
                </a:cubicBezTo>
                <a:close/>
                <a:moveTo>
                  <a:pt x="1344" y="795"/>
                </a:moveTo>
                <a:cubicBezTo>
                  <a:pt x="1339" y="795"/>
                  <a:pt x="1336" y="798"/>
                  <a:pt x="1336" y="801"/>
                </a:cubicBezTo>
                <a:cubicBezTo>
                  <a:pt x="1336" y="805"/>
                  <a:pt x="1339" y="808"/>
                  <a:pt x="1344" y="808"/>
                </a:cubicBezTo>
                <a:cubicBezTo>
                  <a:pt x="1348" y="808"/>
                  <a:pt x="1351" y="805"/>
                  <a:pt x="1351" y="801"/>
                </a:cubicBezTo>
                <a:cubicBezTo>
                  <a:pt x="1351" y="798"/>
                  <a:pt x="1348" y="795"/>
                  <a:pt x="1344" y="795"/>
                </a:cubicBezTo>
                <a:close/>
                <a:moveTo>
                  <a:pt x="1321" y="814"/>
                </a:moveTo>
                <a:cubicBezTo>
                  <a:pt x="1317" y="814"/>
                  <a:pt x="1313" y="817"/>
                  <a:pt x="1313" y="821"/>
                </a:cubicBezTo>
                <a:cubicBezTo>
                  <a:pt x="1313" y="825"/>
                  <a:pt x="1317" y="828"/>
                  <a:pt x="1321" y="828"/>
                </a:cubicBezTo>
                <a:cubicBezTo>
                  <a:pt x="1325" y="828"/>
                  <a:pt x="1328" y="825"/>
                  <a:pt x="1328" y="821"/>
                </a:cubicBezTo>
                <a:cubicBezTo>
                  <a:pt x="1328" y="817"/>
                  <a:pt x="1325" y="814"/>
                  <a:pt x="1321" y="814"/>
                </a:cubicBezTo>
                <a:close/>
                <a:moveTo>
                  <a:pt x="1344" y="814"/>
                </a:moveTo>
                <a:cubicBezTo>
                  <a:pt x="1339" y="814"/>
                  <a:pt x="1336" y="817"/>
                  <a:pt x="1336" y="821"/>
                </a:cubicBezTo>
                <a:cubicBezTo>
                  <a:pt x="1336" y="825"/>
                  <a:pt x="1339" y="828"/>
                  <a:pt x="1344" y="828"/>
                </a:cubicBezTo>
                <a:cubicBezTo>
                  <a:pt x="1348" y="828"/>
                  <a:pt x="1351" y="825"/>
                  <a:pt x="1351" y="821"/>
                </a:cubicBezTo>
                <a:cubicBezTo>
                  <a:pt x="1351" y="817"/>
                  <a:pt x="1348" y="814"/>
                  <a:pt x="1344" y="814"/>
                </a:cubicBezTo>
                <a:close/>
                <a:moveTo>
                  <a:pt x="1321" y="833"/>
                </a:moveTo>
                <a:cubicBezTo>
                  <a:pt x="1317" y="833"/>
                  <a:pt x="1313" y="837"/>
                  <a:pt x="1313" y="840"/>
                </a:cubicBezTo>
                <a:cubicBezTo>
                  <a:pt x="1313" y="844"/>
                  <a:pt x="1317" y="847"/>
                  <a:pt x="1321" y="847"/>
                </a:cubicBezTo>
                <a:cubicBezTo>
                  <a:pt x="1325" y="847"/>
                  <a:pt x="1328" y="844"/>
                  <a:pt x="1328" y="840"/>
                </a:cubicBezTo>
                <a:cubicBezTo>
                  <a:pt x="1328" y="837"/>
                  <a:pt x="1325" y="833"/>
                  <a:pt x="1321" y="833"/>
                </a:cubicBezTo>
                <a:close/>
                <a:moveTo>
                  <a:pt x="1344" y="833"/>
                </a:moveTo>
                <a:cubicBezTo>
                  <a:pt x="1339" y="833"/>
                  <a:pt x="1336" y="837"/>
                  <a:pt x="1336" y="840"/>
                </a:cubicBezTo>
                <a:cubicBezTo>
                  <a:pt x="1336" y="844"/>
                  <a:pt x="1339" y="847"/>
                  <a:pt x="1344" y="847"/>
                </a:cubicBezTo>
                <a:cubicBezTo>
                  <a:pt x="1348" y="847"/>
                  <a:pt x="1351" y="844"/>
                  <a:pt x="1351" y="840"/>
                </a:cubicBezTo>
                <a:cubicBezTo>
                  <a:pt x="1351" y="837"/>
                  <a:pt x="1348" y="833"/>
                  <a:pt x="1344" y="833"/>
                </a:cubicBezTo>
                <a:close/>
                <a:moveTo>
                  <a:pt x="1321" y="853"/>
                </a:moveTo>
                <a:cubicBezTo>
                  <a:pt x="1317" y="853"/>
                  <a:pt x="1313" y="856"/>
                  <a:pt x="1313" y="860"/>
                </a:cubicBezTo>
                <a:cubicBezTo>
                  <a:pt x="1313" y="864"/>
                  <a:pt x="1317" y="867"/>
                  <a:pt x="1321" y="867"/>
                </a:cubicBezTo>
                <a:cubicBezTo>
                  <a:pt x="1325" y="867"/>
                  <a:pt x="1328" y="864"/>
                  <a:pt x="1328" y="860"/>
                </a:cubicBezTo>
                <a:cubicBezTo>
                  <a:pt x="1328" y="856"/>
                  <a:pt x="1325" y="853"/>
                  <a:pt x="1321" y="853"/>
                </a:cubicBezTo>
                <a:close/>
                <a:moveTo>
                  <a:pt x="1344" y="853"/>
                </a:moveTo>
                <a:cubicBezTo>
                  <a:pt x="1339" y="853"/>
                  <a:pt x="1336" y="856"/>
                  <a:pt x="1336" y="860"/>
                </a:cubicBezTo>
                <a:cubicBezTo>
                  <a:pt x="1336" y="864"/>
                  <a:pt x="1339" y="867"/>
                  <a:pt x="1344" y="867"/>
                </a:cubicBezTo>
                <a:cubicBezTo>
                  <a:pt x="1348" y="867"/>
                  <a:pt x="1351" y="864"/>
                  <a:pt x="1351" y="860"/>
                </a:cubicBezTo>
                <a:cubicBezTo>
                  <a:pt x="1351" y="856"/>
                  <a:pt x="1348" y="853"/>
                  <a:pt x="1344" y="853"/>
                </a:cubicBezTo>
                <a:close/>
                <a:moveTo>
                  <a:pt x="1321" y="873"/>
                </a:moveTo>
                <a:cubicBezTo>
                  <a:pt x="1317" y="873"/>
                  <a:pt x="1313" y="876"/>
                  <a:pt x="1313" y="879"/>
                </a:cubicBezTo>
                <a:cubicBezTo>
                  <a:pt x="1313" y="883"/>
                  <a:pt x="1317" y="885"/>
                  <a:pt x="1321" y="885"/>
                </a:cubicBezTo>
                <a:cubicBezTo>
                  <a:pt x="1325" y="885"/>
                  <a:pt x="1328" y="883"/>
                  <a:pt x="1328" y="879"/>
                </a:cubicBezTo>
                <a:cubicBezTo>
                  <a:pt x="1328" y="876"/>
                  <a:pt x="1325" y="873"/>
                  <a:pt x="1321" y="873"/>
                </a:cubicBezTo>
                <a:close/>
                <a:moveTo>
                  <a:pt x="1344" y="873"/>
                </a:moveTo>
                <a:cubicBezTo>
                  <a:pt x="1339" y="873"/>
                  <a:pt x="1336" y="876"/>
                  <a:pt x="1336" y="879"/>
                </a:cubicBezTo>
                <a:cubicBezTo>
                  <a:pt x="1336" y="883"/>
                  <a:pt x="1339" y="885"/>
                  <a:pt x="1344" y="885"/>
                </a:cubicBezTo>
                <a:cubicBezTo>
                  <a:pt x="1348" y="885"/>
                  <a:pt x="1351" y="883"/>
                  <a:pt x="1351" y="879"/>
                </a:cubicBezTo>
                <a:cubicBezTo>
                  <a:pt x="1351" y="876"/>
                  <a:pt x="1348" y="873"/>
                  <a:pt x="1344" y="873"/>
                </a:cubicBezTo>
                <a:close/>
                <a:moveTo>
                  <a:pt x="1321" y="891"/>
                </a:moveTo>
                <a:cubicBezTo>
                  <a:pt x="1317" y="891"/>
                  <a:pt x="1313" y="894"/>
                  <a:pt x="1313" y="898"/>
                </a:cubicBezTo>
                <a:cubicBezTo>
                  <a:pt x="1313" y="902"/>
                  <a:pt x="1317" y="905"/>
                  <a:pt x="1321" y="905"/>
                </a:cubicBezTo>
                <a:cubicBezTo>
                  <a:pt x="1325" y="905"/>
                  <a:pt x="1328" y="902"/>
                  <a:pt x="1328" y="898"/>
                </a:cubicBezTo>
                <a:cubicBezTo>
                  <a:pt x="1328" y="894"/>
                  <a:pt x="1325" y="891"/>
                  <a:pt x="1321" y="891"/>
                </a:cubicBezTo>
                <a:close/>
                <a:moveTo>
                  <a:pt x="1344" y="891"/>
                </a:moveTo>
                <a:cubicBezTo>
                  <a:pt x="1339" y="891"/>
                  <a:pt x="1336" y="894"/>
                  <a:pt x="1336" y="898"/>
                </a:cubicBezTo>
                <a:cubicBezTo>
                  <a:pt x="1336" y="902"/>
                  <a:pt x="1339" y="905"/>
                  <a:pt x="1344" y="905"/>
                </a:cubicBezTo>
                <a:cubicBezTo>
                  <a:pt x="1348" y="905"/>
                  <a:pt x="1351" y="902"/>
                  <a:pt x="1351" y="898"/>
                </a:cubicBezTo>
                <a:cubicBezTo>
                  <a:pt x="1351" y="894"/>
                  <a:pt x="1348" y="891"/>
                  <a:pt x="1344" y="891"/>
                </a:cubicBezTo>
                <a:close/>
                <a:moveTo>
                  <a:pt x="1366" y="757"/>
                </a:moveTo>
                <a:cubicBezTo>
                  <a:pt x="1362" y="757"/>
                  <a:pt x="1358" y="759"/>
                  <a:pt x="1358" y="763"/>
                </a:cubicBezTo>
                <a:cubicBezTo>
                  <a:pt x="1358" y="766"/>
                  <a:pt x="1362" y="769"/>
                  <a:pt x="1366" y="769"/>
                </a:cubicBezTo>
                <a:cubicBezTo>
                  <a:pt x="1370" y="769"/>
                  <a:pt x="1373" y="766"/>
                  <a:pt x="1373" y="763"/>
                </a:cubicBezTo>
                <a:cubicBezTo>
                  <a:pt x="1373" y="759"/>
                  <a:pt x="1370" y="757"/>
                  <a:pt x="1366" y="757"/>
                </a:cubicBezTo>
                <a:close/>
                <a:moveTo>
                  <a:pt x="1388" y="757"/>
                </a:moveTo>
                <a:cubicBezTo>
                  <a:pt x="1384" y="757"/>
                  <a:pt x="1380" y="759"/>
                  <a:pt x="1380" y="763"/>
                </a:cubicBezTo>
                <a:cubicBezTo>
                  <a:pt x="1380" y="766"/>
                  <a:pt x="1384" y="769"/>
                  <a:pt x="1388" y="769"/>
                </a:cubicBezTo>
                <a:cubicBezTo>
                  <a:pt x="1392" y="769"/>
                  <a:pt x="1396" y="766"/>
                  <a:pt x="1396" y="763"/>
                </a:cubicBezTo>
                <a:cubicBezTo>
                  <a:pt x="1396" y="759"/>
                  <a:pt x="1392" y="757"/>
                  <a:pt x="1388" y="757"/>
                </a:cubicBezTo>
                <a:close/>
                <a:moveTo>
                  <a:pt x="1366" y="775"/>
                </a:moveTo>
                <a:cubicBezTo>
                  <a:pt x="1362" y="775"/>
                  <a:pt x="1358" y="778"/>
                  <a:pt x="1358" y="782"/>
                </a:cubicBezTo>
                <a:cubicBezTo>
                  <a:pt x="1358" y="786"/>
                  <a:pt x="1362" y="789"/>
                  <a:pt x="1366" y="789"/>
                </a:cubicBezTo>
                <a:cubicBezTo>
                  <a:pt x="1370" y="789"/>
                  <a:pt x="1373" y="786"/>
                  <a:pt x="1373" y="782"/>
                </a:cubicBezTo>
                <a:cubicBezTo>
                  <a:pt x="1373" y="778"/>
                  <a:pt x="1370" y="775"/>
                  <a:pt x="1366" y="775"/>
                </a:cubicBezTo>
                <a:close/>
                <a:moveTo>
                  <a:pt x="1388" y="775"/>
                </a:moveTo>
                <a:cubicBezTo>
                  <a:pt x="1384" y="775"/>
                  <a:pt x="1380" y="778"/>
                  <a:pt x="1380" y="782"/>
                </a:cubicBezTo>
                <a:cubicBezTo>
                  <a:pt x="1380" y="786"/>
                  <a:pt x="1384" y="789"/>
                  <a:pt x="1388" y="789"/>
                </a:cubicBezTo>
                <a:cubicBezTo>
                  <a:pt x="1392" y="789"/>
                  <a:pt x="1396" y="786"/>
                  <a:pt x="1396" y="782"/>
                </a:cubicBezTo>
                <a:cubicBezTo>
                  <a:pt x="1396" y="778"/>
                  <a:pt x="1392" y="775"/>
                  <a:pt x="1388" y="775"/>
                </a:cubicBezTo>
                <a:close/>
                <a:moveTo>
                  <a:pt x="1366" y="795"/>
                </a:moveTo>
                <a:cubicBezTo>
                  <a:pt x="1362" y="795"/>
                  <a:pt x="1358" y="798"/>
                  <a:pt x="1358" y="801"/>
                </a:cubicBezTo>
                <a:cubicBezTo>
                  <a:pt x="1358" y="805"/>
                  <a:pt x="1362" y="808"/>
                  <a:pt x="1366" y="808"/>
                </a:cubicBezTo>
                <a:cubicBezTo>
                  <a:pt x="1370" y="808"/>
                  <a:pt x="1373" y="805"/>
                  <a:pt x="1373" y="801"/>
                </a:cubicBezTo>
                <a:cubicBezTo>
                  <a:pt x="1373" y="798"/>
                  <a:pt x="1370" y="795"/>
                  <a:pt x="1366" y="795"/>
                </a:cubicBezTo>
                <a:close/>
                <a:moveTo>
                  <a:pt x="1388" y="795"/>
                </a:moveTo>
                <a:cubicBezTo>
                  <a:pt x="1384" y="795"/>
                  <a:pt x="1380" y="798"/>
                  <a:pt x="1380" y="801"/>
                </a:cubicBezTo>
                <a:cubicBezTo>
                  <a:pt x="1380" y="805"/>
                  <a:pt x="1384" y="808"/>
                  <a:pt x="1388" y="808"/>
                </a:cubicBezTo>
                <a:cubicBezTo>
                  <a:pt x="1392" y="808"/>
                  <a:pt x="1396" y="805"/>
                  <a:pt x="1396" y="801"/>
                </a:cubicBezTo>
                <a:cubicBezTo>
                  <a:pt x="1396" y="798"/>
                  <a:pt x="1392" y="795"/>
                  <a:pt x="1388" y="795"/>
                </a:cubicBezTo>
                <a:close/>
                <a:moveTo>
                  <a:pt x="1366" y="814"/>
                </a:moveTo>
                <a:cubicBezTo>
                  <a:pt x="1362" y="814"/>
                  <a:pt x="1358" y="817"/>
                  <a:pt x="1358" y="821"/>
                </a:cubicBezTo>
                <a:cubicBezTo>
                  <a:pt x="1358" y="825"/>
                  <a:pt x="1362" y="828"/>
                  <a:pt x="1366" y="828"/>
                </a:cubicBezTo>
                <a:cubicBezTo>
                  <a:pt x="1370" y="828"/>
                  <a:pt x="1373" y="825"/>
                  <a:pt x="1373" y="821"/>
                </a:cubicBezTo>
                <a:cubicBezTo>
                  <a:pt x="1373" y="817"/>
                  <a:pt x="1370" y="814"/>
                  <a:pt x="1366" y="814"/>
                </a:cubicBezTo>
                <a:close/>
                <a:moveTo>
                  <a:pt x="1388" y="814"/>
                </a:moveTo>
                <a:cubicBezTo>
                  <a:pt x="1384" y="814"/>
                  <a:pt x="1380" y="817"/>
                  <a:pt x="1380" y="821"/>
                </a:cubicBezTo>
                <a:cubicBezTo>
                  <a:pt x="1380" y="825"/>
                  <a:pt x="1384" y="828"/>
                  <a:pt x="1388" y="828"/>
                </a:cubicBezTo>
                <a:cubicBezTo>
                  <a:pt x="1392" y="828"/>
                  <a:pt x="1396" y="825"/>
                  <a:pt x="1396" y="821"/>
                </a:cubicBezTo>
                <a:cubicBezTo>
                  <a:pt x="1396" y="817"/>
                  <a:pt x="1392" y="814"/>
                  <a:pt x="1388" y="814"/>
                </a:cubicBezTo>
                <a:close/>
                <a:moveTo>
                  <a:pt x="1366" y="833"/>
                </a:moveTo>
                <a:cubicBezTo>
                  <a:pt x="1362" y="833"/>
                  <a:pt x="1358" y="837"/>
                  <a:pt x="1358" y="840"/>
                </a:cubicBezTo>
                <a:cubicBezTo>
                  <a:pt x="1358" y="844"/>
                  <a:pt x="1362" y="847"/>
                  <a:pt x="1366" y="847"/>
                </a:cubicBezTo>
                <a:cubicBezTo>
                  <a:pt x="1370" y="847"/>
                  <a:pt x="1373" y="844"/>
                  <a:pt x="1373" y="840"/>
                </a:cubicBezTo>
                <a:cubicBezTo>
                  <a:pt x="1373" y="837"/>
                  <a:pt x="1370" y="833"/>
                  <a:pt x="1366" y="833"/>
                </a:cubicBezTo>
                <a:close/>
                <a:moveTo>
                  <a:pt x="1388" y="833"/>
                </a:moveTo>
                <a:cubicBezTo>
                  <a:pt x="1384" y="833"/>
                  <a:pt x="1380" y="837"/>
                  <a:pt x="1380" y="840"/>
                </a:cubicBezTo>
                <a:cubicBezTo>
                  <a:pt x="1380" y="844"/>
                  <a:pt x="1384" y="847"/>
                  <a:pt x="1388" y="847"/>
                </a:cubicBezTo>
                <a:cubicBezTo>
                  <a:pt x="1392" y="847"/>
                  <a:pt x="1396" y="844"/>
                  <a:pt x="1396" y="840"/>
                </a:cubicBezTo>
                <a:cubicBezTo>
                  <a:pt x="1396" y="837"/>
                  <a:pt x="1392" y="833"/>
                  <a:pt x="1388" y="833"/>
                </a:cubicBezTo>
                <a:close/>
                <a:moveTo>
                  <a:pt x="1366" y="853"/>
                </a:moveTo>
                <a:cubicBezTo>
                  <a:pt x="1362" y="853"/>
                  <a:pt x="1358" y="856"/>
                  <a:pt x="1358" y="860"/>
                </a:cubicBezTo>
                <a:cubicBezTo>
                  <a:pt x="1358" y="864"/>
                  <a:pt x="1362" y="867"/>
                  <a:pt x="1366" y="867"/>
                </a:cubicBezTo>
                <a:cubicBezTo>
                  <a:pt x="1370" y="867"/>
                  <a:pt x="1373" y="864"/>
                  <a:pt x="1373" y="860"/>
                </a:cubicBezTo>
                <a:cubicBezTo>
                  <a:pt x="1373" y="856"/>
                  <a:pt x="1370" y="853"/>
                  <a:pt x="1366" y="853"/>
                </a:cubicBezTo>
                <a:close/>
                <a:moveTo>
                  <a:pt x="1388" y="853"/>
                </a:moveTo>
                <a:cubicBezTo>
                  <a:pt x="1384" y="853"/>
                  <a:pt x="1380" y="856"/>
                  <a:pt x="1380" y="860"/>
                </a:cubicBezTo>
                <a:cubicBezTo>
                  <a:pt x="1380" y="864"/>
                  <a:pt x="1384" y="867"/>
                  <a:pt x="1388" y="867"/>
                </a:cubicBezTo>
                <a:cubicBezTo>
                  <a:pt x="1392" y="867"/>
                  <a:pt x="1396" y="864"/>
                  <a:pt x="1396" y="860"/>
                </a:cubicBezTo>
                <a:cubicBezTo>
                  <a:pt x="1396" y="856"/>
                  <a:pt x="1392" y="853"/>
                  <a:pt x="1388" y="853"/>
                </a:cubicBezTo>
                <a:close/>
                <a:moveTo>
                  <a:pt x="1366" y="873"/>
                </a:moveTo>
                <a:cubicBezTo>
                  <a:pt x="1362" y="873"/>
                  <a:pt x="1358" y="876"/>
                  <a:pt x="1358" y="879"/>
                </a:cubicBezTo>
                <a:cubicBezTo>
                  <a:pt x="1358" y="883"/>
                  <a:pt x="1362" y="885"/>
                  <a:pt x="1366" y="885"/>
                </a:cubicBezTo>
                <a:cubicBezTo>
                  <a:pt x="1370" y="885"/>
                  <a:pt x="1373" y="883"/>
                  <a:pt x="1373" y="879"/>
                </a:cubicBezTo>
                <a:cubicBezTo>
                  <a:pt x="1373" y="876"/>
                  <a:pt x="1370" y="873"/>
                  <a:pt x="1366" y="873"/>
                </a:cubicBezTo>
                <a:close/>
                <a:moveTo>
                  <a:pt x="1366" y="891"/>
                </a:moveTo>
                <a:cubicBezTo>
                  <a:pt x="1362" y="891"/>
                  <a:pt x="1358" y="894"/>
                  <a:pt x="1358" y="898"/>
                </a:cubicBezTo>
                <a:cubicBezTo>
                  <a:pt x="1358" y="902"/>
                  <a:pt x="1362" y="905"/>
                  <a:pt x="1366" y="905"/>
                </a:cubicBezTo>
                <a:cubicBezTo>
                  <a:pt x="1370" y="905"/>
                  <a:pt x="1373" y="902"/>
                  <a:pt x="1373" y="898"/>
                </a:cubicBezTo>
                <a:cubicBezTo>
                  <a:pt x="1373" y="894"/>
                  <a:pt x="1370" y="891"/>
                  <a:pt x="1366" y="891"/>
                </a:cubicBezTo>
                <a:close/>
                <a:moveTo>
                  <a:pt x="1410" y="601"/>
                </a:moveTo>
                <a:cubicBezTo>
                  <a:pt x="1406" y="601"/>
                  <a:pt x="1402" y="604"/>
                  <a:pt x="1402" y="608"/>
                </a:cubicBezTo>
                <a:cubicBezTo>
                  <a:pt x="1402" y="612"/>
                  <a:pt x="1406" y="615"/>
                  <a:pt x="1410" y="615"/>
                </a:cubicBezTo>
                <a:cubicBezTo>
                  <a:pt x="1414" y="615"/>
                  <a:pt x="1417" y="612"/>
                  <a:pt x="1417" y="608"/>
                </a:cubicBezTo>
                <a:cubicBezTo>
                  <a:pt x="1417" y="604"/>
                  <a:pt x="1414" y="601"/>
                  <a:pt x="1410" y="601"/>
                </a:cubicBezTo>
                <a:close/>
                <a:moveTo>
                  <a:pt x="1432" y="601"/>
                </a:moveTo>
                <a:cubicBezTo>
                  <a:pt x="1428" y="601"/>
                  <a:pt x="1425" y="604"/>
                  <a:pt x="1425" y="608"/>
                </a:cubicBezTo>
                <a:cubicBezTo>
                  <a:pt x="1425" y="612"/>
                  <a:pt x="1428" y="615"/>
                  <a:pt x="1432" y="615"/>
                </a:cubicBezTo>
                <a:cubicBezTo>
                  <a:pt x="1437" y="615"/>
                  <a:pt x="1440" y="612"/>
                  <a:pt x="1440" y="608"/>
                </a:cubicBezTo>
                <a:cubicBezTo>
                  <a:pt x="1440" y="604"/>
                  <a:pt x="1437" y="601"/>
                  <a:pt x="1432" y="601"/>
                </a:cubicBezTo>
                <a:close/>
                <a:moveTo>
                  <a:pt x="1432" y="620"/>
                </a:moveTo>
                <a:cubicBezTo>
                  <a:pt x="1428" y="620"/>
                  <a:pt x="1425" y="623"/>
                  <a:pt x="1425" y="627"/>
                </a:cubicBezTo>
                <a:cubicBezTo>
                  <a:pt x="1425" y="631"/>
                  <a:pt x="1428" y="634"/>
                  <a:pt x="1432" y="634"/>
                </a:cubicBezTo>
                <a:cubicBezTo>
                  <a:pt x="1437" y="634"/>
                  <a:pt x="1440" y="631"/>
                  <a:pt x="1440" y="627"/>
                </a:cubicBezTo>
                <a:cubicBezTo>
                  <a:pt x="1440" y="623"/>
                  <a:pt x="1437" y="620"/>
                  <a:pt x="1432" y="620"/>
                </a:cubicBezTo>
                <a:close/>
                <a:moveTo>
                  <a:pt x="1410" y="640"/>
                </a:moveTo>
                <a:cubicBezTo>
                  <a:pt x="1406" y="640"/>
                  <a:pt x="1402" y="643"/>
                  <a:pt x="1402" y="647"/>
                </a:cubicBezTo>
                <a:cubicBezTo>
                  <a:pt x="1402" y="650"/>
                  <a:pt x="1406" y="653"/>
                  <a:pt x="1410" y="653"/>
                </a:cubicBezTo>
                <a:cubicBezTo>
                  <a:pt x="1414" y="653"/>
                  <a:pt x="1417" y="650"/>
                  <a:pt x="1417" y="647"/>
                </a:cubicBezTo>
                <a:cubicBezTo>
                  <a:pt x="1417" y="643"/>
                  <a:pt x="1414" y="640"/>
                  <a:pt x="1410" y="640"/>
                </a:cubicBezTo>
                <a:close/>
                <a:moveTo>
                  <a:pt x="1432" y="640"/>
                </a:moveTo>
                <a:cubicBezTo>
                  <a:pt x="1428" y="640"/>
                  <a:pt x="1425" y="643"/>
                  <a:pt x="1425" y="647"/>
                </a:cubicBezTo>
                <a:cubicBezTo>
                  <a:pt x="1425" y="650"/>
                  <a:pt x="1428" y="653"/>
                  <a:pt x="1432" y="653"/>
                </a:cubicBezTo>
                <a:cubicBezTo>
                  <a:pt x="1437" y="653"/>
                  <a:pt x="1440" y="650"/>
                  <a:pt x="1440" y="647"/>
                </a:cubicBezTo>
                <a:cubicBezTo>
                  <a:pt x="1440" y="643"/>
                  <a:pt x="1437" y="640"/>
                  <a:pt x="1432" y="640"/>
                </a:cubicBezTo>
                <a:close/>
                <a:moveTo>
                  <a:pt x="1410" y="659"/>
                </a:moveTo>
                <a:cubicBezTo>
                  <a:pt x="1406" y="659"/>
                  <a:pt x="1402" y="662"/>
                  <a:pt x="1402" y="666"/>
                </a:cubicBezTo>
                <a:cubicBezTo>
                  <a:pt x="1402" y="670"/>
                  <a:pt x="1406" y="673"/>
                  <a:pt x="1410" y="673"/>
                </a:cubicBezTo>
                <a:cubicBezTo>
                  <a:pt x="1414" y="673"/>
                  <a:pt x="1417" y="670"/>
                  <a:pt x="1417" y="666"/>
                </a:cubicBezTo>
                <a:cubicBezTo>
                  <a:pt x="1417" y="662"/>
                  <a:pt x="1414" y="659"/>
                  <a:pt x="1410" y="659"/>
                </a:cubicBezTo>
                <a:close/>
                <a:moveTo>
                  <a:pt x="1432" y="659"/>
                </a:moveTo>
                <a:cubicBezTo>
                  <a:pt x="1428" y="659"/>
                  <a:pt x="1425" y="662"/>
                  <a:pt x="1425" y="666"/>
                </a:cubicBezTo>
                <a:cubicBezTo>
                  <a:pt x="1425" y="670"/>
                  <a:pt x="1428" y="673"/>
                  <a:pt x="1432" y="673"/>
                </a:cubicBezTo>
                <a:cubicBezTo>
                  <a:pt x="1437" y="673"/>
                  <a:pt x="1440" y="670"/>
                  <a:pt x="1440" y="666"/>
                </a:cubicBezTo>
                <a:cubicBezTo>
                  <a:pt x="1440" y="662"/>
                  <a:pt x="1437" y="659"/>
                  <a:pt x="1432" y="659"/>
                </a:cubicBezTo>
                <a:close/>
                <a:moveTo>
                  <a:pt x="1410" y="679"/>
                </a:moveTo>
                <a:cubicBezTo>
                  <a:pt x="1406" y="679"/>
                  <a:pt x="1402" y="682"/>
                  <a:pt x="1402" y="686"/>
                </a:cubicBezTo>
                <a:cubicBezTo>
                  <a:pt x="1402" y="689"/>
                  <a:pt x="1406" y="692"/>
                  <a:pt x="1410" y="692"/>
                </a:cubicBezTo>
                <a:cubicBezTo>
                  <a:pt x="1414" y="692"/>
                  <a:pt x="1417" y="689"/>
                  <a:pt x="1417" y="686"/>
                </a:cubicBezTo>
                <a:cubicBezTo>
                  <a:pt x="1417" y="682"/>
                  <a:pt x="1414" y="679"/>
                  <a:pt x="1410" y="679"/>
                </a:cubicBezTo>
                <a:close/>
                <a:moveTo>
                  <a:pt x="1432" y="679"/>
                </a:moveTo>
                <a:cubicBezTo>
                  <a:pt x="1428" y="679"/>
                  <a:pt x="1425" y="682"/>
                  <a:pt x="1425" y="686"/>
                </a:cubicBezTo>
                <a:cubicBezTo>
                  <a:pt x="1425" y="689"/>
                  <a:pt x="1428" y="692"/>
                  <a:pt x="1432" y="692"/>
                </a:cubicBezTo>
                <a:cubicBezTo>
                  <a:pt x="1437" y="692"/>
                  <a:pt x="1440" y="689"/>
                  <a:pt x="1440" y="686"/>
                </a:cubicBezTo>
                <a:cubicBezTo>
                  <a:pt x="1440" y="682"/>
                  <a:pt x="1437" y="679"/>
                  <a:pt x="1432" y="679"/>
                </a:cubicBezTo>
                <a:close/>
                <a:moveTo>
                  <a:pt x="1410" y="698"/>
                </a:moveTo>
                <a:cubicBezTo>
                  <a:pt x="1406" y="698"/>
                  <a:pt x="1402" y="701"/>
                  <a:pt x="1402" y="705"/>
                </a:cubicBezTo>
                <a:cubicBezTo>
                  <a:pt x="1402" y="708"/>
                  <a:pt x="1406" y="711"/>
                  <a:pt x="1410" y="711"/>
                </a:cubicBezTo>
                <a:cubicBezTo>
                  <a:pt x="1414" y="711"/>
                  <a:pt x="1417" y="708"/>
                  <a:pt x="1417" y="705"/>
                </a:cubicBezTo>
                <a:cubicBezTo>
                  <a:pt x="1417" y="701"/>
                  <a:pt x="1414" y="698"/>
                  <a:pt x="1410" y="698"/>
                </a:cubicBezTo>
                <a:close/>
                <a:moveTo>
                  <a:pt x="1432" y="698"/>
                </a:moveTo>
                <a:cubicBezTo>
                  <a:pt x="1428" y="698"/>
                  <a:pt x="1425" y="701"/>
                  <a:pt x="1425" y="705"/>
                </a:cubicBezTo>
                <a:cubicBezTo>
                  <a:pt x="1425" y="708"/>
                  <a:pt x="1428" y="711"/>
                  <a:pt x="1432" y="711"/>
                </a:cubicBezTo>
                <a:cubicBezTo>
                  <a:pt x="1437" y="711"/>
                  <a:pt x="1440" y="708"/>
                  <a:pt x="1440" y="705"/>
                </a:cubicBezTo>
                <a:cubicBezTo>
                  <a:pt x="1440" y="701"/>
                  <a:pt x="1437" y="698"/>
                  <a:pt x="1432" y="698"/>
                </a:cubicBezTo>
                <a:close/>
                <a:moveTo>
                  <a:pt x="1410" y="717"/>
                </a:moveTo>
                <a:cubicBezTo>
                  <a:pt x="1406" y="717"/>
                  <a:pt x="1402" y="720"/>
                  <a:pt x="1402" y="724"/>
                </a:cubicBezTo>
                <a:cubicBezTo>
                  <a:pt x="1402" y="727"/>
                  <a:pt x="1406" y="730"/>
                  <a:pt x="1410" y="730"/>
                </a:cubicBezTo>
                <a:cubicBezTo>
                  <a:pt x="1414" y="730"/>
                  <a:pt x="1417" y="727"/>
                  <a:pt x="1417" y="724"/>
                </a:cubicBezTo>
                <a:cubicBezTo>
                  <a:pt x="1417" y="720"/>
                  <a:pt x="1414" y="717"/>
                  <a:pt x="1410" y="717"/>
                </a:cubicBezTo>
                <a:close/>
                <a:moveTo>
                  <a:pt x="1432" y="717"/>
                </a:moveTo>
                <a:cubicBezTo>
                  <a:pt x="1428" y="717"/>
                  <a:pt x="1425" y="720"/>
                  <a:pt x="1425" y="724"/>
                </a:cubicBezTo>
                <a:cubicBezTo>
                  <a:pt x="1425" y="727"/>
                  <a:pt x="1428" y="730"/>
                  <a:pt x="1432" y="730"/>
                </a:cubicBezTo>
                <a:cubicBezTo>
                  <a:pt x="1437" y="730"/>
                  <a:pt x="1440" y="727"/>
                  <a:pt x="1440" y="724"/>
                </a:cubicBezTo>
                <a:cubicBezTo>
                  <a:pt x="1440" y="720"/>
                  <a:pt x="1437" y="717"/>
                  <a:pt x="1432" y="717"/>
                </a:cubicBezTo>
                <a:close/>
                <a:moveTo>
                  <a:pt x="1410" y="736"/>
                </a:moveTo>
                <a:cubicBezTo>
                  <a:pt x="1406" y="736"/>
                  <a:pt x="1402" y="739"/>
                  <a:pt x="1402" y="743"/>
                </a:cubicBezTo>
                <a:cubicBezTo>
                  <a:pt x="1402" y="747"/>
                  <a:pt x="1406" y="750"/>
                  <a:pt x="1410" y="750"/>
                </a:cubicBezTo>
                <a:cubicBezTo>
                  <a:pt x="1414" y="750"/>
                  <a:pt x="1417" y="747"/>
                  <a:pt x="1417" y="743"/>
                </a:cubicBezTo>
                <a:cubicBezTo>
                  <a:pt x="1417" y="739"/>
                  <a:pt x="1414" y="736"/>
                  <a:pt x="1410" y="736"/>
                </a:cubicBezTo>
                <a:close/>
                <a:moveTo>
                  <a:pt x="1455" y="601"/>
                </a:moveTo>
                <a:cubicBezTo>
                  <a:pt x="1450" y="601"/>
                  <a:pt x="1447" y="604"/>
                  <a:pt x="1447" y="608"/>
                </a:cubicBezTo>
                <a:cubicBezTo>
                  <a:pt x="1447" y="612"/>
                  <a:pt x="1450" y="615"/>
                  <a:pt x="1455" y="615"/>
                </a:cubicBezTo>
                <a:cubicBezTo>
                  <a:pt x="1459" y="615"/>
                  <a:pt x="1462" y="612"/>
                  <a:pt x="1462" y="608"/>
                </a:cubicBezTo>
                <a:cubicBezTo>
                  <a:pt x="1462" y="604"/>
                  <a:pt x="1459" y="601"/>
                  <a:pt x="1455" y="601"/>
                </a:cubicBezTo>
                <a:close/>
                <a:moveTo>
                  <a:pt x="1477" y="601"/>
                </a:moveTo>
                <a:cubicBezTo>
                  <a:pt x="1472" y="601"/>
                  <a:pt x="1469" y="604"/>
                  <a:pt x="1469" y="608"/>
                </a:cubicBezTo>
                <a:cubicBezTo>
                  <a:pt x="1469" y="612"/>
                  <a:pt x="1472" y="615"/>
                  <a:pt x="1477" y="615"/>
                </a:cubicBezTo>
                <a:cubicBezTo>
                  <a:pt x="1481" y="615"/>
                  <a:pt x="1484" y="612"/>
                  <a:pt x="1484" y="608"/>
                </a:cubicBezTo>
                <a:cubicBezTo>
                  <a:pt x="1484" y="604"/>
                  <a:pt x="1481" y="601"/>
                  <a:pt x="1477" y="601"/>
                </a:cubicBezTo>
                <a:close/>
                <a:moveTo>
                  <a:pt x="1455" y="620"/>
                </a:moveTo>
                <a:cubicBezTo>
                  <a:pt x="1450" y="620"/>
                  <a:pt x="1447" y="623"/>
                  <a:pt x="1447" y="627"/>
                </a:cubicBezTo>
                <a:cubicBezTo>
                  <a:pt x="1447" y="631"/>
                  <a:pt x="1450" y="634"/>
                  <a:pt x="1455" y="634"/>
                </a:cubicBezTo>
                <a:cubicBezTo>
                  <a:pt x="1459" y="634"/>
                  <a:pt x="1462" y="631"/>
                  <a:pt x="1462" y="627"/>
                </a:cubicBezTo>
                <a:cubicBezTo>
                  <a:pt x="1462" y="623"/>
                  <a:pt x="1459" y="620"/>
                  <a:pt x="1455" y="620"/>
                </a:cubicBezTo>
                <a:close/>
                <a:moveTo>
                  <a:pt x="1477" y="620"/>
                </a:moveTo>
                <a:cubicBezTo>
                  <a:pt x="1472" y="620"/>
                  <a:pt x="1469" y="623"/>
                  <a:pt x="1469" y="627"/>
                </a:cubicBezTo>
                <a:cubicBezTo>
                  <a:pt x="1469" y="631"/>
                  <a:pt x="1472" y="634"/>
                  <a:pt x="1477" y="634"/>
                </a:cubicBezTo>
                <a:cubicBezTo>
                  <a:pt x="1481" y="634"/>
                  <a:pt x="1484" y="631"/>
                  <a:pt x="1484" y="627"/>
                </a:cubicBezTo>
                <a:cubicBezTo>
                  <a:pt x="1484" y="623"/>
                  <a:pt x="1481" y="620"/>
                  <a:pt x="1477" y="620"/>
                </a:cubicBezTo>
                <a:close/>
                <a:moveTo>
                  <a:pt x="1455" y="640"/>
                </a:moveTo>
                <a:cubicBezTo>
                  <a:pt x="1450" y="640"/>
                  <a:pt x="1447" y="643"/>
                  <a:pt x="1447" y="647"/>
                </a:cubicBezTo>
                <a:cubicBezTo>
                  <a:pt x="1447" y="650"/>
                  <a:pt x="1450" y="653"/>
                  <a:pt x="1455" y="653"/>
                </a:cubicBezTo>
                <a:cubicBezTo>
                  <a:pt x="1459" y="653"/>
                  <a:pt x="1462" y="650"/>
                  <a:pt x="1462" y="647"/>
                </a:cubicBezTo>
                <a:cubicBezTo>
                  <a:pt x="1462" y="643"/>
                  <a:pt x="1459" y="640"/>
                  <a:pt x="1455" y="640"/>
                </a:cubicBezTo>
                <a:close/>
                <a:moveTo>
                  <a:pt x="1455" y="659"/>
                </a:moveTo>
                <a:cubicBezTo>
                  <a:pt x="1450" y="659"/>
                  <a:pt x="1447" y="662"/>
                  <a:pt x="1447" y="666"/>
                </a:cubicBezTo>
                <a:cubicBezTo>
                  <a:pt x="1447" y="670"/>
                  <a:pt x="1450" y="673"/>
                  <a:pt x="1455" y="673"/>
                </a:cubicBezTo>
                <a:cubicBezTo>
                  <a:pt x="1459" y="673"/>
                  <a:pt x="1462" y="670"/>
                  <a:pt x="1462" y="666"/>
                </a:cubicBezTo>
                <a:cubicBezTo>
                  <a:pt x="1462" y="662"/>
                  <a:pt x="1459" y="659"/>
                  <a:pt x="1455" y="659"/>
                </a:cubicBezTo>
                <a:close/>
                <a:moveTo>
                  <a:pt x="1477" y="659"/>
                </a:moveTo>
                <a:cubicBezTo>
                  <a:pt x="1472" y="659"/>
                  <a:pt x="1469" y="662"/>
                  <a:pt x="1469" y="666"/>
                </a:cubicBezTo>
                <a:cubicBezTo>
                  <a:pt x="1469" y="670"/>
                  <a:pt x="1472" y="673"/>
                  <a:pt x="1477" y="673"/>
                </a:cubicBezTo>
                <a:cubicBezTo>
                  <a:pt x="1481" y="673"/>
                  <a:pt x="1484" y="670"/>
                  <a:pt x="1484" y="666"/>
                </a:cubicBezTo>
                <a:cubicBezTo>
                  <a:pt x="1484" y="662"/>
                  <a:pt x="1481" y="659"/>
                  <a:pt x="1477" y="659"/>
                </a:cubicBezTo>
                <a:close/>
                <a:moveTo>
                  <a:pt x="1455" y="679"/>
                </a:moveTo>
                <a:cubicBezTo>
                  <a:pt x="1450" y="679"/>
                  <a:pt x="1447" y="682"/>
                  <a:pt x="1447" y="686"/>
                </a:cubicBezTo>
                <a:cubicBezTo>
                  <a:pt x="1447" y="689"/>
                  <a:pt x="1450" y="692"/>
                  <a:pt x="1455" y="692"/>
                </a:cubicBezTo>
                <a:cubicBezTo>
                  <a:pt x="1459" y="692"/>
                  <a:pt x="1462" y="689"/>
                  <a:pt x="1462" y="686"/>
                </a:cubicBezTo>
                <a:cubicBezTo>
                  <a:pt x="1462" y="682"/>
                  <a:pt x="1459" y="679"/>
                  <a:pt x="1455" y="679"/>
                </a:cubicBezTo>
                <a:close/>
                <a:moveTo>
                  <a:pt x="1455" y="698"/>
                </a:moveTo>
                <a:cubicBezTo>
                  <a:pt x="1450" y="698"/>
                  <a:pt x="1447" y="701"/>
                  <a:pt x="1447" y="705"/>
                </a:cubicBezTo>
                <a:cubicBezTo>
                  <a:pt x="1447" y="708"/>
                  <a:pt x="1450" y="711"/>
                  <a:pt x="1455" y="711"/>
                </a:cubicBezTo>
                <a:cubicBezTo>
                  <a:pt x="1459" y="711"/>
                  <a:pt x="1462" y="708"/>
                  <a:pt x="1462" y="705"/>
                </a:cubicBezTo>
                <a:cubicBezTo>
                  <a:pt x="1462" y="701"/>
                  <a:pt x="1459" y="698"/>
                  <a:pt x="1455" y="698"/>
                </a:cubicBezTo>
                <a:close/>
                <a:moveTo>
                  <a:pt x="1498" y="601"/>
                </a:moveTo>
                <a:cubicBezTo>
                  <a:pt x="1494" y="601"/>
                  <a:pt x="1491" y="604"/>
                  <a:pt x="1491" y="608"/>
                </a:cubicBezTo>
                <a:cubicBezTo>
                  <a:pt x="1491" y="612"/>
                  <a:pt x="1494" y="615"/>
                  <a:pt x="1498" y="615"/>
                </a:cubicBezTo>
                <a:cubicBezTo>
                  <a:pt x="1503" y="615"/>
                  <a:pt x="1506" y="612"/>
                  <a:pt x="1506" y="608"/>
                </a:cubicBezTo>
                <a:cubicBezTo>
                  <a:pt x="1506" y="604"/>
                  <a:pt x="1503" y="601"/>
                  <a:pt x="1498" y="601"/>
                </a:cubicBezTo>
                <a:close/>
                <a:moveTo>
                  <a:pt x="1410" y="757"/>
                </a:moveTo>
                <a:cubicBezTo>
                  <a:pt x="1406" y="757"/>
                  <a:pt x="1402" y="759"/>
                  <a:pt x="1402" y="763"/>
                </a:cubicBezTo>
                <a:cubicBezTo>
                  <a:pt x="1402" y="766"/>
                  <a:pt x="1406" y="769"/>
                  <a:pt x="1410" y="769"/>
                </a:cubicBezTo>
                <a:cubicBezTo>
                  <a:pt x="1414" y="769"/>
                  <a:pt x="1417" y="766"/>
                  <a:pt x="1417" y="763"/>
                </a:cubicBezTo>
                <a:cubicBezTo>
                  <a:pt x="1417" y="759"/>
                  <a:pt x="1414" y="757"/>
                  <a:pt x="1410" y="757"/>
                </a:cubicBezTo>
                <a:close/>
                <a:moveTo>
                  <a:pt x="1432" y="873"/>
                </a:moveTo>
                <a:cubicBezTo>
                  <a:pt x="1428" y="873"/>
                  <a:pt x="1425" y="876"/>
                  <a:pt x="1425" y="879"/>
                </a:cubicBezTo>
                <a:cubicBezTo>
                  <a:pt x="1425" y="883"/>
                  <a:pt x="1428" y="885"/>
                  <a:pt x="1432" y="885"/>
                </a:cubicBezTo>
                <a:cubicBezTo>
                  <a:pt x="1437" y="885"/>
                  <a:pt x="1440" y="883"/>
                  <a:pt x="1440" y="879"/>
                </a:cubicBezTo>
                <a:cubicBezTo>
                  <a:pt x="1440" y="876"/>
                  <a:pt x="1437" y="873"/>
                  <a:pt x="1432" y="873"/>
                </a:cubicBezTo>
                <a:close/>
                <a:moveTo>
                  <a:pt x="1432" y="891"/>
                </a:moveTo>
                <a:cubicBezTo>
                  <a:pt x="1428" y="891"/>
                  <a:pt x="1425" y="894"/>
                  <a:pt x="1425" y="898"/>
                </a:cubicBezTo>
                <a:cubicBezTo>
                  <a:pt x="1425" y="902"/>
                  <a:pt x="1428" y="905"/>
                  <a:pt x="1432" y="905"/>
                </a:cubicBezTo>
                <a:cubicBezTo>
                  <a:pt x="1437" y="905"/>
                  <a:pt x="1440" y="902"/>
                  <a:pt x="1440" y="898"/>
                </a:cubicBezTo>
                <a:cubicBezTo>
                  <a:pt x="1440" y="894"/>
                  <a:pt x="1437" y="891"/>
                  <a:pt x="1432" y="891"/>
                </a:cubicBezTo>
                <a:close/>
                <a:moveTo>
                  <a:pt x="1455" y="853"/>
                </a:moveTo>
                <a:cubicBezTo>
                  <a:pt x="1450" y="853"/>
                  <a:pt x="1447" y="856"/>
                  <a:pt x="1447" y="860"/>
                </a:cubicBezTo>
                <a:cubicBezTo>
                  <a:pt x="1447" y="864"/>
                  <a:pt x="1450" y="867"/>
                  <a:pt x="1455" y="867"/>
                </a:cubicBezTo>
                <a:cubicBezTo>
                  <a:pt x="1459" y="867"/>
                  <a:pt x="1462" y="864"/>
                  <a:pt x="1462" y="860"/>
                </a:cubicBezTo>
                <a:cubicBezTo>
                  <a:pt x="1462" y="856"/>
                  <a:pt x="1459" y="853"/>
                  <a:pt x="1455" y="853"/>
                </a:cubicBezTo>
                <a:close/>
                <a:moveTo>
                  <a:pt x="1455" y="873"/>
                </a:moveTo>
                <a:cubicBezTo>
                  <a:pt x="1450" y="873"/>
                  <a:pt x="1447" y="876"/>
                  <a:pt x="1447" y="879"/>
                </a:cubicBezTo>
                <a:cubicBezTo>
                  <a:pt x="1447" y="883"/>
                  <a:pt x="1450" y="885"/>
                  <a:pt x="1455" y="885"/>
                </a:cubicBezTo>
                <a:cubicBezTo>
                  <a:pt x="1459" y="885"/>
                  <a:pt x="1462" y="883"/>
                  <a:pt x="1462" y="879"/>
                </a:cubicBezTo>
                <a:cubicBezTo>
                  <a:pt x="1462" y="876"/>
                  <a:pt x="1459" y="873"/>
                  <a:pt x="1455" y="873"/>
                </a:cubicBezTo>
                <a:close/>
                <a:moveTo>
                  <a:pt x="1455" y="891"/>
                </a:moveTo>
                <a:cubicBezTo>
                  <a:pt x="1450" y="891"/>
                  <a:pt x="1447" y="894"/>
                  <a:pt x="1447" y="898"/>
                </a:cubicBezTo>
                <a:cubicBezTo>
                  <a:pt x="1447" y="902"/>
                  <a:pt x="1450" y="905"/>
                  <a:pt x="1455" y="905"/>
                </a:cubicBezTo>
                <a:cubicBezTo>
                  <a:pt x="1459" y="905"/>
                  <a:pt x="1462" y="902"/>
                  <a:pt x="1462" y="898"/>
                </a:cubicBezTo>
                <a:cubicBezTo>
                  <a:pt x="1462" y="894"/>
                  <a:pt x="1459" y="891"/>
                  <a:pt x="1455" y="891"/>
                </a:cubicBezTo>
                <a:close/>
                <a:moveTo>
                  <a:pt x="675" y="911"/>
                </a:moveTo>
                <a:cubicBezTo>
                  <a:pt x="671" y="911"/>
                  <a:pt x="667" y="914"/>
                  <a:pt x="667" y="917"/>
                </a:cubicBezTo>
                <a:cubicBezTo>
                  <a:pt x="667" y="921"/>
                  <a:pt x="671" y="924"/>
                  <a:pt x="675" y="924"/>
                </a:cubicBezTo>
                <a:cubicBezTo>
                  <a:pt x="679" y="924"/>
                  <a:pt x="682" y="921"/>
                  <a:pt x="682" y="917"/>
                </a:cubicBezTo>
                <a:cubicBezTo>
                  <a:pt x="682" y="914"/>
                  <a:pt x="679" y="911"/>
                  <a:pt x="675" y="911"/>
                </a:cubicBezTo>
                <a:close/>
                <a:moveTo>
                  <a:pt x="675" y="930"/>
                </a:moveTo>
                <a:cubicBezTo>
                  <a:pt x="671" y="930"/>
                  <a:pt x="667" y="933"/>
                  <a:pt x="667" y="937"/>
                </a:cubicBezTo>
                <a:cubicBezTo>
                  <a:pt x="667" y="940"/>
                  <a:pt x="671" y="943"/>
                  <a:pt x="675" y="943"/>
                </a:cubicBezTo>
                <a:cubicBezTo>
                  <a:pt x="679" y="943"/>
                  <a:pt x="682" y="940"/>
                  <a:pt x="682" y="937"/>
                </a:cubicBezTo>
                <a:cubicBezTo>
                  <a:pt x="682" y="933"/>
                  <a:pt x="679" y="930"/>
                  <a:pt x="675" y="930"/>
                </a:cubicBezTo>
                <a:close/>
                <a:moveTo>
                  <a:pt x="675" y="950"/>
                </a:moveTo>
                <a:cubicBezTo>
                  <a:pt x="671" y="950"/>
                  <a:pt x="667" y="953"/>
                  <a:pt x="667" y="956"/>
                </a:cubicBezTo>
                <a:cubicBezTo>
                  <a:pt x="667" y="960"/>
                  <a:pt x="671" y="963"/>
                  <a:pt x="675" y="963"/>
                </a:cubicBezTo>
                <a:cubicBezTo>
                  <a:pt x="679" y="963"/>
                  <a:pt x="682" y="960"/>
                  <a:pt x="682" y="956"/>
                </a:cubicBezTo>
                <a:cubicBezTo>
                  <a:pt x="682" y="953"/>
                  <a:pt x="679" y="950"/>
                  <a:pt x="675" y="950"/>
                </a:cubicBezTo>
                <a:close/>
                <a:moveTo>
                  <a:pt x="675" y="969"/>
                </a:moveTo>
                <a:cubicBezTo>
                  <a:pt x="671" y="969"/>
                  <a:pt x="667" y="972"/>
                  <a:pt x="667" y="976"/>
                </a:cubicBezTo>
                <a:cubicBezTo>
                  <a:pt x="667" y="980"/>
                  <a:pt x="671" y="983"/>
                  <a:pt x="675" y="983"/>
                </a:cubicBezTo>
                <a:cubicBezTo>
                  <a:pt x="679" y="983"/>
                  <a:pt x="682" y="980"/>
                  <a:pt x="682" y="976"/>
                </a:cubicBezTo>
                <a:cubicBezTo>
                  <a:pt x="682" y="972"/>
                  <a:pt x="679" y="969"/>
                  <a:pt x="675" y="969"/>
                </a:cubicBezTo>
                <a:close/>
                <a:moveTo>
                  <a:pt x="675" y="988"/>
                </a:moveTo>
                <a:cubicBezTo>
                  <a:pt x="671" y="988"/>
                  <a:pt x="667" y="991"/>
                  <a:pt x="667" y="995"/>
                </a:cubicBezTo>
                <a:cubicBezTo>
                  <a:pt x="667" y="999"/>
                  <a:pt x="671" y="1002"/>
                  <a:pt x="675" y="1002"/>
                </a:cubicBezTo>
                <a:cubicBezTo>
                  <a:pt x="679" y="1002"/>
                  <a:pt x="682" y="999"/>
                  <a:pt x="682" y="995"/>
                </a:cubicBezTo>
                <a:cubicBezTo>
                  <a:pt x="682" y="991"/>
                  <a:pt x="679" y="988"/>
                  <a:pt x="675" y="988"/>
                </a:cubicBezTo>
                <a:close/>
                <a:moveTo>
                  <a:pt x="652" y="1008"/>
                </a:moveTo>
                <a:cubicBezTo>
                  <a:pt x="648" y="1008"/>
                  <a:pt x="645" y="1011"/>
                  <a:pt x="645" y="1014"/>
                </a:cubicBezTo>
                <a:cubicBezTo>
                  <a:pt x="645" y="1018"/>
                  <a:pt x="648" y="1021"/>
                  <a:pt x="652" y="1021"/>
                </a:cubicBezTo>
                <a:cubicBezTo>
                  <a:pt x="657" y="1021"/>
                  <a:pt x="660" y="1018"/>
                  <a:pt x="660" y="1014"/>
                </a:cubicBezTo>
                <a:cubicBezTo>
                  <a:pt x="660" y="1011"/>
                  <a:pt x="657" y="1008"/>
                  <a:pt x="652" y="1008"/>
                </a:cubicBezTo>
                <a:close/>
                <a:moveTo>
                  <a:pt x="675" y="1008"/>
                </a:moveTo>
                <a:cubicBezTo>
                  <a:pt x="671" y="1008"/>
                  <a:pt x="667" y="1011"/>
                  <a:pt x="667" y="1014"/>
                </a:cubicBezTo>
                <a:cubicBezTo>
                  <a:pt x="667" y="1018"/>
                  <a:pt x="671" y="1021"/>
                  <a:pt x="675" y="1021"/>
                </a:cubicBezTo>
                <a:cubicBezTo>
                  <a:pt x="679" y="1021"/>
                  <a:pt x="682" y="1018"/>
                  <a:pt x="682" y="1014"/>
                </a:cubicBezTo>
                <a:cubicBezTo>
                  <a:pt x="682" y="1011"/>
                  <a:pt x="679" y="1008"/>
                  <a:pt x="675" y="1008"/>
                </a:cubicBezTo>
                <a:close/>
                <a:moveTo>
                  <a:pt x="652" y="1026"/>
                </a:moveTo>
                <a:cubicBezTo>
                  <a:pt x="648" y="1026"/>
                  <a:pt x="645" y="1029"/>
                  <a:pt x="645" y="1033"/>
                </a:cubicBezTo>
                <a:cubicBezTo>
                  <a:pt x="645" y="1037"/>
                  <a:pt x="648" y="1040"/>
                  <a:pt x="652" y="1040"/>
                </a:cubicBezTo>
                <a:cubicBezTo>
                  <a:pt x="657" y="1040"/>
                  <a:pt x="660" y="1037"/>
                  <a:pt x="660" y="1033"/>
                </a:cubicBezTo>
                <a:cubicBezTo>
                  <a:pt x="660" y="1029"/>
                  <a:pt x="657" y="1026"/>
                  <a:pt x="652" y="1026"/>
                </a:cubicBezTo>
                <a:close/>
                <a:moveTo>
                  <a:pt x="675" y="1026"/>
                </a:moveTo>
                <a:cubicBezTo>
                  <a:pt x="671" y="1026"/>
                  <a:pt x="667" y="1029"/>
                  <a:pt x="667" y="1033"/>
                </a:cubicBezTo>
                <a:cubicBezTo>
                  <a:pt x="667" y="1037"/>
                  <a:pt x="671" y="1040"/>
                  <a:pt x="675" y="1040"/>
                </a:cubicBezTo>
                <a:cubicBezTo>
                  <a:pt x="679" y="1040"/>
                  <a:pt x="682" y="1037"/>
                  <a:pt x="682" y="1033"/>
                </a:cubicBezTo>
                <a:cubicBezTo>
                  <a:pt x="682" y="1029"/>
                  <a:pt x="679" y="1026"/>
                  <a:pt x="675" y="1026"/>
                </a:cubicBezTo>
                <a:close/>
                <a:moveTo>
                  <a:pt x="652" y="1046"/>
                </a:moveTo>
                <a:cubicBezTo>
                  <a:pt x="648" y="1046"/>
                  <a:pt x="645" y="1049"/>
                  <a:pt x="645" y="1053"/>
                </a:cubicBezTo>
                <a:cubicBezTo>
                  <a:pt x="645" y="1057"/>
                  <a:pt x="648" y="1060"/>
                  <a:pt x="652" y="1060"/>
                </a:cubicBezTo>
                <a:cubicBezTo>
                  <a:pt x="657" y="1060"/>
                  <a:pt x="660" y="1057"/>
                  <a:pt x="660" y="1053"/>
                </a:cubicBezTo>
                <a:cubicBezTo>
                  <a:pt x="660" y="1049"/>
                  <a:pt x="657" y="1046"/>
                  <a:pt x="652" y="1046"/>
                </a:cubicBezTo>
                <a:close/>
                <a:moveTo>
                  <a:pt x="675" y="1046"/>
                </a:moveTo>
                <a:cubicBezTo>
                  <a:pt x="671" y="1046"/>
                  <a:pt x="667" y="1049"/>
                  <a:pt x="667" y="1053"/>
                </a:cubicBezTo>
                <a:cubicBezTo>
                  <a:pt x="667" y="1057"/>
                  <a:pt x="671" y="1060"/>
                  <a:pt x="675" y="1060"/>
                </a:cubicBezTo>
                <a:cubicBezTo>
                  <a:pt x="679" y="1060"/>
                  <a:pt x="682" y="1057"/>
                  <a:pt x="682" y="1053"/>
                </a:cubicBezTo>
                <a:cubicBezTo>
                  <a:pt x="682" y="1049"/>
                  <a:pt x="679" y="1046"/>
                  <a:pt x="675" y="1046"/>
                </a:cubicBezTo>
                <a:close/>
                <a:moveTo>
                  <a:pt x="631" y="1104"/>
                </a:moveTo>
                <a:cubicBezTo>
                  <a:pt x="627" y="1104"/>
                  <a:pt x="623" y="1107"/>
                  <a:pt x="623" y="1111"/>
                </a:cubicBezTo>
                <a:cubicBezTo>
                  <a:pt x="623" y="1115"/>
                  <a:pt x="627" y="1118"/>
                  <a:pt x="631" y="1118"/>
                </a:cubicBezTo>
                <a:cubicBezTo>
                  <a:pt x="635" y="1118"/>
                  <a:pt x="638" y="1115"/>
                  <a:pt x="638" y="1111"/>
                </a:cubicBezTo>
                <a:cubicBezTo>
                  <a:pt x="638" y="1107"/>
                  <a:pt x="635" y="1104"/>
                  <a:pt x="631" y="1104"/>
                </a:cubicBezTo>
                <a:close/>
                <a:moveTo>
                  <a:pt x="631" y="1123"/>
                </a:moveTo>
                <a:cubicBezTo>
                  <a:pt x="627" y="1123"/>
                  <a:pt x="623" y="1127"/>
                  <a:pt x="623" y="1130"/>
                </a:cubicBezTo>
                <a:cubicBezTo>
                  <a:pt x="623" y="1134"/>
                  <a:pt x="627" y="1137"/>
                  <a:pt x="631" y="1137"/>
                </a:cubicBezTo>
                <a:cubicBezTo>
                  <a:pt x="635" y="1137"/>
                  <a:pt x="638" y="1134"/>
                  <a:pt x="638" y="1130"/>
                </a:cubicBezTo>
                <a:cubicBezTo>
                  <a:pt x="638" y="1127"/>
                  <a:pt x="635" y="1123"/>
                  <a:pt x="631" y="1123"/>
                </a:cubicBezTo>
                <a:close/>
                <a:moveTo>
                  <a:pt x="631" y="1144"/>
                </a:moveTo>
                <a:cubicBezTo>
                  <a:pt x="627" y="1144"/>
                  <a:pt x="623" y="1146"/>
                  <a:pt x="623" y="1150"/>
                </a:cubicBezTo>
                <a:cubicBezTo>
                  <a:pt x="623" y="1154"/>
                  <a:pt x="627" y="1157"/>
                  <a:pt x="631" y="1157"/>
                </a:cubicBezTo>
                <a:cubicBezTo>
                  <a:pt x="635" y="1157"/>
                  <a:pt x="638" y="1154"/>
                  <a:pt x="638" y="1150"/>
                </a:cubicBezTo>
                <a:cubicBezTo>
                  <a:pt x="638" y="1146"/>
                  <a:pt x="635" y="1144"/>
                  <a:pt x="631" y="1144"/>
                </a:cubicBezTo>
                <a:close/>
                <a:moveTo>
                  <a:pt x="652" y="1066"/>
                </a:moveTo>
                <a:cubicBezTo>
                  <a:pt x="648" y="1066"/>
                  <a:pt x="645" y="1069"/>
                  <a:pt x="645" y="1073"/>
                </a:cubicBezTo>
                <a:cubicBezTo>
                  <a:pt x="645" y="1076"/>
                  <a:pt x="648" y="1079"/>
                  <a:pt x="652" y="1079"/>
                </a:cubicBezTo>
                <a:cubicBezTo>
                  <a:pt x="657" y="1079"/>
                  <a:pt x="660" y="1076"/>
                  <a:pt x="660" y="1073"/>
                </a:cubicBezTo>
                <a:cubicBezTo>
                  <a:pt x="660" y="1069"/>
                  <a:pt x="657" y="1066"/>
                  <a:pt x="652" y="1066"/>
                </a:cubicBezTo>
                <a:close/>
                <a:moveTo>
                  <a:pt x="675" y="1066"/>
                </a:moveTo>
                <a:cubicBezTo>
                  <a:pt x="671" y="1066"/>
                  <a:pt x="667" y="1069"/>
                  <a:pt x="667" y="1073"/>
                </a:cubicBezTo>
                <a:cubicBezTo>
                  <a:pt x="667" y="1076"/>
                  <a:pt x="671" y="1079"/>
                  <a:pt x="675" y="1079"/>
                </a:cubicBezTo>
                <a:cubicBezTo>
                  <a:pt x="679" y="1079"/>
                  <a:pt x="682" y="1076"/>
                  <a:pt x="682" y="1073"/>
                </a:cubicBezTo>
                <a:cubicBezTo>
                  <a:pt x="682" y="1069"/>
                  <a:pt x="679" y="1066"/>
                  <a:pt x="675" y="1066"/>
                </a:cubicBezTo>
                <a:close/>
                <a:moveTo>
                  <a:pt x="652" y="1085"/>
                </a:moveTo>
                <a:cubicBezTo>
                  <a:pt x="648" y="1085"/>
                  <a:pt x="645" y="1088"/>
                  <a:pt x="645" y="1092"/>
                </a:cubicBezTo>
                <a:cubicBezTo>
                  <a:pt x="645" y="1095"/>
                  <a:pt x="648" y="1098"/>
                  <a:pt x="652" y="1098"/>
                </a:cubicBezTo>
                <a:cubicBezTo>
                  <a:pt x="657" y="1098"/>
                  <a:pt x="660" y="1095"/>
                  <a:pt x="660" y="1092"/>
                </a:cubicBezTo>
                <a:cubicBezTo>
                  <a:pt x="660" y="1088"/>
                  <a:pt x="657" y="1085"/>
                  <a:pt x="652" y="1085"/>
                </a:cubicBezTo>
                <a:close/>
                <a:moveTo>
                  <a:pt x="675" y="1085"/>
                </a:moveTo>
                <a:cubicBezTo>
                  <a:pt x="671" y="1085"/>
                  <a:pt x="667" y="1088"/>
                  <a:pt x="667" y="1092"/>
                </a:cubicBezTo>
                <a:cubicBezTo>
                  <a:pt x="667" y="1095"/>
                  <a:pt x="671" y="1098"/>
                  <a:pt x="675" y="1098"/>
                </a:cubicBezTo>
                <a:cubicBezTo>
                  <a:pt x="679" y="1098"/>
                  <a:pt x="682" y="1095"/>
                  <a:pt x="682" y="1092"/>
                </a:cubicBezTo>
                <a:cubicBezTo>
                  <a:pt x="682" y="1088"/>
                  <a:pt x="679" y="1085"/>
                  <a:pt x="675" y="1085"/>
                </a:cubicBezTo>
                <a:close/>
                <a:moveTo>
                  <a:pt x="652" y="1104"/>
                </a:moveTo>
                <a:cubicBezTo>
                  <a:pt x="648" y="1104"/>
                  <a:pt x="645" y="1107"/>
                  <a:pt x="645" y="1111"/>
                </a:cubicBezTo>
                <a:cubicBezTo>
                  <a:pt x="645" y="1115"/>
                  <a:pt x="648" y="1118"/>
                  <a:pt x="652" y="1118"/>
                </a:cubicBezTo>
                <a:cubicBezTo>
                  <a:pt x="657" y="1118"/>
                  <a:pt x="660" y="1115"/>
                  <a:pt x="660" y="1111"/>
                </a:cubicBezTo>
                <a:cubicBezTo>
                  <a:pt x="660" y="1107"/>
                  <a:pt x="657" y="1104"/>
                  <a:pt x="652" y="1104"/>
                </a:cubicBezTo>
                <a:close/>
                <a:moveTo>
                  <a:pt x="675" y="1104"/>
                </a:moveTo>
                <a:cubicBezTo>
                  <a:pt x="671" y="1104"/>
                  <a:pt x="667" y="1107"/>
                  <a:pt x="667" y="1111"/>
                </a:cubicBezTo>
                <a:cubicBezTo>
                  <a:pt x="667" y="1115"/>
                  <a:pt x="671" y="1118"/>
                  <a:pt x="675" y="1118"/>
                </a:cubicBezTo>
                <a:cubicBezTo>
                  <a:pt x="679" y="1118"/>
                  <a:pt x="682" y="1115"/>
                  <a:pt x="682" y="1111"/>
                </a:cubicBezTo>
                <a:cubicBezTo>
                  <a:pt x="682" y="1107"/>
                  <a:pt x="679" y="1104"/>
                  <a:pt x="675" y="1104"/>
                </a:cubicBezTo>
                <a:close/>
                <a:moveTo>
                  <a:pt x="652" y="1123"/>
                </a:moveTo>
                <a:cubicBezTo>
                  <a:pt x="648" y="1123"/>
                  <a:pt x="645" y="1127"/>
                  <a:pt x="645" y="1130"/>
                </a:cubicBezTo>
                <a:cubicBezTo>
                  <a:pt x="645" y="1134"/>
                  <a:pt x="648" y="1137"/>
                  <a:pt x="652" y="1137"/>
                </a:cubicBezTo>
                <a:cubicBezTo>
                  <a:pt x="657" y="1137"/>
                  <a:pt x="660" y="1134"/>
                  <a:pt x="660" y="1130"/>
                </a:cubicBezTo>
                <a:cubicBezTo>
                  <a:pt x="660" y="1127"/>
                  <a:pt x="657" y="1123"/>
                  <a:pt x="652" y="1123"/>
                </a:cubicBezTo>
                <a:close/>
                <a:moveTo>
                  <a:pt x="675" y="1123"/>
                </a:moveTo>
                <a:cubicBezTo>
                  <a:pt x="671" y="1123"/>
                  <a:pt x="667" y="1127"/>
                  <a:pt x="667" y="1130"/>
                </a:cubicBezTo>
                <a:cubicBezTo>
                  <a:pt x="667" y="1134"/>
                  <a:pt x="671" y="1137"/>
                  <a:pt x="675" y="1137"/>
                </a:cubicBezTo>
                <a:cubicBezTo>
                  <a:pt x="679" y="1137"/>
                  <a:pt x="682" y="1134"/>
                  <a:pt x="682" y="1130"/>
                </a:cubicBezTo>
                <a:cubicBezTo>
                  <a:pt x="682" y="1127"/>
                  <a:pt x="679" y="1123"/>
                  <a:pt x="675" y="1123"/>
                </a:cubicBezTo>
                <a:close/>
                <a:moveTo>
                  <a:pt x="652" y="1144"/>
                </a:moveTo>
                <a:cubicBezTo>
                  <a:pt x="648" y="1144"/>
                  <a:pt x="645" y="1146"/>
                  <a:pt x="645" y="1150"/>
                </a:cubicBezTo>
                <a:cubicBezTo>
                  <a:pt x="645" y="1154"/>
                  <a:pt x="648" y="1157"/>
                  <a:pt x="652" y="1157"/>
                </a:cubicBezTo>
                <a:cubicBezTo>
                  <a:pt x="657" y="1157"/>
                  <a:pt x="660" y="1154"/>
                  <a:pt x="660" y="1150"/>
                </a:cubicBezTo>
                <a:cubicBezTo>
                  <a:pt x="660" y="1146"/>
                  <a:pt x="657" y="1144"/>
                  <a:pt x="652" y="1144"/>
                </a:cubicBezTo>
                <a:close/>
                <a:moveTo>
                  <a:pt x="652" y="1163"/>
                </a:moveTo>
                <a:cubicBezTo>
                  <a:pt x="648" y="1163"/>
                  <a:pt x="645" y="1166"/>
                  <a:pt x="645" y="1169"/>
                </a:cubicBezTo>
                <a:cubicBezTo>
                  <a:pt x="645" y="1173"/>
                  <a:pt x="648" y="1176"/>
                  <a:pt x="652" y="1176"/>
                </a:cubicBezTo>
                <a:cubicBezTo>
                  <a:pt x="657" y="1176"/>
                  <a:pt x="660" y="1173"/>
                  <a:pt x="660" y="1169"/>
                </a:cubicBezTo>
                <a:cubicBezTo>
                  <a:pt x="660" y="1166"/>
                  <a:pt x="657" y="1163"/>
                  <a:pt x="652" y="1163"/>
                </a:cubicBezTo>
                <a:close/>
                <a:moveTo>
                  <a:pt x="675" y="1163"/>
                </a:moveTo>
                <a:cubicBezTo>
                  <a:pt x="671" y="1163"/>
                  <a:pt x="667" y="1166"/>
                  <a:pt x="667" y="1169"/>
                </a:cubicBezTo>
                <a:cubicBezTo>
                  <a:pt x="667" y="1173"/>
                  <a:pt x="671" y="1176"/>
                  <a:pt x="675" y="1176"/>
                </a:cubicBezTo>
                <a:cubicBezTo>
                  <a:pt x="679" y="1176"/>
                  <a:pt x="682" y="1173"/>
                  <a:pt x="682" y="1169"/>
                </a:cubicBezTo>
                <a:cubicBezTo>
                  <a:pt x="682" y="1166"/>
                  <a:pt x="679" y="1163"/>
                  <a:pt x="675" y="1163"/>
                </a:cubicBezTo>
                <a:close/>
                <a:moveTo>
                  <a:pt x="698" y="911"/>
                </a:moveTo>
                <a:cubicBezTo>
                  <a:pt x="693" y="911"/>
                  <a:pt x="690" y="914"/>
                  <a:pt x="690" y="917"/>
                </a:cubicBezTo>
                <a:cubicBezTo>
                  <a:pt x="690" y="921"/>
                  <a:pt x="693" y="924"/>
                  <a:pt x="698" y="924"/>
                </a:cubicBezTo>
                <a:cubicBezTo>
                  <a:pt x="702" y="924"/>
                  <a:pt x="705" y="921"/>
                  <a:pt x="705" y="917"/>
                </a:cubicBezTo>
                <a:cubicBezTo>
                  <a:pt x="705" y="914"/>
                  <a:pt x="702" y="911"/>
                  <a:pt x="698" y="911"/>
                </a:cubicBezTo>
                <a:close/>
                <a:moveTo>
                  <a:pt x="720" y="911"/>
                </a:moveTo>
                <a:cubicBezTo>
                  <a:pt x="715" y="911"/>
                  <a:pt x="712" y="914"/>
                  <a:pt x="712" y="917"/>
                </a:cubicBezTo>
                <a:cubicBezTo>
                  <a:pt x="712" y="921"/>
                  <a:pt x="715" y="924"/>
                  <a:pt x="720" y="924"/>
                </a:cubicBezTo>
                <a:cubicBezTo>
                  <a:pt x="724" y="924"/>
                  <a:pt x="727" y="921"/>
                  <a:pt x="727" y="917"/>
                </a:cubicBezTo>
                <a:cubicBezTo>
                  <a:pt x="727" y="914"/>
                  <a:pt x="724" y="911"/>
                  <a:pt x="720" y="911"/>
                </a:cubicBezTo>
                <a:close/>
                <a:moveTo>
                  <a:pt x="698" y="930"/>
                </a:moveTo>
                <a:cubicBezTo>
                  <a:pt x="693" y="930"/>
                  <a:pt x="690" y="933"/>
                  <a:pt x="690" y="937"/>
                </a:cubicBezTo>
                <a:cubicBezTo>
                  <a:pt x="690" y="940"/>
                  <a:pt x="693" y="943"/>
                  <a:pt x="698" y="943"/>
                </a:cubicBezTo>
                <a:cubicBezTo>
                  <a:pt x="702" y="943"/>
                  <a:pt x="705" y="940"/>
                  <a:pt x="705" y="937"/>
                </a:cubicBezTo>
                <a:cubicBezTo>
                  <a:pt x="705" y="933"/>
                  <a:pt x="702" y="930"/>
                  <a:pt x="698" y="930"/>
                </a:cubicBezTo>
                <a:close/>
                <a:moveTo>
                  <a:pt x="720" y="930"/>
                </a:moveTo>
                <a:cubicBezTo>
                  <a:pt x="715" y="930"/>
                  <a:pt x="712" y="933"/>
                  <a:pt x="712" y="937"/>
                </a:cubicBezTo>
                <a:cubicBezTo>
                  <a:pt x="712" y="940"/>
                  <a:pt x="715" y="943"/>
                  <a:pt x="720" y="943"/>
                </a:cubicBezTo>
                <a:cubicBezTo>
                  <a:pt x="724" y="943"/>
                  <a:pt x="727" y="940"/>
                  <a:pt x="727" y="937"/>
                </a:cubicBezTo>
                <a:cubicBezTo>
                  <a:pt x="727" y="933"/>
                  <a:pt x="724" y="930"/>
                  <a:pt x="720" y="930"/>
                </a:cubicBezTo>
                <a:close/>
                <a:moveTo>
                  <a:pt x="698" y="950"/>
                </a:moveTo>
                <a:cubicBezTo>
                  <a:pt x="693" y="950"/>
                  <a:pt x="690" y="953"/>
                  <a:pt x="690" y="956"/>
                </a:cubicBezTo>
                <a:cubicBezTo>
                  <a:pt x="690" y="960"/>
                  <a:pt x="693" y="963"/>
                  <a:pt x="698" y="963"/>
                </a:cubicBezTo>
                <a:cubicBezTo>
                  <a:pt x="702" y="963"/>
                  <a:pt x="705" y="960"/>
                  <a:pt x="705" y="956"/>
                </a:cubicBezTo>
                <a:cubicBezTo>
                  <a:pt x="705" y="953"/>
                  <a:pt x="702" y="950"/>
                  <a:pt x="698" y="950"/>
                </a:cubicBezTo>
                <a:close/>
                <a:moveTo>
                  <a:pt x="720" y="950"/>
                </a:moveTo>
                <a:cubicBezTo>
                  <a:pt x="715" y="950"/>
                  <a:pt x="712" y="953"/>
                  <a:pt x="712" y="956"/>
                </a:cubicBezTo>
                <a:cubicBezTo>
                  <a:pt x="712" y="960"/>
                  <a:pt x="715" y="963"/>
                  <a:pt x="720" y="963"/>
                </a:cubicBezTo>
                <a:cubicBezTo>
                  <a:pt x="724" y="963"/>
                  <a:pt x="727" y="960"/>
                  <a:pt x="727" y="956"/>
                </a:cubicBezTo>
                <a:cubicBezTo>
                  <a:pt x="727" y="953"/>
                  <a:pt x="724" y="950"/>
                  <a:pt x="720" y="950"/>
                </a:cubicBezTo>
                <a:close/>
                <a:moveTo>
                  <a:pt x="698" y="969"/>
                </a:moveTo>
                <a:cubicBezTo>
                  <a:pt x="693" y="969"/>
                  <a:pt x="690" y="972"/>
                  <a:pt x="690" y="976"/>
                </a:cubicBezTo>
                <a:cubicBezTo>
                  <a:pt x="690" y="980"/>
                  <a:pt x="693" y="983"/>
                  <a:pt x="698" y="983"/>
                </a:cubicBezTo>
                <a:cubicBezTo>
                  <a:pt x="702" y="983"/>
                  <a:pt x="705" y="980"/>
                  <a:pt x="705" y="976"/>
                </a:cubicBezTo>
                <a:cubicBezTo>
                  <a:pt x="705" y="972"/>
                  <a:pt x="702" y="969"/>
                  <a:pt x="698" y="969"/>
                </a:cubicBezTo>
                <a:close/>
                <a:moveTo>
                  <a:pt x="720" y="969"/>
                </a:moveTo>
                <a:cubicBezTo>
                  <a:pt x="715" y="969"/>
                  <a:pt x="712" y="972"/>
                  <a:pt x="712" y="976"/>
                </a:cubicBezTo>
                <a:cubicBezTo>
                  <a:pt x="712" y="980"/>
                  <a:pt x="715" y="983"/>
                  <a:pt x="720" y="983"/>
                </a:cubicBezTo>
                <a:cubicBezTo>
                  <a:pt x="724" y="983"/>
                  <a:pt x="727" y="980"/>
                  <a:pt x="727" y="976"/>
                </a:cubicBezTo>
                <a:cubicBezTo>
                  <a:pt x="727" y="972"/>
                  <a:pt x="724" y="969"/>
                  <a:pt x="720" y="969"/>
                </a:cubicBezTo>
                <a:close/>
                <a:moveTo>
                  <a:pt x="698" y="988"/>
                </a:moveTo>
                <a:cubicBezTo>
                  <a:pt x="693" y="988"/>
                  <a:pt x="690" y="991"/>
                  <a:pt x="690" y="995"/>
                </a:cubicBezTo>
                <a:cubicBezTo>
                  <a:pt x="690" y="999"/>
                  <a:pt x="693" y="1002"/>
                  <a:pt x="698" y="1002"/>
                </a:cubicBezTo>
                <a:cubicBezTo>
                  <a:pt x="702" y="1002"/>
                  <a:pt x="705" y="999"/>
                  <a:pt x="705" y="995"/>
                </a:cubicBezTo>
                <a:cubicBezTo>
                  <a:pt x="705" y="991"/>
                  <a:pt x="702" y="988"/>
                  <a:pt x="698" y="988"/>
                </a:cubicBezTo>
                <a:close/>
                <a:moveTo>
                  <a:pt x="720" y="988"/>
                </a:moveTo>
                <a:cubicBezTo>
                  <a:pt x="715" y="988"/>
                  <a:pt x="712" y="991"/>
                  <a:pt x="712" y="995"/>
                </a:cubicBezTo>
                <a:cubicBezTo>
                  <a:pt x="712" y="999"/>
                  <a:pt x="715" y="1002"/>
                  <a:pt x="720" y="1002"/>
                </a:cubicBezTo>
                <a:cubicBezTo>
                  <a:pt x="724" y="1002"/>
                  <a:pt x="727" y="999"/>
                  <a:pt x="727" y="995"/>
                </a:cubicBezTo>
                <a:cubicBezTo>
                  <a:pt x="727" y="991"/>
                  <a:pt x="724" y="988"/>
                  <a:pt x="720" y="988"/>
                </a:cubicBezTo>
                <a:close/>
                <a:moveTo>
                  <a:pt x="698" y="1008"/>
                </a:moveTo>
                <a:cubicBezTo>
                  <a:pt x="693" y="1008"/>
                  <a:pt x="690" y="1011"/>
                  <a:pt x="690" y="1014"/>
                </a:cubicBezTo>
                <a:cubicBezTo>
                  <a:pt x="690" y="1018"/>
                  <a:pt x="693" y="1021"/>
                  <a:pt x="698" y="1021"/>
                </a:cubicBezTo>
                <a:cubicBezTo>
                  <a:pt x="702" y="1021"/>
                  <a:pt x="705" y="1018"/>
                  <a:pt x="705" y="1014"/>
                </a:cubicBezTo>
                <a:cubicBezTo>
                  <a:pt x="705" y="1011"/>
                  <a:pt x="702" y="1008"/>
                  <a:pt x="698" y="1008"/>
                </a:cubicBezTo>
                <a:close/>
                <a:moveTo>
                  <a:pt x="720" y="1008"/>
                </a:moveTo>
                <a:cubicBezTo>
                  <a:pt x="715" y="1008"/>
                  <a:pt x="712" y="1011"/>
                  <a:pt x="712" y="1014"/>
                </a:cubicBezTo>
                <a:cubicBezTo>
                  <a:pt x="712" y="1018"/>
                  <a:pt x="715" y="1021"/>
                  <a:pt x="720" y="1021"/>
                </a:cubicBezTo>
                <a:cubicBezTo>
                  <a:pt x="724" y="1021"/>
                  <a:pt x="727" y="1018"/>
                  <a:pt x="727" y="1014"/>
                </a:cubicBezTo>
                <a:cubicBezTo>
                  <a:pt x="727" y="1011"/>
                  <a:pt x="724" y="1008"/>
                  <a:pt x="720" y="1008"/>
                </a:cubicBezTo>
                <a:close/>
                <a:moveTo>
                  <a:pt x="698" y="1026"/>
                </a:moveTo>
                <a:cubicBezTo>
                  <a:pt x="693" y="1026"/>
                  <a:pt x="690" y="1029"/>
                  <a:pt x="690" y="1033"/>
                </a:cubicBezTo>
                <a:cubicBezTo>
                  <a:pt x="690" y="1037"/>
                  <a:pt x="693" y="1040"/>
                  <a:pt x="698" y="1040"/>
                </a:cubicBezTo>
                <a:cubicBezTo>
                  <a:pt x="702" y="1040"/>
                  <a:pt x="705" y="1037"/>
                  <a:pt x="705" y="1033"/>
                </a:cubicBezTo>
                <a:cubicBezTo>
                  <a:pt x="705" y="1029"/>
                  <a:pt x="702" y="1026"/>
                  <a:pt x="698" y="1026"/>
                </a:cubicBezTo>
                <a:close/>
                <a:moveTo>
                  <a:pt x="720" y="1026"/>
                </a:moveTo>
                <a:cubicBezTo>
                  <a:pt x="715" y="1026"/>
                  <a:pt x="712" y="1029"/>
                  <a:pt x="712" y="1033"/>
                </a:cubicBezTo>
                <a:cubicBezTo>
                  <a:pt x="712" y="1037"/>
                  <a:pt x="715" y="1040"/>
                  <a:pt x="720" y="1040"/>
                </a:cubicBezTo>
                <a:cubicBezTo>
                  <a:pt x="724" y="1040"/>
                  <a:pt x="727" y="1037"/>
                  <a:pt x="727" y="1033"/>
                </a:cubicBezTo>
                <a:cubicBezTo>
                  <a:pt x="727" y="1029"/>
                  <a:pt x="724" y="1026"/>
                  <a:pt x="720" y="1026"/>
                </a:cubicBezTo>
                <a:close/>
                <a:moveTo>
                  <a:pt x="698" y="1046"/>
                </a:moveTo>
                <a:cubicBezTo>
                  <a:pt x="693" y="1046"/>
                  <a:pt x="690" y="1049"/>
                  <a:pt x="690" y="1053"/>
                </a:cubicBezTo>
                <a:cubicBezTo>
                  <a:pt x="690" y="1057"/>
                  <a:pt x="693" y="1060"/>
                  <a:pt x="698" y="1060"/>
                </a:cubicBezTo>
                <a:cubicBezTo>
                  <a:pt x="702" y="1060"/>
                  <a:pt x="705" y="1057"/>
                  <a:pt x="705" y="1053"/>
                </a:cubicBezTo>
                <a:cubicBezTo>
                  <a:pt x="705" y="1049"/>
                  <a:pt x="702" y="1046"/>
                  <a:pt x="698" y="1046"/>
                </a:cubicBezTo>
                <a:close/>
                <a:moveTo>
                  <a:pt x="720" y="1046"/>
                </a:moveTo>
                <a:cubicBezTo>
                  <a:pt x="715" y="1046"/>
                  <a:pt x="712" y="1049"/>
                  <a:pt x="712" y="1053"/>
                </a:cubicBezTo>
                <a:cubicBezTo>
                  <a:pt x="712" y="1057"/>
                  <a:pt x="715" y="1060"/>
                  <a:pt x="720" y="1060"/>
                </a:cubicBezTo>
                <a:cubicBezTo>
                  <a:pt x="724" y="1060"/>
                  <a:pt x="727" y="1057"/>
                  <a:pt x="727" y="1053"/>
                </a:cubicBezTo>
                <a:cubicBezTo>
                  <a:pt x="727" y="1049"/>
                  <a:pt x="724" y="1046"/>
                  <a:pt x="720" y="1046"/>
                </a:cubicBezTo>
                <a:close/>
                <a:moveTo>
                  <a:pt x="742" y="911"/>
                </a:moveTo>
                <a:cubicBezTo>
                  <a:pt x="738" y="911"/>
                  <a:pt x="735" y="914"/>
                  <a:pt x="735" y="918"/>
                </a:cubicBezTo>
                <a:cubicBezTo>
                  <a:pt x="735" y="922"/>
                  <a:pt x="738" y="925"/>
                  <a:pt x="742" y="925"/>
                </a:cubicBezTo>
                <a:cubicBezTo>
                  <a:pt x="747" y="925"/>
                  <a:pt x="750" y="922"/>
                  <a:pt x="750" y="918"/>
                </a:cubicBezTo>
                <a:cubicBezTo>
                  <a:pt x="750" y="914"/>
                  <a:pt x="747" y="911"/>
                  <a:pt x="742" y="911"/>
                </a:cubicBezTo>
                <a:close/>
                <a:moveTo>
                  <a:pt x="764" y="924"/>
                </a:moveTo>
                <a:cubicBezTo>
                  <a:pt x="768" y="924"/>
                  <a:pt x="771" y="922"/>
                  <a:pt x="771" y="917"/>
                </a:cubicBezTo>
                <a:cubicBezTo>
                  <a:pt x="771" y="914"/>
                  <a:pt x="769" y="911"/>
                  <a:pt x="765" y="911"/>
                </a:cubicBezTo>
                <a:cubicBezTo>
                  <a:pt x="761" y="911"/>
                  <a:pt x="756" y="914"/>
                  <a:pt x="756" y="917"/>
                </a:cubicBezTo>
                <a:cubicBezTo>
                  <a:pt x="756" y="922"/>
                  <a:pt x="759" y="924"/>
                  <a:pt x="764" y="924"/>
                </a:cubicBezTo>
                <a:close/>
                <a:moveTo>
                  <a:pt x="742" y="944"/>
                </a:moveTo>
                <a:cubicBezTo>
                  <a:pt x="746" y="944"/>
                  <a:pt x="749" y="940"/>
                  <a:pt x="749" y="937"/>
                </a:cubicBezTo>
                <a:cubicBezTo>
                  <a:pt x="749" y="933"/>
                  <a:pt x="746" y="930"/>
                  <a:pt x="741" y="930"/>
                </a:cubicBezTo>
                <a:cubicBezTo>
                  <a:pt x="737" y="930"/>
                  <a:pt x="734" y="933"/>
                  <a:pt x="734" y="937"/>
                </a:cubicBezTo>
                <a:cubicBezTo>
                  <a:pt x="734" y="940"/>
                  <a:pt x="738" y="944"/>
                  <a:pt x="742" y="944"/>
                </a:cubicBezTo>
                <a:close/>
                <a:moveTo>
                  <a:pt x="764" y="943"/>
                </a:moveTo>
                <a:cubicBezTo>
                  <a:pt x="768" y="943"/>
                  <a:pt x="771" y="940"/>
                  <a:pt x="771" y="937"/>
                </a:cubicBezTo>
                <a:cubicBezTo>
                  <a:pt x="771" y="933"/>
                  <a:pt x="769" y="931"/>
                  <a:pt x="765" y="931"/>
                </a:cubicBezTo>
                <a:cubicBezTo>
                  <a:pt x="761" y="931"/>
                  <a:pt x="756" y="933"/>
                  <a:pt x="756" y="937"/>
                </a:cubicBezTo>
                <a:cubicBezTo>
                  <a:pt x="756" y="940"/>
                  <a:pt x="759" y="943"/>
                  <a:pt x="764" y="943"/>
                </a:cubicBezTo>
                <a:close/>
                <a:moveTo>
                  <a:pt x="742" y="950"/>
                </a:moveTo>
                <a:cubicBezTo>
                  <a:pt x="738" y="950"/>
                  <a:pt x="735" y="953"/>
                  <a:pt x="735" y="957"/>
                </a:cubicBezTo>
                <a:cubicBezTo>
                  <a:pt x="735" y="961"/>
                  <a:pt x="738" y="964"/>
                  <a:pt x="742" y="964"/>
                </a:cubicBezTo>
                <a:cubicBezTo>
                  <a:pt x="747" y="964"/>
                  <a:pt x="750" y="961"/>
                  <a:pt x="750" y="957"/>
                </a:cubicBezTo>
                <a:cubicBezTo>
                  <a:pt x="750" y="953"/>
                  <a:pt x="747" y="950"/>
                  <a:pt x="742" y="950"/>
                </a:cubicBezTo>
                <a:close/>
                <a:moveTo>
                  <a:pt x="765" y="950"/>
                </a:moveTo>
                <a:cubicBezTo>
                  <a:pt x="761" y="950"/>
                  <a:pt x="758" y="953"/>
                  <a:pt x="758" y="957"/>
                </a:cubicBezTo>
                <a:cubicBezTo>
                  <a:pt x="758" y="961"/>
                  <a:pt x="761" y="964"/>
                  <a:pt x="765" y="964"/>
                </a:cubicBezTo>
                <a:cubicBezTo>
                  <a:pt x="770" y="964"/>
                  <a:pt x="773" y="961"/>
                  <a:pt x="773" y="957"/>
                </a:cubicBezTo>
                <a:cubicBezTo>
                  <a:pt x="773" y="953"/>
                  <a:pt x="770" y="950"/>
                  <a:pt x="765" y="950"/>
                </a:cubicBezTo>
                <a:close/>
                <a:moveTo>
                  <a:pt x="742" y="970"/>
                </a:moveTo>
                <a:cubicBezTo>
                  <a:pt x="738" y="970"/>
                  <a:pt x="735" y="973"/>
                  <a:pt x="735" y="977"/>
                </a:cubicBezTo>
                <a:cubicBezTo>
                  <a:pt x="735" y="980"/>
                  <a:pt x="738" y="983"/>
                  <a:pt x="742" y="983"/>
                </a:cubicBezTo>
                <a:cubicBezTo>
                  <a:pt x="747" y="983"/>
                  <a:pt x="750" y="980"/>
                  <a:pt x="750" y="977"/>
                </a:cubicBezTo>
                <a:cubicBezTo>
                  <a:pt x="750" y="973"/>
                  <a:pt x="747" y="970"/>
                  <a:pt x="742" y="970"/>
                </a:cubicBezTo>
                <a:close/>
                <a:moveTo>
                  <a:pt x="765" y="970"/>
                </a:moveTo>
                <a:cubicBezTo>
                  <a:pt x="761" y="970"/>
                  <a:pt x="758" y="973"/>
                  <a:pt x="758" y="977"/>
                </a:cubicBezTo>
                <a:cubicBezTo>
                  <a:pt x="758" y="980"/>
                  <a:pt x="761" y="983"/>
                  <a:pt x="765" y="983"/>
                </a:cubicBezTo>
                <a:cubicBezTo>
                  <a:pt x="770" y="983"/>
                  <a:pt x="773" y="980"/>
                  <a:pt x="773" y="977"/>
                </a:cubicBezTo>
                <a:cubicBezTo>
                  <a:pt x="773" y="973"/>
                  <a:pt x="770" y="970"/>
                  <a:pt x="765" y="970"/>
                </a:cubicBezTo>
                <a:close/>
                <a:moveTo>
                  <a:pt x="742" y="989"/>
                </a:moveTo>
                <a:cubicBezTo>
                  <a:pt x="738" y="989"/>
                  <a:pt x="735" y="992"/>
                  <a:pt x="735" y="996"/>
                </a:cubicBezTo>
                <a:cubicBezTo>
                  <a:pt x="735" y="1000"/>
                  <a:pt x="738" y="1002"/>
                  <a:pt x="742" y="1002"/>
                </a:cubicBezTo>
                <a:cubicBezTo>
                  <a:pt x="747" y="1002"/>
                  <a:pt x="750" y="1000"/>
                  <a:pt x="750" y="996"/>
                </a:cubicBezTo>
                <a:cubicBezTo>
                  <a:pt x="750" y="992"/>
                  <a:pt x="747" y="989"/>
                  <a:pt x="742" y="989"/>
                </a:cubicBezTo>
                <a:close/>
                <a:moveTo>
                  <a:pt x="765" y="989"/>
                </a:moveTo>
                <a:cubicBezTo>
                  <a:pt x="761" y="989"/>
                  <a:pt x="758" y="992"/>
                  <a:pt x="758" y="996"/>
                </a:cubicBezTo>
                <a:cubicBezTo>
                  <a:pt x="758" y="1000"/>
                  <a:pt x="761" y="1002"/>
                  <a:pt x="765" y="1002"/>
                </a:cubicBezTo>
                <a:cubicBezTo>
                  <a:pt x="770" y="1002"/>
                  <a:pt x="773" y="1000"/>
                  <a:pt x="773" y="996"/>
                </a:cubicBezTo>
                <a:cubicBezTo>
                  <a:pt x="773" y="992"/>
                  <a:pt x="770" y="989"/>
                  <a:pt x="765" y="989"/>
                </a:cubicBezTo>
                <a:close/>
                <a:moveTo>
                  <a:pt x="742" y="1009"/>
                </a:moveTo>
                <a:cubicBezTo>
                  <a:pt x="738" y="1009"/>
                  <a:pt x="735" y="1012"/>
                  <a:pt x="735" y="1015"/>
                </a:cubicBezTo>
                <a:cubicBezTo>
                  <a:pt x="735" y="1019"/>
                  <a:pt x="738" y="1022"/>
                  <a:pt x="742" y="1022"/>
                </a:cubicBezTo>
                <a:cubicBezTo>
                  <a:pt x="747" y="1022"/>
                  <a:pt x="750" y="1019"/>
                  <a:pt x="750" y="1015"/>
                </a:cubicBezTo>
                <a:cubicBezTo>
                  <a:pt x="750" y="1012"/>
                  <a:pt x="747" y="1009"/>
                  <a:pt x="742" y="1009"/>
                </a:cubicBezTo>
                <a:close/>
                <a:moveTo>
                  <a:pt x="742" y="1028"/>
                </a:moveTo>
                <a:cubicBezTo>
                  <a:pt x="738" y="1028"/>
                  <a:pt x="735" y="1031"/>
                  <a:pt x="735" y="1034"/>
                </a:cubicBezTo>
                <a:cubicBezTo>
                  <a:pt x="735" y="1038"/>
                  <a:pt x="738" y="1041"/>
                  <a:pt x="742" y="1041"/>
                </a:cubicBezTo>
                <a:cubicBezTo>
                  <a:pt x="747" y="1041"/>
                  <a:pt x="750" y="1038"/>
                  <a:pt x="750" y="1034"/>
                </a:cubicBezTo>
                <a:cubicBezTo>
                  <a:pt x="750" y="1031"/>
                  <a:pt x="747" y="1028"/>
                  <a:pt x="742" y="1028"/>
                </a:cubicBezTo>
                <a:close/>
                <a:moveTo>
                  <a:pt x="786" y="911"/>
                </a:moveTo>
                <a:cubicBezTo>
                  <a:pt x="782" y="911"/>
                  <a:pt x="779" y="914"/>
                  <a:pt x="779" y="917"/>
                </a:cubicBezTo>
                <a:cubicBezTo>
                  <a:pt x="779" y="921"/>
                  <a:pt x="782" y="924"/>
                  <a:pt x="786" y="924"/>
                </a:cubicBezTo>
                <a:cubicBezTo>
                  <a:pt x="791" y="924"/>
                  <a:pt x="794" y="921"/>
                  <a:pt x="794" y="917"/>
                </a:cubicBezTo>
                <a:cubicBezTo>
                  <a:pt x="794" y="914"/>
                  <a:pt x="791" y="911"/>
                  <a:pt x="786" y="911"/>
                </a:cubicBezTo>
                <a:close/>
                <a:moveTo>
                  <a:pt x="808" y="911"/>
                </a:moveTo>
                <a:cubicBezTo>
                  <a:pt x="804" y="911"/>
                  <a:pt x="801" y="914"/>
                  <a:pt x="801" y="917"/>
                </a:cubicBezTo>
                <a:cubicBezTo>
                  <a:pt x="801" y="921"/>
                  <a:pt x="804" y="924"/>
                  <a:pt x="808" y="924"/>
                </a:cubicBezTo>
                <a:cubicBezTo>
                  <a:pt x="813" y="924"/>
                  <a:pt x="816" y="921"/>
                  <a:pt x="816" y="917"/>
                </a:cubicBezTo>
                <a:cubicBezTo>
                  <a:pt x="816" y="914"/>
                  <a:pt x="813" y="911"/>
                  <a:pt x="808" y="911"/>
                </a:cubicBezTo>
                <a:close/>
                <a:moveTo>
                  <a:pt x="786" y="930"/>
                </a:moveTo>
                <a:cubicBezTo>
                  <a:pt x="782" y="930"/>
                  <a:pt x="779" y="933"/>
                  <a:pt x="779" y="937"/>
                </a:cubicBezTo>
                <a:cubicBezTo>
                  <a:pt x="779" y="940"/>
                  <a:pt x="782" y="943"/>
                  <a:pt x="786" y="943"/>
                </a:cubicBezTo>
                <a:cubicBezTo>
                  <a:pt x="791" y="943"/>
                  <a:pt x="794" y="940"/>
                  <a:pt x="794" y="937"/>
                </a:cubicBezTo>
                <a:cubicBezTo>
                  <a:pt x="794" y="933"/>
                  <a:pt x="791" y="930"/>
                  <a:pt x="786" y="930"/>
                </a:cubicBezTo>
                <a:close/>
                <a:moveTo>
                  <a:pt x="808" y="930"/>
                </a:moveTo>
                <a:cubicBezTo>
                  <a:pt x="804" y="930"/>
                  <a:pt x="801" y="933"/>
                  <a:pt x="801" y="937"/>
                </a:cubicBezTo>
                <a:cubicBezTo>
                  <a:pt x="801" y="940"/>
                  <a:pt x="804" y="943"/>
                  <a:pt x="808" y="943"/>
                </a:cubicBezTo>
                <a:cubicBezTo>
                  <a:pt x="813" y="943"/>
                  <a:pt x="816" y="940"/>
                  <a:pt x="816" y="937"/>
                </a:cubicBezTo>
                <a:cubicBezTo>
                  <a:pt x="816" y="933"/>
                  <a:pt x="813" y="930"/>
                  <a:pt x="808" y="930"/>
                </a:cubicBezTo>
                <a:close/>
                <a:moveTo>
                  <a:pt x="786" y="950"/>
                </a:moveTo>
                <a:cubicBezTo>
                  <a:pt x="782" y="950"/>
                  <a:pt x="779" y="953"/>
                  <a:pt x="779" y="956"/>
                </a:cubicBezTo>
                <a:cubicBezTo>
                  <a:pt x="779" y="960"/>
                  <a:pt x="782" y="963"/>
                  <a:pt x="786" y="963"/>
                </a:cubicBezTo>
                <a:cubicBezTo>
                  <a:pt x="791" y="963"/>
                  <a:pt x="794" y="960"/>
                  <a:pt x="794" y="956"/>
                </a:cubicBezTo>
                <a:cubicBezTo>
                  <a:pt x="794" y="953"/>
                  <a:pt x="791" y="950"/>
                  <a:pt x="786" y="950"/>
                </a:cubicBezTo>
                <a:close/>
                <a:moveTo>
                  <a:pt x="808" y="950"/>
                </a:moveTo>
                <a:cubicBezTo>
                  <a:pt x="804" y="950"/>
                  <a:pt x="801" y="953"/>
                  <a:pt x="801" y="956"/>
                </a:cubicBezTo>
                <a:cubicBezTo>
                  <a:pt x="801" y="960"/>
                  <a:pt x="804" y="963"/>
                  <a:pt x="808" y="963"/>
                </a:cubicBezTo>
                <a:cubicBezTo>
                  <a:pt x="813" y="963"/>
                  <a:pt x="816" y="960"/>
                  <a:pt x="816" y="956"/>
                </a:cubicBezTo>
                <a:cubicBezTo>
                  <a:pt x="816" y="953"/>
                  <a:pt x="813" y="950"/>
                  <a:pt x="808" y="950"/>
                </a:cubicBezTo>
                <a:close/>
                <a:moveTo>
                  <a:pt x="786" y="969"/>
                </a:moveTo>
                <a:cubicBezTo>
                  <a:pt x="782" y="969"/>
                  <a:pt x="779" y="972"/>
                  <a:pt x="779" y="976"/>
                </a:cubicBezTo>
                <a:cubicBezTo>
                  <a:pt x="779" y="980"/>
                  <a:pt x="782" y="983"/>
                  <a:pt x="786" y="983"/>
                </a:cubicBezTo>
                <a:cubicBezTo>
                  <a:pt x="791" y="983"/>
                  <a:pt x="794" y="980"/>
                  <a:pt x="794" y="976"/>
                </a:cubicBezTo>
                <a:cubicBezTo>
                  <a:pt x="794" y="972"/>
                  <a:pt x="791" y="969"/>
                  <a:pt x="786" y="969"/>
                </a:cubicBezTo>
                <a:close/>
                <a:moveTo>
                  <a:pt x="830" y="911"/>
                </a:moveTo>
                <a:cubicBezTo>
                  <a:pt x="826" y="911"/>
                  <a:pt x="822" y="914"/>
                  <a:pt x="822" y="917"/>
                </a:cubicBezTo>
                <a:cubicBezTo>
                  <a:pt x="822" y="921"/>
                  <a:pt x="826" y="924"/>
                  <a:pt x="830" y="924"/>
                </a:cubicBezTo>
                <a:cubicBezTo>
                  <a:pt x="834" y="924"/>
                  <a:pt x="838" y="921"/>
                  <a:pt x="838" y="917"/>
                </a:cubicBezTo>
                <a:cubicBezTo>
                  <a:pt x="838" y="914"/>
                  <a:pt x="834" y="911"/>
                  <a:pt x="830" y="911"/>
                </a:cubicBezTo>
                <a:close/>
                <a:moveTo>
                  <a:pt x="698" y="1066"/>
                </a:moveTo>
                <a:cubicBezTo>
                  <a:pt x="693" y="1066"/>
                  <a:pt x="690" y="1069"/>
                  <a:pt x="690" y="1073"/>
                </a:cubicBezTo>
                <a:cubicBezTo>
                  <a:pt x="690" y="1076"/>
                  <a:pt x="693" y="1079"/>
                  <a:pt x="698" y="1079"/>
                </a:cubicBezTo>
                <a:cubicBezTo>
                  <a:pt x="702" y="1079"/>
                  <a:pt x="705" y="1076"/>
                  <a:pt x="705" y="1073"/>
                </a:cubicBezTo>
                <a:cubicBezTo>
                  <a:pt x="705" y="1069"/>
                  <a:pt x="702" y="1066"/>
                  <a:pt x="698" y="1066"/>
                </a:cubicBezTo>
                <a:close/>
                <a:moveTo>
                  <a:pt x="698" y="1085"/>
                </a:moveTo>
                <a:cubicBezTo>
                  <a:pt x="693" y="1085"/>
                  <a:pt x="690" y="1088"/>
                  <a:pt x="690" y="1092"/>
                </a:cubicBezTo>
                <a:cubicBezTo>
                  <a:pt x="690" y="1095"/>
                  <a:pt x="693" y="1098"/>
                  <a:pt x="698" y="1098"/>
                </a:cubicBezTo>
                <a:cubicBezTo>
                  <a:pt x="702" y="1098"/>
                  <a:pt x="705" y="1095"/>
                  <a:pt x="705" y="1092"/>
                </a:cubicBezTo>
                <a:cubicBezTo>
                  <a:pt x="705" y="1088"/>
                  <a:pt x="702" y="1085"/>
                  <a:pt x="698" y="1085"/>
                </a:cubicBezTo>
                <a:close/>
                <a:moveTo>
                  <a:pt x="1232" y="911"/>
                </a:moveTo>
                <a:cubicBezTo>
                  <a:pt x="1228" y="911"/>
                  <a:pt x="1224" y="914"/>
                  <a:pt x="1224" y="917"/>
                </a:cubicBezTo>
                <a:cubicBezTo>
                  <a:pt x="1224" y="921"/>
                  <a:pt x="1228" y="924"/>
                  <a:pt x="1232" y="924"/>
                </a:cubicBezTo>
                <a:cubicBezTo>
                  <a:pt x="1236" y="924"/>
                  <a:pt x="1240" y="921"/>
                  <a:pt x="1240" y="917"/>
                </a:cubicBezTo>
                <a:cubicBezTo>
                  <a:pt x="1240" y="914"/>
                  <a:pt x="1236" y="911"/>
                  <a:pt x="1232" y="911"/>
                </a:cubicBezTo>
                <a:close/>
                <a:moveTo>
                  <a:pt x="1255" y="911"/>
                </a:moveTo>
                <a:cubicBezTo>
                  <a:pt x="1251" y="911"/>
                  <a:pt x="1247" y="914"/>
                  <a:pt x="1247" y="917"/>
                </a:cubicBezTo>
                <a:cubicBezTo>
                  <a:pt x="1247" y="921"/>
                  <a:pt x="1251" y="924"/>
                  <a:pt x="1255" y="924"/>
                </a:cubicBezTo>
                <a:cubicBezTo>
                  <a:pt x="1259" y="924"/>
                  <a:pt x="1263" y="921"/>
                  <a:pt x="1263" y="917"/>
                </a:cubicBezTo>
                <a:cubicBezTo>
                  <a:pt x="1263" y="914"/>
                  <a:pt x="1259" y="911"/>
                  <a:pt x="1255" y="911"/>
                </a:cubicBezTo>
                <a:close/>
                <a:moveTo>
                  <a:pt x="1232" y="930"/>
                </a:moveTo>
                <a:cubicBezTo>
                  <a:pt x="1228" y="930"/>
                  <a:pt x="1224" y="933"/>
                  <a:pt x="1224" y="937"/>
                </a:cubicBezTo>
                <a:cubicBezTo>
                  <a:pt x="1224" y="940"/>
                  <a:pt x="1228" y="943"/>
                  <a:pt x="1232" y="943"/>
                </a:cubicBezTo>
                <a:cubicBezTo>
                  <a:pt x="1236" y="943"/>
                  <a:pt x="1240" y="940"/>
                  <a:pt x="1240" y="937"/>
                </a:cubicBezTo>
                <a:cubicBezTo>
                  <a:pt x="1240" y="933"/>
                  <a:pt x="1236" y="930"/>
                  <a:pt x="1232" y="930"/>
                </a:cubicBezTo>
                <a:close/>
                <a:moveTo>
                  <a:pt x="1255" y="930"/>
                </a:moveTo>
                <a:cubicBezTo>
                  <a:pt x="1251" y="930"/>
                  <a:pt x="1247" y="933"/>
                  <a:pt x="1247" y="937"/>
                </a:cubicBezTo>
                <a:cubicBezTo>
                  <a:pt x="1247" y="940"/>
                  <a:pt x="1251" y="943"/>
                  <a:pt x="1255" y="943"/>
                </a:cubicBezTo>
                <a:cubicBezTo>
                  <a:pt x="1259" y="943"/>
                  <a:pt x="1263" y="940"/>
                  <a:pt x="1263" y="937"/>
                </a:cubicBezTo>
                <a:cubicBezTo>
                  <a:pt x="1263" y="933"/>
                  <a:pt x="1259" y="930"/>
                  <a:pt x="1255" y="930"/>
                </a:cubicBezTo>
                <a:close/>
                <a:moveTo>
                  <a:pt x="1255" y="950"/>
                </a:moveTo>
                <a:cubicBezTo>
                  <a:pt x="1251" y="950"/>
                  <a:pt x="1247" y="953"/>
                  <a:pt x="1247" y="956"/>
                </a:cubicBezTo>
                <a:cubicBezTo>
                  <a:pt x="1247" y="960"/>
                  <a:pt x="1251" y="963"/>
                  <a:pt x="1255" y="963"/>
                </a:cubicBezTo>
                <a:cubicBezTo>
                  <a:pt x="1259" y="963"/>
                  <a:pt x="1263" y="960"/>
                  <a:pt x="1263" y="956"/>
                </a:cubicBezTo>
                <a:cubicBezTo>
                  <a:pt x="1263" y="953"/>
                  <a:pt x="1259" y="950"/>
                  <a:pt x="1255" y="950"/>
                </a:cubicBezTo>
                <a:close/>
                <a:moveTo>
                  <a:pt x="1255" y="969"/>
                </a:moveTo>
                <a:cubicBezTo>
                  <a:pt x="1251" y="969"/>
                  <a:pt x="1247" y="972"/>
                  <a:pt x="1247" y="976"/>
                </a:cubicBezTo>
                <a:cubicBezTo>
                  <a:pt x="1247" y="980"/>
                  <a:pt x="1251" y="983"/>
                  <a:pt x="1255" y="983"/>
                </a:cubicBezTo>
                <a:cubicBezTo>
                  <a:pt x="1259" y="983"/>
                  <a:pt x="1263" y="980"/>
                  <a:pt x="1263" y="976"/>
                </a:cubicBezTo>
                <a:cubicBezTo>
                  <a:pt x="1263" y="972"/>
                  <a:pt x="1259" y="969"/>
                  <a:pt x="1255" y="969"/>
                </a:cubicBezTo>
                <a:close/>
                <a:moveTo>
                  <a:pt x="1255" y="988"/>
                </a:moveTo>
                <a:cubicBezTo>
                  <a:pt x="1251" y="988"/>
                  <a:pt x="1247" y="991"/>
                  <a:pt x="1247" y="995"/>
                </a:cubicBezTo>
                <a:cubicBezTo>
                  <a:pt x="1247" y="999"/>
                  <a:pt x="1251" y="1002"/>
                  <a:pt x="1255" y="1002"/>
                </a:cubicBezTo>
                <a:cubicBezTo>
                  <a:pt x="1259" y="1002"/>
                  <a:pt x="1263" y="999"/>
                  <a:pt x="1263" y="995"/>
                </a:cubicBezTo>
                <a:cubicBezTo>
                  <a:pt x="1263" y="991"/>
                  <a:pt x="1259" y="988"/>
                  <a:pt x="1255" y="988"/>
                </a:cubicBezTo>
                <a:close/>
                <a:moveTo>
                  <a:pt x="1277" y="911"/>
                </a:moveTo>
                <a:cubicBezTo>
                  <a:pt x="1273" y="911"/>
                  <a:pt x="1269" y="914"/>
                  <a:pt x="1269" y="917"/>
                </a:cubicBezTo>
                <a:cubicBezTo>
                  <a:pt x="1269" y="921"/>
                  <a:pt x="1273" y="924"/>
                  <a:pt x="1277" y="924"/>
                </a:cubicBezTo>
                <a:cubicBezTo>
                  <a:pt x="1281" y="924"/>
                  <a:pt x="1285" y="921"/>
                  <a:pt x="1285" y="917"/>
                </a:cubicBezTo>
                <a:cubicBezTo>
                  <a:pt x="1285" y="914"/>
                  <a:pt x="1281" y="911"/>
                  <a:pt x="1277" y="911"/>
                </a:cubicBezTo>
                <a:close/>
                <a:moveTo>
                  <a:pt x="1299" y="911"/>
                </a:moveTo>
                <a:cubicBezTo>
                  <a:pt x="1295" y="911"/>
                  <a:pt x="1291" y="914"/>
                  <a:pt x="1291" y="917"/>
                </a:cubicBezTo>
                <a:cubicBezTo>
                  <a:pt x="1291" y="921"/>
                  <a:pt x="1295" y="924"/>
                  <a:pt x="1299" y="924"/>
                </a:cubicBezTo>
                <a:cubicBezTo>
                  <a:pt x="1303" y="924"/>
                  <a:pt x="1307" y="921"/>
                  <a:pt x="1307" y="917"/>
                </a:cubicBezTo>
                <a:cubicBezTo>
                  <a:pt x="1307" y="914"/>
                  <a:pt x="1303" y="911"/>
                  <a:pt x="1299" y="911"/>
                </a:cubicBezTo>
                <a:close/>
                <a:moveTo>
                  <a:pt x="1277" y="930"/>
                </a:moveTo>
                <a:cubicBezTo>
                  <a:pt x="1273" y="930"/>
                  <a:pt x="1269" y="933"/>
                  <a:pt x="1269" y="937"/>
                </a:cubicBezTo>
                <a:cubicBezTo>
                  <a:pt x="1269" y="940"/>
                  <a:pt x="1273" y="943"/>
                  <a:pt x="1277" y="943"/>
                </a:cubicBezTo>
                <a:cubicBezTo>
                  <a:pt x="1281" y="943"/>
                  <a:pt x="1285" y="940"/>
                  <a:pt x="1285" y="937"/>
                </a:cubicBezTo>
                <a:cubicBezTo>
                  <a:pt x="1285" y="933"/>
                  <a:pt x="1281" y="930"/>
                  <a:pt x="1277" y="930"/>
                </a:cubicBezTo>
                <a:close/>
                <a:moveTo>
                  <a:pt x="1299" y="930"/>
                </a:moveTo>
                <a:cubicBezTo>
                  <a:pt x="1295" y="930"/>
                  <a:pt x="1291" y="933"/>
                  <a:pt x="1291" y="937"/>
                </a:cubicBezTo>
                <a:cubicBezTo>
                  <a:pt x="1291" y="940"/>
                  <a:pt x="1295" y="943"/>
                  <a:pt x="1299" y="943"/>
                </a:cubicBezTo>
                <a:cubicBezTo>
                  <a:pt x="1303" y="943"/>
                  <a:pt x="1307" y="940"/>
                  <a:pt x="1307" y="937"/>
                </a:cubicBezTo>
                <a:cubicBezTo>
                  <a:pt x="1307" y="933"/>
                  <a:pt x="1303" y="930"/>
                  <a:pt x="1299" y="930"/>
                </a:cubicBezTo>
                <a:close/>
                <a:moveTo>
                  <a:pt x="1277" y="950"/>
                </a:moveTo>
                <a:cubicBezTo>
                  <a:pt x="1273" y="950"/>
                  <a:pt x="1269" y="953"/>
                  <a:pt x="1269" y="956"/>
                </a:cubicBezTo>
                <a:cubicBezTo>
                  <a:pt x="1269" y="960"/>
                  <a:pt x="1273" y="963"/>
                  <a:pt x="1277" y="963"/>
                </a:cubicBezTo>
                <a:cubicBezTo>
                  <a:pt x="1281" y="963"/>
                  <a:pt x="1285" y="960"/>
                  <a:pt x="1285" y="956"/>
                </a:cubicBezTo>
                <a:cubicBezTo>
                  <a:pt x="1285" y="953"/>
                  <a:pt x="1281" y="950"/>
                  <a:pt x="1277" y="950"/>
                </a:cubicBezTo>
                <a:close/>
                <a:moveTo>
                  <a:pt x="1299" y="950"/>
                </a:moveTo>
                <a:cubicBezTo>
                  <a:pt x="1295" y="950"/>
                  <a:pt x="1291" y="953"/>
                  <a:pt x="1291" y="956"/>
                </a:cubicBezTo>
                <a:cubicBezTo>
                  <a:pt x="1291" y="960"/>
                  <a:pt x="1295" y="963"/>
                  <a:pt x="1299" y="963"/>
                </a:cubicBezTo>
                <a:cubicBezTo>
                  <a:pt x="1303" y="963"/>
                  <a:pt x="1307" y="960"/>
                  <a:pt x="1307" y="956"/>
                </a:cubicBezTo>
                <a:cubicBezTo>
                  <a:pt x="1307" y="953"/>
                  <a:pt x="1303" y="950"/>
                  <a:pt x="1299" y="950"/>
                </a:cubicBezTo>
                <a:close/>
                <a:moveTo>
                  <a:pt x="1277" y="969"/>
                </a:moveTo>
                <a:cubicBezTo>
                  <a:pt x="1273" y="969"/>
                  <a:pt x="1269" y="972"/>
                  <a:pt x="1269" y="976"/>
                </a:cubicBezTo>
                <a:cubicBezTo>
                  <a:pt x="1269" y="980"/>
                  <a:pt x="1273" y="983"/>
                  <a:pt x="1277" y="983"/>
                </a:cubicBezTo>
                <a:cubicBezTo>
                  <a:pt x="1281" y="983"/>
                  <a:pt x="1285" y="980"/>
                  <a:pt x="1285" y="976"/>
                </a:cubicBezTo>
                <a:cubicBezTo>
                  <a:pt x="1285" y="972"/>
                  <a:pt x="1281" y="969"/>
                  <a:pt x="1277" y="969"/>
                </a:cubicBezTo>
                <a:close/>
                <a:moveTo>
                  <a:pt x="1299" y="969"/>
                </a:moveTo>
                <a:cubicBezTo>
                  <a:pt x="1295" y="969"/>
                  <a:pt x="1291" y="972"/>
                  <a:pt x="1291" y="976"/>
                </a:cubicBezTo>
                <a:cubicBezTo>
                  <a:pt x="1291" y="980"/>
                  <a:pt x="1295" y="983"/>
                  <a:pt x="1299" y="983"/>
                </a:cubicBezTo>
                <a:cubicBezTo>
                  <a:pt x="1303" y="983"/>
                  <a:pt x="1307" y="980"/>
                  <a:pt x="1307" y="976"/>
                </a:cubicBezTo>
                <a:cubicBezTo>
                  <a:pt x="1307" y="972"/>
                  <a:pt x="1303" y="969"/>
                  <a:pt x="1299" y="969"/>
                </a:cubicBezTo>
                <a:close/>
                <a:moveTo>
                  <a:pt x="1277" y="988"/>
                </a:moveTo>
                <a:cubicBezTo>
                  <a:pt x="1273" y="988"/>
                  <a:pt x="1269" y="991"/>
                  <a:pt x="1269" y="995"/>
                </a:cubicBezTo>
                <a:cubicBezTo>
                  <a:pt x="1269" y="999"/>
                  <a:pt x="1273" y="1002"/>
                  <a:pt x="1277" y="1002"/>
                </a:cubicBezTo>
                <a:cubicBezTo>
                  <a:pt x="1281" y="1002"/>
                  <a:pt x="1285" y="999"/>
                  <a:pt x="1285" y="995"/>
                </a:cubicBezTo>
                <a:cubicBezTo>
                  <a:pt x="1285" y="991"/>
                  <a:pt x="1281" y="988"/>
                  <a:pt x="1277" y="988"/>
                </a:cubicBezTo>
                <a:close/>
                <a:moveTo>
                  <a:pt x="1299" y="988"/>
                </a:moveTo>
                <a:cubicBezTo>
                  <a:pt x="1295" y="988"/>
                  <a:pt x="1291" y="991"/>
                  <a:pt x="1291" y="995"/>
                </a:cubicBezTo>
                <a:cubicBezTo>
                  <a:pt x="1291" y="999"/>
                  <a:pt x="1295" y="1002"/>
                  <a:pt x="1299" y="1002"/>
                </a:cubicBezTo>
                <a:cubicBezTo>
                  <a:pt x="1303" y="1002"/>
                  <a:pt x="1307" y="999"/>
                  <a:pt x="1307" y="995"/>
                </a:cubicBezTo>
                <a:cubicBezTo>
                  <a:pt x="1307" y="991"/>
                  <a:pt x="1303" y="988"/>
                  <a:pt x="1299" y="988"/>
                </a:cubicBezTo>
                <a:close/>
                <a:moveTo>
                  <a:pt x="1321" y="911"/>
                </a:moveTo>
                <a:cubicBezTo>
                  <a:pt x="1317" y="911"/>
                  <a:pt x="1313" y="914"/>
                  <a:pt x="1313" y="917"/>
                </a:cubicBezTo>
                <a:cubicBezTo>
                  <a:pt x="1313" y="921"/>
                  <a:pt x="1317" y="924"/>
                  <a:pt x="1321" y="924"/>
                </a:cubicBezTo>
                <a:cubicBezTo>
                  <a:pt x="1325" y="924"/>
                  <a:pt x="1328" y="921"/>
                  <a:pt x="1328" y="917"/>
                </a:cubicBezTo>
                <a:cubicBezTo>
                  <a:pt x="1328" y="914"/>
                  <a:pt x="1325" y="911"/>
                  <a:pt x="1321" y="911"/>
                </a:cubicBezTo>
                <a:close/>
                <a:moveTo>
                  <a:pt x="1344" y="911"/>
                </a:moveTo>
                <a:cubicBezTo>
                  <a:pt x="1339" y="911"/>
                  <a:pt x="1336" y="914"/>
                  <a:pt x="1336" y="917"/>
                </a:cubicBezTo>
                <a:cubicBezTo>
                  <a:pt x="1336" y="921"/>
                  <a:pt x="1339" y="924"/>
                  <a:pt x="1344" y="924"/>
                </a:cubicBezTo>
                <a:cubicBezTo>
                  <a:pt x="1348" y="924"/>
                  <a:pt x="1351" y="921"/>
                  <a:pt x="1351" y="917"/>
                </a:cubicBezTo>
                <a:cubicBezTo>
                  <a:pt x="1351" y="914"/>
                  <a:pt x="1348" y="911"/>
                  <a:pt x="1344" y="911"/>
                </a:cubicBezTo>
                <a:close/>
                <a:moveTo>
                  <a:pt x="1321" y="930"/>
                </a:moveTo>
                <a:cubicBezTo>
                  <a:pt x="1317" y="930"/>
                  <a:pt x="1313" y="933"/>
                  <a:pt x="1313" y="937"/>
                </a:cubicBezTo>
                <a:cubicBezTo>
                  <a:pt x="1313" y="940"/>
                  <a:pt x="1317" y="943"/>
                  <a:pt x="1321" y="943"/>
                </a:cubicBezTo>
                <a:cubicBezTo>
                  <a:pt x="1325" y="943"/>
                  <a:pt x="1328" y="940"/>
                  <a:pt x="1328" y="937"/>
                </a:cubicBezTo>
                <a:cubicBezTo>
                  <a:pt x="1328" y="933"/>
                  <a:pt x="1325" y="930"/>
                  <a:pt x="1321" y="930"/>
                </a:cubicBezTo>
                <a:close/>
                <a:moveTo>
                  <a:pt x="1344" y="930"/>
                </a:moveTo>
                <a:cubicBezTo>
                  <a:pt x="1339" y="930"/>
                  <a:pt x="1336" y="933"/>
                  <a:pt x="1336" y="937"/>
                </a:cubicBezTo>
                <a:cubicBezTo>
                  <a:pt x="1336" y="940"/>
                  <a:pt x="1339" y="943"/>
                  <a:pt x="1344" y="943"/>
                </a:cubicBezTo>
                <a:cubicBezTo>
                  <a:pt x="1348" y="943"/>
                  <a:pt x="1351" y="940"/>
                  <a:pt x="1351" y="937"/>
                </a:cubicBezTo>
                <a:cubicBezTo>
                  <a:pt x="1351" y="933"/>
                  <a:pt x="1348" y="930"/>
                  <a:pt x="1344" y="930"/>
                </a:cubicBezTo>
                <a:close/>
                <a:moveTo>
                  <a:pt x="1321" y="950"/>
                </a:moveTo>
                <a:cubicBezTo>
                  <a:pt x="1317" y="950"/>
                  <a:pt x="1313" y="953"/>
                  <a:pt x="1313" y="956"/>
                </a:cubicBezTo>
                <a:cubicBezTo>
                  <a:pt x="1313" y="960"/>
                  <a:pt x="1317" y="963"/>
                  <a:pt x="1321" y="963"/>
                </a:cubicBezTo>
                <a:cubicBezTo>
                  <a:pt x="1325" y="963"/>
                  <a:pt x="1328" y="960"/>
                  <a:pt x="1328" y="956"/>
                </a:cubicBezTo>
                <a:cubicBezTo>
                  <a:pt x="1328" y="953"/>
                  <a:pt x="1325" y="950"/>
                  <a:pt x="1321" y="950"/>
                </a:cubicBezTo>
                <a:close/>
                <a:moveTo>
                  <a:pt x="1344" y="950"/>
                </a:moveTo>
                <a:cubicBezTo>
                  <a:pt x="1339" y="950"/>
                  <a:pt x="1336" y="953"/>
                  <a:pt x="1336" y="956"/>
                </a:cubicBezTo>
                <a:cubicBezTo>
                  <a:pt x="1336" y="960"/>
                  <a:pt x="1339" y="963"/>
                  <a:pt x="1344" y="963"/>
                </a:cubicBezTo>
                <a:cubicBezTo>
                  <a:pt x="1348" y="963"/>
                  <a:pt x="1351" y="960"/>
                  <a:pt x="1351" y="956"/>
                </a:cubicBezTo>
                <a:cubicBezTo>
                  <a:pt x="1351" y="953"/>
                  <a:pt x="1348" y="950"/>
                  <a:pt x="1344" y="950"/>
                </a:cubicBezTo>
                <a:close/>
                <a:moveTo>
                  <a:pt x="1321" y="969"/>
                </a:moveTo>
                <a:cubicBezTo>
                  <a:pt x="1317" y="969"/>
                  <a:pt x="1313" y="972"/>
                  <a:pt x="1313" y="976"/>
                </a:cubicBezTo>
                <a:cubicBezTo>
                  <a:pt x="1313" y="980"/>
                  <a:pt x="1317" y="983"/>
                  <a:pt x="1321" y="983"/>
                </a:cubicBezTo>
                <a:cubicBezTo>
                  <a:pt x="1325" y="983"/>
                  <a:pt x="1328" y="980"/>
                  <a:pt x="1328" y="976"/>
                </a:cubicBezTo>
                <a:cubicBezTo>
                  <a:pt x="1328" y="972"/>
                  <a:pt x="1325" y="969"/>
                  <a:pt x="1321" y="969"/>
                </a:cubicBezTo>
                <a:close/>
                <a:moveTo>
                  <a:pt x="1366" y="911"/>
                </a:moveTo>
                <a:cubicBezTo>
                  <a:pt x="1362" y="911"/>
                  <a:pt x="1358" y="914"/>
                  <a:pt x="1358" y="917"/>
                </a:cubicBezTo>
                <a:cubicBezTo>
                  <a:pt x="1358" y="921"/>
                  <a:pt x="1362" y="924"/>
                  <a:pt x="1366" y="924"/>
                </a:cubicBezTo>
                <a:cubicBezTo>
                  <a:pt x="1370" y="924"/>
                  <a:pt x="1373" y="921"/>
                  <a:pt x="1373" y="917"/>
                </a:cubicBezTo>
                <a:cubicBezTo>
                  <a:pt x="1373" y="914"/>
                  <a:pt x="1370" y="911"/>
                  <a:pt x="1366" y="911"/>
                </a:cubicBezTo>
                <a:close/>
                <a:moveTo>
                  <a:pt x="1432" y="911"/>
                </a:moveTo>
                <a:cubicBezTo>
                  <a:pt x="1428" y="911"/>
                  <a:pt x="1425" y="914"/>
                  <a:pt x="1425" y="917"/>
                </a:cubicBezTo>
                <a:cubicBezTo>
                  <a:pt x="1425" y="921"/>
                  <a:pt x="1428" y="924"/>
                  <a:pt x="1432" y="924"/>
                </a:cubicBezTo>
                <a:cubicBezTo>
                  <a:pt x="1437" y="924"/>
                  <a:pt x="1440" y="921"/>
                  <a:pt x="1440" y="917"/>
                </a:cubicBezTo>
                <a:cubicBezTo>
                  <a:pt x="1440" y="914"/>
                  <a:pt x="1437" y="911"/>
                  <a:pt x="1432" y="911"/>
                </a:cubicBezTo>
                <a:close/>
                <a:moveTo>
                  <a:pt x="1565" y="97"/>
                </a:moveTo>
                <a:cubicBezTo>
                  <a:pt x="1561" y="97"/>
                  <a:pt x="1558" y="100"/>
                  <a:pt x="1558" y="104"/>
                </a:cubicBezTo>
                <a:cubicBezTo>
                  <a:pt x="1558" y="107"/>
                  <a:pt x="1561" y="110"/>
                  <a:pt x="1565" y="110"/>
                </a:cubicBezTo>
                <a:cubicBezTo>
                  <a:pt x="1570" y="110"/>
                  <a:pt x="1573" y="107"/>
                  <a:pt x="1573" y="104"/>
                </a:cubicBezTo>
                <a:cubicBezTo>
                  <a:pt x="1573" y="100"/>
                  <a:pt x="1570" y="97"/>
                  <a:pt x="1565" y="97"/>
                </a:cubicBezTo>
                <a:close/>
                <a:moveTo>
                  <a:pt x="1565" y="175"/>
                </a:moveTo>
                <a:cubicBezTo>
                  <a:pt x="1561" y="175"/>
                  <a:pt x="1558" y="178"/>
                  <a:pt x="1558" y="182"/>
                </a:cubicBezTo>
                <a:cubicBezTo>
                  <a:pt x="1558" y="185"/>
                  <a:pt x="1561" y="188"/>
                  <a:pt x="1565" y="188"/>
                </a:cubicBezTo>
                <a:cubicBezTo>
                  <a:pt x="1570" y="188"/>
                  <a:pt x="1573" y="185"/>
                  <a:pt x="1573" y="182"/>
                </a:cubicBezTo>
                <a:cubicBezTo>
                  <a:pt x="1573" y="178"/>
                  <a:pt x="1570" y="175"/>
                  <a:pt x="1565" y="175"/>
                </a:cubicBezTo>
                <a:close/>
                <a:moveTo>
                  <a:pt x="1565" y="194"/>
                </a:moveTo>
                <a:cubicBezTo>
                  <a:pt x="1561" y="194"/>
                  <a:pt x="1558" y="197"/>
                  <a:pt x="1558" y="201"/>
                </a:cubicBezTo>
                <a:cubicBezTo>
                  <a:pt x="1558" y="205"/>
                  <a:pt x="1561" y="208"/>
                  <a:pt x="1565" y="208"/>
                </a:cubicBezTo>
                <a:cubicBezTo>
                  <a:pt x="1570" y="208"/>
                  <a:pt x="1573" y="205"/>
                  <a:pt x="1573" y="201"/>
                </a:cubicBezTo>
                <a:cubicBezTo>
                  <a:pt x="1573" y="197"/>
                  <a:pt x="1570" y="194"/>
                  <a:pt x="1565" y="194"/>
                </a:cubicBezTo>
                <a:close/>
                <a:moveTo>
                  <a:pt x="1565" y="214"/>
                </a:moveTo>
                <a:cubicBezTo>
                  <a:pt x="1561" y="214"/>
                  <a:pt x="1558" y="217"/>
                  <a:pt x="1558" y="220"/>
                </a:cubicBezTo>
                <a:cubicBezTo>
                  <a:pt x="1558" y="224"/>
                  <a:pt x="1561" y="227"/>
                  <a:pt x="1565" y="227"/>
                </a:cubicBezTo>
                <a:cubicBezTo>
                  <a:pt x="1570" y="227"/>
                  <a:pt x="1573" y="224"/>
                  <a:pt x="1573" y="220"/>
                </a:cubicBezTo>
                <a:cubicBezTo>
                  <a:pt x="1573" y="217"/>
                  <a:pt x="1570" y="214"/>
                  <a:pt x="1565" y="214"/>
                </a:cubicBezTo>
                <a:close/>
                <a:moveTo>
                  <a:pt x="1565" y="233"/>
                </a:moveTo>
                <a:cubicBezTo>
                  <a:pt x="1561" y="233"/>
                  <a:pt x="1558" y="236"/>
                  <a:pt x="1558" y="239"/>
                </a:cubicBezTo>
                <a:cubicBezTo>
                  <a:pt x="1558" y="243"/>
                  <a:pt x="1561" y="245"/>
                  <a:pt x="1565" y="245"/>
                </a:cubicBezTo>
                <a:cubicBezTo>
                  <a:pt x="1570" y="245"/>
                  <a:pt x="1573" y="243"/>
                  <a:pt x="1573" y="239"/>
                </a:cubicBezTo>
                <a:cubicBezTo>
                  <a:pt x="1573" y="236"/>
                  <a:pt x="1570" y="233"/>
                  <a:pt x="1565" y="233"/>
                </a:cubicBezTo>
                <a:close/>
                <a:moveTo>
                  <a:pt x="1565" y="252"/>
                </a:moveTo>
                <a:cubicBezTo>
                  <a:pt x="1561" y="252"/>
                  <a:pt x="1558" y="255"/>
                  <a:pt x="1558" y="258"/>
                </a:cubicBezTo>
                <a:cubicBezTo>
                  <a:pt x="1558" y="262"/>
                  <a:pt x="1561" y="265"/>
                  <a:pt x="1565" y="265"/>
                </a:cubicBezTo>
                <a:cubicBezTo>
                  <a:pt x="1570" y="265"/>
                  <a:pt x="1573" y="262"/>
                  <a:pt x="1573" y="258"/>
                </a:cubicBezTo>
                <a:cubicBezTo>
                  <a:pt x="1573" y="255"/>
                  <a:pt x="1570" y="252"/>
                  <a:pt x="1565" y="252"/>
                </a:cubicBezTo>
                <a:close/>
                <a:moveTo>
                  <a:pt x="1565" y="271"/>
                </a:moveTo>
                <a:cubicBezTo>
                  <a:pt x="1561" y="271"/>
                  <a:pt x="1558" y="274"/>
                  <a:pt x="1558" y="278"/>
                </a:cubicBezTo>
                <a:cubicBezTo>
                  <a:pt x="1558" y="282"/>
                  <a:pt x="1561" y="285"/>
                  <a:pt x="1565" y="285"/>
                </a:cubicBezTo>
                <a:cubicBezTo>
                  <a:pt x="1570" y="285"/>
                  <a:pt x="1573" y="282"/>
                  <a:pt x="1573" y="278"/>
                </a:cubicBezTo>
                <a:cubicBezTo>
                  <a:pt x="1573" y="274"/>
                  <a:pt x="1570" y="271"/>
                  <a:pt x="1565" y="271"/>
                </a:cubicBezTo>
                <a:close/>
                <a:moveTo>
                  <a:pt x="1700" y="116"/>
                </a:moveTo>
                <a:cubicBezTo>
                  <a:pt x="1696" y="116"/>
                  <a:pt x="1692" y="119"/>
                  <a:pt x="1692" y="123"/>
                </a:cubicBezTo>
                <a:cubicBezTo>
                  <a:pt x="1692" y="127"/>
                  <a:pt x="1696" y="130"/>
                  <a:pt x="1700" y="130"/>
                </a:cubicBezTo>
                <a:cubicBezTo>
                  <a:pt x="1704" y="130"/>
                  <a:pt x="1708" y="127"/>
                  <a:pt x="1708" y="123"/>
                </a:cubicBezTo>
                <a:cubicBezTo>
                  <a:pt x="1708" y="119"/>
                  <a:pt x="1704" y="116"/>
                  <a:pt x="1700" y="116"/>
                </a:cubicBezTo>
                <a:close/>
                <a:moveTo>
                  <a:pt x="1722" y="97"/>
                </a:moveTo>
                <a:cubicBezTo>
                  <a:pt x="1718" y="97"/>
                  <a:pt x="1714" y="100"/>
                  <a:pt x="1714" y="104"/>
                </a:cubicBezTo>
                <a:cubicBezTo>
                  <a:pt x="1714" y="107"/>
                  <a:pt x="1718" y="110"/>
                  <a:pt x="1722" y="110"/>
                </a:cubicBezTo>
                <a:cubicBezTo>
                  <a:pt x="1726" y="110"/>
                  <a:pt x="1730" y="107"/>
                  <a:pt x="1730" y="104"/>
                </a:cubicBezTo>
                <a:cubicBezTo>
                  <a:pt x="1730" y="100"/>
                  <a:pt x="1726" y="97"/>
                  <a:pt x="1722" y="97"/>
                </a:cubicBezTo>
                <a:close/>
                <a:moveTo>
                  <a:pt x="1744" y="97"/>
                </a:moveTo>
                <a:cubicBezTo>
                  <a:pt x="1740" y="97"/>
                  <a:pt x="1736" y="100"/>
                  <a:pt x="1736" y="104"/>
                </a:cubicBezTo>
                <a:cubicBezTo>
                  <a:pt x="1736" y="107"/>
                  <a:pt x="1740" y="110"/>
                  <a:pt x="1744" y="110"/>
                </a:cubicBezTo>
                <a:cubicBezTo>
                  <a:pt x="1748" y="110"/>
                  <a:pt x="1751" y="107"/>
                  <a:pt x="1751" y="104"/>
                </a:cubicBezTo>
                <a:cubicBezTo>
                  <a:pt x="1751" y="100"/>
                  <a:pt x="1748" y="97"/>
                  <a:pt x="1744" y="97"/>
                </a:cubicBezTo>
                <a:close/>
                <a:moveTo>
                  <a:pt x="1722" y="116"/>
                </a:moveTo>
                <a:cubicBezTo>
                  <a:pt x="1718" y="116"/>
                  <a:pt x="1714" y="119"/>
                  <a:pt x="1714" y="123"/>
                </a:cubicBezTo>
                <a:cubicBezTo>
                  <a:pt x="1714" y="127"/>
                  <a:pt x="1718" y="130"/>
                  <a:pt x="1722" y="130"/>
                </a:cubicBezTo>
                <a:cubicBezTo>
                  <a:pt x="1726" y="130"/>
                  <a:pt x="1730" y="127"/>
                  <a:pt x="1730" y="123"/>
                </a:cubicBezTo>
                <a:cubicBezTo>
                  <a:pt x="1730" y="119"/>
                  <a:pt x="1726" y="116"/>
                  <a:pt x="1722" y="116"/>
                </a:cubicBezTo>
                <a:close/>
                <a:moveTo>
                  <a:pt x="1744" y="116"/>
                </a:moveTo>
                <a:cubicBezTo>
                  <a:pt x="1740" y="116"/>
                  <a:pt x="1736" y="119"/>
                  <a:pt x="1736" y="123"/>
                </a:cubicBezTo>
                <a:cubicBezTo>
                  <a:pt x="1736" y="127"/>
                  <a:pt x="1740" y="130"/>
                  <a:pt x="1744" y="130"/>
                </a:cubicBezTo>
                <a:cubicBezTo>
                  <a:pt x="1748" y="130"/>
                  <a:pt x="1751" y="127"/>
                  <a:pt x="1751" y="123"/>
                </a:cubicBezTo>
                <a:cubicBezTo>
                  <a:pt x="1751" y="119"/>
                  <a:pt x="1748" y="116"/>
                  <a:pt x="1744" y="116"/>
                </a:cubicBezTo>
                <a:close/>
                <a:moveTo>
                  <a:pt x="1611" y="136"/>
                </a:moveTo>
                <a:cubicBezTo>
                  <a:pt x="1607" y="136"/>
                  <a:pt x="1603" y="139"/>
                  <a:pt x="1603" y="143"/>
                </a:cubicBezTo>
                <a:cubicBezTo>
                  <a:pt x="1603" y="146"/>
                  <a:pt x="1607" y="149"/>
                  <a:pt x="1611" y="149"/>
                </a:cubicBezTo>
                <a:cubicBezTo>
                  <a:pt x="1615" y="149"/>
                  <a:pt x="1619" y="146"/>
                  <a:pt x="1619" y="143"/>
                </a:cubicBezTo>
                <a:cubicBezTo>
                  <a:pt x="1619" y="139"/>
                  <a:pt x="1615" y="136"/>
                  <a:pt x="1611" y="136"/>
                </a:cubicBezTo>
                <a:close/>
                <a:moveTo>
                  <a:pt x="1589" y="155"/>
                </a:moveTo>
                <a:cubicBezTo>
                  <a:pt x="1585" y="155"/>
                  <a:pt x="1581" y="158"/>
                  <a:pt x="1581" y="162"/>
                </a:cubicBezTo>
                <a:cubicBezTo>
                  <a:pt x="1581" y="166"/>
                  <a:pt x="1585" y="169"/>
                  <a:pt x="1589" y="169"/>
                </a:cubicBezTo>
                <a:cubicBezTo>
                  <a:pt x="1593" y="169"/>
                  <a:pt x="1597" y="166"/>
                  <a:pt x="1597" y="162"/>
                </a:cubicBezTo>
                <a:cubicBezTo>
                  <a:pt x="1597" y="158"/>
                  <a:pt x="1593" y="155"/>
                  <a:pt x="1589" y="155"/>
                </a:cubicBezTo>
                <a:close/>
                <a:moveTo>
                  <a:pt x="1611" y="155"/>
                </a:moveTo>
                <a:cubicBezTo>
                  <a:pt x="1607" y="155"/>
                  <a:pt x="1603" y="158"/>
                  <a:pt x="1603" y="162"/>
                </a:cubicBezTo>
                <a:cubicBezTo>
                  <a:pt x="1603" y="166"/>
                  <a:pt x="1607" y="169"/>
                  <a:pt x="1611" y="169"/>
                </a:cubicBezTo>
                <a:cubicBezTo>
                  <a:pt x="1615" y="169"/>
                  <a:pt x="1619" y="166"/>
                  <a:pt x="1619" y="162"/>
                </a:cubicBezTo>
                <a:cubicBezTo>
                  <a:pt x="1619" y="158"/>
                  <a:pt x="1615" y="155"/>
                  <a:pt x="1611" y="155"/>
                </a:cubicBezTo>
                <a:close/>
                <a:moveTo>
                  <a:pt x="1589" y="175"/>
                </a:moveTo>
                <a:cubicBezTo>
                  <a:pt x="1585" y="175"/>
                  <a:pt x="1581" y="178"/>
                  <a:pt x="1581" y="182"/>
                </a:cubicBezTo>
                <a:cubicBezTo>
                  <a:pt x="1581" y="185"/>
                  <a:pt x="1585" y="188"/>
                  <a:pt x="1589" y="188"/>
                </a:cubicBezTo>
                <a:cubicBezTo>
                  <a:pt x="1593" y="188"/>
                  <a:pt x="1597" y="185"/>
                  <a:pt x="1597" y="182"/>
                </a:cubicBezTo>
                <a:cubicBezTo>
                  <a:pt x="1597" y="178"/>
                  <a:pt x="1593" y="175"/>
                  <a:pt x="1589" y="175"/>
                </a:cubicBezTo>
                <a:close/>
                <a:moveTo>
                  <a:pt x="1611" y="175"/>
                </a:moveTo>
                <a:cubicBezTo>
                  <a:pt x="1607" y="175"/>
                  <a:pt x="1603" y="178"/>
                  <a:pt x="1603" y="182"/>
                </a:cubicBezTo>
                <a:cubicBezTo>
                  <a:pt x="1603" y="185"/>
                  <a:pt x="1607" y="188"/>
                  <a:pt x="1611" y="188"/>
                </a:cubicBezTo>
                <a:cubicBezTo>
                  <a:pt x="1615" y="188"/>
                  <a:pt x="1619" y="185"/>
                  <a:pt x="1619" y="182"/>
                </a:cubicBezTo>
                <a:cubicBezTo>
                  <a:pt x="1619" y="178"/>
                  <a:pt x="1615" y="175"/>
                  <a:pt x="1611" y="175"/>
                </a:cubicBezTo>
                <a:close/>
                <a:moveTo>
                  <a:pt x="1589" y="194"/>
                </a:moveTo>
                <a:cubicBezTo>
                  <a:pt x="1585" y="194"/>
                  <a:pt x="1581" y="197"/>
                  <a:pt x="1581" y="201"/>
                </a:cubicBezTo>
                <a:cubicBezTo>
                  <a:pt x="1581" y="205"/>
                  <a:pt x="1585" y="208"/>
                  <a:pt x="1589" y="208"/>
                </a:cubicBezTo>
                <a:cubicBezTo>
                  <a:pt x="1593" y="208"/>
                  <a:pt x="1597" y="205"/>
                  <a:pt x="1597" y="201"/>
                </a:cubicBezTo>
                <a:cubicBezTo>
                  <a:pt x="1597" y="197"/>
                  <a:pt x="1593" y="194"/>
                  <a:pt x="1589" y="194"/>
                </a:cubicBezTo>
                <a:close/>
                <a:moveTo>
                  <a:pt x="1611" y="194"/>
                </a:moveTo>
                <a:cubicBezTo>
                  <a:pt x="1607" y="194"/>
                  <a:pt x="1603" y="197"/>
                  <a:pt x="1603" y="201"/>
                </a:cubicBezTo>
                <a:cubicBezTo>
                  <a:pt x="1603" y="205"/>
                  <a:pt x="1607" y="208"/>
                  <a:pt x="1611" y="208"/>
                </a:cubicBezTo>
                <a:cubicBezTo>
                  <a:pt x="1615" y="208"/>
                  <a:pt x="1619" y="205"/>
                  <a:pt x="1619" y="201"/>
                </a:cubicBezTo>
                <a:cubicBezTo>
                  <a:pt x="1619" y="197"/>
                  <a:pt x="1615" y="194"/>
                  <a:pt x="1611" y="194"/>
                </a:cubicBezTo>
                <a:close/>
                <a:moveTo>
                  <a:pt x="1589" y="214"/>
                </a:moveTo>
                <a:cubicBezTo>
                  <a:pt x="1585" y="214"/>
                  <a:pt x="1581" y="217"/>
                  <a:pt x="1581" y="220"/>
                </a:cubicBezTo>
                <a:cubicBezTo>
                  <a:pt x="1581" y="224"/>
                  <a:pt x="1585" y="227"/>
                  <a:pt x="1589" y="227"/>
                </a:cubicBezTo>
                <a:cubicBezTo>
                  <a:pt x="1593" y="227"/>
                  <a:pt x="1597" y="224"/>
                  <a:pt x="1597" y="220"/>
                </a:cubicBezTo>
                <a:cubicBezTo>
                  <a:pt x="1597" y="217"/>
                  <a:pt x="1593" y="214"/>
                  <a:pt x="1589" y="214"/>
                </a:cubicBezTo>
                <a:close/>
                <a:moveTo>
                  <a:pt x="1611" y="214"/>
                </a:moveTo>
                <a:cubicBezTo>
                  <a:pt x="1607" y="214"/>
                  <a:pt x="1603" y="217"/>
                  <a:pt x="1603" y="220"/>
                </a:cubicBezTo>
                <a:cubicBezTo>
                  <a:pt x="1603" y="224"/>
                  <a:pt x="1607" y="227"/>
                  <a:pt x="1611" y="227"/>
                </a:cubicBezTo>
                <a:cubicBezTo>
                  <a:pt x="1615" y="227"/>
                  <a:pt x="1619" y="224"/>
                  <a:pt x="1619" y="220"/>
                </a:cubicBezTo>
                <a:cubicBezTo>
                  <a:pt x="1619" y="217"/>
                  <a:pt x="1615" y="214"/>
                  <a:pt x="1611" y="214"/>
                </a:cubicBezTo>
                <a:close/>
                <a:moveTo>
                  <a:pt x="1589" y="233"/>
                </a:moveTo>
                <a:cubicBezTo>
                  <a:pt x="1585" y="233"/>
                  <a:pt x="1581" y="236"/>
                  <a:pt x="1581" y="239"/>
                </a:cubicBezTo>
                <a:cubicBezTo>
                  <a:pt x="1581" y="243"/>
                  <a:pt x="1585" y="245"/>
                  <a:pt x="1589" y="245"/>
                </a:cubicBezTo>
                <a:cubicBezTo>
                  <a:pt x="1593" y="245"/>
                  <a:pt x="1597" y="243"/>
                  <a:pt x="1597" y="239"/>
                </a:cubicBezTo>
                <a:cubicBezTo>
                  <a:pt x="1597" y="236"/>
                  <a:pt x="1593" y="233"/>
                  <a:pt x="1589" y="233"/>
                </a:cubicBezTo>
                <a:close/>
                <a:moveTo>
                  <a:pt x="1611" y="233"/>
                </a:moveTo>
                <a:cubicBezTo>
                  <a:pt x="1607" y="233"/>
                  <a:pt x="1603" y="236"/>
                  <a:pt x="1603" y="239"/>
                </a:cubicBezTo>
                <a:cubicBezTo>
                  <a:pt x="1603" y="243"/>
                  <a:pt x="1607" y="245"/>
                  <a:pt x="1611" y="245"/>
                </a:cubicBezTo>
                <a:cubicBezTo>
                  <a:pt x="1615" y="245"/>
                  <a:pt x="1619" y="243"/>
                  <a:pt x="1619" y="239"/>
                </a:cubicBezTo>
                <a:cubicBezTo>
                  <a:pt x="1619" y="236"/>
                  <a:pt x="1615" y="233"/>
                  <a:pt x="1611" y="233"/>
                </a:cubicBezTo>
                <a:close/>
                <a:moveTo>
                  <a:pt x="1589" y="252"/>
                </a:moveTo>
                <a:cubicBezTo>
                  <a:pt x="1585" y="252"/>
                  <a:pt x="1581" y="255"/>
                  <a:pt x="1581" y="258"/>
                </a:cubicBezTo>
                <a:cubicBezTo>
                  <a:pt x="1581" y="262"/>
                  <a:pt x="1585" y="265"/>
                  <a:pt x="1589" y="265"/>
                </a:cubicBezTo>
                <a:cubicBezTo>
                  <a:pt x="1593" y="265"/>
                  <a:pt x="1597" y="262"/>
                  <a:pt x="1597" y="258"/>
                </a:cubicBezTo>
                <a:cubicBezTo>
                  <a:pt x="1597" y="255"/>
                  <a:pt x="1593" y="252"/>
                  <a:pt x="1589" y="252"/>
                </a:cubicBezTo>
                <a:close/>
                <a:moveTo>
                  <a:pt x="1611" y="252"/>
                </a:moveTo>
                <a:cubicBezTo>
                  <a:pt x="1607" y="252"/>
                  <a:pt x="1603" y="255"/>
                  <a:pt x="1603" y="258"/>
                </a:cubicBezTo>
                <a:cubicBezTo>
                  <a:pt x="1603" y="262"/>
                  <a:pt x="1607" y="265"/>
                  <a:pt x="1611" y="265"/>
                </a:cubicBezTo>
                <a:cubicBezTo>
                  <a:pt x="1615" y="265"/>
                  <a:pt x="1619" y="262"/>
                  <a:pt x="1619" y="258"/>
                </a:cubicBezTo>
                <a:cubicBezTo>
                  <a:pt x="1619" y="255"/>
                  <a:pt x="1615" y="252"/>
                  <a:pt x="1611" y="252"/>
                </a:cubicBezTo>
                <a:close/>
                <a:moveTo>
                  <a:pt x="1589" y="271"/>
                </a:moveTo>
                <a:cubicBezTo>
                  <a:pt x="1585" y="271"/>
                  <a:pt x="1581" y="274"/>
                  <a:pt x="1581" y="278"/>
                </a:cubicBezTo>
                <a:cubicBezTo>
                  <a:pt x="1581" y="282"/>
                  <a:pt x="1585" y="285"/>
                  <a:pt x="1589" y="285"/>
                </a:cubicBezTo>
                <a:cubicBezTo>
                  <a:pt x="1593" y="285"/>
                  <a:pt x="1597" y="282"/>
                  <a:pt x="1597" y="278"/>
                </a:cubicBezTo>
                <a:cubicBezTo>
                  <a:pt x="1597" y="274"/>
                  <a:pt x="1593" y="271"/>
                  <a:pt x="1589" y="271"/>
                </a:cubicBezTo>
                <a:close/>
                <a:moveTo>
                  <a:pt x="1611" y="271"/>
                </a:moveTo>
                <a:cubicBezTo>
                  <a:pt x="1607" y="271"/>
                  <a:pt x="1603" y="274"/>
                  <a:pt x="1603" y="278"/>
                </a:cubicBezTo>
                <a:cubicBezTo>
                  <a:pt x="1603" y="282"/>
                  <a:pt x="1607" y="285"/>
                  <a:pt x="1611" y="285"/>
                </a:cubicBezTo>
                <a:cubicBezTo>
                  <a:pt x="1615" y="285"/>
                  <a:pt x="1619" y="282"/>
                  <a:pt x="1619" y="278"/>
                </a:cubicBezTo>
                <a:cubicBezTo>
                  <a:pt x="1619" y="274"/>
                  <a:pt x="1615" y="271"/>
                  <a:pt x="1611" y="271"/>
                </a:cubicBezTo>
                <a:close/>
                <a:moveTo>
                  <a:pt x="1655" y="136"/>
                </a:moveTo>
                <a:cubicBezTo>
                  <a:pt x="1651" y="136"/>
                  <a:pt x="1648" y="139"/>
                  <a:pt x="1648" y="143"/>
                </a:cubicBezTo>
                <a:cubicBezTo>
                  <a:pt x="1648" y="146"/>
                  <a:pt x="1651" y="149"/>
                  <a:pt x="1655" y="149"/>
                </a:cubicBezTo>
                <a:cubicBezTo>
                  <a:pt x="1659" y="149"/>
                  <a:pt x="1662" y="146"/>
                  <a:pt x="1662" y="143"/>
                </a:cubicBezTo>
                <a:cubicBezTo>
                  <a:pt x="1662" y="139"/>
                  <a:pt x="1659" y="136"/>
                  <a:pt x="1655" y="136"/>
                </a:cubicBezTo>
                <a:close/>
                <a:moveTo>
                  <a:pt x="1633" y="155"/>
                </a:moveTo>
                <a:cubicBezTo>
                  <a:pt x="1629" y="155"/>
                  <a:pt x="1625" y="158"/>
                  <a:pt x="1625" y="162"/>
                </a:cubicBezTo>
                <a:cubicBezTo>
                  <a:pt x="1625" y="166"/>
                  <a:pt x="1629" y="169"/>
                  <a:pt x="1633" y="169"/>
                </a:cubicBezTo>
                <a:cubicBezTo>
                  <a:pt x="1637" y="169"/>
                  <a:pt x="1641" y="166"/>
                  <a:pt x="1641" y="162"/>
                </a:cubicBezTo>
                <a:cubicBezTo>
                  <a:pt x="1641" y="158"/>
                  <a:pt x="1637" y="155"/>
                  <a:pt x="1633" y="155"/>
                </a:cubicBezTo>
                <a:close/>
                <a:moveTo>
                  <a:pt x="1655" y="155"/>
                </a:moveTo>
                <a:cubicBezTo>
                  <a:pt x="1651" y="155"/>
                  <a:pt x="1648" y="158"/>
                  <a:pt x="1648" y="162"/>
                </a:cubicBezTo>
                <a:cubicBezTo>
                  <a:pt x="1648" y="166"/>
                  <a:pt x="1651" y="169"/>
                  <a:pt x="1655" y="169"/>
                </a:cubicBezTo>
                <a:cubicBezTo>
                  <a:pt x="1659" y="169"/>
                  <a:pt x="1662" y="166"/>
                  <a:pt x="1662" y="162"/>
                </a:cubicBezTo>
                <a:cubicBezTo>
                  <a:pt x="1662" y="158"/>
                  <a:pt x="1659" y="155"/>
                  <a:pt x="1655" y="155"/>
                </a:cubicBezTo>
                <a:close/>
                <a:moveTo>
                  <a:pt x="1633" y="175"/>
                </a:moveTo>
                <a:cubicBezTo>
                  <a:pt x="1629" y="175"/>
                  <a:pt x="1625" y="178"/>
                  <a:pt x="1625" y="182"/>
                </a:cubicBezTo>
                <a:cubicBezTo>
                  <a:pt x="1625" y="185"/>
                  <a:pt x="1629" y="188"/>
                  <a:pt x="1633" y="188"/>
                </a:cubicBezTo>
                <a:cubicBezTo>
                  <a:pt x="1637" y="188"/>
                  <a:pt x="1641" y="185"/>
                  <a:pt x="1641" y="182"/>
                </a:cubicBezTo>
                <a:cubicBezTo>
                  <a:pt x="1641" y="178"/>
                  <a:pt x="1637" y="175"/>
                  <a:pt x="1633" y="175"/>
                </a:cubicBezTo>
                <a:close/>
                <a:moveTo>
                  <a:pt x="1655" y="175"/>
                </a:moveTo>
                <a:cubicBezTo>
                  <a:pt x="1651" y="175"/>
                  <a:pt x="1648" y="178"/>
                  <a:pt x="1648" y="182"/>
                </a:cubicBezTo>
                <a:cubicBezTo>
                  <a:pt x="1648" y="185"/>
                  <a:pt x="1651" y="188"/>
                  <a:pt x="1655" y="188"/>
                </a:cubicBezTo>
                <a:cubicBezTo>
                  <a:pt x="1659" y="188"/>
                  <a:pt x="1662" y="185"/>
                  <a:pt x="1662" y="182"/>
                </a:cubicBezTo>
                <a:cubicBezTo>
                  <a:pt x="1662" y="178"/>
                  <a:pt x="1659" y="175"/>
                  <a:pt x="1655" y="175"/>
                </a:cubicBezTo>
                <a:close/>
                <a:moveTo>
                  <a:pt x="1633" y="194"/>
                </a:moveTo>
                <a:cubicBezTo>
                  <a:pt x="1629" y="194"/>
                  <a:pt x="1625" y="197"/>
                  <a:pt x="1625" y="201"/>
                </a:cubicBezTo>
                <a:cubicBezTo>
                  <a:pt x="1625" y="205"/>
                  <a:pt x="1629" y="208"/>
                  <a:pt x="1633" y="208"/>
                </a:cubicBezTo>
                <a:cubicBezTo>
                  <a:pt x="1637" y="208"/>
                  <a:pt x="1641" y="205"/>
                  <a:pt x="1641" y="201"/>
                </a:cubicBezTo>
                <a:cubicBezTo>
                  <a:pt x="1641" y="197"/>
                  <a:pt x="1637" y="194"/>
                  <a:pt x="1633" y="194"/>
                </a:cubicBezTo>
                <a:close/>
                <a:moveTo>
                  <a:pt x="1655" y="194"/>
                </a:moveTo>
                <a:cubicBezTo>
                  <a:pt x="1651" y="194"/>
                  <a:pt x="1648" y="197"/>
                  <a:pt x="1648" y="201"/>
                </a:cubicBezTo>
                <a:cubicBezTo>
                  <a:pt x="1648" y="205"/>
                  <a:pt x="1651" y="208"/>
                  <a:pt x="1655" y="208"/>
                </a:cubicBezTo>
                <a:cubicBezTo>
                  <a:pt x="1659" y="208"/>
                  <a:pt x="1662" y="205"/>
                  <a:pt x="1662" y="201"/>
                </a:cubicBezTo>
                <a:cubicBezTo>
                  <a:pt x="1662" y="197"/>
                  <a:pt x="1659" y="194"/>
                  <a:pt x="1655" y="194"/>
                </a:cubicBezTo>
                <a:close/>
                <a:moveTo>
                  <a:pt x="1633" y="214"/>
                </a:moveTo>
                <a:cubicBezTo>
                  <a:pt x="1629" y="214"/>
                  <a:pt x="1625" y="217"/>
                  <a:pt x="1625" y="220"/>
                </a:cubicBezTo>
                <a:cubicBezTo>
                  <a:pt x="1625" y="224"/>
                  <a:pt x="1629" y="227"/>
                  <a:pt x="1633" y="227"/>
                </a:cubicBezTo>
                <a:cubicBezTo>
                  <a:pt x="1637" y="227"/>
                  <a:pt x="1641" y="224"/>
                  <a:pt x="1641" y="220"/>
                </a:cubicBezTo>
                <a:cubicBezTo>
                  <a:pt x="1641" y="217"/>
                  <a:pt x="1637" y="214"/>
                  <a:pt x="1633" y="214"/>
                </a:cubicBezTo>
                <a:close/>
                <a:moveTo>
                  <a:pt x="1655" y="214"/>
                </a:moveTo>
                <a:cubicBezTo>
                  <a:pt x="1651" y="214"/>
                  <a:pt x="1648" y="217"/>
                  <a:pt x="1648" y="220"/>
                </a:cubicBezTo>
                <a:cubicBezTo>
                  <a:pt x="1648" y="224"/>
                  <a:pt x="1651" y="227"/>
                  <a:pt x="1655" y="227"/>
                </a:cubicBezTo>
                <a:cubicBezTo>
                  <a:pt x="1659" y="227"/>
                  <a:pt x="1662" y="224"/>
                  <a:pt x="1662" y="220"/>
                </a:cubicBezTo>
                <a:cubicBezTo>
                  <a:pt x="1662" y="217"/>
                  <a:pt x="1659" y="214"/>
                  <a:pt x="1655" y="214"/>
                </a:cubicBezTo>
                <a:close/>
                <a:moveTo>
                  <a:pt x="1633" y="233"/>
                </a:moveTo>
                <a:cubicBezTo>
                  <a:pt x="1629" y="233"/>
                  <a:pt x="1625" y="236"/>
                  <a:pt x="1625" y="239"/>
                </a:cubicBezTo>
                <a:cubicBezTo>
                  <a:pt x="1625" y="243"/>
                  <a:pt x="1629" y="245"/>
                  <a:pt x="1633" y="245"/>
                </a:cubicBezTo>
                <a:cubicBezTo>
                  <a:pt x="1637" y="245"/>
                  <a:pt x="1641" y="243"/>
                  <a:pt x="1641" y="239"/>
                </a:cubicBezTo>
                <a:cubicBezTo>
                  <a:pt x="1641" y="236"/>
                  <a:pt x="1637" y="233"/>
                  <a:pt x="1633" y="233"/>
                </a:cubicBezTo>
                <a:close/>
                <a:moveTo>
                  <a:pt x="1655" y="233"/>
                </a:moveTo>
                <a:cubicBezTo>
                  <a:pt x="1651" y="233"/>
                  <a:pt x="1648" y="236"/>
                  <a:pt x="1648" y="239"/>
                </a:cubicBezTo>
                <a:cubicBezTo>
                  <a:pt x="1648" y="243"/>
                  <a:pt x="1651" y="245"/>
                  <a:pt x="1655" y="245"/>
                </a:cubicBezTo>
                <a:cubicBezTo>
                  <a:pt x="1659" y="245"/>
                  <a:pt x="1662" y="243"/>
                  <a:pt x="1662" y="239"/>
                </a:cubicBezTo>
                <a:cubicBezTo>
                  <a:pt x="1662" y="236"/>
                  <a:pt x="1659" y="233"/>
                  <a:pt x="1655" y="233"/>
                </a:cubicBezTo>
                <a:close/>
                <a:moveTo>
                  <a:pt x="1633" y="252"/>
                </a:moveTo>
                <a:cubicBezTo>
                  <a:pt x="1629" y="252"/>
                  <a:pt x="1625" y="255"/>
                  <a:pt x="1625" y="258"/>
                </a:cubicBezTo>
                <a:cubicBezTo>
                  <a:pt x="1625" y="262"/>
                  <a:pt x="1629" y="265"/>
                  <a:pt x="1633" y="265"/>
                </a:cubicBezTo>
                <a:cubicBezTo>
                  <a:pt x="1637" y="265"/>
                  <a:pt x="1641" y="262"/>
                  <a:pt x="1641" y="258"/>
                </a:cubicBezTo>
                <a:cubicBezTo>
                  <a:pt x="1641" y="255"/>
                  <a:pt x="1637" y="252"/>
                  <a:pt x="1633" y="252"/>
                </a:cubicBezTo>
                <a:close/>
                <a:moveTo>
                  <a:pt x="1655" y="252"/>
                </a:moveTo>
                <a:cubicBezTo>
                  <a:pt x="1651" y="252"/>
                  <a:pt x="1648" y="255"/>
                  <a:pt x="1648" y="258"/>
                </a:cubicBezTo>
                <a:cubicBezTo>
                  <a:pt x="1648" y="262"/>
                  <a:pt x="1651" y="265"/>
                  <a:pt x="1655" y="265"/>
                </a:cubicBezTo>
                <a:cubicBezTo>
                  <a:pt x="1659" y="265"/>
                  <a:pt x="1662" y="262"/>
                  <a:pt x="1662" y="258"/>
                </a:cubicBezTo>
                <a:cubicBezTo>
                  <a:pt x="1662" y="255"/>
                  <a:pt x="1659" y="252"/>
                  <a:pt x="1655" y="252"/>
                </a:cubicBezTo>
                <a:close/>
                <a:moveTo>
                  <a:pt x="1633" y="271"/>
                </a:moveTo>
                <a:cubicBezTo>
                  <a:pt x="1629" y="271"/>
                  <a:pt x="1625" y="274"/>
                  <a:pt x="1625" y="278"/>
                </a:cubicBezTo>
                <a:cubicBezTo>
                  <a:pt x="1625" y="282"/>
                  <a:pt x="1629" y="285"/>
                  <a:pt x="1633" y="285"/>
                </a:cubicBezTo>
                <a:cubicBezTo>
                  <a:pt x="1637" y="285"/>
                  <a:pt x="1641" y="282"/>
                  <a:pt x="1641" y="278"/>
                </a:cubicBezTo>
                <a:cubicBezTo>
                  <a:pt x="1641" y="274"/>
                  <a:pt x="1637" y="271"/>
                  <a:pt x="1633" y="271"/>
                </a:cubicBezTo>
                <a:close/>
                <a:moveTo>
                  <a:pt x="1655" y="271"/>
                </a:moveTo>
                <a:cubicBezTo>
                  <a:pt x="1651" y="271"/>
                  <a:pt x="1648" y="274"/>
                  <a:pt x="1648" y="278"/>
                </a:cubicBezTo>
                <a:cubicBezTo>
                  <a:pt x="1648" y="282"/>
                  <a:pt x="1651" y="285"/>
                  <a:pt x="1655" y="285"/>
                </a:cubicBezTo>
                <a:cubicBezTo>
                  <a:pt x="1659" y="285"/>
                  <a:pt x="1662" y="282"/>
                  <a:pt x="1662" y="278"/>
                </a:cubicBezTo>
                <a:cubicBezTo>
                  <a:pt x="1662" y="274"/>
                  <a:pt x="1659" y="271"/>
                  <a:pt x="1655" y="271"/>
                </a:cubicBezTo>
                <a:close/>
                <a:moveTo>
                  <a:pt x="1677" y="136"/>
                </a:moveTo>
                <a:cubicBezTo>
                  <a:pt x="1673" y="136"/>
                  <a:pt x="1670" y="139"/>
                  <a:pt x="1670" y="143"/>
                </a:cubicBezTo>
                <a:cubicBezTo>
                  <a:pt x="1670" y="146"/>
                  <a:pt x="1673" y="149"/>
                  <a:pt x="1677" y="149"/>
                </a:cubicBezTo>
                <a:cubicBezTo>
                  <a:pt x="1682" y="149"/>
                  <a:pt x="1685" y="146"/>
                  <a:pt x="1685" y="143"/>
                </a:cubicBezTo>
                <a:cubicBezTo>
                  <a:pt x="1685" y="139"/>
                  <a:pt x="1682" y="136"/>
                  <a:pt x="1677" y="136"/>
                </a:cubicBezTo>
                <a:close/>
                <a:moveTo>
                  <a:pt x="1700" y="136"/>
                </a:moveTo>
                <a:cubicBezTo>
                  <a:pt x="1696" y="136"/>
                  <a:pt x="1692" y="139"/>
                  <a:pt x="1692" y="143"/>
                </a:cubicBezTo>
                <a:cubicBezTo>
                  <a:pt x="1692" y="146"/>
                  <a:pt x="1696" y="149"/>
                  <a:pt x="1700" y="149"/>
                </a:cubicBezTo>
                <a:cubicBezTo>
                  <a:pt x="1704" y="149"/>
                  <a:pt x="1708" y="146"/>
                  <a:pt x="1708" y="143"/>
                </a:cubicBezTo>
                <a:cubicBezTo>
                  <a:pt x="1708" y="139"/>
                  <a:pt x="1704" y="136"/>
                  <a:pt x="1700" y="136"/>
                </a:cubicBezTo>
                <a:close/>
                <a:moveTo>
                  <a:pt x="1677" y="155"/>
                </a:moveTo>
                <a:cubicBezTo>
                  <a:pt x="1673" y="155"/>
                  <a:pt x="1670" y="158"/>
                  <a:pt x="1670" y="162"/>
                </a:cubicBezTo>
                <a:cubicBezTo>
                  <a:pt x="1670" y="166"/>
                  <a:pt x="1673" y="169"/>
                  <a:pt x="1677" y="169"/>
                </a:cubicBezTo>
                <a:cubicBezTo>
                  <a:pt x="1682" y="169"/>
                  <a:pt x="1685" y="166"/>
                  <a:pt x="1685" y="162"/>
                </a:cubicBezTo>
                <a:cubicBezTo>
                  <a:pt x="1685" y="158"/>
                  <a:pt x="1682" y="155"/>
                  <a:pt x="1677" y="155"/>
                </a:cubicBezTo>
                <a:close/>
                <a:moveTo>
                  <a:pt x="1700" y="155"/>
                </a:moveTo>
                <a:cubicBezTo>
                  <a:pt x="1696" y="155"/>
                  <a:pt x="1692" y="158"/>
                  <a:pt x="1692" y="162"/>
                </a:cubicBezTo>
                <a:cubicBezTo>
                  <a:pt x="1692" y="166"/>
                  <a:pt x="1696" y="169"/>
                  <a:pt x="1700" y="169"/>
                </a:cubicBezTo>
                <a:cubicBezTo>
                  <a:pt x="1704" y="169"/>
                  <a:pt x="1708" y="166"/>
                  <a:pt x="1708" y="162"/>
                </a:cubicBezTo>
                <a:cubicBezTo>
                  <a:pt x="1708" y="158"/>
                  <a:pt x="1704" y="155"/>
                  <a:pt x="1700" y="155"/>
                </a:cubicBezTo>
                <a:close/>
                <a:moveTo>
                  <a:pt x="1677" y="175"/>
                </a:moveTo>
                <a:cubicBezTo>
                  <a:pt x="1673" y="175"/>
                  <a:pt x="1670" y="178"/>
                  <a:pt x="1670" y="182"/>
                </a:cubicBezTo>
                <a:cubicBezTo>
                  <a:pt x="1670" y="185"/>
                  <a:pt x="1673" y="188"/>
                  <a:pt x="1677" y="188"/>
                </a:cubicBezTo>
                <a:cubicBezTo>
                  <a:pt x="1682" y="188"/>
                  <a:pt x="1685" y="185"/>
                  <a:pt x="1685" y="182"/>
                </a:cubicBezTo>
                <a:cubicBezTo>
                  <a:pt x="1685" y="178"/>
                  <a:pt x="1682" y="175"/>
                  <a:pt x="1677" y="175"/>
                </a:cubicBezTo>
                <a:close/>
                <a:moveTo>
                  <a:pt x="1700" y="175"/>
                </a:moveTo>
                <a:cubicBezTo>
                  <a:pt x="1696" y="175"/>
                  <a:pt x="1692" y="178"/>
                  <a:pt x="1692" y="182"/>
                </a:cubicBezTo>
                <a:cubicBezTo>
                  <a:pt x="1692" y="185"/>
                  <a:pt x="1696" y="188"/>
                  <a:pt x="1700" y="188"/>
                </a:cubicBezTo>
                <a:cubicBezTo>
                  <a:pt x="1704" y="188"/>
                  <a:pt x="1708" y="185"/>
                  <a:pt x="1708" y="182"/>
                </a:cubicBezTo>
                <a:cubicBezTo>
                  <a:pt x="1708" y="178"/>
                  <a:pt x="1704" y="175"/>
                  <a:pt x="1700" y="175"/>
                </a:cubicBezTo>
                <a:close/>
                <a:moveTo>
                  <a:pt x="1677" y="194"/>
                </a:moveTo>
                <a:cubicBezTo>
                  <a:pt x="1673" y="194"/>
                  <a:pt x="1670" y="197"/>
                  <a:pt x="1670" y="201"/>
                </a:cubicBezTo>
                <a:cubicBezTo>
                  <a:pt x="1670" y="205"/>
                  <a:pt x="1673" y="208"/>
                  <a:pt x="1677" y="208"/>
                </a:cubicBezTo>
                <a:cubicBezTo>
                  <a:pt x="1682" y="208"/>
                  <a:pt x="1685" y="205"/>
                  <a:pt x="1685" y="201"/>
                </a:cubicBezTo>
                <a:cubicBezTo>
                  <a:pt x="1685" y="197"/>
                  <a:pt x="1682" y="194"/>
                  <a:pt x="1677" y="194"/>
                </a:cubicBezTo>
                <a:close/>
                <a:moveTo>
                  <a:pt x="1700" y="194"/>
                </a:moveTo>
                <a:cubicBezTo>
                  <a:pt x="1696" y="194"/>
                  <a:pt x="1692" y="197"/>
                  <a:pt x="1692" y="201"/>
                </a:cubicBezTo>
                <a:cubicBezTo>
                  <a:pt x="1692" y="205"/>
                  <a:pt x="1696" y="208"/>
                  <a:pt x="1700" y="208"/>
                </a:cubicBezTo>
                <a:cubicBezTo>
                  <a:pt x="1704" y="208"/>
                  <a:pt x="1708" y="205"/>
                  <a:pt x="1708" y="201"/>
                </a:cubicBezTo>
                <a:cubicBezTo>
                  <a:pt x="1708" y="197"/>
                  <a:pt x="1704" y="194"/>
                  <a:pt x="1700" y="194"/>
                </a:cubicBezTo>
                <a:close/>
                <a:moveTo>
                  <a:pt x="1677" y="214"/>
                </a:moveTo>
                <a:cubicBezTo>
                  <a:pt x="1673" y="214"/>
                  <a:pt x="1670" y="217"/>
                  <a:pt x="1670" y="220"/>
                </a:cubicBezTo>
                <a:cubicBezTo>
                  <a:pt x="1670" y="224"/>
                  <a:pt x="1673" y="227"/>
                  <a:pt x="1677" y="227"/>
                </a:cubicBezTo>
                <a:cubicBezTo>
                  <a:pt x="1682" y="227"/>
                  <a:pt x="1685" y="224"/>
                  <a:pt x="1685" y="220"/>
                </a:cubicBezTo>
                <a:cubicBezTo>
                  <a:pt x="1685" y="217"/>
                  <a:pt x="1682" y="214"/>
                  <a:pt x="1677" y="214"/>
                </a:cubicBezTo>
                <a:close/>
                <a:moveTo>
                  <a:pt x="1700" y="214"/>
                </a:moveTo>
                <a:cubicBezTo>
                  <a:pt x="1696" y="214"/>
                  <a:pt x="1692" y="217"/>
                  <a:pt x="1692" y="220"/>
                </a:cubicBezTo>
                <a:cubicBezTo>
                  <a:pt x="1692" y="224"/>
                  <a:pt x="1696" y="227"/>
                  <a:pt x="1700" y="227"/>
                </a:cubicBezTo>
                <a:cubicBezTo>
                  <a:pt x="1704" y="227"/>
                  <a:pt x="1708" y="224"/>
                  <a:pt x="1708" y="220"/>
                </a:cubicBezTo>
                <a:cubicBezTo>
                  <a:pt x="1708" y="217"/>
                  <a:pt x="1704" y="214"/>
                  <a:pt x="1700" y="214"/>
                </a:cubicBezTo>
                <a:close/>
                <a:moveTo>
                  <a:pt x="1677" y="233"/>
                </a:moveTo>
                <a:cubicBezTo>
                  <a:pt x="1673" y="233"/>
                  <a:pt x="1670" y="236"/>
                  <a:pt x="1670" y="239"/>
                </a:cubicBezTo>
                <a:cubicBezTo>
                  <a:pt x="1670" y="243"/>
                  <a:pt x="1673" y="245"/>
                  <a:pt x="1677" y="245"/>
                </a:cubicBezTo>
                <a:cubicBezTo>
                  <a:pt x="1682" y="245"/>
                  <a:pt x="1685" y="243"/>
                  <a:pt x="1685" y="239"/>
                </a:cubicBezTo>
                <a:cubicBezTo>
                  <a:pt x="1685" y="236"/>
                  <a:pt x="1682" y="233"/>
                  <a:pt x="1677" y="233"/>
                </a:cubicBezTo>
                <a:close/>
                <a:moveTo>
                  <a:pt x="1700" y="233"/>
                </a:moveTo>
                <a:cubicBezTo>
                  <a:pt x="1696" y="233"/>
                  <a:pt x="1692" y="236"/>
                  <a:pt x="1692" y="239"/>
                </a:cubicBezTo>
                <a:cubicBezTo>
                  <a:pt x="1692" y="243"/>
                  <a:pt x="1696" y="245"/>
                  <a:pt x="1700" y="245"/>
                </a:cubicBezTo>
                <a:cubicBezTo>
                  <a:pt x="1704" y="245"/>
                  <a:pt x="1708" y="243"/>
                  <a:pt x="1708" y="239"/>
                </a:cubicBezTo>
                <a:cubicBezTo>
                  <a:pt x="1708" y="236"/>
                  <a:pt x="1704" y="233"/>
                  <a:pt x="1700" y="233"/>
                </a:cubicBezTo>
                <a:close/>
                <a:moveTo>
                  <a:pt x="1677" y="252"/>
                </a:moveTo>
                <a:cubicBezTo>
                  <a:pt x="1673" y="252"/>
                  <a:pt x="1670" y="255"/>
                  <a:pt x="1670" y="258"/>
                </a:cubicBezTo>
                <a:cubicBezTo>
                  <a:pt x="1670" y="262"/>
                  <a:pt x="1673" y="265"/>
                  <a:pt x="1677" y="265"/>
                </a:cubicBezTo>
                <a:cubicBezTo>
                  <a:pt x="1682" y="265"/>
                  <a:pt x="1685" y="262"/>
                  <a:pt x="1685" y="258"/>
                </a:cubicBezTo>
                <a:cubicBezTo>
                  <a:pt x="1685" y="255"/>
                  <a:pt x="1682" y="252"/>
                  <a:pt x="1677" y="252"/>
                </a:cubicBezTo>
                <a:close/>
                <a:moveTo>
                  <a:pt x="1700" y="252"/>
                </a:moveTo>
                <a:cubicBezTo>
                  <a:pt x="1696" y="252"/>
                  <a:pt x="1692" y="255"/>
                  <a:pt x="1692" y="258"/>
                </a:cubicBezTo>
                <a:cubicBezTo>
                  <a:pt x="1692" y="262"/>
                  <a:pt x="1696" y="265"/>
                  <a:pt x="1700" y="265"/>
                </a:cubicBezTo>
                <a:cubicBezTo>
                  <a:pt x="1704" y="265"/>
                  <a:pt x="1708" y="262"/>
                  <a:pt x="1708" y="258"/>
                </a:cubicBezTo>
                <a:cubicBezTo>
                  <a:pt x="1708" y="255"/>
                  <a:pt x="1704" y="252"/>
                  <a:pt x="1700" y="252"/>
                </a:cubicBezTo>
                <a:close/>
                <a:moveTo>
                  <a:pt x="1677" y="271"/>
                </a:moveTo>
                <a:cubicBezTo>
                  <a:pt x="1673" y="271"/>
                  <a:pt x="1670" y="274"/>
                  <a:pt x="1670" y="278"/>
                </a:cubicBezTo>
                <a:cubicBezTo>
                  <a:pt x="1670" y="282"/>
                  <a:pt x="1673" y="285"/>
                  <a:pt x="1677" y="285"/>
                </a:cubicBezTo>
                <a:cubicBezTo>
                  <a:pt x="1682" y="285"/>
                  <a:pt x="1685" y="282"/>
                  <a:pt x="1685" y="278"/>
                </a:cubicBezTo>
                <a:cubicBezTo>
                  <a:pt x="1685" y="274"/>
                  <a:pt x="1682" y="271"/>
                  <a:pt x="1677" y="271"/>
                </a:cubicBezTo>
                <a:close/>
                <a:moveTo>
                  <a:pt x="1700" y="271"/>
                </a:moveTo>
                <a:cubicBezTo>
                  <a:pt x="1696" y="271"/>
                  <a:pt x="1692" y="274"/>
                  <a:pt x="1692" y="278"/>
                </a:cubicBezTo>
                <a:cubicBezTo>
                  <a:pt x="1692" y="282"/>
                  <a:pt x="1696" y="285"/>
                  <a:pt x="1700" y="285"/>
                </a:cubicBezTo>
                <a:cubicBezTo>
                  <a:pt x="1704" y="285"/>
                  <a:pt x="1708" y="282"/>
                  <a:pt x="1708" y="278"/>
                </a:cubicBezTo>
                <a:cubicBezTo>
                  <a:pt x="1708" y="274"/>
                  <a:pt x="1704" y="271"/>
                  <a:pt x="1700" y="271"/>
                </a:cubicBezTo>
                <a:close/>
                <a:moveTo>
                  <a:pt x="1722" y="136"/>
                </a:moveTo>
                <a:cubicBezTo>
                  <a:pt x="1718" y="136"/>
                  <a:pt x="1714" y="139"/>
                  <a:pt x="1714" y="143"/>
                </a:cubicBezTo>
                <a:cubicBezTo>
                  <a:pt x="1714" y="146"/>
                  <a:pt x="1718" y="149"/>
                  <a:pt x="1722" y="149"/>
                </a:cubicBezTo>
                <a:cubicBezTo>
                  <a:pt x="1726" y="149"/>
                  <a:pt x="1730" y="146"/>
                  <a:pt x="1730" y="143"/>
                </a:cubicBezTo>
                <a:cubicBezTo>
                  <a:pt x="1730" y="139"/>
                  <a:pt x="1726" y="136"/>
                  <a:pt x="1722" y="136"/>
                </a:cubicBezTo>
                <a:close/>
                <a:moveTo>
                  <a:pt x="1744" y="136"/>
                </a:moveTo>
                <a:cubicBezTo>
                  <a:pt x="1740" y="136"/>
                  <a:pt x="1736" y="139"/>
                  <a:pt x="1736" y="143"/>
                </a:cubicBezTo>
                <a:cubicBezTo>
                  <a:pt x="1736" y="146"/>
                  <a:pt x="1740" y="149"/>
                  <a:pt x="1744" y="149"/>
                </a:cubicBezTo>
                <a:cubicBezTo>
                  <a:pt x="1748" y="149"/>
                  <a:pt x="1751" y="146"/>
                  <a:pt x="1751" y="143"/>
                </a:cubicBezTo>
                <a:cubicBezTo>
                  <a:pt x="1751" y="139"/>
                  <a:pt x="1748" y="136"/>
                  <a:pt x="1744" y="136"/>
                </a:cubicBezTo>
                <a:close/>
                <a:moveTo>
                  <a:pt x="1722" y="155"/>
                </a:moveTo>
                <a:cubicBezTo>
                  <a:pt x="1718" y="155"/>
                  <a:pt x="1714" y="158"/>
                  <a:pt x="1714" y="162"/>
                </a:cubicBezTo>
                <a:cubicBezTo>
                  <a:pt x="1714" y="166"/>
                  <a:pt x="1718" y="169"/>
                  <a:pt x="1722" y="169"/>
                </a:cubicBezTo>
                <a:cubicBezTo>
                  <a:pt x="1726" y="169"/>
                  <a:pt x="1730" y="166"/>
                  <a:pt x="1730" y="162"/>
                </a:cubicBezTo>
                <a:cubicBezTo>
                  <a:pt x="1730" y="158"/>
                  <a:pt x="1726" y="155"/>
                  <a:pt x="1722" y="155"/>
                </a:cubicBezTo>
                <a:close/>
                <a:moveTo>
                  <a:pt x="1744" y="155"/>
                </a:moveTo>
                <a:cubicBezTo>
                  <a:pt x="1740" y="155"/>
                  <a:pt x="1736" y="158"/>
                  <a:pt x="1736" y="162"/>
                </a:cubicBezTo>
                <a:cubicBezTo>
                  <a:pt x="1736" y="166"/>
                  <a:pt x="1740" y="169"/>
                  <a:pt x="1744" y="169"/>
                </a:cubicBezTo>
                <a:cubicBezTo>
                  <a:pt x="1748" y="169"/>
                  <a:pt x="1751" y="166"/>
                  <a:pt x="1751" y="162"/>
                </a:cubicBezTo>
                <a:cubicBezTo>
                  <a:pt x="1751" y="158"/>
                  <a:pt x="1748" y="155"/>
                  <a:pt x="1744" y="155"/>
                </a:cubicBezTo>
                <a:close/>
                <a:moveTo>
                  <a:pt x="1722" y="175"/>
                </a:moveTo>
                <a:cubicBezTo>
                  <a:pt x="1718" y="175"/>
                  <a:pt x="1714" y="178"/>
                  <a:pt x="1714" y="182"/>
                </a:cubicBezTo>
                <a:cubicBezTo>
                  <a:pt x="1714" y="185"/>
                  <a:pt x="1718" y="188"/>
                  <a:pt x="1722" y="188"/>
                </a:cubicBezTo>
                <a:cubicBezTo>
                  <a:pt x="1726" y="188"/>
                  <a:pt x="1730" y="185"/>
                  <a:pt x="1730" y="182"/>
                </a:cubicBezTo>
                <a:cubicBezTo>
                  <a:pt x="1730" y="178"/>
                  <a:pt x="1726" y="175"/>
                  <a:pt x="1722" y="175"/>
                </a:cubicBezTo>
                <a:close/>
                <a:moveTo>
                  <a:pt x="1744" y="175"/>
                </a:moveTo>
                <a:cubicBezTo>
                  <a:pt x="1740" y="175"/>
                  <a:pt x="1736" y="178"/>
                  <a:pt x="1736" y="182"/>
                </a:cubicBezTo>
                <a:cubicBezTo>
                  <a:pt x="1736" y="185"/>
                  <a:pt x="1740" y="188"/>
                  <a:pt x="1744" y="188"/>
                </a:cubicBezTo>
                <a:cubicBezTo>
                  <a:pt x="1748" y="188"/>
                  <a:pt x="1751" y="185"/>
                  <a:pt x="1751" y="182"/>
                </a:cubicBezTo>
                <a:cubicBezTo>
                  <a:pt x="1751" y="178"/>
                  <a:pt x="1748" y="175"/>
                  <a:pt x="1744" y="175"/>
                </a:cubicBezTo>
                <a:close/>
                <a:moveTo>
                  <a:pt x="1722" y="194"/>
                </a:moveTo>
                <a:cubicBezTo>
                  <a:pt x="1718" y="194"/>
                  <a:pt x="1714" y="197"/>
                  <a:pt x="1714" y="201"/>
                </a:cubicBezTo>
                <a:cubicBezTo>
                  <a:pt x="1714" y="205"/>
                  <a:pt x="1718" y="208"/>
                  <a:pt x="1722" y="208"/>
                </a:cubicBezTo>
                <a:cubicBezTo>
                  <a:pt x="1726" y="208"/>
                  <a:pt x="1730" y="205"/>
                  <a:pt x="1730" y="201"/>
                </a:cubicBezTo>
                <a:cubicBezTo>
                  <a:pt x="1730" y="197"/>
                  <a:pt x="1726" y="194"/>
                  <a:pt x="1722" y="194"/>
                </a:cubicBezTo>
                <a:close/>
                <a:moveTo>
                  <a:pt x="1744" y="194"/>
                </a:moveTo>
                <a:cubicBezTo>
                  <a:pt x="1740" y="194"/>
                  <a:pt x="1736" y="197"/>
                  <a:pt x="1736" y="201"/>
                </a:cubicBezTo>
                <a:cubicBezTo>
                  <a:pt x="1736" y="205"/>
                  <a:pt x="1740" y="208"/>
                  <a:pt x="1744" y="208"/>
                </a:cubicBezTo>
                <a:cubicBezTo>
                  <a:pt x="1748" y="208"/>
                  <a:pt x="1751" y="205"/>
                  <a:pt x="1751" y="201"/>
                </a:cubicBezTo>
                <a:cubicBezTo>
                  <a:pt x="1751" y="197"/>
                  <a:pt x="1748" y="194"/>
                  <a:pt x="1744" y="194"/>
                </a:cubicBezTo>
                <a:close/>
                <a:moveTo>
                  <a:pt x="1722" y="214"/>
                </a:moveTo>
                <a:cubicBezTo>
                  <a:pt x="1718" y="214"/>
                  <a:pt x="1714" y="217"/>
                  <a:pt x="1714" y="220"/>
                </a:cubicBezTo>
                <a:cubicBezTo>
                  <a:pt x="1714" y="224"/>
                  <a:pt x="1718" y="227"/>
                  <a:pt x="1722" y="227"/>
                </a:cubicBezTo>
                <a:cubicBezTo>
                  <a:pt x="1726" y="227"/>
                  <a:pt x="1730" y="224"/>
                  <a:pt x="1730" y="220"/>
                </a:cubicBezTo>
                <a:cubicBezTo>
                  <a:pt x="1730" y="217"/>
                  <a:pt x="1726" y="214"/>
                  <a:pt x="1722" y="214"/>
                </a:cubicBezTo>
                <a:close/>
                <a:moveTo>
                  <a:pt x="1744" y="214"/>
                </a:moveTo>
                <a:cubicBezTo>
                  <a:pt x="1740" y="214"/>
                  <a:pt x="1736" y="217"/>
                  <a:pt x="1736" y="220"/>
                </a:cubicBezTo>
                <a:cubicBezTo>
                  <a:pt x="1736" y="224"/>
                  <a:pt x="1740" y="227"/>
                  <a:pt x="1744" y="227"/>
                </a:cubicBezTo>
                <a:cubicBezTo>
                  <a:pt x="1748" y="227"/>
                  <a:pt x="1751" y="224"/>
                  <a:pt x="1751" y="220"/>
                </a:cubicBezTo>
                <a:cubicBezTo>
                  <a:pt x="1751" y="217"/>
                  <a:pt x="1748" y="214"/>
                  <a:pt x="1744" y="214"/>
                </a:cubicBezTo>
                <a:close/>
                <a:moveTo>
                  <a:pt x="1722" y="233"/>
                </a:moveTo>
                <a:cubicBezTo>
                  <a:pt x="1718" y="233"/>
                  <a:pt x="1714" y="236"/>
                  <a:pt x="1714" y="239"/>
                </a:cubicBezTo>
                <a:cubicBezTo>
                  <a:pt x="1714" y="243"/>
                  <a:pt x="1718" y="245"/>
                  <a:pt x="1722" y="245"/>
                </a:cubicBezTo>
                <a:cubicBezTo>
                  <a:pt x="1726" y="245"/>
                  <a:pt x="1730" y="243"/>
                  <a:pt x="1730" y="239"/>
                </a:cubicBezTo>
                <a:cubicBezTo>
                  <a:pt x="1730" y="236"/>
                  <a:pt x="1726" y="233"/>
                  <a:pt x="1722" y="233"/>
                </a:cubicBezTo>
                <a:close/>
                <a:moveTo>
                  <a:pt x="1744" y="233"/>
                </a:moveTo>
                <a:cubicBezTo>
                  <a:pt x="1740" y="233"/>
                  <a:pt x="1736" y="236"/>
                  <a:pt x="1736" y="239"/>
                </a:cubicBezTo>
                <a:cubicBezTo>
                  <a:pt x="1736" y="243"/>
                  <a:pt x="1740" y="245"/>
                  <a:pt x="1744" y="245"/>
                </a:cubicBezTo>
                <a:cubicBezTo>
                  <a:pt x="1748" y="245"/>
                  <a:pt x="1751" y="243"/>
                  <a:pt x="1751" y="239"/>
                </a:cubicBezTo>
                <a:cubicBezTo>
                  <a:pt x="1751" y="236"/>
                  <a:pt x="1748" y="233"/>
                  <a:pt x="1744" y="233"/>
                </a:cubicBezTo>
                <a:close/>
                <a:moveTo>
                  <a:pt x="1722" y="252"/>
                </a:moveTo>
                <a:cubicBezTo>
                  <a:pt x="1718" y="252"/>
                  <a:pt x="1714" y="255"/>
                  <a:pt x="1714" y="258"/>
                </a:cubicBezTo>
                <a:cubicBezTo>
                  <a:pt x="1714" y="262"/>
                  <a:pt x="1718" y="265"/>
                  <a:pt x="1722" y="265"/>
                </a:cubicBezTo>
                <a:cubicBezTo>
                  <a:pt x="1726" y="265"/>
                  <a:pt x="1730" y="262"/>
                  <a:pt x="1730" y="258"/>
                </a:cubicBezTo>
                <a:cubicBezTo>
                  <a:pt x="1730" y="255"/>
                  <a:pt x="1726" y="252"/>
                  <a:pt x="1722" y="252"/>
                </a:cubicBezTo>
                <a:close/>
                <a:moveTo>
                  <a:pt x="1744" y="252"/>
                </a:moveTo>
                <a:cubicBezTo>
                  <a:pt x="1740" y="252"/>
                  <a:pt x="1736" y="255"/>
                  <a:pt x="1736" y="258"/>
                </a:cubicBezTo>
                <a:cubicBezTo>
                  <a:pt x="1736" y="262"/>
                  <a:pt x="1740" y="265"/>
                  <a:pt x="1744" y="265"/>
                </a:cubicBezTo>
                <a:cubicBezTo>
                  <a:pt x="1748" y="265"/>
                  <a:pt x="1751" y="262"/>
                  <a:pt x="1751" y="258"/>
                </a:cubicBezTo>
                <a:cubicBezTo>
                  <a:pt x="1751" y="255"/>
                  <a:pt x="1748" y="252"/>
                  <a:pt x="1744" y="252"/>
                </a:cubicBezTo>
                <a:close/>
                <a:moveTo>
                  <a:pt x="1722" y="271"/>
                </a:moveTo>
                <a:cubicBezTo>
                  <a:pt x="1718" y="271"/>
                  <a:pt x="1714" y="274"/>
                  <a:pt x="1714" y="278"/>
                </a:cubicBezTo>
                <a:cubicBezTo>
                  <a:pt x="1714" y="282"/>
                  <a:pt x="1718" y="285"/>
                  <a:pt x="1722" y="285"/>
                </a:cubicBezTo>
                <a:cubicBezTo>
                  <a:pt x="1726" y="285"/>
                  <a:pt x="1730" y="282"/>
                  <a:pt x="1730" y="278"/>
                </a:cubicBezTo>
                <a:cubicBezTo>
                  <a:pt x="1730" y="274"/>
                  <a:pt x="1726" y="271"/>
                  <a:pt x="1722" y="271"/>
                </a:cubicBezTo>
                <a:close/>
                <a:moveTo>
                  <a:pt x="1744" y="271"/>
                </a:moveTo>
                <a:cubicBezTo>
                  <a:pt x="1740" y="271"/>
                  <a:pt x="1736" y="274"/>
                  <a:pt x="1736" y="278"/>
                </a:cubicBezTo>
                <a:cubicBezTo>
                  <a:pt x="1736" y="282"/>
                  <a:pt x="1740" y="285"/>
                  <a:pt x="1744" y="285"/>
                </a:cubicBezTo>
                <a:cubicBezTo>
                  <a:pt x="1748" y="285"/>
                  <a:pt x="1751" y="282"/>
                  <a:pt x="1751" y="278"/>
                </a:cubicBezTo>
                <a:cubicBezTo>
                  <a:pt x="1751" y="274"/>
                  <a:pt x="1748" y="271"/>
                  <a:pt x="1744" y="271"/>
                </a:cubicBezTo>
                <a:close/>
                <a:moveTo>
                  <a:pt x="1766" y="40"/>
                </a:moveTo>
                <a:cubicBezTo>
                  <a:pt x="1762" y="40"/>
                  <a:pt x="1759" y="43"/>
                  <a:pt x="1759" y="46"/>
                </a:cubicBezTo>
                <a:cubicBezTo>
                  <a:pt x="1759" y="50"/>
                  <a:pt x="1762" y="53"/>
                  <a:pt x="1766" y="53"/>
                </a:cubicBezTo>
                <a:cubicBezTo>
                  <a:pt x="1770" y="53"/>
                  <a:pt x="1774" y="50"/>
                  <a:pt x="1774" y="46"/>
                </a:cubicBezTo>
                <a:cubicBezTo>
                  <a:pt x="1774" y="43"/>
                  <a:pt x="1770" y="40"/>
                  <a:pt x="1766" y="40"/>
                </a:cubicBezTo>
                <a:close/>
                <a:moveTo>
                  <a:pt x="1766" y="59"/>
                </a:moveTo>
                <a:cubicBezTo>
                  <a:pt x="1762" y="59"/>
                  <a:pt x="1759" y="62"/>
                  <a:pt x="1759" y="65"/>
                </a:cubicBezTo>
                <a:cubicBezTo>
                  <a:pt x="1759" y="69"/>
                  <a:pt x="1762" y="72"/>
                  <a:pt x="1766" y="72"/>
                </a:cubicBezTo>
                <a:cubicBezTo>
                  <a:pt x="1770" y="72"/>
                  <a:pt x="1774" y="69"/>
                  <a:pt x="1774" y="65"/>
                </a:cubicBezTo>
                <a:cubicBezTo>
                  <a:pt x="1774" y="62"/>
                  <a:pt x="1770" y="59"/>
                  <a:pt x="1766" y="59"/>
                </a:cubicBezTo>
                <a:close/>
                <a:moveTo>
                  <a:pt x="1789" y="59"/>
                </a:moveTo>
                <a:cubicBezTo>
                  <a:pt x="1784" y="59"/>
                  <a:pt x="1781" y="62"/>
                  <a:pt x="1781" y="65"/>
                </a:cubicBezTo>
                <a:cubicBezTo>
                  <a:pt x="1781" y="69"/>
                  <a:pt x="1784" y="72"/>
                  <a:pt x="1789" y="72"/>
                </a:cubicBezTo>
                <a:cubicBezTo>
                  <a:pt x="1793" y="72"/>
                  <a:pt x="1796" y="69"/>
                  <a:pt x="1796" y="65"/>
                </a:cubicBezTo>
                <a:cubicBezTo>
                  <a:pt x="1796" y="62"/>
                  <a:pt x="1793" y="59"/>
                  <a:pt x="1789" y="59"/>
                </a:cubicBezTo>
                <a:close/>
                <a:moveTo>
                  <a:pt x="1766" y="97"/>
                </a:moveTo>
                <a:cubicBezTo>
                  <a:pt x="1762" y="97"/>
                  <a:pt x="1759" y="100"/>
                  <a:pt x="1759" y="104"/>
                </a:cubicBezTo>
                <a:cubicBezTo>
                  <a:pt x="1759" y="107"/>
                  <a:pt x="1762" y="110"/>
                  <a:pt x="1766" y="110"/>
                </a:cubicBezTo>
                <a:cubicBezTo>
                  <a:pt x="1770" y="110"/>
                  <a:pt x="1774" y="107"/>
                  <a:pt x="1774" y="104"/>
                </a:cubicBezTo>
                <a:cubicBezTo>
                  <a:pt x="1774" y="100"/>
                  <a:pt x="1770" y="97"/>
                  <a:pt x="1766" y="97"/>
                </a:cubicBezTo>
                <a:close/>
                <a:moveTo>
                  <a:pt x="1789" y="97"/>
                </a:moveTo>
                <a:cubicBezTo>
                  <a:pt x="1784" y="97"/>
                  <a:pt x="1781" y="100"/>
                  <a:pt x="1781" y="104"/>
                </a:cubicBezTo>
                <a:cubicBezTo>
                  <a:pt x="1781" y="107"/>
                  <a:pt x="1784" y="110"/>
                  <a:pt x="1789" y="110"/>
                </a:cubicBezTo>
                <a:cubicBezTo>
                  <a:pt x="1793" y="110"/>
                  <a:pt x="1796" y="107"/>
                  <a:pt x="1796" y="104"/>
                </a:cubicBezTo>
                <a:cubicBezTo>
                  <a:pt x="1796" y="100"/>
                  <a:pt x="1793" y="97"/>
                  <a:pt x="1789" y="97"/>
                </a:cubicBezTo>
                <a:close/>
                <a:moveTo>
                  <a:pt x="1766" y="116"/>
                </a:moveTo>
                <a:cubicBezTo>
                  <a:pt x="1762" y="116"/>
                  <a:pt x="1759" y="119"/>
                  <a:pt x="1759" y="123"/>
                </a:cubicBezTo>
                <a:cubicBezTo>
                  <a:pt x="1759" y="127"/>
                  <a:pt x="1762" y="130"/>
                  <a:pt x="1766" y="130"/>
                </a:cubicBezTo>
                <a:cubicBezTo>
                  <a:pt x="1770" y="130"/>
                  <a:pt x="1774" y="127"/>
                  <a:pt x="1774" y="123"/>
                </a:cubicBezTo>
                <a:cubicBezTo>
                  <a:pt x="1774" y="119"/>
                  <a:pt x="1770" y="116"/>
                  <a:pt x="1766" y="116"/>
                </a:cubicBezTo>
                <a:close/>
                <a:moveTo>
                  <a:pt x="1789" y="116"/>
                </a:moveTo>
                <a:cubicBezTo>
                  <a:pt x="1784" y="116"/>
                  <a:pt x="1781" y="119"/>
                  <a:pt x="1781" y="123"/>
                </a:cubicBezTo>
                <a:cubicBezTo>
                  <a:pt x="1781" y="127"/>
                  <a:pt x="1784" y="130"/>
                  <a:pt x="1789" y="130"/>
                </a:cubicBezTo>
                <a:cubicBezTo>
                  <a:pt x="1793" y="130"/>
                  <a:pt x="1796" y="127"/>
                  <a:pt x="1796" y="123"/>
                </a:cubicBezTo>
                <a:cubicBezTo>
                  <a:pt x="1796" y="119"/>
                  <a:pt x="1793" y="116"/>
                  <a:pt x="1789" y="116"/>
                </a:cubicBezTo>
                <a:close/>
                <a:moveTo>
                  <a:pt x="1811" y="59"/>
                </a:moveTo>
                <a:cubicBezTo>
                  <a:pt x="1806" y="59"/>
                  <a:pt x="1803" y="62"/>
                  <a:pt x="1803" y="65"/>
                </a:cubicBezTo>
                <a:cubicBezTo>
                  <a:pt x="1803" y="69"/>
                  <a:pt x="1806" y="72"/>
                  <a:pt x="1811" y="72"/>
                </a:cubicBezTo>
                <a:cubicBezTo>
                  <a:pt x="1815" y="72"/>
                  <a:pt x="1818" y="69"/>
                  <a:pt x="1818" y="65"/>
                </a:cubicBezTo>
                <a:cubicBezTo>
                  <a:pt x="1818" y="62"/>
                  <a:pt x="1815" y="59"/>
                  <a:pt x="1811" y="59"/>
                </a:cubicBezTo>
                <a:close/>
                <a:moveTo>
                  <a:pt x="1811" y="78"/>
                </a:moveTo>
                <a:cubicBezTo>
                  <a:pt x="1806" y="78"/>
                  <a:pt x="1803" y="81"/>
                  <a:pt x="1803" y="85"/>
                </a:cubicBezTo>
                <a:cubicBezTo>
                  <a:pt x="1803" y="88"/>
                  <a:pt x="1806" y="91"/>
                  <a:pt x="1811" y="91"/>
                </a:cubicBezTo>
                <a:cubicBezTo>
                  <a:pt x="1815" y="91"/>
                  <a:pt x="1818" y="88"/>
                  <a:pt x="1818" y="85"/>
                </a:cubicBezTo>
                <a:cubicBezTo>
                  <a:pt x="1818" y="81"/>
                  <a:pt x="1815" y="78"/>
                  <a:pt x="1811" y="78"/>
                </a:cubicBezTo>
                <a:close/>
                <a:moveTo>
                  <a:pt x="1811" y="97"/>
                </a:moveTo>
                <a:cubicBezTo>
                  <a:pt x="1806" y="97"/>
                  <a:pt x="1803" y="100"/>
                  <a:pt x="1803" y="104"/>
                </a:cubicBezTo>
                <a:cubicBezTo>
                  <a:pt x="1803" y="107"/>
                  <a:pt x="1806" y="110"/>
                  <a:pt x="1811" y="110"/>
                </a:cubicBezTo>
                <a:cubicBezTo>
                  <a:pt x="1815" y="110"/>
                  <a:pt x="1818" y="107"/>
                  <a:pt x="1818" y="104"/>
                </a:cubicBezTo>
                <a:cubicBezTo>
                  <a:pt x="1818" y="100"/>
                  <a:pt x="1815" y="97"/>
                  <a:pt x="1811" y="97"/>
                </a:cubicBezTo>
                <a:close/>
                <a:moveTo>
                  <a:pt x="1811" y="116"/>
                </a:moveTo>
                <a:cubicBezTo>
                  <a:pt x="1806" y="116"/>
                  <a:pt x="1803" y="119"/>
                  <a:pt x="1803" y="123"/>
                </a:cubicBezTo>
                <a:cubicBezTo>
                  <a:pt x="1803" y="127"/>
                  <a:pt x="1806" y="130"/>
                  <a:pt x="1811" y="130"/>
                </a:cubicBezTo>
                <a:cubicBezTo>
                  <a:pt x="1815" y="130"/>
                  <a:pt x="1818" y="127"/>
                  <a:pt x="1818" y="123"/>
                </a:cubicBezTo>
                <a:cubicBezTo>
                  <a:pt x="1818" y="119"/>
                  <a:pt x="1815" y="116"/>
                  <a:pt x="1811" y="116"/>
                </a:cubicBezTo>
                <a:close/>
                <a:moveTo>
                  <a:pt x="1766" y="136"/>
                </a:moveTo>
                <a:cubicBezTo>
                  <a:pt x="1762" y="136"/>
                  <a:pt x="1759" y="139"/>
                  <a:pt x="1759" y="143"/>
                </a:cubicBezTo>
                <a:cubicBezTo>
                  <a:pt x="1759" y="146"/>
                  <a:pt x="1762" y="149"/>
                  <a:pt x="1766" y="149"/>
                </a:cubicBezTo>
                <a:cubicBezTo>
                  <a:pt x="1770" y="149"/>
                  <a:pt x="1774" y="146"/>
                  <a:pt x="1774" y="143"/>
                </a:cubicBezTo>
                <a:cubicBezTo>
                  <a:pt x="1774" y="139"/>
                  <a:pt x="1770" y="136"/>
                  <a:pt x="1766" y="136"/>
                </a:cubicBezTo>
                <a:close/>
                <a:moveTo>
                  <a:pt x="1789" y="136"/>
                </a:moveTo>
                <a:cubicBezTo>
                  <a:pt x="1784" y="136"/>
                  <a:pt x="1781" y="139"/>
                  <a:pt x="1781" y="143"/>
                </a:cubicBezTo>
                <a:cubicBezTo>
                  <a:pt x="1781" y="146"/>
                  <a:pt x="1784" y="149"/>
                  <a:pt x="1789" y="149"/>
                </a:cubicBezTo>
                <a:cubicBezTo>
                  <a:pt x="1793" y="149"/>
                  <a:pt x="1796" y="146"/>
                  <a:pt x="1796" y="143"/>
                </a:cubicBezTo>
                <a:cubicBezTo>
                  <a:pt x="1796" y="139"/>
                  <a:pt x="1793" y="136"/>
                  <a:pt x="1789" y="136"/>
                </a:cubicBezTo>
                <a:close/>
                <a:moveTo>
                  <a:pt x="1766" y="155"/>
                </a:moveTo>
                <a:cubicBezTo>
                  <a:pt x="1762" y="155"/>
                  <a:pt x="1759" y="158"/>
                  <a:pt x="1759" y="162"/>
                </a:cubicBezTo>
                <a:cubicBezTo>
                  <a:pt x="1759" y="166"/>
                  <a:pt x="1762" y="169"/>
                  <a:pt x="1766" y="169"/>
                </a:cubicBezTo>
                <a:cubicBezTo>
                  <a:pt x="1770" y="169"/>
                  <a:pt x="1774" y="166"/>
                  <a:pt x="1774" y="162"/>
                </a:cubicBezTo>
                <a:cubicBezTo>
                  <a:pt x="1774" y="158"/>
                  <a:pt x="1770" y="155"/>
                  <a:pt x="1766" y="155"/>
                </a:cubicBezTo>
                <a:close/>
                <a:moveTo>
                  <a:pt x="1789" y="155"/>
                </a:moveTo>
                <a:cubicBezTo>
                  <a:pt x="1784" y="155"/>
                  <a:pt x="1781" y="158"/>
                  <a:pt x="1781" y="162"/>
                </a:cubicBezTo>
                <a:cubicBezTo>
                  <a:pt x="1781" y="166"/>
                  <a:pt x="1784" y="169"/>
                  <a:pt x="1789" y="169"/>
                </a:cubicBezTo>
                <a:cubicBezTo>
                  <a:pt x="1793" y="169"/>
                  <a:pt x="1796" y="166"/>
                  <a:pt x="1796" y="162"/>
                </a:cubicBezTo>
                <a:cubicBezTo>
                  <a:pt x="1796" y="158"/>
                  <a:pt x="1793" y="155"/>
                  <a:pt x="1789" y="155"/>
                </a:cubicBezTo>
                <a:close/>
                <a:moveTo>
                  <a:pt x="1766" y="175"/>
                </a:moveTo>
                <a:cubicBezTo>
                  <a:pt x="1762" y="175"/>
                  <a:pt x="1759" y="178"/>
                  <a:pt x="1759" y="182"/>
                </a:cubicBezTo>
                <a:cubicBezTo>
                  <a:pt x="1759" y="185"/>
                  <a:pt x="1762" y="188"/>
                  <a:pt x="1766" y="188"/>
                </a:cubicBezTo>
                <a:cubicBezTo>
                  <a:pt x="1770" y="188"/>
                  <a:pt x="1774" y="185"/>
                  <a:pt x="1774" y="182"/>
                </a:cubicBezTo>
                <a:cubicBezTo>
                  <a:pt x="1774" y="178"/>
                  <a:pt x="1770" y="175"/>
                  <a:pt x="1766" y="175"/>
                </a:cubicBezTo>
                <a:close/>
                <a:moveTo>
                  <a:pt x="1789" y="175"/>
                </a:moveTo>
                <a:cubicBezTo>
                  <a:pt x="1784" y="175"/>
                  <a:pt x="1781" y="178"/>
                  <a:pt x="1781" y="182"/>
                </a:cubicBezTo>
                <a:cubicBezTo>
                  <a:pt x="1781" y="185"/>
                  <a:pt x="1784" y="188"/>
                  <a:pt x="1789" y="188"/>
                </a:cubicBezTo>
                <a:cubicBezTo>
                  <a:pt x="1793" y="188"/>
                  <a:pt x="1796" y="185"/>
                  <a:pt x="1796" y="182"/>
                </a:cubicBezTo>
                <a:cubicBezTo>
                  <a:pt x="1796" y="178"/>
                  <a:pt x="1793" y="175"/>
                  <a:pt x="1789" y="175"/>
                </a:cubicBezTo>
                <a:close/>
                <a:moveTo>
                  <a:pt x="1766" y="194"/>
                </a:moveTo>
                <a:cubicBezTo>
                  <a:pt x="1762" y="194"/>
                  <a:pt x="1759" y="197"/>
                  <a:pt x="1759" y="201"/>
                </a:cubicBezTo>
                <a:cubicBezTo>
                  <a:pt x="1759" y="205"/>
                  <a:pt x="1762" y="208"/>
                  <a:pt x="1766" y="208"/>
                </a:cubicBezTo>
                <a:cubicBezTo>
                  <a:pt x="1770" y="208"/>
                  <a:pt x="1774" y="205"/>
                  <a:pt x="1774" y="201"/>
                </a:cubicBezTo>
                <a:cubicBezTo>
                  <a:pt x="1774" y="197"/>
                  <a:pt x="1770" y="194"/>
                  <a:pt x="1766" y="194"/>
                </a:cubicBezTo>
                <a:close/>
                <a:moveTo>
                  <a:pt x="1789" y="194"/>
                </a:moveTo>
                <a:cubicBezTo>
                  <a:pt x="1784" y="194"/>
                  <a:pt x="1781" y="197"/>
                  <a:pt x="1781" y="201"/>
                </a:cubicBezTo>
                <a:cubicBezTo>
                  <a:pt x="1781" y="205"/>
                  <a:pt x="1784" y="208"/>
                  <a:pt x="1789" y="208"/>
                </a:cubicBezTo>
                <a:cubicBezTo>
                  <a:pt x="1793" y="208"/>
                  <a:pt x="1796" y="205"/>
                  <a:pt x="1796" y="201"/>
                </a:cubicBezTo>
                <a:cubicBezTo>
                  <a:pt x="1796" y="197"/>
                  <a:pt x="1793" y="194"/>
                  <a:pt x="1789" y="194"/>
                </a:cubicBezTo>
                <a:close/>
                <a:moveTo>
                  <a:pt x="1766" y="214"/>
                </a:moveTo>
                <a:cubicBezTo>
                  <a:pt x="1762" y="214"/>
                  <a:pt x="1759" y="217"/>
                  <a:pt x="1759" y="220"/>
                </a:cubicBezTo>
                <a:cubicBezTo>
                  <a:pt x="1759" y="224"/>
                  <a:pt x="1762" y="227"/>
                  <a:pt x="1766" y="227"/>
                </a:cubicBezTo>
                <a:cubicBezTo>
                  <a:pt x="1770" y="227"/>
                  <a:pt x="1774" y="224"/>
                  <a:pt x="1774" y="220"/>
                </a:cubicBezTo>
                <a:cubicBezTo>
                  <a:pt x="1774" y="217"/>
                  <a:pt x="1770" y="214"/>
                  <a:pt x="1766" y="214"/>
                </a:cubicBezTo>
                <a:close/>
                <a:moveTo>
                  <a:pt x="1789" y="214"/>
                </a:moveTo>
                <a:cubicBezTo>
                  <a:pt x="1784" y="214"/>
                  <a:pt x="1781" y="217"/>
                  <a:pt x="1781" y="220"/>
                </a:cubicBezTo>
                <a:cubicBezTo>
                  <a:pt x="1781" y="224"/>
                  <a:pt x="1784" y="227"/>
                  <a:pt x="1789" y="227"/>
                </a:cubicBezTo>
                <a:cubicBezTo>
                  <a:pt x="1793" y="227"/>
                  <a:pt x="1796" y="224"/>
                  <a:pt x="1796" y="220"/>
                </a:cubicBezTo>
                <a:cubicBezTo>
                  <a:pt x="1796" y="217"/>
                  <a:pt x="1793" y="214"/>
                  <a:pt x="1789" y="214"/>
                </a:cubicBezTo>
                <a:close/>
                <a:moveTo>
                  <a:pt x="1766" y="233"/>
                </a:moveTo>
                <a:cubicBezTo>
                  <a:pt x="1762" y="233"/>
                  <a:pt x="1759" y="236"/>
                  <a:pt x="1759" y="239"/>
                </a:cubicBezTo>
                <a:cubicBezTo>
                  <a:pt x="1759" y="243"/>
                  <a:pt x="1762" y="245"/>
                  <a:pt x="1766" y="245"/>
                </a:cubicBezTo>
                <a:cubicBezTo>
                  <a:pt x="1770" y="245"/>
                  <a:pt x="1774" y="243"/>
                  <a:pt x="1774" y="239"/>
                </a:cubicBezTo>
                <a:cubicBezTo>
                  <a:pt x="1774" y="236"/>
                  <a:pt x="1770" y="233"/>
                  <a:pt x="1766" y="233"/>
                </a:cubicBezTo>
                <a:close/>
                <a:moveTo>
                  <a:pt x="1789" y="233"/>
                </a:moveTo>
                <a:cubicBezTo>
                  <a:pt x="1784" y="233"/>
                  <a:pt x="1781" y="236"/>
                  <a:pt x="1781" y="239"/>
                </a:cubicBezTo>
                <a:cubicBezTo>
                  <a:pt x="1781" y="243"/>
                  <a:pt x="1784" y="245"/>
                  <a:pt x="1789" y="245"/>
                </a:cubicBezTo>
                <a:cubicBezTo>
                  <a:pt x="1793" y="245"/>
                  <a:pt x="1796" y="243"/>
                  <a:pt x="1796" y="239"/>
                </a:cubicBezTo>
                <a:cubicBezTo>
                  <a:pt x="1796" y="236"/>
                  <a:pt x="1793" y="233"/>
                  <a:pt x="1789" y="233"/>
                </a:cubicBezTo>
                <a:close/>
                <a:moveTo>
                  <a:pt x="1766" y="252"/>
                </a:moveTo>
                <a:cubicBezTo>
                  <a:pt x="1762" y="252"/>
                  <a:pt x="1759" y="255"/>
                  <a:pt x="1759" y="258"/>
                </a:cubicBezTo>
                <a:cubicBezTo>
                  <a:pt x="1759" y="262"/>
                  <a:pt x="1762" y="265"/>
                  <a:pt x="1766" y="265"/>
                </a:cubicBezTo>
                <a:cubicBezTo>
                  <a:pt x="1770" y="265"/>
                  <a:pt x="1774" y="262"/>
                  <a:pt x="1774" y="258"/>
                </a:cubicBezTo>
                <a:cubicBezTo>
                  <a:pt x="1774" y="255"/>
                  <a:pt x="1770" y="252"/>
                  <a:pt x="1766" y="252"/>
                </a:cubicBezTo>
                <a:close/>
                <a:moveTo>
                  <a:pt x="1789" y="252"/>
                </a:moveTo>
                <a:cubicBezTo>
                  <a:pt x="1784" y="252"/>
                  <a:pt x="1781" y="255"/>
                  <a:pt x="1781" y="258"/>
                </a:cubicBezTo>
                <a:cubicBezTo>
                  <a:pt x="1781" y="262"/>
                  <a:pt x="1784" y="265"/>
                  <a:pt x="1789" y="265"/>
                </a:cubicBezTo>
                <a:cubicBezTo>
                  <a:pt x="1793" y="265"/>
                  <a:pt x="1796" y="262"/>
                  <a:pt x="1796" y="258"/>
                </a:cubicBezTo>
                <a:cubicBezTo>
                  <a:pt x="1796" y="255"/>
                  <a:pt x="1793" y="252"/>
                  <a:pt x="1789" y="252"/>
                </a:cubicBezTo>
                <a:close/>
                <a:moveTo>
                  <a:pt x="1766" y="271"/>
                </a:moveTo>
                <a:cubicBezTo>
                  <a:pt x="1762" y="271"/>
                  <a:pt x="1759" y="274"/>
                  <a:pt x="1759" y="278"/>
                </a:cubicBezTo>
                <a:cubicBezTo>
                  <a:pt x="1759" y="282"/>
                  <a:pt x="1762" y="285"/>
                  <a:pt x="1766" y="285"/>
                </a:cubicBezTo>
                <a:cubicBezTo>
                  <a:pt x="1770" y="285"/>
                  <a:pt x="1774" y="282"/>
                  <a:pt x="1774" y="278"/>
                </a:cubicBezTo>
                <a:cubicBezTo>
                  <a:pt x="1774" y="274"/>
                  <a:pt x="1770" y="271"/>
                  <a:pt x="1766" y="271"/>
                </a:cubicBezTo>
                <a:close/>
                <a:moveTo>
                  <a:pt x="1789" y="271"/>
                </a:moveTo>
                <a:cubicBezTo>
                  <a:pt x="1784" y="271"/>
                  <a:pt x="1781" y="274"/>
                  <a:pt x="1781" y="278"/>
                </a:cubicBezTo>
                <a:cubicBezTo>
                  <a:pt x="1781" y="282"/>
                  <a:pt x="1784" y="285"/>
                  <a:pt x="1789" y="285"/>
                </a:cubicBezTo>
                <a:cubicBezTo>
                  <a:pt x="1793" y="285"/>
                  <a:pt x="1796" y="282"/>
                  <a:pt x="1796" y="278"/>
                </a:cubicBezTo>
                <a:cubicBezTo>
                  <a:pt x="1796" y="274"/>
                  <a:pt x="1793" y="271"/>
                  <a:pt x="1789" y="271"/>
                </a:cubicBezTo>
                <a:close/>
                <a:moveTo>
                  <a:pt x="1811" y="136"/>
                </a:moveTo>
                <a:cubicBezTo>
                  <a:pt x="1806" y="136"/>
                  <a:pt x="1803" y="139"/>
                  <a:pt x="1803" y="143"/>
                </a:cubicBezTo>
                <a:cubicBezTo>
                  <a:pt x="1803" y="146"/>
                  <a:pt x="1806" y="149"/>
                  <a:pt x="1811" y="149"/>
                </a:cubicBezTo>
                <a:cubicBezTo>
                  <a:pt x="1815" y="149"/>
                  <a:pt x="1818" y="146"/>
                  <a:pt x="1818" y="143"/>
                </a:cubicBezTo>
                <a:cubicBezTo>
                  <a:pt x="1818" y="139"/>
                  <a:pt x="1815" y="136"/>
                  <a:pt x="1811" y="136"/>
                </a:cubicBezTo>
                <a:close/>
                <a:moveTo>
                  <a:pt x="1811" y="155"/>
                </a:moveTo>
                <a:cubicBezTo>
                  <a:pt x="1806" y="155"/>
                  <a:pt x="1803" y="158"/>
                  <a:pt x="1803" y="162"/>
                </a:cubicBezTo>
                <a:cubicBezTo>
                  <a:pt x="1803" y="166"/>
                  <a:pt x="1806" y="169"/>
                  <a:pt x="1811" y="169"/>
                </a:cubicBezTo>
                <a:cubicBezTo>
                  <a:pt x="1815" y="169"/>
                  <a:pt x="1818" y="166"/>
                  <a:pt x="1818" y="162"/>
                </a:cubicBezTo>
                <a:cubicBezTo>
                  <a:pt x="1818" y="158"/>
                  <a:pt x="1815" y="155"/>
                  <a:pt x="1811" y="155"/>
                </a:cubicBezTo>
                <a:close/>
                <a:moveTo>
                  <a:pt x="1811" y="175"/>
                </a:moveTo>
                <a:cubicBezTo>
                  <a:pt x="1806" y="175"/>
                  <a:pt x="1803" y="178"/>
                  <a:pt x="1803" y="182"/>
                </a:cubicBezTo>
                <a:cubicBezTo>
                  <a:pt x="1803" y="185"/>
                  <a:pt x="1806" y="188"/>
                  <a:pt x="1811" y="188"/>
                </a:cubicBezTo>
                <a:cubicBezTo>
                  <a:pt x="1815" y="188"/>
                  <a:pt x="1818" y="185"/>
                  <a:pt x="1818" y="182"/>
                </a:cubicBezTo>
                <a:cubicBezTo>
                  <a:pt x="1818" y="178"/>
                  <a:pt x="1815" y="175"/>
                  <a:pt x="1811" y="175"/>
                </a:cubicBezTo>
                <a:close/>
                <a:moveTo>
                  <a:pt x="1811" y="194"/>
                </a:moveTo>
                <a:cubicBezTo>
                  <a:pt x="1806" y="194"/>
                  <a:pt x="1803" y="197"/>
                  <a:pt x="1803" y="201"/>
                </a:cubicBezTo>
                <a:cubicBezTo>
                  <a:pt x="1803" y="205"/>
                  <a:pt x="1806" y="208"/>
                  <a:pt x="1811" y="208"/>
                </a:cubicBezTo>
                <a:cubicBezTo>
                  <a:pt x="1815" y="208"/>
                  <a:pt x="1818" y="205"/>
                  <a:pt x="1818" y="201"/>
                </a:cubicBezTo>
                <a:cubicBezTo>
                  <a:pt x="1818" y="197"/>
                  <a:pt x="1815" y="194"/>
                  <a:pt x="1811" y="194"/>
                </a:cubicBezTo>
                <a:close/>
                <a:moveTo>
                  <a:pt x="1811" y="214"/>
                </a:moveTo>
                <a:cubicBezTo>
                  <a:pt x="1806" y="214"/>
                  <a:pt x="1803" y="217"/>
                  <a:pt x="1803" y="220"/>
                </a:cubicBezTo>
                <a:cubicBezTo>
                  <a:pt x="1803" y="224"/>
                  <a:pt x="1806" y="227"/>
                  <a:pt x="1811" y="227"/>
                </a:cubicBezTo>
                <a:cubicBezTo>
                  <a:pt x="1815" y="227"/>
                  <a:pt x="1818" y="224"/>
                  <a:pt x="1818" y="220"/>
                </a:cubicBezTo>
                <a:cubicBezTo>
                  <a:pt x="1818" y="217"/>
                  <a:pt x="1815" y="214"/>
                  <a:pt x="1811" y="214"/>
                </a:cubicBezTo>
                <a:close/>
                <a:moveTo>
                  <a:pt x="1811" y="233"/>
                </a:moveTo>
                <a:cubicBezTo>
                  <a:pt x="1806" y="233"/>
                  <a:pt x="1803" y="236"/>
                  <a:pt x="1803" y="239"/>
                </a:cubicBezTo>
                <a:cubicBezTo>
                  <a:pt x="1803" y="243"/>
                  <a:pt x="1806" y="245"/>
                  <a:pt x="1811" y="245"/>
                </a:cubicBezTo>
                <a:cubicBezTo>
                  <a:pt x="1815" y="245"/>
                  <a:pt x="1818" y="243"/>
                  <a:pt x="1818" y="239"/>
                </a:cubicBezTo>
                <a:cubicBezTo>
                  <a:pt x="1818" y="236"/>
                  <a:pt x="1815" y="233"/>
                  <a:pt x="1811" y="233"/>
                </a:cubicBezTo>
                <a:close/>
                <a:moveTo>
                  <a:pt x="1811" y="252"/>
                </a:moveTo>
                <a:cubicBezTo>
                  <a:pt x="1806" y="252"/>
                  <a:pt x="1803" y="255"/>
                  <a:pt x="1803" y="258"/>
                </a:cubicBezTo>
                <a:cubicBezTo>
                  <a:pt x="1803" y="262"/>
                  <a:pt x="1806" y="265"/>
                  <a:pt x="1811" y="265"/>
                </a:cubicBezTo>
                <a:cubicBezTo>
                  <a:pt x="1815" y="265"/>
                  <a:pt x="1818" y="262"/>
                  <a:pt x="1818" y="258"/>
                </a:cubicBezTo>
                <a:cubicBezTo>
                  <a:pt x="1818" y="255"/>
                  <a:pt x="1815" y="252"/>
                  <a:pt x="1811" y="252"/>
                </a:cubicBezTo>
                <a:close/>
                <a:moveTo>
                  <a:pt x="1811" y="271"/>
                </a:moveTo>
                <a:cubicBezTo>
                  <a:pt x="1806" y="271"/>
                  <a:pt x="1803" y="274"/>
                  <a:pt x="1803" y="278"/>
                </a:cubicBezTo>
                <a:cubicBezTo>
                  <a:pt x="1803" y="282"/>
                  <a:pt x="1806" y="285"/>
                  <a:pt x="1811" y="285"/>
                </a:cubicBezTo>
                <a:cubicBezTo>
                  <a:pt x="1815" y="285"/>
                  <a:pt x="1818" y="282"/>
                  <a:pt x="1818" y="278"/>
                </a:cubicBezTo>
                <a:cubicBezTo>
                  <a:pt x="1818" y="274"/>
                  <a:pt x="1815" y="271"/>
                  <a:pt x="1811" y="271"/>
                </a:cubicBezTo>
                <a:close/>
                <a:moveTo>
                  <a:pt x="1565" y="290"/>
                </a:moveTo>
                <a:cubicBezTo>
                  <a:pt x="1561" y="290"/>
                  <a:pt x="1558" y="293"/>
                  <a:pt x="1558" y="296"/>
                </a:cubicBezTo>
                <a:cubicBezTo>
                  <a:pt x="1558" y="300"/>
                  <a:pt x="1561" y="303"/>
                  <a:pt x="1565" y="303"/>
                </a:cubicBezTo>
                <a:cubicBezTo>
                  <a:pt x="1570" y="303"/>
                  <a:pt x="1573" y="300"/>
                  <a:pt x="1573" y="296"/>
                </a:cubicBezTo>
                <a:cubicBezTo>
                  <a:pt x="1573" y="293"/>
                  <a:pt x="1570" y="290"/>
                  <a:pt x="1565" y="290"/>
                </a:cubicBezTo>
                <a:close/>
                <a:moveTo>
                  <a:pt x="1565" y="309"/>
                </a:moveTo>
                <a:cubicBezTo>
                  <a:pt x="1561" y="309"/>
                  <a:pt x="1558" y="312"/>
                  <a:pt x="1558" y="316"/>
                </a:cubicBezTo>
                <a:cubicBezTo>
                  <a:pt x="1558" y="320"/>
                  <a:pt x="1561" y="323"/>
                  <a:pt x="1565" y="323"/>
                </a:cubicBezTo>
                <a:cubicBezTo>
                  <a:pt x="1570" y="323"/>
                  <a:pt x="1573" y="320"/>
                  <a:pt x="1573" y="316"/>
                </a:cubicBezTo>
                <a:cubicBezTo>
                  <a:pt x="1573" y="312"/>
                  <a:pt x="1570" y="309"/>
                  <a:pt x="1565" y="309"/>
                </a:cubicBezTo>
                <a:close/>
                <a:moveTo>
                  <a:pt x="1565" y="329"/>
                </a:moveTo>
                <a:cubicBezTo>
                  <a:pt x="1561" y="329"/>
                  <a:pt x="1558" y="332"/>
                  <a:pt x="1558" y="335"/>
                </a:cubicBezTo>
                <a:cubicBezTo>
                  <a:pt x="1558" y="339"/>
                  <a:pt x="1561" y="342"/>
                  <a:pt x="1565" y="342"/>
                </a:cubicBezTo>
                <a:cubicBezTo>
                  <a:pt x="1570" y="342"/>
                  <a:pt x="1573" y="339"/>
                  <a:pt x="1573" y="335"/>
                </a:cubicBezTo>
                <a:cubicBezTo>
                  <a:pt x="1573" y="332"/>
                  <a:pt x="1570" y="329"/>
                  <a:pt x="1565" y="329"/>
                </a:cubicBezTo>
                <a:close/>
                <a:moveTo>
                  <a:pt x="1565" y="348"/>
                </a:moveTo>
                <a:cubicBezTo>
                  <a:pt x="1561" y="348"/>
                  <a:pt x="1558" y="351"/>
                  <a:pt x="1558" y="355"/>
                </a:cubicBezTo>
                <a:cubicBezTo>
                  <a:pt x="1558" y="359"/>
                  <a:pt x="1561" y="362"/>
                  <a:pt x="1565" y="362"/>
                </a:cubicBezTo>
                <a:cubicBezTo>
                  <a:pt x="1570" y="362"/>
                  <a:pt x="1573" y="359"/>
                  <a:pt x="1573" y="355"/>
                </a:cubicBezTo>
                <a:cubicBezTo>
                  <a:pt x="1573" y="351"/>
                  <a:pt x="1570" y="348"/>
                  <a:pt x="1565" y="348"/>
                </a:cubicBezTo>
                <a:close/>
                <a:moveTo>
                  <a:pt x="1565" y="368"/>
                </a:moveTo>
                <a:cubicBezTo>
                  <a:pt x="1561" y="368"/>
                  <a:pt x="1558" y="371"/>
                  <a:pt x="1558" y="374"/>
                </a:cubicBezTo>
                <a:cubicBezTo>
                  <a:pt x="1558" y="378"/>
                  <a:pt x="1561" y="381"/>
                  <a:pt x="1565" y="381"/>
                </a:cubicBezTo>
                <a:cubicBezTo>
                  <a:pt x="1570" y="381"/>
                  <a:pt x="1573" y="378"/>
                  <a:pt x="1573" y="374"/>
                </a:cubicBezTo>
                <a:cubicBezTo>
                  <a:pt x="1573" y="371"/>
                  <a:pt x="1570" y="368"/>
                  <a:pt x="1565" y="368"/>
                </a:cubicBezTo>
                <a:close/>
                <a:moveTo>
                  <a:pt x="1543" y="387"/>
                </a:moveTo>
                <a:cubicBezTo>
                  <a:pt x="1539" y="387"/>
                  <a:pt x="1536" y="390"/>
                  <a:pt x="1536" y="393"/>
                </a:cubicBezTo>
                <a:cubicBezTo>
                  <a:pt x="1536" y="397"/>
                  <a:pt x="1539" y="400"/>
                  <a:pt x="1543" y="400"/>
                </a:cubicBezTo>
                <a:cubicBezTo>
                  <a:pt x="1548" y="400"/>
                  <a:pt x="1551" y="397"/>
                  <a:pt x="1551" y="393"/>
                </a:cubicBezTo>
                <a:cubicBezTo>
                  <a:pt x="1551" y="390"/>
                  <a:pt x="1548" y="387"/>
                  <a:pt x="1543" y="387"/>
                </a:cubicBezTo>
                <a:close/>
                <a:moveTo>
                  <a:pt x="1565" y="387"/>
                </a:moveTo>
                <a:cubicBezTo>
                  <a:pt x="1561" y="387"/>
                  <a:pt x="1558" y="390"/>
                  <a:pt x="1558" y="393"/>
                </a:cubicBezTo>
                <a:cubicBezTo>
                  <a:pt x="1558" y="397"/>
                  <a:pt x="1561" y="400"/>
                  <a:pt x="1565" y="400"/>
                </a:cubicBezTo>
                <a:cubicBezTo>
                  <a:pt x="1570" y="400"/>
                  <a:pt x="1573" y="397"/>
                  <a:pt x="1573" y="393"/>
                </a:cubicBezTo>
                <a:cubicBezTo>
                  <a:pt x="1573" y="390"/>
                  <a:pt x="1570" y="387"/>
                  <a:pt x="1565" y="387"/>
                </a:cubicBezTo>
                <a:close/>
                <a:moveTo>
                  <a:pt x="1543" y="406"/>
                </a:moveTo>
                <a:cubicBezTo>
                  <a:pt x="1539" y="406"/>
                  <a:pt x="1536" y="409"/>
                  <a:pt x="1536" y="413"/>
                </a:cubicBezTo>
                <a:cubicBezTo>
                  <a:pt x="1536" y="416"/>
                  <a:pt x="1539" y="419"/>
                  <a:pt x="1543" y="419"/>
                </a:cubicBezTo>
                <a:cubicBezTo>
                  <a:pt x="1548" y="419"/>
                  <a:pt x="1551" y="416"/>
                  <a:pt x="1551" y="413"/>
                </a:cubicBezTo>
                <a:cubicBezTo>
                  <a:pt x="1551" y="409"/>
                  <a:pt x="1548" y="406"/>
                  <a:pt x="1543" y="406"/>
                </a:cubicBezTo>
                <a:close/>
                <a:moveTo>
                  <a:pt x="1565" y="406"/>
                </a:moveTo>
                <a:cubicBezTo>
                  <a:pt x="1561" y="406"/>
                  <a:pt x="1558" y="409"/>
                  <a:pt x="1558" y="413"/>
                </a:cubicBezTo>
                <a:cubicBezTo>
                  <a:pt x="1558" y="416"/>
                  <a:pt x="1561" y="419"/>
                  <a:pt x="1565" y="419"/>
                </a:cubicBezTo>
                <a:cubicBezTo>
                  <a:pt x="1570" y="419"/>
                  <a:pt x="1573" y="416"/>
                  <a:pt x="1573" y="413"/>
                </a:cubicBezTo>
                <a:cubicBezTo>
                  <a:pt x="1573" y="409"/>
                  <a:pt x="1570" y="406"/>
                  <a:pt x="1565" y="406"/>
                </a:cubicBezTo>
                <a:close/>
                <a:moveTo>
                  <a:pt x="1543" y="425"/>
                </a:moveTo>
                <a:cubicBezTo>
                  <a:pt x="1539" y="425"/>
                  <a:pt x="1536" y="428"/>
                  <a:pt x="1536" y="432"/>
                </a:cubicBezTo>
                <a:cubicBezTo>
                  <a:pt x="1536" y="435"/>
                  <a:pt x="1539" y="438"/>
                  <a:pt x="1543" y="438"/>
                </a:cubicBezTo>
                <a:cubicBezTo>
                  <a:pt x="1548" y="438"/>
                  <a:pt x="1551" y="435"/>
                  <a:pt x="1551" y="432"/>
                </a:cubicBezTo>
                <a:cubicBezTo>
                  <a:pt x="1551" y="428"/>
                  <a:pt x="1548" y="425"/>
                  <a:pt x="1543" y="425"/>
                </a:cubicBezTo>
                <a:close/>
                <a:moveTo>
                  <a:pt x="1565" y="425"/>
                </a:moveTo>
                <a:cubicBezTo>
                  <a:pt x="1561" y="425"/>
                  <a:pt x="1558" y="428"/>
                  <a:pt x="1558" y="432"/>
                </a:cubicBezTo>
                <a:cubicBezTo>
                  <a:pt x="1558" y="435"/>
                  <a:pt x="1561" y="438"/>
                  <a:pt x="1565" y="438"/>
                </a:cubicBezTo>
                <a:cubicBezTo>
                  <a:pt x="1570" y="438"/>
                  <a:pt x="1573" y="435"/>
                  <a:pt x="1573" y="432"/>
                </a:cubicBezTo>
                <a:cubicBezTo>
                  <a:pt x="1573" y="428"/>
                  <a:pt x="1570" y="425"/>
                  <a:pt x="1565" y="425"/>
                </a:cubicBezTo>
                <a:close/>
                <a:moveTo>
                  <a:pt x="1543" y="446"/>
                </a:moveTo>
                <a:cubicBezTo>
                  <a:pt x="1539" y="446"/>
                  <a:pt x="1536" y="448"/>
                  <a:pt x="1536" y="452"/>
                </a:cubicBezTo>
                <a:cubicBezTo>
                  <a:pt x="1536" y="455"/>
                  <a:pt x="1539" y="458"/>
                  <a:pt x="1543" y="458"/>
                </a:cubicBezTo>
                <a:cubicBezTo>
                  <a:pt x="1548" y="458"/>
                  <a:pt x="1551" y="455"/>
                  <a:pt x="1551" y="452"/>
                </a:cubicBezTo>
                <a:cubicBezTo>
                  <a:pt x="1551" y="448"/>
                  <a:pt x="1548" y="446"/>
                  <a:pt x="1543" y="446"/>
                </a:cubicBezTo>
                <a:close/>
                <a:moveTo>
                  <a:pt x="1565" y="446"/>
                </a:moveTo>
                <a:cubicBezTo>
                  <a:pt x="1561" y="446"/>
                  <a:pt x="1558" y="448"/>
                  <a:pt x="1558" y="452"/>
                </a:cubicBezTo>
                <a:cubicBezTo>
                  <a:pt x="1558" y="455"/>
                  <a:pt x="1561" y="458"/>
                  <a:pt x="1565" y="458"/>
                </a:cubicBezTo>
                <a:cubicBezTo>
                  <a:pt x="1570" y="458"/>
                  <a:pt x="1573" y="455"/>
                  <a:pt x="1573" y="452"/>
                </a:cubicBezTo>
                <a:cubicBezTo>
                  <a:pt x="1573" y="448"/>
                  <a:pt x="1570" y="446"/>
                  <a:pt x="1565" y="446"/>
                </a:cubicBezTo>
                <a:close/>
                <a:moveTo>
                  <a:pt x="1543" y="464"/>
                </a:moveTo>
                <a:cubicBezTo>
                  <a:pt x="1539" y="464"/>
                  <a:pt x="1536" y="467"/>
                  <a:pt x="1536" y="471"/>
                </a:cubicBezTo>
                <a:cubicBezTo>
                  <a:pt x="1536" y="475"/>
                  <a:pt x="1539" y="478"/>
                  <a:pt x="1543" y="478"/>
                </a:cubicBezTo>
                <a:cubicBezTo>
                  <a:pt x="1548" y="478"/>
                  <a:pt x="1551" y="475"/>
                  <a:pt x="1551" y="471"/>
                </a:cubicBezTo>
                <a:cubicBezTo>
                  <a:pt x="1551" y="467"/>
                  <a:pt x="1548" y="464"/>
                  <a:pt x="1543" y="464"/>
                </a:cubicBezTo>
                <a:close/>
                <a:moveTo>
                  <a:pt x="1565" y="464"/>
                </a:moveTo>
                <a:cubicBezTo>
                  <a:pt x="1561" y="464"/>
                  <a:pt x="1558" y="467"/>
                  <a:pt x="1558" y="471"/>
                </a:cubicBezTo>
                <a:cubicBezTo>
                  <a:pt x="1558" y="475"/>
                  <a:pt x="1561" y="478"/>
                  <a:pt x="1565" y="478"/>
                </a:cubicBezTo>
                <a:cubicBezTo>
                  <a:pt x="1570" y="478"/>
                  <a:pt x="1573" y="475"/>
                  <a:pt x="1573" y="471"/>
                </a:cubicBezTo>
                <a:cubicBezTo>
                  <a:pt x="1573" y="467"/>
                  <a:pt x="1570" y="464"/>
                  <a:pt x="1565" y="464"/>
                </a:cubicBezTo>
                <a:close/>
                <a:moveTo>
                  <a:pt x="1543" y="484"/>
                </a:moveTo>
                <a:cubicBezTo>
                  <a:pt x="1539" y="484"/>
                  <a:pt x="1536" y="487"/>
                  <a:pt x="1536" y="490"/>
                </a:cubicBezTo>
                <a:cubicBezTo>
                  <a:pt x="1536" y="494"/>
                  <a:pt x="1539" y="497"/>
                  <a:pt x="1543" y="497"/>
                </a:cubicBezTo>
                <a:cubicBezTo>
                  <a:pt x="1548" y="497"/>
                  <a:pt x="1551" y="494"/>
                  <a:pt x="1551" y="490"/>
                </a:cubicBezTo>
                <a:cubicBezTo>
                  <a:pt x="1551" y="487"/>
                  <a:pt x="1548" y="484"/>
                  <a:pt x="1543" y="484"/>
                </a:cubicBezTo>
                <a:close/>
                <a:moveTo>
                  <a:pt x="1565" y="484"/>
                </a:moveTo>
                <a:cubicBezTo>
                  <a:pt x="1561" y="484"/>
                  <a:pt x="1558" y="487"/>
                  <a:pt x="1558" y="490"/>
                </a:cubicBezTo>
                <a:cubicBezTo>
                  <a:pt x="1558" y="494"/>
                  <a:pt x="1561" y="497"/>
                  <a:pt x="1565" y="497"/>
                </a:cubicBezTo>
                <a:cubicBezTo>
                  <a:pt x="1570" y="497"/>
                  <a:pt x="1573" y="494"/>
                  <a:pt x="1573" y="490"/>
                </a:cubicBezTo>
                <a:cubicBezTo>
                  <a:pt x="1573" y="487"/>
                  <a:pt x="1570" y="484"/>
                  <a:pt x="1565" y="484"/>
                </a:cubicBezTo>
                <a:close/>
                <a:moveTo>
                  <a:pt x="1543" y="503"/>
                </a:moveTo>
                <a:cubicBezTo>
                  <a:pt x="1539" y="503"/>
                  <a:pt x="1536" y="506"/>
                  <a:pt x="1536" y="509"/>
                </a:cubicBezTo>
                <a:cubicBezTo>
                  <a:pt x="1536" y="513"/>
                  <a:pt x="1539" y="516"/>
                  <a:pt x="1543" y="516"/>
                </a:cubicBezTo>
                <a:cubicBezTo>
                  <a:pt x="1548" y="516"/>
                  <a:pt x="1551" y="513"/>
                  <a:pt x="1551" y="509"/>
                </a:cubicBezTo>
                <a:cubicBezTo>
                  <a:pt x="1551" y="506"/>
                  <a:pt x="1548" y="503"/>
                  <a:pt x="1543" y="503"/>
                </a:cubicBezTo>
                <a:close/>
                <a:moveTo>
                  <a:pt x="1565" y="503"/>
                </a:moveTo>
                <a:cubicBezTo>
                  <a:pt x="1561" y="503"/>
                  <a:pt x="1558" y="506"/>
                  <a:pt x="1558" y="509"/>
                </a:cubicBezTo>
                <a:cubicBezTo>
                  <a:pt x="1558" y="513"/>
                  <a:pt x="1561" y="516"/>
                  <a:pt x="1565" y="516"/>
                </a:cubicBezTo>
                <a:cubicBezTo>
                  <a:pt x="1570" y="516"/>
                  <a:pt x="1573" y="513"/>
                  <a:pt x="1573" y="509"/>
                </a:cubicBezTo>
                <a:cubicBezTo>
                  <a:pt x="1573" y="506"/>
                  <a:pt x="1570" y="503"/>
                  <a:pt x="1565" y="503"/>
                </a:cubicBezTo>
                <a:close/>
                <a:moveTo>
                  <a:pt x="1543" y="522"/>
                </a:moveTo>
                <a:cubicBezTo>
                  <a:pt x="1539" y="522"/>
                  <a:pt x="1536" y="525"/>
                  <a:pt x="1536" y="529"/>
                </a:cubicBezTo>
                <a:cubicBezTo>
                  <a:pt x="1536" y="533"/>
                  <a:pt x="1539" y="536"/>
                  <a:pt x="1543" y="536"/>
                </a:cubicBezTo>
                <a:cubicBezTo>
                  <a:pt x="1548" y="536"/>
                  <a:pt x="1551" y="533"/>
                  <a:pt x="1551" y="529"/>
                </a:cubicBezTo>
                <a:cubicBezTo>
                  <a:pt x="1551" y="525"/>
                  <a:pt x="1548" y="522"/>
                  <a:pt x="1543" y="522"/>
                </a:cubicBezTo>
                <a:close/>
                <a:moveTo>
                  <a:pt x="1565" y="522"/>
                </a:moveTo>
                <a:cubicBezTo>
                  <a:pt x="1561" y="522"/>
                  <a:pt x="1558" y="525"/>
                  <a:pt x="1558" y="529"/>
                </a:cubicBezTo>
                <a:cubicBezTo>
                  <a:pt x="1558" y="533"/>
                  <a:pt x="1561" y="536"/>
                  <a:pt x="1565" y="536"/>
                </a:cubicBezTo>
                <a:cubicBezTo>
                  <a:pt x="1570" y="536"/>
                  <a:pt x="1573" y="533"/>
                  <a:pt x="1573" y="529"/>
                </a:cubicBezTo>
                <a:cubicBezTo>
                  <a:pt x="1573" y="525"/>
                  <a:pt x="1570" y="522"/>
                  <a:pt x="1565" y="522"/>
                </a:cubicBezTo>
                <a:close/>
                <a:moveTo>
                  <a:pt x="1543" y="542"/>
                </a:moveTo>
                <a:cubicBezTo>
                  <a:pt x="1539" y="542"/>
                  <a:pt x="1536" y="545"/>
                  <a:pt x="1536" y="549"/>
                </a:cubicBezTo>
                <a:cubicBezTo>
                  <a:pt x="1536" y="552"/>
                  <a:pt x="1539" y="556"/>
                  <a:pt x="1543" y="556"/>
                </a:cubicBezTo>
                <a:cubicBezTo>
                  <a:pt x="1548" y="556"/>
                  <a:pt x="1551" y="552"/>
                  <a:pt x="1551" y="549"/>
                </a:cubicBezTo>
                <a:cubicBezTo>
                  <a:pt x="1551" y="545"/>
                  <a:pt x="1548" y="542"/>
                  <a:pt x="1543" y="542"/>
                </a:cubicBezTo>
                <a:close/>
                <a:moveTo>
                  <a:pt x="1565" y="542"/>
                </a:moveTo>
                <a:cubicBezTo>
                  <a:pt x="1561" y="542"/>
                  <a:pt x="1558" y="545"/>
                  <a:pt x="1558" y="549"/>
                </a:cubicBezTo>
                <a:cubicBezTo>
                  <a:pt x="1558" y="552"/>
                  <a:pt x="1561" y="556"/>
                  <a:pt x="1565" y="556"/>
                </a:cubicBezTo>
                <a:cubicBezTo>
                  <a:pt x="1570" y="556"/>
                  <a:pt x="1573" y="552"/>
                  <a:pt x="1573" y="549"/>
                </a:cubicBezTo>
                <a:cubicBezTo>
                  <a:pt x="1573" y="545"/>
                  <a:pt x="1570" y="542"/>
                  <a:pt x="1565" y="542"/>
                </a:cubicBezTo>
                <a:close/>
                <a:moveTo>
                  <a:pt x="1565" y="561"/>
                </a:moveTo>
                <a:cubicBezTo>
                  <a:pt x="1561" y="561"/>
                  <a:pt x="1558" y="564"/>
                  <a:pt x="1558" y="567"/>
                </a:cubicBezTo>
                <a:cubicBezTo>
                  <a:pt x="1558" y="571"/>
                  <a:pt x="1561" y="574"/>
                  <a:pt x="1565" y="574"/>
                </a:cubicBezTo>
                <a:cubicBezTo>
                  <a:pt x="1570" y="574"/>
                  <a:pt x="1573" y="571"/>
                  <a:pt x="1573" y="567"/>
                </a:cubicBezTo>
                <a:cubicBezTo>
                  <a:pt x="1573" y="564"/>
                  <a:pt x="1570" y="561"/>
                  <a:pt x="1565" y="561"/>
                </a:cubicBezTo>
                <a:close/>
                <a:moveTo>
                  <a:pt x="1589" y="290"/>
                </a:moveTo>
                <a:cubicBezTo>
                  <a:pt x="1585" y="290"/>
                  <a:pt x="1581" y="293"/>
                  <a:pt x="1581" y="296"/>
                </a:cubicBezTo>
                <a:cubicBezTo>
                  <a:pt x="1581" y="300"/>
                  <a:pt x="1585" y="303"/>
                  <a:pt x="1589" y="303"/>
                </a:cubicBezTo>
                <a:cubicBezTo>
                  <a:pt x="1593" y="303"/>
                  <a:pt x="1597" y="300"/>
                  <a:pt x="1597" y="296"/>
                </a:cubicBezTo>
                <a:cubicBezTo>
                  <a:pt x="1597" y="293"/>
                  <a:pt x="1593" y="290"/>
                  <a:pt x="1589" y="290"/>
                </a:cubicBezTo>
                <a:close/>
                <a:moveTo>
                  <a:pt x="1611" y="290"/>
                </a:moveTo>
                <a:cubicBezTo>
                  <a:pt x="1607" y="290"/>
                  <a:pt x="1603" y="293"/>
                  <a:pt x="1603" y="296"/>
                </a:cubicBezTo>
                <a:cubicBezTo>
                  <a:pt x="1603" y="300"/>
                  <a:pt x="1607" y="303"/>
                  <a:pt x="1611" y="303"/>
                </a:cubicBezTo>
                <a:cubicBezTo>
                  <a:pt x="1615" y="303"/>
                  <a:pt x="1619" y="300"/>
                  <a:pt x="1619" y="296"/>
                </a:cubicBezTo>
                <a:cubicBezTo>
                  <a:pt x="1619" y="293"/>
                  <a:pt x="1615" y="290"/>
                  <a:pt x="1611" y="290"/>
                </a:cubicBezTo>
                <a:close/>
                <a:moveTo>
                  <a:pt x="1589" y="309"/>
                </a:moveTo>
                <a:cubicBezTo>
                  <a:pt x="1585" y="309"/>
                  <a:pt x="1581" y="312"/>
                  <a:pt x="1581" y="316"/>
                </a:cubicBezTo>
                <a:cubicBezTo>
                  <a:pt x="1581" y="320"/>
                  <a:pt x="1585" y="323"/>
                  <a:pt x="1589" y="323"/>
                </a:cubicBezTo>
                <a:cubicBezTo>
                  <a:pt x="1593" y="323"/>
                  <a:pt x="1597" y="320"/>
                  <a:pt x="1597" y="316"/>
                </a:cubicBezTo>
                <a:cubicBezTo>
                  <a:pt x="1597" y="312"/>
                  <a:pt x="1593" y="309"/>
                  <a:pt x="1589" y="309"/>
                </a:cubicBezTo>
                <a:close/>
                <a:moveTo>
                  <a:pt x="1611" y="309"/>
                </a:moveTo>
                <a:cubicBezTo>
                  <a:pt x="1607" y="309"/>
                  <a:pt x="1603" y="312"/>
                  <a:pt x="1603" y="316"/>
                </a:cubicBezTo>
                <a:cubicBezTo>
                  <a:pt x="1603" y="320"/>
                  <a:pt x="1607" y="323"/>
                  <a:pt x="1611" y="323"/>
                </a:cubicBezTo>
                <a:cubicBezTo>
                  <a:pt x="1615" y="323"/>
                  <a:pt x="1619" y="320"/>
                  <a:pt x="1619" y="316"/>
                </a:cubicBezTo>
                <a:cubicBezTo>
                  <a:pt x="1619" y="312"/>
                  <a:pt x="1615" y="309"/>
                  <a:pt x="1611" y="309"/>
                </a:cubicBezTo>
                <a:close/>
                <a:moveTo>
                  <a:pt x="1589" y="329"/>
                </a:moveTo>
                <a:cubicBezTo>
                  <a:pt x="1585" y="329"/>
                  <a:pt x="1581" y="332"/>
                  <a:pt x="1581" y="335"/>
                </a:cubicBezTo>
                <a:cubicBezTo>
                  <a:pt x="1581" y="339"/>
                  <a:pt x="1585" y="342"/>
                  <a:pt x="1589" y="342"/>
                </a:cubicBezTo>
                <a:cubicBezTo>
                  <a:pt x="1593" y="342"/>
                  <a:pt x="1597" y="339"/>
                  <a:pt x="1597" y="335"/>
                </a:cubicBezTo>
                <a:cubicBezTo>
                  <a:pt x="1597" y="332"/>
                  <a:pt x="1593" y="329"/>
                  <a:pt x="1589" y="329"/>
                </a:cubicBezTo>
                <a:close/>
                <a:moveTo>
                  <a:pt x="1611" y="329"/>
                </a:moveTo>
                <a:cubicBezTo>
                  <a:pt x="1607" y="329"/>
                  <a:pt x="1603" y="332"/>
                  <a:pt x="1603" y="335"/>
                </a:cubicBezTo>
                <a:cubicBezTo>
                  <a:pt x="1603" y="339"/>
                  <a:pt x="1607" y="342"/>
                  <a:pt x="1611" y="342"/>
                </a:cubicBezTo>
                <a:cubicBezTo>
                  <a:pt x="1615" y="342"/>
                  <a:pt x="1619" y="339"/>
                  <a:pt x="1619" y="335"/>
                </a:cubicBezTo>
                <a:cubicBezTo>
                  <a:pt x="1619" y="332"/>
                  <a:pt x="1615" y="329"/>
                  <a:pt x="1611" y="329"/>
                </a:cubicBezTo>
                <a:close/>
                <a:moveTo>
                  <a:pt x="1589" y="348"/>
                </a:moveTo>
                <a:cubicBezTo>
                  <a:pt x="1585" y="348"/>
                  <a:pt x="1581" y="351"/>
                  <a:pt x="1581" y="355"/>
                </a:cubicBezTo>
                <a:cubicBezTo>
                  <a:pt x="1581" y="359"/>
                  <a:pt x="1585" y="362"/>
                  <a:pt x="1589" y="362"/>
                </a:cubicBezTo>
                <a:cubicBezTo>
                  <a:pt x="1593" y="362"/>
                  <a:pt x="1597" y="359"/>
                  <a:pt x="1597" y="355"/>
                </a:cubicBezTo>
                <a:cubicBezTo>
                  <a:pt x="1597" y="351"/>
                  <a:pt x="1593" y="348"/>
                  <a:pt x="1589" y="348"/>
                </a:cubicBezTo>
                <a:close/>
                <a:moveTo>
                  <a:pt x="1611" y="348"/>
                </a:moveTo>
                <a:cubicBezTo>
                  <a:pt x="1607" y="348"/>
                  <a:pt x="1603" y="351"/>
                  <a:pt x="1603" y="355"/>
                </a:cubicBezTo>
                <a:cubicBezTo>
                  <a:pt x="1603" y="359"/>
                  <a:pt x="1607" y="362"/>
                  <a:pt x="1611" y="362"/>
                </a:cubicBezTo>
                <a:cubicBezTo>
                  <a:pt x="1615" y="362"/>
                  <a:pt x="1619" y="359"/>
                  <a:pt x="1619" y="355"/>
                </a:cubicBezTo>
                <a:cubicBezTo>
                  <a:pt x="1619" y="351"/>
                  <a:pt x="1615" y="348"/>
                  <a:pt x="1611" y="348"/>
                </a:cubicBezTo>
                <a:close/>
                <a:moveTo>
                  <a:pt x="1589" y="368"/>
                </a:moveTo>
                <a:cubicBezTo>
                  <a:pt x="1585" y="368"/>
                  <a:pt x="1581" y="371"/>
                  <a:pt x="1581" y="374"/>
                </a:cubicBezTo>
                <a:cubicBezTo>
                  <a:pt x="1581" y="378"/>
                  <a:pt x="1585" y="381"/>
                  <a:pt x="1589" y="381"/>
                </a:cubicBezTo>
                <a:cubicBezTo>
                  <a:pt x="1593" y="381"/>
                  <a:pt x="1597" y="378"/>
                  <a:pt x="1597" y="374"/>
                </a:cubicBezTo>
                <a:cubicBezTo>
                  <a:pt x="1597" y="371"/>
                  <a:pt x="1593" y="368"/>
                  <a:pt x="1589" y="368"/>
                </a:cubicBezTo>
                <a:close/>
                <a:moveTo>
                  <a:pt x="1611" y="368"/>
                </a:moveTo>
                <a:cubicBezTo>
                  <a:pt x="1607" y="368"/>
                  <a:pt x="1603" y="371"/>
                  <a:pt x="1603" y="374"/>
                </a:cubicBezTo>
                <a:cubicBezTo>
                  <a:pt x="1603" y="378"/>
                  <a:pt x="1607" y="381"/>
                  <a:pt x="1611" y="381"/>
                </a:cubicBezTo>
                <a:cubicBezTo>
                  <a:pt x="1615" y="381"/>
                  <a:pt x="1619" y="378"/>
                  <a:pt x="1619" y="374"/>
                </a:cubicBezTo>
                <a:cubicBezTo>
                  <a:pt x="1619" y="371"/>
                  <a:pt x="1615" y="368"/>
                  <a:pt x="1611" y="368"/>
                </a:cubicBezTo>
                <a:close/>
                <a:moveTo>
                  <a:pt x="1589" y="387"/>
                </a:moveTo>
                <a:cubicBezTo>
                  <a:pt x="1585" y="387"/>
                  <a:pt x="1581" y="390"/>
                  <a:pt x="1581" y="393"/>
                </a:cubicBezTo>
                <a:cubicBezTo>
                  <a:pt x="1581" y="397"/>
                  <a:pt x="1585" y="400"/>
                  <a:pt x="1589" y="400"/>
                </a:cubicBezTo>
                <a:cubicBezTo>
                  <a:pt x="1593" y="400"/>
                  <a:pt x="1597" y="397"/>
                  <a:pt x="1597" y="393"/>
                </a:cubicBezTo>
                <a:cubicBezTo>
                  <a:pt x="1597" y="390"/>
                  <a:pt x="1593" y="387"/>
                  <a:pt x="1589" y="387"/>
                </a:cubicBezTo>
                <a:close/>
                <a:moveTo>
                  <a:pt x="1611" y="387"/>
                </a:moveTo>
                <a:cubicBezTo>
                  <a:pt x="1607" y="387"/>
                  <a:pt x="1603" y="390"/>
                  <a:pt x="1603" y="393"/>
                </a:cubicBezTo>
                <a:cubicBezTo>
                  <a:pt x="1603" y="397"/>
                  <a:pt x="1607" y="400"/>
                  <a:pt x="1611" y="400"/>
                </a:cubicBezTo>
                <a:cubicBezTo>
                  <a:pt x="1615" y="400"/>
                  <a:pt x="1619" y="397"/>
                  <a:pt x="1619" y="393"/>
                </a:cubicBezTo>
                <a:cubicBezTo>
                  <a:pt x="1619" y="390"/>
                  <a:pt x="1615" y="387"/>
                  <a:pt x="1611" y="387"/>
                </a:cubicBezTo>
                <a:close/>
                <a:moveTo>
                  <a:pt x="1589" y="406"/>
                </a:moveTo>
                <a:cubicBezTo>
                  <a:pt x="1585" y="406"/>
                  <a:pt x="1581" y="409"/>
                  <a:pt x="1581" y="413"/>
                </a:cubicBezTo>
                <a:cubicBezTo>
                  <a:pt x="1581" y="416"/>
                  <a:pt x="1585" y="419"/>
                  <a:pt x="1589" y="419"/>
                </a:cubicBezTo>
                <a:cubicBezTo>
                  <a:pt x="1593" y="419"/>
                  <a:pt x="1597" y="416"/>
                  <a:pt x="1597" y="413"/>
                </a:cubicBezTo>
                <a:cubicBezTo>
                  <a:pt x="1597" y="409"/>
                  <a:pt x="1593" y="406"/>
                  <a:pt x="1589" y="406"/>
                </a:cubicBezTo>
                <a:close/>
                <a:moveTo>
                  <a:pt x="1611" y="406"/>
                </a:moveTo>
                <a:cubicBezTo>
                  <a:pt x="1607" y="406"/>
                  <a:pt x="1603" y="409"/>
                  <a:pt x="1603" y="413"/>
                </a:cubicBezTo>
                <a:cubicBezTo>
                  <a:pt x="1603" y="416"/>
                  <a:pt x="1607" y="419"/>
                  <a:pt x="1611" y="419"/>
                </a:cubicBezTo>
                <a:cubicBezTo>
                  <a:pt x="1615" y="419"/>
                  <a:pt x="1619" y="416"/>
                  <a:pt x="1619" y="413"/>
                </a:cubicBezTo>
                <a:cubicBezTo>
                  <a:pt x="1619" y="409"/>
                  <a:pt x="1615" y="406"/>
                  <a:pt x="1611" y="406"/>
                </a:cubicBezTo>
                <a:close/>
                <a:moveTo>
                  <a:pt x="1589" y="425"/>
                </a:moveTo>
                <a:cubicBezTo>
                  <a:pt x="1585" y="425"/>
                  <a:pt x="1581" y="428"/>
                  <a:pt x="1581" y="432"/>
                </a:cubicBezTo>
                <a:cubicBezTo>
                  <a:pt x="1581" y="435"/>
                  <a:pt x="1585" y="438"/>
                  <a:pt x="1589" y="438"/>
                </a:cubicBezTo>
                <a:cubicBezTo>
                  <a:pt x="1593" y="438"/>
                  <a:pt x="1597" y="435"/>
                  <a:pt x="1597" y="432"/>
                </a:cubicBezTo>
                <a:cubicBezTo>
                  <a:pt x="1597" y="428"/>
                  <a:pt x="1593" y="425"/>
                  <a:pt x="1589" y="425"/>
                </a:cubicBezTo>
                <a:close/>
                <a:moveTo>
                  <a:pt x="1611" y="425"/>
                </a:moveTo>
                <a:cubicBezTo>
                  <a:pt x="1607" y="425"/>
                  <a:pt x="1603" y="428"/>
                  <a:pt x="1603" y="432"/>
                </a:cubicBezTo>
                <a:cubicBezTo>
                  <a:pt x="1603" y="435"/>
                  <a:pt x="1607" y="438"/>
                  <a:pt x="1611" y="438"/>
                </a:cubicBezTo>
                <a:cubicBezTo>
                  <a:pt x="1615" y="438"/>
                  <a:pt x="1619" y="435"/>
                  <a:pt x="1619" y="432"/>
                </a:cubicBezTo>
                <a:cubicBezTo>
                  <a:pt x="1619" y="428"/>
                  <a:pt x="1615" y="425"/>
                  <a:pt x="1611" y="425"/>
                </a:cubicBezTo>
                <a:close/>
                <a:moveTo>
                  <a:pt x="1633" y="290"/>
                </a:moveTo>
                <a:cubicBezTo>
                  <a:pt x="1629" y="290"/>
                  <a:pt x="1625" y="293"/>
                  <a:pt x="1625" y="296"/>
                </a:cubicBezTo>
                <a:cubicBezTo>
                  <a:pt x="1625" y="300"/>
                  <a:pt x="1629" y="303"/>
                  <a:pt x="1633" y="303"/>
                </a:cubicBezTo>
                <a:cubicBezTo>
                  <a:pt x="1637" y="303"/>
                  <a:pt x="1641" y="300"/>
                  <a:pt x="1641" y="296"/>
                </a:cubicBezTo>
                <a:cubicBezTo>
                  <a:pt x="1641" y="293"/>
                  <a:pt x="1637" y="290"/>
                  <a:pt x="1633" y="290"/>
                </a:cubicBezTo>
                <a:close/>
                <a:moveTo>
                  <a:pt x="1655" y="290"/>
                </a:moveTo>
                <a:cubicBezTo>
                  <a:pt x="1651" y="290"/>
                  <a:pt x="1648" y="293"/>
                  <a:pt x="1648" y="296"/>
                </a:cubicBezTo>
                <a:cubicBezTo>
                  <a:pt x="1648" y="300"/>
                  <a:pt x="1651" y="303"/>
                  <a:pt x="1655" y="303"/>
                </a:cubicBezTo>
                <a:cubicBezTo>
                  <a:pt x="1659" y="303"/>
                  <a:pt x="1662" y="300"/>
                  <a:pt x="1662" y="296"/>
                </a:cubicBezTo>
                <a:cubicBezTo>
                  <a:pt x="1662" y="293"/>
                  <a:pt x="1659" y="290"/>
                  <a:pt x="1655" y="290"/>
                </a:cubicBezTo>
                <a:close/>
                <a:moveTo>
                  <a:pt x="1633" y="309"/>
                </a:moveTo>
                <a:cubicBezTo>
                  <a:pt x="1629" y="309"/>
                  <a:pt x="1625" y="312"/>
                  <a:pt x="1625" y="316"/>
                </a:cubicBezTo>
                <a:cubicBezTo>
                  <a:pt x="1625" y="320"/>
                  <a:pt x="1629" y="323"/>
                  <a:pt x="1633" y="323"/>
                </a:cubicBezTo>
                <a:cubicBezTo>
                  <a:pt x="1637" y="323"/>
                  <a:pt x="1641" y="320"/>
                  <a:pt x="1641" y="316"/>
                </a:cubicBezTo>
                <a:cubicBezTo>
                  <a:pt x="1641" y="312"/>
                  <a:pt x="1637" y="309"/>
                  <a:pt x="1633" y="309"/>
                </a:cubicBezTo>
                <a:close/>
                <a:moveTo>
                  <a:pt x="1655" y="309"/>
                </a:moveTo>
                <a:cubicBezTo>
                  <a:pt x="1651" y="309"/>
                  <a:pt x="1648" y="312"/>
                  <a:pt x="1648" y="316"/>
                </a:cubicBezTo>
                <a:cubicBezTo>
                  <a:pt x="1648" y="320"/>
                  <a:pt x="1651" y="323"/>
                  <a:pt x="1655" y="323"/>
                </a:cubicBezTo>
                <a:cubicBezTo>
                  <a:pt x="1659" y="323"/>
                  <a:pt x="1662" y="320"/>
                  <a:pt x="1662" y="316"/>
                </a:cubicBezTo>
                <a:cubicBezTo>
                  <a:pt x="1662" y="312"/>
                  <a:pt x="1659" y="309"/>
                  <a:pt x="1655" y="309"/>
                </a:cubicBezTo>
                <a:close/>
                <a:moveTo>
                  <a:pt x="1633" y="329"/>
                </a:moveTo>
                <a:cubicBezTo>
                  <a:pt x="1629" y="329"/>
                  <a:pt x="1625" y="332"/>
                  <a:pt x="1625" y="335"/>
                </a:cubicBezTo>
                <a:cubicBezTo>
                  <a:pt x="1625" y="339"/>
                  <a:pt x="1629" y="342"/>
                  <a:pt x="1633" y="342"/>
                </a:cubicBezTo>
                <a:cubicBezTo>
                  <a:pt x="1637" y="342"/>
                  <a:pt x="1641" y="339"/>
                  <a:pt x="1641" y="335"/>
                </a:cubicBezTo>
                <a:cubicBezTo>
                  <a:pt x="1641" y="332"/>
                  <a:pt x="1637" y="329"/>
                  <a:pt x="1633" y="329"/>
                </a:cubicBezTo>
                <a:close/>
                <a:moveTo>
                  <a:pt x="1655" y="329"/>
                </a:moveTo>
                <a:cubicBezTo>
                  <a:pt x="1651" y="329"/>
                  <a:pt x="1648" y="332"/>
                  <a:pt x="1648" y="335"/>
                </a:cubicBezTo>
                <a:cubicBezTo>
                  <a:pt x="1648" y="339"/>
                  <a:pt x="1651" y="342"/>
                  <a:pt x="1655" y="342"/>
                </a:cubicBezTo>
                <a:cubicBezTo>
                  <a:pt x="1659" y="342"/>
                  <a:pt x="1662" y="339"/>
                  <a:pt x="1662" y="335"/>
                </a:cubicBezTo>
                <a:cubicBezTo>
                  <a:pt x="1662" y="332"/>
                  <a:pt x="1659" y="329"/>
                  <a:pt x="1655" y="329"/>
                </a:cubicBezTo>
                <a:close/>
                <a:moveTo>
                  <a:pt x="1633" y="348"/>
                </a:moveTo>
                <a:cubicBezTo>
                  <a:pt x="1629" y="348"/>
                  <a:pt x="1625" y="351"/>
                  <a:pt x="1625" y="355"/>
                </a:cubicBezTo>
                <a:cubicBezTo>
                  <a:pt x="1625" y="359"/>
                  <a:pt x="1629" y="362"/>
                  <a:pt x="1633" y="362"/>
                </a:cubicBezTo>
                <a:cubicBezTo>
                  <a:pt x="1637" y="362"/>
                  <a:pt x="1641" y="359"/>
                  <a:pt x="1641" y="355"/>
                </a:cubicBezTo>
                <a:cubicBezTo>
                  <a:pt x="1641" y="351"/>
                  <a:pt x="1637" y="348"/>
                  <a:pt x="1633" y="348"/>
                </a:cubicBezTo>
                <a:close/>
                <a:moveTo>
                  <a:pt x="1655" y="348"/>
                </a:moveTo>
                <a:cubicBezTo>
                  <a:pt x="1651" y="348"/>
                  <a:pt x="1648" y="351"/>
                  <a:pt x="1648" y="355"/>
                </a:cubicBezTo>
                <a:cubicBezTo>
                  <a:pt x="1648" y="359"/>
                  <a:pt x="1651" y="362"/>
                  <a:pt x="1655" y="362"/>
                </a:cubicBezTo>
                <a:cubicBezTo>
                  <a:pt x="1659" y="362"/>
                  <a:pt x="1662" y="359"/>
                  <a:pt x="1662" y="355"/>
                </a:cubicBezTo>
                <a:cubicBezTo>
                  <a:pt x="1662" y="351"/>
                  <a:pt x="1659" y="348"/>
                  <a:pt x="1655" y="348"/>
                </a:cubicBezTo>
                <a:close/>
                <a:moveTo>
                  <a:pt x="1633" y="368"/>
                </a:moveTo>
                <a:cubicBezTo>
                  <a:pt x="1629" y="368"/>
                  <a:pt x="1625" y="371"/>
                  <a:pt x="1625" y="374"/>
                </a:cubicBezTo>
                <a:cubicBezTo>
                  <a:pt x="1625" y="378"/>
                  <a:pt x="1629" y="381"/>
                  <a:pt x="1633" y="381"/>
                </a:cubicBezTo>
                <a:cubicBezTo>
                  <a:pt x="1637" y="381"/>
                  <a:pt x="1641" y="378"/>
                  <a:pt x="1641" y="374"/>
                </a:cubicBezTo>
                <a:cubicBezTo>
                  <a:pt x="1641" y="371"/>
                  <a:pt x="1637" y="368"/>
                  <a:pt x="1633" y="368"/>
                </a:cubicBezTo>
                <a:close/>
                <a:moveTo>
                  <a:pt x="1655" y="368"/>
                </a:moveTo>
                <a:cubicBezTo>
                  <a:pt x="1651" y="368"/>
                  <a:pt x="1648" y="371"/>
                  <a:pt x="1648" y="374"/>
                </a:cubicBezTo>
                <a:cubicBezTo>
                  <a:pt x="1648" y="378"/>
                  <a:pt x="1651" y="381"/>
                  <a:pt x="1655" y="381"/>
                </a:cubicBezTo>
                <a:cubicBezTo>
                  <a:pt x="1659" y="381"/>
                  <a:pt x="1662" y="378"/>
                  <a:pt x="1662" y="374"/>
                </a:cubicBezTo>
                <a:cubicBezTo>
                  <a:pt x="1662" y="371"/>
                  <a:pt x="1659" y="368"/>
                  <a:pt x="1655" y="368"/>
                </a:cubicBezTo>
                <a:close/>
                <a:moveTo>
                  <a:pt x="1633" y="387"/>
                </a:moveTo>
                <a:cubicBezTo>
                  <a:pt x="1629" y="387"/>
                  <a:pt x="1625" y="390"/>
                  <a:pt x="1625" y="393"/>
                </a:cubicBezTo>
                <a:cubicBezTo>
                  <a:pt x="1625" y="397"/>
                  <a:pt x="1629" y="400"/>
                  <a:pt x="1633" y="400"/>
                </a:cubicBezTo>
                <a:cubicBezTo>
                  <a:pt x="1637" y="400"/>
                  <a:pt x="1641" y="397"/>
                  <a:pt x="1641" y="393"/>
                </a:cubicBezTo>
                <a:cubicBezTo>
                  <a:pt x="1641" y="390"/>
                  <a:pt x="1637" y="387"/>
                  <a:pt x="1633" y="387"/>
                </a:cubicBezTo>
                <a:close/>
                <a:moveTo>
                  <a:pt x="1655" y="387"/>
                </a:moveTo>
                <a:cubicBezTo>
                  <a:pt x="1651" y="387"/>
                  <a:pt x="1648" y="390"/>
                  <a:pt x="1648" y="393"/>
                </a:cubicBezTo>
                <a:cubicBezTo>
                  <a:pt x="1648" y="397"/>
                  <a:pt x="1651" y="400"/>
                  <a:pt x="1655" y="400"/>
                </a:cubicBezTo>
                <a:cubicBezTo>
                  <a:pt x="1659" y="400"/>
                  <a:pt x="1662" y="397"/>
                  <a:pt x="1662" y="393"/>
                </a:cubicBezTo>
                <a:cubicBezTo>
                  <a:pt x="1662" y="390"/>
                  <a:pt x="1659" y="387"/>
                  <a:pt x="1655" y="387"/>
                </a:cubicBezTo>
                <a:close/>
                <a:moveTo>
                  <a:pt x="1633" y="406"/>
                </a:moveTo>
                <a:cubicBezTo>
                  <a:pt x="1629" y="406"/>
                  <a:pt x="1625" y="409"/>
                  <a:pt x="1625" y="413"/>
                </a:cubicBezTo>
                <a:cubicBezTo>
                  <a:pt x="1625" y="416"/>
                  <a:pt x="1629" y="419"/>
                  <a:pt x="1633" y="419"/>
                </a:cubicBezTo>
                <a:cubicBezTo>
                  <a:pt x="1637" y="419"/>
                  <a:pt x="1641" y="416"/>
                  <a:pt x="1641" y="413"/>
                </a:cubicBezTo>
                <a:cubicBezTo>
                  <a:pt x="1641" y="409"/>
                  <a:pt x="1637" y="406"/>
                  <a:pt x="1633" y="406"/>
                </a:cubicBezTo>
                <a:close/>
                <a:moveTo>
                  <a:pt x="1655" y="406"/>
                </a:moveTo>
                <a:cubicBezTo>
                  <a:pt x="1651" y="406"/>
                  <a:pt x="1648" y="409"/>
                  <a:pt x="1648" y="413"/>
                </a:cubicBezTo>
                <a:cubicBezTo>
                  <a:pt x="1648" y="416"/>
                  <a:pt x="1651" y="419"/>
                  <a:pt x="1655" y="419"/>
                </a:cubicBezTo>
                <a:cubicBezTo>
                  <a:pt x="1659" y="419"/>
                  <a:pt x="1662" y="416"/>
                  <a:pt x="1662" y="413"/>
                </a:cubicBezTo>
                <a:cubicBezTo>
                  <a:pt x="1662" y="409"/>
                  <a:pt x="1659" y="406"/>
                  <a:pt x="1655" y="406"/>
                </a:cubicBezTo>
                <a:close/>
                <a:moveTo>
                  <a:pt x="1633" y="425"/>
                </a:moveTo>
                <a:cubicBezTo>
                  <a:pt x="1629" y="425"/>
                  <a:pt x="1625" y="428"/>
                  <a:pt x="1625" y="432"/>
                </a:cubicBezTo>
                <a:cubicBezTo>
                  <a:pt x="1625" y="435"/>
                  <a:pt x="1629" y="438"/>
                  <a:pt x="1633" y="438"/>
                </a:cubicBezTo>
                <a:cubicBezTo>
                  <a:pt x="1637" y="438"/>
                  <a:pt x="1641" y="435"/>
                  <a:pt x="1641" y="432"/>
                </a:cubicBezTo>
                <a:cubicBezTo>
                  <a:pt x="1641" y="428"/>
                  <a:pt x="1637" y="425"/>
                  <a:pt x="1633" y="425"/>
                </a:cubicBezTo>
                <a:close/>
                <a:moveTo>
                  <a:pt x="1655" y="425"/>
                </a:moveTo>
                <a:cubicBezTo>
                  <a:pt x="1651" y="425"/>
                  <a:pt x="1648" y="428"/>
                  <a:pt x="1648" y="432"/>
                </a:cubicBezTo>
                <a:cubicBezTo>
                  <a:pt x="1648" y="435"/>
                  <a:pt x="1651" y="438"/>
                  <a:pt x="1655" y="438"/>
                </a:cubicBezTo>
                <a:cubicBezTo>
                  <a:pt x="1659" y="438"/>
                  <a:pt x="1662" y="435"/>
                  <a:pt x="1662" y="432"/>
                </a:cubicBezTo>
                <a:cubicBezTo>
                  <a:pt x="1662" y="428"/>
                  <a:pt x="1659" y="425"/>
                  <a:pt x="1655" y="425"/>
                </a:cubicBezTo>
                <a:close/>
                <a:moveTo>
                  <a:pt x="1677" y="290"/>
                </a:moveTo>
                <a:cubicBezTo>
                  <a:pt x="1673" y="290"/>
                  <a:pt x="1670" y="293"/>
                  <a:pt x="1670" y="296"/>
                </a:cubicBezTo>
                <a:cubicBezTo>
                  <a:pt x="1670" y="300"/>
                  <a:pt x="1673" y="303"/>
                  <a:pt x="1677" y="303"/>
                </a:cubicBezTo>
                <a:cubicBezTo>
                  <a:pt x="1682" y="303"/>
                  <a:pt x="1685" y="300"/>
                  <a:pt x="1685" y="296"/>
                </a:cubicBezTo>
                <a:cubicBezTo>
                  <a:pt x="1685" y="293"/>
                  <a:pt x="1682" y="290"/>
                  <a:pt x="1677" y="290"/>
                </a:cubicBezTo>
                <a:close/>
                <a:moveTo>
                  <a:pt x="1700" y="290"/>
                </a:moveTo>
                <a:cubicBezTo>
                  <a:pt x="1696" y="290"/>
                  <a:pt x="1692" y="293"/>
                  <a:pt x="1692" y="296"/>
                </a:cubicBezTo>
                <a:cubicBezTo>
                  <a:pt x="1692" y="300"/>
                  <a:pt x="1696" y="303"/>
                  <a:pt x="1700" y="303"/>
                </a:cubicBezTo>
                <a:cubicBezTo>
                  <a:pt x="1704" y="303"/>
                  <a:pt x="1708" y="300"/>
                  <a:pt x="1708" y="296"/>
                </a:cubicBezTo>
                <a:cubicBezTo>
                  <a:pt x="1708" y="293"/>
                  <a:pt x="1704" y="290"/>
                  <a:pt x="1700" y="290"/>
                </a:cubicBezTo>
                <a:close/>
                <a:moveTo>
                  <a:pt x="1677" y="309"/>
                </a:moveTo>
                <a:cubicBezTo>
                  <a:pt x="1673" y="309"/>
                  <a:pt x="1670" y="312"/>
                  <a:pt x="1670" y="316"/>
                </a:cubicBezTo>
                <a:cubicBezTo>
                  <a:pt x="1670" y="320"/>
                  <a:pt x="1673" y="323"/>
                  <a:pt x="1677" y="323"/>
                </a:cubicBezTo>
                <a:cubicBezTo>
                  <a:pt x="1682" y="323"/>
                  <a:pt x="1685" y="320"/>
                  <a:pt x="1685" y="316"/>
                </a:cubicBezTo>
                <a:cubicBezTo>
                  <a:pt x="1685" y="312"/>
                  <a:pt x="1682" y="309"/>
                  <a:pt x="1677" y="309"/>
                </a:cubicBezTo>
                <a:close/>
                <a:moveTo>
                  <a:pt x="1700" y="309"/>
                </a:moveTo>
                <a:cubicBezTo>
                  <a:pt x="1696" y="309"/>
                  <a:pt x="1692" y="312"/>
                  <a:pt x="1692" y="316"/>
                </a:cubicBezTo>
                <a:cubicBezTo>
                  <a:pt x="1692" y="320"/>
                  <a:pt x="1696" y="323"/>
                  <a:pt x="1700" y="323"/>
                </a:cubicBezTo>
                <a:cubicBezTo>
                  <a:pt x="1704" y="323"/>
                  <a:pt x="1708" y="320"/>
                  <a:pt x="1708" y="316"/>
                </a:cubicBezTo>
                <a:cubicBezTo>
                  <a:pt x="1708" y="312"/>
                  <a:pt x="1704" y="309"/>
                  <a:pt x="1700" y="309"/>
                </a:cubicBezTo>
                <a:close/>
                <a:moveTo>
                  <a:pt x="1677" y="329"/>
                </a:moveTo>
                <a:cubicBezTo>
                  <a:pt x="1673" y="329"/>
                  <a:pt x="1670" y="332"/>
                  <a:pt x="1670" y="335"/>
                </a:cubicBezTo>
                <a:cubicBezTo>
                  <a:pt x="1670" y="339"/>
                  <a:pt x="1673" y="342"/>
                  <a:pt x="1677" y="342"/>
                </a:cubicBezTo>
                <a:cubicBezTo>
                  <a:pt x="1682" y="342"/>
                  <a:pt x="1685" y="339"/>
                  <a:pt x="1685" y="335"/>
                </a:cubicBezTo>
                <a:cubicBezTo>
                  <a:pt x="1685" y="332"/>
                  <a:pt x="1682" y="329"/>
                  <a:pt x="1677" y="329"/>
                </a:cubicBezTo>
                <a:close/>
                <a:moveTo>
                  <a:pt x="1700" y="329"/>
                </a:moveTo>
                <a:cubicBezTo>
                  <a:pt x="1696" y="329"/>
                  <a:pt x="1692" y="332"/>
                  <a:pt x="1692" y="335"/>
                </a:cubicBezTo>
                <a:cubicBezTo>
                  <a:pt x="1692" y="339"/>
                  <a:pt x="1696" y="342"/>
                  <a:pt x="1700" y="342"/>
                </a:cubicBezTo>
                <a:cubicBezTo>
                  <a:pt x="1704" y="342"/>
                  <a:pt x="1708" y="339"/>
                  <a:pt x="1708" y="335"/>
                </a:cubicBezTo>
                <a:cubicBezTo>
                  <a:pt x="1708" y="332"/>
                  <a:pt x="1704" y="329"/>
                  <a:pt x="1700" y="329"/>
                </a:cubicBezTo>
                <a:close/>
                <a:moveTo>
                  <a:pt x="1677" y="348"/>
                </a:moveTo>
                <a:cubicBezTo>
                  <a:pt x="1673" y="348"/>
                  <a:pt x="1670" y="351"/>
                  <a:pt x="1670" y="355"/>
                </a:cubicBezTo>
                <a:cubicBezTo>
                  <a:pt x="1670" y="359"/>
                  <a:pt x="1673" y="362"/>
                  <a:pt x="1677" y="362"/>
                </a:cubicBezTo>
                <a:cubicBezTo>
                  <a:pt x="1682" y="362"/>
                  <a:pt x="1685" y="359"/>
                  <a:pt x="1685" y="355"/>
                </a:cubicBezTo>
                <a:cubicBezTo>
                  <a:pt x="1685" y="351"/>
                  <a:pt x="1682" y="348"/>
                  <a:pt x="1677" y="348"/>
                </a:cubicBezTo>
                <a:close/>
                <a:moveTo>
                  <a:pt x="1700" y="348"/>
                </a:moveTo>
                <a:cubicBezTo>
                  <a:pt x="1696" y="348"/>
                  <a:pt x="1692" y="351"/>
                  <a:pt x="1692" y="355"/>
                </a:cubicBezTo>
                <a:cubicBezTo>
                  <a:pt x="1692" y="359"/>
                  <a:pt x="1696" y="362"/>
                  <a:pt x="1700" y="362"/>
                </a:cubicBezTo>
                <a:cubicBezTo>
                  <a:pt x="1704" y="362"/>
                  <a:pt x="1708" y="359"/>
                  <a:pt x="1708" y="355"/>
                </a:cubicBezTo>
                <a:cubicBezTo>
                  <a:pt x="1708" y="351"/>
                  <a:pt x="1704" y="348"/>
                  <a:pt x="1700" y="348"/>
                </a:cubicBezTo>
                <a:close/>
                <a:moveTo>
                  <a:pt x="1677" y="368"/>
                </a:moveTo>
                <a:cubicBezTo>
                  <a:pt x="1673" y="368"/>
                  <a:pt x="1670" y="371"/>
                  <a:pt x="1670" y="374"/>
                </a:cubicBezTo>
                <a:cubicBezTo>
                  <a:pt x="1670" y="378"/>
                  <a:pt x="1673" y="381"/>
                  <a:pt x="1677" y="381"/>
                </a:cubicBezTo>
                <a:cubicBezTo>
                  <a:pt x="1682" y="381"/>
                  <a:pt x="1685" y="378"/>
                  <a:pt x="1685" y="374"/>
                </a:cubicBezTo>
                <a:cubicBezTo>
                  <a:pt x="1685" y="371"/>
                  <a:pt x="1682" y="368"/>
                  <a:pt x="1677" y="368"/>
                </a:cubicBezTo>
                <a:close/>
                <a:moveTo>
                  <a:pt x="1700" y="368"/>
                </a:moveTo>
                <a:cubicBezTo>
                  <a:pt x="1696" y="368"/>
                  <a:pt x="1692" y="371"/>
                  <a:pt x="1692" y="374"/>
                </a:cubicBezTo>
                <a:cubicBezTo>
                  <a:pt x="1692" y="378"/>
                  <a:pt x="1696" y="381"/>
                  <a:pt x="1700" y="381"/>
                </a:cubicBezTo>
                <a:cubicBezTo>
                  <a:pt x="1704" y="381"/>
                  <a:pt x="1708" y="378"/>
                  <a:pt x="1708" y="374"/>
                </a:cubicBezTo>
                <a:cubicBezTo>
                  <a:pt x="1708" y="371"/>
                  <a:pt x="1704" y="368"/>
                  <a:pt x="1700" y="368"/>
                </a:cubicBezTo>
                <a:close/>
                <a:moveTo>
                  <a:pt x="1677" y="387"/>
                </a:moveTo>
                <a:cubicBezTo>
                  <a:pt x="1673" y="387"/>
                  <a:pt x="1670" y="390"/>
                  <a:pt x="1670" y="393"/>
                </a:cubicBezTo>
                <a:cubicBezTo>
                  <a:pt x="1670" y="397"/>
                  <a:pt x="1673" y="400"/>
                  <a:pt x="1677" y="400"/>
                </a:cubicBezTo>
                <a:cubicBezTo>
                  <a:pt x="1682" y="400"/>
                  <a:pt x="1685" y="397"/>
                  <a:pt x="1685" y="393"/>
                </a:cubicBezTo>
                <a:cubicBezTo>
                  <a:pt x="1685" y="390"/>
                  <a:pt x="1682" y="387"/>
                  <a:pt x="1677" y="387"/>
                </a:cubicBezTo>
                <a:close/>
                <a:moveTo>
                  <a:pt x="1700" y="387"/>
                </a:moveTo>
                <a:cubicBezTo>
                  <a:pt x="1696" y="387"/>
                  <a:pt x="1692" y="390"/>
                  <a:pt x="1692" y="393"/>
                </a:cubicBezTo>
                <a:cubicBezTo>
                  <a:pt x="1692" y="397"/>
                  <a:pt x="1696" y="400"/>
                  <a:pt x="1700" y="400"/>
                </a:cubicBezTo>
                <a:cubicBezTo>
                  <a:pt x="1704" y="400"/>
                  <a:pt x="1708" y="397"/>
                  <a:pt x="1708" y="393"/>
                </a:cubicBezTo>
                <a:cubicBezTo>
                  <a:pt x="1708" y="390"/>
                  <a:pt x="1704" y="387"/>
                  <a:pt x="1700" y="387"/>
                </a:cubicBezTo>
                <a:close/>
                <a:moveTo>
                  <a:pt x="1677" y="406"/>
                </a:moveTo>
                <a:cubicBezTo>
                  <a:pt x="1673" y="406"/>
                  <a:pt x="1670" y="409"/>
                  <a:pt x="1670" y="413"/>
                </a:cubicBezTo>
                <a:cubicBezTo>
                  <a:pt x="1670" y="416"/>
                  <a:pt x="1673" y="419"/>
                  <a:pt x="1677" y="419"/>
                </a:cubicBezTo>
                <a:cubicBezTo>
                  <a:pt x="1682" y="419"/>
                  <a:pt x="1685" y="416"/>
                  <a:pt x="1685" y="413"/>
                </a:cubicBezTo>
                <a:cubicBezTo>
                  <a:pt x="1685" y="409"/>
                  <a:pt x="1682" y="406"/>
                  <a:pt x="1677" y="406"/>
                </a:cubicBezTo>
                <a:close/>
                <a:moveTo>
                  <a:pt x="1700" y="406"/>
                </a:moveTo>
                <a:cubicBezTo>
                  <a:pt x="1696" y="406"/>
                  <a:pt x="1692" y="409"/>
                  <a:pt x="1692" y="413"/>
                </a:cubicBezTo>
                <a:cubicBezTo>
                  <a:pt x="1692" y="416"/>
                  <a:pt x="1696" y="419"/>
                  <a:pt x="1700" y="419"/>
                </a:cubicBezTo>
                <a:cubicBezTo>
                  <a:pt x="1704" y="419"/>
                  <a:pt x="1708" y="416"/>
                  <a:pt x="1708" y="413"/>
                </a:cubicBezTo>
                <a:cubicBezTo>
                  <a:pt x="1708" y="409"/>
                  <a:pt x="1704" y="406"/>
                  <a:pt x="1700" y="406"/>
                </a:cubicBezTo>
                <a:close/>
                <a:moveTo>
                  <a:pt x="1677" y="425"/>
                </a:moveTo>
                <a:cubicBezTo>
                  <a:pt x="1673" y="425"/>
                  <a:pt x="1670" y="428"/>
                  <a:pt x="1670" y="432"/>
                </a:cubicBezTo>
                <a:cubicBezTo>
                  <a:pt x="1670" y="435"/>
                  <a:pt x="1673" y="438"/>
                  <a:pt x="1677" y="438"/>
                </a:cubicBezTo>
                <a:cubicBezTo>
                  <a:pt x="1682" y="438"/>
                  <a:pt x="1685" y="435"/>
                  <a:pt x="1685" y="432"/>
                </a:cubicBezTo>
                <a:cubicBezTo>
                  <a:pt x="1685" y="428"/>
                  <a:pt x="1682" y="425"/>
                  <a:pt x="1677" y="425"/>
                </a:cubicBezTo>
                <a:close/>
                <a:moveTo>
                  <a:pt x="1700" y="425"/>
                </a:moveTo>
                <a:cubicBezTo>
                  <a:pt x="1696" y="425"/>
                  <a:pt x="1692" y="428"/>
                  <a:pt x="1692" y="432"/>
                </a:cubicBezTo>
                <a:cubicBezTo>
                  <a:pt x="1692" y="435"/>
                  <a:pt x="1696" y="438"/>
                  <a:pt x="1700" y="438"/>
                </a:cubicBezTo>
                <a:cubicBezTo>
                  <a:pt x="1704" y="438"/>
                  <a:pt x="1708" y="435"/>
                  <a:pt x="1708" y="432"/>
                </a:cubicBezTo>
                <a:cubicBezTo>
                  <a:pt x="1708" y="428"/>
                  <a:pt x="1704" y="425"/>
                  <a:pt x="1700" y="425"/>
                </a:cubicBezTo>
                <a:close/>
                <a:moveTo>
                  <a:pt x="1722" y="290"/>
                </a:moveTo>
                <a:cubicBezTo>
                  <a:pt x="1718" y="290"/>
                  <a:pt x="1714" y="293"/>
                  <a:pt x="1714" y="296"/>
                </a:cubicBezTo>
                <a:cubicBezTo>
                  <a:pt x="1714" y="300"/>
                  <a:pt x="1718" y="303"/>
                  <a:pt x="1722" y="303"/>
                </a:cubicBezTo>
                <a:cubicBezTo>
                  <a:pt x="1726" y="303"/>
                  <a:pt x="1730" y="300"/>
                  <a:pt x="1730" y="296"/>
                </a:cubicBezTo>
                <a:cubicBezTo>
                  <a:pt x="1730" y="293"/>
                  <a:pt x="1726" y="290"/>
                  <a:pt x="1722" y="290"/>
                </a:cubicBezTo>
                <a:close/>
                <a:moveTo>
                  <a:pt x="1744" y="290"/>
                </a:moveTo>
                <a:cubicBezTo>
                  <a:pt x="1740" y="290"/>
                  <a:pt x="1736" y="293"/>
                  <a:pt x="1736" y="296"/>
                </a:cubicBezTo>
                <a:cubicBezTo>
                  <a:pt x="1736" y="300"/>
                  <a:pt x="1740" y="303"/>
                  <a:pt x="1744" y="303"/>
                </a:cubicBezTo>
                <a:cubicBezTo>
                  <a:pt x="1748" y="303"/>
                  <a:pt x="1751" y="300"/>
                  <a:pt x="1751" y="296"/>
                </a:cubicBezTo>
                <a:cubicBezTo>
                  <a:pt x="1751" y="293"/>
                  <a:pt x="1748" y="290"/>
                  <a:pt x="1744" y="290"/>
                </a:cubicBezTo>
                <a:close/>
                <a:moveTo>
                  <a:pt x="1722" y="309"/>
                </a:moveTo>
                <a:cubicBezTo>
                  <a:pt x="1718" y="309"/>
                  <a:pt x="1714" y="312"/>
                  <a:pt x="1714" y="316"/>
                </a:cubicBezTo>
                <a:cubicBezTo>
                  <a:pt x="1714" y="320"/>
                  <a:pt x="1718" y="323"/>
                  <a:pt x="1722" y="323"/>
                </a:cubicBezTo>
                <a:cubicBezTo>
                  <a:pt x="1726" y="323"/>
                  <a:pt x="1730" y="320"/>
                  <a:pt x="1730" y="316"/>
                </a:cubicBezTo>
                <a:cubicBezTo>
                  <a:pt x="1730" y="312"/>
                  <a:pt x="1726" y="309"/>
                  <a:pt x="1722" y="309"/>
                </a:cubicBezTo>
                <a:close/>
                <a:moveTo>
                  <a:pt x="1744" y="309"/>
                </a:moveTo>
                <a:cubicBezTo>
                  <a:pt x="1740" y="309"/>
                  <a:pt x="1736" y="312"/>
                  <a:pt x="1736" y="316"/>
                </a:cubicBezTo>
                <a:cubicBezTo>
                  <a:pt x="1736" y="320"/>
                  <a:pt x="1740" y="323"/>
                  <a:pt x="1744" y="323"/>
                </a:cubicBezTo>
                <a:cubicBezTo>
                  <a:pt x="1748" y="323"/>
                  <a:pt x="1751" y="320"/>
                  <a:pt x="1751" y="316"/>
                </a:cubicBezTo>
                <a:cubicBezTo>
                  <a:pt x="1751" y="312"/>
                  <a:pt x="1748" y="309"/>
                  <a:pt x="1744" y="309"/>
                </a:cubicBezTo>
                <a:close/>
                <a:moveTo>
                  <a:pt x="1722" y="329"/>
                </a:moveTo>
                <a:cubicBezTo>
                  <a:pt x="1718" y="329"/>
                  <a:pt x="1714" y="332"/>
                  <a:pt x="1714" y="335"/>
                </a:cubicBezTo>
                <a:cubicBezTo>
                  <a:pt x="1714" y="339"/>
                  <a:pt x="1718" y="342"/>
                  <a:pt x="1722" y="342"/>
                </a:cubicBezTo>
                <a:cubicBezTo>
                  <a:pt x="1726" y="342"/>
                  <a:pt x="1730" y="339"/>
                  <a:pt x="1730" y="335"/>
                </a:cubicBezTo>
                <a:cubicBezTo>
                  <a:pt x="1730" y="332"/>
                  <a:pt x="1726" y="329"/>
                  <a:pt x="1722" y="329"/>
                </a:cubicBezTo>
                <a:close/>
                <a:moveTo>
                  <a:pt x="1744" y="329"/>
                </a:moveTo>
                <a:cubicBezTo>
                  <a:pt x="1740" y="329"/>
                  <a:pt x="1736" y="332"/>
                  <a:pt x="1736" y="335"/>
                </a:cubicBezTo>
                <a:cubicBezTo>
                  <a:pt x="1736" y="339"/>
                  <a:pt x="1740" y="342"/>
                  <a:pt x="1744" y="342"/>
                </a:cubicBezTo>
                <a:cubicBezTo>
                  <a:pt x="1748" y="342"/>
                  <a:pt x="1751" y="339"/>
                  <a:pt x="1751" y="335"/>
                </a:cubicBezTo>
                <a:cubicBezTo>
                  <a:pt x="1751" y="332"/>
                  <a:pt x="1748" y="329"/>
                  <a:pt x="1744" y="329"/>
                </a:cubicBezTo>
                <a:close/>
                <a:moveTo>
                  <a:pt x="1722" y="348"/>
                </a:moveTo>
                <a:cubicBezTo>
                  <a:pt x="1718" y="348"/>
                  <a:pt x="1714" y="351"/>
                  <a:pt x="1714" y="355"/>
                </a:cubicBezTo>
                <a:cubicBezTo>
                  <a:pt x="1714" y="359"/>
                  <a:pt x="1718" y="362"/>
                  <a:pt x="1722" y="362"/>
                </a:cubicBezTo>
                <a:cubicBezTo>
                  <a:pt x="1726" y="362"/>
                  <a:pt x="1730" y="359"/>
                  <a:pt x="1730" y="355"/>
                </a:cubicBezTo>
                <a:cubicBezTo>
                  <a:pt x="1730" y="351"/>
                  <a:pt x="1726" y="348"/>
                  <a:pt x="1722" y="348"/>
                </a:cubicBezTo>
                <a:close/>
                <a:moveTo>
                  <a:pt x="1744" y="348"/>
                </a:moveTo>
                <a:cubicBezTo>
                  <a:pt x="1740" y="348"/>
                  <a:pt x="1736" y="351"/>
                  <a:pt x="1736" y="355"/>
                </a:cubicBezTo>
                <a:cubicBezTo>
                  <a:pt x="1736" y="359"/>
                  <a:pt x="1740" y="362"/>
                  <a:pt x="1744" y="362"/>
                </a:cubicBezTo>
                <a:cubicBezTo>
                  <a:pt x="1748" y="362"/>
                  <a:pt x="1751" y="359"/>
                  <a:pt x="1751" y="355"/>
                </a:cubicBezTo>
                <a:cubicBezTo>
                  <a:pt x="1751" y="351"/>
                  <a:pt x="1748" y="348"/>
                  <a:pt x="1744" y="348"/>
                </a:cubicBezTo>
                <a:close/>
                <a:moveTo>
                  <a:pt x="1722" y="368"/>
                </a:moveTo>
                <a:cubicBezTo>
                  <a:pt x="1718" y="368"/>
                  <a:pt x="1714" y="371"/>
                  <a:pt x="1714" y="374"/>
                </a:cubicBezTo>
                <a:cubicBezTo>
                  <a:pt x="1714" y="378"/>
                  <a:pt x="1718" y="381"/>
                  <a:pt x="1722" y="381"/>
                </a:cubicBezTo>
                <a:cubicBezTo>
                  <a:pt x="1726" y="381"/>
                  <a:pt x="1730" y="378"/>
                  <a:pt x="1730" y="374"/>
                </a:cubicBezTo>
                <a:cubicBezTo>
                  <a:pt x="1730" y="371"/>
                  <a:pt x="1726" y="368"/>
                  <a:pt x="1722" y="368"/>
                </a:cubicBezTo>
                <a:close/>
                <a:moveTo>
                  <a:pt x="1744" y="368"/>
                </a:moveTo>
                <a:cubicBezTo>
                  <a:pt x="1740" y="368"/>
                  <a:pt x="1736" y="371"/>
                  <a:pt x="1736" y="374"/>
                </a:cubicBezTo>
                <a:cubicBezTo>
                  <a:pt x="1736" y="378"/>
                  <a:pt x="1740" y="381"/>
                  <a:pt x="1744" y="381"/>
                </a:cubicBezTo>
                <a:cubicBezTo>
                  <a:pt x="1748" y="381"/>
                  <a:pt x="1751" y="378"/>
                  <a:pt x="1751" y="374"/>
                </a:cubicBezTo>
                <a:cubicBezTo>
                  <a:pt x="1751" y="371"/>
                  <a:pt x="1748" y="368"/>
                  <a:pt x="1744" y="368"/>
                </a:cubicBezTo>
                <a:close/>
                <a:moveTo>
                  <a:pt x="1722" y="387"/>
                </a:moveTo>
                <a:cubicBezTo>
                  <a:pt x="1718" y="387"/>
                  <a:pt x="1714" y="390"/>
                  <a:pt x="1714" y="393"/>
                </a:cubicBezTo>
                <a:cubicBezTo>
                  <a:pt x="1714" y="397"/>
                  <a:pt x="1718" y="400"/>
                  <a:pt x="1722" y="400"/>
                </a:cubicBezTo>
                <a:cubicBezTo>
                  <a:pt x="1726" y="400"/>
                  <a:pt x="1730" y="397"/>
                  <a:pt x="1730" y="393"/>
                </a:cubicBezTo>
                <a:cubicBezTo>
                  <a:pt x="1730" y="390"/>
                  <a:pt x="1726" y="387"/>
                  <a:pt x="1722" y="387"/>
                </a:cubicBezTo>
                <a:close/>
                <a:moveTo>
                  <a:pt x="1744" y="387"/>
                </a:moveTo>
                <a:cubicBezTo>
                  <a:pt x="1740" y="387"/>
                  <a:pt x="1736" y="390"/>
                  <a:pt x="1736" y="393"/>
                </a:cubicBezTo>
                <a:cubicBezTo>
                  <a:pt x="1736" y="397"/>
                  <a:pt x="1740" y="400"/>
                  <a:pt x="1744" y="400"/>
                </a:cubicBezTo>
                <a:cubicBezTo>
                  <a:pt x="1748" y="400"/>
                  <a:pt x="1751" y="397"/>
                  <a:pt x="1751" y="393"/>
                </a:cubicBezTo>
                <a:cubicBezTo>
                  <a:pt x="1751" y="390"/>
                  <a:pt x="1748" y="387"/>
                  <a:pt x="1744" y="387"/>
                </a:cubicBezTo>
                <a:close/>
                <a:moveTo>
                  <a:pt x="1722" y="406"/>
                </a:moveTo>
                <a:cubicBezTo>
                  <a:pt x="1718" y="406"/>
                  <a:pt x="1714" y="409"/>
                  <a:pt x="1714" y="413"/>
                </a:cubicBezTo>
                <a:cubicBezTo>
                  <a:pt x="1714" y="416"/>
                  <a:pt x="1718" y="419"/>
                  <a:pt x="1722" y="419"/>
                </a:cubicBezTo>
                <a:cubicBezTo>
                  <a:pt x="1726" y="419"/>
                  <a:pt x="1730" y="416"/>
                  <a:pt x="1730" y="413"/>
                </a:cubicBezTo>
                <a:cubicBezTo>
                  <a:pt x="1730" y="409"/>
                  <a:pt x="1726" y="406"/>
                  <a:pt x="1722" y="406"/>
                </a:cubicBezTo>
                <a:close/>
                <a:moveTo>
                  <a:pt x="1744" y="406"/>
                </a:moveTo>
                <a:cubicBezTo>
                  <a:pt x="1740" y="406"/>
                  <a:pt x="1736" y="409"/>
                  <a:pt x="1736" y="413"/>
                </a:cubicBezTo>
                <a:cubicBezTo>
                  <a:pt x="1736" y="416"/>
                  <a:pt x="1740" y="419"/>
                  <a:pt x="1744" y="419"/>
                </a:cubicBezTo>
                <a:cubicBezTo>
                  <a:pt x="1748" y="419"/>
                  <a:pt x="1751" y="416"/>
                  <a:pt x="1751" y="413"/>
                </a:cubicBezTo>
                <a:cubicBezTo>
                  <a:pt x="1751" y="409"/>
                  <a:pt x="1748" y="406"/>
                  <a:pt x="1744" y="406"/>
                </a:cubicBezTo>
                <a:close/>
                <a:moveTo>
                  <a:pt x="1722" y="425"/>
                </a:moveTo>
                <a:cubicBezTo>
                  <a:pt x="1718" y="425"/>
                  <a:pt x="1714" y="428"/>
                  <a:pt x="1714" y="432"/>
                </a:cubicBezTo>
                <a:cubicBezTo>
                  <a:pt x="1714" y="435"/>
                  <a:pt x="1718" y="438"/>
                  <a:pt x="1722" y="438"/>
                </a:cubicBezTo>
                <a:cubicBezTo>
                  <a:pt x="1726" y="438"/>
                  <a:pt x="1730" y="435"/>
                  <a:pt x="1730" y="432"/>
                </a:cubicBezTo>
                <a:cubicBezTo>
                  <a:pt x="1730" y="428"/>
                  <a:pt x="1726" y="425"/>
                  <a:pt x="1722" y="425"/>
                </a:cubicBezTo>
                <a:close/>
                <a:moveTo>
                  <a:pt x="1744" y="425"/>
                </a:moveTo>
                <a:cubicBezTo>
                  <a:pt x="1740" y="425"/>
                  <a:pt x="1736" y="428"/>
                  <a:pt x="1736" y="432"/>
                </a:cubicBezTo>
                <a:cubicBezTo>
                  <a:pt x="1736" y="435"/>
                  <a:pt x="1740" y="438"/>
                  <a:pt x="1744" y="438"/>
                </a:cubicBezTo>
                <a:cubicBezTo>
                  <a:pt x="1748" y="438"/>
                  <a:pt x="1751" y="435"/>
                  <a:pt x="1751" y="432"/>
                </a:cubicBezTo>
                <a:cubicBezTo>
                  <a:pt x="1751" y="428"/>
                  <a:pt x="1748" y="425"/>
                  <a:pt x="1744" y="425"/>
                </a:cubicBezTo>
                <a:close/>
                <a:moveTo>
                  <a:pt x="1589" y="446"/>
                </a:moveTo>
                <a:cubicBezTo>
                  <a:pt x="1585" y="446"/>
                  <a:pt x="1581" y="448"/>
                  <a:pt x="1581" y="452"/>
                </a:cubicBezTo>
                <a:cubicBezTo>
                  <a:pt x="1581" y="455"/>
                  <a:pt x="1585" y="458"/>
                  <a:pt x="1589" y="458"/>
                </a:cubicBezTo>
                <a:cubicBezTo>
                  <a:pt x="1593" y="458"/>
                  <a:pt x="1597" y="455"/>
                  <a:pt x="1597" y="452"/>
                </a:cubicBezTo>
                <a:cubicBezTo>
                  <a:pt x="1597" y="448"/>
                  <a:pt x="1593" y="446"/>
                  <a:pt x="1589" y="446"/>
                </a:cubicBezTo>
                <a:close/>
                <a:moveTo>
                  <a:pt x="1611" y="446"/>
                </a:moveTo>
                <a:cubicBezTo>
                  <a:pt x="1607" y="446"/>
                  <a:pt x="1603" y="448"/>
                  <a:pt x="1603" y="452"/>
                </a:cubicBezTo>
                <a:cubicBezTo>
                  <a:pt x="1603" y="455"/>
                  <a:pt x="1607" y="458"/>
                  <a:pt x="1611" y="458"/>
                </a:cubicBezTo>
                <a:cubicBezTo>
                  <a:pt x="1615" y="458"/>
                  <a:pt x="1619" y="455"/>
                  <a:pt x="1619" y="452"/>
                </a:cubicBezTo>
                <a:cubicBezTo>
                  <a:pt x="1619" y="448"/>
                  <a:pt x="1615" y="446"/>
                  <a:pt x="1611" y="446"/>
                </a:cubicBezTo>
                <a:close/>
                <a:moveTo>
                  <a:pt x="1589" y="464"/>
                </a:moveTo>
                <a:cubicBezTo>
                  <a:pt x="1585" y="464"/>
                  <a:pt x="1581" y="467"/>
                  <a:pt x="1581" y="471"/>
                </a:cubicBezTo>
                <a:cubicBezTo>
                  <a:pt x="1581" y="475"/>
                  <a:pt x="1585" y="478"/>
                  <a:pt x="1589" y="478"/>
                </a:cubicBezTo>
                <a:cubicBezTo>
                  <a:pt x="1593" y="478"/>
                  <a:pt x="1597" y="475"/>
                  <a:pt x="1597" y="471"/>
                </a:cubicBezTo>
                <a:cubicBezTo>
                  <a:pt x="1597" y="467"/>
                  <a:pt x="1593" y="464"/>
                  <a:pt x="1589" y="464"/>
                </a:cubicBezTo>
                <a:close/>
                <a:moveTo>
                  <a:pt x="1611" y="464"/>
                </a:moveTo>
                <a:cubicBezTo>
                  <a:pt x="1607" y="464"/>
                  <a:pt x="1603" y="467"/>
                  <a:pt x="1603" y="471"/>
                </a:cubicBezTo>
                <a:cubicBezTo>
                  <a:pt x="1603" y="475"/>
                  <a:pt x="1607" y="478"/>
                  <a:pt x="1611" y="478"/>
                </a:cubicBezTo>
                <a:cubicBezTo>
                  <a:pt x="1615" y="478"/>
                  <a:pt x="1619" y="475"/>
                  <a:pt x="1619" y="471"/>
                </a:cubicBezTo>
                <a:cubicBezTo>
                  <a:pt x="1619" y="467"/>
                  <a:pt x="1615" y="464"/>
                  <a:pt x="1611" y="464"/>
                </a:cubicBezTo>
                <a:close/>
                <a:moveTo>
                  <a:pt x="1589" y="484"/>
                </a:moveTo>
                <a:cubicBezTo>
                  <a:pt x="1585" y="484"/>
                  <a:pt x="1581" y="487"/>
                  <a:pt x="1581" y="490"/>
                </a:cubicBezTo>
                <a:cubicBezTo>
                  <a:pt x="1581" y="494"/>
                  <a:pt x="1585" y="497"/>
                  <a:pt x="1589" y="497"/>
                </a:cubicBezTo>
                <a:cubicBezTo>
                  <a:pt x="1593" y="497"/>
                  <a:pt x="1597" y="494"/>
                  <a:pt x="1597" y="490"/>
                </a:cubicBezTo>
                <a:cubicBezTo>
                  <a:pt x="1597" y="487"/>
                  <a:pt x="1593" y="484"/>
                  <a:pt x="1589" y="484"/>
                </a:cubicBezTo>
                <a:close/>
                <a:moveTo>
                  <a:pt x="1611" y="484"/>
                </a:moveTo>
                <a:cubicBezTo>
                  <a:pt x="1607" y="484"/>
                  <a:pt x="1603" y="487"/>
                  <a:pt x="1603" y="490"/>
                </a:cubicBezTo>
                <a:cubicBezTo>
                  <a:pt x="1603" y="494"/>
                  <a:pt x="1607" y="497"/>
                  <a:pt x="1611" y="497"/>
                </a:cubicBezTo>
                <a:cubicBezTo>
                  <a:pt x="1615" y="497"/>
                  <a:pt x="1619" y="494"/>
                  <a:pt x="1619" y="490"/>
                </a:cubicBezTo>
                <a:cubicBezTo>
                  <a:pt x="1619" y="487"/>
                  <a:pt x="1615" y="484"/>
                  <a:pt x="1611" y="484"/>
                </a:cubicBezTo>
                <a:close/>
                <a:moveTo>
                  <a:pt x="1589" y="503"/>
                </a:moveTo>
                <a:cubicBezTo>
                  <a:pt x="1585" y="503"/>
                  <a:pt x="1581" y="506"/>
                  <a:pt x="1581" y="509"/>
                </a:cubicBezTo>
                <a:cubicBezTo>
                  <a:pt x="1581" y="513"/>
                  <a:pt x="1585" y="516"/>
                  <a:pt x="1589" y="516"/>
                </a:cubicBezTo>
                <a:cubicBezTo>
                  <a:pt x="1593" y="516"/>
                  <a:pt x="1597" y="513"/>
                  <a:pt x="1597" y="509"/>
                </a:cubicBezTo>
                <a:cubicBezTo>
                  <a:pt x="1597" y="506"/>
                  <a:pt x="1593" y="503"/>
                  <a:pt x="1589" y="503"/>
                </a:cubicBezTo>
                <a:close/>
                <a:moveTo>
                  <a:pt x="1611" y="503"/>
                </a:moveTo>
                <a:cubicBezTo>
                  <a:pt x="1607" y="503"/>
                  <a:pt x="1603" y="506"/>
                  <a:pt x="1603" y="509"/>
                </a:cubicBezTo>
                <a:cubicBezTo>
                  <a:pt x="1603" y="513"/>
                  <a:pt x="1607" y="516"/>
                  <a:pt x="1611" y="516"/>
                </a:cubicBezTo>
                <a:cubicBezTo>
                  <a:pt x="1615" y="516"/>
                  <a:pt x="1619" y="513"/>
                  <a:pt x="1619" y="509"/>
                </a:cubicBezTo>
                <a:cubicBezTo>
                  <a:pt x="1619" y="506"/>
                  <a:pt x="1615" y="503"/>
                  <a:pt x="1611" y="503"/>
                </a:cubicBezTo>
                <a:close/>
                <a:moveTo>
                  <a:pt x="1589" y="522"/>
                </a:moveTo>
                <a:cubicBezTo>
                  <a:pt x="1585" y="522"/>
                  <a:pt x="1581" y="525"/>
                  <a:pt x="1581" y="529"/>
                </a:cubicBezTo>
                <a:cubicBezTo>
                  <a:pt x="1581" y="533"/>
                  <a:pt x="1585" y="536"/>
                  <a:pt x="1589" y="536"/>
                </a:cubicBezTo>
                <a:cubicBezTo>
                  <a:pt x="1593" y="536"/>
                  <a:pt x="1597" y="533"/>
                  <a:pt x="1597" y="529"/>
                </a:cubicBezTo>
                <a:cubicBezTo>
                  <a:pt x="1597" y="525"/>
                  <a:pt x="1593" y="522"/>
                  <a:pt x="1589" y="522"/>
                </a:cubicBezTo>
                <a:close/>
                <a:moveTo>
                  <a:pt x="1611" y="522"/>
                </a:moveTo>
                <a:cubicBezTo>
                  <a:pt x="1607" y="522"/>
                  <a:pt x="1603" y="525"/>
                  <a:pt x="1603" y="529"/>
                </a:cubicBezTo>
                <a:cubicBezTo>
                  <a:pt x="1603" y="533"/>
                  <a:pt x="1607" y="536"/>
                  <a:pt x="1611" y="536"/>
                </a:cubicBezTo>
                <a:cubicBezTo>
                  <a:pt x="1615" y="536"/>
                  <a:pt x="1619" y="533"/>
                  <a:pt x="1619" y="529"/>
                </a:cubicBezTo>
                <a:cubicBezTo>
                  <a:pt x="1619" y="525"/>
                  <a:pt x="1615" y="522"/>
                  <a:pt x="1611" y="522"/>
                </a:cubicBezTo>
                <a:close/>
                <a:moveTo>
                  <a:pt x="1589" y="542"/>
                </a:moveTo>
                <a:cubicBezTo>
                  <a:pt x="1585" y="542"/>
                  <a:pt x="1581" y="545"/>
                  <a:pt x="1581" y="549"/>
                </a:cubicBezTo>
                <a:cubicBezTo>
                  <a:pt x="1581" y="552"/>
                  <a:pt x="1585" y="556"/>
                  <a:pt x="1589" y="556"/>
                </a:cubicBezTo>
                <a:cubicBezTo>
                  <a:pt x="1593" y="556"/>
                  <a:pt x="1597" y="552"/>
                  <a:pt x="1597" y="549"/>
                </a:cubicBezTo>
                <a:cubicBezTo>
                  <a:pt x="1597" y="545"/>
                  <a:pt x="1593" y="542"/>
                  <a:pt x="1589" y="542"/>
                </a:cubicBezTo>
                <a:close/>
                <a:moveTo>
                  <a:pt x="1611" y="542"/>
                </a:moveTo>
                <a:cubicBezTo>
                  <a:pt x="1607" y="542"/>
                  <a:pt x="1603" y="545"/>
                  <a:pt x="1603" y="549"/>
                </a:cubicBezTo>
                <a:cubicBezTo>
                  <a:pt x="1603" y="552"/>
                  <a:pt x="1607" y="556"/>
                  <a:pt x="1611" y="556"/>
                </a:cubicBezTo>
                <a:cubicBezTo>
                  <a:pt x="1615" y="556"/>
                  <a:pt x="1619" y="552"/>
                  <a:pt x="1619" y="549"/>
                </a:cubicBezTo>
                <a:cubicBezTo>
                  <a:pt x="1619" y="545"/>
                  <a:pt x="1615" y="542"/>
                  <a:pt x="1611" y="542"/>
                </a:cubicBezTo>
                <a:close/>
                <a:moveTo>
                  <a:pt x="1589" y="561"/>
                </a:moveTo>
                <a:cubicBezTo>
                  <a:pt x="1585" y="561"/>
                  <a:pt x="1581" y="564"/>
                  <a:pt x="1581" y="567"/>
                </a:cubicBezTo>
                <a:cubicBezTo>
                  <a:pt x="1581" y="571"/>
                  <a:pt x="1585" y="574"/>
                  <a:pt x="1589" y="574"/>
                </a:cubicBezTo>
                <a:cubicBezTo>
                  <a:pt x="1593" y="574"/>
                  <a:pt x="1597" y="571"/>
                  <a:pt x="1597" y="567"/>
                </a:cubicBezTo>
                <a:cubicBezTo>
                  <a:pt x="1597" y="564"/>
                  <a:pt x="1593" y="561"/>
                  <a:pt x="1589" y="561"/>
                </a:cubicBezTo>
                <a:close/>
                <a:moveTo>
                  <a:pt x="1611" y="561"/>
                </a:moveTo>
                <a:cubicBezTo>
                  <a:pt x="1607" y="561"/>
                  <a:pt x="1603" y="564"/>
                  <a:pt x="1603" y="567"/>
                </a:cubicBezTo>
                <a:cubicBezTo>
                  <a:pt x="1603" y="571"/>
                  <a:pt x="1607" y="574"/>
                  <a:pt x="1611" y="574"/>
                </a:cubicBezTo>
                <a:cubicBezTo>
                  <a:pt x="1615" y="574"/>
                  <a:pt x="1619" y="571"/>
                  <a:pt x="1619" y="567"/>
                </a:cubicBezTo>
                <a:cubicBezTo>
                  <a:pt x="1619" y="564"/>
                  <a:pt x="1615" y="561"/>
                  <a:pt x="1611" y="561"/>
                </a:cubicBezTo>
                <a:close/>
                <a:moveTo>
                  <a:pt x="1589" y="580"/>
                </a:moveTo>
                <a:cubicBezTo>
                  <a:pt x="1585" y="580"/>
                  <a:pt x="1581" y="583"/>
                  <a:pt x="1581" y="587"/>
                </a:cubicBezTo>
                <a:cubicBezTo>
                  <a:pt x="1581" y="590"/>
                  <a:pt x="1585" y="593"/>
                  <a:pt x="1589" y="593"/>
                </a:cubicBezTo>
                <a:cubicBezTo>
                  <a:pt x="1593" y="593"/>
                  <a:pt x="1597" y="590"/>
                  <a:pt x="1597" y="587"/>
                </a:cubicBezTo>
                <a:cubicBezTo>
                  <a:pt x="1597" y="583"/>
                  <a:pt x="1593" y="580"/>
                  <a:pt x="1589" y="580"/>
                </a:cubicBezTo>
                <a:close/>
                <a:moveTo>
                  <a:pt x="1611" y="580"/>
                </a:moveTo>
                <a:cubicBezTo>
                  <a:pt x="1607" y="580"/>
                  <a:pt x="1603" y="583"/>
                  <a:pt x="1603" y="587"/>
                </a:cubicBezTo>
                <a:cubicBezTo>
                  <a:pt x="1603" y="590"/>
                  <a:pt x="1607" y="593"/>
                  <a:pt x="1611" y="593"/>
                </a:cubicBezTo>
                <a:cubicBezTo>
                  <a:pt x="1615" y="593"/>
                  <a:pt x="1619" y="590"/>
                  <a:pt x="1619" y="587"/>
                </a:cubicBezTo>
                <a:cubicBezTo>
                  <a:pt x="1619" y="583"/>
                  <a:pt x="1615" y="580"/>
                  <a:pt x="1611" y="580"/>
                </a:cubicBezTo>
                <a:close/>
                <a:moveTo>
                  <a:pt x="1633" y="446"/>
                </a:moveTo>
                <a:cubicBezTo>
                  <a:pt x="1629" y="446"/>
                  <a:pt x="1625" y="448"/>
                  <a:pt x="1625" y="452"/>
                </a:cubicBezTo>
                <a:cubicBezTo>
                  <a:pt x="1625" y="455"/>
                  <a:pt x="1629" y="458"/>
                  <a:pt x="1633" y="458"/>
                </a:cubicBezTo>
                <a:cubicBezTo>
                  <a:pt x="1637" y="458"/>
                  <a:pt x="1641" y="455"/>
                  <a:pt x="1641" y="452"/>
                </a:cubicBezTo>
                <a:cubicBezTo>
                  <a:pt x="1641" y="448"/>
                  <a:pt x="1637" y="446"/>
                  <a:pt x="1633" y="446"/>
                </a:cubicBezTo>
                <a:close/>
                <a:moveTo>
                  <a:pt x="1655" y="446"/>
                </a:moveTo>
                <a:cubicBezTo>
                  <a:pt x="1651" y="446"/>
                  <a:pt x="1648" y="448"/>
                  <a:pt x="1648" y="452"/>
                </a:cubicBezTo>
                <a:cubicBezTo>
                  <a:pt x="1648" y="455"/>
                  <a:pt x="1651" y="458"/>
                  <a:pt x="1655" y="458"/>
                </a:cubicBezTo>
                <a:cubicBezTo>
                  <a:pt x="1659" y="458"/>
                  <a:pt x="1662" y="455"/>
                  <a:pt x="1662" y="452"/>
                </a:cubicBezTo>
                <a:cubicBezTo>
                  <a:pt x="1662" y="448"/>
                  <a:pt x="1659" y="446"/>
                  <a:pt x="1655" y="446"/>
                </a:cubicBezTo>
                <a:close/>
                <a:moveTo>
                  <a:pt x="1633" y="464"/>
                </a:moveTo>
                <a:cubicBezTo>
                  <a:pt x="1629" y="464"/>
                  <a:pt x="1625" y="467"/>
                  <a:pt x="1625" y="471"/>
                </a:cubicBezTo>
                <a:cubicBezTo>
                  <a:pt x="1625" y="475"/>
                  <a:pt x="1629" y="478"/>
                  <a:pt x="1633" y="478"/>
                </a:cubicBezTo>
                <a:cubicBezTo>
                  <a:pt x="1637" y="478"/>
                  <a:pt x="1641" y="475"/>
                  <a:pt x="1641" y="471"/>
                </a:cubicBezTo>
                <a:cubicBezTo>
                  <a:pt x="1641" y="467"/>
                  <a:pt x="1637" y="464"/>
                  <a:pt x="1633" y="464"/>
                </a:cubicBezTo>
                <a:close/>
                <a:moveTo>
                  <a:pt x="1655" y="464"/>
                </a:moveTo>
                <a:cubicBezTo>
                  <a:pt x="1651" y="464"/>
                  <a:pt x="1648" y="467"/>
                  <a:pt x="1648" y="471"/>
                </a:cubicBezTo>
                <a:cubicBezTo>
                  <a:pt x="1648" y="475"/>
                  <a:pt x="1651" y="478"/>
                  <a:pt x="1655" y="478"/>
                </a:cubicBezTo>
                <a:cubicBezTo>
                  <a:pt x="1659" y="478"/>
                  <a:pt x="1662" y="475"/>
                  <a:pt x="1662" y="471"/>
                </a:cubicBezTo>
                <a:cubicBezTo>
                  <a:pt x="1662" y="467"/>
                  <a:pt x="1659" y="464"/>
                  <a:pt x="1655" y="464"/>
                </a:cubicBezTo>
                <a:close/>
                <a:moveTo>
                  <a:pt x="1633" y="484"/>
                </a:moveTo>
                <a:cubicBezTo>
                  <a:pt x="1629" y="484"/>
                  <a:pt x="1625" y="487"/>
                  <a:pt x="1625" y="490"/>
                </a:cubicBezTo>
                <a:cubicBezTo>
                  <a:pt x="1625" y="494"/>
                  <a:pt x="1629" y="497"/>
                  <a:pt x="1633" y="497"/>
                </a:cubicBezTo>
                <a:cubicBezTo>
                  <a:pt x="1637" y="497"/>
                  <a:pt x="1641" y="494"/>
                  <a:pt x="1641" y="490"/>
                </a:cubicBezTo>
                <a:cubicBezTo>
                  <a:pt x="1641" y="487"/>
                  <a:pt x="1637" y="484"/>
                  <a:pt x="1633" y="484"/>
                </a:cubicBezTo>
                <a:close/>
                <a:moveTo>
                  <a:pt x="1655" y="484"/>
                </a:moveTo>
                <a:cubicBezTo>
                  <a:pt x="1651" y="484"/>
                  <a:pt x="1648" y="487"/>
                  <a:pt x="1648" y="490"/>
                </a:cubicBezTo>
                <a:cubicBezTo>
                  <a:pt x="1648" y="494"/>
                  <a:pt x="1651" y="497"/>
                  <a:pt x="1655" y="497"/>
                </a:cubicBezTo>
                <a:cubicBezTo>
                  <a:pt x="1659" y="497"/>
                  <a:pt x="1662" y="494"/>
                  <a:pt x="1662" y="490"/>
                </a:cubicBezTo>
                <a:cubicBezTo>
                  <a:pt x="1662" y="487"/>
                  <a:pt x="1659" y="484"/>
                  <a:pt x="1655" y="484"/>
                </a:cubicBezTo>
                <a:close/>
                <a:moveTo>
                  <a:pt x="1633" y="503"/>
                </a:moveTo>
                <a:cubicBezTo>
                  <a:pt x="1629" y="503"/>
                  <a:pt x="1625" y="506"/>
                  <a:pt x="1625" y="509"/>
                </a:cubicBezTo>
                <a:cubicBezTo>
                  <a:pt x="1625" y="513"/>
                  <a:pt x="1629" y="516"/>
                  <a:pt x="1633" y="516"/>
                </a:cubicBezTo>
                <a:cubicBezTo>
                  <a:pt x="1637" y="516"/>
                  <a:pt x="1641" y="513"/>
                  <a:pt x="1641" y="509"/>
                </a:cubicBezTo>
                <a:cubicBezTo>
                  <a:pt x="1641" y="506"/>
                  <a:pt x="1637" y="503"/>
                  <a:pt x="1633" y="503"/>
                </a:cubicBezTo>
                <a:close/>
                <a:moveTo>
                  <a:pt x="1655" y="503"/>
                </a:moveTo>
                <a:cubicBezTo>
                  <a:pt x="1651" y="503"/>
                  <a:pt x="1648" y="506"/>
                  <a:pt x="1648" y="509"/>
                </a:cubicBezTo>
                <a:cubicBezTo>
                  <a:pt x="1648" y="513"/>
                  <a:pt x="1651" y="516"/>
                  <a:pt x="1655" y="516"/>
                </a:cubicBezTo>
                <a:cubicBezTo>
                  <a:pt x="1659" y="516"/>
                  <a:pt x="1662" y="513"/>
                  <a:pt x="1662" y="509"/>
                </a:cubicBezTo>
                <a:cubicBezTo>
                  <a:pt x="1662" y="506"/>
                  <a:pt x="1659" y="503"/>
                  <a:pt x="1655" y="503"/>
                </a:cubicBezTo>
                <a:close/>
                <a:moveTo>
                  <a:pt x="1633" y="522"/>
                </a:moveTo>
                <a:cubicBezTo>
                  <a:pt x="1629" y="522"/>
                  <a:pt x="1625" y="525"/>
                  <a:pt x="1625" y="529"/>
                </a:cubicBezTo>
                <a:cubicBezTo>
                  <a:pt x="1625" y="533"/>
                  <a:pt x="1629" y="536"/>
                  <a:pt x="1633" y="536"/>
                </a:cubicBezTo>
                <a:cubicBezTo>
                  <a:pt x="1637" y="536"/>
                  <a:pt x="1641" y="533"/>
                  <a:pt x="1641" y="529"/>
                </a:cubicBezTo>
                <a:cubicBezTo>
                  <a:pt x="1641" y="525"/>
                  <a:pt x="1637" y="522"/>
                  <a:pt x="1633" y="522"/>
                </a:cubicBezTo>
                <a:close/>
                <a:moveTo>
                  <a:pt x="1655" y="522"/>
                </a:moveTo>
                <a:cubicBezTo>
                  <a:pt x="1651" y="522"/>
                  <a:pt x="1648" y="525"/>
                  <a:pt x="1648" y="529"/>
                </a:cubicBezTo>
                <a:cubicBezTo>
                  <a:pt x="1648" y="533"/>
                  <a:pt x="1651" y="536"/>
                  <a:pt x="1655" y="536"/>
                </a:cubicBezTo>
                <a:cubicBezTo>
                  <a:pt x="1659" y="536"/>
                  <a:pt x="1662" y="533"/>
                  <a:pt x="1662" y="529"/>
                </a:cubicBezTo>
                <a:cubicBezTo>
                  <a:pt x="1662" y="525"/>
                  <a:pt x="1659" y="522"/>
                  <a:pt x="1655" y="522"/>
                </a:cubicBezTo>
                <a:close/>
                <a:moveTo>
                  <a:pt x="1633" y="542"/>
                </a:moveTo>
                <a:cubicBezTo>
                  <a:pt x="1629" y="542"/>
                  <a:pt x="1625" y="545"/>
                  <a:pt x="1625" y="549"/>
                </a:cubicBezTo>
                <a:cubicBezTo>
                  <a:pt x="1625" y="552"/>
                  <a:pt x="1629" y="556"/>
                  <a:pt x="1633" y="556"/>
                </a:cubicBezTo>
                <a:cubicBezTo>
                  <a:pt x="1637" y="556"/>
                  <a:pt x="1641" y="552"/>
                  <a:pt x="1641" y="549"/>
                </a:cubicBezTo>
                <a:cubicBezTo>
                  <a:pt x="1641" y="545"/>
                  <a:pt x="1637" y="542"/>
                  <a:pt x="1633" y="542"/>
                </a:cubicBezTo>
                <a:close/>
                <a:moveTo>
                  <a:pt x="1655" y="542"/>
                </a:moveTo>
                <a:cubicBezTo>
                  <a:pt x="1651" y="542"/>
                  <a:pt x="1648" y="545"/>
                  <a:pt x="1648" y="549"/>
                </a:cubicBezTo>
                <a:cubicBezTo>
                  <a:pt x="1648" y="552"/>
                  <a:pt x="1651" y="556"/>
                  <a:pt x="1655" y="556"/>
                </a:cubicBezTo>
                <a:cubicBezTo>
                  <a:pt x="1659" y="556"/>
                  <a:pt x="1662" y="552"/>
                  <a:pt x="1662" y="549"/>
                </a:cubicBezTo>
                <a:cubicBezTo>
                  <a:pt x="1662" y="545"/>
                  <a:pt x="1659" y="542"/>
                  <a:pt x="1655" y="542"/>
                </a:cubicBezTo>
                <a:close/>
                <a:moveTo>
                  <a:pt x="1633" y="561"/>
                </a:moveTo>
                <a:cubicBezTo>
                  <a:pt x="1629" y="561"/>
                  <a:pt x="1625" y="564"/>
                  <a:pt x="1625" y="567"/>
                </a:cubicBezTo>
                <a:cubicBezTo>
                  <a:pt x="1625" y="571"/>
                  <a:pt x="1629" y="574"/>
                  <a:pt x="1633" y="574"/>
                </a:cubicBezTo>
                <a:cubicBezTo>
                  <a:pt x="1637" y="574"/>
                  <a:pt x="1641" y="571"/>
                  <a:pt x="1641" y="567"/>
                </a:cubicBezTo>
                <a:cubicBezTo>
                  <a:pt x="1641" y="564"/>
                  <a:pt x="1637" y="561"/>
                  <a:pt x="1633" y="561"/>
                </a:cubicBezTo>
                <a:close/>
                <a:moveTo>
                  <a:pt x="1655" y="561"/>
                </a:moveTo>
                <a:cubicBezTo>
                  <a:pt x="1651" y="561"/>
                  <a:pt x="1648" y="564"/>
                  <a:pt x="1648" y="567"/>
                </a:cubicBezTo>
                <a:cubicBezTo>
                  <a:pt x="1648" y="571"/>
                  <a:pt x="1651" y="574"/>
                  <a:pt x="1655" y="574"/>
                </a:cubicBezTo>
                <a:cubicBezTo>
                  <a:pt x="1659" y="574"/>
                  <a:pt x="1662" y="571"/>
                  <a:pt x="1662" y="567"/>
                </a:cubicBezTo>
                <a:cubicBezTo>
                  <a:pt x="1662" y="564"/>
                  <a:pt x="1659" y="561"/>
                  <a:pt x="1655" y="561"/>
                </a:cubicBezTo>
                <a:close/>
                <a:moveTo>
                  <a:pt x="1633" y="580"/>
                </a:moveTo>
                <a:cubicBezTo>
                  <a:pt x="1629" y="580"/>
                  <a:pt x="1625" y="583"/>
                  <a:pt x="1625" y="587"/>
                </a:cubicBezTo>
                <a:cubicBezTo>
                  <a:pt x="1625" y="590"/>
                  <a:pt x="1629" y="593"/>
                  <a:pt x="1633" y="593"/>
                </a:cubicBezTo>
                <a:cubicBezTo>
                  <a:pt x="1637" y="593"/>
                  <a:pt x="1641" y="590"/>
                  <a:pt x="1641" y="587"/>
                </a:cubicBezTo>
                <a:cubicBezTo>
                  <a:pt x="1641" y="583"/>
                  <a:pt x="1637" y="580"/>
                  <a:pt x="1633" y="580"/>
                </a:cubicBezTo>
                <a:close/>
                <a:moveTo>
                  <a:pt x="1655" y="580"/>
                </a:moveTo>
                <a:cubicBezTo>
                  <a:pt x="1651" y="580"/>
                  <a:pt x="1648" y="583"/>
                  <a:pt x="1648" y="587"/>
                </a:cubicBezTo>
                <a:cubicBezTo>
                  <a:pt x="1648" y="590"/>
                  <a:pt x="1651" y="593"/>
                  <a:pt x="1655" y="593"/>
                </a:cubicBezTo>
                <a:cubicBezTo>
                  <a:pt x="1659" y="593"/>
                  <a:pt x="1662" y="590"/>
                  <a:pt x="1662" y="587"/>
                </a:cubicBezTo>
                <a:cubicBezTo>
                  <a:pt x="1662" y="583"/>
                  <a:pt x="1659" y="580"/>
                  <a:pt x="1655" y="580"/>
                </a:cubicBezTo>
                <a:close/>
                <a:moveTo>
                  <a:pt x="1677" y="446"/>
                </a:moveTo>
                <a:cubicBezTo>
                  <a:pt x="1673" y="446"/>
                  <a:pt x="1670" y="448"/>
                  <a:pt x="1670" y="452"/>
                </a:cubicBezTo>
                <a:cubicBezTo>
                  <a:pt x="1670" y="455"/>
                  <a:pt x="1673" y="458"/>
                  <a:pt x="1677" y="458"/>
                </a:cubicBezTo>
                <a:cubicBezTo>
                  <a:pt x="1682" y="458"/>
                  <a:pt x="1685" y="455"/>
                  <a:pt x="1685" y="452"/>
                </a:cubicBezTo>
                <a:cubicBezTo>
                  <a:pt x="1685" y="448"/>
                  <a:pt x="1682" y="446"/>
                  <a:pt x="1677" y="446"/>
                </a:cubicBezTo>
                <a:close/>
                <a:moveTo>
                  <a:pt x="1700" y="446"/>
                </a:moveTo>
                <a:cubicBezTo>
                  <a:pt x="1696" y="446"/>
                  <a:pt x="1692" y="448"/>
                  <a:pt x="1692" y="452"/>
                </a:cubicBezTo>
                <a:cubicBezTo>
                  <a:pt x="1692" y="455"/>
                  <a:pt x="1696" y="458"/>
                  <a:pt x="1700" y="458"/>
                </a:cubicBezTo>
                <a:cubicBezTo>
                  <a:pt x="1704" y="458"/>
                  <a:pt x="1708" y="455"/>
                  <a:pt x="1708" y="452"/>
                </a:cubicBezTo>
                <a:cubicBezTo>
                  <a:pt x="1708" y="448"/>
                  <a:pt x="1704" y="446"/>
                  <a:pt x="1700" y="446"/>
                </a:cubicBezTo>
                <a:close/>
                <a:moveTo>
                  <a:pt x="1677" y="464"/>
                </a:moveTo>
                <a:cubicBezTo>
                  <a:pt x="1673" y="464"/>
                  <a:pt x="1670" y="467"/>
                  <a:pt x="1670" y="471"/>
                </a:cubicBezTo>
                <a:cubicBezTo>
                  <a:pt x="1670" y="475"/>
                  <a:pt x="1673" y="478"/>
                  <a:pt x="1677" y="478"/>
                </a:cubicBezTo>
                <a:cubicBezTo>
                  <a:pt x="1682" y="478"/>
                  <a:pt x="1685" y="475"/>
                  <a:pt x="1685" y="471"/>
                </a:cubicBezTo>
                <a:cubicBezTo>
                  <a:pt x="1685" y="467"/>
                  <a:pt x="1682" y="464"/>
                  <a:pt x="1677" y="464"/>
                </a:cubicBezTo>
                <a:close/>
                <a:moveTo>
                  <a:pt x="1700" y="464"/>
                </a:moveTo>
                <a:cubicBezTo>
                  <a:pt x="1696" y="464"/>
                  <a:pt x="1692" y="467"/>
                  <a:pt x="1692" y="471"/>
                </a:cubicBezTo>
                <a:cubicBezTo>
                  <a:pt x="1692" y="475"/>
                  <a:pt x="1696" y="478"/>
                  <a:pt x="1700" y="478"/>
                </a:cubicBezTo>
                <a:cubicBezTo>
                  <a:pt x="1704" y="478"/>
                  <a:pt x="1708" y="475"/>
                  <a:pt x="1708" y="471"/>
                </a:cubicBezTo>
                <a:cubicBezTo>
                  <a:pt x="1708" y="467"/>
                  <a:pt x="1704" y="464"/>
                  <a:pt x="1700" y="464"/>
                </a:cubicBezTo>
                <a:close/>
                <a:moveTo>
                  <a:pt x="1677" y="484"/>
                </a:moveTo>
                <a:cubicBezTo>
                  <a:pt x="1673" y="484"/>
                  <a:pt x="1670" y="487"/>
                  <a:pt x="1670" y="490"/>
                </a:cubicBezTo>
                <a:cubicBezTo>
                  <a:pt x="1670" y="494"/>
                  <a:pt x="1673" y="497"/>
                  <a:pt x="1677" y="497"/>
                </a:cubicBezTo>
                <a:cubicBezTo>
                  <a:pt x="1682" y="497"/>
                  <a:pt x="1685" y="494"/>
                  <a:pt x="1685" y="490"/>
                </a:cubicBezTo>
                <a:cubicBezTo>
                  <a:pt x="1685" y="487"/>
                  <a:pt x="1682" y="484"/>
                  <a:pt x="1677" y="484"/>
                </a:cubicBezTo>
                <a:close/>
                <a:moveTo>
                  <a:pt x="1700" y="484"/>
                </a:moveTo>
                <a:cubicBezTo>
                  <a:pt x="1696" y="484"/>
                  <a:pt x="1692" y="487"/>
                  <a:pt x="1692" y="490"/>
                </a:cubicBezTo>
                <a:cubicBezTo>
                  <a:pt x="1692" y="494"/>
                  <a:pt x="1696" y="497"/>
                  <a:pt x="1700" y="497"/>
                </a:cubicBezTo>
                <a:cubicBezTo>
                  <a:pt x="1704" y="497"/>
                  <a:pt x="1708" y="494"/>
                  <a:pt x="1708" y="490"/>
                </a:cubicBezTo>
                <a:cubicBezTo>
                  <a:pt x="1708" y="487"/>
                  <a:pt x="1704" y="484"/>
                  <a:pt x="1700" y="484"/>
                </a:cubicBezTo>
                <a:close/>
                <a:moveTo>
                  <a:pt x="1677" y="503"/>
                </a:moveTo>
                <a:cubicBezTo>
                  <a:pt x="1673" y="503"/>
                  <a:pt x="1670" y="506"/>
                  <a:pt x="1670" y="509"/>
                </a:cubicBezTo>
                <a:cubicBezTo>
                  <a:pt x="1670" y="513"/>
                  <a:pt x="1673" y="516"/>
                  <a:pt x="1677" y="516"/>
                </a:cubicBezTo>
                <a:cubicBezTo>
                  <a:pt x="1682" y="516"/>
                  <a:pt x="1685" y="513"/>
                  <a:pt x="1685" y="509"/>
                </a:cubicBezTo>
                <a:cubicBezTo>
                  <a:pt x="1685" y="506"/>
                  <a:pt x="1682" y="503"/>
                  <a:pt x="1677" y="503"/>
                </a:cubicBezTo>
                <a:close/>
                <a:moveTo>
                  <a:pt x="1700" y="503"/>
                </a:moveTo>
                <a:cubicBezTo>
                  <a:pt x="1696" y="503"/>
                  <a:pt x="1692" y="506"/>
                  <a:pt x="1692" y="509"/>
                </a:cubicBezTo>
                <a:cubicBezTo>
                  <a:pt x="1692" y="513"/>
                  <a:pt x="1696" y="516"/>
                  <a:pt x="1700" y="516"/>
                </a:cubicBezTo>
                <a:cubicBezTo>
                  <a:pt x="1704" y="516"/>
                  <a:pt x="1708" y="513"/>
                  <a:pt x="1708" y="509"/>
                </a:cubicBezTo>
                <a:cubicBezTo>
                  <a:pt x="1708" y="506"/>
                  <a:pt x="1704" y="503"/>
                  <a:pt x="1700" y="503"/>
                </a:cubicBezTo>
                <a:close/>
                <a:moveTo>
                  <a:pt x="1677" y="522"/>
                </a:moveTo>
                <a:cubicBezTo>
                  <a:pt x="1673" y="522"/>
                  <a:pt x="1670" y="525"/>
                  <a:pt x="1670" y="529"/>
                </a:cubicBezTo>
                <a:cubicBezTo>
                  <a:pt x="1670" y="533"/>
                  <a:pt x="1673" y="536"/>
                  <a:pt x="1677" y="536"/>
                </a:cubicBezTo>
                <a:cubicBezTo>
                  <a:pt x="1682" y="536"/>
                  <a:pt x="1685" y="533"/>
                  <a:pt x="1685" y="529"/>
                </a:cubicBezTo>
                <a:cubicBezTo>
                  <a:pt x="1685" y="525"/>
                  <a:pt x="1682" y="522"/>
                  <a:pt x="1677" y="522"/>
                </a:cubicBezTo>
                <a:close/>
                <a:moveTo>
                  <a:pt x="1700" y="522"/>
                </a:moveTo>
                <a:cubicBezTo>
                  <a:pt x="1696" y="522"/>
                  <a:pt x="1692" y="525"/>
                  <a:pt x="1692" y="529"/>
                </a:cubicBezTo>
                <a:cubicBezTo>
                  <a:pt x="1692" y="533"/>
                  <a:pt x="1696" y="536"/>
                  <a:pt x="1700" y="536"/>
                </a:cubicBezTo>
                <a:cubicBezTo>
                  <a:pt x="1704" y="536"/>
                  <a:pt x="1708" y="533"/>
                  <a:pt x="1708" y="529"/>
                </a:cubicBezTo>
                <a:cubicBezTo>
                  <a:pt x="1708" y="525"/>
                  <a:pt x="1704" y="522"/>
                  <a:pt x="1700" y="522"/>
                </a:cubicBezTo>
                <a:close/>
                <a:moveTo>
                  <a:pt x="1677" y="542"/>
                </a:moveTo>
                <a:cubicBezTo>
                  <a:pt x="1673" y="542"/>
                  <a:pt x="1670" y="545"/>
                  <a:pt x="1670" y="549"/>
                </a:cubicBezTo>
                <a:cubicBezTo>
                  <a:pt x="1670" y="552"/>
                  <a:pt x="1673" y="556"/>
                  <a:pt x="1677" y="556"/>
                </a:cubicBezTo>
                <a:cubicBezTo>
                  <a:pt x="1682" y="556"/>
                  <a:pt x="1685" y="552"/>
                  <a:pt x="1685" y="549"/>
                </a:cubicBezTo>
                <a:cubicBezTo>
                  <a:pt x="1685" y="545"/>
                  <a:pt x="1682" y="542"/>
                  <a:pt x="1677" y="542"/>
                </a:cubicBezTo>
                <a:close/>
                <a:moveTo>
                  <a:pt x="1700" y="542"/>
                </a:moveTo>
                <a:cubicBezTo>
                  <a:pt x="1696" y="542"/>
                  <a:pt x="1692" y="545"/>
                  <a:pt x="1692" y="549"/>
                </a:cubicBezTo>
                <a:cubicBezTo>
                  <a:pt x="1692" y="552"/>
                  <a:pt x="1696" y="556"/>
                  <a:pt x="1700" y="556"/>
                </a:cubicBezTo>
                <a:cubicBezTo>
                  <a:pt x="1704" y="556"/>
                  <a:pt x="1708" y="552"/>
                  <a:pt x="1708" y="549"/>
                </a:cubicBezTo>
                <a:cubicBezTo>
                  <a:pt x="1708" y="545"/>
                  <a:pt x="1704" y="542"/>
                  <a:pt x="1700" y="542"/>
                </a:cubicBezTo>
                <a:close/>
                <a:moveTo>
                  <a:pt x="1677" y="561"/>
                </a:moveTo>
                <a:cubicBezTo>
                  <a:pt x="1673" y="561"/>
                  <a:pt x="1670" y="564"/>
                  <a:pt x="1670" y="567"/>
                </a:cubicBezTo>
                <a:cubicBezTo>
                  <a:pt x="1670" y="571"/>
                  <a:pt x="1673" y="574"/>
                  <a:pt x="1677" y="574"/>
                </a:cubicBezTo>
                <a:cubicBezTo>
                  <a:pt x="1682" y="574"/>
                  <a:pt x="1685" y="571"/>
                  <a:pt x="1685" y="567"/>
                </a:cubicBezTo>
                <a:cubicBezTo>
                  <a:pt x="1685" y="564"/>
                  <a:pt x="1682" y="561"/>
                  <a:pt x="1677" y="561"/>
                </a:cubicBezTo>
                <a:close/>
                <a:moveTo>
                  <a:pt x="1700" y="561"/>
                </a:moveTo>
                <a:cubicBezTo>
                  <a:pt x="1696" y="561"/>
                  <a:pt x="1692" y="564"/>
                  <a:pt x="1692" y="567"/>
                </a:cubicBezTo>
                <a:cubicBezTo>
                  <a:pt x="1692" y="571"/>
                  <a:pt x="1696" y="574"/>
                  <a:pt x="1700" y="574"/>
                </a:cubicBezTo>
                <a:cubicBezTo>
                  <a:pt x="1704" y="574"/>
                  <a:pt x="1708" y="571"/>
                  <a:pt x="1708" y="567"/>
                </a:cubicBezTo>
                <a:cubicBezTo>
                  <a:pt x="1708" y="564"/>
                  <a:pt x="1704" y="561"/>
                  <a:pt x="1700" y="561"/>
                </a:cubicBezTo>
                <a:close/>
                <a:moveTo>
                  <a:pt x="1677" y="580"/>
                </a:moveTo>
                <a:cubicBezTo>
                  <a:pt x="1673" y="580"/>
                  <a:pt x="1670" y="583"/>
                  <a:pt x="1670" y="587"/>
                </a:cubicBezTo>
                <a:cubicBezTo>
                  <a:pt x="1670" y="590"/>
                  <a:pt x="1673" y="593"/>
                  <a:pt x="1677" y="593"/>
                </a:cubicBezTo>
                <a:cubicBezTo>
                  <a:pt x="1682" y="593"/>
                  <a:pt x="1685" y="590"/>
                  <a:pt x="1685" y="587"/>
                </a:cubicBezTo>
                <a:cubicBezTo>
                  <a:pt x="1685" y="583"/>
                  <a:pt x="1682" y="580"/>
                  <a:pt x="1677" y="580"/>
                </a:cubicBezTo>
                <a:close/>
                <a:moveTo>
                  <a:pt x="1700" y="580"/>
                </a:moveTo>
                <a:cubicBezTo>
                  <a:pt x="1696" y="580"/>
                  <a:pt x="1692" y="583"/>
                  <a:pt x="1692" y="587"/>
                </a:cubicBezTo>
                <a:cubicBezTo>
                  <a:pt x="1692" y="590"/>
                  <a:pt x="1696" y="593"/>
                  <a:pt x="1700" y="593"/>
                </a:cubicBezTo>
                <a:cubicBezTo>
                  <a:pt x="1704" y="593"/>
                  <a:pt x="1708" y="590"/>
                  <a:pt x="1708" y="587"/>
                </a:cubicBezTo>
                <a:cubicBezTo>
                  <a:pt x="1708" y="583"/>
                  <a:pt x="1704" y="580"/>
                  <a:pt x="1700" y="580"/>
                </a:cubicBezTo>
                <a:close/>
                <a:moveTo>
                  <a:pt x="1722" y="446"/>
                </a:moveTo>
                <a:cubicBezTo>
                  <a:pt x="1718" y="446"/>
                  <a:pt x="1714" y="448"/>
                  <a:pt x="1714" y="452"/>
                </a:cubicBezTo>
                <a:cubicBezTo>
                  <a:pt x="1714" y="455"/>
                  <a:pt x="1718" y="458"/>
                  <a:pt x="1722" y="458"/>
                </a:cubicBezTo>
                <a:cubicBezTo>
                  <a:pt x="1726" y="458"/>
                  <a:pt x="1730" y="455"/>
                  <a:pt x="1730" y="452"/>
                </a:cubicBezTo>
                <a:cubicBezTo>
                  <a:pt x="1730" y="448"/>
                  <a:pt x="1726" y="446"/>
                  <a:pt x="1722" y="446"/>
                </a:cubicBezTo>
                <a:close/>
                <a:moveTo>
                  <a:pt x="1744" y="446"/>
                </a:moveTo>
                <a:cubicBezTo>
                  <a:pt x="1740" y="446"/>
                  <a:pt x="1736" y="448"/>
                  <a:pt x="1736" y="452"/>
                </a:cubicBezTo>
                <a:cubicBezTo>
                  <a:pt x="1736" y="455"/>
                  <a:pt x="1740" y="458"/>
                  <a:pt x="1744" y="458"/>
                </a:cubicBezTo>
                <a:cubicBezTo>
                  <a:pt x="1748" y="458"/>
                  <a:pt x="1751" y="455"/>
                  <a:pt x="1751" y="452"/>
                </a:cubicBezTo>
                <a:cubicBezTo>
                  <a:pt x="1751" y="448"/>
                  <a:pt x="1748" y="446"/>
                  <a:pt x="1744" y="446"/>
                </a:cubicBezTo>
                <a:close/>
                <a:moveTo>
                  <a:pt x="1722" y="464"/>
                </a:moveTo>
                <a:cubicBezTo>
                  <a:pt x="1718" y="464"/>
                  <a:pt x="1714" y="467"/>
                  <a:pt x="1714" y="471"/>
                </a:cubicBezTo>
                <a:cubicBezTo>
                  <a:pt x="1714" y="475"/>
                  <a:pt x="1718" y="478"/>
                  <a:pt x="1722" y="478"/>
                </a:cubicBezTo>
                <a:cubicBezTo>
                  <a:pt x="1726" y="478"/>
                  <a:pt x="1730" y="475"/>
                  <a:pt x="1730" y="471"/>
                </a:cubicBezTo>
                <a:cubicBezTo>
                  <a:pt x="1730" y="467"/>
                  <a:pt x="1726" y="464"/>
                  <a:pt x="1722" y="464"/>
                </a:cubicBezTo>
                <a:close/>
                <a:moveTo>
                  <a:pt x="1744" y="464"/>
                </a:moveTo>
                <a:cubicBezTo>
                  <a:pt x="1740" y="464"/>
                  <a:pt x="1736" y="467"/>
                  <a:pt x="1736" y="471"/>
                </a:cubicBezTo>
                <a:cubicBezTo>
                  <a:pt x="1736" y="475"/>
                  <a:pt x="1740" y="478"/>
                  <a:pt x="1744" y="478"/>
                </a:cubicBezTo>
                <a:cubicBezTo>
                  <a:pt x="1748" y="478"/>
                  <a:pt x="1751" y="475"/>
                  <a:pt x="1751" y="471"/>
                </a:cubicBezTo>
                <a:cubicBezTo>
                  <a:pt x="1751" y="467"/>
                  <a:pt x="1748" y="464"/>
                  <a:pt x="1744" y="464"/>
                </a:cubicBezTo>
                <a:close/>
                <a:moveTo>
                  <a:pt x="1722" y="484"/>
                </a:moveTo>
                <a:cubicBezTo>
                  <a:pt x="1718" y="484"/>
                  <a:pt x="1714" y="487"/>
                  <a:pt x="1714" y="490"/>
                </a:cubicBezTo>
                <a:cubicBezTo>
                  <a:pt x="1714" y="494"/>
                  <a:pt x="1718" y="497"/>
                  <a:pt x="1722" y="497"/>
                </a:cubicBezTo>
                <a:cubicBezTo>
                  <a:pt x="1726" y="497"/>
                  <a:pt x="1730" y="494"/>
                  <a:pt x="1730" y="490"/>
                </a:cubicBezTo>
                <a:cubicBezTo>
                  <a:pt x="1730" y="487"/>
                  <a:pt x="1726" y="484"/>
                  <a:pt x="1722" y="484"/>
                </a:cubicBezTo>
                <a:close/>
                <a:moveTo>
                  <a:pt x="1744" y="484"/>
                </a:moveTo>
                <a:cubicBezTo>
                  <a:pt x="1740" y="484"/>
                  <a:pt x="1736" y="487"/>
                  <a:pt x="1736" y="490"/>
                </a:cubicBezTo>
                <a:cubicBezTo>
                  <a:pt x="1736" y="494"/>
                  <a:pt x="1740" y="497"/>
                  <a:pt x="1744" y="497"/>
                </a:cubicBezTo>
                <a:cubicBezTo>
                  <a:pt x="1748" y="497"/>
                  <a:pt x="1751" y="494"/>
                  <a:pt x="1751" y="490"/>
                </a:cubicBezTo>
                <a:cubicBezTo>
                  <a:pt x="1751" y="487"/>
                  <a:pt x="1748" y="484"/>
                  <a:pt x="1744" y="484"/>
                </a:cubicBezTo>
                <a:close/>
                <a:moveTo>
                  <a:pt x="1722" y="503"/>
                </a:moveTo>
                <a:cubicBezTo>
                  <a:pt x="1718" y="503"/>
                  <a:pt x="1714" y="506"/>
                  <a:pt x="1714" y="509"/>
                </a:cubicBezTo>
                <a:cubicBezTo>
                  <a:pt x="1714" y="513"/>
                  <a:pt x="1718" y="516"/>
                  <a:pt x="1722" y="516"/>
                </a:cubicBezTo>
                <a:cubicBezTo>
                  <a:pt x="1726" y="516"/>
                  <a:pt x="1730" y="513"/>
                  <a:pt x="1730" y="509"/>
                </a:cubicBezTo>
                <a:cubicBezTo>
                  <a:pt x="1730" y="506"/>
                  <a:pt x="1726" y="503"/>
                  <a:pt x="1722" y="503"/>
                </a:cubicBezTo>
                <a:close/>
                <a:moveTo>
                  <a:pt x="1744" y="503"/>
                </a:moveTo>
                <a:cubicBezTo>
                  <a:pt x="1740" y="503"/>
                  <a:pt x="1736" y="506"/>
                  <a:pt x="1736" y="509"/>
                </a:cubicBezTo>
                <a:cubicBezTo>
                  <a:pt x="1736" y="513"/>
                  <a:pt x="1740" y="516"/>
                  <a:pt x="1744" y="516"/>
                </a:cubicBezTo>
                <a:cubicBezTo>
                  <a:pt x="1748" y="516"/>
                  <a:pt x="1751" y="513"/>
                  <a:pt x="1751" y="509"/>
                </a:cubicBezTo>
                <a:cubicBezTo>
                  <a:pt x="1751" y="506"/>
                  <a:pt x="1748" y="503"/>
                  <a:pt x="1744" y="503"/>
                </a:cubicBezTo>
                <a:close/>
                <a:moveTo>
                  <a:pt x="1722" y="522"/>
                </a:moveTo>
                <a:cubicBezTo>
                  <a:pt x="1718" y="522"/>
                  <a:pt x="1714" y="525"/>
                  <a:pt x="1714" y="529"/>
                </a:cubicBezTo>
                <a:cubicBezTo>
                  <a:pt x="1714" y="533"/>
                  <a:pt x="1718" y="536"/>
                  <a:pt x="1722" y="536"/>
                </a:cubicBezTo>
                <a:cubicBezTo>
                  <a:pt x="1726" y="536"/>
                  <a:pt x="1730" y="533"/>
                  <a:pt x="1730" y="529"/>
                </a:cubicBezTo>
                <a:cubicBezTo>
                  <a:pt x="1730" y="525"/>
                  <a:pt x="1726" y="522"/>
                  <a:pt x="1722" y="522"/>
                </a:cubicBezTo>
                <a:close/>
                <a:moveTo>
                  <a:pt x="1744" y="522"/>
                </a:moveTo>
                <a:cubicBezTo>
                  <a:pt x="1740" y="522"/>
                  <a:pt x="1736" y="525"/>
                  <a:pt x="1736" y="529"/>
                </a:cubicBezTo>
                <a:cubicBezTo>
                  <a:pt x="1736" y="533"/>
                  <a:pt x="1740" y="536"/>
                  <a:pt x="1744" y="536"/>
                </a:cubicBezTo>
                <a:cubicBezTo>
                  <a:pt x="1748" y="536"/>
                  <a:pt x="1751" y="533"/>
                  <a:pt x="1751" y="529"/>
                </a:cubicBezTo>
                <a:cubicBezTo>
                  <a:pt x="1751" y="525"/>
                  <a:pt x="1748" y="522"/>
                  <a:pt x="1744" y="522"/>
                </a:cubicBezTo>
                <a:close/>
                <a:moveTo>
                  <a:pt x="1722" y="542"/>
                </a:moveTo>
                <a:cubicBezTo>
                  <a:pt x="1718" y="542"/>
                  <a:pt x="1714" y="545"/>
                  <a:pt x="1714" y="549"/>
                </a:cubicBezTo>
                <a:cubicBezTo>
                  <a:pt x="1714" y="552"/>
                  <a:pt x="1718" y="556"/>
                  <a:pt x="1722" y="556"/>
                </a:cubicBezTo>
                <a:cubicBezTo>
                  <a:pt x="1726" y="556"/>
                  <a:pt x="1730" y="552"/>
                  <a:pt x="1730" y="549"/>
                </a:cubicBezTo>
                <a:cubicBezTo>
                  <a:pt x="1730" y="545"/>
                  <a:pt x="1726" y="542"/>
                  <a:pt x="1722" y="542"/>
                </a:cubicBezTo>
                <a:close/>
                <a:moveTo>
                  <a:pt x="1744" y="542"/>
                </a:moveTo>
                <a:cubicBezTo>
                  <a:pt x="1740" y="542"/>
                  <a:pt x="1736" y="545"/>
                  <a:pt x="1736" y="549"/>
                </a:cubicBezTo>
                <a:cubicBezTo>
                  <a:pt x="1736" y="552"/>
                  <a:pt x="1740" y="556"/>
                  <a:pt x="1744" y="556"/>
                </a:cubicBezTo>
                <a:cubicBezTo>
                  <a:pt x="1748" y="556"/>
                  <a:pt x="1751" y="552"/>
                  <a:pt x="1751" y="549"/>
                </a:cubicBezTo>
                <a:cubicBezTo>
                  <a:pt x="1751" y="545"/>
                  <a:pt x="1748" y="542"/>
                  <a:pt x="1744" y="542"/>
                </a:cubicBezTo>
                <a:close/>
                <a:moveTo>
                  <a:pt x="1722" y="561"/>
                </a:moveTo>
                <a:cubicBezTo>
                  <a:pt x="1718" y="561"/>
                  <a:pt x="1714" y="564"/>
                  <a:pt x="1714" y="567"/>
                </a:cubicBezTo>
                <a:cubicBezTo>
                  <a:pt x="1714" y="571"/>
                  <a:pt x="1718" y="574"/>
                  <a:pt x="1722" y="574"/>
                </a:cubicBezTo>
                <a:cubicBezTo>
                  <a:pt x="1726" y="574"/>
                  <a:pt x="1730" y="571"/>
                  <a:pt x="1730" y="567"/>
                </a:cubicBezTo>
                <a:cubicBezTo>
                  <a:pt x="1730" y="564"/>
                  <a:pt x="1726" y="561"/>
                  <a:pt x="1722" y="561"/>
                </a:cubicBezTo>
                <a:close/>
                <a:moveTo>
                  <a:pt x="1744" y="561"/>
                </a:moveTo>
                <a:cubicBezTo>
                  <a:pt x="1740" y="561"/>
                  <a:pt x="1736" y="564"/>
                  <a:pt x="1736" y="567"/>
                </a:cubicBezTo>
                <a:cubicBezTo>
                  <a:pt x="1736" y="571"/>
                  <a:pt x="1740" y="574"/>
                  <a:pt x="1744" y="574"/>
                </a:cubicBezTo>
                <a:cubicBezTo>
                  <a:pt x="1748" y="574"/>
                  <a:pt x="1751" y="571"/>
                  <a:pt x="1751" y="567"/>
                </a:cubicBezTo>
                <a:cubicBezTo>
                  <a:pt x="1751" y="564"/>
                  <a:pt x="1748" y="561"/>
                  <a:pt x="1744" y="561"/>
                </a:cubicBezTo>
                <a:close/>
                <a:moveTo>
                  <a:pt x="1722" y="580"/>
                </a:moveTo>
                <a:cubicBezTo>
                  <a:pt x="1718" y="580"/>
                  <a:pt x="1714" y="583"/>
                  <a:pt x="1714" y="587"/>
                </a:cubicBezTo>
                <a:cubicBezTo>
                  <a:pt x="1714" y="590"/>
                  <a:pt x="1718" y="593"/>
                  <a:pt x="1722" y="593"/>
                </a:cubicBezTo>
                <a:cubicBezTo>
                  <a:pt x="1726" y="593"/>
                  <a:pt x="1730" y="590"/>
                  <a:pt x="1730" y="587"/>
                </a:cubicBezTo>
                <a:cubicBezTo>
                  <a:pt x="1730" y="583"/>
                  <a:pt x="1726" y="580"/>
                  <a:pt x="1722" y="580"/>
                </a:cubicBezTo>
                <a:close/>
                <a:moveTo>
                  <a:pt x="1744" y="580"/>
                </a:moveTo>
                <a:cubicBezTo>
                  <a:pt x="1740" y="580"/>
                  <a:pt x="1736" y="583"/>
                  <a:pt x="1736" y="587"/>
                </a:cubicBezTo>
                <a:cubicBezTo>
                  <a:pt x="1736" y="590"/>
                  <a:pt x="1740" y="593"/>
                  <a:pt x="1744" y="593"/>
                </a:cubicBezTo>
                <a:cubicBezTo>
                  <a:pt x="1748" y="593"/>
                  <a:pt x="1751" y="590"/>
                  <a:pt x="1751" y="587"/>
                </a:cubicBezTo>
                <a:cubicBezTo>
                  <a:pt x="1751" y="583"/>
                  <a:pt x="1748" y="580"/>
                  <a:pt x="1744" y="580"/>
                </a:cubicBezTo>
                <a:close/>
                <a:moveTo>
                  <a:pt x="1766" y="290"/>
                </a:moveTo>
                <a:cubicBezTo>
                  <a:pt x="1762" y="290"/>
                  <a:pt x="1759" y="293"/>
                  <a:pt x="1759" y="296"/>
                </a:cubicBezTo>
                <a:cubicBezTo>
                  <a:pt x="1759" y="300"/>
                  <a:pt x="1762" y="303"/>
                  <a:pt x="1766" y="303"/>
                </a:cubicBezTo>
                <a:cubicBezTo>
                  <a:pt x="1770" y="303"/>
                  <a:pt x="1774" y="300"/>
                  <a:pt x="1774" y="296"/>
                </a:cubicBezTo>
                <a:cubicBezTo>
                  <a:pt x="1774" y="293"/>
                  <a:pt x="1770" y="290"/>
                  <a:pt x="1766" y="290"/>
                </a:cubicBezTo>
                <a:close/>
                <a:moveTo>
                  <a:pt x="1789" y="290"/>
                </a:moveTo>
                <a:cubicBezTo>
                  <a:pt x="1784" y="290"/>
                  <a:pt x="1781" y="293"/>
                  <a:pt x="1781" y="296"/>
                </a:cubicBezTo>
                <a:cubicBezTo>
                  <a:pt x="1781" y="300"/>
                  <a:pt x="1784" y="303"/>
                  <a:pt x="1789" y="303"/>
                </a:cubicBezTo>
                <a:cubicBezTo>
                  <a:pt x="1793" y="303"/>
                  <a:pt x="1796" y="300"/>
                  <a:pt x="1796" y="296"/>
                </a:cubicBezTo>
                <a:cubicBezTo>
                  <a:pt x="1796" y="293"/>
                  <a:pt x="1793" y="290"/>
                  <a:pt x="1789" y="290"/>
                </a:cubicBezTo>
                <a:close/>
                <a:moveTo>
                  <a:pt x="1766" y="309"/>
                </a:moveTo>
                <a:cubicBezTo>
                  <a:pt x="1762" y="309"/>
                  <a:pt x="1759" y="312"/>
                  <a:pt x="1759" y="316"/>
                </a:cubicBezTo>
                <a:cubicBezTo>
                  <a:pt x="1759" y="320"/>
                  <a:pt x="1762" y="323"/>
                  <a:pt x="1766" y="323"/>
                </a:cubicBezTo>
                <a:cubicBezTo>
                  <a:pt x="1770" y="323"/>
                  <a:pt x="1774" y="320"/>
                  <a:pt x="1774" y="316"/>
                </a:cubicBezTo>
                <a:cubicBezTo>
                  <a:pt x="1774" y="312"/>
                  <a:pt x="1770" y="309"/>
                  <a:pt x="1766" y="309"/>
                </a:cubicBezTo>
                <a:close/>
                <a:moveTo>
                  <a:pt x="1789" y="309"/>
                </a:moveTo>
                <a:cubicBezTo>
                  <a:pt x="1784" y="309"/>
                  <a:pt x="1781" y="312"/>
                  <a:pt x="1781" y="316"/>
                </a:cubicBezTo>
                <a:cubicBezTo>
                  <a:pt x="1781" y="320"/>
                  <a:pt x="1784" y="323"/>
                  <a:pt x="1789" y="323"/>
                </a:cubicBezTo>
                <a:cubicBezTo>
                  <a:pt x="1793" y="323"/>
                  <a:pt x="1796" y="320"/>
                  <a:pt x="1796" y="316"/>
                </a:cubicBezTo>
                <a:cubicBezTo>
                  <a:pt x="1796" y="312"/>
                  <a:pt x="1793" y="309"/>
                  <a:pt x="1789" y="309"/>
                </a:cubicBezTo>
                <a:close/>
                <a:moveTo>
                  <a:pt x="1766" y="329"/>
                </a:moveTo>
                <a:cubicBezTo>
                  <a:pt x="1762" y="329"/>
                  <a:pt x="1759" y="332"/>
                  <a:pt x="1759" y="335"/>
                </a:cubicBezTo>
                <a:cubicBezTo>
                  <a:pt x="1759" y="339"/>
                  <a:pt x="1762" y="342"/>
                  <a:pt x="1766" y="342"/>
                </a:cubicBezTo>
                <a:cubicBezTo>
                  <a:pt x="1770" y="342"/>
                  <a:pt x="1774" y="339"/>
                  <a:pt x="1774" y="335"/>
                </a:cubicBezTo>
                <a:cubicBezTo>
                  <a:pt x="1774" y="332"/>
                  <a:pt x="1770" y="329"/>
                  <a:pt x="1766" y="329"/>
                </a:cubicBezTo>
                <a:close/>
                <a:moveTo>
                  <a:pt x="1789" y="329"/>
                </a:moveTo>
                <a:cubicBezTo>
                  <a:pt x="1784" y="329"/>
                  <a:pt x="1781" y="332"/>
                  <a:pt x="1781" y="335"/>
                </a:cubicBezTo>
                <a:cubicBezTo>
                  <a:pt x="1781" y="339"/>
                  <a:pt x="1784" y="342"/>
                  <a:pt x="1789" y="342"/>
                </a:cubicBezTo>
                <a:cubicBezTo>
                  <a:pt x="1793" y="342"/>
                  <a:pt x="1796" y="339"/>
                  <a:pt x="1796" y="335"/>
                </a:cubicBezTo>
                <a:cubicBezTo>
                  <a:pt x="1796" y="332"/>
                  <a:pt x="1793" y="329"/>
                  <a:pt x="1789" y="329"/>
                </a:cubicBezTo>
                <a:close/>
                <a:moveTo>
                  <a:pt x="1766" y="348"/>
                </a:moveTo>
                <a:cubicBezTo>
                  <a:pt x="1762" y="348"/>
                  <a:pt x="1759" y="351"/>
                  <a:pt x="1759" y="355"/>
                </a:cubicBezTo>
                <a:cubicBezTo>
                  <a:pt x="1759" y="359"/>
                  <a:pt x="1762" y="362"/>
                  <a:pt x="1766" y="362"/>
                </a:cubicBezTo>
                <a:cubicBezTo>
                  <a:pt x="1770" y="362"/>
                  <a:pt x="1774" y="359"/>
                  <a:pt x="1774" y="355"/>
                </a:cubicBezTo>
                <a:cubicBezTo>
                  <a:pt x="1774" y="351"/>
                  <a:pt x="1770" y="348"/>
                  <a:pt x="1766" y="348"/>
                </a:cubicBezTo>
                <a:close/>
                <a:moveTo>
                  <a:pt x="1789" y="348"/>
                </a:moveTo>
                <a:cubicBezTo>
                  <a:pt x="1784" y="348"/>
                  <a:pt x="1781" y="351"/>
                  <a:pt x="1781" y="355"/>
                </a:cubicBezTo>
                <a:cubicBezTo>
                  <a:pt x="1781" y="359"/>
                  <a:pt x="1784" y="362"/>
                  <a:pt x="1789" y="362"/>
                </a:cubicBezTo>
                <a:cubicBezTo>
                  <a:pt x="1793" y="362"/>
                  <a:pt x="1796" y="359"/>
                  <a:pt x="1796" y="355"/>
                </a:cubicBezTo>
                <a:cubicBezTo>
                  <a:pt x="1796" y="351"/>
                  <a:pt x="1793" y="348"/>
                  <a:pt x="1789" y="348"/>
                </a:cubicBezTo>
                <a:close/>
                <a:moveTo>
                  <a:pt x="1766" y="368"/>
                </a:moveTo>
                <a:cubicBezTo>
                  <a:pt x="1762" y="368"/>
                  <a:pt x="1759" y="371"/>
                  <a:pt x="1759" y="374"/>
                </a:cubicBezTo>
                <a:cubicBezTo>
                  <a:pt x="1759" y="378"/>
                  <a:pt x="1762" y="381"/>
                  <a:pt x="1766" y="381"/>
                </a:cubicBezTo>
                <a:cubicBezTo>
                  <a:pt x="1770" y="381"/>
                  <a:pt x="1774" y="378"/>
                  <a:pt x="1774" y="374"/>
                </a:cubicBezTo>
                <a:cubicBezTo>
                  <a:pt x="1774" y="371"/>
                  <a:pt x="1770" y="368"/>
                  <a:pt x="1766" y="368"/>
                </a:cubicBezTo>
                <a:close/>
                <a:moveTo>
                  <a:pt x="1789" y="368"/>
                </a:moveTo>
                <a:cubicBezTo>
                  <a:pt x="1784" y="368"/>
                  <a:pt x="1781" y="371"/>
                  <a:pt x="1781" y="374"/>
                </a:cubicBezTo>
                <a:cubicBezTo>
                  <a:pt x="1781" y="378"/>
                  <a:pt x="1784" y="381"/>
                  <a:pt x="1789" y="381"/>
                </a:cubicBezTo>
                <a:cubicBezTo>
                  <a:pt x="1793" y="381"/>
                  <a:pt x="1796" y="378"/>
                  <a:pt x="1796" y="374"/>
                </a:cubicBezTo>
                <a:cubicBezTo>
                  <a:pt x="1796" y="371"/>
                  <a:pt x="1793" y="368"/>
                  <a:pt x="1789" y="368"/>
                </a:cubicBezTo>
                <a:close/>
                <a:moveTo>
                  <a:pt x="1766" y="387"/>
                </a:moveTo>
                <a:cubicBezTo>
                  <a:pt x="1762" y="387"/>
                  <a:pt x="1759" y="390"/>
                  <a:pt x="1759" y="393"/>
                </a:cubicBezTo>
                <a:cubicBezTo>
                  <a:pt x="1759" y="397"/>
                  <a:pt x="1762" y="400"/>
                  <a:pt x="1766" y="400"/>
                </a:cubicBezTo>
                <a:cubicBezTo>
                  <a:pt x="1770" y="400"/>
                  <a:pt x="1774" y="397"/>
                  <a:pt x="1774" y="393"/>
                </a:cubicBezTo>
                <a:cubicBezTo>
                  <a:pt x="1774" y="390"/>
                  <a:pt x="1770" y="387"/>
                  <a:pt x="1766" y="387"/>
                </a:cubicBezTo>
                <a:close/>
                <a:moveTo>
                  <a:pt x="1789" y="387"/>
                </a:moveTo>
                <a:cubicBezTo>
                  <a:pt x="1784" y="387"/>
                  <a:pt x="1781" y="390"/>
                  <a:pt x="1781" y="393"/>
                </a:cubicBezTo>
                <a:cubicBezTo>
                  <a:pt x="1781" y="397"/>
                  <a:pt x="1784" y="400"/>
                  <a:pt x="1789" y="400"/>
                </a:cubicBezTo>
                <a:cubicBezTo>
                  <a:pt x="1793" y="400"/>
                  <a:pt x="1796" y="397"/>
                  <a:pt x="1796" y="393"/>
                </a:cubicBezTo>
                <a:cubicBezTo>
                  <a:pt x="1796" y="390"/>
                  <a:pt x="1793" y="387"/>
                  <a:pt x="1789" y="387"/>
                </a:cubicBezTo>
                <a:close/>
                <a:moveTo>
                  <a:pt x="1766" y="406"/>
                </a:moveTo>
                <a:cubicBezTo>
                  <a:pt x="1762" y="406"/>
                  <a:pt x="1759" y="409"/>
                  <a:pt x="1759" y="413"/>
                </a:cubicBezTo>
                <a:cubicBezTo>
                  <a:pt x="1759" y="416"/>
                  <a:pt x="1762" y="419"/>
                  <a:pt x="1766" y="419"/>
                </a:cubicBezTo>
                <a:cubicBezTo>
                  <a:pt x="1770" y="419"/>
                  <a:pt x="1774" y="416"/>
                  <a:pt x="1774" y="413"/>
                </a:cubicBezTo>
                <a:cubicBezTo>
                  <a:pt x="1774" y="409"/>
                  <a:pt x="1770" y="406"/>
                  <a:pt x="1766" y="406"/>
                </a:cubicBezTo>
                <a:close/>
                <a:moveTo>
                  <a:pt x="1789" y="406"/>
                </a:moveTo>
                <a:cubicBezTo>
                  <a:pt x="1784" y="406"/>
                  <a:pt x="1781" y="409"/>
                  <a:pt x="1781" y="413"/>
                </a:cubicBezTo>
                <a:cubicBezTo>
                  <a:pt x="1781" y="416"/>
                  <a:pt x="1784" y="419"/>
                  <a:pt x="1789" y="419"/>
                </a:cubicBezTo>
                <a:cubicBezTo>
                  <a:pt x="1793" y="419"/>
                  <a:pt x="1796" y="416"/>
                  <a:pt x="1796" y="413"/>
                </a:cubicBezTo>
                <a:cubicBezTo>
                  <a:pt x="1796" y="409"/>
                  <a:pt x="1793" y="406"/>
                  <a:pt x="1789" y="406"/>
                </a:cubicBezTo>
                <a:close/>
                <a:moveTo>
                  <a:pt x="1766" y="425"/>
                </a:moveTo>
                <a:cubicBezTo>
                  <a:pt x="1762" y="425"/>
                  <a:pt x="1759" y="428"/>
                  <a:pt x="1759" y="432"/>
                </a:cubicBezTo>
                <a:cubicBezTo>
                  <a:pt x="1759" y="435"/>
                  <a:pt x="1762" y="438"/>
                  <a:pt x="1766" y="438"/>
                </a:cubicBezTo>
                <a:cubicBezTo>
                  <a:pt x="1770" y="438"/>
                  <a:pt x="1774" y="435"/>
                  <a:pt x="1774" y="432"/>
                </a:cubicBezTo>
                <a:cubicBezTo>
                  <a:pt x="1774" y="428"/>
                  <a:pt x="1770" y="425"/>
                  <a:pt x="1766" y="425"/>
                </a:cubicBezTo>
                <a:close/>
                <a:moveTo>
                  <a:pt x="1789" y="425"/>
                </a:moveTo>
                <a:cubicBezTo>
                  <a:pt x="1784" y="425"/>
                  <a:pt x="1781" y="428"/>
                  <a:pt x="1781" y="432"/>
                </a:cubicBezTo>
                <a:cubicBezTo>
                  <a:pt x="1781" y="435"/>
                  <a:pt x="1784" y="438"/>
                  <a:pt x="1789" y="438"/>
                </a:cubicBezTo>
                <a:cubicBezTo>
                  <a:pt x="1793" y="438"/>
                  <a:pt x="1796" y="435"/>
                  <a:pt x="1796" y="432"/>
                </a:cubicBezTo>
                <a:cubicBezTo>
                  <a:pt x="1796" y="428"/>
                  <a:pt x="1793" y="425"/>
                  <a:pt x="1789" y="425"/>
                </a:cubicBezTo>
                <a:close/>
                <a:moveTo>
                  <a:pt x="1811" y="290"/>
                </a:moveTo>
                <a:cubicBezTo>
                  <a:pt x="1806" y="290"/>
                  <a:pt x="1803" y="293"/>
                  <a:pt x="1803" y="296"/>
                </a:cubicBezTo>
                <a:cubicBezTo>
                  <a:pt x="1803" y="300"/>
                  <a:pt x="1806" y="303"/>
                  <a:pt x="1811" y="303"/>
                </a:cubicBezTo>
                <a:cubicBezTo>
                  <a:pt x="1815" y="303"/>
                  <a:pt x="1818" y="300"/>
                  <a:pt x="1818" y="296"/>
                </a:cubicBezTo>
                <a:cubicBezTo>
                  <a:pt x="1818" y="293"/>
                  <a:pt x="1815" y="290"/>
                  <a:pt x="1811" y="290"/>
                </a:cubicBezTo>
                <a:close/>
                <a:moveTo>
                  <a:pt x="1811" y="309"/>
                </a:moveTo>
                <a:cubicBezTo>
                  <a:pt x="1806" y="309"/>
                  <a:pt x="1803" y="312"/>
                  <a:pt x="1803" y="316"/>
                </a:cubicBezTo>
                <a:cubicBezTo>
                  <a:pt x="1803" y="320"/>
                  <a:pt x="1806" y="323"/>
                  <a:pt x="1811" y="323"/>
                </a:cubicBezTo>
                <a:cubicBezTo>
                  <a:pt x="1815" y="323"/>
                  <a:pt x="1818" y="320"/>
                  <a:pt x="1818" y="316"/>
                </a:cubicBezTo>
                <a:cubicBezTo>
                  <a:pt x="1818" y="312"/>
                  <a:pt x="1815" y="309"/>
                  <a:pt x="1811" y="309"/>
                </a:cubicBezTo>
                <a:close/>
                <a:moveTo>
                  <a:pt x="1811" y="329"/>
                </a:moveTo>
                <a:cubicBezTo>
                  <a:pt x="1806" y="329"/>
                  <a:pt x="1803" y="332"/>
                  <a:pt x="1803" y="335"/>
                </a:cubicBezTo>
                <a:cubicBezTo>
                  <a:pt x="1803" y="339"/>
                  <a:pt x="1806" y="342"/>
                  <a:pt x="1811" y="342"/>
                </a:cubicBezTo>
                <a:cubicBezTo>
                  <a:pt x="1815" y="342"/>
                  <a:pt x="1818" y="339"/>
                  <a:pt x="1818" y="335"/>
                </a:cubicBezTo>
                <a:cubicBezTo>
                  <a:pt x="1818" y="332"/>
                  <a:pt x="1815" y="329"/>
                  <a:pt x="1811" y="329"/>
                </a:cubicBezTo>
                <a:close/>
                <a:moveTo>
                  <a:pt x="1811" y="348"/>
                </a:moveTo>
                <a:cubicBezTo>
                  <a:pt x="1806" y="348"/>
                  <a:pt x="1803" y="351"/>
                  <a:pt x="1803" y="355"/>
                </a:cubicBezTo>
                <a:cubicBezTo>
                  <a:pt x="1803" y="359"/>
                  <a:pt x="1806" y="362"/>
                  <a:pt x="1811" y="362"/>
                </a:cubicBezTo>
                <a:cubicBezTo>
                  <a:pt x="1815" y="362"/>
                  <a:pt x="1818" y="359"/>
                  <a:pt x="1818" y="355"/>
                </a:cubicBezTo>
                <a:cubicBezTo>
                  <a:pt x="1818" y="351"/>
                  <a:pt x="1815" y="348"/>
                  <a:pt x="1811" y="348"/>
                </a:cubicBezTo>
                <a:close/>
                <a:moveTo>
                  <a:pt x="1811" y="368"/>
                </a:moveTo>
                <a:cubicBezTo>
                  <a:pt x="1806" y="368"/>
                  <a:pt x="1803" y="371"/>
                  <a:pt x="1803" y="374"/>
                </a:cubicBezTo>
                <a:cubicBezTo>
                  <a:pt x="1803" y="378"/>
                  <a:pt x="1806" y="381"/>
                  <a:pt x="1811" y="381"/>
                </a:cubicBezTo>
                <a:cubicBezTo>
                  <a:pt x="1815" y="381"/>
                  <a:pt x="1818" y="378"/>
                  <a:pt x="1818" y="374"/>
                </a:cubicBezTo>
                <a:cubicBezTo>
                  <a:pt x="1818" y="371"/>
                  <a:pt x="1815" y="368"/>
                  <a:pt x="1811" y="368"/>
                </a:cubicBezTo>
                <a:close/>
                <a:moveTo>
                  <a:pt x="1811" y="386"/>
                </a:moveTo>
                <a:cubicBezTo>
                  <a:pt x="1806" y="386"/>
                  <a:pt x="1803" y="389"/>
                  <a:pt x="1803" y="393"/>
                </a:cubicBezTo>
                <a:cubicBezTo>
                  <a:pt x="1803" y="397"/>
                  <a:pt x="1806" y="400"/>
                  <a:pt x="1811" y="400"/>
                </a:cubicBezTo>
                <a:cubicBezTo>
                  <a:pt x="1815" y="400"/>
                  <a:pt x="1818" y="397"/>
                  <a:pt x="1818" y="393"/>
                </a:cubicBezTo>
                <a:cubicBezTo>
                  <a:pt x="1818" y="389"/>
                  <a:pt x="1815" y="386"/>
                  <a:pt x="1811" y="386"/>
                </a:cubicBezTo>
                <a:close/>
                <a:moveTo>
                  <a:pt x="1833" y="387"/>
                </a:moveTo>
                <a:cubicBezTo>
                  <a:pt x="1828" y="387"/>
                  <a:pt x="1825" y="390"/>
                  <a:pt x="1825" y="393"/>
                </a:cubicBezTo>
                <a:cubicBezTo>
                  <a:pt x="1825" y="397"/>
                  <a:pt x="1828" y="400"/>
                  <a:pt x="1833" y="400"/>
                </a:cubicBezTo>
                <a:cubicBezTo>
                  <a:pt x="1837" y="400"/>
                  <a:pt x="1840" y="397"/>
                  <a:pt x="1840" y="393"/>
                </a:cubicBezTo>
                <a:cubicBezTo>
                  <a:pt x="1840" y="390"/>
                  <a:pt x="1837" y="387"/>
                  <a:pt x="1833" y="387"/>
                </a:cubicBezTo>
                <a:close/>
                <a:moveTo>
                  <a:pt x="1811" y="406"/>
                </a:moveTo>
                <a:cubicBezTo>
                  <a:pt x="1806" y="406"/>
                  <a:pt x="1803" y="409"/>
                  <a:pt x="1803" y="413"/>
                </a:cubicBezTo>
                <a:cubicBezTo>
                  <a:pt x="1803" y="416"/>
                  <a:pt x="1806" y="419"/>
                  <a:pt x="1811" y="419"/>
                </a:cubicBezTo>
                <a:cubicBezTo>
                  <a:pt x="1815" y="419"/>
                  <a:pt x="1818" y="416"/>
                  <a:pt x="1818" y="413"/>
                </a:cubicBezTo>
                <a:cubicBezTo>
                  <a:pt x="1818" y="409"/>
                  <a:pt x="1815" y="406"/>
                  <a:pt x="1811" y="406"/>
                </a:cubicBezTo>
                <a:close/>
                <a:moveTo>
                  <a:pt x="1833" y="406"/>
                </a:moveTo>
                <a:cubicBezTo>
                  <a:pt x="1828" y="406"/>
                  <a:pt x="1825" y="409"/>
                  <a:pt x="1825" y="413"/>
                </a:cubicBezTo>
                <a:cubicBezTo>
                  <a:pt x="1825" y="416"/>
                  <a:pt x="1828" y="419"/>
                  <a:pt x="1833" y="419"/>
                </a:cubicBezTo>
                <a:cubicBezTo>
                  <a:pt x="1837" y="419"/>
                  <a:pt x="1840" y="416"/>
                  <a:pt x="1840" y="413"/>
                </a:cubicBezTo>
                <a:cubicBezTo>
                  <a:pt x="1840" y="409"/>
                  <a:pt x="1837" y="406"/>
                  <a:pt x="1833" y="406"/>
                </a:cubicBezTo>
                <a:close/>
                <a:moveTo>
                  <a:pt x="1811" y="425"/>
                </a:moveTo>
                <a:cubicBezTo>
                  <a:pt x="1806" y="425"/>
                  <a:pt x="1803" y="428"/>
                  <a:pt x="1803" y="432"/>
                </a:cubicBezTo>
                <a:cubicBezTo>
                  <a:pt x="1803" y="435"/>
                  <a:pt x="1806" y="438"/>
                  <a:pt x="1811" y="438"/>
                </a:cubicBezTo>
                <a:cubicBezTo>
                  <a:pt x="1815" y="438"/>
                  <a:pt x="1818" y="435"/>
                  <a:pt x="1818" y="432"/>
                </a:cubicBezTo>
                <a:cubicBezTo>
                  <a:pt x="1818" y="428"/>
                  <a:pt x="1815" y="425"/>
                  <a:pt x="1811" y="425"/>
                </a:cubicBezTo>
                <a:close/>
                <a:moveTo>
                  <a:pt x="1833" y="425"/>
                </a:moveTo>
                <a:cubicBezTo>
                  <a:pt x="1828" y="425"/>
                  <a:pt x="1825" y="428"/>
                  <a:pt x="1825" y="432"/>
                </a:cubicBezTo>
                <a:cubicBezTo>
                  <a:pt x="1825" y="435"/>
                  <a:pt x="1828" y="438"/>
                  <a:pt x="1833" y="438"/>
                </a:cubicBezTo>
                <a:cubicBezTo>
                  <a:pt x="1837" y="438"/>
                  <a:pt x="1840" y="435"/>
                  <a:pt x="1840" y="432"/>
                </a:cubicBezTo>
                <a:cubicBezTo>
                  <a:pt x="1840" y="428"/>
                  <a:pt x="1837" y="425"/>
                  <a:pt x="1833" y="425"/>
                </a:cubicBezTo>
                <a:close/>
                <a:moveTo>
                  <a:pt x="1766" y="446"/>
                </a:moveTo>
                <a:cubicBezTo>
                  <a:pt x="1762" y="446"/>
                  <a:pt x="1759" y="448"/>
                  <a:pt x="1759" y="452"/>
                </a:cubicBezTo>
                <a:cubicBezTo>
                  <a:pt x="1759" y="455"/>
                  <a:pt x="1762" y="458"/>
                  <a:pt x="1766" y="458"/>
                </a:cubicBezTo>
                <a:cubicBezTo>
                  <a:pt x="1770" y="458"/>
                  <a:pt x="1774" y="455"/>
                  <a:pt x="1774" y="452"/>
                </a:cubicBezTo>
                <a:cubicBezTo>
                  <a:pt x="1774" y="448"/>
                  <a:pt x="1770" y="446"/>
                  <a:pt x="1766" y="446"/>
                </a:cubicBezTo>
                <a:close/>
                <a:moveTo>
                  <a:pt x="1789" y="446"/>
                </a:moveTo>
                <a:cubicBezTo>
                  <a:pt x="1784" y="446"/>
                  <a:pt x="1781" y="448"/>
                  <a:pt x="1781" y="452"/>
                </a:cubicBezTo>
                <a:cubicBezTo>
                  <a:pt x="1781" y="455"/>
                  <a:pt x="1784" y="458"/>
                  <a:pt x="1789" y="458"/>
                </a:cubicBezTo>
                <a:cubicBezTo>
                  <a:pt x="1793" y="458"/>
                  <a:pt x="1796" y="455"/>
                  <a:pt x="1796" y="452"/>
                </a:cubicBezTo>
                <a:cubicBezTo>
                  <a:pt x="1796" y="448"/>
                  <a:pt x="1793" y="446"/>
                  <a:pt x="1789" y="446"/>
                </a:cubicBezTo>
                <a:close/>
                <a:moveTo>
                  <a:pt x="1766" y="464"/>
                </a:moveTo>
                <a:cubicBezTo>
                  <a:pt x="1762" y="464"/>
                  <a:pt x="1759" y="467"/>
                  <a:pt x="1759" y="471"/>
                </a:cubicBezTo>
                <a:cubicBezTo>
                  <a:pt x="1759" y="475"/>
                  <a:pt x="1762" y="478"/>
                  <a:pt x="1766" y="478"/>
                </a:cubicBezTo>
                <a:cubicBezTo>
                  <a:pt x="1770" y="478"/>
                  <a:pt x="1774" y="475"/>
                  <a:pt x="1774" y="471"/>
                </a:cubicBezTo>
                <a:cubicBezTo>
                  <a:pt x="1774" y="467"/>
                  <a:pt x="1770" y="464"/>
                  <a:pt x="1766" y="464"/>
                </a:cubicBezTo>
                <a:close/>
                <a:moveTo>
                  <a:pt x="1789" y="464"/>
                </a:moveTo>
                <a:cubicBezTo>
                  <a:pt x="1784" y="464"/>
                  <a:pt x="1781" y="467"/>
                  <a:pt x="1781" y="471"/>
                </a:cubicBezTo>
                <a:cubicBezTo>
                  <a:pt x="1781" y="475"/>
                  <a:pt x="1784" y="478"/>
                  <a:pt x="1789" y="478"/>
                </a:cubicBezTo>
                <a:cubicBezTo>
                  <a:pt x="1793" y="478"/>
                  <a:pt x="1796" y="475"/>
                  <a:pt x="1796" y="471"/>
                </a:cubicBezTo>
                <a:cubicBezTo>
                  <a:pt x="1796" y="467"/>
                  <a:pt x="1793" y="464"/>
                  <a:pt x="1789" y="464"/>
                </a:cubicBezTo>
                <a:close/>
                <a:moveTo>
                  <a:pt x="1766" y="484"/>
                </a:moveTo>
                <a:cubicBezTo>
                  <a:pt x="1762" y="484"/>
                  <a:pt x="1759" y="487"/>
                  <a:pt x="1759" y="490"/>
                </a:cubicBezTo>
                <a:cubicBezTo>
                  <a:pt x="1759" y="494"/>
                  <a:pt x="1762" y="497"/>
                  <a:pt x="1766" y="497"/>
                </a:cubicBezTo>
                <a:cubicBezTo>
                  <a:pt x="1770" y="497"/>
                  <a:pt x="1774" y="494"/>
                  <a:pt x="1774" y="490"/>
                </a:cubicBezTo>
                <a:cubicBezTo>
                  <a:pt x="1774" y="487"/>
                  <a:pt x="1770" y="484"/>
                  <a:pt x="1766" y="484"/>
                </a:cubicBezTo>
                <a:close/>
                <a:moveTo>
                  <a:pt x="1789" y="484"/>
                </a:moveTo>
                <a:cubicBezTo>
                  <a:pt x="1784" y="484"/>
                  <a:pt x="1781" y="487"/>
                  <a:pt x="1781" y="490"/>
                </a:cubicBezTo>
                <a:cubicBezTo>
                  <a:pt x="1781" y="494"/>
                  <a:pt x="1784" y="497"/>
                  <a:pt x="1789" y="497"/>
                </a:cubicBezTo>
                <a:cubicBezTo>
                  <a:pt x="1793" y="497"/>
                  <a:pt x="1796" y="494"/>
                  <a:pt x="1796" y="490"/>
                </a:cubicBezTo>
                <a:cubicBezTo>
                  <a:pt x="1796" y="487"/>
                  <a:pt x="1793" y="484"/>
                  <a:pt x="1789" y="484"/>
                </a:cubicBezTo>
                <a:close/>
                <a:moveTo>
                  <a:pt x="1766" y="503"/>
                </a:moveTo>
                <a:cubicBezTo>
                  <a:pt x="1762" y="503"/>
                  <a:pt x="1759" y="506"/>
                  <a:pt x="1759" y="509"/>
                </a:cubicBezTo>
                <a:cubicBezTo>
                  <a:pt x="1759" y="513"/>
                  <a:pt x="1762" y="516"/>
                  <a:pt x="1766" y="516"/>
                </a:cubicBezTo>
                <a:cubicBezTo>
                  <a:pt x="1770" y="516"/>
                  <a:pt x="1774" y="513"/>
                  <a:pt x="1774" y="509"/>
                </a:cubicBezTo>
                <a:cubicBezTo>
                  <a:pt x="1774" y="506"/>
                  <a:pt x="1770" y="503"/>
                  <a:pt x="1766" y="503"/>
                </a:cubicBezTo>
                <a:close/>
                <a:moveTo>
                  <a:pt x="1789" y="503"/>
                </a:moveTo>
                <a:cubicBezTo>
                  <a:pt x="1784" y="503"/>
                  <a:pt x="1781" y="506"/>
                  <a:pt x="1781" y="509"/>
                </a:cubicBezTo>
                <a:cubicBezTo>
                  <a:pt x="1781" y="513"/>
                  <a:pt x="1784" y="516"/>
                  <a:pt x="1789" y="516"/>
                </a:cubicBezTo>
                <a:cubicBezTo>
                  <a:pt x="1793" y="516"/>
                  <a:pt x="1796" y="513"/>
                  <a:pt x="1796" y="509"/>
                </a:cubicBezTo>
                <a:cubicBezTo>
                  <a:pt x="1796" y="506"/>
                  <a:pt x="1793" y="503"/>
                  <a:pt x="1789" y="503"/>
                </a:cubicBezTo>
                <a:close/>
                <a:moveTo>
                  <a:pt x="1766" y="522"/>
                </a:moveTo>
                <a:cubicBezTo>
                  <a:pt x="1762" y="522"/>
                  <a:pt x="1759" y="525"/>
                  <a:pt x="1759" y="529"/>
                </a:cubicBezTo>
                <a:cubicBezTo>
                  <a:pt x="1759" y="533"/>
                  <a:pt x="1762" y="536"/>
                  <a:pt x="1766" y="536"/>
                </a:cubicBezTo>
                <a:cubicBezTo>
                  <a:pt x="1770" y="536"/>
                  <a:pt x="1774" y="533"/>
                  <a:pt x="1774" y="529"/>
                </a:cubicBezTo>
                <a:cubicBezTo>
                  <a:pt x="1774" y="525"/>
                  <a:pt x="1770" y="522"/>
                  <a:pt x="1766" y="522"/>
                </a:cubicBezTo>
                <a:close/>
                <a:moveTo>
                  <a:pt x="1789" y="522"/>
                </a:moveTo>
                <a:cubicBezTo>
                  <a:pt x="1784" y="522"/>
                  <a:pt x="1781" y="525"/>
                  <a:pt x="1781" y="529"/>
                </a:cubicBezTo>
                <a:cubicBezTo>
                  <a:pt x="1781" y="533"/>
                  <a:pt x="1784" y="536"/>
                  <a:pt x="1789" y="536"/>
                </a:cubicBezTo>
                <a:cubicBezTo>
                  <a:pt x="1793" y="536"/>
                  <a:pt x="1796" y="533"/>
                  <a:pt x="1796" y="529"/>
                </a:cubicBezTo>
                <a:cubicBezTo>
                  <a:pt x="1796" y="525"/>
                  <a:pt x="1793" y="522"/>
                  <a:pt x="1789" y="522"/>
                </a:cubicBezTo>
                <a:close/>
                <a:moveTo>
                  <a:pt x="1766" y="542"/>
                </a:moveTo>
                <a:cubicBezTo>
                  <a:pt x="1762" y="542"/>
                  <a:pt x="1759" y="545"/>
                  <a:pt x="1759" y="549"/>
                </a:cubicBezTo>
                <a:cubicBezTo>
                  <a:pt x="1759" y="552"/>
                  <a:pt x="1762" y="556"/>
                  <a:pt x="1766" y="556"/>
                </a:cubicBezTo>
                <a:cubicBezTo>
                  <a:pt x="1770" y="556"/>
                  <a:pt x="1774" y="552"/>
                  <a:pt x="1774" y="549"/>
                </a:cubicBezTo>
                <a:cubicBezTo>
                  <a:pt x="1774" y="545"/>
                  <a:pt x="1770" y="542"/>
                  <a:pt x="1766" y="542"/>
                </a:cubicBezTo>
                <a:close/>
                <a:moveTo>
                  <a:pt x="1789" y="542"/>
                </a:moveTo>
                <a:cubicBezTo>
                  <a:pt x="1784" y="542"/>
                  <a:pt x="1781" y="545"/>
                  <a:pt x="1781" y="549"/>
                </a:cubicBezTo>
                <a:cubicBezTo>
                  <a:pt x="1781" y="552"/>
                  <a:pt x="1784" y="556"/>
                  <a:pt x="1789" y="556"/>
                </a:cubicBezTo>
                <a:cubicBezTo>
                  <a:pt x="1793" y="556"/>
                  <a:pt x="1796" y="552"/>
                  <a:pt x="1796" y="549"/>
                </a:cubicBezTo>
                <a:cubicBezTo>
                  <a:pt x="1796" y="545"/>
                  <a:pt x="1793" y="542"/>
                  <a:pt x="1789" y="542"/>
                </a:cubicBezTo>
                <a:close/>
                <a:moveTo>
                  <a:pt x="1766" y="561"/>
                </a:moveTo>
                <a:cubicBezTo>
                  <a:pt x="1762" y="561"/>
                  <a:pt x="1759" y="564"/>
                  <a:pt x="1759" y="567"/>
                </a:cubicBezTo>
                <a:cubicBezTo>
                  <a:pt x="1759" y="571"/>
                  <a:pt x="1762" y="574"/>
                  <a:pt x="1766" y="574"/>
                </a:cubicBezTo>
                <a:cubicBezTo>
                  <a:pt x="1770" y="574"/>
                  <a:pt x="1774" y="571"/>
                  <a:pt x="1774" y="567"/>
                </a:cubicBezTo>
                <a:cubicBezTo>
                  <a:pt x="1774" y="564"/>
                  <a:pt x="1770" y="561"/>
                  <a:pt x="1766" y="561"/>
                </a:cubicBezTo>
                <a:close/>
                <a:moveTo>
                  <a:pt x="1789" y="561"/>
                </a:moveTo>
                <a:cubicBezTo>
                  <a:pt x="1784" y="561"/>
                  <a:pt x="1781" y="564"/>
                  <a:pt x="1781" y="567"/>
                </a:cubicBezTo>
                <a:cubicBezTo>
                  <a:pt x="1781" y="571"/>
                  <a:pt x="1784" y="574"/>
                  <a:pt x="1789" y="574"/>
                </a:cubicBezTo>
                <a:cubicBezTo>
                  <a:pt x="1793" y="574"/>
                  <a:pt x="1796" y="571"/>
                  <a:pt x="1796" y="567"/>
                </a:cubicBezTo>
                <a:cubicBezTo>
                  <a:pt x="1796" y="564"/>
                  <a:pt x="1793" y="561"/>
                  <a:pt x="1789" y="561"/>
                </a:cubicBezTo>
                <a:close/>
                <a:moveTo>
                  <a:pt x="1766" y="580"/>
                </a:moveTo>
                <a:cubicBezTo>
                  <a:pt x="1762" y="580"/>
                  <a:pt x="1759" y="583"/>
                  <a:pt x="1759" y="587"/>
                </a:cubicBezTo>
                <a:cubicBezTo>
                  <a:pt x="1759" y="590"/>
                  <a:pt x="1762" y="593"/>
                  <a:pt x="1766" y="593"/>
                </a:cubicBezTo>
                <a:cubicBezTo>
                  <a:pt x="1770" y="593"/>
                  <a:pt x="1774" y="590"/>
                  <a:pt x="1774" y="587"/>
                </a:cubicBezTo>
                <a:cubicBezTo>
                  <a:pt x="1774" y="583"/>
                  <a:pt x="1770" y="580"/>
                  <a:pt x="1766" y="580"/>
                </a:cubicBezTo>
                <a:close/>
                <a:moveTo>
                  <a:pt x="1789" y="580"/>
                </a:moveTo>
                <a:cubicBezTo>
                  <a:pt x="1784" y="580"/>
                  <a:pt x="1781" y="583"/>
                  <a:pt x="1781" y="587"/>
                </a:cubicBezTo>
                <a:cubicBezTo>
                  <a:pt x="1781" y="590"/>
                  <a:pt x="1784" y="593"/>
                  <a:pt x="1789" y="593"/>
                </a:cubicBezTo>
                <a:cubicBezTo>
                  <a:pt x="1793" y="593"/>
                  <a:pt x="1796" y="590"/>
                  <a:pt x="1796" y="587"/>
                </a:cubicBezTo>
                <a:cubicBezTo>
                  <a:pt x="1796" y="583"/>
                  <a:pt x="1793" y="580"/>
                  <a:pt x="1789" y="580"/>
                </a:cubicBezTo>
                <a:close/>
                <a:moveTo>
                  <a:pt x="1811" y="444"/>
                </a:moveTo>
                <a:cubicBezTo>
                  <a:pt x="1806" y="444"/>
                  <a:pt x="1803" y="447"/>
                  <a:pt x="1803" y="451"/>
                </a:cubicBezTo>
                <a:cubicBezTo>
                  <a:pt x="1803" y="455"/>
                  <a:pt x="1806" y="458"/>
                  <a:pt x="1811" y="458"/>
                </a:cubicBezTo>
                <a:cubicBezTo>
                  <a:pt x="1815" y="458"/>
                  <a:pt x="1818" y="455"/>
                  <a:pt x="1818" y="451"/>
                </a:cubicBezTo>
                <a:cubicBezTo>
                  <a:pt x="1818" y="447"/>
                  <a:pt x="1815" y="444"/>
                  <a:pt x="1811" y="444"/>
                </a:cubicBezTo>
                <a:close/>
                <a:moveTo>
                  <a:pt x="1833" y="446"/>
                </a:moveTo>
                <a:cubicBezTo>
                  <a:pt x="1828" y="446"/>
                  <a:pt x="1825" y="448"/>
                  <a:pt x="1825" y="452"/>
                </a:cubicBezTo>
                <a:cubicBezTo>
                  <a:pt x="1825" y="455"/>
                  <a:pt x="1828" y="458"/>
                  <a:pt x="1833" y="458"/>
                </a:cubicBezTo>
                <a:cubicBezTo>
                  <a:pt x="1837" y="458"/>
                  <a:pt x="1840" y="455"/>
                  <a:pt x="1840" y="452"/>
                </a:cubicBezTo>
                <a:cubicBezTo>
                  <a:pt x="1840" y="448"/>
                  <a:pt x="1837" y="446"/>
                  <a:pt x="1833" y="446"/>
                </a:cubicBezTo>
                <a:close/>
                <a:moveTo>
                  <a:pt x="1811" y="464"/>
                </a:moveTo>
                <a:cubicBezTo>
                  <a:pt x="1806" y="464"/>
                  <a:pt x="1803" y="467"/>
                  <a:pt x="1803" y="471"/>
                </a:cubicBezTo>
                <a:cubicBezTo>
                  <a:pt x="1803" y="475"/>
                  <a:pt x="1806" y="478"/>
                  <a:pt x="1811" y="478"/>
                </a:cubicBezTo>
                <a:cubicBezTo>
                  <a:pt x="1815" y="478"/>
                  <a:pt x="1818" y="475"/>
                  <a:pt x="1818" y="471"/>
                </a:cubicBezTo>
                <a:cubicBezTo>
                  <a:pt x="1818" y="467"/>
                  <a:pt x="1815" y="464"/>
                  <a:pt x="1811" y="464"/>
                </a:cubicBezTo>
                <a:close/>
                <a:moveTo>
                  <a:pt x="1833" y="464"/>
                </a:moveTo>
                <a:cubicBezTo>
                  <a:pt x="1828" y="464"/>
                  <a:pt x="1825" y="467"/>
                  <a:pt x="1825" y="471"/>
                </a:cubicBezTo>
                <a:cubicBezTo>
                  <a:pt x="1825" y="475"/>
                  <a:pt x="1828" y="478"/>
                  <a:pt x="1833" y="478"/>
                </a:cubicBezTo>
                <a:cubicBezTo>
                  <a:pt x="1837" y="478"/>
                  <a:pt x="1840" y="475"/>
                  <a:pt x="1840" y="471"/>
                </a:cubicBezTo>
                <a:cubicBezTo>
                  <a:pt x="1840" y="467"/>
                  <a:pt x="1837" y="464"/>
                  <a:pt x="1833" y="464"/>
                </a:cubicBezTo>
                <a:close/>
                <a:moveTo>
                  <a:pt x="1811" y="484"/>
                </a:moveTo>
                <a:cubicBezTo>
                  <a:pt x="1806" y="484"/>
                  <a:pt x="1803" y="487"/>
                  <a:pt x="1803" y="490"/>
                </a:cubicBezTo>
                <a:cubicBezTo>
                  <a:pt x="1803" y="494"/>
                  <a:pt x="1806" y="497"/>
                  <a:pt x="1811" y="497"/>
                </a:cubicBezTo>
                <a:cubicBezTo>
                  <a:pt x="1815" y="497"/>
                  <a:pt x="1818" y="494"/>
                  <a:pt x="1818" y="490"/>
                </a:cubicBezTo>
                <a:cubicBezTo>
                  <a:pt x="1818" y="487"/>
                  <a:pt x="1815" y="484"/>
                  <a:pt x="1811" y="484"/>
                </a:cubicBezTo>
                <a:close/>
                <a:moveTo>
                  <a:pt x="1833" y="484"/>
                </a:moveTo>
                <a:cubicBezTo>
                  <a:pt x="1828" y="484"/>
                  <a:pt x="1825" y="487"/>
                  <a:pt x="1825" y="490"/>
                </a:cubicBezTo>
                <a:cubicBezTo>
                  <a:pt x="1825" y="494"/>
                  <a:pt x="1828" y="497"/>
                  <a:pt x="1833" y="497"/>
                </a:cubicBezTo>
                <a:cubicBezTo>
                  <a:pt x="1837" y="497"/>
                  <a:pt x="1840" y="494"/>
                  <a:pt x="1840" y="490"/>
                </a:cubicBezTo>
                <a:cubicBezTo>
                  <a:pt x="1840" y="487"/>
                  <a:pt x="1837" y="484"/>
                  <a:pt x="1833" y="484"/>
                </a:cubicBezTo>
                <a:close/>
                <a:moveTo>
                  <a:pt x="1811" y="503"/>
                </a:moveTo>
                <a:cubicBezTo>
                  <a:pt x="1806" y="503"/>
                  <a:pt x="1803" y="506"/>
                  <a:pt x="1803" y="509"/>
                </a:cubicBezTo>
                <a:cubicBezTo>
                  <a:pt x="1803" y="513"/>
                  <a:pt x="1806" y="516"/>
                  <a:pt x="1811" y="516"/>
                </a:cubicBezTo>
                <a:cubicBezTo>
                  <a:pt x="1815" y="516"/>
                  <a:pt x="1818" y="513"/>
                  <a:pt x="1818" y="509"/>
                </a:cubicBezTo>
                <a:cubicBezTo>
                  <a:pt x="1818" y="506"/>
                  <a:pt x="1815" y="503"/>
                  <a:pt x="1811" y="503"/>
                </a:cubicBezTo>
                <a:close/>
                <a:moveTo>
                  <a:pt x="1833" y="503"/>
                </a:moveTo>
                <a:cubicBezTo>
                  <a:pt x="1828" y="503"/>
                  <a:pt x="1825" y="506"/>
                  <a:pt x="1825" y="509"/>
                </a:cubicBezTo>
                <a:cubicBezTo>
                  <a:pt x="1825" y="513"/>
                  <a:pt x="1828" y="516"/>
                  <a:pt x="1833" y="516"/>
                </a:cubicBezTo>
                <a:cubicBezTo>
                  <a:pt x="1837" y="516"/>
                  <a:pt x="1840" y="513"/>
                  <a:pt x="1840" y="509"/>
                </a:cubicBezTo>
                <a:cubicBezTo>
                  <a:pt x="1840" y="506"/>
                  <a:pt x="1837" y="503"/>
                  <a:pt x="1833" y="503"/>
                </a:cubicBezTo>
                <a:close/>
                <a:moveTo>
                  <a:pt x="1811" y="522"/>
                </a:moveTo>
                <a:cubicBezTo>
                  <a:pt x="1806" y="522"/>
                  <a:pt x="1803" y="525"/>
                  <a:pt x="1803" y="529"/>
                </a:cubicBezTo>
                <a:cubicBezTo>
                  <a:pt x="1803" y="533"/>
                  <a:pt x="1806" y="536"/>
                  <a:pt x="1811" y="536"/>
                </a:cubicBezTo>
                <a:cubicBezTo>
                  <a:pt x="1815" y="536"/>
                  <a:pt x="1818" y="533"/>
                  <a:pt x="1818" y="529"/>
                </a:cubicBezTo>
                <a:cubicBezTo>
                  <a:pt x="1818" y="525"/>
                  <a:pt x="1815" y="522"/>
                  <a:pt x="1811" y="522"/>
                </a:cubicBezTo>
                <a:close/>
                <a:moveTo>
                  <a:pt x="1833" y="522"/>
                </a:moveTo>
                <a:cubicBezTo>
                  <a:pt x="1828" y="522"/>
                  <a:pt x="1825" y="525"/>
                  <a:pt x="1825" y="529"/>
                </a:cubicBezTo>
                <a:cubicBezTo>
                  <a:pt x="1825" y="533"/>
                  <a:pt x="1828" y="536"/>
                  <a:pt x="1833" y="536"/>
                </a:cubicBezTo>
                <a:cubicBezTo>
                  <a:pt x="1837" y="536"/>
                  <a:pt x="1840" y="533"/>
                  <a:pt x="1840" y="529"/>
                </a:cubicBezTo>
                <a:cubicBezTo>
                  <a:pt x="1840" y="525"/>
                  <a:pt x="1837" y="522"/>
                  <a:pt x="1833" y="522"/>
                </a:cubicBezTo>
                <a:close/>
                <a:moveTo>
                  <a:pt x="1811" y="542"/>
                </a:moveTo>
                <a:cubicBezTo>
                  <a:pt x="1806" y="542"/>
                  <a:pt x="1803" y="545"/>
                  <a:pt x="1803" y="548"/>
                </a:cubicBezTo>
                <a:cubicBezTo>
                  <a:pt x="1803" y="552"/>
                  <a:pt x="1806" y="555"/>
                  <a:pt x="1811" y="555"/>
                </a:cubicBezTo>
                <a:cubicBezTo>
                  <a:pt x="1815" y="555"/>
                  <a:pt x="1818" y="552"/>
                  <a:pt x="1818" y="548"/>
                </a:cubicBezTo>
                <a:cubicBezTo>
                  <a:pt x="1818" y="545"/>
                  <a:pt x="1815" y="542"/>
                  <a:pt x="1811" y="542"/>
                </a:cubicBezTo>
                <a:close/>
                <a:moveTo>
                  <a:pt x="1833" y="542"/>
                </a:moveTo>
                <a:cubicBezTo>
                  <a:pt x="1828" y="542"/>
                  <a:pt x="1825" y="545"/>
                  <a:pt x="1825" y="549"/>
                </a:cubicBezTo>
                <a:cubicBezTo>
                  <a:pt x="1825" y="552"/>
                  <a:pt x="1828" y="556"/>
                  <a:pt x="1833" y="556"/>
                </a:cubicBezTo>
                <a:cubicBezTo>
                  <a:pt x="1837" y="556"/>
                  <a:pt x="1840" y="552"/>
                  <a:pt x="1840" y="549"/>
                </a:cubicBezTo>
                <a:cubicBezTo>
                  <a:pt x="1840" y="545"/>
                  <a:pt x="1837" y="542"/>
                  <a:pt x="1833" y="542"/>
                </a:cubicBezTo>
                <a:close/>
                <a:moveTo>
                  <a:pt x="1811" y="560"/>
                </a:moveTo>
                <a:cubicBezTo>
                  <a:pt x="1806" y="560"/>
                  <a:pt x="1803" y="563"/>
                  <a:pt x="1803" y="567"/>
                </a:cubicBezTo>
                <a:cubicBezTo>
                  <a:pt x="1803" y="571"/>
                  <a:pt x="1806" y="574"/>
                  <a:pt x="1811" y="574"/>
                </a:cubicBezTo>
                <a:cubicBezTo>
                  <a:pt x="1815" y="574"/>
                  <a:pt x="1818" y="571"/>
                  <a:pt x="1818" y="567"/>
                </a:cubicBezTo>
                <a:cubicBezTo>
                  <a:pt x="1818" y="563"/>
                  <a:pt x="1815" y="560"/>
                  <a:pt x="1811" y="560"/>
                </a:cubicBezTo>
                <a:close/>
                <a:moveTo>
                  <a:pt x="1833" y="561"/>
                </a:moveTo>
                <a:cubicBezTo>
                  <a:pt x="1828" y="561"/>
                  <a:pt x="1825" y="564"/>
                  <a:pt x="1825" y="567"/>
                </a:cubicBezTo>
                <a:cubicBezTo>
                  <a:pt x="1825" y="571"/>
                  <a:pt x="1828" y="574"/>
                  <a:pt x="1833" y="574"/>
                </a:cubicBezTo>
                <a:cubicBezTo>
                  <a:pt x="1837" y="574"/>
                  <a:pt x="1840" y="571"/>
                  <a:pt x="1840" y="567"/>
                </a:cubicBezTo>
                <a:cubicBezTo>
                  <a:pt x="1840" y="564"/>
                  <a:pt x="1837" y="561"/>
                  <a:pt x="1833" y="561"/>
                </a:cubicBezTo>
                <a:close/>
                <a:moveTo>
                  <a:pt x="1811" y="580"/>
                </a:moveTo>
                <a:cubicBezTo>
                  <a:pt x="1806" y="580"/>
                  <a:pt x="1803" y="583"/>
                  <a:pt x="1803" y="587"/>
                </a:cubicBezTo>
                <a:cubicBezTo>
                  <a:pt x="1803" y="590"/>
                  <a:pt x="1806" y="593"/>
                  <a:pt x="1811" y="593"/>
                </a:cubicBezTo>
                <a:cubicBezTo>
                  <a:pt x="1815" y="593"/>
                  <a:pt x="1818" y="590"/>
                  <a:pt x="1818" y="587"/>
                </a:cubicBezTo>
                <a:cubicBezTo>
                  <a:pt x="1818" y="583"/>
                  <a:pt x="1815" y="580"/>
                  <a:pt x="1811" y="580"/>
                </a:cubicBezTo>
                <a:close/>
                <a:moveTo>
                  <a:pt x="1833" y="580"/>
                </a:moveTo>
                <a:cubicBezTo>
                  <a:pt x="1828" y="580"/>
                  <a:pt x="1825" y="583"/>
                  <a:pt x="1825" y="587"/>
                </a:cubicBezTo>
                <a:cubicBezTo>
                  <a:pt x="1825" y="590"/>
                  <a:pt x="1828" y="593"/>
                  <a:pt x="1833" y="593"/>
                </a:cubicBezTo>
                <a:cubicBezTo>
                  <a:pt x="1837" y="593"/>
                  <a:pt x="1840" y="590"/>
                  <a:pt x="1840" y="587"/>
                </a:cubicBezTo>
                <a:cubicBezTo>
                  <a:pt x="1840" y="583"/>
                  <a:pt x="1837" y="580"/>
                  <a:pt x="1833" y="580"/>
                </a:cubicBezTo>
                <a:close/>
                <a:moveTo>
                  <a:pt x="1611" y="601"/>
                </a:moveTo>
                <a:cubicBezTo>
                  <a:pt x="1607" y="601"/>
                  <a:pt x="1603" y="604"/>
                  <a:pt x="1603" y="608"/>
                </a:cubicBezTo>
                <a:cubicBezTo>
                  <a:pt x="1603" y="612"/>
                  <a:pt x="1607" y="615"/>
                  <a:pt x="1611" y="615"/>
                </a:cubicBezTo>
                <a:cubicBezTo>
                  <a:pt x="1615" y="615"/>
                  <a:pt x="1619" y="612"/>
                  <a:pt x="1619" y="608"/>
                </a:cubicBezTo>
                <a:cubicBezTo>
                  <a:pt x="1619" y="604"/>
                  <a:pt x="1615" y="601"/>
                  <a:pt x="1611" y="601"/>
                </a:cubicBezTo>
                <a:close/>
                <a:moveTo>
                  <a:pt x="1633" y="601"/>
                </a:moveTo>
                <a:cubicBezTo>
                  <a:pt x="1629" y="601"/>
                  <a:pt x="1625" y="604"/>
                  <a:pt x="1625" y="608"/>
                </a:cubicBezTo>
                <a:cubicBezTo>
                  <a:pt x="1625" y="612"/>
                  <a:pt x="1629" y="615"/>
                  <a:pt x="1633" y="615"/>
                </a:cubicBezTo>
                <a:cubicBezTo>
                  <a:pt x="1637" y="615"/>
                  <a:pt x="1641" y="612"/>
                  <a:pt x="1641" y="608"/>
                </a:cubicBezTo>
                <a:cubicBezTo>
                  <a:pt x="1641" y="604"/>
                  <a:pt x="1637" y="601"/>
                  <a:pt x="1633" y="601"/>
                </a:cubicBezTo>
                <a:close/>
                <a:moveTo>
                  <a:pt x="1655" y="601"/>
                </a:moveTo>
                <a:cubicBezTo>
                  <a:pt x="1651" y="601"/>
                  <a:pt x="1648" y="604"/>
                  <a:pt x="1648" y="608"/>
                </a:cubicBezTo>
                <a:cubicBezTo>
                  <a:pt x="1648" y="612"/>
                  <a:pt x="1651" y="615"/>
                  <a:pt x="1655" y="615"/>
                </a:cubicBezTo>
                <a:cubicBezTo>
                  <a:pt x="1659" y="615"/>
                  <a:pt x="1662" y="612"/>
                  <a:pt x="1662" y="608"/>
                </a:cubicBezTo>
                <a:cubicBezTo>
                  <a:pt x="1662" y="604"/>
                  <a:pt x="1659" y="601"/>
                  <a:pt x="1655" y="601"/>
                </a:cubicBezTo>
                <a:close/>
                <a:moveTo>
                  <a:pt x="1633" y="620"/>
                </a:moveTo>
                <a:cubicBezTo>
                  <a:pt x="1629" y="620"/>
                  <a:pt x="1625" y="623"/>
                  <a:pt x="1625" y="627"/>
                </a:cubicBezTo>
                <a:cubicBezTo>
                  <a:pt x="1625" y="631"/>
                  <a:pt x="1629" y="634"/>
                  <a:pt x="1633" y="634"/>
                </a:cubicBezTo>
                <a:cubicBezTo>
                  <a:pt x="1637" y="634"/>
                  <a:pt x="1641" y="631"/>
                  <a:pt x="1641" y="627"/>
                </a:cubicBezTo>
                <a:cubicBezTo>
                  <a:pt x="1641" y="623"/>
                  <a:pt x="1637" y="620"/>
                  <a:pt x="1633" y="620"/>
                </a:cubicBezTo>
                <a:close/>
                <a:moveTo>
                  <a:pt x="1655" y="620"/>
                </a:moveTo>
                <a:cubicBezTo>
                  <a:pt x="1651" y="620"/>
                  <a:pt x="1648" y="623"/>
                  <a:pt x="1648" y="627"/>
                </a:cubicBezTo>
                <a:cubicBezTo>
                  <a:pt x="1648" y="631"/>
                  <a:pt x="1651" y="634"/>
                  <a:pt x="1655" y="634"/>
                </a:cubicBezTo>
                <a:cubicBezTo>
                  <a:pt x="1659" y="634"/>
                  <a:pt x="1662" y="631"/>
                  <a:pt x="1662" y="627"/>
                </a:cubicBezTo>
                <a:cubicBezTo>
                  <a:pt x="1662" y="623"/>
                  <a:pt x="1659" y="620"/>
                  <a:pt x="1655" y="620"/>
                </a:cubicBezTo>
                <a:close/>
                <a:moveTo>
                  <a:pt x="1633" y="640"/>
                </a:moveTo>
                <a:cubicBezTo>
                  <a:pt x="1629" y="640"/>
                  <a:pt x="1625" y="643"/>
                  <a:pt x="1625" y="647"/>
                </a:cubicBezTo>
                <a:cubicBezTo>
                  <a:pt x="1625" y="650"/>
                  <a:pt x="1629" y="653"/>
                  <a:pt x="1633" y="653"/>
                </a:cubicBezTo>
                <a:cubicBezTo>
                  <a:pt x="1637" y="653"/>
                  <a:pt x="1641" y="650"/>
                  <a:pt x="1641" y="647"/>
                </a:cubicBezTo>
                <a:cubicBezTo>
                  <a:pt x="1641" y="643"/>
                  <a:pt x="1637" y="640"/>
                  <a:pt x="1633" y="640"/>
                </a:cubicBezTo>
                <a:close/>
                <a:moveTo>
                  <a:pt x="1655" y="640"/>
                </a:moveTo>
                <a:cubicBezTo>
                  <a:pt x="1651" y="640"/>
                  <a:pt x="1648" y="643"/>
                  <a:pt x="1648" y="647"/>
                </a:cubicBezTo>
                <a:cubicBezTo>
                  <a:pt x="1648" y="650"/>
                  <a:pt x="1651" y="653"/>
                  <a:pt x="1655" y="653"/>
                </a:cubicBezTo>
                <a:cubicBezTo>
                  <a:pt x="1659" y="653"/>
                  <a:pt x="1662" y="650"/>
                  <a:pt x="1662" y="647"/>
                </a:cubicBezTo>
                <a:cubicBezTo>
                  <a:pt x="1662" y="643"/>
                  <a:pt x="1659" y="640"/>
                  <a:pt x="1655" y="640"/>
                </a:cubicBezTo>
                <a:close/>
                <a:moveTo>
                  <a:pt x="1633" y="659"/>
                </a:moveTo>
                <a:cubicBezTo>
                  <a:pt x="1629" y="659"/>
                  <a:pt x="1625" y="662"/>
                  <a:pt x="1625" y="666"/>
                </a:cubicBezTo>
                <a:cubicBezTo>
                  <a:pt x="1625" y="670"/>
                  <a:pt x="1629" y="673"/>
                  <a:pt x="1633" y="673"/>
                </a:cubicBezTo>
                <a:cubicBezTo>
                  <a:pt x="1637" y="673"/>
                  <a:pt x="1641" y="670"/>
                  <a:pt x="1641" y="666"/>
                </a:cubicBezTo>
                <a:cubicBezTo>
                  <a:pt x="1641" y="662"/>
                  <a:pt x="1637" y="659"/>
                  <a:pt x="1633" y="659"/>
                </a:cubicBezTo>
                <a:close/>
                <a:moveTo>
                  <a:pt x="1655" y="659"/>
                </a:moveTo>
                <a:cubicBezTo>
                  <a:pt x="1651" y="659"/>
                  <a:pt x="1648" y="662"/>
                  <a:pt x="1648" y="666"/>
                </a:cubicBezTo>
                <a:cubicBezTo>
                  <a:pt x="1648" y="670"/>
                  <a:pt x="1651" y="673"/>
                  <a:pt x="1655" y="673"/>
                </a:cubicBezTo>
                <a:cubicBezTo>
                  <a:pt x="1659" y="673"/>
                  <a:pt x="1662" y="670"/>
                  <a:pt x="1662" y="666"/>
                </a:cubicBezTo>
                <a:cubicBezTo>
                  <a:pt x="1662" y="662"/>
                  <a:pt x="1659" y="659"/>
                  <a:pt x="1655" y="659"/>
                </a:cubicBezTo>
                <a:close/>
                <a:moveTo>
                  <a:pt x="1655" y="679"/>
                </a:moveTo>
                <a:cubicBezTo>
                  <a:pt x="1651" y="679"/>
                  <a:pt x="1648" y="682"/>
                  <a:pt x="1648" y="686"/>
                </a:cubicBezTo>
                <a:cubicBezTo>
                  <a:pt x="1648" y="689"/>
                  <a:pt x="1651" y="692"/>
                  <a:pt x="1655" y="692"/>
                </a:cubicBezTo>
                <a:cubicBezTo>
                  <a:pt x="1659" y="692"/>
                  <a:pt x="1662" y="689"/>
                  <a:pt x="1662" y="686"/>
                </a:cubicBezTo>
                <a:cubicBezTo>
                  <a:pt x="1662" y="682"/>
                  <a:pt x="1659" y="679"/>
                  <a:pt x="1655" y="679"/>
                </a:cubicBezTo>
                <a:close/>
                <a:moveTo>
                  <a:pt x="1677" y="601"/>
                </a:moveTo>
                <a:cubicBezTo>
                  <a:pt x="1673" y="601"/>
                  <a:pt x="1670" y="604"/>
                  <a:pt x="1670" y="608"/>
                </a:cubicBezTo>
                <a:cubicBezTo>
                  <a:pt x="1670" y="612"/>
                  <a:pt x="1673" y="615"/>
                  <a:pt x="1677" y="615"/>
                </a:cubicBezTo>
                <a:cubicBezTo>
                  <a:pt x="1682" y="615"/>
                  <a:pt x="1685" y="612"/>
                  <a:pt x="1685" y="608"/>
                </a:cubicBezTo>
                <a:cubicBezTo>
                  <a:pt x="1685" y="604"/>
                  <a:pt x="1682" y="601"/>
                  <a:pt x="1677" y="601"/>
                </a:cubicBezTo>
                <a:close/>
                <a:moveTo>
                  <a:pt x="1700" y="601"/>
                </a:moveTo>
                <a:cubicBezTo>
                  <a:pt x="1696" y="601"/>
                  <a:pt x="1692" y="604"/>
                  <a:pt x="1692" y="608"/>
                </a:cubicBezTo>
                <a:cubicBezTo>
                  <a:pt x="1692" y="612"/>
                  <a:pt x="1696" y="615"/>
                  <a:pt x="1700" y="615"/>
                </a:cubicBezTo>
                <a:cubicBezTo>
                  <a:pt x="1704" y="615"/>
                  <a:pt x="1708" y="612"/>
                  <a:pt x="1708" y="608"/>
                </a:cubicBezTo>
                <a:cubicBezTo>
                  <a:pt x="1708" y="604"/>
                  <a:pt x="1704" y="601"/>
                  <a:pt x="1700" y="601"/>
                </a:cubicBezTo>
                <a:close/>
                <a:moveTo>
                  <a:pt x="1677" y="620"/>
                </a:moveTo>
                <a:cubicBezTo>
                  <a:pt x="1673" y="620"/>
                  <a:pt x="1670" y="623"/>
                  <a:pt x="1670" y="627"/>
                </a:cubicBezTo>
                <a:cubicBezTo>
                  <a:pt x="1670" y="631"/>
                  <a:pt x="1673" y="634"/>
                  <a:pt x="1677" y="634"/>
                </a:cubicBezTo>
                <a:cubicBezTo>
                  <a:pt x="1682" y="634"/>
                  <a:pt x="1685" y="631"/>
                  <a:pt x="1685" y="627"/>
                </a:cubicBezTo>
                <a:cubicBezTo>
                  <a:pt x="1685" y="623"/>
                  <a:pt x="1682" y="620"/>
                  <a:pt x="1677" y="620"/>
                </a:cubicBezTo>
                <a:close/>
                <a:moveTo>
                  <a:pt x="1766" y="601"/>
                </a:moveTo>
                <a:cubicBezTo>
                  <a:pt x="1762" y="601"/>
                  <a:pt x="1759" y="604"/>
                  <a:pt x="1759" y="608"/>
                </a:cubicBezTo>
                <a:cubicBezTo>
                  <a:pt x="1759" y="612"/>
                  <a:pt x="1762" y="615"/>
                  <a:pt x="1766" y="615"/>
                </a:cubicBezTo>
                <a:cubicBezTo>
                  <a:pt x="1770" y="615"/>
                  <a:pt x="1774" y="612"/>
                  <a:pt x="1774" y="608"/>
                </a:cubicBezTo>
                <a:cubicBezTo>
                  <a:pt x="1774" y="604"/>
                  <a:pt x="1770" y="601"/>
                  <a:pt x="1766" y="601"/>
                </a:cubicBezTo>
                <a:close/>
                <a:moveTo>
                  <a:pt x="1789" y="601"/>
                </a:moveTo>
                <a:cubicBezTo>
                  <a:pt x="1784" y="601"/>
                  <a:pt x="1781" y="604"/>
                  <a:pt x="1781" y="608"/>
                </a:cubicBezTo>
                <a:cubicBezTo>
                  <a:pt x="1781" y="612"/>
                  <a:pt x="1784" y="615"/>
                  <a:pt x="1789" y="615"/>
                </a:cubicBezTo>
                <a:cubicBezTo>
                  <a:pt x="1793" y="615"/>
                  <a:pt x="1796" y="612"/>
                  <a:pt x="1796" y="608"/>
                </a:cubicBezTo>
                <a:cubicBezTo>
                  <a:pt x="1796" y="604"/>
                  <a:pt x="1793" y="601"/>
                  <a:pt x="1789" y="601"/>
                </a:cubicBezTo>
                <a:close/>
                <a:moveTo>
                  <a:pt x="1766" y="620"/>
                </a:moveTo>
                <a:cubicBezTo>
                  <a:pt x="1762" y="620"/>
                  <a:pt x="1759" y="623"/>
                  <a:pt x="1759" y="627"/>
                </a:cubicBezTo>
                <a:cubicBezTo>
                  <a:pt x="1759" y="631"/>
                  <a:pt x="1762" y="634"/>
                  <a:pt x="1766" y="634"/>
                </a:cubicBezTo>
                <a:cubicBezTo>
                  <a:pt x="1770" y="634"/>
                  <a:pt x="1774" y="631"/>
                  <a:pt x="1774" y="627"/>
                </a:cubicBezTo>
                <a:cubicBezTo>
                  <a:pt x="1774" y="623"/>
                  <a:pt x="1770" y="620"/>
                  <a:pt x="1766" y="620"/>
                </a:cubicBezTo>
                <a:close/>
                <a:moveTo>
                  <a:pt x="1789" y="620"/>
                </a:moveTo>
                <a:cubicBezTo>
                  <a:pt x="1784" y="620"/>
                  <a:pt x="1781" y="623"/>
                  <a:pt x="1781" y="627"/>
                </a:cubicBezTo>
                <a:cubicBezTo>
                  <a:pt x="1781" y="631"/>
                  <a:pt x="1784" y="634"/>
                  <a:pt x="1789" y="634"/>
                </a:cubicBezTo>
                <a:cubicBezTo>
                  <a:pt x="1793" y="634"/>
                  <a:pt x="1796" y="631"/>
                  <a:pt x="1796" y="627"/>
                </a:cubicBezTo>
                <a:cubicBezTo>
                  <a:pt x="1796" y="623"/>
                  <a:pt x="1793" y="620"/>
                  <a:pt x="1789" y="620"/>
                </a:cubicBezTo>
                <a:close/>
                <a:moveTo>
                  <a:pt x="1789" y="640"/>
                </a:moveTo>
                <a:cubicBezTo>
                  <a:pt x="1784" y="640"/>
                  <a:pt x="1781" y="643"/>
                  <a:pt x="1781" y="647"/>
                </a:cubicBezTo>
                <a:cubicBezTo>
                  <a:pt x="1781" y="650"/>
                  <a:pt x="1784" y="653"/>
                  <a:pt x="1789" y="653"/>
                </a:cubicBezTo>
                <a:cubicBezTo>
                  <a:pt x="1793" y="653"/>
                  <a:pt x="1796" y="650"/>
                  <a:pt x="1796" y="647"/>
                </a:cubicBezTo>
                <a:cubicBezTo>
                  <a:pt x="1796" y="643"/>
                  <a:pt x="1793" y="640"/>
                  <a:pt x="1789" y="640"/>
                </a:cubicBezTo>
                <a:close/>
                <a:moveTo>
                  <a:pt x="1789" y="659"/>
                </a:moveTo>
                <a:cubicBezTo>
                  <a:pt x="1784" y="659"/>
                  <a:pt x="1781" y="662"/>
                  <a:pt x="1781" y="666"/>
                </a:cubicBezTo>
                <a:cubicBezTo>
                  <a:pt x="1781" y="670"/>
                  <a:pt x="1784" y="673"/>
                  <a:pt x="1789" y="673"/>
                </a:cubicBezTo>
                <a:cubicBezTo>
                  <a:pt x="1793" y="673"/>
                  <a:pt x="1796" y="670"/>
                  <a:pt x="1796" y="666"/>
                </a:cubicBezTo>
                <a:cubicBezTo>
                  <a:pt x="1796" y="662"/>
                  <a:pt x="1793" y="659"/>
                  <a:pt x="1789" y="659"/>
                </a:cubicBezTo>
                <a:close/>
                <a:moveTo>
                  <a:pt x="1789" y="679"/>
                </a:moveTo>
                <a:cubicBezTo>
                  <a:pt x="1784" y="679"/>
                  <a:pt x="1781" y="682"/>
                  <a:pt x="1781" y="686"/>
                </a:cubicBezTo>
                <a:cubicBezTo>
                  <a:pt x="1781" y="689"/>
                  <a:pt x="1784" y="692"/>
                  <a:pt x="1789" y="692"/>
                </a:cubicBezTo>
                <a:cubicBezTo>
                  <a:pt x="1793" y="692"/>
                  <a:pt x="1796" y="689"/>
                  <a:pt x="1796" y="686"/>
                </a:cubicBezTo>
                <a:cubicBezTo>
                  <a:pt x="1796" y="682"/>
                  <a:pt x="1793" y="679"/>
                  <a:pt x="1789" y="679"/>
                </a:cubicBezTo>
                <a:close/>
                <a:moveTo>
                  <a:pt x="1789" y="698"/>
                </a:moveTo>
                <a:cubicBezTo>
                  <a:pt x="1784" y="698"/>
                  <a:pt x="1781" y="701"/>
                  <a:pt x="1781" y="705"/>
                </a:cubicBezTo>
                <a:cubicBezTo>
                  <a:pt x="1781" y="708"/>
                  <a:pt x="1784" y="711"/>
                  <a:pt x="1789" y="711"/>
                </a:cubicBezTo>
                <a:cubicBezTo>
                  <a:pt x="1793" y="711"/>
                  <a:pt x="1796" y="708"/>
                  <a:pt x="1796" y="705"/>
                </a:cubicBezTo>
                <a:cubicBezTo>
                  <a:pt x="1796" y="701"/>
                  <a:pt x="1793" y="698"/>
                  <a:pt x="1789" y="698"/>
                </a:cubicBezTo>
                <a:close/>
                <a:moveTo>
                  <a:pt x="1811" y="601"/>
                </a:moveTo>
                <a:cubicBezTo>
                  <a:pt x="1806" y="601"/>
                  <a:pt x="1803" y="604"/>
                  <a:pt x="1803" y="608"/>
                </a:cubicBezTo>
                <a:cubicBezTo>
                  <a:pt x="1803" y="612"/>
                  <a:pt x="1806" y="615"/>
                  <a:pt x="1811" y="615"/>
                </a:cubicBezTo>
                <a:cubicBezTo>
                  <a:pt x="1815" y="615"/>
                  <a:pt x="1818" y="612"/>
                  <a:pt x="1818" y="608"/>
                </a:cubicBezTo>
                <a:cubicBezTo>
                  <a:pt x="1818" y="604"/>
                  <a:pt x="1815" y="601"/>
                  <a:pt x="1811" y="601"/>
                </a:cubicBezTo>
                <a:close/>
                <a:moveTo>
                  <a:pt x="1833" y="601"/>
                </a:moveTo>
                <a:cubicBezTo>
                  <a:pt x="1828" y="601"/>
                  <a:pt x="1825" y="604"/>
                  <a:pt x="1825" y="608"/>
                </a:cubicBezTo>
                <a:cubicBezTo>
                  <a:pt x="1825" y="612"/>
                  <a:pt x="1828" y="615"/>
                  <a:pt x="1833" y="615"/>
                </a:cubicBezTo>
                <a:cubicBezTo>
                  <a:pt x="1837" y="615"/>
                  <a:pt x="1840" y="612"/>
                  <a:pt x="1840" y="608"/>
                </a:cubicBezTo>
                <a:cubicBezTo>
                  <a:pt x="1840" y="604"/>
                  <a:pt x="1837" y="601"/>
                  <a:pt x="1833" y="601"/>
                </a:cubicBezTo>
                <a:close/>
                <a:moveTo>
                  <a:pt x="1811" y="620"/>
                </a:moveTo>
                <a:cubicBezTo>
                  <a:pt x="1806" y="620"/>
                  <a:pt x="1803" y="623"/>
                  <a:pt x="1803" y="627"/>
                </a:cubicBezTo>
                <a:cubicBezTo>
                  <a:pt x="1803" y="631"/>
                  <a:pt x="1806" y="634"/>
                  <a:pt x="1811" y="634"/>
                </a:cubicBezTo>
                <a:cubicBezTo>
                  <a:pt x="1815" y="634"/>
                  <a:pt x="1818" y="631"/>
                  <a:pt x="1818" y="627"/>
                </a:cubicBezTo>
                <a:cubicBezTo>
                  <a:pt x="1818" y="623"/>
                  <a:pt x="1815" y="620"/>
                  <a:pt x="1811" y="620"/>
                </a:cubicBezTo>
                <a:close/>
                <a:moveTo>
                  <a:pt x="1833" y="620"/>
                </a:moveTo>
                <a:cubicBezTo>
                  <a:pt x="1828" y="620"/>
                  <a:pt x="1825" y="623"/>
                  <a:pt x="1825" y="627"/>
                </a:cubicBezTo>
                <a:cubicBezTo>
                  <a:pt x="1825" y="631"/>
                  <a:pt x="1828" y="634"/>
                  <a:pt x="1833" y="634"/>
                </a:cubicBezTo>
                <a:cubicBezTo>
                  <a:pt x="1837" y="634"/>
                  <a:pt x="1840" y="631"/>
                  <a:pt x="1840" y="627"/>
                </a:cubicBezTo>
                <a:cubicBezTo>
                  <a:pt x="1840" y="623"/>
                  <a:pt x="1837" y="620"/>
                  <a:pt x="1833" y="620"/>
                </a:cubicBezTo>
                <a:close/>
                <a:moveTo>
                  <a:pt x="1811" y="640"/>
                </a:moveTo>
                <a:cubicBezTo>
                  <a:pt x="1806" y="640"/>
                  <a:pt x="1803" y="643"/>
                  <a:pt x="1803" y="647"/>
                </a:cubicBezTo>
                <a:cubicBezTo>
                  <a:pt x="1803" y="650"/>
                  <a:pt x="1806" y="653"/>
                  <a:pt x="1811" y="653"/>
                </a:cubicBezTo>
                <a:cubicBezTo>
                  <a:pt x="1815" y="653"/>
                  <a:pt x="1818" y="650"/>
                  <a:pt x="1818" y="647"/>
                </a:cubicBezTo>
                <a:cubicBezTo>
                  <a:pt x="1818" y="643"/>
                  <a:pt x="1815" y="640"/>
                  <a:pt x="1811" y="640"/>
                </a:cubicBezTo>
                <a:close/>
                <a:moveTo>
                  <a:pt x="1833" y="640"/>
                </a:moveTo>
                <a:cubicBezTo>
                  <a:pt x="1828" y="640"/>
                  <a:pt x="1825" y="643"/>
                  <a:pt x="1825" y="647"/>
                </a:cubicBezTo>
                <a:cubicBezTo>
                  <a:pt x="1825" y="650"/>
                  <a:pt x="1828" y="653"/>
                  <a:pt x="1833" y="653"/>
                </a:cubicBezTo>
                <a:cubicBezTo>
                  <a:pt x="1837" y="653"/>
                  <a:pt x="1840" y="650"/>
                  <a:pt x="1840" y="647"/>
                </a:cubicBezTo>
                <a:cubicBezTo>
                  <a:pt x="1840" y="643"/>
                  <a:pt x="1837" y="640"/>
                  <a:pt x="1833" y="640"/>
                </a:cubicBezTo>
                <a:close/>
                <a:moveTo>
                  <a:pt x="1833" y="659"/>
                </a:moveTo>
                <a:cubicBezTo>
                  <a:pt x="1828" y="659"/>
                  <a:pt x="1825" y="662"/>
                  <a:pt x="1825" y="666"/>
                </a:cubicBezTo>
                <a:cubicBezTo>
                  <a:pt x="1825" y="670"/>
                  <a:pt x="1828" y="673"/>
                  <a:pt x="1833" y="673"/>
                </a:cubicBezTo>
                <a:cubicBezTo>
                  <a:pt x="1837" y="673"/>
                  <a:pt x="1840" y="670"/>
                  <a:pt x="1840" y="666"/>
                </a:cubicBezTo>
                <a:cubicBezTo>
                  <a:pt x="1840" y="662"/>
                  <a:pt x="1837" y="659"/>
                  <a:pt x="1833" y="659"/>
                </a:cubicBezTo>
                <a:close/>
                <a:moveTo>
                  <a:pt x="1833" y="679"/>
                </a:moveTo>
                <a:cubicBezTo>
                  <a:pt x="1828" y="679"/>
                  <a:pt x="1825" y="682"/>
                  <a:pt x="1825" y="686"/>
                </a:cubicBezTo>
                <a:cubicBezTo>
                  <a:pt x="1825" y="689"/>
                  <a:pt x="1828" y="692"/>
                  <a:pt x="1833" y="692"/>
                </a:cubicBezTo>
                <a:cubicBezTo>
                  <a:pt x="1837" y="692"/>
                  <a:pt x="1840" y="689"/>
                  <a:pt x="1840" y="686"/>
                </a:cubicBezTo>
                <a:cubicBezTo>
                  <a:pt x="1840" y="682"/>
                  <a:pt x="1837" y="679"/>
                  <a:pt x="1833" y="679"/>
                </a:cubicBezTo>
                <a:close/>
                <a:moveTo>
                  <a:pt x="1811" y="717"/>
                </a:moveTo>
                <a:cubicBezTo>
                  <a:pt x="1806" y="717"/>
                  <a:pt x="1803" y="720"/>
                  <a:pt x="1803" y="724"/>
                </a:cubicBezTo>
                <a:cubicBezTo>
                  <a:pt x="1803" y="727"/>
                  <a:pt x="1806" y="730"/>
                  <a:pt x="1811" y="730"/>
                </a:cubicBezTo>
                <a:cubicBezTo>
                  <a:pt x="1815" y="730"/>
                  <a:pt x="1818" y="727"/>
                  <a:pt x="1818" y="724"/>
                </a:cubicBezTo>
                <a:cubicBezTo>
                  <a:pt x="1818" y="720"/>
                  <a:pt x="1815" y="717"/>
                  <a:pt x="1811" y="717"/>
                </a:cubicBezTo>
                <a:close/>
                <a:moveTo>
                  <a:pt x="1811" y="736"/>
                </a:moveTo>
                <a:cubicBezTo>
                  <a:pt x="1806" y="736"/>
                  <a:pt x="1803" y="739"/>
                  <a:pt x="1803" y="743"/>
                </a:cubicBezTo>
                <a:cubicBezTo>
                  <a:pt x="1803" y="747"/>
                  <a:pt x="1806" y="750"/>
                  <a:pt x="1811" y="750"/>
                </a:cubicBezTo>
                <a:cubicBezTo>
                  <a:pt x="1815" y="750"/>
                  <a:pt x="1818" y="747"/>
                  <a:pt x="1818" y="743"/>
                </a:cubicBezTo>
                <a:cubicBezTo>
                  <a:pt x="1818" y="739"/>
                  <a:pt x="1815" y="736"/>
                  <a:pt x="1811" y="736"/>
                </a:cubicBezTo>
                <a:close/>
                <a:moveTo>
                  <a:pt x="1811" y="756"/>
                </a:moveTo>
                <a:cubicBezTo>
                  <a:pt x="1806" y="756"/>
                  <a:pt x="1803" y="759"/>
                  <a:pt x="1803" y="762"/>
                </a:cubicBezTo>
                <a:cubicBezTo>
                  <a:pt x="1803" y="766"/>
                  <a:pt x="1806" y="769"/>
                  <a:pt x="1811" y="769"/>
                </a:cubicBezTo>
                <a:cubicBezTo>
                  <a:pt x="1815" y="769"/>
                  <a:pt x="1818" y="766"/>
                  <a:pt x="1818" y="762"/>
                </a:cubicBezTo>
                <a:cubicBezTo>
                  <a:pt x="1818" y="759"/>
                  <a:pt x="1815" y="756"/>
                  <a:pt x="1811" y="756"/>
                </a:cubicBezTo>
                <a:close/>
                <a:moveTo>
                  <a:pt x="1833" y="757"/>
                </a:moveTo>
                <a:cubicBezTo>
                  <a:pt x="1828" y="757"/>
                  <a:pt x="1825" y="759"/>
                  <a:pt x="1825" y="763"/>
                </a:cubicBezTo>
                <a:cubicBezTo>
                  <a:pt x="1825" y="766"/>
                  <a:pt x="1828" y="769"/>
                  <a:pt x="1833" y="769"/>
                </a:cubicBezTo>
                <a:cubicBezTo>
                  <a:pt x="1837" y="769"/>
                  <a:pt x="1840" y="766"/>
                  <a:pt x="1840" y="763"/>
                </a:cubicBezTo>
                <a:cubicBezTo>
                  <a:pt x="1840" y="759"/>
                  <a:pt x="1837" y="757"/>
                  <a:pt x="1833" y="757"/>
                </a:cubicBezTo>
                <a:close/>
                <a:moveTo>
                  <a:pt x="1833" y="775"/>
                </a:moveTo>
                <a:cubicBezTo>
                  <a:pt x="1828" y="775"/>
                  <a:pt x="1825" y="778"/>
                  <a:pt x="1825" y="782"/>
                </a:cubicBezTo>
                <a:cubicBezTo>
                  <a:pt x="1825" y="786"/>
                  <a:pt x="1828" y="789"/>
                  <a:pt x="1833" y="789"/>
                </a:cubicBezTo>
                <a:cubicBezTo>
                  <a:pt x="1837" y="789"/>
                  <a:pt x="1840" y="786"/>
                  <a:pt x="1840" y="782"/>
                </a:cubicBezTo>
                <a:cubicBezTo>
                  <a:pt x="1840" y="778"/>
                  <a:pt x="1837" y="775"/>
                  <a:pt x="1833" y="775"/>
                </a:cubicBezTo>
                <a:close/>
                <a:moveTo>
                  <a:pt x="1833" y="78"/>
                </a:moveTo>
                <a:cubicBezTo>
                  <a:pt x="1828" y="78"/>
                  <a:pt x="1825" y="81"/>
                  <a:pt x="1825" y="85"/>
                </a:cubicBezTo>
                <a:cubicBezTo>
                  <a:pt x="1825" y="88"/>
                  <a:pt x="1828" y="91"/>
                  <a:pt x="1833" y="91"/>
                </a:cubicBezTo>
                <a:cubicBezTo>
                  <a:pt x="1837" y="91"/>
                  <a:pt x="1840" y="88"/>
                  <a:pt x="1840" y="85"/>
                </a:cubicBezTo>
                <a:cubicBezTo>
                  <a:pt x="1840" y="81"/>
                  <a:pt x="1837" y="78"/>
                  <a:pt x="1833" y="78"/>
                </a:cubicBezTo>
                <a:close/>
                <a:moveTo>
                  <a:pt x="1833" y="97"/>
                </a:moveTo>
                <a:cubicBezTo>
                  <a:pt x="1828" y="97"/>
                  <a:pt x="1825" y="100"/>
                  <a:pt x="1825" y="104"/>
                </a:cubicBezTo>
                <a:cubicBezTo>
                  <a:pt x="1825" y="107"/>
                  <a:pt x="1828" y="110"/>
                  <a:pt x="1833" y="110"/>
                </a:cubicBezTo>
                <a:cubicBezTo>
                  <a:pt x="1837" y="110"/>
                  <a:pt x="1840" y="107"/>
                  <a:pt x="1840" y="104"/>
                </a:cubicBezTo>
                <a:cubicBezTo>
                  <a:pt x="1840" y="100"/>
                  <a:pt x="1837" y="97"/>
                  <a:pt x="1833" y="97"/>
                </a:cubicBezTo>
                <a:close/>
                <a:moveTo>
                  <a:pt x="1833" y="116"/>
                </a:moveTo>
                <a:cubicBezTo>
                  <a:pt x="1828" y="116"/>
                  <a:pt x="1825" y="119"/>
                  <a:pt x="1825" y="123"/>
                </a:cubicBezTo>
                <a:cubicBezTo>
                  <a:pt x="1825" y="127"/>
                  <a:pt x="1828" y="130"/>
                  <a:pt x="1833" y="130"/>
                </a:cubicBezTo>
                <a:cubicBezTo>
                  <a:pt x="1837" y="130"/>
                  <a:pt x="1840" y="127"/>
                  <a:pt x="1840" y="123"/>
                </a:cubicBezTo>
                <a:cubicBezTo>
                  <a:pt x="1840" y="119"/>
                  <a:pt x="1837" y="116"/>
                  <a:pt x="1833" y="116"/>
                </a:cubicBezTo>
                <a:close/>
                <a:moveTo>
                  <a:pt x="1855" y="97"/>
                </a:moveTo>
                <a:cubicBezTo>
                  <a:pt x="1851" y="97"/>
                  <a:pt x="1847" y="100"/>
                  <a:pt x="1847" y="104"/>
                </a:cubicBezTo>
                <a:cubicBezTo>
                  <a:pt x="1847" y="107"/>
                  <a:pt x="1851" y="110"/>
                  <a:pt x="1855" y="110"/>
                </a:cubicBezTo>
                <a:cubicBezTo>
                  <a:pt x="1859" y="110"/>
                  <a:pt x="1863" y="107"/>
                  <a:pt x="1863" y="104"/>
                </a:cubicBezTo>
                <a:cubicBezTo>
                  <a:pt x="1863" y="100"/>
                  <a:pt x="1859" y="97"/>
                  <a:pt x="1855" y="97"/>
                </a:cubicBezTo>
                <a:close/>
                <a:moveTo>
                  <a:pt x="1877" y="97"/>
                </a:moveTo>
                <a:cubicBezTo>
                  <a:pt x="1873" y="97"/>
                  <a:pt x="1870" y="100"/>
                  <a:pt x="1870" y="104"/>
                </a:cubicBezTo>
                <a:cubicBezTo>
                  <a:pt x="1870" y="107"/>
                  <a:pt x="1873" y="110"/>
                  <a:pt x="1877" y="110"/>
                </a:cubicBezTo>
                <a:cubicBezTo>
                  <a:pt x="1882" y="110"/>
                  <a:pt x="1885" y="107"/>
                  <a:pt x="1885" y="104"/>
                </a:cubicBezTo>
                <a:cubicBezTo>
                  <a:pt x="1885" y="100"/>
                  <a:pt x="1882" y="97"/>
                  <a:pt x="1877" y="97"/>
                </a:cubicBezTo>
                <a:close/>
                <a:moveTo>
                  <a:pt x="1855" y="116"/>
                </a:moveTo>
                <a:cubicBezTo>
                  <a:pt x="1851" y="116"/>
                  <a:pt x="1847" y="119"/>
                  <a:pt x="1847" y="123"/>
                </a:cubicBezTo>
                <a:cubicBezTo>
                  <a:pt x="1847" y="127"/>
                  <a:pt x="1851" y="130"/>
                  <a:pt x="1855" y="130"/>
                </a:cubicBezTo>
                <a:cubicBezTo>
                  <a:pt x="1859" y="130"/>
                  <a:pt x="1863" y="127"/>
                  <a:pt x="1863" y="123"/>
                </a:cubicBezTo>
                <a:cubicBezTo>
                  <a:pt x="1863" y="119"/>
                  <a:pt x="1859" y="116"/>
                  <a:pt x="1855" y="116"/>
                </a:cubicBezTo>
                <a:close/>
                <a:moveTo>
                  <a:pt x="1877" y="116"/>
                </a:moveTo>
                <a:cubicBezTo>
                  <a:pt x="1873" y="116"/>
                  <a:pt x="1870" y="119"/>
                  <a:pt x="1870" y="123"/>
                </a:cubicBezTo>
                <a:cubicBezTo>
                  <a:pt x="1870" y="127"/>
                  <a:pt x="1873" y="130"/>
                  <a:pt x="1877" y="130"/>
                </a:cubicBezTo>
                <a:cubicBezTo>
                  <a:pt x="1882" y="130"/>
                  <a:pt x="1885" y="127"/>
                  <a:pt x="1885" y="123"/>
                </a:cubicBezTo>
                <a:cubicBezTo>
                  <a:pt x="1885" y="119"/>
                  <a:pt x="1882" y="116"/>
                  <a:pt x="1877" y="116"/>
                </a:cubicBezTo>
                <a:close/>
                <a:moveTo>
                  <a:pt x="1833" y="136"/>
                </a:moveTo>
                <a:cubicBezTo>
                  <a:pt x="1828" y="136"/>
                  <a:pt x="1825" y="139"/>
                  <a:pt x="1825" y="143"/>
                </a:cubicBezTo>
                <a:cubicBezTo>
                  <a:pt x="1825" y="146"/>
                  <a:pt x="1828" y="149"/>
                  <a:pt x="1833" y="149"/>
                </a:cubicBezTo>
                <a:cubicBezTo>
                  <a:pt x="1837" y="149"/>
                  <a:pt x="1840" y="146"/>
                  <a:pt x="1840" y="143"/>
                </a:cubicBezTo>
                <a:cubicBezTo>
                  <a:pt x="1840" y="139"/>
                  <a:pt x="1837" y="136"/>
                  <a:pt x="1833" y="136"/>
                </a:cubicBezTo>
                <a:close/>
                <a:moveTo>
                  <a:pt x="1833" y="155"/>
                </a:moveTo>
                <a:cubicBezTo>
                  <a:pt x="1828" y="155"/>
                  <a:pt x="1825" y="158"/>
                  <a:pt x="1825" y="162"/>
                </a:cubicBezTo>
                <a:cubicBezTo>
                  <a:pt x="1825" y="166"/>
                  <a:pt x="1828" y="169"/>
                  <a:pt x="1833" y="169"/>
                </a:cubicBezTo>
                <a:cubicBezTo>
                  <a:pt x="1837" y="169"/>
                  <a:pt x="1840" y="166"/>
                  <a:pt x="1840" y="162"/>
                </a:cubicBezTo>
                <a:cubicBezTo>
                  <a:pt x="1840" y="158"/>
                  <a:pt x="1837" y="155"/>
                  <a:pt x="1833" y="155"/>
                </a:cubicBezTo>
                <a:close/>
                <a:moveTo>
                  <a:pt x="1833" y="175"/>
                </a:moveTo>
                <a:cubicBezTo>
                  <a:pt x="1828" y="175"/>
                  <a:pt x="1825" y="178"/>
                  <a:pt x="1825" y="182"/>
                </a:cubicBezTo>
                <a:cubicBezTo>
                  <a:pt x="1825" y="185"/>
                  <a:pt x="1828" y="188"/>
                  <a:pt x="1833" y="188"/>
                </a:cubicBezTo>
                <a:cubicBezTo>
                  <a:pt x="1837" y="188"/>
                  <a:pt x="1840" y="185"/>
                  <a:pt x="1840" y="182"/>
                </a:cubicBezTo>
                <a:cubicBezTo>
                  <a:pt x="1840" y="178"/>
                  <a:pt x="1837" y="175"/>
                  <a:pt x="1833" y="175"/>
                </a:cubicBezTo>
                <a:close/>
                <a:moveTo>
                  <a:pt x="1833" y="194"/>
                </a:moveTo>
                <a:cubicBezTo>
                  <a:pt x="1828" y="194"/>
                  <a:pt x="1825" y="197"/>
                  <a:pt x="1825" y="201"/>
                </a:cubicBezTo>
                <a:cubicBezTo>
                  <a:pt x="1825" y="205"/>
                  <a:pt x="1828" y="208"/>
                  <a:pt x="1833" y="208"/>
                </a:cubicBezTo>
                <a:cubicBezTo>
                  <a:pt x="1837" y="208"/>
                  <a:pt x="1840" y="205"/>
                  <a:pt x="1840" y="201"/>
                </a:cubicBezTo>
                <a:cubicBezTo>
                  <a:pt x="1840" y="197"/>
                  <a:pt x="1837" y="194"/>
                  <a:pt x="1833" y="194"/>
                </a:cubicBezTo>
                <a:close/>
                <a:moveTo>
                  <a:pt x="1833" y="214"/>
                </a:moveTo>
                <a:cubicBezTo>
                  <a:pt x="1828" y="214"/>
                  <a:pt x="1825" y="217"/>
                  <a:pt x="1825" y="220"/>
                </a:cubicBezTo>
                <a:cubicBezTo>
                  <a:pt x="1825" y="224"/>
                  <a:pt x="1828" y="227"/>
                  <a:pt x="1833" y="227"/>
                </a:cubicBezTo>
                <a:cubicBezTo>
                  <a:pt x="1837" y="227"/>
                  <a:pt x="1840" y="224"/>
                  <a:pt x="1840" y="220"/>
                </a:cubicBezTo>
                <a:cubicBezTo>
                  <a:pt x="1840" y="217"/>
                  <a:pt x="1837" y="214"/>
                  <a:pt x="1833" y="214"/>
                </a:cubicBezTo>
                <a:close/>
                <a:moveTo>
                  <a:pt x="1833" y="233"/>
                </a:moveTo>
                <a:cubicBezTo>
                  <a:pt x="1828" y="233"/>
                  <a:pt x="1825" y="236"/>
                  <a:pt x="1825" y="239"/>
                </a:cubicBezTo>
                <a:cubicBezTo>
                  <a:pt x="1825" y="243"/>
                  <a:pt x="1828" y="245"/>
                  <a:pt x="1833" y="245"/>
                </a:cubicBezTo>
                <a:cubicBezTo>
                  <a:pt x="1837" y="245"/>
                  <a:pt x="1840" y="243"/>
                  <a:pt x="1840" y="239"/>
                </a:cubicBezTo>
                <a:cubicBezTo>
                  <a:pt x="1840" y="236"/>
                  <a:pt x="1837" y="233"/>
                  <a:pt x="1833" y="233"/>
                </a:cubicBezTo>
                <a:close/>
                <a:moveTo>
                  <a:pt x="1833" y="252"/>
                </a:moveTo>
                <a:cubicBezTo>
                  <a:pt x="1828" y="252"/>
                  <a:pt x="1825" y="255"/>
                  <a:pt x="1825" y="258"/>
                </a:cubicBezTo>
                <a:cubicBezTo>
                  <a:pt x="1825" y="262"/>
                  <a:pt x="1828" y="265"/>
                  <a:pt x="1833" y="265"/>
                </a:cubicBezTo>
                <a:cubicBezTo>
                  <a:pt x="1837" y="265"/>
                  <a:pt x="1840" y="262"/>
                  <a:pt x="1840" y="258"/>
                </a:cubicBezTo>
                <a:cubicBezTo>
                  <a:pt x="1840" y="255"/>
                  <a:pt x="1837" y="252"/>
                  <a:pt x="1833" y="252"/>
                </a:cubicBezTo>
                <a:close/>
                <a:moveTo>
                  <a:pt x="1833" y="271"/>
                </a:moveTo>
                <a:cubicBezTo>
                  <a:pt x="1828" y="271"/>
                  <a:pt x="1825" y="274"/>
                  <a:pt x="1825" y="278"/>
                </a:cubicBezTo>
                <a:cubicBezTo>
                  <a:pt x="1825" y="282"/>
                  <a:pt x="1828" y="285"/>
                  <a:pt x="1833" y="285"/>
                </a:cubicBezTo>
                <a:cubicBezTo>
                  <a:pt x="1837" y="285"/>
                  <a:pt x="1840" y="282"/>
                  <a:pt x="1840" y="278"/>
                </a:cubicBezTo>
                <a:cubicBezTo>
                  <a:pt x="1840" y="274"/>
                  <a:pt x="1837" y="271"/>
                  <a:pt x="1833" y="271"/>
                </a:cubicBezTo>
                <a:close/>
                <a:moveTo>
                  <a:pt x="1855" y="136"/>
                </a:moveTo>
                <a:cubicBezTo>
                  <a:pt x="1851" y="136"/>
                  <a:pt x="1847" y="139"/>
                  <a:pt x="1847" y="143"/>
                </a:cubicBezTo>
                <a:cubicBezTo>
                  <a:pt x="1847" y="146"/>
                  <a:pt x="1851" y="149"/>
                  <a:pt x="1855" y="149"/>
                </a:cubicBezTo>
                <a:cubicBezTo>
                  <a:pt x="1859" y="149"/>
                  <a:pt x="1863" y="146"/>
                  <a:pt x="1863" y="143"/>
                </a:cubicBezTo>
                <a:cubicBezTo>
                  <a:pt x="1863" y="139"/>
                  <a:pt x="1859" y="136"/>
                  <a:pt x="1855" y="136"/>
                </a:cubicBezTo>
                <a:close/>
                <a:moveTo>
                  <a:pt x="1877" y="136"/>
                </a:moveTo>
                <a:cubicBezTo>
                  <a:pt x="1873" y="136"/>
                  <a:pt x="1870" y="139"/>
                  <a:pt x="1870" y="143"/>
                </a:cubicBezTo>
                <a:cubicBezTo>
                  <a:pt x="1870" y="146"/>
                  <a:pt x="1873" y="149"/>
                  <a:pt x="1877" y="149"/>
                </a:cubicBezTo>
                <a:cubicBezTo>
                  <a:pt x="1882" y="149"/>
                  <a:pt x="1885" y="146"/>
                  <a:pt x="1885" y="143"/>
                </a:cubicBezTo>
                <a:cubicBezTo>
                  <a:pt x="1885" y="139"/>
                  <a:pt x="1882" y="136"/>
                  <a:pt x="1877" y="136"/>
                </a:cubicBezTo>
                <a:close/>
                <a:moveTo>
                  <a:pt x="1855" y="155"/>
                </a:moveTo>
                <a:cubicBezTo>
                  <a:pt x="1851" y="155"/>
                  <a:pt x="1847" y="158"/>
                  <a:pt x="1847" y="162"/>
                </a:cubicBezTo>
                <a:cubicBezTo>
                  <a:pt x="1847" y="166"/>
                  <a:pt x="1851" y="169"/>
                  <a:pt x="1855" y="169"/>
                </a:cubicBezTo>
                <a:cubicBezTo>
                  <a:pt x="1859" y="169"/>
                  <a:pt x="1863" y="166"/>
                  <a:pt x="1863" y="162"/>
                </a:cubicBezTo>
                <a:cubicBezTo>
                  <a:pt x="1863" y="158"/>
                  <a:pt x="1859" y="155"/>
                  <a:pt x="1855" y="155"/>
                </a:cubicBezTo>
                <a:close/>
                <a:moveTo>
                  <a:pt x="1877" y="155"/>
                </a:moveTo>
                <a:cubicBezTo>
                  <a:pt x="1873" y="155"/>
                  <a:pt x="1870" y="158"/>
                  <a:pt x="1870" y="162"/>
                </a:cubicBezTo>
                <a:cubicBezTo>
                  <a:pt x="1870" y="166"/>
                  <a:pt x="1873" y="169"/>
                  <a:pt x="1877" y="169"/>
                </a:cubicBezTo>
                <a:cubicBezTo>
                  <a:pt x="1882" y="169"/>
                  <a:pt x="1885" y="166"/>
                  <a:pt x="1885" y="162"/>
                </a:cubicBezTo>
                <a:cubicBezTo>
                  <a:pt x="1885" y="158"/>
                  <a:pt x="1882" y="155"/>
                  <a:pt x="1877" y="155"/>
                </a:cubicBezTo>
                <a:close/>
                <a:moveTo>
                  <a:pt x="1855" y="175"/>
                </a:moveTo>
                <a:cubicBezTo>
                  <a:pt x="1851" y="175"/>
                  <a:pt x="1847" y="178"/>
                  <a:pt x="1847" y="182"/>
                </a:cubicBezTo>
                <a:cubicBezTo>
                  <a:pt x="1847" y="185"/>
                  <a:pt x="1851" y="188"/>
                  <a:pt x="1855" y="188"/>
                </a:cubicBezTo>
                <a:cubicBezTo>
                  <a:pt x="1859" y="188"/>
                  <a:pt x="1863" y="185"/>
                  <a:pt x="1863" y="182"/>
                </a:cubicBezTo>
                <a:cubicBezTo>
                  <a:pt x="1863" y="178"/>
                  <a:pt x="1859" y="175"/>
                  <a:pt x="1855" y="175"/>
                </a:cubicBezTo>
                <a:close/>
                <a:moveTo>
                  <a:pt x="1877" y="175"/>
                </a:moveTo>
                <a:cubicBezTo>
                  <a:pt x="1873" y="175"/>
                  <a:pt x="1870" y="178"/>
                  <a:pt x="1870" y="182"/>
                </a:cubicBezTo>
                <a:cubicBezTo>
                  <a:pt x="1870" y="185"/>
                  <a:pt x="1873" y="188"/>
                  <a:pt x="1877" y="188"/>
                </a:cubicBezTo>
                <a:cubicBezTo>
                  <a:pt x="1882" y="188"/>
                  <a:pt x="1885" y="185"/>
                  <a:pt x="1885" y="182"/>
                </a:cubicBezTo>
                <a:cubicBezTo>
                  <a:pt x="1885" y="178"/>
                  <a:pt x="1882" y="175"/>
                  <a:pt x="1877" y="175"/>
                </a:cubicBezTo>
                <a:close/>
                <a:moveTo>
                  <a:pt x="1855" y="194"/>
                </a:moveTo>
                <a:cubicBezTo>
                  <a:pt x="1851" y="194"/>
                  <a:pt x="1847" y="197"/>
                  <a:pt x="1847" y="201"/>
                </a:cubicBezTo>
                <a:cubicBezTo>
                  <a:pt x="1847" y="205"/>
                  <a:pt x="1851" y="208"/>
                  <a:pt x="1855" y="208"/>
                </a:cubicBezTo>
                <a:cubicBezTo>
                  <a:pt x="1859" y="208"/>
                  <a:pt x="1863" y="205"/>
                  <a:pt x="1863" y="201"/>
                </a:cubicBezTo>
                <a:cubicBezTo>
                  <a:pt x="1863" y="197"/>
                  <a:pt x="1859" y="194"/>
                  <a:pt x="1855" y="194"/>
                </a:cubicBezTo>
                <a:close/>
                <a:moveTo>
                  <a:pt x="1877" y="194"/>
                </a:moveTo>
                <a:cubicBezTo>
                  <a:pt x="1873" y="194"/>
                  <a:pt x="1870" y="197"/>
                  <a:pt x="1870" y="201"/>
                </a:cubicBezTo>
                <a:cubicBezTo>
                  <a:pt x="1870" y="205"/>
                  <a:pt x="1873" y="208"/>
                  <a:pt x="1877" y="208"/>
                </a:cubicBezTo>
                <a:cubicBezTo>
                  <a:pt x="1882" y="208"/>
                  <a:pt x="1885" y="205"/>
                  <a:pt x="1885" y="201"/>
                </a:cubicBezTo>
                <a:cubicBezTo>
                  <a:pt x="1885" y="197"/>
                  <a:pt x="1882" y="194"/>
                  <a:pt x="1877" y="194"/>
                </a:cubicBezTo>
                <a:close/>
                <a:moveTo>
                  <a:pt x="1855" y="214"/>
                </a:moveTo>
                <a:cubicBezTo>
                  <a:pt x="1851" y="214"/>
                  <a:pt x="1847" y="217"/>
                  <a:pt x="1847" y="220"/>
                </a:cubicBezTo>
                <a:cubicBezTo>
                  <a:pt x="1847" y="224"/>
                  <a:pt x="1851" y="227"/>
                  <a:pt x="1855" y="227"/>
                </a:cubicBezTo>
                <a:cubicBezTo>
                  <a:pt x="1859" y="227"/>
                  <a:pt x="1863" y="224"/>
                  <a:pt x="1863" y="220"/>
                </a:cubicBezTo>
                <a:cubicBezTo>
                  <a:pt x="1863" y="217"/>
                  <a:pt x="1859" y="214"/>
                  <a:pt x="1855" y="214"/>
                </a:cubicBezTo>
                <a:close/>
                <a:moveTo>
                  <a:pt x="1877" y="214"/>
                </a:moveTo>
                <a:cubicBezTo>
                  <a:pt x="1873" y="214"/>
                  <a:pt x="1870" y="217"/>
                  <a:pt x="1870" y="220"/>
                </a:cubicBezTo>
                <a:cubicBezTo>
                  <a:pt x="1870" y="224"/>
                  <a:pt x="1873" y="227"/>
                  <a:pt x="1877" y="227"/>
                </a:cubicBezTo>
                <a:cubicBezTo>
                  <a:pt x="1882" y="227"/>
                  <a:pt x="1885" y="224"/>
                  <a:pt x="1885" y="220"/>
                </a:cubicBezTo>
                <a:cubicBezTo>
                  <a:pt x="1885" y="217"/>
                  <a:pt x="1882" y="214"/>
                  <a:pt x="1877" y="214"/>
                </a:cubicBezTo>
                <a:close/>
                <a:moveTo>
                  <a:pt x="1855" y="233"/>
                </a:moveTo>
                <a:cubicBezTo>
                  <a:pt x="1851" y="233"/>
                  <a:pt x="1847" y="236"/>
                  <a:pt x="1847" y="239"/>
                </a:cubicBezTo>
                <a:cubicBezTo>
                  <a:pt x="1847" y="243"/>
                  <a:pt x="1851" y="245"/>
                  <a:pt x="1855" y="245"/>
                </a:cubicBezTo>
                <a:cubicBezTo>
                  <a:pt x="1859" y="245"/>
                  <a:pt x="1863" y="243"/>
                  <a:pt x="1863" y="239"/>
                </a:cubicBezTo>
                <a:cubicBezTo>
                  <a:pt x="1863" y="236"/>
                  <a:pt x="1859" y="233"/>
                  <a:pt x="1855" y="233"/>
                </a:cubicBezTo>
                <a:close/>
                <a:moveTo>
                  <a:pt x="1877" y="233"/>
                </a:moveTo>
                <a:cubicBezTo>
                  <a:pt x="1873" y="233"/>
                  <a:pt x="1870" y="236"/>
                  <a:pt x="1870" y="239"/>
                </a:cubicBezTo>
                <a:cubicBezTo>
                  <a:pt x="1870" y="243"/>
                  <a:pt x="1873" y="245"/>
                  <a:pt x="1877" y="245"/>
                </a:cubicBezTo>
                <a:cubicBezTo>
                  <a:pt x="1882" y="245"/>
                  <a:pt x="1885" y="243"/>
                  <a:pt x="1885" y="239"/>
                </a:cubicBezTo>
                <a:cubicBezTo>
                  <a:pt x="1885" y="236"/>
                  <a:pt x="1882" y="233"/>
                  <a:pt x="1877" y="233"/>
                </a:cubicBezTo>
                <a:close/>
                <a:moveTo>
                  <a:pt x="1855" y="252"/>
                </a:moveTo>
                <a:cubicBezTo>
                  <a:pt x="1851" y="252"/>
                  <a:pt x="1847" y="255"/>
                  <a:pt x="1847" y="258"/>
                </a:cubicBezTo>
                <a:cubicBezTo>
                  <a:pt x="1847" y="262"/>
                  <a:pt x="1851" y="265"/>
                  <a:pt x="1855" y="265"/>
                </a:cubicBezTo>
                <a:cubicBezTo>
                  <a:pt x="1859" y="265"/>
                  <a:pt x="1863" y="262"/>
                  <a:pt x="1863" y="258"/>
                </a:cubicBezTo>
                <a:cubicBezTo>
                  <a:pt x="1863" y="255"/>
                  <a:pt x="1859" y="252"/>
                  <a:pt x="1855" y="252"/>
                </a:cubicBezTo>
                <a:close/>
                <a:moveTo>
                  <a:pt x="1877" y="252"/>
                </a:moveTo>
                <a:cubicBezTo>
                  <a:pt x="1873" y="252"/>
                  <a:pt x="1870" y="255"/>
                  <a:pt x="1870" y="258"/>
                </a:cubicBezTo>
                <a:cubicBezTo>
                  <a:pt x="1870" y="262"/>
                  <a:pt x="1873" y="265"/>
                  <a:pt x="1877" y="265"/>
                </a:cubicBezTo>
                <a:cubicBezTo>
                  <a:pt x="1882" y="265"/>
                  <a:pt x="1885" y="262"/>
                  <a:pt x="1885" y="258"/>
                </a:cubicBezTo>
                <a:cubicBezTo>
                  <a:pt x="1885" y="255"/>
                  <a:pt x="1882" y="252"/>
                  <a:pt x="1877" y="252"/>
                </a:cubicBezTo>
                <a:close/>
                <a:moveTo>
                  <a:pt x="1855" y="271"/>
                </a:moveTo>
                <a:cubicBezTo>
                  <a:pt x="1851" y="271"/>
                  <a:pt x="1847" y="274"/>
                  <a:pt x="1847" y="278"/>
                </a:cubicBezTo>
                <a:cubicBezTo>
                  <a:pt x="1847" y="282"/>
                  <a:pt x="1851" y="285"/>
                  <a:pt x="1855" y="285"/>
                </a:cubicBezTo>
                <a:cubicBezTo>
                  <a:pt x="1859" y="285"/>
                  <a:pt x="1863" y="282"/>
                  <a:pt x="1863" y="278"/>
                </a:cubicBezTo>
                <a:cubicBezTo>
                  <a:pt x="1863" y="274"/>
                  <a:pt x="1859" y="271"/>
                  <a:pt x="1855" y="271"/>
                </a:cubicBezTo>
                <a:close/>
                <a:moveTo>
                  <a:pt x="1877" y="271"/>
                </a:moveTo>
                <a:cubicBezTo>
                  <a:pt x="1873" y="271"/>
                  <a:pt x="1870" y="274"/>
                  <a:pt x="1870" y="278"/>
                </a:cubicBezTo>
                <a:cubicBezTo>
                  <a:pt x="1870" y="282"/>
                  <a:pt x="1873" y="285"/>
                  <a:pt x="1877" y="285"/>
                </a:cubicBezTo>
                <a:cubicBezTo>
                  <a:pt x="1882" y="285"/>
                  <a:pt x="1885" y="282"/>
                  <a:pt x="1885" y="278"/>
                </a:cubicBezTo>
                <a:cubicBezTo>
                  <a:pt x="1885" y="274"/>
                  <a:pt x="1882" y="271"/>
                  <a:pt x="1877" y="271"/>
                </a:cubicBezTo>
                <a:close/>
                <a:moveTo>
                  <a:pt x="1900" y="136"/>
                </a:moveTo>
                <a:cubicBezTo>
                  <a:pt x="1895" y="136"/>
                  <a:pt x="1892" y="139"/>
                  <a:pt x="1892" y="143"/>
                </a:cubicBezTo>
                <a:cubicBezTo>
                  <a:pt x="1892" y="146"/>
                  <a:pt x="1895" y="149"/>
                  <a:pt x="1900" y="149"/>
                </a:cubicBezTo>
                <a:cubicBezTo>
                  <a:pt x="1904" y="149"/>
                  <a:pt x="1907" y="146"/>
                  <a:pt x="1907" y="143"/>
                </a:cubicBezTo>
                <a:cubicBezTo>
                  <a:pt x="1907" y="139"/>
                  <a:pt x="1904" y="136"/>
                  <a:pt x="1900" y="136"/>
                </a:cubicBezTo>
                <a:close/>
                <a:moveTo>
                  <a:pt x="1922" y="136"/>
                </a:moveTo>
                <a:cubicBezTo>
                  <a:pt x="1917" y="136"/>
                  <a:pt x="1914" y="139"/>
                  <a:pt x="1914" y="143"/>
                </a:cubicBezTo>
                <a:cubicBezTo>
                  <a:pt x="1914" y="146"/>
                  <a:pt x="1917" y="149"/>
                  <a:pt x="1922" y="149"/>
                </a:cubicBezTo>
                <a:cubicBezTo>
                  <a:pt x="1926" y="149"/>
                  <a:pt x="1929" y="146"/>
                  <a:pt x="1929" y="143"/>
                </a:cubicBezTo>
                <a:cubicBezTo>
                  <a:pt x="1929" y="139"/>
                  <a:pt x="1926" y="136"/>
                  <a:pt x="1922" y="136"/>
                </a:cubicBezTo>
                <a:close/>
                <a:moveTo>
                  <a:pt x="1900" y="155"/>
                </a:moveTo>
                <a:cubicBezTo>
                  <a:pt x="1895" y="155"/>
                  <a:pt x="1892" y="158"/>
                  <a:pt x="1892" y="162"/>
                </a:cubicBezTo>
                <a:cubicBezTo>
                  <a:pt x="1892" y="166"/>
                  <a:pt x="1895" y="169"/>
                  <a:pt x="1900" y="169"/>
                </a:cubicBezTo>
                <a:cubicBezTo>
                  <a:pt x="1904" y="169"/>
                  <a:pt x="1907" y="166"/>
                  <a:pt x="1907" y="162"/>
                </a:cubicBezTo>
                <a:cubicBezTo>
                  <a:pt x="1907" y="158"/>
                  <a:pt x="1904" y="155"/>
                  <a:pt x="1900" y="155"/>
                </a:cubicBezTo>
                <a:close/>
                <a:moveTo>
                  <a:pt x="1922" y="155"/>
                </a:moveTo>
                <a:cubicBezTo>
                  <a:pt x="1917" y="155"/>
                  <a:pt x="1914" y="158"/>
                  <a:pt x="1914" y="162"/>
                </a:cubicBezTo>
                <a:cubicBezTo>
                  <a:pt x="1914" y="166"/>
                  <a:pt x="1917" y="169"/>
                  <a:pt x="1922" y="169"/>
                </a:cubicBezTo>
                <a:cubicBezTo>
                  <a:pt x="1926" y="169"/>
                  <a:pt x="1929" y="166"/>
                  <a:pt x="1929" y="162"/>
                </a:cubicBezTo>
                <a:cubicBezTo>
                  <a:pt x="1929" y="158"/>
                  <a:pt x="1926" y="155"/>
                  <a:pt x="1922" y="155"/>
                </a:cubicBezTo>
                <a:close/>
                <a:moveTo>
                  <a:pt x="1900" y="175"/>
                </a:moveTo>
                <a:cubicBezTo>
                  <a:pt x="1895" y="175"/>
                  <a:pt x="1892" y="178"/>
                  <a:pt x="1892" y="182"/>
                </a:cubicBezTo>
                <a:cubicBezTo>
                  <a:pt x="1892" y="185"/>
                  <a:pt x="1895" y="188"/>
                  <a:pt x="1900" y="188"/>
                </a:cubicBezTo>
                <a:cubicBezTo>
                  <a:pt x="1904" y="188"/>
                  <a:pt x="1907" y="185"/>
                  <a:pt x="1907" y="182"/>
                </a:cubicBezTo>
                <a:cubicBezTo>
                  <a:pt x="1907" y="178"/>
                  <a:pt x="1904" y="175"/>
                  <a:pt x="1900" y="175"/>
                </a:cubicBezTo>
                <a:close/>
                <a:moveTo>
                  <a:pt x="1922" y="175"/>
                </a:moveTo>
                <a:cubicBezTo>
                  <a:pt x="1917" y="175"/>
                  <a:pt x="1914" y="178"/>
                  <a:pt x="1914" y="182"/>
                </a:cubicBezTo>
                <a:cubicBezTo>
                  <a:pt x="1914" y="185"/>
                  <a:pt x="1917" y="188"/>
                  <a:pt x="1922" y="188"/>
                </a:cubicBezTo>
                <a:cubicBezTo>
                  <a:pt x="1926" y="188"/>
                  <a:pt x="1929" y="185"/>
                  <a:pt x="1929" y="182"/>
                </a:cubicBezTo>
                <a:cubicBezTo>
                  <a:pt x="1929" y="178"/>
                  <a:pt x="1926" y="175"/>
                  <a:pt x="1922" y="175"/>
                </a:cubicBezTo>
                <a:close/>
                <a:moveTo>
                  <a:pt x="1900" y="194"/>
                </a:moveTo>
                <a:cubicBezTo>
                  <a:pt x="1895" y="194"/>
                  <a:pt x="1892" y="197"/>
                  <a:pt x="1892" y="201"/>
                </a:cubicBezTo>
                <a:cubicBezTo>
                  <a:pt x="1892" y="205"/>
                  <a:pt x="1895" y="208"/>
                  <a:pt x="1900" y="208"/>
                </a:cubicBezTo>
                <a:cubicBezTo>
                  <a:pt x="1904" y="208"/>
                  <a:pt x="1907" y="205"/>
                  <a:pt x="1907" y="201"/>
                </a:cubicBezTo>
                <a:cubicBezTo>
                  <a:pt x="1907" y="197"/>
                  <a:pt x="1904" y="194"/>
                  <a:pt x="1900" y="194"/>
                </a:cubicBezTo>
                <a:close/>
                <a:moveTo>
                  <a:pt x="1922" y="194"/>
                </a:moveTo>
                <a:cubicBezTo>
                  <a:pt x="1917" y="194"/>
                  <a:pt x="1914" y="197"/>
                  <a:pt x="1914" y="201"/>
                </a:cubicBezTo>
                <a:cubicBezTo>
                  <a:pt x="1914" y="205"/>
                  <a:pt x="1917" y="208"/>
                  <a:pt x="1922" y="208"/>
                </a:cubicBezTo>
                <a:cubicBezTo>
                  <a:pt x="1926" y="208"/>
                  <a:pt x="1929" y="205"/>
                  <a:pt x="1929" y="201"/>
                </a:cubicBezTo>
                <a:cubicBezTo>
                  <a:pt x="1929" y="197"/>
                  <a:pt x="1926" y="194"/>
                  <a:pt x="1922" y="194"/>
                </a:cubicBezTo>
                <a:close/>
                <a:moveTo>
                  <a:pt x="1900" y="214"/>
                </a:moveTo>
                <a:cubicBezTo>
                  <a:pt x="1895" y="214"/>
                  <a:pt x="1892" y="217"/>
                  <a:pt x="1892" y="220"/>
                </a:cubicBezTo>
                <a:cubicBezTo>
                  <a:pt x="1892" y="224"/>
                  <a:pt x="1895" y="227"/>
                  <a:pt x="1900" y="227"/>
                </a:cubicBezTo>
                <a:cubicBezTo>
                  <a:pt x="1904" y="227"/>
                  <a:pt x="1907" y="224"/>
                  <a:pt x="1907" y="220"/>
                </a:cubicBezTo>
                <a:cubicBezTo>
                  <a:pt x="1907" y="217"/>
                  <a:pt x="1904" y="214"/>
                  <a:pt x="1900" y="214"/>
                </a:cubicBezTo>
                <a:close/>
                <a:moveTo>
                  <a:pt x="1922" y="214"/>
                </a:moveTo>
                <a:cubicBezTo>
                  <a:pt x="1917" y="214"/>
                  <a:pt x="1914" y="217"/>
                  <a:pt x="1914" y="220"/>
                </a:cubicBezTo>
                <a:cubicBezTo>
                  <a:pt x="1914" y="224"/>
                  <a:pt x="1917" y="227"/>
                  <a:pt x="1922" y="227"/>
                </a:cubicBezTo>
                <a:cubicBezTo>
                  <a:pt x="1926" y="227"/>
                  <a:pt x="1929" y="224"/>
                  <a:pt x="1929" y="220"/>
                </a:cubicBezTo>
                <a:cubicBezTo>
                  <a:pt x="1929" y="217"/>
                  <a:pt x="1926" y="214"/>
                  <a:pt x="1922" y="214"/>
                </a:cubicBezTo>
                <a:close/>
                <a:moveTo>
                  <a:pt x="1900" y="233"/>
                </a:moveTo>
                <a:cubicBezTo>
                  <a:pt x="1895" y="233"/>
                  <a:pt x="1892" y="236"/>
                  <a:pt x="1892" y="239"/>
                </a:cubicBezTo>
                <a:cubicBezTo>
                  <a:pt x="1892" y="243"/>
                  <a:pt x="1895" y="245"/>
                  <a:pt x="1900" y="245"/>
                </a:cubicBezTo>
                <a:cubicBezTo>
                  <a:pt x="1904" y="245"/>
                  <a:pt x="1907" y="243"/>
                  <a:pt x="1907" y="239"/>
                </a:cubicBezTo>
                <a:cubicBezTo>
                  <a:pt x="1907" y="236"/>
                  <a:pt x="1904" y="233"/>
                  <a:pt x="1900" y="233"/>
                </a:cubicBezTo>
                <a:close/>
                <a:moveTo>
                  <a:pt x="1922" y="233"/>
                </a:moveTo>
                <a:cubicBezTo>
                  <a:pt x="1917" y="233"/>
                  <a:pt x="1914" y="236"/>
                  <a:pt x="1914" y="239"/>
                </a:cubicBezTo>
                <a:cubicBezTo>
                  <a:pt x="1914" y="243"/>
                  <a:pt x="1917" y="245"/>
                  <a:pt x="1922" y="245"/>
                </a:cubicBezTo>
                <a:cubicBezTo>
                  <a:pt x="1926" y="245"/>
                  <a:pt x="1929" y="243"/>
                  <a:pt x="1929" y="239"/>
                </a:cubicBezTo>
                <a:cubicBezTo>
                  <a:pt x="1929" y="236"/>
                  <a:pt x="1926" y="233"/>
                  <a:pt x="1922" y="233"/>
                </a:cubicBezTo>
                <a:close/>
                <a:moveTo>
                  <a:pt x="1900" y="252"/>
                </a:moveTo>
                <a:cubicBezTo>
                  <a:pt x="1895" y="252"/>
                  <a:pt x="1892" y="255"/>
                  <a:pt x="1892" y="258"/>
                </a:cubicBezTo>
                <a:cubicBezTo>
                  <a:pt x="1892" y="262"/>
                  <a:pt x="1895" y="265"/>
                  <a:pt x="1900" y="265"/>
                </a:cubicBezTo>
                <a:cubicBezTo>
                  <a:pt x="1904" y="265"/>
                  <a:pt x="1907" y="262"/>
                  <a:pt x="1907" y="258"/>
                </a:cubicBezTo>
                <a:cubicBezTo>
                  <a:pt x="1907" y="255"/>
                  <a:pt x="1904" y="252"/>
                  <a:pt x="1900" y="252"/>
                </a:cubicBezTo>
                <a:close/>
                <a:moveTo>
                  <a:pt x="1922" y="252"/>
                </a:moveTo>
                <a:cubicBezTo>
                  <a:pt x="1917" y="252"/>
                  <a:pt x="1914" y="255"/>
                  <a:pt x="1914" y="258"/>
                </a:cubicBezTo>
                <a:cubicBezTo>
                  <a:pt x="1914" y="262"/>
                  <a:pt x="1917" y="265"/>
                  <a:pt x="1922" y="265"/>
                </a:cubicBezTo>
                <a:cubicBezTo>
                  <a:pt x="1926" y="265"/>
                  <a:pt x="1929" y="262"/>
                  <a:pt x="1929" y="258"/>
                </a:cubicBezTo>
                <a:cubicBezTo>
                  <a:pt x="1929" y="255"/>
                  <a:pt x="1926" y="252"/>
                  <a:pt x="1922" y="252"/>
                </a:cubicBezTo>
                <a:close/>
                <a:moveTo>
                  <a:pt x="1900" y="271"/>
                </a:moveTo>
                <a:cubicBezTo>
                  <a:pt x="1895" y="271"/>
                  <a:pt x="1892" y="274"/>
                  <a:pt x="1892" y="278"/>
                </a:cubicBezTo>
                <a:cubicBezTo>
                  <a:pt x="1892" y="282"/>
                  <a:pt x="1895" y="285"/>
                  <a:pt x="1900" y="285"/>
                </a:cubicBezTo>
                <a:cubicBezTo>
                  <a:pt x="1904" y="285"/>
                  <a:pt x="1907" y="282"/>
                  <a:pt x="1907" y="278"/>
                </a:cubicBezTo>
                <a:cubicBezTo>
                  <a:pt x="1907" y="274"/>
                  <a:pt x="1904" y="271"/>
                  <a:pt x="1900" y="271"/>
                </a:cubicBezTo>
                <a:close/>
                <a:moveTo>
                  <a:pt x="1922" y="271"/>
                </a:moveTo>
                <a:cubicBezTo>
                  <a:pt x="1917" y="271"/>
                  <a:pt x="1914" y="274"/>
                  <a:pt x="1914" y="278"/>
                </a:cubicBezTo>
                <a:cubicBezTo>
                  <a:pt x="1914" y="282"/>
                  <a:pt x="1917" y="285"/>
                  <a:pt x="1922" y="285"/>
                </a:cubicBezTo>
                <a:cubicBezTo>
                  <a:pt x="1926" y="285"/>
                  <a:pt x="1929" y="282"/>
                  <a:pt x="1929" y="278"/>
                </a:cubicBezTo>
                <a:cubicBezTo>
                  <a:pt x="1929" y="274"/>
                  <a:pt x="1926" y="271"/>
                  <a:pt x="1922" y="271"/>
                </a:cubicBezTo>
                <a:close/>
                <a:moveTo>
                  <a:pt x="1833" y="290"/>
                </a:moveTo>
                <a:cubicBezTo>
                  <a:pt x="1828" y="290"/>
                  <a:pt x="1825" y="293"/>
                  <a:pt x="1825" y="296"/>
                </a:cubicBezTo>
                <a:cubicBezTo>
                  <a:pt x="1825" y="300"/>
                  <a:pt x="1828" y="303"/>
                  <a:pt x="1833" y="303"/>
                </a:cubicBezTo>
                <a:cubicBezTo>
                  <a:pt x="1837" y="303"/>
                  <a:pt x="1840" y="300"/>
                  <a:pt x="1840" y="296"/>
                </a:cubicBezTo>
                <a:cubicBezTo>
                  <a:pt x="1840" y="293"/>
                  <a:pt x="1837" y="290"/>
                  <a:pt x="1833" y="290"/>
                </a:cubicBezTo>
                <a:close/>
                <a:moveTo>
                  <a:pt x="1833" y="309"/>
                </a:moveTo>
                <a:cubicBezTo>
                  <a:pt x="1828" y="309"/>
                  <a:pt x="1825" y="312"/>
                  <a:pt x="1825" y="316"/>
                </a:cubicBezTo>
                <a:cubicBezTo>
                  <a:pt x="1825" y="320"/>
                  <a:pt x="1828" y="323"/>
                  <a:pt x="1833" y="323"/>
                </a:cubicBezTo>
                <a:cubicBezTo>
                  <a:pt x="1837" y="323"/>
                  <a:pt x="1840" y="320"/>
                  <a:pt x="1840" y="316"/>
                </a:cubicBezTo>
                <a:cubicBezTo>
                  <a:pt x="1840" y="312"/>
                  <a:pt x="1837" y="309"/>
                  <a:pt x="1833" y="309"/>
                </a:cubicBezTo>
                <a:close/>
                <a:moveTo>
                  <a:pt x="1833" y="329"/>
                </a:moveTo>
                <a:cubicBezTo>
                  <a:pt x="1828" y="329"/>
                  <a:pt x="1825" y="332"/>
                  <a:pt x="1825" y="335"/>
                </a:cubicBezTo>
                <a:cubicBezTo>
                  <a:pt x="1825" y="339"/>
                  <a:pt x="1828" y="342"/>
                  <a:pt x="1833" y="342"/>
                </a:cubicBezTo>
                <a:cubicBezTo>
                  <a:pt x="1837" y="342"/>
                  <a:pt x="1840" y="339"/>
                  <a:pt x="1840" y="335"/>
                </a:cubicBezTo>
                <a:cubicBezTo>
                  <a:pt x="1840" y="332"/>
                  <a:pt x="1837" y="329"/>
                  <a:pt x="1833" y="329"/>
                </a:cubicBezTo>
                <a:close/>
                <a:moveTo>
                  <a:pt x="1833" y="348"/>
                </a:moveTo>
                <a:cubicBezTo>
                  <a:pt x="1828" y="348"/>
                  <a:pt x="1825" y="351"/>
                  <a:pt x="1825" y="355"/>
                </a:cubicBezTo>
                <a:cubicBezTo>
                  <a:pt x="1825" y="359"/>
                  <a:pt x="1828" y="362"/>
                  <a:pt x="1833" y="362"/>
                </a:cubicBezTo>
                <a:cubicBezTo>
                  <a:pt x="1837" y="362"/>
                  <a:pt x="1840" y="359"/>
                  <a:pt x="1840" y="355"/>
                </a:cubicBezTo>
                <a:cubicBezTo>
                  <a:pt x="1840" y="351"/>
                  <a:pt x="1837" y="348"/>
                  <a:pt x="1833" y="348"/>
                </a:cubicBezTo>
                <a:close/>
                <a:moveTo>
                  <a:pt x="1833" y="368"/>
                </a:moveTo>
                <a:cubicBezTo>
                  <a:pt x="1828" y="368"/>
                  <a:pt x="1825" y="371"/>
                  <a:pt x="1825" y="374"/>
                </a:cubicBezTo>
                <a:cubicBezTo>
                  <a:pt x="1825" y="378"/>
                  <a:pt x="1828" y="381"/>
                  <a:pt x="1833" y="381"/>
                </a:cubicBezTo>
                <a:cubicBezTo>
                  <a:pt x="1837" y="381"/>
                  <a:pt x="1840" y="378"/>
                  <a:pt x="1840" y="374"/>
                </a:cubicBezTo>
                <a:cubicBezTo>
                  <a:pt x="1840" y="371"/>
                  <a:pt x="1837" y="368"/>
                  <a:pt x="1833" y="368"/>
                </a:cubicBezTo>
                <a:close/>
                <a:moveTo>
                  <a:pt x="1855" y="290"/>
                </a:moveTo>
                <a:cubicBezTo>
                  <a:pt x="1851" y="290"/>
                  <a:pt x="1847" y="293"/>
                  <a:pt x="1847" y="296"/>
                </a:cubicBezTo>
                <a:cubicBezTo>
                  <a:pt x="1847" y="300"/>
                  <a:pt x="1851" y="303"/>
                  <a:pt x="1855" y="303"/>
                </a:cubicBezTo>
                <a:cubicBezTo>
                  <a:pt x="1859" y="303"/>
                  <a:pt x="1863" y="300"/>
                  <a:pt x="1863" y="296"/>
                </a:cubicBezTo>
                <a:cubicBezTo>
                  <a:pt x="1863" y="293"/>
                  <a:pt x="1859" y="290"/>
                  <a:pt x="1855" y="290"/>
                </a:cubicBezTo>
                <a:close/>
                <a:moveTo>
                  <a:pt x="1877" y="290"/>
                </a:moveTo>
                <a:cubicBezTo>
                  <a:pt x="1873" y="290"/>
                  <a:pt x="1870" y="293"/>
                  <a:pt x="1870" y="296"/>
                </a:cubicBezTo>
                <a:cubicBezTo>
                  <a:pt x="1870" y="300"/>
                  <a:pt x="1873" y="303"/>
                  <a:pt x="1877" y="303"/>
                </a:cubicBezTo>
                <a:cubicBezTo>
                  <a:pt x="1882" y="303"/>
                  <a:pt x="1885" y="300"/>
                  <a:pt x="1885" y="296"/>
                </a:cubicBezTo>
                <a:cubicBezTo>
                  <a:pt x="1885" y="293"/>
                  <a:pt x="1882" y="290"/>
                  <a:pt x="1877" y="290"/>
                </a:cubicBezTo>
                <a:close/>
                <a:moveTo>
                  <a:pt x="1855" y="309"/>
                </a:moveTo>
                <a:cubicBezTo>
                  <a:pt x="1851" y="309"/>
                  <a:pt x="1847" y="312"/>
                  <a:pt x="1847" y="316"/>
                </a:cubicBezTo>
                <a:cubicBezTo>
                  <a:pt x="1847" y="320"/>
                  <a:pt x="1851" y="323"/>
                  <a:pt x="1855" y="323"/>
                </a:cubicBezTo>
                <a:cubicBezTo>
                  <a:pt x="1859" y="323"/>
                  <a:pt x="1863" y="320"/>
                  <a:pt x="1863" y="316"/>
                </a:cubicBezTo>
                <a:cubicBezTo>
                  <a:pt x="1863" y="312"/>
                  <a:pt x="1859" y="309"/>
                  <a:pt x="1855" y="309"/>
                </a:cubicBezTo>
                <a:close/>
                <a:moveTo>
                  <a:pt x="1877" y="309"/>
                </a:moveTo>
                <a:cubicBezTo>
                  <a:pt x="1873" y="309"/>
                  <a:pt x="1870" y="312"/>
                  <a:pt x="1870" y="316"/>
                </a:cubicBezTo>
                <a:cubicBezTo>
                  <a:pt x="1870" y="320"/>
                  <a:pt x="1873" y="323"/>
                  <a:pt x="1877" y="323"/>
                </a:cubicBezTo>
                <a:cubicBezTo>
                  <a:pt x="1882" y="323"/>
                  <a:pt x="1885" y="320"/>
                  <a:pt x="1885" y="316"/>
                </a:cubicBezTo>
                <a:cubicBezTo>
                  <a:pt x="1885" y="312"/>
                  <a:pt x="1882" y="309"/>
                  <a:pt x="1877" y="309"/>
                </a:cubicBezTo>
                <a:close/>
                <a:moveTo>
                  <a:pt x="1855" y="329"/>
                </a:moveTo>
                <a:cubicBezTo>
                  <a:pt x="1851" y="329"/>
                  <a:pt x="1847" y="332"/>
                  <a:pt x="1847" y="335"/>
                </a:cubicBezTo>
                <a:cubicBezTo>
                  <a:pt x="1847" y="339"/>
                  <a:pt x="1851" y="342"/>
                  <a:pt x="1855" y="342"/>
                </a:cubicBezTo>
                <a:cubicBezTo>
                  <a:pt x="1859" y="342"/>
                  <a:pt x="1863" y="339"/>
                  <a:pt x="1863" y="335"/>
                </a:cubicBezTo>
                <a:cubicBezTo>
                  <a:pt x="1863" y="332"/>
                  <a:pt x="1859" y="329"/>
                  <a:pt x="1855" y="329"/>
                </a:cubicBezTo>
                <a:close/>
                <a:moveTo>
                  <a:pt x="1877" y="329"/>
                </a:moveTo>
                <a:cubicBezTo>
                  <a:pt x="1873" y="329"/>
                  <a:pt x="1870" y="332"/>
                  <a:pt x="1870" y="335"/>
                </a:cubicBezTo>
                <a:cubicBezTo>
                  <a:pt x="1870" y="339"/>
                  <a:pt x="1873" y="342"/>
                  <a:pt x="1877" y="342"/>
                </a:cubicBezTo>
                <a:cubicBezTo>
                  <a:pt x="1882" y="342"/>
                  <a:pt x="1885" y="339"/>
                  <a:pt x="1885" y="335"/>
                </a:cubicBezTo>
                <a:cubicBezTo>
                  <a:pt x="1885" y="332"/>
                  <a:pt x="1882" y="329"/>
                  <a:pt x="1877" y="329"/>
                </a:cubicBezTo>
                <a:close/>
                <a:moveTo>
                  <a:pt x="1855" y="348"/>
                </a:moveTo>
                <a:cubicBezTo>
                  <a:pt x="1851" y="348"/>
                  <a:pt x="1847" y="351"/>
                  <a:pt x="1847" y="355"/>
                </a:cubicBezTo>
                <a:cubicBezTo>
                  <a:pt x="1847" y="359"/>
                  <a:pt x="1851" y="362"/>
                  <a:pt x="1855" y="362"/>
                </a:cubicBezTo>
                <a:cubicBezTo>
                  <a:pt x="1859" y="362"/>
                  <a:pt x="1863" y="359"/>
                  <a:pt x="1863" y="355"/>
                </a:cubicBezTo>
                <a:cubicBezTo>
                  <a:pt x="1863" y="351"/>
                  <a:pt x="1859" y="348"/>
                  <a:pt x="1855" y="348"/>
                </a:cubicBezTo>
                <a:close/>
                <a:moveTo>
                  <a:pt x="1877" y="348"/>
                </a:moveTo>
                <a:cubicBezTo>
                  <a:pt x="1873" y="348"/>
                  <a:pt x="1870" y="351"/>
                  <a:pt x="1870" y="355"/>
                </a:cubicBezTo>
                <a:cubicBezTo>
                  <a:pt x="1870" y="359"/>
                  <a:pt x="1873" y="362"/>
                  <a:pt x="1877" y="362"/>
                </a:cubicBezTo>
                <a:cubicBezTo>
                  <a:pt x="1882" y="362"/>
                  <a:pt x="1885" y="359"/>
                  <a:pt x="1885" y="355"/>
                </a:cubicBezTo>
                <a:cubicBezTo>
                  <a:pt x="1885" y="351"/>
                  <a:pt x="1882" y="348"/>
                  <a:pt x="1877" y="348"/>
                </a:cubicBezTo>
                <a:close/>
                <a:moveTo>
                  <a:pt x="1855" y="368"/>
                </a:moveTo>
                <a:cubicBezTo>
                  <a:pt x="1851" y="368"/>
                  <a:pt x="1847" y="371"/>
                  <a:pt x="1847" y="374"/>
                </a:cubicBezTo>
                <a:cubicBezTo>
                  <a:pt x="1847" y="378"/>
                  <a:pt x="1851" y="381"/>
                  <a:pt x="1855" y="381"/>
                </a:cubicBezTo>
                <a:cubicBezTo>
                  <a:pt x="1859" y="381"/>
                  <a:pt x="1863" y="378"/>
                  <a:pt x="1863" y="374"/>
                </a:cubicBezTo>
                <a:cubicBezTo>
                  <a:pt x="1863" y="371"/>
                  <a:pt x="1859" y="368"/>
                  <a:pt x="1855" y="368"/>
                </a:cubicBezTo>
                <a:close/>
                <a:moveTo>
                  <a:pt x="1877" y="368"/>
                </a:moveTo>
                <a:cubicBezTo>
                  <a:pt x="1873" y="368"/>
                  <a:pt x="1870" y="371"/>
                  <a:pt x="1870" y="374"/>
                </a:cubicBezTo>
                <a:cubicBezTo>
                  <a:pt x="1870" y="378"/>
                  <a:pt x="1873" y="381"/>
                  <a:pt x="1877" y="381"/>
                </a:cubicBezTo>
                <a:cubicBezTo>
                  <a:pt x="1882" y="381"/>
                  <a:pt x="1885" y="378"/>
                  <a:pt x="1885" y="374"/>
                </a:cubicBezTo>
                <a:cubicBezTo>
                  <a:pt x="1885" y="371"/>
                  <a:pt x="1882" y="368"/>
                  <a:pt x="1877" y="368"/>
                </a:cubicBezTo>
                <a:close/>
                <a:moveTo>
                  <a:pt x="1855" y="387"/>
                </a:moveTo>
                <a:cubicBezTo>
                  <a:pt x="1851" y="387"/>
                  <a:pt x="1847" y="390"/>
                  <a:pt x="1847" y="393"/>
                </a:cubicBezTo>
                <a:cubicBezTo>
                  <a:pt x="1847" y="397"/>
                  <a:pt x="1851" y="400"/>
                  <a:pt x="1855" y="400"/>
                </a:cubicBezTo>
                <a:cubicBezTo>
                  <a:pt x="1859" y="400"/>
                  <a:pt x="1863" y="397"/>
                  <a:pt x="1863" y="393"/>
                </a:cubicBezTo>
                <a:cubicBezTo>
                  <a:pt x="1863" y="390"/>
                  <a:pt x="1859" y="387"/>
                  <a:pt x="1855" y="387"/>
                </a:cubicBezTo>
                <a:close/>
                <a:moveTo>
                  <a:pt x="1877" y="387"/>
                </a:moveTo>
                <a:cubicBezTo>
                  <a:pt x="1873" y="387"/>
                  <a:pt x="1870" y="390"/>
                  <a:pt x="1870" y="393"/>
                </a:cubicBezTo>
                <a:cubicBezTo>
                  <a:pt x="1870" y="397"/>
                  <a:pt x="1873" y="400"/>
                  <a:pt x="1877" y="400"/>
                </a:cubicBezTo>
                <a:cubicBezTo>
                  <a:pt x="1882" y="400"/>
                  <a:pt x="1885" y="397"/>
                  <a:pt x="1885" y="393"/>
                </a:cubicBezTo>
                <a:cubicBezTo>
                  <a:pt x="1885" y="390"/>
                  <a:pt x="1882" y="387"/>
                  <a:pt x="1877" y="387"/>
                </a:cubicBezTo>
                <a:close/>
                <a:moveTo>
                  <a:pt x="1855" y="406"/>
                </a:moveTo>
                <a:cubicBezTo>
                  <a:pt x="1851" y="406"/>
                  <a:pt x="1847" y="409"/>
                  <a:pt x="1847" y="413"/>
                </a:cubicBezTo>
                <a:cubicBezTo>
                  <a:pt x="1847" y="416"/>
                  <a:pt x="1851" y="419"/>
                  <a:pt x="1855" y="419"/>
                </a:cubicBezTo>
                <a:cubicBezTo>
                  <a:pt x="1859" y="419"/>
                  <a:pt x="1863" y="416"/>
                  <a:pt x="1863" y="413"/>
                </a:cubicBezTo>
                <a:cubicBezTo>
                  <a:pt x="1863" y="409"/>
                  <a:pt x="1859" y="406"/>
                  <a:pt x="1855" y="406"/>
                </a:cubicBezTo>
                <a:close/>
                <a:moveTo>
                  <a:pt x="1877" y="406"/>
                </a:moveTo>
                <a:cubicBezTo>
                  <a:pt x="1873" y="406"/>
                  <a:pt x="1870" y="409"/>
                  <a:pt x="1870" y="413"/>
                </a:cubicBezTo>
                <a:cubicBezTo>
                  <a:pt x="1870" y="416"/>
                  <a:pt x="1873" y="419"/>
                  <a:pt x="1877" y="419"/>
                </a:cubicBezTo>
                <a:cubicBezTo>
                  <a:pt x="1882" y="419"/>
                  <a:pt x="1885" y="416"/>
                  <a:pt x="1885" y="413"/>
                </a:cubicBezTo>
                <a:cubicBezTo>
                  <a:pt x="1885" y="409"/>
                  <a:pt x="1882" y="406"/>
                  <a:pt x="1877" y="406"/>
                </a:cubicBezTo>
                <a:close/>
                <a:moveTo>
                  <a:pt x="1855" y="425"/>
                </a:moveTo>
                <a:cubicBezTo>
                  <a:pt x="1851" y="425"/>
                  <a:pt x="1847" y="428"/>
                  <a:pt x="1847" y="432"/>
                </a:cubicBezTo>
                <a:cubicBezTo>
                  <a:pt x="1847" y="435"/>
                  <a:pt x="1851" y="438"/>
                  <a:pt x="1855" y="438"/>
                </a:cubicBezTo>
                <a:cubicBezTo>
                  <a:pt x="1859" y="438"/>
                  <a:pt x="1863" y="435"/>
                  <a:pt x="1863" y="432"/>
                </a:cubicBezTo>
                <a:cubicBezTo>
                  <a:pt x="1863" y="428"/>
                  <a:pt x="1859" y="425"/>
                  <a:pt x="1855" y="425"/>
                </a:cubicBezTo>
                <a:close/>
                <a:moveTo>
                  <a:pt x="1877" y="425"/>
                </a:moveTo>
                <a:cubicBezTo>
                  <a:pt x="1873" y="425"/>
                  <a:pt x="1870" y="428"/>
                  <a:pt x="1870" y="432"/>
                </a:cubicBezTo>
                <a:cubicBezTo>
                  <a:pt x="1870" y="435"/>
                  <a:pt x="1873" y="438"/>
                  <a:pt x="1877" y="438"/>
                </a:cubicBezTo>
                <a:cubicBezTo>
                  <a:pt x="1882" y="438"/>
                  <a:pt x="1885" y="435"/>
                  <a:pt x="1885" y="432"/>
                </a:cubicBezTo>
                <a:cubicBezTo>
                  <a:pt x="1885" y="428"/>
                  <a:pt x="1882" y="425"/>
                  <a:pt x="1877" y="425"/>
                </a:cubicBezTo>
                <a:close/>
                <a:moveTo>
                  <a:pt x="1900" y="290"/>
                </a:moveTo>
                <a:cubicBezTo>
                  <a:pt x="1895" y="290"/>
                  <a:pt x="1892" y="293"/>
                  <a:pt x="1892" y="296"/>
                </a:cubicBezTo>
                <a:cubicBezTo>
                  <a:pt x="1892" y="300"/>
                  <a:pt x="1895" y="303"/>
                  <a:pt x="1900" y="303"/>
                </a:cubicBezTo>
                <a:cubicBezTo>
                  <a:pt x="1904" y="303"/>
                  <a:pt x="1907" y="300"/>
                  <a:pt x="1907" y="296"/>
                </a:cubicBezTo>
                <a:cubicBezTo>
                  <a:pt x="1907" y="293"/>
                  <a:pt x="1904" y="290"/>
                  <a:pt x="1900" y="290"/>
                </a:cubicBezTo>
                <a:close/>
                <a:moveTo>
                  <a:pt x="1922" y="290"/>
                </a:moveTo>
                <a:cubicBezTo>
                  <a:pt x="1917" y="290"/>
                  <a:pt x="1914" y="293"/>
                  <a:pt x="1914" y="296"/>
                </a:cubicBezTo>
                <a:cubicBezTo>
                  <a:pt x="1914" y="300"/>
                  <a:pt x="1917" y="303"/>
                  <a:pt x="1922" y="303"/>
                </a:cubicBezTo>
                <a:cubicBezTo>
                  <a:pt x="1926" y="303"/>
                  <a:pt x="1929" y="300"/>
                  <a:pt x="1929" y="296"/>
                </a:cubicBezTo>
                <a:cubicBezTo>
                  <a:pt x="1929" y="293"/>
                  <a:pt x="1926" y="290"/>
                  <a:pt x="1922" y="290"/>
                </a:cubicBezTo>
                <a:close/>
                <a:moveTo>
                  <a:pt x="1900" y="309"/>
                </a:moveTo>
                <a:cubicBezTo>
                  <a:pt x="1895" y="309"/>
                  <a:pt x="1892" y="312"/>
                  <a:pt x="1892" y="316"/>
                </a:cubicBezTo>
                <a:cubicBezTo>
                  <a:pt x="1892" y="320"/>
                  <a:pt x="1895" y="323"/>
                  <a:pt x="1900" y="323"/>
                </a:cubicBezTo>
                <a:cubicBezTo>
                  <a:pt x="1904" y="323"/>
                  <a:pt x="1907" y="320"/>
                  <a:pt x="1907" y="316"/>
                </a:cubicBezTo>
                <a:cubicBezTo>
                  <a:pt x="1907" y="312"/>
                  <a:pt x="1904" y="309"/>
                  <a:pt x="1900" y="309"/>
                </a:cubicBezTo>
                <a:close/>
                <a:moveTo>
                  <a:pt x="1922" y="309"/>
                </a:moveTo>
                <a:cubicBezTo>
                  <a:pt x="1917" y="309"/>
                  <a:pt x="1914" y="312"/>
                  <a:pt x="1914" y="316"/>
                </a:cubicBezTo>
                <a:cubicBezTo>
                  <a:pt x="1914" y="320"/>
                  <a:pt x="1917" y="323"/>
                  <a:pt x="1922" y="323"/>
                </a:cubicBezTo>
                <a:cubicBezTo>
                  <a:pt x="1926" y="323"/>
                  <a:pt x="1929" y="320"/>
                  <a:pt x="1929" y="316"/>
                </a:cubicBezTo>
                <a:cubicBezTo>
                  <a:pt x="1929" y="312"/>
                  <a:pt x="1926" y="309"/>
                  <a:pt x="1922" y="309"/>
                </a:cubicBezTo>
                <a:close/>
                <a:moveTo>
                  <a:pt x="1900" y="329"/>
                </a:moveTo>
                <a:cubicBezTo>
                  <a:pt x="1895" y="329"/>
                  <a:pt x="1892" y="332"/>
                  <a:pt x="1892" y="335"/>
                </a:cubicBezTo>
                <a:cubicBezTo>
                  <a:pt x="1892" y="339"/>
                  <a:pt x="1895" y="342"/>
                  <a:pt x="1900" y="342"/>
                </a:cubicBezTo>
                <a:cubicBezTo>
                  <a:pt x="1904" y="342"/>
                  <a:pt x="1907" y="339"/>
                  <a:pt x="1907" y="335"/>
                </a:cubicBezTo>
                <a:cubicBezTo>
                  <a:pt x="1907" y="332"/>
                  <a:pt x="1904" y="329"/>
                  <a:pt x="1900" y="329"/>
                </a:cubicBezTo>
                <a:close/>
                <a:moveTo>
                  <a:pt x="1922" y="329"/>
                </a:moveTo>
                <a:cubicBezTo>
                  <a:pt x="1917" y="329"/>
                  <a:pt x="1914" y="332"/>
                  <a:pt x="1914" y="335"/>
                </a:cubicBezTo>
                <a:cubicBezTo>
                  <a:pt x="1914" y="339"/>
                  <a:pt x="1917" y="342"/>
                  <a:pt x="1922" y="342"/>
                </a:cubicBezTo>
                <a:cubicBezTo>
                  <a:pt x="1926" y="342"/>
                  <a:pt x="1929" y="339"/>
                  <a:pt x="1929" y="335"/>
                </a:cubicBezTo>
                <a:cubicBezTo>
                  <a:pt x="1929" y="332"/>
                  <a:pt x="1926" y="329"/>
                  <a:pt x="1922" y="329"/>
                </a:cubicBezTo>
                <a:close/>
                <a:moveTo>
                  <a:pt x="1900" y="348"/>
                </a:moveTo>
                <a:cubicBezTo>
                  <a:pt x="1895" y="348"/>
                  <a:pt x="1892" y="351"/>
                  <a:pt x="1892" y="355"/>
                </a:cubicBezTo>
                <a:cubicBezTo>
                  <a:pt x="1892" y="359"/>
                  <a:pt x="1895" y="362"/>
                  <a:pt x="1900" y="362"/>
                </a:cubicBezTo>
                <a:cubicBezTo>
                  <a:pt x="1904" y="362"/>
                  <a:pt x="1907" y="359"/>
                  <a:pt x="1907" y="355"/>
                </a:cubicBezTo>
                <a:cubicBezTo>
                  <a:pt x="1907" y="351"/>
                  <a:pt x="1904" y="348"/>
                  <a:pt x="1900" y="348"/>
                </a:cubicBezTo>
                <a:close/>
                <a:moveTo>
                  <a:pt x="1922" y="348"/>
                </a:moveTo>
                <a:cubicBezTo>
                  <a:pt x="1917" y="348"/>
                  <a:pt x="1914" y="351"/>
                  <a:pt x="1914" y="355"/>
                </a:cubicBezTo>
                <a:cubicBezTo>
                  <a:pt x="1914" y="359"/>
                  <a:pt x="1917" y="362"/>
                  <a:pt x="1922" y="362"/>
                </a:cubicBezTo>
                <a:cubicBezTo>
                  <a:pt x="1926" y="362"/>
                  <a:pt x="1929" y="359"/>
                  <a:pt x="1929" y="355"/>
                </a:cubicBezTo>
                <a:cubicBezTo>
                  <a:pt x="1929" y="351"/>
                  <a:pt x="1926" y="348"/>
                  <a:pt x="1922" y="348"/>
                </a:cubicBezTo>
                <a:close/>
                <a:moveTo>
                  <a:pt x="1900" y="368"/>
                </a:moveTo>
                <a:cubicBezTo>
                  <a:pt x="1895" y="368"/>
                  <a:pt x="1892" y="371"/>
                  <a:pt x="1892" y="374"/>
                </a:cubicBezTo>
                <a:cubicBezTo>
                  <a:pt x="1892" y="378"/>
                  <a:pt x="1895" y="381"/>
                  <a:pt x="1900" y="381"/>
                </a:cubicBezTo>
                <a:cubicBezTo>
                  <a:pt x="1904" y="381"/>
                  <a:pt x="1907" y="378"/>
                  <a:pt x="1907" y="374"/>
                </a:cubicBezTo>
                <a:cubicBezTo>
                  <a:pt x="1907" y="371"/>
                  <a:pt x="1904" y="368"/>
                  <a:pt x="1900" y="368"/>
                </a:cubicBezTo>
                <a:close/>
                <a:moveTo>
                  <a:pt x="1922" y="368"/>
                </a:moveTo>
                <a:cubicBezTo>
                  <a:pt x="1917" y="368"/>
                  <a:pt x="1914" y="371"/>
                  <a:pt x="1914" y="374"/>
                </a:cubicBezTo>
                <a:cubicBezTo>
                  <a:pt x="1914" y="378"/>
                  <a:pt x="1917" y="381"/>
                  <a:pt x="1922" y="381"/>
                </a:cubicBezTo>
                <a:cubicBezTo>
                  <a:pt x="1926" y="381"/>
                  <a:pt x="1929" y="378"/>
                  <a:pt x="1929" y="374"/>
                </a:cubicBezTo>
                <a:cubicBezTo>
                  <a:pt x="1929" y="371"/>
                  <a:pt x="1926" y="368"/>
                  <a:pt x="1922" y="368"/>
                </a:cubicBezTo>
                <a:close/>
                <a:moveTo>
                  <a:pt x="1900" y="387"/>
                </a:moveTo>
                <a:cubicBezTo>
                  <a:pt x="1895" y="387"/>
                  <a:pt x="1892" y="390"/>
                  <a:pt x="1892" y="393"/>
                </a:cubicBezTo>
                <a:cubicBezTo>
                  <a:pt x="1892" y="397"/>
                  <a:pt x="1895" y="400"/>
                  <a:pt x="1900" y="400"/>
                </a:cubicBezTo>
                <a:cubicBezTo>
                  <a:pt x="1904" y="400"/>
                  <a:pt x="1907" y="397"/>
                  <a:pt x="1907" y="393"/>
                </a:cubicBezTo>
                <a:cubicBezTo>
                  <a:pt x="1907" y="390"/>
                  <a:pt x="1904" y="387"/>
                  <a:pt x="1900" y="387"/>
                </a:cubicBezTo>
                <a:close/>
                <a:moveTo>
                  <a:pt x="1922" y="387"/>
                </a:moveTo>
                <a:cubicBezTo>
                  <a:pt x="1917" y="387"/>
                  <a:pt x="1914" y="390"/>
                  <a:pt x="1914" y="393"/>
                </a:cubicBezTo>
                <a:cubicBezTo>
                  <a:pt x="1914" y="397"/>
                  <a:pt x="1917" y="400"/>
                  <a:pt x="1922" y="400"/>
                </a:cubicBezTo>
                <a:cubicBezTo>
                  <a:pt x="1926" y="400"/>
                  <a:pt x="1929" y="397"/>
                  <a:pt x="1929" y="393"/>
                </a:cubicBezTo>
                <a:cubicBezTo>
                  <a:pt x="1929" y="390"/>
                  <a:pt x="1926" y="387"/>
                  <a:pt x="1922" y="387"/>
                </a:cubicBezTo>
                <a:close/>
                <a:moveTo>
                  <a:pt x="1900" y="406"/>
                </a:moveTo>
                <a:cubicBezTo>
                  <a:pt x="1895" y="406"/>
                  <a:pt x="1892" y="409"/>
                  <a:pt x="1892" y="413"/>
                </a:cubicBezTo>
                <a:cubicBezTo>
                  <a:pt x="1892" y="416"/>
                  <a:pt x="1895" y="419"/>
                  <a:pt x="1900" y="419"/>
                </a:cubicBezTo>
                <a:cubicBezTo>
                  <a:pt x="1904" y="419"/>
                  <a:pt x="1907" y="416"/>
                  <a:pt x="1907" y="413"/>
                </a:cubicBezTo>
                <a:cubicBezTo>
                  <a:pt x="1907" y="409"/>
                  <a:pt x="1904" y="406"/>
                  <a:pt x="1900" y="406"/>
                </a:cubicBezTo>
                <a:close/>
                <a:moveTo>
                  <a:pt x="1922" y="406"/>
                </a:moveTo>
                <a:cubicBezTo>
                  <a:pt x="1917" y="406"/>
                  <a:pt x="1914" y="409"/>
                  <a:pt x="1914" y="413"/>
                </a:cubicBezTo>
                <a:cubicBezTo>
                  <a:pt x="1914" y="416"/>
                  <a:pt x="1917" y="419"/>
                  <a:pt x="1922" y="419"/>
                </a:cubicBezTo>
                <a:cubicBezTo>
                  <a:pt x="1926" y="419"/>
                  <a:pt x="1929" y="416"/>
                  <a:pt x="1929" y="413"/>
                </a:cubicBezTo>
                <a:cubicBezTo>
                  <a:pt x="1929" y="409"/>
                  <a:pt x="1926" y="406"/>
                  <a:pt x="1922" y="406"/>
                </a:cubicBezTo>
                <a:close/>
                <a:moveTo>
                  <a:pt x="1900" y="425"/>
                </a:moveTo>
                <a:cubicBezTo>
                  <a:pt x="1895" y="425"/>
                  <a:pt x="1892" y="428"/>
                  <a:pt x="1892" y="432"/>
                </a:cubicBezTo>
                <a:cubicBezTo>
                  <a:pt x="1892" y="435"/>
                  <a:pt x="1895" y="438"/>
                  <a:pt x="1900" y="438"/>
                </a:cubicBezTo>
                <a:cubicBezTo>
                  <a:pt x="1904" y="438"/>
                  <a:pt x="1907" y="435"/>
                  <a:pt x="1907" y="432"/>
                </a:cubicBezTo>
                <a:cubicBezTo>
                  <a:pt x="1907" y="428"/>
                  <a:pt x="1904" y="425"/>
                  <a:pt x="1900" y="425"/>
                </a:cubicBezTo>
                <a:close/>
                <a:moveTo>
                  <a:pt x="1922" y="425"/>
                </a:moveTo>
                <a:cubicBezTo>
                  <a:pt x="1917" y="425"/>
                  <a:pt x="1914" y="428"/>
                  <a:pt x="1914" y="432"/>
                </a:cubicBezTo>
                <a:cubicBezTo>
                  <a:pt x="1914" y="435"/>
                  <a:pt x="1917" y="438"/>
                  <a:pt x="1922" y="438"/>
                </a:cubicBezTo>
                <a:cubicBezTo>
                  <a:pt x="1926" y="438"/>
                  <a:pt x="1929" y="435"/>
                  <a:pt x="1929" y="432"/>
                </a:cubicBezTo>
                <a:cubicBezTo>
                  <a:pt x="1929" y="428"/>
                  <a:pt x="1926" y="425"/>
                  <a:pt x="1922" y="425"/>
                </a:cubicBezTo>
                <a:close/>
                <a:moveTo>
                  <a:pt x="1855" y="446"/>
                </a:moveTo>
                <a:cubicBezTo>
                  <a:pt x="1851" y="446"/>
                  <a:pt x="1847" y="448"/>
                  <a:pt x="1847" y="452"/>
                </a:cubicBezTo>
                <a:cubicBezTo>
                  <a:pt x="1847" y="455"/>
                  <a:pt x="1851" y="458"/>
                  <a:pt x="1855" y="458"/>
                </a:cubicBezTo>
                <a:cubicBezTo>
                  <a:pt x="1859" y="458"/>
                  <a:pt x="1863" y="455"/>
                  <a:pt x="1863" y="452"/>
                </a:cubicBezTo>
                <a:cubicBezTo>
                  <a:pt x="1863" y="448"/>
                  <a:pt x="1859" y="446"/>
                  <a:pt x="1855" y="446"/>
                </a:cubicBezTo>
                <a:close/>
                <a:moveTo>
                  <a:pt x="1877" y="446"/>
                </a:moveTo>
                <a:cubicBezTo>
                  <a:pt x="1873" y="446"/>
                  <a:pt x="1870" y="448"/>
                  <a:pt x="1870" y="452"/>
                </a:cubicBezTo>
                <a:cubicBezTo>
                  <a:pt x="1870" y="455"/>
                  <a:pt x="1873" y="458"/>
                  <a:pt x="1877" y="458"/>
                </a:cubicBezTo>
                <a:cubicBezTo>
                  <a:pt x="1882" y="458"/>
                  <a:pt x="1885" y="455"/>
                  <a:pt x="1885" y="452"/>
                </a:cubicBezTo>
                <a:cubicBezTo>
                  <a:pt x="1885" y="448"/>
                  <a:pt x="1882" y="446"/>
                  <a:pt x="1877" y="446"/>
                </a:cubicBezTo>
                <a:close/>
                <a:moveTo>
                  <a:pt x="1855" y="464"/>
                </a:moveTo>
                <a:cubicBezTo>
                  <a:pt x="1851" y="464"/>
                  <a:pt x="1847" y="467"/>
                  <a:pt x="1847" y="471"/>
                </a:cubicBezTo>
                <a:cubicBezTo>
                  <a:pt x="1847" y="475"/>
                  <a:pt x="1851" y="478"/>
                  <a:pt x="1855" y="478"/>
                </a:cubicBezTo>
                <a:cubicBezTo>
                  <a:pt x="1859" y="478"/>
                  <a:pt x="1863" y="475"/>
                  <a:pt x="1863" y="471"/>
                </a:cubicBezTo>
                <a:cubicBezTo>
                  <a:pt x="1863" y="467"/>
                  <a:pt x="1859" y="464"/>
                  <a:pt x="1855" y="464"/>
                </a:cubicBezTo>
                <a:close/>
                <a:moveTo>
                  <a:pt x="1877" y="464"/>
                </a:moveTo>
                <a:cubicBezTo>
                  <a:pt x="1873" y="464"/>
                  <a:pt x="1870" y="467"/>
                  <a:pt x="1870" y="471"/>
                </a:cubicBezTo>
                <a:cubicBezTo>
                  <a:pt x="1870" y="475"/>
                  <a:pt x="1873" y="478"/>
                  <a:pt x="1877" y="478"/>
                </a:cubicBezTo>
                <a:cubicBezTo>
                  <a:pt x="1882" y="478"/>
                  <a:pt x="1885" y="475"/>
                  <a:pt x="1885" y="471"/>
                </a:cubicBezTo>
                <a:cubicBezTo>
                  <a:pt x="1885" y="467"/>
                  <a:pt x="1882" y="464"/>
                  <a:pt x="1877" y="464"/>
                </a:cubicBezTo>
                <a:close/>
                <a:moveTo>
                  <a:pt x="1855" y="484"/>
                </a:moveTo>
                <a:cubicBezTo>
                  <a:pt x="1851" y="484"/>
                  <a:pt x="1847" y="487"/>
                  <a:pt x="1847" y="490"/>
                </a:cubicBezTo>
                <a:cubicBezTo>
                  <a:pt x="1847" y="494"/>
                  <a:pt x="1851" y="497"/>
                  <a:pt x="1855" y="497"/>
                </a:cubicBezTo>
                <a:cubicBezTo>
                  <a:pt x="1859" y="497"/>
                  <a:pt x="1863" y="494"/>
                  <a:pt x="1863" y="490"/>
                </a:cubicBezTo>
                <a:cubicBezTo>
                  <a:pt x="1863" y="487"/>
                  <a:pt x="1859" y="484"/>
                  <a:pt x="1855" y="484"/>
                </a:cubicBezTo>
                <a:close/>
                <a:moveTo>
                  <a:pt x="1877" y="484"/>
                </a:moveTo>
                <a:cubicBezTo>
                  <a:pt x="1873" y="484"/>
                  <a:pt x="1870" y="487"/>
                  <a:pt x="1870" y="490"/>
                </a:cubicBezTo>
                <a:cubicBezTo>
                  <a:pt x="1870" y="494"/>
                  <a:pt x="1873" y="497"/>
                  <a:pt x="1877" y="497"/>
                </a:cubicBezTo>
                <a:cubicBezTo>
                  <a:pt x="1882" y="497"/>
                  <a:pt x="1885" y="494"/>
                  <a:pt x="1885" y="490"/>
                </a:cubicBezTo>
                <a:cubicBezTo>
                  <a:pt x="1885" y="487"/>
                  <a:pt x="1882" y="484"/>
                  <a:pt x="1877" y="484"/>
                </a:cubicBezTo>
                <a:close/>
                <a:moveTo>
                  <a:pt x="1855" y="503"/>
                </a:moveTo>
                <a:cubicBezTo>
                  <a:pt x="1851" y="503"/>
                  <a:pt x="1847" y="506"/>
                  <a:pt x="1847" y="509"/>
                </a:cubicBezTo>
                <a:cubicBezTo>
                  <a:pt x="1847" y="513"/>
                  <a:pt x="1851" y="516"/>
                  <a:pt x="1855" y="516"/>
                </a:cubicBezTo>
                <a:cubicBezTo>
                  <a:pt x="1859" y="516"/>
                  <a:pt x="1863" y="513"/>
                  <a:pt x="1863" y="509"/>
                </a:cubicBezTo>
                <a:cubicBezTo>
                  <a:pt x="1863" y="506"/>
                  <a:pt x="1859" y="503"/>
                  <a:pt x="1855" y="503"/>
                </a:cubicBezTo>
                <a:close/>
                <a:moveTo>
                  <a:pt x="1877" y="503"/>
                </a:moveTo>
                <a:cubicBezTo>
                  <a:pt x="1873" y="503"/>
                  <a:pt x="1870" y="506"/>
                  <a:pt x="1870" y="509"/>
                </a:cubicBezTo>
                <a:cubicBezTo>
                  <a:pt x="1870" y="513"/>
                  <a:pt x="1873" y="516"/>
                  <a:pt x="1877" y="516"/>
                </a:cubicBezTo>
                <a:cubicBezTo>
                  <a:pt x="1882" y="516"/>
                  <a:pt x="1885" y="513"/>
                  <a:pt x="1885" y="509"/>
                </a:cubicBezTo>
                <a:cubicBezTo>
                  <a:pt x="1885" y="506"/>
                  <a:pt x="1882" y="503"/>
                  <a:pt x="1877" y="503"/>
                </a:cubicBezTo>
                <a:close/>
                <a:moveTo>
                  <a:pt x="1855" y="522"/>
                </a:moveTo>
                <a:cubicBezTo>
                  <a:pt x="1851" y="522"/>
                  <a:pt x="1847" y="525"/>
                  <a:pt x="1847" y="529"/>
                </a:cubicBezTo>
                <a:cubicBezTo>
                  <a:pt x="1847" y="533"/>
                  <a:pt x="1851" y="536"/>
                  <a:pt x="1855" y="536"/>
                </a:cubicBezTo>
                <a:cubicBezTo>
                  <a:pt x="1859" y="536"/>
                  <a:pt x="1863" y="533"/>
                  <a:pt x="1863" y="529"/>
                </a:cubicBezTo>
                <a:cubicBezTo>
                  <a:pt x="1863" y="525"/>
                  <a:pt x="1859" y="522"/>
                  <a:pt x="1855" y="522"/>
                </a:cubicBezTo>
                <a:close/>
                <a:moveTo>
                  <a:pt x="1877" y="522"/>
                </a:moveTo>
                <a:cubicBezTo>
                  <a:pt x="1873" y="522"/>
                  <a:pt x="1870" y="525"/>
                  <a:pt x="1870" y="529"/>
                </a:cubicBezTo>
                <a:cubicBezTo>
                  <a:pt x="1870" y="533"/>
                  <a:pt x="1873" y="536"/>
                  <a:pt x="1877" y="536"/>
                </a:cubicBezTo>
                <a:cubicBezTo>
                  <a:pt x="1882" y="536"/>
                  <a:pt x="1885" y="533"/>
                  <a:pt x="1885" y="529"/>
                </a:cubicBezTo>
                <a:cubicBezTo>
                  <a:pt x="1885" y="525"/>
                  <a:pt x="1882" y="522"/>
                  <a:pt x="1877" y="522"/>
                </a:cubicBezTo>
                <a:close/>
                <a:moveTo>
                  <a:pt x="1855" y="542"/>
                </a:moveTo>
                <a:cubicBezTo>
                  <a:pt x="1851" y="542"/>
                  <a:pt x="1847" y="545"/>
                  <a:pt x="1847" y="549"/>
                </a:cubicBezTo>
                <a:cubicBezTo>
                  <a:pt x="1847" y="552"/>
                  <a:pt x="1851" y="556"/>
                  <a:pt x="1855" y="556"/>
                </a:cubicBezTo>
                <a:cubicBezTo>
                  <a:pt x="1859" y="556"/>
                  <a:pt x="1863" y="552"/>
                  <a:pt x="1863" y="549"/>
                </a:cubicBezTo>
                <a:cubicBezTo>
                  <a:pt x="1863" y="545"/>
                  <a:pt x="1859" y="542"/>
                  <a:pt x="1855" y="542"/>
                </a:cubicBezTo>
                <a:close/>
                <a:moveTo>
                  <a:pt x="1877" y="542"/>
                </a:moveTo>
                <a:cubicBezTo>
                  <a:pt x="1873" y="542"/>
                  <a:pt x="1870" y="545"/>
                  <a:pt x="1870" y="549"/>
                </a:cubicBezTo>
                <a:cubicBezTo>
                  <a:pt x="1870" y="552"/>
                  <a:pt x="1873" y="556"/>
                  <a:pt x="1877" y="556"/>
                </a:cubicBezTo>
                <a:cubicBezTo>
                  <a:pt x="1882" y="556"/>
                  <a:pt x="1885" y="552"/>
                  <a:pt x="1885" y="549"/>
                </a:cubicBezTo>
                <a:cubicBezTo>
                  <a:pt x="1885" y="545"/>
                  <a:pt x="1882" y="542"/>
                  <a:pt x="1877" y="542"/>
                </a:cubicBezTo>
                <a:close/>
                <a:moveTo>
                  <a:pt x="1855" y="561"/>
                </a:moveTo>
                <a:cubicBezTo>
                  <a:pt x="1851" y="561"/>
                  <a:pt x="1847" y="564"/>
                  <a:pt x="1847" y="567"/>
                </a:cubicBezTo>
                <a:cubicBezTo>
                  <a:pt x="1847" y="571"/>
                  <a:pt x="1851" y="574"/>
                  <a:pt x="1855" y="574"/>
                </a:cubicBezTo>
                <a:cubicBezTo>
                  <a:pt x="1859" y="574"/>
                  <a:pt x="1863" y="571"/>
                  <a:pt x="1863" y="567"/>
                </a:cubicBezTo>
                <a:cubicBezTo>
                  <a:pt x="1863" y="564"/>
                  <a:pt x="1859" y="561"/>
                  <a:pt x="1855" y="561"/>
                </a:cubicBezTo>
                <a:close/>
                <a:moveTo>
                  <a:pt x="1877" y="561"/>
                </a:moveTo>
                <a:cubicBezTo>
                  <a:pt x="1873" y="561"/>
                  <a:pt x="1870" y="564"/>
                  <a:pt x="1870" y="567"/>
                </a:cubicBezTo>
                <a:cubicBezTo>
                  <a:pt x="1870" y="571"/>
                  <a:pt x="1873" y="574"/>
                  <a:pt x="1877" y="574"/>
                </a:cubicBezTo>
                <a:cubicBezTo>
                  <a:pt x="1882" y="574"/>
                  <a:pt x="1885" y="571"/>
                  <a:pt x="1885" y="567"/>
                </a:cubicBezTo>
                <a:cubicBezTo>
                  <a:pt x="1885" y="564"/>
                  <a:pt x="1882" y="561"/>
                  <a:pt x="1877" y="561"/>
                </a:cubicBezTo>
                <a:close/>
                <a:moveTo>
                  <a:pt x="1855" y="580"/>
                </a:moveTo>
                <a:cubicBezTo>
                  <a:pt x="1851" y="580"/>
                  <a:pt x="1847" y="583"/>
                  <a:pt x="1847" y="587"/>
                </a:cubicBezTo>
                <a:cubicBezTo>
                  <a:pt x="1847" y="590"/>
                  <a:pt x="1851" y="593"/>
                  <a:pt x="1855" y="593"/>
                </a:cubicBezTo>
                <a:cubicBezTo>
                  <a:pt x="1859" y="593"/>
                  <a:pt x="1863" y="590"/>
                  <a:pt x="1863" y="587"/>
                </a:cubicBezTo>
                <a:cubicBezTo>
                  <a:pt x="1863" y="583"/>
                  <a:pt x="1859" y="580"/>
                  <a:pt x="1855" y="580"/>
                </a:cubicBezTo>
                <a:close/>
                <a:moveTo>
                  <a:pt x="1877" y="580"/>
                </a:moveTo>
                <a:cubicBezTo>
                  <a:pt x="1873" y="580"/>
                  <a:pt x="1870" y="583"/>
                  <a:pt x="1870" y="587"/>
                </a:cubicBezTo>
                <a:cubicBezTo>
                  <a:pt x="1870" y="590"/>
                  <a:pt x="1873" y="593"/>
                  <a:pt x="1877" y="593"/>
                </a:cubicBezTo>
                <a:cubicBezTo>
                  <a:pt x="1882" y="593"/>
                  <a:pt x="1885" y="590"/>
                  <a:pt x="1885" y="587"/>
                </a:cubicBezTo>
                <a:cubicBezTo>
                  <a:pt x="1885" y="583"/>
                  <a:pt x="1882" y="580"/>
                  <a:pt x="1877" y="580"/>
                </a:cubicBezTo>
                <a:close/>
                <a:moveTo>
                  <a:pt x="1900" y="446"/>
                </a:moveTo>
                <a:cubicBezTo>
                  <a:pt x="1895" y="446"/>
                  <a:pt x="1892" y="448"/>
                  <a:pt x="1892" y="452"/>
                </a:cubicBezTo>
                <a:cubicBezTo>
                  <a:pt x="1892" y="455"/>
                  <a:pt x="1895" y="458"/>
                  <a:pt x="1900" y="458"/>
                </a:cubicBezTo>
                <a:cubicBezTo>
                  <a:pt x="1904" y="458"/>
                  <a:pt x="1907" y="455"/>
                  <a:pt x="1907" y="452"/>
                </a:cubicBezTo>
                <a:cubicBezTo>
                  <a:pt x="1907" y="448"/>
                  <a:pt x="1904" y="446"/>
                  <a:pt x="1900" y="446"/>
                </a:cubicBezTo>
                <a:close/>
                <a:moveTo>
                  <a:pt x="1900" y="464"/>
                </a:moveTo>
                <a:cubicBezTo>
                  <a:pt x="1895" y="464"/>
                  <a:pt x="1892" y="467"/>
                  <a:pt x="1892" y="471"/>
                </a:cubicBezTo>
                <a:cubicBezTo>
                  <a:pt x="1892" y="475"/>
                  <a:pt x="1895" y="478"/>
                  <a:pt x="1900" y="478"/>
                </a:cubicBezTo>
                <a:cubicBezTo>
                  <a:pt x="1904" y="478"/>
                  <a:pt x="1907" y="475"/>
                  <a:pt x="1907" y="471"/>
                </a:cubicBezTo>
                <a:cubicBezTo>
                  <a:pt x="1907" y="467"/>
                  <a:pt x="1904" y="464"/>
                  <a:pt x="1900" y="464"/>
                </a:cubicBezTo>
                <a:close/>
                <a:moveTo>
                  <a:pt x="1922" y="464"/>
                </a:moveTo>
                <a:cubicBezTo>
                  <a:pt x="1917" y="464"/>
                  <a:pt x="1914" y="467"/>
                  <a:pt x="1914" y="471"/>
                </a:cubicBezTo>
                <a:cubicBezTo>
                  <a:pt x="1914" y="475"/>
                  <a:pt x="1917" y="478"/>
                  <a:pt x="1922" y="478"/>
                </a:cubicBezTo>
                <a:cubicBezTo>
                  <a:pt x="1926" y="478"/>
                  <a:pt x="1929" y="475"/>
                  <a:pt x="1929" y="471"/>
                </a:cubicBezTo>
                <a:cubicBezTo>
                  <a:pt x="1929" y="467"/>
                  <a:pt x="1926" y="464"/>
                  <a:pt x="1922" y="464"/>
                </a:cubicBezTo>
                <a:close/>
                <a:moveTo>
                  <a:pt x="1900" y="484"/>
                </a:moveTo>
                <a:cubicBezTo>
                  <a:pt x="1895" y="484"/>
                  <a:pt x="1892" y="487"/>
                  <a:pt x="1892" y="490"/>
                </a:cubicBezTo>
                <a:cubicBezTo>
                  <a:pt x="1892" y="494"/>
                  <a:pt x="1895" y="497"/>
                  <a:pt x="1900" y="497"/>
                </a:cubicBezTo>
                <a:cubicBezTo>
                  <a:pt x="1904" y="497"/>
                  <a:pt x="1907" y="494"/>
                  <a:pt x="1907" y="490"/>
                </a:cubicBezTo>
                <a:cubicBezTo>
                  <a:pt x="1907" y="487"/>
                  <a:pt x="1904" y="484"/>
                  <a:pt x="1900" y="484"/>
                </a:cubicBezTo>
                <a:close/>
                <a:moveTo>
                  <a:pt x="1922" y="484"/>
                </a:moveTo>
                <a:cubicBezTo>
                  <a:pt x="1917" y="484"/>
                  <a:pt x="1914" y="487"/>
                  <a:pt x="1914" y="490"/>
                </a:cubicBezTo>
                <a:cubicBezTo>
                  <a:pt x="1914" y="494"/>
                  <a:pt x="1917" y="497"/>
                  <a:pt x="1922" y="497"/>
                </a:cubicBezTo>
                <a:cubicBezTo>
                  <a:pt x="1926" y="497"/>
                  <a:pt x="1929" y="494"/>
                  <a:pt x="1929" y="490"/>
                </a:cubicBezTo>
                <a:cubicBezTo>
                  <a:pt x="1929" y="487"/>
                  <a:pt x="1926" y="484"/>
                  <a:pt x="1922" y="484"/>
                </a:cubicBezTo>
                <a:close/>
                <a:moveTo>
                  <a:pt x="1900" y="503"/>
                </a:moveTo>
                <a:cubicBezTo>
                  <a:pt x="1895" y="503"/>
                  <a:pt x="1892" y="506"/>
                  <a:pt x="1892" y="509"/>
                </a:cubicBezTo>
                <a:cubicBezTo>
                  <a:pt x="1892" y="513"/>
                  <a:pt x="1895" y="516"/>
                  <a:pt x="1900" y="516"/>
                </a:cubicBezTo>
                <a:cubicBezTo>
                  <a:pt x="1904" y="516"/>
                  <a:pt x="1907" y="513"/>
                  <a:pt x="1907" y="509"/>
                </a:cubicBezTo>
                <a:cubicBezTo>
                  <a:pt x="1907" y="506"/>
                  <a:pt x="1904" y="503"/>
                  <a:pt x="1900" y="503"/>
                </a:cubicBezTo>
                <a:close/>
                <a:moveTo>
                  <a:pt x="1922" y="503"/>
                </a:moveTo>
                <a:cubicBezTo>
                  <a:pt x="1917" y="503"/>
                  <a:pt x="1914" y="506"/>
                  <a:pt x="1914" y="509"/>
                </a:cubicBezTo>
                <a:cubicBezTo>
                  <a:pt x="1914" y="513"/>
                  <a:pt x="1917" y="516"/>
                  <a:pt x="1922" y="516"/>
                </a:cubicBezTo>
                <a:cubicBezTo>
                  <a:pt x="1926" y="516"/>
                  <a:pt x="1929" y="513"/>
                  <a:pt x="1929" y="509"/>
                </a:cubicBezTo>
                <a:cubicBezTo>
                  <a:pt x="1929" y="506"/>
                  <a:pt x="1926" y="503"/>
                  <a:pt x="1922" y="503"/>
                </a:cubicBezTo>
                <a:close/>
                <a:moveTo>
                  <a:pt x="1900" y="522"/>
                </a:moveTo>
                <a:cubicBezTo>
                  <a:pt x="1895" y="522"/>
                  <a:pt x="1892" y="525"/>
                  <a:pt x="1892" y="529"/>
                </a:cubicBezTo>
                <a:cubicBezTo>
                  <a:pt x="1892" y="533"/>
                  <a:pt x="1895" y="536"/>
                  <a:pt x="1900" y="536"/>
                </a:cubicBezTo>
                <a:cubicBezTo>
                  <a:pt x="1904" y="536"/>
                  <a:pt x="1907" y="533"/>
                  <a:pt x="1907" y="529"/>
                </a:cubicBezTo>
                <a:cubicBezTo>
                  <a:pt x="1907" y="525"/>
                  <a:pt x="1904" y="522"/>
                  <a:pt x="1900" y="522"/>
                </a:cubicBezTo>
                <a:close/>
                <a:moveTo>
                  <a:pt x="1922" y="522"/>
                </a:moveTo>
                <a:cubicBezTo>
                  <a:pt x="1917" y="522"/>
                  <a:pt x="1914" y="525"/>
                  <a:pt x="1914" y="529"/>
                </a:cubicBezTo>
                <a:cubicBezTo>
                  <a:pt x="1914" y="533"/>
                  <a:pt x="1917" y="536"/>
                  <a:pt x="1922" y="536"/>
                </a:cubicBezTo>
                <a:cubicBezTo>
                  <a:pt x="1926" y="536"/>
                  <a:pt x="1929" y="533"/>
                  <a:pt x="1929" y="529"/>
                </a:cubicBezTo>
                <a:cubicBezTo>
                  <a:pt x="1929" y="525"/>
                  <a:pt x="1926" y="522"/>
                  <a:pt x="1922" y="522"/>
                </a:cubicBezTo>
                <a:close/>
                <a:moveTo>
                  <a:pt x="1900" y="542"/>
                </a:moveTo>
                <a:cubicBezTo>
                  <a:pt x="1895" y="542"/>
                  <a:pt x="1892" y="545"/>
                  <a:pt x="1892" y="549"/>
                </a:cubicBezTo>
                <a:cubicBezTo>
                  <a:pt x="1892" y="552"/>
                  <a:pt x="1895" y="556"/>
                  <a:pt x="1900" y="556"/>
                </a:cubicBezTo>
                <a:cubicBezTo>
                  <a:pt x="1904" y="556"/>
                  <a:pt x="1907" y="552"/>
                  <a:pt x="1907" y="549"/>
                </a:cubicBezTo>
                <a:cubicBezTo>
                  <a:pt x="1907" y="545"/>
                  <a:pt x="1904" y="542"/>
                  <a:pt x="1900" y="542"/>
                </a:cubicBezTo>
                <a:close/>
                <a:moveTo>
                  <a:pt x="1922" y="542"/>
                </a:moveTo>
                <a:cubicBezTo>
                  <a:pt x="1917" y="542"/>
                  <a:pt x="1914" y="545"/>
                  <a:pt x="1914" y="549"/>
                </a:cubicBezTo>
                <a:cubicBezTo>
                  <a:pt x="1914" y="552"/>
                  <a:pt x="1917" y="556"/>
                  <a:pt x="1922" y="556"/>
                </a:cubicBezTo>
                <a:cubicBezTo>
                  <a:pt x="1926" y="556"/>
                  <a:pt x="1929" y="552"/>
                  <a:pt x="1929" y="549"/>
                </a:cubicBezTo>
                <a:cubicBezTo>
                  <a:pt x="1929" y="545"/>
                  <a:pt x="1926" y="542"/>
                  <a:pt x="1922" y="542"/>
                </a:cubicBezTo>
                <a:close/>
                <a:moveTo>
                  <a:pt x="1900" y="561"/>
                </a:moveTo>
                <a:cubicBezTo>
                  <a:pt x="1895" y="561"/>
                  <a:pt x="1892" y="564"/>
                  <a:pt x="1892" y="567"/>
                </a:cubicBezTo>
                <a:cubicBezTo>
                  <a:pt x="1892" y="571"/>
                  <a:pt x="1895" y="574"/>
                  <a:pt x="1900" y="574"/>
                </a:cubicBezTo>
                <a:cubicBezTo>
                  <a:pt x="1904" y="574"/>
                  <a:pt x="1907" y="571"/>
                  <a:pt x="1907" y="567"/>
                </a:cubicBezTo>
                <a:cubicBezTo>
                  <a:pt x="1907" y="564"/>
                  <a:pt x="1904" y="561"/>
                  <a:pt x="1900" y="561"/>
                </a:cubicBezTo>
                <a:close/>
                <a:moveTo>
                  <a:pt x="1922" y="561"/>
                </a:moveTo>
                <a:cubicBezTo>
                  <a:pt x="1917" y="561"/>
                  <a:pt x="1914" y="564"/>
                  <a:pt x="1914" y="567"/>
                </a:cubicBezTo>
                <a:cubicBezTo>
                  <a:pt x="1914" y="571"/>
                  <a:pt x="1917" y="574"/>
                  <a:pt x="1922" y="574"/>
                </a:cubicBezTo>
                <a:cubicBezTo>
                  <a:pt x="1926" y="574"/>
                  <a:pt x="1929" y="571"/>
                  <a:pt x="1929" y="567"/>
                </a:cubicBezTo>
                <a:cubicBezTo>
                  <a:pt x="1929" y="564"/>
                  <a:pt x="1926" y="561"/>
                  <a:pt x="1922" y="561"/>
                </a:cubicBezTo>
                <a:close/>
                <a:moveTo>
                  <a:pt x="1855" y="640"/>
                </a:moveTo>
                <a:cubicBezTo>
                  <a:pt x="1851" y="640"/>
                  <a:pt x="1847" y="643"/>
                  <a:pt x="1847" y="647"/>
                </a:cubicBezTo>
                <a:cubicBezTo>
                  <a:pt x="1847" y="650"/>
                  <a:pt x="1851" y="653"/>
                  <a:pt x="1855" y="653"/>
                </a:cubicBezTo>
                <a:cubicBezTo>
                  <a:pt x="1859" y="653"/>
                  <a:pt x="1863" y="650"/>
                  <a:pt x="1863" y="647"/>
                </a:cubicBezTo>
                <a:cubicBezTo>
                  <a:pt x="1863" y="643"/>
                  <a:pt x="1859" y="640"/>
                  <a:pt x="1855" y="640"/>
                </a:cubicBezTo>
                <a:close/>
                <a:moveTo>
                  <a:pt x="1855" y="659"/>
                </a:moveTo>
                <a:cubicBezTo>
                  <a:pt x="1851" y="659"/>
                  <a:pt x="1847" y="662"/>
                  <a:pt x="1847" y="666"/>
                </a:cubicBezTo>
                <a:cubicBezTo>
                  <a:pt x="1847" y="670"/>
                  <a:pt x="1851" y="673"/>
                  <a:pt x="1855" y="673"/>
                </a:cubicBezTo>
                <a:cubicBezTo>
                  <a:pt x="1859" y="673"/>
                  <a:pt x="1863" y="670"/>
                  <a:pt x="1863" y="666"/>
                </a:cubicBezTo>
                <a:cubicBezTo>
                  <a:pt x="1863" y="662"/>
                  <a:pt x="1859" y="659"/>
                  <a:pt x="1855" y="659"/>
                </a:cubicBezTo>
                <a:close/>
                <a:moveTo>
                  <a:pt x="1877" y="717"/>
                </a:moveTo>
                <a:cubicBezTo>
                  <a:pt x="1873" y="717"/>
                  <a:pt x="1870" y="720"/>
                  <a:pt x="1870" y="724"/>
                </a:cubicBezTo>
                <a:cubicBezTo>
                  <a:pt x="1870" y="727"/>
                  <a:pt x="1873" y="730"/>
                  <a:pt x="1877" y="730"/>
                </a:cubicBezTo>
                <a:cubicBezTo>
                  <a:pt x="1882" y="730"/>
                  <a:pt x="1885" y="727"/>
                  <a:pt x="1885" y="724"/>
                </a:cubicBezTo>
                <a:cubicBezTo>
                  <a:pt x="1885" y="720"/>
                  <a:pt x="1882" y="717"/>
                  <a:pt x="1877" y="717"/>
                </a:cubicBezTo>
                <a:close/>
                <a:moveTo>
                  <a:pt x="1855" y="736"/>
                </a:moveTo>
                <a:cubicBezTo>
                  <a:pt x="1851" y="736"/>
                  <a:pt x="1847" y="739"/>
                  <a:pt x="1847" y="743"/>
                </a:cubicBezTo>
                <a:cubicBezTo>
                  <a:pt x="1847" y="747"/>
                  <a:pt x="1851" y="750"/>
                  <a:pt x="1855" y="750"/>
                </a:cubicBezTo>
                <a:cubicBezTo>
                  <a:pt x="1859" y="750"/>
                  <a:pt x="1863" y="747"/>
                  <a:pt x="1863" y="743"/>
                </a:cubicBezTo>
                <a:cubicBezTo>
                  <a:pt x="1863" y="739"/>
                  <a:pt x="1859" y="736"/>
                  <a:pt x="1855" y="736"/>
                </a:cubicBezTo>
                <a:close/>
                <a:moveTo>
                  <a:pt x="1877" y="736"/>
                </a:moveTo>
                <a:cubicBezTo>
                  <a:pt x="1873" y="736"/>
                  <a:pt x="1870" y="739"/>
                  <a:pt x="1870" y="743"/>
                </a:cubicBezTo>
                <a:cubicBezTo>
                  <a:pt x="1870" y="747"/>
                  <a:pt x="1873" y="750"/>
                  <a:pt x="1877" y="750"/>
                </a:cubicBezTo>
                <a:cubicBezTo>
                  <a:pt x="1882" y="750"/>
                  <a:pt x="1885" y="747"/>
                  <a:pt x="1885" y="743"/>
                </a:cubicBezTo>
                <a:cubicBezTo>
                  <a:pt x="1885" y="739"/>
                  <a:pt x="1882" y="736"/>
                  <a:pt x="1877" y="736"/>
                </a:cubicBezTo>
                <a:close/>
                <a:moveTo>
                  <a:pt x="1922" y="620"/>
                </a:moveTo>
                <a:cubicBezTo>
                  <a:pt x="1917" y="620"/>
                  <a:pt x="1914" y="623"/>
                  <a:pt x="1914" y="627"/>
                </a:cubicBezTo>
                <a:cubicBezTo>
                  <a:pt x="1914" y="631"/>
                  <a:pt x="1917" y="634"/>
                  <a:pt x="1922" y="634"/>
                </a:cubicBezTo>
                <a:cubicBezTo>
                  <a:pt x="1926" y="634"/>
                  <a:pt x="1929" y="631"/>
                  <a:pt x="1929" y="627"/>
                </a:cubicBezTo>
                <a:cubicBezTo>
                  <a:pt x="1929" y="623"/>
                  <a:pt x="1926" y="620"/>
                  <a:pt x="1922" y="620"/>
                </a:cubicBezTo>
                <a:close/>
                <a:moveTo>
                  <a:pt x="1900" y="717"/>
                </a:moveTo>
                <a:cubicBezTo>
                  <a:pt x="1895" y="717"/>
                  <a:pt x="1892" y="720"/>
                  <a:pt x="1892" y="724"/>
                </a:cubicBezTo>
                <a:cubicBezTo>
                  <a:pt x="1892" y="727"/>
                  <a:pt x="1895" y="730"/>
                  <a:pt x="1900" y="730"/>
                </a:cubicBezTo>
                <a:cubicBezTo>
                  <a:pt x="1904" y="730"/>
                  <a:pt x="1907" y="727"/>
                  <a:pt x="1907" y="724"/>
                </a:cubicBezTo>
                <a:cubicBezTo>
                  <a:pt x="1907" y="720"/>
                  <a:pt x="1904" y="717"/>
                  <a:pt x="1900" y="717"/>
                </a:cubicBezTo>
                <a:close/>
                <a:moveTo>
                  <a:pt x="1900" y="736"/>
                </a:moveTo>
                <a:cubicBezTo>
                  <a:pt x="1895" y="736"/>
                  <a:pt x="1892" y="739"/>
                  <a:pt x="1892" y="743"/>
                </a:cubicBezTo>
                <a:cubicBezTo>
                  <a:pt x="1892" y="747"/>
                  <a:pt x="1895" y="750"/>
                  <a:pt x="1900" y="750"/>
                </a:cubicBezTo>
                <a:cubicBezTo>
                  <a:pt x="1904" y="750"/>
                  <a:pt x="1907" y="747"/>
                  <a:pt x="1907" y="743"/>
                </a:cubicBezTo>
                <a:cubicBezTo>
                  <a:pt x="1907" y="739"/>
                  <a:pt x="1904" y="736"/>
                  <a:pt x="1900" y="736"/>
                </a:cubicBezTo>
                <a:close/>
                <a:moveTo>
                  <a:pt x="1877" y="757"/>
                </a:moveTo>
                <a:cubicBezTo>
                  <a:pt x="1873" y="757"/>
                  <a:pt x="1870" y="759"/>
                  <a:pt x="1870" y="763"/>
                </a:cubicBezTo>
                <a:cubicBezTo>
                  <a:pt x="1870" y="766"/>
                  <a:pt x="1873" y="769"/>
                  <a:pt x="1877" y="769"/>
                </a:cubicBezTo>
                <a:cubicBezTo>
                  <a:pt x="1882" y="769"/>
                  <a:pt x="1885" y="766"/>
                  <a:pt x="1885" y="763"/>
                </a:cubicBezTo>
                <a:cubicBezTo>
                  <a:pt x="1885" y="759"/>
                  <a:pt x="1882" y="757"/>
                  <a:pt x="1877" y="757"/>
                </a:cubicBezTo>
                <a:close/>
                <a:moveTo>
                  <a:pt x="1855" y="795"/>
                </a:moveTo>
                <a:cubicBezTo>
                  <a:pt x="1851" y="795"/>
                  <a:pt x="1847" y="798"/>
                  <a:pt x="1847" y="801"/>
                </a:cubicBezTo>
                <a:cubicBezTo>
                  <a:pt x="1847" y="805"/>
                  <a:pt x="1851" y="808"/>
                  <a:pt x="1855" y="808"/>
                </a:cubicBezTo>
                <a:cubicBezTo>
                  <a:pt x="1859" y="808"/>
                  <a:pt x="1863" y="805"/>
                  <a:pt x="1863" y="801"/>
                </a:cubicBezTo>
                <a:cubicBezTo>
                  <a:pt x="1863" y="798"/>
                  <a:pt x="1859" y="795"/>
                  <a:pt x="1855" y="795"/>
                </a:cubicBezTo>
                <a:close/>
                <a:moveTo>
                  <a:pt x="1877" y="795"/>
                </a:moveTo>
                <a:cubicBezTo>
                  <a:pt x="1873" y="795"/>
                  <a:pt x="1870" y="798"/>
                  <a:pt x="1870" y="801"/>
                </a:cubicBezTo>
                <a:cubicBezTo>
                  <a:pt x="1870" y="805"/>
                  <a:pt x="1873" y="808"/>
                  <a:pt x="1877" y="808"/>
                </a:cubicBezTo>
                <a:cubicBezTo>
                  <a:pt x="1882" y="808"/>
                  <a:pt x="1885" y="805"/>
                  <a:pt x="1885" y="801"/>
                </a:cubicBezTo>
                <a:cubicBezTo>
                  <a:pt x="1885" y="798"/>
                  <a:pt x="1882" y="795"/>
                  <a:pt x="1877" y="795"/>
                </a:cubicBezTo>
                <a:close/>
                <a:moveTo>
                  <a:pt x="1900" y="757"/>
                </a:moveTo>
                <a:cubicBezTo>
                  <a:pt x="1895" y="757"/>
                  <a:pt x="1892" y="759"/>
                  <a:pt x="1892" y="763"/>
                </a:cubicBezTo>
                <a:cubicBezTo>
                  <a:pt x="1892" y="766"/>
                  <a:pt x="1895" y="769"/>
                  <a:pt x="1900" y="769"/>
                </a:cubicBezTo>
                <a:cubicBezTo>
                  <a:pt x="1904" y="769"/>
                  <a:pt x="1907" y="766"/>
                  <a:pt x="1907" y="763"/>
                </a:cubicBezTo>
                <a:cubicBezTo>
                  <a:pt x="1907" y="759"/>
                  <a:pt x="1904" y="757"/>
                  <a:pt x="1900" y="757"/>
                </a:cubicBezTo>
                <a:close/>
                <a:moveTo>
                  <a:pt x="1900" y="795"/>
                </a:moveTo>
                <a:cubicBezTo>
                  <a:pt x="1895" y="795"/>
                  <a:pt x="1892" y="798"/>
                  <a:pt x="1892" y="801"/>
                </a:cubicBezTo>
                <a:cubicBezTo>
                  <a:pt x="1892" y="805"/>
                  <a:pt x="1895" y="808"/>
                  <a:pt x="1900" y="808"/>
                </a:cubicBezTo>
                <a:cubicBezTo>
                  <a:pt x="1904" y="808"/>
                  <a:pt x="1907" y="805"/>
                  <a:pt x="1907" y="801"/>
                </a:cubicBezTo>
                <a:cubicBezTo>
                  <a:pt x="1907" y="798"/>
                  <a:pt x="1904" y="795"/>
                  <a:pt x="1900" y="795"/>
                </a:cubicBezTo>
                <a:close/>
                <a:moveTo>
                  <a:pt x="1922" y="814"/>
                </a:moveTo>
                <a:cubicBezTo>
                  <a:pt x="1917" y="814"/>
                  <a:pt x="1914" y="817"/>
                  <a:pt x="1914" y="821"/>
                </a:cubicBezTo>
                <a:cubicBezTo>
                  <a:pt x="1914" y="825"/>
                  <a:pt x="1917" y="828"/>
                  <a:pt x="1922" y="828"/>
                </a:cubicBezTo>
                <a:cubicBezTo>
                  <a:pt x="1926" y="828"/>
                  <a:pt x="1929" y="825"/>
                  <a:pt x="1929" y="821"/>
                </a:cubicBezTo>
                <a:cubicBezTo>
                  <a:pt x="1929" y="817"/>
                  <a:pt x="1926" y="814"/>
                  <a:pt x="1922" y="814"/>
                </a:cubicBezTo>
                <a:close/>
                <a:moveTo>
                  <a:pt x="1922" y="891"/>
                </a:moveTo>
                <a:cubicBezTo>
                  <a:pt x="1917" y="891"/>
                  <a:pt x="1914" y="894"/>
                  <a:pt x="1914" y="898"/>
                </a:cubicBezTo>
                <a:cubicBezTo>
                  <a:pt x="1914" y="902"/>
                  <a:pt x="1917" y="905"/>
                  <a:pt x="1922" y="905"/>
                </a:cubicBezTo>
                <a:cubicBezTo>
                  <a:pt x="1926" y="905"/>
                  <a:pt x="1929" y="902"/>
                  <a:pt x="1929" y="898"/>
                </a:cubicBezTo>
                <a:cubicBezTo>
                  <a:pt x="1929" y="894"/>
                  <a:pt x="1926" y="891"/>
                  <a:pt x="1922" y="891"/>
                </a:cubicBezTo>
                <a:close/>
                <a:moveTo>
                  <a:pt x="1944" y="136"/>
                </a:moveTo>
                <a:cubicBezTo>
                  <a:pt x="1940" y="136"/>
                  <a:pt x="1936" y="139"/>
                  <a:pt x="1936" y="143"/>
                </a:cubicBezTo>
                <a:cubicBezTo>
                  <a:pt x="1936" y="146"/>
                  <a:pt x="1940" y="149"/>
                  <a:pt x="1944" y="149"/>
                </a:cubicBezTo>
                <a:cubicBezTo>
                  <a:pt x="1948" y="149"/>
                  <a:pt x="1952" y="146"/>
                  <a:pt x="1952" y="143"/>
                </a:cubicBezTo>
                <a:cubicBezTo>
                  <a:pt x="1952" y="139"/>
                  <a:pt x="1948" y="136"/>
                  <a:pt x="1944" y="136"/>
                </a:cubicBezTo>
                <a:close/>
                <a:moveTo>
                  <a:pt x="1944" y="155"/>
                </a:moveTo>
                <a:cubicBezTo>
                  <a:pt x="1940" y="155"/>
                  <a:pt x="1936" y="158"/>
                  <a:pt x="1936" y="162"/>
                </a:cubicBezTo>
                <a:cubicBezTo>
                  <a:pt x="1936" y="166"/>
                  <a:pt x="1940" y="169"/>
                  <a:pt x="1944" y="169"/>
                </a:cubicBezTo>
                <a:cubicBezTo>
                  <a:pt x="1948" y="169"/>
                  <a:pt x="1952" y="166"/>
                  <a:pt x="1952" y="162"/>
                </a:cubicBezTo>
                <a:cubicBezTo>
                  <a:pt x="1952" y="158"/>
                  <a:pt x="1948" y="155"/>
                  <a:pt x="1944" y="155"/>
                </a:cubicBezTo>
                <a:close/>
                <a:moveTo>
                  <a:pt x="1944" y="175"/>
                </a:moveTo>
                <a:cubicBezTo>
                  <a:pt x="1940" y="175"/>
                  <a:pt x="1936" y="178"/>
                  <a:pt x="1936" y="182"/>
                </a:cubicBezTo>
                <a:cubicBezTo>
                  <a:pt x="1936" y="185"/>
                  <a:pt x="1940" y="188"/>
                  <a:pt x="1944" y="188"/>
                </a:cubicBezTo>
                <a:cubicBezTo>
                  <a:pt x="1948" y="188"/>
                  <a:pt x="1952" y="185"/>
                  <a:pt x="1952" y="182"/>
                </a:cubicBezTo>
                <a:cubicBezTo>
                  <a:pt x="1952" y="178"/>
                  <a:pt x="1948" y="175"/>
                  <a:pt x="1944" y="175"/>
                </a:cubicBezTo>
                <a:close/>
                <a:moveTo>
                  <a:pt x="1944" y="194"/>
                </a:moveTo>
                <a:cubicBezTo>
                  <a:pt x="1940" y="194"/>
                  <a:pt x="1936" y="197"/>
                  <a:pt x="1936" y="201"/>
                </a:cubicBezTo>
                <a:cubicBezTo>
                  <a:pt x="1936" y="205"/>
                  <a:pt x="1940" y="208"/>
                  <a:pt x="1944" y="208"/>
                </a:cubicBezTo>
                <a:cubicBezTo>
                  <a:pt x="1948" y="208"/>
                  <a:pt x="1952" y="205"/>
                  <a:pt x="1952" y="201"/>
                </a:cubicBezTo>
                <a:cubicBezTo>
                  <a:pt x="1952" y="197"/>
                  <a:pt x="1948" y="194"/>
                  <a:pt x="1944" y="194"/>
                </a:cubicBezTo>
                <a:close/>
                <a:moveTo>
                  <a:pt x="1944" y="214"/>
                </a:moveTo>
                <a:cubicBezTo>
                  <a:pt x="1940" y="214"/>
                  <a:pt x="1936" y="217"/>
                  <a:pt x="1936" y="220"/>
                </a:cubicBezTo>
                <a:cubicBezTo>
                  <a:pt x="1936" y="224"/>
                  <a:pt x="1940" y="227"/>
                  <a:pt x="1944" y="227"/>
                </a:cubicBezTo>
                <a:cubicBezTo>
                  <a:pt x="1948" y="227"/>
                  <a:pt x="1952" y="224"/>
                  <a:pt x="1952" y="220"/>
                </a:cubicBezTo>
                <a:cubicBezTo>
                  <a:pt x="1952" y="217"/>
                  <a:pt x="1948" y="214"/>
                  <a:pt x="1944" y="214"/>
                </a:cubicBezTo>
                <a:close/>
                <a:moveTo>
                  <a:pt x="1944" y="233"/>
                </a:moveTo>
                <a:cubicBezTo>
                  <a:pt x="1940" y="233"/>
                  <a:pt x="1936" y="236"/>
                  <a:pt x="1936" y="239"/>
                </a:cubicBezTo>
                <a:cubicBezTo>
                  <a:pt x="1936" y="243"/>
                  <a:pt x="1940" y="245"/>
                  <a:pt x="1944" y="245"/>
                </a:cubicBezTo>
                <a:cubicBezTo>
                  <a:pt x="1948" y="245"/>
                  <a:pt x="1952" y="243"/>
                  <a:pt x="1952" y="239"/>
                </a:cubicBezTo>
                <a:cubicBezTo>
                  <a:pt x="1952" y="236"/>
                  <a:pt x="1948" y="233"/>
                  <a:pt x="1944" y="233"/>
                </a:cubicBezTo>
                <a:close/>
                <a:moveTo>
                  <a:pt x="1944" y="252"/>
                </a:moveTo>
                <a:cubicBezTo>
                  <a:pt x="1940" y="252"/>
                  <a:pt x="1936" y="255"/>
                  <a:pt x="1936" y="258"/>
                </a:cubicBezTo>
                <a:cubicBezTo>
                  <a:pt x="1936" y="262"/>
                  <a:pt x="1940" y="265"/>
                  <a:pt x="1944" y="265"/>
                </a:cubicBezTo>
                <a:cubicBezTo>
                  <a:pt x="1948" y="265"/>
                  <a:pt x="1952" y="262"/>
                  <a:pt x="1952" y="258"/>
                </a:cubicBezTo>
                <a:cubicBezTo>
                  <a:pt x="1952" y="255"/>
                  <a:pt x="1948" y="252"/>
                  <a:pt x="1944" y="252"/>
                </a:cubicBezTo>
                <a:close/>
                <a:moveTo>
                  <a:pt x="1944" y="271"/>
                </a:moveTo>
                <a:cubicBezTo>
                  <a:pt x="1940" y="271"/>
                  <a:pt x="1936" y="274"/>
                  <a:pt x="1936" y="278"/>
                </a:cubicBezTo>
                <a:cubicBezTo>
                  <a:pt x="1936" y="282"/>
                  <a:pt x="1940" y="285"/>
                  <a:pt x="1944" y="285"/>
                </a:cubicBezTo>
                <a:cubicBezTo>
                  <a:pt x="1948" y="285"/>
                  <a:pt x="1952" y="282"/>
                  <a:pt x="1952" y="278"/>
                </a:cubicBezTo>
                <a:cubicBezTo>
                  <a:pt x="1952" y="274"/>
                  <a:pt x="1948" y="271"/>
                  <a:pt x="1944" y="271"/>
                </a:cubicBezTo>
                <a:close/>
                <a:moveTo>
                  <a:pt x="1944" y="290"/>
                </a:moveTo>
                <a:cubicBezTo>
                  <a:pt x="1940" y="290"/>
                  <a:pt x="1936" y="293"/>
                  <a:pt x="1936" y="296"/>
                </a:cubicBezTo>
                <a:cubicBezTo>
                  <a:pt x="1936" y="300"/>
                  <a:pt x="1940" y="303"/>
                  <a:pt x="1944" y="303"/>
                </a:cubicBezTo>
                <a:cubicBezTo>
                  <a:pt x="1948" y="303"/>
                  <a:pt x="1952" y="300"/>
                  <a:pt x="1952" y="296"/>
                </a:cubicBezTo>
                <a:cubicBezTo>
                  <a:pt x="1952" y="293"/>
                  <a:pt x="1948" y="290"/>
                  <a:pt x="1944" y="290"/>
                </a:cubicBezTo>
                <a:close/>
                <a:moveTo>
                  <a:pt x="1944" y="309"/>
                </a:moveTo>
                <a:cubicBezTo>
                  <a:pt x="1940" y="309"/>
                  <a:pt x="1936" y="312"/>
                  <a:pt x="1936" y="316"/>
                </a:cubicBezTo>
                <a:cubicBezTo>
                  <a:pt x="1936" y="320"/>
                  <a:pt x="1940" y="323"/>
                  <a:pt x="1944" y="323"/>
                </a:cubicBezTo>
                <a:cubicBezTo>
                  <a:pt x="1948" y="323"/>
                  <a:pt x="1952" y="320"/>
                  <a:pt x="1952" y="316"/>
                </a:cubicBezTo>
                <a:cubicBezTo>
                  <a:pt x="1952" y="312"/>
                  <a:pt x="1948" y="309"/>
                  <a:pt x="1944" y="309"/>
                </a:cubicBezTo>
                <a:close/>
                <a:moveTo>
                  <a:pt x="1944" y="329"/>
                </a:moveTo>
                <a:cubicBezTo>
                  <a:pt x="1940" y="329"/>
                  <a:pt x="1936" y="332"/>
                  <a:pt x="1936" y="335"/>
                </a:cubicBezTo>
                <a:cubicBezTo>
                  <a:pt x="1936" y="339"/>
                  <a:pt x="1940" y="342"/>
                  <a:pt x="1944" y="342"/>
                </a:cubicBezTo>
                <a:cubicBezTo>
                  <a:pt x="1948" y="342"/>
                  <a:pt x="1952" y="339"/>
                  <a:pt x="1952" y="335"/>
                </a:cubicBezTo>
                <a:cubicBezTo>
                  <a:pt x="1952" y="332"/>
                  <a:pt x="1948" y="329"/>
                  <a:pt x="1944" y="329"/>
                </a:cubicBezTo>
                <a:close/>
                <a:moveTo>
                  <a:pt x="1944" y="348"/>
                </a:moveTo>
                <a:cubicBezTo>
                  <a:pt x="1940" y="348"/>
                  <a:pt x="1936" y="351"/>
                  <a:pt x="1936" y="355"/>
                </a:cubicBezTo>
                <a:cubicBezTo>
                  <a:pt x="1936" y="359"/>
                  <a:pt x="1940" y="362"/>
                  <a:pt x="1944" y="362"/>
                </a:cubicBezTo>
                <a:cubicBezTo>
                  <a:pt x="1948" y="362"/>
                  <a:pt x="1952" y="359"/>
                  <a:pt x="1952" y="355"/>
                </a:cubicBezTo>
                <a:cubicBezTo>
                  <a:pt x="1952" y="351"/>
                  <a:pt x="1948" y="348"/>
                  <a:pt x="1944" y="348"/>
                </a:cubicBezTo>
                <a:close/>
                <a:moveTo>
                  <a:pt x="1944" y="368"/>
                </a:moveTo>
                <a:cubicBezTo>
                  <a:pt x="1940" y="368"/>
                  <a:pt x="1936" y="371"/>
                  <a:pt x="1936" y="374"/>
                </a:cubicBezTo>
                <a:cubicBezTo>
                  <a:pt x="1936" y="378"/>
                  <a:pt x="1940" y="381"/>
                  <a:pt x="1944" y="381"/>
                </a:cubicBezTo>
                <a:cubicBezTo>
                  <a:pt x="1948" y="381"/>
                  <a:pt x="1952" y="378"/>
                  <a:pt x="1952" y="374"/>
                </a:cubicBezTo>
                <a:cubicBezTo>
                  <a:pt x="1952" y="371"/>
                  <a:pt x="1948" y="368"/>
                  <a:pt x="1944" y="368"/>
                </a:cubicBezTo>
                <a:close/>
                <a:moveTo>
                  <a:pt x="1944" y="387"/>
                </a:moveTo>
                <a:cubicBezTo>
                  <a:pt x="1940" y="387"/>
                  <a:pt x="1936" y="390"/>
                  <a:pt x="1936" y="393"/>
                </a:cubicBezTo>
                <a:cubicBezTo>
                  <a:pt x="1936" y="397"/>
                  <a:pt x="1940" y="400"/>
                  <a:pt x="1944" y="400"/>
                </a:cubicBezTo>
                <a:cubicBezTo>
                  <a:pt x="1948" y="400"/>
                  <a:pt x="1952" y="397"/>
                  <a:pt x="1952" y="393"/>
                </a:cubicBezTo>
                <a:cubicBezTo>
                  <a:pt x="1952" y="390"/>
                  <a:pt x="1948" y="387"/>
                  <a:pt x="1944" y="387"/>
                </a:cubicBezTo>
                <a:close/>
                <a:moveTo>
                  <a:pt x="1944" y="406"/>
                </a:moveTo>
                <a:cubicBezTo>
                  <a:pt x="1940" y="406"/>
                  <a:pt x="1936" y="409"/>
                  <a:pt x="1936" y="413"/>
                </a:cubicBezTo>
                <a:cubicBezTo>
                  <a:pt x="1936" y="416"/>
                  <a:pt x="1940" y="419"/>
                  <a:pt x="1944" y="419"/>
                </a:cubicBezTo>
                <a:cubicBezTo>
                  <a:pt x="1948" y="419"/>
                  <a:pt x="1952" y="416"/>
                  <a:pt x="1952" y="413"/>
                </a:cubicBezTo>
                <a:cubicBezTo>
                  <a:pt x="1952" y="409"/>
                  <a:pt x="1948" y="406"/>
                  <a:pt x="1944" y="406"/>
                </a:cubicBezTo>
                <a:close/>
                <a:moveTo>
                  <a:pt x="1944" y="425"/>
                </a:moveTo>
                <a:cubicBezTo>
                  <a:pt x="1940" y="425"/>
                  <a:pt x="1936" y="428"/>
                  <a:pt x="1936" y="432"/>
                </a:cubicBezTo>
                <a:cubicBezTo>
                  <a:pt x="1936" y="435"/>
                  <a:pt x="1940" y="438"/>
                  <a:pt x="1944" y="438"/>
                </a:cubicBezTo>
                <a:cubicBezTo>
                  <a:pt x="1948" y="438"/>
                  <a:pt x="1952" y="435"/>
                  <a:pt x="1952" y="432"/>
                </a:cubicBezTo>
                <a:cubicBezTo>
                  <a:pt x="1952" y="428"/>
                  <a:pt x="1948" y="425"/>
                  <a:pt x="1944" y="425"/>
                </a:cubicBezTo>
                <a:close/>
                <a:moveTo>
                  <a:pt x="1944" y="620"/>
                </a:moveTo>
                <a:cubicBezTo>
                  <a:pt x="1940" y="620"/>
                  <a:pt x="1936" y="623"/>
                  <a:pt x="1936" y="627"/>
                </a:cubicBezTo>
                <a:cubicBezTo>
                  <a:pt x="1936" y="631"/>
                  <a:pt x="1940" y="634"/>
                  <a:pt x="1944" y="634"/>
                </a:cubicBezTo>
                <a:cubicBezTo>
                  <a:pt x="1948" y="634"/>
                  <a:pt x="1952" y="631"/>
                  <a:pt x="1952" y="627"/>
                </a:cubicBezTo>
                <a:cubicBezTo>
                  <a:pt x="1952" y="623"/>
                  <a:pt x="1948" y="620"/>
                  <a:pt x="1944" y="620"/>
                </a:cubicBezTo>
                <a:close/>
                <a:moveTo>
                  <a:pt x="1944" y="640"/>
                </a:moveTo>
                <a:cubicBezTo>
                  <a:pt x="1940" y="640"/>
                  <a:pt x="1936" y="643"/>
                  <a:pt x="1936" y="647"/>
                </a:cubicBezTo>
                <a:cubicBezTo>
                  <a:pt x="1936" y="650"/>
                  <a:pt x="1940" y="653"/>
                  <a:pt x="1944" y="653"/>
                </a:cubicBezTo>
                <a:cubicBezTo>
                  <a:pt x="1948" y="653"/>
                  <a:pt x="1952" y="650"/>
                  <a:pt x="1952" y="647"/>
                </a:cubicBezTo>
                <a:cubicBezTo>
                  <a:pt x="1952" y="643"/>
                  <a:pt x="1948" y="640"/>
                  <a:pt x="1944" y="640"/>
                </a:cubicBezTo>
                <a:close/>
                <a:moveTo>
                  <a:pt x="1944" y="659"/>
                </a:moveTo>
                <a:cubicBezTo>
                  <a:pt x="1940" y="659"/>
                  <a:pt x="1936" y="662"/>
                  <a:pt x="1936" y="666"/>
                </a:cubicBezTo>
                <a:cubicBezTo>
                  <a:pt x="1936" y="670"/>
                  <a:pt x="1940" y="673"/>
                  <a:pt x="1944" y="673"/>
                </a:cubicBezTo>
                <a:cubicBezTo>
                  <a:pt x="1948" y="673"/>
                  <a:pt x="1952" y="670"/>
                  <a:pt x="1952" y="666"/>
                </a:cubicBezTo>
                <a:cubicBezTo>
                  <a:pt x="1952" y="662"/>
                  <a:pt x="1948" y="659"/>
                  <a:pt x="1944" y="659"/>
                </a:cubicBezTo>
                <a:close/>
                <a:moveTo>
                  <a:pt x="1944" y="679"/>
                </a:moveTo>
                <a:cubicBezTo>
                  <a:pt x="1940" y="679"/>
                  <a:pt x="1936" y="682"/>
                  <a:pt x="1936" y="686"/>
                </a:cubicBezTo>
                <a:cubicBezTo>
                  <a:pt x="1936" y="689"/>
                  <a:pt x="1940" y="692"/>
                  <a:pt x="1944" y="692"/>
                </a:cubicBezTo>
                <a:cubicBezTo>
                  <a:pt x="1948" y="692"/>
                  <a:pt x="1952" y="689"/>
                  <a:pt x="1952" y="686"/>
                </a:cubicBezTo>
                <a:cubicBezTo>
                  <a:pt x="1952" y="682"/>
                  <a:pt x="1948" y="679"/>
                  <a:pt x="1944" y="679"/>
                </a:cubicBezTo>
                <a:close/>
                <a:moveTo>
                  <a:pt x="1944" y="736"/>
                </a:moveTo>
                <a:cubicBezTo>
                  <a:pt x="1940" y="736"/>
                  <a:pt x="1936" y="739"/>
                  <a:pt x="1936" y="743"/>
                </a:cubicBezTo>
                <a:cubicBezTo>
                  <a:pt x="1936" y="747"/>
                  <a:pt x="1940" y="750"/>
                  <a:pt x="1944" y="750"/>
                </a:cubicBezTo>
                <a:cubicBezTo>
                  <a:pt x="1948" y="750"/>
                  <a:pt x="1952" y="747"/>
                  <a:pt x="1952" y="743"/>
                </a:cubicBezTo>
                <a:cubicBezTo>
                  <a:pt x="1952" y="739"/>
                  <a:pt x="1948" y="736"/>
                  <a:pt x="1944" y="736"/>
                </a:cubicBezTo>
                <a:close/>
                <a:moveTo>
                  <a:pt x="1944" y="757"/>
                </a:moveTo>
                <a:cubicBezTo>
                  <a:pt x="1940" y="757"/>
                  <a:pt x="1936" y="759"/>
                  <a:pt x="1936" y="763"/>
                </a:cubicBezTo>
                <a:cubicBezTo>
                  <a:pt x="1936" y="766"/>
                  <a:pt x="1940" y="769"/>
                  <a:pt x="1944" y="769"/>
                </a:cubicBezTo>
                <a:cubicBezTo>
                  <a:pt x="1948" y="769"/>
                  <a:pt x="1952" y="766"/>
                  <a:pt x="1952" y="763"/>
                </a:cubicBezTo>
                <a:cubicBezTo>
                  <a:pt x="1952" y="759"/>
                  <a:pt x="1948" y="757"/>
                  <a:pt x="1944" y="757"/>
                </a:cubicBezTo>
                <a:close/>
                <a:moveTo>
                  <a:pt x="1944" y="814"/>
                </a:moveTo>
                <a:cubicBezTo>
                  <a:pt x="1940" y="814"/>
                  <a:pt x="1936" y="817"/>
                  <a:pt x="1936" y="821"/>
                </a:cubicBezTo>
                <a:cubicBezTo>
                  <a:pt x="1936" y="825"/>
                  <a:pt x="1940" y="828"/>
                  <a:pt x="1944" y="828"/>
                </a:cubicBezTo>
                <a:cubicBezTo>
                  <a:pt x="1948" y="828"/>
                  <a:pt x="1952" y="825"/>
                  <a:pt x="1952" y="821"/>
                </a:cubicBezTo>
                <a:cubicBezTo>
                  <a:pt x="1952" y="817"/>
                  <a:pt x="1948" y="814"/>
                  <a:pt x="1944" y="814"/>
                </a:cubicBezTo>
                <a:close/>
                <a:moveTo>
                  <a:pt x="1966" y="853"/>
                </a:moveTo>
                <a:cubicBezTo>
                  <a:pt x="1962" y="853"/>
                  <a:pt x="1959" y="856"/>
                  <a:pt x="1959" y="860"/>
                </a:cubicBezTo>
                <a:cubicBezTo>
                  <a:pt x="1959" y="864"/>
                  <a:pt x="1962" y="867"/>
                  <a:pt x="1966" y="867"/>
                </a:cubicBezTo>
                <a:cubicBezTo>
                  <a:pt x="1970" y="867"/>
                  <a:pt x="1974" y="864"/>
                  <a:pt x="1974" y="860"/>
                </a:cubicBezTo>
                <a:cubicBezTo>
                  <a:pt x="1974" y="856"/>
                  <a:pt x="1970" y="853"/>
                  <a:pt x="1966" y="853"/>
                </a:cubicBezTo>
                <a:close/>
                <a:moveTo>
                  <a:pt x="1944" y="873"/>
                </a:moveTo>
                <a:cubicBezTo>
                  <a:pt x="1940" y="873"/>
                  <a:pt x="1936" y="876"/>
                  <a:pt x="1936" y="879"/>
                </a:cubicBezTo>
                <a:cubicBezTo>
                  <a:pt x="1936" y="883"/>
                  <a:pt x="1940" y="885"/>
                  <a:pt x="1944" y="885"/>
                </a:cubicBezTo>
                <a:cubicBezTo>
                  <a:pt x="1948" y="885"/>
                  <a:pt x="1952" y="883"/>
                  <a:pt x="1952" y="879"/>
                </a:cubicBezTo>
                <a:cubicBezTo>
                  <a:pt x="1952" y="876"/>
                  <a:pt x="1948" y="873"/>
                  <a:pt x="1944" y="873"/>
                </a:cubicBezTo>
                <a:close/>
                <a:moveTo>
                  <a:pt x="1966" y="873"/>
                </a:moveTo>
                <a:cubicBezTo>
                  <a:pt x="1962" y="873"/>
                  <a:pt x="1959" y="876"/>
                  <a:pt x="1959" y="879"/>
                </a:cubicBezTo>
                <a:cubicBezTo>
                  <a:pt x="1959" y="883"/>
                  <a:pt x="1962" y="885"/>
                  <a:pt x="1966" y="885"/>
                </a:cubicBezTo>
                <a:cubicBezTo>
                  <a:pt x="1970" y="885"/>
                  <a:pt x="1974" y="883"/>
                  <a:pt x="1974" y="879"/>
                </a:cubicBezTo>
                <a:cubicBezTo>
                  <a:pt x="1974" y="876"/>
                  <a:pt x="1970" y="873"/>
                  <a:pt x="1966" y="873"/>
                </a:cubicBezTo>
                <a:close/>
                <a:moveTo>
                  <a:pt x="1944" y="891"/>
                </a:moveTo>
                <a:cubicBezTo>
                  <a:pt x="1940" y="891"/>
                  <a:pt x="1936" y="894"/>
                  <a:pt x="1936" y="898"/>
                </a:cubicBezTo>
                <a:cubicBezTo>
                  <a:pt x="1936" y="902"/>
                  <a:pt x="1940" y="905"/>
                  <a:pt x="1944" y="905"/>
                </a:cubicBezTo>
                <a:cubicBezTo>
                  <a:pt x="1948" y="905"/>
                  <a:pt x="1952" y="902"/>
                  <a:pt x="1952" y="898"/>
                </a:cubicBezTo>
                <a:cubicBezTo>
                  <a:pt x="1952" y="894"/>
                  <a:pt x="1948" y="891"/>
                  <a:pt x="1944" y="891"/>
                </a:cubicBezTo>
                <a:close/>
                <a:moveTo>
                  <a:pt x="1966" y="891"/>
                </a:moveTo>
                <a:cubicBezTo>
                  <a:pt x="1962" y="891"/>
                  <a:pt x="1959" y="894"/>
                  <a:pt x="1959" y="898"/>
                </a:cubicBezTo>
                <a:cubicBezTo>
                  <a:pt x="1959" y="902"/>
                  <a:pt x="1962" y="905"/>
                  <a:pt x="1966" y="905"/>
                </a:cubicBezTo>
                <a:cubicBezTo>
                  <a:pt x="1970" y="905"/>
                  <a:pt x="1974" y="902"/>
                  <a:pt x="1974" y="898"/>
                </a:cubicBezTo>
                <a:cubicBezTo>
                  <a:pt x="1974" y="894"/>
                  <a:pt x="1970" y="891"/>
                  <a:pt x="1966" y="891"/>
                </a:cubicBezTo>
                <a:close/>
                <a:moveTo>
                  <a:pt x="1877" y="930"/>
                </a:moveTo>
                <a:cubicBezTo>
                  <a:pt x="1873" y="930"/>
                  <a:pt x="1870" y="933"/>
                  <a:pt x="1870" y="937"/>
                </a:cubicBezTo>
                <a:cubicBezTo>
                  <a:pt x="1870" y="940"/>
                  <a:pt x="1873" y="943"/>
                  <a:pt x="1877" y="943"/>
                </a:cubicBezTo>
                <a:cubicBezTo>
                  <a:pt x="1882" y="943"/>
                  <a:pt x="1885" y="940"/>
                  <a:pt x="1885" y="937"/>
                </a:cubicBezTo>
                <a:cubicBezTo>
                  <a:pt x="1885" y="933"/>
                  <a:pt x="1882" y="930"/>
                  <a:pt x="1877" y="930"/>
                </a:cubicBezTo>
                <a:close/>
                <a:moveTo>
                  <a:pt x="1900" y="911"/>
                </a:moveTo>
                <a:cubicBezTo>
                  <a:pt x="1895" y="911"/>
                  <a:pt x="1892" y="914"/>
                  <a:pt x="1892" y="917"/>
                </a:cubicBezTo>
                <a:cubicBezTo>
                  <a:pt x="1892" y="921"/>
                  <a:pt x="1895" y="924"/>
                  <a:pt x="1900" y="924"/>
                </a:cubicBezTo>
                <a:cubicBezTo>
                  <a:pt x="1904" y="924"/>
                  <a:pt x="1907" y="921"/>
                  <a:pt x="1907" y="917"/>
                </a:cubicBezTo>
                <a:cubicBezTo>
                  <a:pt x="1907" y="914"/>
                  <a:pt x="1904" y="911"/>
                  <a:pt x="1900" y="911"/>
                </a:cubicBezTo>
                <a:close/>
                <a:moveTo>
                  <a:pt x="1922" y="911"/>
                </a:moveTo>
                <a:cubicBezTo>
                  <a:pt x="1917" y="911"/>
                  <a:pt x="1914" y="914"/>
                  <a:pt x="1914" y="917"/>
                </a:cubicBezTo>
                <a:cubicBezTo>
                  <a:pt x="1914" y="921"/>
                  <a:pt x="1917" y="924"/>
                  <a:pt x="1922" y="924"/>
                </a:cubicBezTo>
                <a:cubicBezTo>
                  <a:pt x="1926" y="924"/>
                  <a:pt x="1929" y="921"/>
                  <a:pt x="1929" y="917"/>
                </a:cubicBezTo>
                <a:cubicBezTo>
                  <a:pt x="1929" y="914"/>
                  <a:pt x="1926" y="911"/>
                  <a:pt x="1922" y="911"/>
                </a:cubicBezTo>
                <a:close/>
                <a:moveTo>
                  <a:pt x="1900" y="930"/>
                </a:moveTo>
                <a:cubicBezTo>
                  <a:pt x="1895" y="930"/>
                  <a:pt x="1892" y="933"/>
                  <a:pt x="1892" y="937"/>
                </a:cubicBezTo>
                <a:cubicBezTo>
                  <a:pt x="1892" y="940"/>
                  <a:pt x="1895" y="943"/>
                  <a:pt x="1900" y="943"/>
                </a:cubicBezTo>
                <a:cubicBezTo>
                  <a:pt x="1904" y="943"/>
                  <a:pt x="1907" y="940"/>
                  <a:pt x="1907" y="937"/>
                </a:cubicBezTo>
                <a:cubicBezTo>
                  <a:pt x="1907" y="933"/>
                  <a:pt x="1904" y="930"/>
                  <a:pt x="1900" y="930"/>
                </a:cubicBezTo>
                <a:close/>
                <a:moveTo>
                  <a:pt x="1922" y="930"/>
                </a:moveTo>
                <a:cubicBezTo>
                  <a:pt x="1917" y="930"/>
                  <a:pt x="1914" y="933"/>
                  <a:pt x="1914" y="937"/>
                </a:cubicBezTo>
                <a:cubicBezTo>
                  <a:pt x="1914" y="940"/>
                  <a:pt x="1917" y="943"/>
                  <a:pt x="1922" y="943"/>
                </a:cubicBezTo>
                <a:cubicBezTo>
                  <a:pt x="1926" y="943"/>
                  <a:pt x="1929" y="940"/>
                  <a:pt x="1929" y="937"/>
                </a:cubicBezTo>
                <a:cubicBezTo>
                  <a:pt x="1929" y="933"/>
                  <a:pt x="1926" y="930"/>
                  <a:pt x="1922" y="930"/>
                </a:cubicBezTo>
                <a:close/>
                <a:moveTo>
                  <a:pt x="1900" y="950"/>
                </a:moveTo>
                <a:cubicBezTo>
                  <a:pt x="1895" y="950"/>
                  <a:pt x="1892" y="953"/>
                  <a:pt x="1892" y="956"/>
                </a:cubicBezTo>
                <a:cubicBezTo>
                  <a:pt x="1892" y="960"/>
                  <a:pt x="1895" y="963"/>
                  <a:pt x="1900" y="963"/>
                </a:cubicBezTo>
                <a:cubicBezTo>
                  <a:pt x="1904" y="963"/>
                  <a:pt x="1907" y="960"/>
                  <a:pt x="1907" y="956"/>
                </a:cubicBezTo>
                <a:cubicBezTo>
                  <a:pt x="1907" y="953"/>
                  <a:pt x="1904" y="950"/>
                  <a:pt x="1900" y="950"/>
                </a:cubicBezTo>
                <a:close/>
                <a:moveTo>
                  <a:pt x="1922" y="950"/>
                </a:moveTo>
                <a:cubicBezTo>
                  <a:pt x="1917" y="950"/>
                  <a:pt x="1914" y="953"/>
                  <a:pt x="1914" y="956"/>
                </a:cubicBezTo>
                <a:cubicBezTo>
                  <a:pt x="1914" y="960"/>
                  <a:pt x="1917" y="963"/>
                  <a:pt x="1922" y="963"/>
                </a:cubicBezTo>
                <a:cubicBezTo>
                  <a:pt x="1926" y="963"/>
                  <a:pt x="1929" y="960"/>
                  <a:pt x="1929" y="956"/>
                </a:cubicBezTo>
                <a:cubicBezTo>
                  <a:pt x="1929" y="953"/>
                  <a:pt x="1926" y="950"/>
                  <a:pt x="1922" y="950"/>
                </a:cubicBezTo>
                <a:close/>
                <a:moveTo>
                  <a:pt x="1900" y="969"/>
                </a:moveTo>
                <a:cubicBezTo>
                  <a:pt x="1895" y="969"/>
                  <a:pt x="1892" y="972"/>
                  <a:pt x="1892" y="976"/>
                </a:cubicBezTo>
                <a:cubicBezTo>
                  <a:pt x="1892" y="980"/>
                  <a:pt x="1895" y="983"/>
                  <a:pt x="1900" y="983"/>
                </a:cubicBezTo>
                <a:cubicBezTo>
                  <a:pt x="1904" y="983"/>
                  <a:pt x="1907" y="980"/>
                  <a:pt x="1907" y="976"/>
                </a:cubicBezTo>
                <a:cubicBezTo>
                  <a:pt x="1907" y="972"/>
                  <a:pt x="1904" y="969"/>
                  <a:pt x="1900" y="969"/>
                </a:cubicBezTo>
                <a:close/>
                <a:moveTo>
                  <a:pt x="1922" y="969"/>
                </a:moveTo>
                <a:cubicBezTo>
                  <a:pt x="1917" y="969"/>
                  <a:pt x="1914" y="972"/>
                  <a:pt x="1914" y="976"/>
                </a:cubicBezTo>
                <a:cubicBezTo>
                  <a:pt x="1914" y="980"/>
                  <a:pt x="1917" y="983"/>
                  <a:pt x="1922" y="983"/>
                </a:cubicBezTo>
                <a:cubicBezTo>
                  <a:pt x="1926" y="983"/>
                  <a:pt x="1929" y="980"/>
                  <a:pt x="1929" y="976"/>
                </a:cubicBezTo>
                <a:cubicBezTo>
                  <a:pt x="1929" y="972"/>
                  <a:pt x="1926" y="969"/>
                  <a:pt x="1922" y="969"/>
                </a:cubicBezTo>
                <a:close/>
                <a:moveTo>
                  <a:pt x="1900" y="988"/>
                </a:moveTo>
                <a:cubicBezTo>
                  <a:pt x="1895" y="988"/>
                  <a:pt x="1892" y="991"/>
                  <a:pt x="1892" y="995"/>
                </a:cubicBezTo>
                <a:cubicBezTo>
                  <a:pt x="1892" y="999"/>
                  <a:pt x="1895" y="1002"/>
                  <a:pt x="1900" y="1002"/>
                </a:cubicBezTo>
                <a:cubicBezTo>
                  <a:pt x="1904" y="1002"/>
                  <a:pt x="1907" y="999"/>
                  <a:pt x="1907" y="995"/>
                </a:cubicBezTo>
                <a:cubicBezTo>
                  <a:pt x="1907" y="991"/>
                  <a:pt x="1904" y="988"/>
                  <a:pt x="1900" y="988"/>
                </a:cubicBezTo>
                <a:close/>
                <a:moveTo>
                  <a:pt x="1922" y="988"/>
                </a:moveTo>
                <a:cubicBezTo>
                  <a:pt x="1917" y="988"/>
                  <a:pt x="1914" y="991"/>
                  <a:pt x="1914" y="995"/>
                </a:cubicBezTo>
                <a:cubicBezTo>
                  <a:pt x="1914" y="999"/>
                  <a:pt x="1917" y="1002"/>
                  <a:pt x="1922" y="1002"/>
                </a:cubicBezTo>
                <a:cubicBezTo>
                  <a:pt x="1926" y="1002"/>
                  <a:pt x="1929" y="999"/>
                  <a:pt x="1929" y="995"/>
                </a:cubicBezTo>
                <a:cubicBezTo>
                  <a:pt x="1929" y="991"/>
                  <a:pt x="1926" y="988"/>
                  <a:pt x="1922" y="988"/>
                </a:cubicBezTo>
                <a:close/>
                <a:moveTo>
                  <a:pt x="1944" y="911"/>
                </a:moveTo>
                <a:cubicBezTo>
                  <a:pt x="1940" y="911"/>
                  <a:pt x="1936" y="914"/>
                  <a:pt x="1936" y="917"/>
                </a:cubicBezTo>
                <a:cubicBezTo>
                  <a:pt x="1936" y="921"/>
                  <a:pt x="1940" y="924"/>
                  <a:pt x="1944" y="924"/>
                </a:cubicBezTo>
                <a:cubicBezTo>
                  <a:pt x="1948" y="924"/>
                  <a:pt x="1952" y="921"/>
                  <a:pt x="1952" y="917"/>
                </a:cubicBezTo>
                <a:cubicBezTo>
                  <a:pt x="1952" y="914"/>
                  <a:pt x="1948" y="911"/>
                  <a:pt x="1944" y="911"/>
                </a:cubicBezTo>
                <a:close/>
                <a:moveTo>
                  <a:pt x="1966" y="911"/>
                </a:moveTo>
                <a:cubicBezTo>
                  <a:pt x="1962" y="911"/>
                  <a:pt x="1959" y="914"/>
                  <a:pt x="1959" y="917"/>
                </a:cubicBezTo>
                <a:cubicBezTo>
                  <a:pt x="1959" y="921"/>
                  <a:pt x="1962" y="924"/>
                  <a:pt x="1966" y="924"/>
                </a:cubicBezTo>
                <a:cubicBezTo>
                  <a:pt x="1970" y="924"/>
                  <a:pt x="1974" y="921"/>
                  <a:pt x="1974" y="917"/>
                </a:cubicBezTo>
                <a:cubicBezTo>
                  <a:pt x="1974" y="914"/>
                  <a:pt x="1970" y="911"/>
                  <a:pt x="1966" y="911"/>
                </a:cubicBezTo>
                <a:close/>
                <a:moveTo>
                  <a:pt x="1944" y="930"/>
                </a:moveTo>
                <a:cubicBezTo>
                  <a:pt x="1940" y="930"/>
                  <a:pt x="1936" y="933"/>
                  <a:pt x="1936" y="937"/>
                </a:cubicBezTo>
                <a:cubicBezTo>
                  <a:pt x="1936" y="940"/>
                  <a:pt x="1940" y="943"/>
                  <a:pt x="1944" y="943"/>
                </a:cubicBezTo>
                <a:cubicBezTo>
                  <a:pt x="1948" y="943"/>
                  <a:pt x="1952" y="940"/>
                  <a:pt x="1952" y="937"/>
                </a:cubicBezTo>
                <a:cubicBezTo>
                  <a:pt x="1952" y="933"/>
                  <a:pt x="1948" y="930"/>
                  <a:pt x="1944" y="930"/>
                </a:cubicBezTo>
                <a:close/>
                <a:moveTo>
                  <a:pt x="1966" y="930"/>
                </a:moveTo>
                <a:cubicBezTo>
                  <a:pt x="1962" y="930"/>
                  <a:pt x="1959" y="933"/>
                  <a:pt x="1959" y="937"/>
                </a:cubicBezTo>
                <a:cubicBezTo>
                  <a:pt x="1959" y="940"/>
                  <a:pt x="1962" y="943"/>
                  <a:pt x="1966" y="943"/>
                </a:cubicBezTo>
                <a:cubicBezTo>
                  <a:pt x="1970" y="943"/>
                  <a:pt x="1974" y="940"/>
                  <a:pt x="1974" y="937"/>
                </a:cubicBezTo>
                <a:cubicBezTo>
                  <a:pt x="1974" y="933"/>
                  <a:pt x="1970" y="930"/>
                  <a:pt x="1966" y="930"/>
                </a:cubicBezTo>
                <a:close/>
                <a:moveTo>
                  <a:pt x="1944" y="950"/>
                </a:moveTo>
                <a:cubicBezTo>
                  <a:pt x="1940" y="950"/>
                  <a:pt x="1936" y="953"/>
                  <a:pt x="1936" y="956"/>
                </a:cubicBezTo>
                <a:cubicBezTo>
                  <a:pt x="1936" y="960"/>
                  <a:pt x="1940" y="963"/>
                  <a:pt x="1944" y="963"/>
                </a:cubicBezTo>
                <a:cubicBezTo>
                  <a:pt x="1948" y="963"/>
                  <a:pt x="1952" y="960"/>
                  <a:pt x="1952" y="956"/>
                </a:cubicBezTo>
                <a:cubicBezTo>
                  <a:pt x="1952" y="953"/>
                  <a:pt x="1948" y="950"/>
                  <a:pt x="1944" y="950"/>
                </a:cubicBezTo>
                <a:close/>
                <a:moveTo>
                  <a:pt x="1966" y="950"/>
                </a:moveTo>
                <a:cubicBezTo>
                  <a:pt x="1962" y="950"/>
                  <a:pt x="1959" y="953"/>
                  <a:pt x="1959" y="956"/>
                </a:cubicBezTo>
                <a:cubicBezTo>
                  <a:pt x="1959" y="960"/>
                  <a:pt x="1962" y="963"/>
                  <a:pt x="1966" y="963"/>
                </a:cubicBezTo>
                <a:cubicBezTo>
                  <a:pt x="1970" y="963"/>
                  <a:pt x="1974" y="960"/>
                  <a:pt x="1974" y="956"/>
                </a:cubicBezTo>
                <a:cubicBezTo>
                  <a:pt x="1974" y="953"/>
                  <a:pt x="1970" y="950"/>
                  <a:pt x="1966" y="950"/>
                </a:cubicBezTo>
                <a:close/>
                <a:moveTo>
                  <a:pt x="1944" y="969"/>
                </a:moveTo>
                <a:cubicBezTo>
                  <a:pt x="1940" y="969"/>
                  <a:pt x="1936" y="972"/>
                  <a:pt x="1936" y="976"/>
                </a:cubicBezTo>
                <a:cubicBezTo>
                  <a:pt x="1936" y="980"/>
                  <a:pt x="1940" y="983"/>
                  <a:pt x="1944" y="983"/>
                </a:cubicBezTo>
                <a:cubicBezTo>
                  <a:pt x="1948" y="983"/>
                  <a:pt x="1952" y="980"/>
                  <a:pt x="1952" y="976"/>
                </a:cubicBezTo>
                <a:cubicBezTo>
                  <a:pt x="1952" y="972"/>
                  <a:pt x="1948" y="969"/>
                  <a:pt x="1944" y="969"/>
                </a:cubicBezTo>
                <a:close/>
                <a:moveTo>
                  <a:pt x="1966" y="969"/>
                </a:moveTo>
                <a:cubicBezTo>
                  <a:pt x="1962" y="969"/>
                  <a:pt x="1959" y="972"/>
                  <a:pt x="1959" y="976"/>
                </a:cubicBezTo>
                <a:cubicBezTo>
                  <a:pt x="1959" y="980"/>
                  <a:pt x="1962" y="983"/>
                  <a:pt x="1966" y="983"/>
                </a:cubicBezTo>
                <a:cubicBezTo>
                  <a:pt x="1970" y="983"/>
                  <a:pt x="1974" y="980"/>
                  <a:pt x="1974" y="976"/>
                </a:cubicBezTo>
                <a:cubicBezTo>
                  <a:pt x="1974" y="972"/>
                  <a:pt x="1970" y="969"/>
                  <a:pt x="1966" y="969"/>
                </a:cubicBezTo>
                <a:close/>
                <a:moveTo>
                  <a:pt x="1944" y="988"/>
                </a:moveTo>
                <a:cubicBezTo>
                  <a:pt x="1940" y="988"/>
                  <a:pt x="1936" y="991"/>
                  <a:pt x="1936" y="995"/>
                </a:cubicBezTo>
                <a:cubicBezTo>
                  <a:pt x="1936" y="999"/>
                  <a:pt x="1940" y="1002"/>
                  <a:pt x="1944" y="1002"/>
                </a:cubicBezTo>
                <a:cubicBezTo>
                  <a:pt x="1948" y="1002"/>
                  <a:pt x="1952" y="999"/>
                  <a:pt x="1952" y="995"/>
                </a:cubicBezTo>
                <a:cubicBezTo>
                  <a:pt x="1952" y="991"/>
                  <a:pt x="1948" y="988"/>
                  <a:pt x="1944" y="988"/>
                </a:cubicBezTo>
                <a:close/>
              </a:path>
            </a:pathLst>
          </a:custGeom>
          <a:solidFill>
            <a:schemeClr val="bg1">
              <a:lumMod val="75000"/>
            </a:schemeClr>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 name="Title 1"/>
          <p:cNvSpPr>
            <a:spLocks noGrp="1"/>
          </p:cNvSpPr>
          <p:nvPr>
            <p:ph type="title"/>
          </p:nvPr>
        </p:nvSpPr>
        <p:spPr>
          <a:xfrm>
            <a:off x="269169" y="287646"/>
            <a:ext cx="11149013" cy="927567"/>
          </a:xfrm>
        </p:spPr>
        <p:txBody>
          <a:bodyPr/>
          <a:lstStyle/>
          <a:p>
            <a:r>
              <a:rPr lang="en-US" dirty="0"/>
              <a:t>Reach where your datacenter </a:t>
            </a:r>
            <a:r>
              <a:rPr lang="en-US" dirty="0" smtClean="0"/>
              <a:t>won’t</a:t>
            </a:r>
            <a:endParaRPr lang="en-US" dirty="0"/>
          </a:p>
        </p:txBody>
      </p:sp>
      <p:sp>
        <p:nvSpPr>
          <p:cNvPr id="2513" name="Freeform 128"/>
          <p:cNvSpPr>
            <a:spLocks noChangeAspect="1"/>
          </p:cNvSpPr>
          <p:nvPr/>
        </p:nvSpPr>
        <p:spPr bwMode="black">
          <a:xfrm>
            <a:off x="748140" y="3858941"/>
            <a:ext cx="4068814" cy="224054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dirty="0">
              <a:solidFill>
                <a:srgbClr val="505050"/>
              </a:solidFill>
            </a:endParaRPr>
          </a:p>
          <a:p>
            <a:pPr defTabSz="913946"/>
            <a:endParaRPr lang="en-US" sz="1764" dirty="0">
              <a:solidFill>
                <a:srgbClr val="505050"/>
              </a:solidFill>
            </a:endParaRPr>
          </a:p>
          <a:p>
            <a:pPr defTabSz="913946"/>
            <a:endParaRPr lang="en-US" sz="1764" dirty="0">
              <a:solidFill>
                <a:srgbClr val="505050"/>
              </a:solidFill>
            </a:endParaRPr>
          </a:p>
          <a:p>
            <a:pPr defTabSz="913946"/>
            <a:endParaRPr lang="en-US" sz="1764" dirty="0">
              <a:solidFill>
                <a:srgbClr val="505050"/>
              </a:solidFill>
            </a:endParaRPr>
          </a:p>
          <a:p>
            <a:pPr defTabSz="913946"/>
            <a:endParaRPr lang="en-US" sz="1764" dirty="0">
              <a:solidFill>
                <a:srgbClr val="505050"/>
              </a:solidFill>
            </a:endParaRPr>
          </a:p>
          <a:p>
            <a:pPr defTabSz="913946">
              <a:spcBef>
                <a:spcPts val="588"/>
              </a:spcBef>
            </a:pPr>
            <a:r>
              <a:rPr lang="en-US" sz="1764" dirty="0">
                <a:solidFill>
                  <a:srgbClr val="FFFFFF"/>
                </a:solidFill>
              </a:rPr>
              <a:t>    Windows Azure </a:t>
            </a:r>
            <a:br>
              <a:rPr lang="en-US" sz="1764" dirty="0">
                <a:solidFill>
                  <a:srgbClr val="FFFFFF"/>
                </a:solidFill>
              </a:rPr>
            </a:br>
            <a:r>
              <a:rPr lang="en-US" sz="1764" dirty="0">
                <a:solidFill>
                  <a:srgbClr val="FFFFFF"/>
                </a:solidFill>
              </a:rPr>
              <a:t>    Websites</a:t>
            </a:r>
          </a:p>
        </p:txBody>
      </p:sp>
      <p:sp>
        <p:nvSpPr>
          <p:cNvPr id="2514" name="TextBox 2513"/>
          <p:cNvSpPr txBox="1"/>
          <p:nvPr/>
        </p:nvSpPr>
        <p:spPr>
          <a:xfrm>
            <a:off x="374507" y="1298132"/>
            <a:ext cx="4770702" cy="620417"/>
          </a:xfrm>
          <a:prstGeom prst="rect">
            <a:avLst/>
          </a:prstGeom>
          <a:noFill/>
        </p:spPr>
        <p:txBody>
          <a:bodyPr wrap="square" lIns="89619" tIns="143391" rIns="179238" bIns="143391" rtlCol="0">
            <a:noAutofit/>
          </a:bodyPr>
          <a:lstStyle/>
          <a:p>
            <a:pPr defTabSz="913946">
              <a:buSzPct val="80000"/>
            </a:pPr>
            <a:r>
              <a:rPr lang="en-US" sz="3136" spc="-49" dirty="0">
                <a:gradFill>
                  <a:gsLst>
                    <a:gs pos="2917">
                      <a:srgbClr val="00188F"/>
                    </a:gs>
                    <a:gs pos="30000">
                      <a:srgbClr val="00188F"/>
                    </a:gs>
                  </a:gsLst>
                  <a:lin ang="5400000" scaled="0"/>
                </a:gradFill>
                <a:latin typeface="Segoe UI Light"/>
              </a:rPr>
              <a:t>Websites with global reach</a:t>
            </a:r>
          </a:p>
        </p:txBody>
      </p:sp>
      <p:grpSp>
        <p:nvGrpSpPr>
          <p:cNvPr id="2544" name="Group 2543"/>
          <p:cNvGrpSpPr/>
          <p:nvPr/>
        </p:nvGrpSpPr>
        <p:grpSpPr>
          <a:xfrm>
            <a:off x="2960873" y="4611876"/>
            <a:ext cx="1099036" cy="995932"/>
            <a:chOff x="3107328" y="4323837"/>
            <a:chExt cx="795338" cy="720725"/>
          </a:xfrm>
        </p:grpSpPr>
        <p:sp>
          <p:nvSpPr>
            <p:cNvPr id="2538" name="Freeform 128"/>
            <p:cNvSpPr>
              <a:spLocks noEditPoints="1"/>
            </p:cNvSpPr>
            <p:nvPr/>
          </p:nvSpPr>
          <p:spPr bwMode="black">
            <a:xfrm>
              <a:off x="3375042" y="4497249"/>
              <a:ext cx="259910" cy="2288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grpSp>
          <p:nvGrpSpPr>
            <p:cNvPr id="2540" name="Group 2539"/>
            <p:cNvGrpSpPr/>
            <p:nvPr/>
          </p:nvGrpSpPr>
          <p:grpSpPr>
            <a:xfrm>
              <a:off x="3107328" y="4323837"/>
              <a:ext cx="795338" cy="720725"/>
              <a:chOff x="6897688" y="2274888"/>
              <a:chExt cx="795338" cy="720725"/>
            </a:xfrm>
            <a:solidFill>
              <a:srgbClr val="FFFFFF"/>
            </a:solidFill>
          </p:grpSpPr>
          <p:sp>
            <p:nvSpPr>
              <p:cNvPr id="2541" name="Freeform 105"/>
              <p:cNvSpPr>
                <a:spLocks noEditPoints="1"/>
              </p:cNvSpPr>
              <p:nvPr/>
            </p:nvSpPr>
            <p:spPr bwMode="auto">
              <a:xfrm>
                <a:off x="6897688" y="2274888"/>
                <a:ext cx="795338" cy="598488"/>
              </a:xfrm>
              <a:custGeom>
                <a:avLst/>
                <a:gdLst>
                  <a:gd name="T0" fmla="*/ 358 w 378"/>
                  <a:gd name="T1" fmla="*/ 0 h 285"/>
                  <a:gd name="T2" fmla="*/ 20 w 378"/>
                  <a:gd name="T3" fmla="*/ 0 h 285"/>
                  <a:gd name="T4" fmla="*/ 0 w 378"/>
                  <a:gd name="T5" fmla="*/ 20 h 285"/>
                  <a:gd name="T6" fmla="*/ 0 w 378"/>
                  <a:gd name="T7" fmla="*/ 265 h 285"/>
                  <a:gd name="T8" fmla="*/ 20 w 378"/>
                  <a:gd name="T9" fmla="*/ 285 h 285"/>
                  <a:gd name="T10" fmla="*/ 358 w 378"/>
                  <a:gd name="T11" fmla="*/ 285 h 285"/>
                  <a:gd name="T12" fmla="*/ 378 w 378"/>
                  <a:gd name="T13" fmla="*/ 265 h 285"/>
                  <a:gd name="T14" fmla="*/ 378 w 378"/>
                  <a:gd name="T15" fmla="*/ 20 h 285"/>
                  <a:gd name="T16" fmla="*/ 358 w 378"/>
                  <a:gd name="T17" fmla="*/ 0 h 285"/>
                  <a:gd name="T18" fmla="*/ 189 w 378"/>
                  <a:gd name="T19" fmla="*/ 273 h 285"/>
                  <a:gd name="T20" fmla="*/ 177 w 378"/>
                  <a:gd name="T21" fmla="*/ 261 h 285"/>
                  <a:gd name="T22" fmla="*/ 189 w 378"/>
                  <a:gd name="T23" fmla="*/ 249 h 285"/>
                  <a:gd name="T24" fmla="*/ 201 w 378"/>
                  <a:gd name="T25" fmla="*/ 261 h 285"/>
                  <a:gd name="T26" fmla="*/ 189 w 378"/>
                  <a:gd name="T27" fmla="*/ 273 h 285"/>
                  <a:gd name="T28" fmla="*/ 348 w 378"/>
                  <a:gd name="T29" fmla="*/ 234 h 285"/>
                  <a:gd name="T30" fmla="*/ 344 w 378"/>
                  <a:gd name="T31" fmla="*/ 238 h 285"/>
                  <a:gd name="T32" fmla="*/ 34 w 378"/>
                  <a:gd name="T33" fmla="*/ 238 h 285"/>
                  <a:gd name="T34" fmla="*/ 30 w 378"/>
                  <a:gd name="T35" fmla="*/ 234 h 285"/>
                  <a:gd name="T36" fmla="*/ 30 w 378"/>
                  <a:gd name="T37" fmla="*/ 34 h 285"/>
                  <a:gd name="T38" fmla="*/ 34 w 378"/>
                  <a:gd name="T39" fmla="*/ 30 h 285"/>
                  <a:gd name="T40" fmla="*/ 344 w 378"/>
                  <a:gd name="T41" fmla="*/ 30 h 285"/>
                  <a:gd name="T42" fmla="*/ 348 w 378"/>
                  <a:gd name="T43" fmla="*/ 34 h 285"/>
                  <a:gd name="T44" fmla="*/ 348 w 378"/>
                  <a:gd name="T45" fmla="*/ 2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8" h="285">
                    <a:moveTo>
                      <a:pt x="358" y="0"/>
                    </a:moveTo>
                    <a:cubicBezTo>
                      <a:pt x="20" y="0"/>
                      <a:pt x="20" y="0"/>
                      <a:pt x="20" y="0"/>
                    </a:cubicBezTo>
                    <a:cubicBezTo>
                      <a:pt x="9" y="0"/>
                      <a:pt x="0" y="9"/>
                      <a:pt x="0" y="20"/>
                    </a:cubicBezTo>
                    <a:cubicBezTo>
                      <a:pt x="0" y="265"/>
                      <a:pt x="0" y="265"/>
                      <a:pt x="0" y="265"/>
                    </a:cubicBezTo>
                    <a:cubicBezTo>
                      <a:pt x="0" y="276"/>
                      <a:pt x="9" y="285"/>
                      <a:pt x="20" y="285"/>
                    </a:cubicBezTo>
                    <a:cubicBezTo>
                      <a:pt x="358" y="285"/>
                      <a:pt x="358" y="285"/>
                      <a:pt x="358" y="285"/>
                    </a:cubicBezTo>
                    <a:cubicBezTo>
                      <a:pt x="369" y="285"/>
                      <a:pt x="378" y="276"/>
                      <a:pt x="378" y="265"/>
                    </a:cubicBezTo>
                    <a:cubicBezTo>
                      <a:pt x="378" y="20"/>
                      <a:pt x="378" y="20"/>
                      <a:pt x="378" y="20"/>
                    </a:cubicBezTo>
                    <a:cubicBezTo>
                      <a:pt x="378" y="9"/>
                      <a:pt x="369" y="0"/>
                      <a:pt x="358" y="0"/>
                    </a:cubicBezTo>
                    <a:close/>
                    <a:moveTo>
                      <a:pt x="189" y="273"/>
                    </a:moveTo>
                    <a:cubicBezTo>
                      <a:pt x="183" y="273"/>
                      <a:pt x="177" y="268"/>
                      <a:pt x="177" y="261"/>
                    </a:cubicBezTo>
                    <a:cubicBezTo>
                      <a:pt x="177" y="255"/>
                      <a:pt x="183" y="249"/>
                      <a:pt x="189" y="249"/>
                    </a:cubicBezTo>
                    <a:cubicBezTo>
                      <a:pt x="196" y="249"/>
                      <a:pt x="201" y="255"/>
                      <a:pt x="201" y="261"/>
                    </a:cubicBezTo>
                    <a:cubicBezTo>
                      <a:pt x="201" y="268"/>
                      <a:pt x="196" y="273"/>
                      <a:pt x="189" y="273"/>
                    </a:cubicBezTo>
                    <a:close/>
                    <a:moveTo>
                      <a:pt x="348" y="234"/>
                    </a:moveTo>
                    <a:cubicBezTo>
                      <a:pt x="348" y="236"/>
                      <a:pt x="347" y="238"/>
                      <a:pt x="344" y="238"/>
                    </a:cubicBezTo>
                    <a:cubicBezTo>
                      <a:pt x="34" y="238"/>
                      <a:pt x="34" y="238"/>
                      <a:pt x="34" y="238"/>
                    </a:cubicBezTo>
                    <a:cubicBezTo>
                      <a:pt x="32" y="238"/>
                      <a:pt x="30" y="236"/>
                      <a:pt x="30" y="234"/>
                    </a:cubicBezTo>
                    <a:cubicBezTo>
                      <a:pt x="30" y="34"/>
                      <a:pt x="30" y="34"/>
                      <a:pt x="30" y="34"/>
                    </a:cubicBezTo>
                    <a:cubicBezTo>
                      <a:pt x="30" y="32"/>
                      <a:pt x="32" y="30"/>
                      <a:pt x="34" y="30"/>
                    </a:cubicBezTo>
                    <a:cubicBezTo>
                      <a:pt x="344" y="30"/>
                      <a:pt x="344" y="30"/>
                      <a:pt x="344" y="30"/>
                    </a:cubicBezTo>
                    <a:cubicBezTo>
                      <a:pt x="347" y="30"/>
                      <a:pt x="348" y="32"/>
                      <a:pt x="348" y="34"/>
                    </a:cubicBezTo>
                    <a:lnTo>
                      <a:pt x="34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542" name="Freeform 106"/>
              <p:cNvSpPr>
                <a:spLocks/>
              </p:cNvSpPr>
              <p:nvPr/>
            </p:nvSpPr>
            <p:spPr bwMode="auto">
              <a:xfrm>
                <a:off x="7137400" y="2898775"/>
                <a:ext cx="317500" cy="96838"/>
              </a:xfrm>
              <a:custGeom>
                <a:avLst/>
                <a:gdLst>
                  <a:gd name="T0" fmla="*/ 130 w 151"/>
                  <a:gd name="T1" fmla="*/ 0 h 46"/>
                  <a:gd name="T2" fmla="*/ 20 w 151"/>
                  <a:gd name="T3" fmla="*/ 0 h 46"/>
                  <a:gd name="T4" fmla="*/ 0 w 151"/>
                  <a:gd name="T5" fmla="*/ 34 h 46"/>
                  <a:gd name="T6" fmla="*/ 0 w 151"/>
                  <a:gd name="T7" fmla="*/ 46 h 46"/>
                  <a:gd name="T8" fmla="*/ 151 w 151"/>
                  <a:gd name="T9" fmla="*/ 46 h 46"/>
                  <a:gd name="T10" fmla="*/ 151 w 151"/>
                  <a:gd name="T11" fmla="*/ 34 h 46"/>
                  <a:gd name="T12" fmla="*/ 130 w 151"/>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51" h="46">
                    <a:moveTo>
                      <a:pt x="130" y="0"/>
                    </a:moveTo>
                    <a:cubicBezTo>
                      <a:pt x="20" y="0"/>
                      <a:pt x="20" y="0"/>
                      <a:pt x="20" y="0"/>
                    </a:cubicBezTo>
                    <a:cubicBezTo>
                      <a:pt x="29" y="10"/>
                      <a:pt x="24" y="28"/>
                      <a:pt x="0" y="34"/>
                    </a:cubicBezTo>
                    <a:cubicBezTo>
                      <a:pt x="0" y="46"/>
                      <a:pt x="0" y="46"/>
                      <a:pt x="0" y="46"/>
                    </a:cubicBezTo>
                    <a:cubicBezTo>
                      <a:pt x="151" y="46"/>
                      <a:pt x="151" y="46"/>
                      <a:pt x="151" y="46"/>
                    </a:cubicBezTo>
                    <a:cubicBezTo>
                      <a:pt x="151" y="34"/>
                      <a:pt x="151" y="34"/>
                      <a:pt x="151" y="34"/>
                    </a:cubicBezTo>
                    <a:cubicBezTo>
                      <a:pt x="127" y="28"/>
                      <a:pt x="121" y="10"/>
                      <a:pt x="1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2522" name="Group 2521"/>
          <p:cNvGrpSpPr/>
          <p:nvPr/>
        </p:nvGrpSpPr>
        <p:grpSpPr>
          <a:xfrm flipH="1">
            <a:off x="6029437" y="3348327"/>
            <a:ext cx="438389" cy="438389"/>
            <a:chOff x="6121907" y="3393428"/>
            <a:chExt cx="447296" cy="447296"/>
          </a:xfrm>
        </p:grpSpPr>
        <p:sp>
          <p:nvSpPr>
            <p:cNvPr id="2480" name="Flowchart: Off-page Connector 2479"/>
            <p:cNvSpPr/>
            <p:nvPr/>
          </p:nvSpPr>
          <p:spPr bwMode="auto">
            <a:xfrm rot="5400000">
              <a:off x="6121907" y="3393428"/>
              <a:ext cx="447296" cy="447296"/>
            </a:xfrm>
            <a:prstGeom prst="flowChartOffpageConnector">
              <a:avLst/>
            </a:prstGeom>
            <a:solidFill>
              <a:srgbClr val="FFFFFF"/>
            </a:solidFill>
            <a:ln w="38100">
              <a:solidFill>
                <a:schemeClr val="tx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2475" name="Group 2474"/>
            <p:cNvGrpSpPr/>
            <p:nvPr/>
          </p:nvGrpSpPr>
          <p:grpSpPr>
            <a:xfrm>
              <a:off x="6289059" y="3471686"/>
              <a:ext cx="170905" cy="295269"/>
              <a:chOff x="776288" y="551966"/>
              <a:chExt cx="355599" cy="614363"/>
            </a:xfrm>
            <a:solidFill>
              <a:schemeClr val="tx1"/>
            </a:solidFill>
          </p:grpSpPr>
          <p:sp>
            <p:nvSpPr>
              <p:cNvPr id="2478" name="Freeform 59"/>
              <p:cNvSpPr>
                <a:spLocks/>
              </p:cNvSpPr>
              <p:nvPr/>
            </p:nvSpPr>
            <p:spPr bwMode="auto">
              <a:xfrm>
                <a:off x="858837" y="551966"/>
                <a:ext cx="190499"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479" name="Freeform 60"/>
              <p:cNvSpPr>
                <a:spLocks/>
              </p:cNvSpPr>
              <p:nvPr/>
            </p:nvSpPr>
            <p:spPr bwMode="auto">
              <a:xfrm>
                <a:off x="776288" y="788505"/>
                <a:ext cx="355599" cy="377824"/>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44" name="Group 43"/>
          <p:cNvGrpSpPr/>
          <p:nvPr/>
        </p:nvGrpSpPr>
        <p:grpSpPr>
          <a:xfrm flipH="1">
            <a:off x="8885667" y="3310619"/>
            <a:ext cx="438389" cy="438389"/>
            <a:chOff x="6121907" y="3393428"/>
            <a:chExt cx="447296" cy="447296"/>
          </a:xfrm>
        </p:grpSpPr>
        <p:sp>
          <p:nvSpPr>
            <p:cNvPr id="45" name="Flowchart: Off-page Connector 44"/>
            <p:cNvSpPr/>
            <p:nvPr/>
          </p:nvSpPr>
          <p:spPr bwMode="auto">
            <a:xfrm rot="5400000">
              <a:off x="6121907" y="3393428"/>
              <a:ext cx="447296" cy="447296"/>
            </a:xfrm>
            <a:prstGeom prst="flowChartOffpageConnector">
              <a:avLst/>
            </a:prstGeom>
            <a:solidFill>
              <a:srgbClr val="FFFFFF"/>
            </a:solidFill>
            <a:ln w="38100">
              <a:solidFill>
                <a:schemeClr val="tx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46" name="Group 45"/>
            <p:cNvGrpSpPr/>
            <p:nvPr/>
          </p:nvGrpSpPr>
          <p:grpSpPr>
            <a:xfrm>
              <a:off x="6289058" y="3471686"/>
              <a:ext cx="170905" cy="295269"/>
              <a:chOff x="776288" y="551966"/>
              <a:chExt cx="355600" cy="614363"/>
            </a:xfrm>
            <a:solidFill>
              <a:schemeClr val="tx1"/>
            </a:solidFill>
          </p:grpSpPr>
          <p:sp>
            <p:nvSpPr>
              <p:cNvPr id="47" name="Freeform 59"/>
              <p:cNvSpPr>
                <a:spLocks/>
              </p:cNvSpPr>
              <p:nvPr/>
            </p:nvSpPr>
            <p:spPr bwMode="auto">
              <a:xfrm>
                <a:off x="858839" y="551966"/>
                <a:ext cx="190499"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8" name="Freeform 60"/>
              <p:cNvSpPr>
                <a:spLocks/>
              </p:cNvSpPr>
              <p:nvPr/>
            </p:nvSpPr>
            <p:spPr bwMode="auto">
              <a:xfrm>
                <a:off x="776288" y="788505"/>
                <a:ext cx="355600" cy="377824"/>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49" name="Group 48"/>
          <p:cNvGrpSpPr/>
          <p:nvPr/>
        </p:nvGrpSpPr>
        <p:grpSpPr>
          <a:xfrm flipH="1">
            <a:off x="10126313" y="3945068"/>
            <a:ext cx="438389" cy="438389"/>
            <a:chOff x="6121907" y="3393428"/>
            <a:chExt cx="447296" cy="447296"/>
          </a:xfrm>
        </p:grpSpPr>
        <p:sp>
          <p:nvSpPr>
            <p:cNvPr id="50" name="Flowchart: Off-page Connector 49"/>
            <p:cNvSpPr/>
            <p:nvPr/>
          </p:nvSpPr>
          <p:spPr bwMode="auto">
            <a:xfrm rot="5400000">
              <a:off x="6121907" y="3393428"/>
              <a:ext cx="447296" cy="447296"/>
            </a:xfrm>
            <a:prstGeom prst="flowChartOffpageConnector">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51" name="Group 50"/>
            <p:cNvGrpSpPr/>
            <p:nvPr/>
          </p:nvGrpSpPr>
          <p:grpSpPr>
            <a:xfrm>
              <a:off x="6289058" y="3471686"/>
              <a:ext cx="170905" cy="295269"/>
              <a:chOff x="776288" y="551966"/>
              <a:chExt cx="355600" cy="614363"/>
            </a:xfrm>
            <a:solidFill>
              <a:schemeClr val="tx1"/>
            </a:solidFill>
          </p:grpSpPr>
          <p:sp>
            <p:nvSpPr>
              <p:cNvPr id="52" name="Freeform 59"/>
              <p:cNvSpPr>
                <a:spLocks/>
              </p:cNvSpPr>
              <p:nvPr/>
            </p:nvSpPr>
            <p:spPr bwMode="auto">
              <a:xfrm>
                <a:off x="858839" y="551966"/>
                <a:ext cx="190499"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3" name="Freeform 60"/>
              <p:cNvSpPr>
                <a:spLocks/>
              </p:cNvSpPr>
              <p:nvPr/>
            </p:nvSpPr>
            <p:spPr bwMode="auto">
              <a:xfrm>
                <a:off x="776288" y="788505"/>
                <a:ext cx="355600" cy="377824"/>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54" name="Group 53"/>
          <p:cNvGrpSpPr/>
          <p:nvPr/>
        </p:nvGrpSpPr>
        <p:grpSpPr>
          <a:xfrm>
            <a:off x="6529956" y="3719768"/>
            <a:ext cx="413419" cy="413419"/>
            <a:chOff x="6909580" y="3072255"/>
            <a:chExt cx="747283" cy="747283"/>
          </a:xfrm>
        </p:grpSpPr>
        <p:sp>
          <p:nvSpPr>
            <p:cNvPr id="55" name="Oval 54"/>
            <p:cNvSpPr/>
            <p:nvPr/>
          </p:nvSpPr>
          <p:spPr bwMode="auto">
            <a:xfrm flipH="1">
              <a:off x="6909580" y="3072255"/>
              <a:ext cx="747283" cy="747283"/>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56" name="Group 55"/>
            <p:cNvGrpSpPr/>
            <p:nvPr/>
          </p:nvGrpSpPr>
          <p:grpSpPr>
            <a:xfrm>
              <a:off x="7054392" y="3205099"/>
              <a:ext cx="457658" cy="481594"/>
              <a:chOff x="12277725" y="5773738"/>
              <a:chExt cx="758825" cy="798513"/>
            </a:xfrm>
            <a:solidFill>
              <a:schemeClr val="tx1"/>
            </a:solidFill>
          </p:grpSpPr>
          <p:sp>
            <p:nvSpPr>
              <p:cNvPr id="57"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8"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9"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60" name="Group 59"/>
          <p:cNvGrpSpPr/>
          <p:nvPr/>
        </p:nvGrpSpPr>
        <p:grpSpPr>
          <a:xfrm>
            <a:off x="10590622" y="3547326"/>
            <a:ext cx="413419" cy="413419"/>
            <a:chOff x="6909580" y="3072255"/>
            <a:chExt cx="747283" cy="747283"/>
          </a:xfrm>
        </p:grpSpPr>
        <p:sp>
          <p:nvSpPr>
            <p:cNvPr id="61" name="Oval 60"/>
            <p:cNvSpPr/>
            <p:nvPr/>
          </p:nvSpPr>
          <p:spPr bwMode="auto">
            <a:xfrm flipH="1">
              <a:off x="6909580" y="3072255"/>
              <a:ext cx="747283" cy="747283"/>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2" name="Group 61"/>
            <p:cNvGrpSpPr/>
            <p:nvPr/>
          </p:nvGrpSpPr>
          <p:grpSpPr>
            <a:xfrm>
              <a:off x="7054392" y="3205099"/>
              <a:ext cx="457658" cy="481594"/>
              <a:chOff x="12277725" y="5773738"/>
              <a:chExt cx="758825" cy="798513"/>
            </a:xfrm>
            <a:solidFill>
              <a:schemeClr val="tx1"/>
            </a:solidFill>
          </p:grpSpPr>
          <p:sp>
            <p:nvSpPr>
              <p:cNvPr id="63"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4"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5"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66" name="Group 65"/>
          <p:cNvGrpSpPr/>
          <p:nvPr/>
        </p:nvGrpSpPr>
        <p:grpSpPr>
          <a:xfrm>
            <a:off x="9444054" y="3715667"/>
            <a:ext cx="413419" cy="413419"/>
            <a:chOff x="6909580" y="3072255"/>
            <a:chExt cx="747283" cy="747283"/>
          </a:xfrm>
        </p:grpSpPr>
        <p:sp>
          <p:nvSpPr>
            <p:cNvPr id="67" name="Oval 66"/>
            <p:cNvSpPr/>
            <p:nvPr/>
          </p:nvSpPr>
          <p:spPr bwMode="auto">
            <a:xfrm flipH="1">
              <a:off x="6909580" y="3072255"/>
              <a:ext cx="747283" cy="747283"/>
            </a:xfrm>
            <a:prstGeom prst="ellipse">
              <a:avLst/>
            </a:prstGeom>
            <a:solidFill>
              <a:srgbClr val="FFFFFF"/>
            </a:solidFill>
            <a:ln w="3810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8" name="Group 67"/>
            <p:cNvGrpSpPr/>
            <p:nvPr/>
          </p:nvGrpSpPr>
          <p:grpSpPr>
            <a:xfrm>
              <a:off x="7054392" y="3205099"/>
              <a:ext cx="457658" cy="481594"/>
              <a:chOff x="12277725" y="5773738"/>
              <a:chExt cx="758825" cy="798513"/>
            </a:xfrm>
            <a:solidFill>
              <a:schemeClr val="tx1"/>
            </a:solidFill>
          </p:grpSpPr>
          <p:sp>
            <p:nvSpPr>
              <p:cNvPr id="69"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0"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1"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cxnSp>
        <p:nvCxnSpPr>
          <p:cNvPr id="72" name="Straight Arrow Connector 71"/>
          <p:cNvCxnSpPr/>
          <p:nvPr/>
        </p:nvCxnSpPr>
        <p:spPr>
          <a:xfrm>
            <a:off x="6202806" y="3926476"/>
            <a:ext cx="296106" cy="0"/>
          </a:xfrm>
          <a:prstGeom prst="straightConnector1">
            <a:avLst/>
          </a:prstGeom>
          <a:ln w="444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endCxn id="2473" idx="14"/>
          </p:cNvCxnSpPr>
          <p:nvPr/>
        </p:nvCxnSpPr>
        <p:spPr>
          <a:xfrm>
            <a:off x="6203050" y="3836135"/>
            <a:ext cx="15033" cy="110959"/>
          </a:xfrm>
          <a:prstGeom prst="straightConnector1">
            <a:avLst/>
          </a:prstGeom>
          <a:ln w="44450" cap="rnd">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9061492" y="3922376"/>
            <a:ext cx="357304" cy="0"/>
          </a:xfrm>
          <a:prstGeom prst="straightConnector1">
            <a:avLst/>
          </a:prstGeom>
          <a:ln w="444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9061491" y="3756012"/>
            <a:ext cx="0" cy="166363"/>
          </a:xfrm>
          <a:prstGeom prst="straightConnector1">
            <a:avLst/>
          </a:prstGeom>
          <a:ln w="44450" cap="rnd">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10303273" y="3754035"/>
            <a:ext cx="281157" cy="0"/>
          </a:xfrm>
          <a:prstGeom prst="straightConnector1">
            <a:avLst/>
          </a:prstGeom>
          <a:ln w="444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10303273" y="3756012"/>
            <a:ext cx="0" cy="169866"/>
          </a:xfrm>
          <a:prstGeom prst="straightConnector1">
            <a:avLst/>
          </a:prstGeom>
          <a:ln w="44450" cap="rnd">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575" name="Freeform 128"/>
          <p:cNvSpPr>
            <a:spLocks noEditPoints="1"/>
          </p:cNvSpPr>
          <p:nvPr/>
        </p:nvSpPr>
        <p:spPr bwMode="black">
          <a:xfrm>
            <a:off x="3329717" y="4867296"/>
            <a:ext cx="359156" cy="31617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accent2"/>
          </a:solidFill>
          <a:ln>
            <a:noFill/>
          </a:ln>
          <a:extLst/>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sp>
        <p:nvSpPr>
          <p:cNvPr id="2572" name="Freeform 128"/>
          <p:cNvSpPr>
            <a:spLocks noEditPoints="1"/>
          </p:cNvSpPr>
          <p:nvPr/>
        </p:nvSpPr>
        <p:spPr bwMode="black">
          <a:xfrm>
            <a:off x="3370634" y="4867296"/>
            <a:ext cx="359156" cy="31617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accent2"/>
          </a:solidFill>
          <a:ln>
            <a:noFill/>
          </a:ln>
          <a:extLst/>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sp>
        <p:nvSpPr>
          <p:cNvPr id="2567" name="Freeform 128"/>
          <p:cNvSpPr>
            <a:spLocks noEditPoints="1"/>
          </p:cNvSpPr>
          <p:nvPr/>
        </p:nvSpPr>
        <p:spPr bwMode="black">
          <a:xfrm>
            <a:off x="3329717" y="4851505"/>
            <a:ext cx="359156" cy="31617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accent2"/>
          </a:solidFill>
          <a:ln>
            <a:noFill/>
          </a:ln>
          <a:extLst/>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sp>
        <p:nvSpPr>
          <p:cNvPr id="3" name="Rectangle 2"/>
          <p:cNvSpPr/>
          <p:nvPr/>
        </p:nvSpPr>
        <p:spPr>
          <a:xfrm>
            <a:off x="374506" y="1968063"/>
            <a:ext cx="5013986" cy="1452937"/>
          </a:xfrm>
          <a:prstGeom prst="rect">
            <a:avLst/>
          </a:prstGeom>
        </p:spPr>
        <p:txBody>
          <a:bodyPr wrap="square">
            <a:spAutoFit/>
          </a:bodyPr>
          <a:lstStyle/>
          <a:p>
            <a:pPr defTabSz="913946">
              <a:lnSpc>
                <a:spcPct val="90000"/>
              </a:lnSpc>
              <a:spcAft>
                <a:spcPts val="588"/>
              </a:spcAft>
              <a:buSzPct val="80000"/>
            </a:pPr>
            <a:r>
              <a:rPr lang="en-US" sz="1960" spc="-49" dirty="0">
                <a:gradFill>
                  <a:gsLst>
                    <a:gs pos="0">
                      <a:srgbClr val="505050"/>
                    </a:gs>
                    <a:gs pos="100000">
                      <a:srgbClr val="505050"/>
                    </a:gs>
                  </a:gsLst>
                </a:gradFill>
                <a:latin typeface="Segoe UI Light"/>
              </a:rPr>
              <a:t>Build websites with global scale</a:t>
            </a:r>
          </a:p>
          <a:p>
            <a:pPr defTabSz="913946">
              <a:lnSpc>
                <a:spcPct val="90000"/>
              </a:lnSpc>
              <a:spcAft>
                <a:spcPts val="588"/>
              </a:spcAft>
              <a:buSzPct val="80000"/>
            </a:pPr>
            <a:r>
              <a:rPr lang="en-US" sz="1960" spc="-49" dirty="0">
                <a:gradFill>
                  <a:gsLst>
                    <a:gs pos="0">
                      <a:srgbClr val="505050"/>
                    </a:gs>
                    <a:gs pos="100000">
                      <a:srgbClr val="505050"/>
                    </a:gs>
                  </a:gsLst>
                </a:gradFill>
                <a:latin typeface="Segoe UI Light"/>
              </a:rPr>
              <a:t>Built-in support for open web frameworks</a:t>
            </a:r>
          </a:p>
          <a:p>
            <a:pPr defTabSz="913946">
              <a:lnSpc>
                <a:spcPct val="90000"/>
              </a:lnSpc>
              <a:spcAft>
                <a:spcPts val="392"/>
              </a:spcAft>
              <a:buSzPct val="80000"/>
            </a:pPr>
            <a:r>
              <a:rPr lang="en-US" sz="1960" spc="-49" dirty="0">
                <a:gradFill>
                  <a:gsLst>
                    <a:gs pos="0">
                      <a:srgbClr val="505050"/>
                    </a:gs>
                    <a:gs pos="100000">
                      <a:srgbClr val="505050"/>
                    </a:gs>
                  </a:gsLst>
                </a:gradFill>
                <a:latin typeface="Segoe UI Light"/>
              </a:rPr>
              <a:t>Managed by Microsoft </a:t>
            </a:r>
          </a:p>
          <a:p>
            <a:pPr defTabSz="913946">
              <a:lnSpc>
                <a:spcPct val="90000"/>
              </a:lnSpc>
              <a:spcBef>
                <a:spcPts val="588"/>
              </a:spcBef>
              <a:buSzPct val="80000"/>
            </a:pPr>
            <a:r>
              <a:rPr lang="en-US" sz="1960" dirty="0">
                <a:gradFill>
                  <a:gsLst>
                    <a:gs pos="0">
                      <a:srgbClr val="505050"/>
                    </a:gs>
                    <a:gs pos="100000">
                      <a:srgbClr val="505050"/>
                    </a:gs>
                  </a:gsLst>
                </a:gradFill>
              </a:rPr>
              <a:t>Improve performance with Traffic Manager</a:t>
            </a:r>
          </a:p>
        </p:txBody>
      </p:sp>
    </p:spTree>
    <p:extLst>
      <p:ext uri="{BB962C8B-B14F-4D97-AF65-F5344CB8AC3E}">
        <p14:creationId xmlns:p14="http://schemas.microsoft.com/office/powerpoint/2010/main" val="2536728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73"/>
                                        </p:tgtEl>
                                        <p:attrNameLst>
                                          <p:attrName>style.visibility</p:attrName>
                                        </p:attrNameLst>
                                      </p:cBhvr>
                                      <p:to>
                                        <p:strVal val="visible"/>
                                      </p:to>
                                    </p:set>
                                    <p:animEffect transition="in" filter="fade">
                                      <p:cBhvr>
                                        <p:cTn id="7" dur="500"/>
                                        <p:tgtEl>
                                          <p:spTgt spid="247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44"/>
                                        </p:tgtEl>
                                        <p:attrNameLst>
                                          <p:attrName>style.visibility</p:attrName>
                                        </p:attrNameLst>
                                      </p:cBhvr>
                                      <p:to>
                                        <p:strVal val="visible"/>
                                      </p:to>
                                    </p:set>
                                    <p:animEffect transition="in" filter="fade">
                                      <p:cBhvr>
                                        <p:cTn id="11" dur="500"/>
                                        <p:tgtEl>
                                          <p:spTgt spid="2544"/>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513"/>
                                        </p:tgtEl>
                                        <p:attrNameLst>
                                          <p:attrName>style.visibility</p:attrName>
                                        </p:attrNameLst>
                                      </p:cBhvr>
                                      <p:to>
                                        <p:strVal val="visible"/>
                                      </p:to>
                                    </p:set>
                                    <p:anim calcmode="lin" valueType="num">
                                      <p:cBhvr>
                                        <p:cTn id="14" dur="250" fill="hold"/>
                                        <p:tgtEl>
                                          <p:spTgt spid="2513"/>
                                        </p:tgtEl>
                                        <p:attrNameLst>
                                          <p:attrName>ppt_w</p:attrName>
                                        </p:attrNameLst>
                                      </p:cBhvr>
                                      <p:tavLst>
                                        <p:tav tm="0">
                                          <p:val>
                                            <p:fltVal val="0"/>
                                          </p:val>
                                        </p:tav>
                                        <p:tav tm="100000">
                                          <p:val>
                                            <p:strVal val="#ppt_w"/>
                                          </p:val>
                                        </p:tav>
                                      </p:tavLst>
                                    </p:anim>
                                    <p:anim calcmode="lin" valueType="num">
                                      <p:cBhvr>
                                        <p:cTn id="15" dur="250" fill="hold"/>
                                        <p:tgtEl>
                                          <p:spTgt spid="2513"/>
                                        </p:tgtEl>
                                        <p:attrNameLst>
                                          <p:attrName>ppt_h</p:attrName>
                                        </p:attrNameLst>
                                      </p:cBhvr>
                                      <p:tavLst>
                                        <p:tav tm="0">
                                          <p:val>
                                            <p:fltVal val="0"/>
                                          </p:val>
                                        </p:tav>
                                        <p:tav tm="100000">
                                          <p:val>
                                            <p:strVal val="#ppt_h"/>
                                          </p:val>
                                        </p:tav>
                                      </p:tavLst>
                                    </p:anim>
                                    <p:animEffect transition="in" filter="fade">
                                      <p:cBhvr>
                                        <p:cTn id="16" dur="250"/>
                                        <p:tgtEl>
                                          <p:spTgt spid="2513"/>
                                        </p:tgtEl>
                                      </p:cBhvr>
                                    </p:animEffect>
                                  </p:childTnLst>
                                </p:cTn>
                              </p:par>
                              <p:par>
                                <p:cTn id="17" presetID="6" presetClass="emph" presetSubtype="0" decel="100000" fill="hold" grpId="1" nodeType="withEffect">
                                  <p:stCondLst>
                                    <p:cond delay="200"/>
                                  </p:stCondLst>
                                  <p:childTnLst>
                                    <p:animScale>
                                      <p:cBhvr>
                                        <p:cTn id="18" dur="250" fill="hold"/>
                                        <p:tgtEl>
                                          <p:spTgt spid="2513"/>
                                        </p:tgtEl>
                                      </p:cBhvr>
                                      <p:by x="110000" y="110000"/>
                                    </p:animScale>
                                  </p:childTnLst>
                                </p:cTn>
                              </p:par>
                              <p:par>
                                <p:cTn id="19" presetID="6" presetClass="emph" presetSubtype="0" decel="100000" fill="hold" grpId="2" nodeType="withEffect">
                                  <p:stCondLst>
                                    <p:cond delay="300"/>
                                  </p:stCondLst>
                                  <p:childTnLst>
                                    <p:animScale>
                                      <p:cBhvr>
                                        <p:cTn id="20" dur="250" fill="hold"/>
                                        <p:tgtEl>
                                          <p:spTgt spid="2513"/>
                                        </p:tgtEl>
                                      </p:cBhvr>
                                      <p:by x="91000" y="91000"/>
                                    </p:animScale>
                                  </p:childTnLst>
                                </p:cTn>
                              </p:par>
                              <p:par>
                                <p:cTn id="21" presetID="10" presetClass="entr" presetSubtype="0" fill="hold" grpId="0" nodeType="withEffect">
                                  <p:stCondLst>
                                    <p:cond delay="200"/>
                                  </p:stCondLst>
                                  <p:childTnLst>
                                    <p:set>
                                      <p:cBhvr>
                                        <p:cTn id="22" dur="1" fill="hold">
                                          <p:stCondLst>
                                            <p:cond delay="0"/>
                                          </p:stCondLst>
                                        </p:cTn>
                                        <p:tgtEl>
                                          <p:spTgt spid="2514">
                                            <p:txEl>
                                              <p:pRg st="0" end="0"/>
                                            </p:txEl>
                                          </p:spTgt>
                                        </p:tgtEl>
                                        <p:attrNameLst>
                                          <p:attrName>style.visibility</p:attrName>
                                        </p:attrNameLst>
                                      </p:cBhvr>
                                      <p:to>
                                        <p:strVal val="visible"/>
                                      </p:to>
                                    </p:set>
                                    <p:animEffect transition="in" filter="fade">
                                      <p:cBhvr>
                                        <p:cTn id="23" dur="600"/>
                                        <p:tgtEl>
                                          <p:spTgt spid="2514">
                                            <p:txEl>
                                              <p:pRg st="0" end="0"/>
                                            </p:txEl>
                                          </p:spTgt>
                                        </p:tgtEl>
                                      </p:cBhvr>
                                    </p:animEffect>
                                  </p:childTnLst>
                                </p:cTn>
                              </p:par>
                              <p:par>
                                <p:cTn id="24" presetID="35" presetClass="path" presetSubtype="0" decel="100000" fill="hold" grpId="1" nodeType="withEffect">
                                  <p:stCondLst>
                                    <p:cond delay="0"/>
                                  </p:stCondLst>
                                  <p:childTnLst>
                                    <p:animMotion origin="layout" path="M -0.05552 0.00022 L -3.65586E-6 0.00022 " pathEditMode="relative" rAng="0" ptsTypes="AA">
                                      <p:cBhvr>
                                        <p:cTn id="25" dur="800" fill="hold"/>
                                        <p:tgtEl>
                                          <p:spTgt spid="2514">
                                            <p:txEl>
                                              <p:pRg st="0" end="0"/>
                                            </p:txEl>
                                          </p:spTgt>
                                        </p:tgtEl>
                                        <p:attrNameLst>
                                          <p:attrName>ppt_x</p:attrName>
                                          <p:attrName>ppt_y</p:attrName>
                                        </p:attrNameLst>
                                      </p:cBhvr>
                                      <p:rCtr x="2770" y="0"/>
                                    </p:animMotion>
                                  </p:childTnLst>
                                </p:cTn>
                              </p:par>
                              <p:par>
                                <p:cTn id="26" presetID="10" presetClass="entr" presetSubtype="0" fill="hold" grpId="0" nodeType="withEffect">
                                  <p:stCondLst>
                                    <p:cond delay="75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fade">
                                      <p:cBhvr>
                                        <p:cTn id="28" dur="600"/>
                                        <p:tgtEl>
                                          <p:spTgt spid="3">
                                            <p:txEl>
                                              <p:pRg st="0" end="0"/>
                                            </p:txEl>
                                          </p:spTgt>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fade">
                                      <p:cBhvr>
                                        <p:cTn id="31" dur="600"/>
                                        <p:tgtEl>
                                          <p:spTgt spid="3">
                                            <p:txEl>
                                              <p:pRg st="1" end="1"/>
                                            </p:txEl>
                                          </p:spTgt>
                                        </p:tgtEl>
                                      </p:cBhvr>
                                    </p:animEffect>
                                  </p:childTnLst>
                                </p:cTn>
                              </p:par>
                              <p:par>
                                <p:cTn id="32" presetID="10" presetClass="entr" presetSubtype="0" fill="hold" grpId="0" nodeType="withEffect">
                                  <p:stCondLst>
                                    <p:cond delay="75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600"/>
                                        <p:tgtEl>
                                          <p:spTgt spid="3">
                                            <p:txEl>
                                              <p:pRg st="2" end="2"/>
                                            </p:txEl>
                                          </p:spTgt>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600"/>
                                        <p:tgtEl>
                                          <p:spTgt spid="3">
                                            <p:txEl>
                                              <p:pRg st="3" end="3"/>
                                            </p:txEl>
                                          </p:spTgt>
                                        </p:tgtEl>
                                      </p:cBhvr>
                                    </p:animEffect>
                                  </p:childTnLst>
                                </p:cTn>
                              </p:par>
                              <p:par>
                                <p:cTn id="38" presetID="35" presetClass="path" presetSubtype="0" decel="100000" fill="hold" grpId="1" nodeType="withEffect">
                                  <p:stCondLst>
                                    <p:cond delay="500"/>
                                  </p:stCondLst>
                                  <p:childTnLst>
                                    <p:animMotion origin="layout" path="M -0.05553 0.00023 L -1.14118E-6 0.00023 " pathEditMode="relative" rAng="0" ptsTypes="AA">
                                      <p:cBhvr>
                                        <p:cTn id="39" dur="800" fill="hold"/>
                                        <p:tgtEl>
                                          <p:spTgt spid="3">
                                            <p:txEl>
                                              <p:pRg st="0" end="0"/>
                                            </p:txEl>
                                          </p:spTgt>
                                        </p:tgtEl>
                                        <p:attrNameLst>
                                          <p:attrName>ppt_x</p:attrName>
                                          <p:attrName>ppt_y</p:attrName>
                                        </p:attrNameLst>
                                      </p:cBhvr>
                                      <p:rCtr x="2770" y="0"/>
                                    </p:animMotion>
                                  </p:childTnLst>
                                </p:cTn>
                              </p:par>
                              <p:par>
                                <p:cTn id="40" presetID="35" presetClass="path" presetSubtype="0" decel="100000" fill="hold" grpId="1" nodeType="withEffect">
                                  <p:stCondLst>
                                    <p:cond delay="500"/>
                                  </p:stCondLst>
                                  <p:childTnLst>
                                    <p:animMotion origin="layout" path="M -0.05553 0.00023 L 6.48455E-7 0.00023 " pathEditMode="relative" rAng="0" ptsTypes="AA">
                                      <p:cBhvr>
                                        <p:cTn id="41" dur="800" fill="hold"/>
                                        <p:tgtEl>
                                          <p:spTgt spid="3">
                                            <p:txEl>
                                              <p:pRg st="1" end="1"/>
                                            </p:txEl>
                                          </p:spTgt>
                                        </p:tgtEl>
                                        <p:attrNameLst>
                                          <p:attrName>ppt_x</p:attrName>
                                          <p:attrName>ppt_y</p:attrName>
                                        </p:attrNameLst>
                                      </p:cBhvr>
                                      <p:rCtr x="2770" y="0"/>
                                    </p:animMotion>
                                  </p:childTnLst>
                                </p:cTn>
                              </p:par>
                              <p:par>
                                <p:cTn id="42" presetID="35" presetClass="path" presetSubtype="0" decel="100000" fill="hold" grpId="1" nodeType="withEffect">
                                  <p:stCondLst>
                                    <p:cond delay="500"/>
                                  </p:stCondLst>
                                  <p:childTnLst>
                                    <p:animMotion origin="layout" path="M -0.05553 0.00022 L 2.79295E-6 0.00022 " pathEditMode="relative" rAng="0" ptsTypes="AA">
                                      <p:cBhvr>
                                        <p:cTn id="43" dur="800" fill="hold"/>
                                        <p:tgtEl>
                                          <p:spTgt spid="3">
                                            <p:txEl>
                                              <p:pRg st="2" end="2"/>
                                            </p:txEl>
                                          </p:spTgt>
                                        </p:tgtEl>
                                        <p:attrNameLst>
                                          <p:attrName>ppt_x</p:attrName>
                                          <p:attrName>ppt_y</p:attrName>
                                        </p:attrNameLst>
                                      </p:cBhvr>
                                      <p:rCtr x="2770" y="0"/>
                                    </p:animMotion>
                                  </p:childTnLst>
                                </p:cTn>
                              </p:par>
                              <p:par>
                                <p:cTn id="44" presetID="35" presetClass="path" presetSubtype="0" decel="100000" fill="hold" grpId="1" nodeType="withEffect">
                                  <p:stCondLst>
                                    <p:cond delay="500"/>
                                  </p:stCondLst>
                                  <p:childTnLst>
                                    <p:animMotion origin="layout" path="M -0.05553 0.00023 L 2.11386E-6 0.00023 " pathEditMode="relative" rAng="0" ptsTypes="AA">
                                      <p:cBhvr>
                                        <p:cTn id="45" dur="800" fill="hold"/>
                                        <p:tgtEl>
                                          <p:spTgt spid="3">
                                            <p:txEl>
                                              <p:pRg st="3" end="3"/>
                                            </p:txEl>
                                          </p:spTgt>
                                        </p:tgtEl>
                                        <p:attrNameLst>
                                          <p:attrName>ppt_x</p:attrName>
                                          <p:attrName>ppt_y</p:attrName>
                                        </p:attrNameLst>
                                      </p:cBhvr>
                                      <p:rCtr x="2770" y="0"/>
                                    </p:animMotion>
                                  </p:childTnLst>
                                </p:cTn>
                              </p:par>
                              <p:par>
                                <p:cTn id="46" presetID="53" presetClass="entr" presetSubtype="16" fill="hold" nodeType="withEffect">
                                  <p:stCondLst>
                                    <p:cond delay="0"/>
                                  </p:stCondLst>
                                  <p:childTnLst>
                                    <p:set>
                                      <p:cBhvr>
                                        <p:cTn id="47" dur="1" fill="hold">
                                          <p:stCondLst>
                                            <p:cond delay="0"/>
                                          </p:stCondLst>
                                        </p:cTn>
                                        <p:tgtEl>
                                          <p:spTgt spid="2522"/>
                                        </p:tgtEl>
                                        <p:attrNameLst>
                                          <p:attrName>style.visibility</p:attrName>
                                        </p:attrNameLst>
                                      </p:cBhvr>
                                      <p:to>
                                        <p:strVal val="visible"/>
                                      </p:to>
                                    </p:set>
                                    <p:anim calcmode="lin" valueType="num">
                                      <p:cBhvr>
                                        <p:cTn id="48" dur="250" fill="hold"/>
                                        <p:tgtEl>
                                          <p:spTgt spid="2522"/>
                                        </p:tgtEl>
                                        <p:attrNameLst>
                                          <p:attrName>ppt_w</p:attrName>
                                        </p:attrNameLst>
                                      </p:cBhvr>
                                      <p:tavLst>
                                        <p:tav tm="0">
                                          <p:val>
                                            <p:fltVal val="0"/>
                                          </p:val>
                                        </p:tav>
                                        <p:tav tm="100000">
                                          <p:val>
                                            <p:strVal val="#ppt_w"/>
                                          </p:val>
                                        </p:tav>
                                      </p:tavLst>
                                    </p:anim>
                                    <p:anim calcmode="lin" valueType="num">
                                      <p:cBhvr>
                                        <p:cTn id="49" dur="250" fill="hold"/>
                                        <p:tgtEl>
                                          <p:spTgt spid="2522"/>
                                        </p:tgtEl>
                                        <p:attrNameLst>
                                          <p:attrName>ppt_h</p:attrName>
                                        </p:attrNameLst>
                                      </p:cBhvr>
                                      <p:tavLst>
                                        <p:tav tm="0">
                                          <p:val>
                                            <p:fltVal val="0"/>
                                          </p:val>
                                        </p:tav>
                                        <p:tav tm="100000">
                                          <p:val>
                                            <p:strVal val="#ppt_h"/>
                                          </p:val>
                                        </p:tav>
                                      </p:tavLst>
                                    </p:anim>
                                    <p:animEffect transition="in" filter="fade">
                                      <p:cBhvr>
                                        <p:cTn id="50" dur="250"/>
                                        <p:tgtEl>
                                          <p:spTgt spid="2522"/>
                                        </p:tgtEl>
                                      </p:cBhvr>
                                    </p:animEffect>
                                  </p:childTnLst>
                                </p:cTn>
                              </p:par>
                              <p:par>
                                <p:cTn id="51" presetID="6" presetClass="emph" presetSubtype="0" decel="100000" fill="hold" nodeType="withEffect">
                                  <p:stCondLst>
                                    <p:cond delay="200"/>
                                  </p:stCondLst>
                                  <p:childTnLst>
                                    <p:animScale>
                                      <p:cBhvr>
                                        <p:cTn id="52" dur="250" fill="hold"/>
                                        <p:tgtEl>
                                          <p:spTgt spid="2522"/>
                                        </p:tgtEl>
                                      </p:cBhvr>
                                      <p:by x="110000" y="110000"/>
                                    </p:animScale>
                                  </p:childTnLst>
                                </p:cTn>
                              </p:par>
                              <p:par>
                                <p:cTn id="53" presetID="6" presetClass="emph" presetSubtype="0" decel="100000" fill="hold" nodeType="withEffect">
                                  <p:stCondLst>
                                    <p:cond delay="300"/>
                                  </p:stCondLst>
                                  <p:childTnLst>
                                    <p:animScale>
                                      <p:cBhvr>
                                        <p:cTn id="54" dur="250" fill="hold"/>
                                        <p:tgtEl>
                                          <p:spTgt spid="2522"/>
                                        </p:tgtEl>
                                      </p:cBhvr>
                                      <p:by x="91000" y="91000"/>
                                    </p:animScale>
                                  </p:childTnLst>
                                </p:cTn>
                              </p:par>
                              <p:par>
                                <p:cTn id="55" presetID="53" presetClass="entr" presetSubtype="16"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250" fill="hold"/>
                                        <p:tgtEl>
                                          <p:spTgt spid="44"/>
                                        </p:tgtEl>
                                        <p:attrNameLst>
                                          <p:attrName>ppt_w</p:attrName>
                                        </p:attrNameLst>
                                      </p:cBhvr>
                                      <p:tavLst>
                                        <p:tav tm="0">
                                          <p:val>
                                            <p:fltVal val="0"/>
                                          </p:val>
                                        </p:tav>
                                        <p:tav tm="100000">
                                          <p:val>
                                            <p:strVal val="#ppt_w"/>
                                          </p:val>
                                        </p:tav>
                                      </p:tavLst>
                                    </p:anim>
                                    <p:anim calcmode="lin" valueType="num">
                                      <p:cBhvr>
                                        <p:cTn id="58" dur="250" fill="hold"/>
                                        <p:tgtEl>
                                          <p:spTgt spid="44"/>
                                        </p:tgtEl>
                                        <p:attrNameLst>
                                          <p:attrName>ppt_h</p:attrName>
                                        </p:attrNameLst>
                                      </p:cBhvr>
                                      <p:tavLst>
                                        <p:tav tm="0">
                                          <p:val>
                                            <p:fltVal val="0"/>
                                          </p:val>
                                        </p:tav>
                                        <p:tav tm="100000">
                                          <p:val>
                                            <p:strVal val="#ppt_h"/>
                                          </p:val>
                                        </p:tav>
                                      </p:tavLst>
                                    </p:anim>
                                    <p:animEffect transition="in" filter="fade">
                                      <p:cBhvr>
                                        <p:cTn id="59" dur="250"/>
                                        <p:tgtEl>
                                          <p:spTgt spid="44"/>
                                        </p:tgtEl>
                                      </p:cBhvr>
                                    </p:animEffect>
                                  </p:childTnLst>
                                </p:cTn>
                              </p:par>
                              <p:par>
                                <p:cTn id="60" presetID="6" presetClass="emph" presetSubtype="0" decel="100000" fill="hold" nodeType="withEffect">
                                  <p:stCondLst>
                                    <p:cond delay="250"/>
                                  </p:stCondLst>
                                  <p:childTnLst>
                                    <p:animScale>
                                      <p:cBhvr>
                                        <p:cTn id="61" dur="250" fill="hold"/>
                                        <p:tgtEl>
                                          <p:spTgt spid="44"/>
                                        </p:tgtEl>
                                      </p:cBhvr>
                                      <p:by x="110000" y="110000"/>
                                    </p:animScale>
                                  </p:childTnLst>
                                </p:cTn>
                              </p:par>
                              <p:par>
                                <p:cTn id="62" presetID="6" presetClass="emph" presetSubtype="0" decel="100000" fill="hold" nodeType="withEffect">
                                  <p:stCondLst>
                                    <p:cond delay="250"/>
                                  </p:stCondLst>
                                  <p:childTnLst>
                                    <p:animScale>
                                      <p:cBhvr>
                                        <p:cTn id="63" dur="250" fill="hold"/>
                                        <p:tgtEl>
                                          <p:spTgt spid="44"/>
                                        </p:tgtEl>
                                      </p:cBhvr>
                                      <p:by x="91000" y="91000"/>
                                    </p:animScale>
                                  </p:childTnLst>
                                </p:cTn>
                              </p:par>
                              <p:par>
                                <p:cTn id="64" presetID="53" presetClass="entr" presetSubtype="16" fill="hold"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250" fill="hold"/>
                                        <p:tgtEl>
                                          <p:spTgt spid="49"/>
                                        </p:tgtEl>
                                        <p:attrNameLst>
                                          <p:attrName>ppt_w</p:attrName>
                                        </p:attrNameLst>
                                      </p:cBhvr>
                                      <p:tavLst>
                                        <p:tav tm="0">
                                          <p:val>
                                            <p:fltVal val="0"/>
                                          </p:val>
                                        </p:tav>
                                        <p:tav tm="100000">
                                          <p:val>
                                            <p:strVal val="#ppt_w"/>
                                          </p:val>
                                        </p:tav>
                                      </p:tavLst>
                                    </p:anim>
                                    <p:anim calcmode="lin" valueType="num">
                                      <p:cBhvr>
                                        <p:cTn id="67" dur="250" fill="hold"/>
                                        <p:tgtEl>
                                          <p:spTgt spid="49"/>
                                        </p:tgtEl>
                                        <p:attrNameLst>
                                          <p:attrName>ppt_h</p:attrName>
                                        </p:attrNameLst>
                                      </p:cBhvr>
                                      <p:tavLst>
                                        <p:tav tm="0">
                                          <p:val>
                                            <p:fltVal val="0"/>
                                          </p:val>
                                        </p:tav>
                                        <p:tav tm="100000">
                                          <p:val>
                                            <p:strVal val="#ppt_h"/>
                                          </p:val>
                                        </p:tav>
                                      </p:tavLst>
                                    </p:anim>
                                    <p:animEffect transition="in" filter="fade">
                                      <p:cBhvr>
                                        <p:cTn id="68" dur="250"/>
                                        <p:tgtEl>
                                          <p:spTgt spid="49"/>
                                        </p:tgtEl>
                                      </p:cBhvr>
                                    </p:animEffect>
                                  </p:childTnLst>
                                </p:cTn>
                              </p:par>
                              <p:par>
                                <p:cTn id="69" presetID="6" presetClass="emph" presetSubtype="0" decel="100000" fill="hold" nodeType="withEffect">
                                  <p:stCondLst>
                                    <p:cond delay="250"/>
                                  </p:stCondLst>
                                  <p:childTnLst>
                                    <p:animScale>
                                      <p:cBhvr>
                                        <p:cTn id="70" dur="250" fill="hold"/>
                                        <p:tgtEl>
                                          <p:spTgt spid="49"/>
                                        </p:tgtEl>
                                      </p:cBhvr>
                                      <p:by x="110000" y="110000"/>
                                    </p:animScale>
                                  </p:childTnLst>
                                </p:cTn>
                              </p:par>
                              <p:par>
                                <p:cTn id="71" presetID="6" presetClass="emph" presetSubtype="0" decel="100000" fill="hold" nodeType="withEffect">
                                  <p:stCondLst>
                                    <p:cond delay="250"/>
                                  </p:stCondLst>
                                  <p:childTnLst>
                                    <p:animScale>
                                      <p:cBhvr>
                                        <p:cTn id="72" dur="250" fill="hold"/>
                                        <p:tgtEl>
                                          <p:spTgt spid="49"/>
                                        </p:tgtEl>
                                      </p:cBhvr>
                                      <p:by x="91000" y="91000"/>
                                    </p:animScale>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2" nodeType="clickEffect">
                                  <p:stCondLst>
                                    <p:cond delay="0"/>
                                  </p:stCondLst>
                                  <p:childTnLst>
                                    <p:set>
                                      <p:cBhvr>
                                        <p:cTn id="76" dur="1" fill="hold">
                                          <p:stCondLst>
                                            <p:cond delay="0"/>
                                          </p:stCondLst>
                                        </p:cTn>
                                        <p:tgtEl>
                                          <p:spTgt spid="2567"/>
                                        </p:tgtEl>
                                        <p:attrNameLst>
                                          <p:attrName>style.visibility</p:attrName>
                                        </p:attrNameLst>
                                      </p:cBhvr>
                                      <p:to>
                                        <p:strVal val="visible"/>
                                      </p:to>
                                    </p:set>
                                    <p:animEffect transition="in" filter="fade">
                                      <p:cBhvr>
                                        <p:cTn id="77" dur="250"/>
                                        <p:tgtEl>
                                          <p:spTgt spid="2567"/>
                                        </p:tgtEl>
                                      </p:cBhvr>
                                    </p:animEffect>
                                  </p:childTnLst>
                                </p:cTn>
                              </p:par>
                              <p:par>
                                <p:cTn id="78" presetID="6" presetClass="emph" presetSubtype="0" fill="hold" grpId="0" nodeType="withEffect">
                                  <p:stCondLst>
                                    <p:cond delay="500"/>
                                  </p:stCondLst>
                                  <p:childTnLst>
                                    <p:animScale>
                                      <p:cBhvr>
                                        <p:cTn id="79" dur="250" fill="hold"/>
                                        <p:tgtEl>
                                          <p:spTgt spid="2567"/>
                                        </p:tgtEl>
                                      </p:cBhvr>
                                      <p:by x="0" y="0"/>
                                    </p:animScale>
                                  </p:childTnLst>
                                </p:cTn>
                              </p:par>
                              <p:par>
                                <p:cTn id="80" presetID="63" presetClass="path" presetSubtype="0" accel="50000" decel="50000" fill="hold" grpId="1" nodeType="withEffect">
                                  <p:stCondLst>
                                    <p:cond delay="0"/>
                                  </p:stCondLst>
                                  <p:childTnLst>
                                    <p:animMotion origin="layout" path="M -1.34831E-6 4.09896E-6 L 0.22293 -0.16115 " pathEditMode="relative" rAng="0" ptsTypes="AA">
                                      <p:cBhvr>
                                        <p:cTn id="81" dur="750" fill="hold"/>
                                        <p:tgtEl>
                                          <p:spTgt spid="2567"/>
                                        </p:tgtEl>
                                        <p:attrNameLst>
                                          <p:attrName>ppt_x</p:attrName>
                                          <p:attrName>ppt_y</p:attrName>
                                        </p:attrNameLst>
                                      </p:cBhvr>
                                      <p:rCtr x="11147" y="-8057"/>
                                    </p:animMotion>
                                  </p:childTnLst>
                                </p:cTn>
                              </p:par>
                            </p:childTnLst>
                          </p:cTn>
                        </p:par>
                        <p:par>
                          <p:cTn id="82" fill="hold">
                            <p:stCondLst>
                              <p:cond delay="750"/>
                            </p:stCondLst>
                            <p:childTnLst>
                              <p:par>
                                <p:cTn id="83" presetID="10" presetClass="entr" presetSubtype="0" fill="hold" grpId="2" nodeType="afterEffect">
                                  <p:stCondLst>
                                    <p:cond delay="0"/>
                                  </p:stCondLst>
                                  <p:childTnLst>
                                    <p:set>
                                      <p:cBhvr>
                                        <p:cTn id="84" dur="1" fill="hold">
                                          <p:stCondLst>
                                            <p:cond delay="0"/>
                                          </p:stCondLst>
                                        </p:cTn>
                                        <p:tgtEl>
                                          <p:spTgt spid="2572"/>
                                        </p:tgtEl>
                                        <p:attrNameLst>
                                          <p:attrName>style.visibility</p:attrName>
                                        </p:attrNameLst>
                                      </p:cBhvr>
                                      <p:to>
                                        <p:strVal val="visible"/>
                                      </p:to>
                                    </p:set>
                                    <p:animEffect transition="in" filter="fade">
                                      <p:cBhvr>
                                        <p:cTn id="85" dur="250"/>
                                        <p:tgtEl>
                                          <p:spTgt spid="2572"/>
                                        </p:tgtEl>
                                      </p:cBhvr>
                                    </p:animEffect>
                                  </p:childTnLst>
                                </p:cTn>
                              </p:par>
                              <p:par>
                                <p:cTn id="86" presetID="6" presetClass="emph" presetSubtype="0" fill="hold" grpId="0" nodeType="withEffect">
                                  <p:stCondLst>
                                    <p:cond delay="500"/>
                                  </p:stCondLst>
                                  <p:childTnLst>
                                    <p:animScale>
                                      <p:cBhvr>
                                        <p:cTn id="87" dur="250" fill="hold"/>
                                        <p:tgtEl>
                                          <p:spTgt spid="2572"/>
                                        </p:tgtEl>
                                      </p:cBhvr>
                                      <p:by x="0" y="0"/>
                                    </p:animScale>
                                  </p:childTnLst>
                                </p:cTn>
                              </p:par>
                              <p:par>
                                <p:cTn id="88" presetID="63" presetClass="path" presetSubtype="0" accel="50000" decel="50000" fill="hold" grpId="1" nodeType="withEffect">
                                  <p:stCondLst>
                                    <p:cond delay="0"/>
                                  </p:stCondLst>
                                  <p:childTnLst>
                                    <p:animMotion origin="layout" path="M -1.06231E-6 -4.27599E-6 L 0.44101 -0.17135 " pathEditMode="relative" rAng="0" ptsTypes="AA">
                                      <p:cBhvr>
                                        <p:cTn id="89" dur="750" fill="hold"/>
                                        <p:tgtEl>
                                          <p:spTgt spid="2572"/>
                                        </p:tgtEl>
                                        <p:attrNameLst>
                                          <p:attrName>ppt_x</p:attrName>
                                          <p:attrName>ppt_y</p:attrName>
                                        </p:attrNameLst>
                                      </p:cBhvr>
                                      <p:rCtr x="22051" y="-8579"/>
                                    </p:animMotion>
                                  </p:childTnLst>
                                </p:cTn>
                              </p:par>
                            </p:childTnLst>
                          </p:cTn>
                        </p:par>
                        <p:par>
                          <p:cTn id="90" fill="hold">
                            <p:stCondLst>
                              <p:cond delay="1500"/>
                            </p:stCondLst>
                            <p:childTnLst>
                              <p:par>
                                <p:cTn id="91" presetID="10" presetClass="entr" presetSubtype="0" fill="hold" grpId="2" nodeType="afterEffect">
                                  <p:stCondLst>
                                    <p:cond delay="0"/>
                                  </p:stCondLst>
                                  <p:childTnLst>
                                    <p:set>
                                      <p:cBhvr>
                                        <p:cTn id="92" dur="1" fill="hold">
                                          <p:stCondLst>
                                            <p:cond delay="0"/>
                                          </p:stCondLst>
                                        </p:cTn>
                                        <p:tgtEl>
                                          <p:spTgt spid="2575"/>
                                        </p:tgtEl>
                                        <p:attrNameLst>
                                          <p:attrName>style.visibility</p:attrName>
                                        </p:attrNameLst>
                                      </p:cBhvr>
                                      <p:to>
                                        <p:strVal val="visible"/>
                                      </p:to>
                                    </p:set>
                                    <p:animEffect transition="in" filter="fade">
                                      <p:cBhvr>
                                        <p:cTn id="93" dur="250"/>
                                        <p:tgtEl>
                                          <p:spTgt spid="2575"/>
                                        </p:tgtEl>
                                      </p:cBhvr>
                                    </p:animEffect>
                                  </p:childTnLst>
                                </p:cTn>
                              </p:par>
                              <p:par>
                                <p:cTn id="94" presetID="6" presetClass="emph" presetSubtype="0" fill="hold" grpId="0" nodeType="withEffect">
                                  <p:stCondLst>
                                    <p:cond delay="500"/>
                                  </p:stCondLst>
                                  <p:childTnLst>
                                    <p:animScale>
                                      <p:cBhvr>
                                        <p:cTn id="95" dur="250" fill="hold"/>
                                        <p:tgtEl>
                                          <p:spTgt spid="2575"/>
                                        </p:tgtEl>
                                      </p:cBhvr>
                                      <p:by x="0" y="0"/>
                                    </p:animScale>
                                  </p:childTnLst>
                                </p:cTn>
                              </p:par>
                              <p:par>
                                <p:cTn id="96" presetID="63" presetClass="path" presetSubtype="0" accel="50000" decel="50000" fill="hold" grpId="1" nodeType="withEffect">
                                  <p:stCondLst>
                                    <p:cond delay="0"/>
                                  </p:stCondLst>
                                  <p:childTnLst>
                                    <p:animMotion origin="layout" path="M -1.34831E-6 -4.27599E-6 L 0.54048 -0.10372 " pathEditMode="relative" rAng="0" ptsTypes="AA">
                                      <p:cBhvr>
                                        <p:cTn id="97" dur="750" fill="hold"/>
                                        <p:tgtEl>
                                          <p:spTgt spid="2575"/>
                                        </p:tgtEl>
                                        <p:attrNameLst>
                                          <p:attrName>ppt_x</p:attrName>
                                          <p:attrName>ppt_y</p:attrName>
                                        </p:attrNameLst>
                                      </p:cBhvr>
                                      <p:rCtr x="27017" y="-5197"/>
                                    </p:animMotion>
                                  </p:childTnLst>
                                </p:cTn>
                              </p:par>
                              <p:par>
                                <p:cTn id="98" presetID="53" presetClass="entr" presetSubtype="16" fill="hold" nodeType="withEffect">
                                  <p:stCondLst>
                                    <p:cond delay="120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250" fill="hold"/>
                                        <p:tgtEl>
                                          <p:spTgt spid="54"/>
                                        </p:tgtEl>
                                        <p:attrNameLst>
                                          <p:attrName>ppt_w</p:attrName>
                                        </p:attrNameLst>
                                      </p:cBhvr>
                                      <p:tavLst>
                                        <p:tav tm="0">
                                          <p:val>
                                            <p:fltVal val="0"/>
                                          </p:val>
                                        </p:tav>
                                        <p:tav tm="100000">
                                          <p:val>
                                            <p:strVal val="#ppt_w"/>
                                          </p:val>
                                        </p:tav>
                                      </p:tavLst>
                                    </p:anim>
                                    <p:anim calcmode="lin" valueType="num">
                                      <p:cBhvr>
                                        <p:cTn id="101" dur="250" fill="hold"/>
                                        <p:tgtEl>
                                          <p:spTgt spid="54"/>
                                        </p:tgtEl>
                                        <p:attrNameLst>
                                          <p:attrName>ppt_h</p:attrName>
                                        </p:attrNameLst>
                                      </p:cBhvr>
                                      <p:tavLst>
                                        <p:tav tm="0">
                                          <p:val>
                                            <p:fltVal val="0"/>
                                          </p:val>
                                        </p:tav>
                                        <p:tav tm="100000">
                                          <p:val>
                                            <p:strVal val="#ppt_h"/>
                                          </p:val>
                                        </p:tav>
                                      </p:tavLst>
                                    </p:anim>
                                    <p:animEffect transition="in" filter="fade">
                                      <p:cBhvr>
                                        <p:cTn id="102" dur="250"/>
                                        <p:tgtEl>
                                          <p:spTgt spid="54"/>
                                        </p:tgtEl>
                                      </p:cBhvr>
                                    </p:animEffect>
                                  </p:childTnLst>
                                </p:cTn>
                              </p:par>
                              <p:par>
                                <p:cTn id="103" presetID="6" presetClass="emph" presetSubtype="0" decel="100000" fill="hold" nodeType="withEffect">
                                  <p:stCondLst>
                                    <p:cond delay="1400"/>
                                  </p:stCondLst>
                                  <p:childTnLst>
                                    <p:animScale>
                                      <p:cBhvr>
                                        <p:cTn id="104" dur="250" fill="hold"/>
                                        <p:tgtEl>
                                          <p:spTgt spid="54"/>
                                        </p:tgtEl>
                                      </p:cBhvr>
                                      <p:by x="110000" y="110000"/>
                                    </p:animScale>
                                  </p:childTnLst>
                                </p:cTn>
                              </p:par>
                              <p:par>
                                <p:cTn id="105" presetID="6" presetClass="emph" presetSubtype="0" decel="100000" fill="hold" nodeType="withEffect">
                                  <p:stCondLst>
                                    <p:cond delay="1500"/>
                                  </p:stCondLst>
                                  <p:childTnLst>
                                    <p:animScale>
                                      <p:cBhvr>
                                        <p:cTn id="106" dur="250" fill="hold"/>
                                        <p:tgtEl>
                                          <p:spTgt spid="54"/>
                                        </p:tgtEl>
                                      </p:cBhvr>
                                      <p:by x="91000" y="91000"/>
                                    </p:animScale>
                                  </p:childTnLst>
                                </p:cTn>
                              </p:par>
                              <p:par>
                                <p:cTn id="107" presetID="53" presetClass="entr" presetSubtype="16" fill="hold" nodeType="withEffect">
                                  <p:stCondLst>
                                    <p:cond delay="120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250" fill="hold"/>
                                        <p:tgtEl>
                                          <p:spTgt spid="66"/>
                                        </p:tgtEl>
                                        <p:attrNameLst>
                                          <p:attrName>ppt_w</p:attrName>
                                        </p:attrNameLst>
                                      </p:cBhvr>
                                      <p:tavLst>
                                        <p:tav tm="0">
                                          <p:val>
                                            <p:fltVal val="0"/>
                                          </p:val>
                                        </p:tav>
                                        <p:tav tm="100000">
                                          <p:val>
                                            <p:strVal val="#ppt_w"/>
                                          </p:val>
                                        </p:tav>
                                      </p:tavLst>
                                    </p:anim>
                                    <p:anim calcmode="lin" valueType="num">
                                      <p:cBhvr>
                                        <p:cTn id="110" dur="250" fill="hold"/>
                                        <p:tgtEl>
                                          <p:spTgt spid="66"/>
                                        </p:tgtEl>
                                        <p:attrNameLst>
                                          <p:attrName>ppt_h</p:attrName>
                                        </p:attrNameLst>
                                      </p:cBhvr>
                                      <p:tavLst>
                                        <p:tav tm="0">
                                          <p:val>
                                            <p:fltVal val="0"/>
                                          </p:val>
                                        </p:tav>
                                        <p:tav tm="100000">
                                          <p:val>
                                            <p:strVal val="#ppt_h"/>
                                          </p:val>
                                        </p:tav>
                                      </p:tavLst>
                                    </p:anim>
                                    <p:animEffect transition="in" filter="fade">
                                      <p:cBhvr>
                                        <p:cTn id="111" dur="250"/>
                                        <p:tgtEl>
                                          <p:spTgt spid="66"/>
                                        </p:tgtEl>
                                      </p:cBhvr>
                                    </p:animEffect>
                                  </p:childTnLst>
                                </p:cTn>
                              </p:par>
                              <p:par>
                                <p:cTn id="112" presetID="6" presetClass="emph" presetSubtype="0" decel="100000" fill="hold" nodeType="withEffect">
                                  <p:stCondLst>
                                    <p:cond delay="1400"/>
                                  </p:stCondLst>
                                  <p:childTnLst>
                                    <p:animScale>
                                      <p:cBhvr>
                                        <p:cTn id="113" dur="250" fill="hold"/>
                                        <p:tgtEl>
                                          <p:spTgt spid="66"/>
                                        </p:tgtEl>
                                      </p:cBhvr>
                                      <p:by x="110000" y="110000"/>
                                    </p:animScale>
                                  </p:childTnLst>
                                </p:cTn>
                              </p:par>
                              <p:par>
                                <p:cTn id="114" presetID="6" presetClass="emph" presetSubtype="0" decel="100000" fill="hold" nodeType="withEffect">
                                  <p:stCondLst>
                                    <p:cond delay="1500"/>
                                  </p:stCondLst>
                                  <p:childTnLst>
                                    <p:animScale>
                                      <p:cBhvr>
                                        <p:cTn id="115" dur="250" fill="hold"/>
                                        <p:tgtEl>
                                          <p:spTgt spid="66"/>
                                        </p:tgtEl>
                                      </p:cBhvr>
                                      <p:by x="91000" y="91000"/>
                                    </p:animScale>
                                  </p:childTnLst>
                                </p:cTn>
                              </p:par>
                              <p:par>
                                <p:cTn id="116" presetID="53" presetClass="entr" presetSubtype="16" fill="hold" nodeType="withEffect">
                                  <p:stCondLst>
                                    <p:cond delay="1200"/>
                                  </p:stCondLst>
                                  <p:childTnLst>
                                    <p:set>
                                      <p:cBhvr>
                                        <p:cTn id="117" dur="1" fill="hold">
                                          <p:stCondLst>
                                            <p:cond delay="0"/>
                                          </p:stCondLst>
                                        </p:cTn>
                                        <p:tgtEl>
                                          <p:spTgt spid="60"/>
                                        </p:tgtEl>
                                        <p:attrNameLst>
                                          <p:attrName>style.visibility</p:attrName>
                                        </p:attrNameLst>
                                      </p:cBhvr>
                                      <p:to>
                                        <p:strVal val="visible"/>
                                      </p:to>
                                    </p:set>
                                    <p:anim calcmode="lin" valueType="num">
                                      <p:cBhvr>
                                        <p:cTn id="118" dur="250" fill="hold"/>
                                        <p:tgtEl>
                                          <p:spTgt spid="60"/>
                                        </p:tgtEl>
                                        <p:attrNameLst>
                                          <p:attrName>ppt_w</p:attrName>
                                        </p:attrNameLst>
                                      </p:cBhvr>
                                      <p:tavLst>
                                        <p:tav tm="0">
                                          <p:val>
                                            <p:fltVal val="0"/>
                                          </p:val>
                                        </p:tav>
                                        <p:tav tm="100000">
                                          <p:val>
                                            <p:strVal val="#ppt_w"/>
                                          </p:val>
                                        </p:tav>
                                      </p:tavLst>
                                    </p:anim>
                                    <p:anim calcmode="lin" valueType="num">
                                      <p:cBhvr>
                                        <p:cTn id="119" dur="250" fill="hold"/>
                                        <p:tgtEl>
                                          <p:spTgt spid="60"/>
                                        </p:tgtEl>
                                        <p:attrNameLst>
                                          <p:attrName>ppt_h</p:attrName>
                                        </p:attrNameLst>
                                      </p:cBhvr>
                                      <p:tavLst>
                                        <p:tav tm="0">
                                          <p:val>
                                            <p:fltVal val="0"/>
                                          </p:val>
                                        </p:tav>
                                        <p:tav tm="100000">
                                          <p:val>
                                            <p:strVal val="#ppt_h"/>
                                          </p:val>
                                        </p:tav>
                                      </p:tavLst>
                                    </p:anim>
                                    <p:animEffect transition="in" filter="fade">
                                      <p:cBhvr>
                                        <p:cTn id="120" dur="250"/>
                                        <p:tgtEl>
                                          <p:spTgt spid="60"/>
                                        </p:tgtEl>
                                      </p:cBhvr>
                                    </p:animEffect>
                                  </p:childTnLst>
                                </p:cTn>
                              </p:par>
                              <p:par>
                                <p:cTn id="121" presetID="6" presetClass="emph" presetSubtype="0" decel="100000" fill="hold" nodeType="withEffect">
                                  <p:stCondLst>
                                    <p:cond delay="1400"/>
                                  </p:stCondLst>
                                  <p:childTnLst>
                                    <p:animScale>
                                      <p:cBhvr>
                                        <p:cTn id="122" dur="250" fill="hold"/>
                                        <p:tgtEl>
                                          <p:spTgt spid="60"/>
                                        </p:tgtEl>
                                      </p:cBhvr>
                                      <p:by x="110000" y="110000"/>
                                    </p:animScale>
                                  </p:childTnLst>
                                </p:cTn>
                              </p:par>
                              <p:par>
                                <p:cTn id="123" presetID="6" presetClass="emph" presetSubtype="0" decel="100000" fill="hold" nodeType="withEffect">
                                  <p:stCondLst>
                                    <p:cond delay="1500"/>
                                  </p:stCondLst>
                                  <p:childTnLst>
                                    <p:animScale>
                                      <p:cBhvr>
                                        <p:cTn id="124" dur="250" fill="hold"/>
                                        <p:tgtEl>
                                          <p:spTgt spid="60"/>
                                        </p:tgtEl>
                                      </p:cBhvr>
                                      <p:by x="91000" y="91000"/>
                                    </p:animScale>
                                  </p:childTnLst>
                                </p:cTn>
                              </p:par>
                              <p:par>
                                <p:cTn id="125" presetID="22" presetClass="entr" presetSubtype="4" fill="hold" nodeType="withEffect">
                                  <p:stCondLst>
                                    <p:cond delay="800"/>
                                  </p:stCondLst>
                                  <p:childTnLst>
                                    <p:set>
                                      <p:cBhvr>
                                        <p:cTn id="126" dur="1" fill="hold">
                                          <p:stCondLst>
                                            <p:cond delay="0"/>
                                          </p:stCondLst>
                                        </p:cTn>
                                        <p:tgtEl>
                                          <p:spTgt spid="77"/>
                                        </p:tgtEl>
                                        <p:attrNameLst>
                                          <p:attrName>style.visibility</p:attrName>
                                        </p:attrNameLst>
                                      </p:cBhvr>
                                      <p:to>
                                        <p:strVal val="visible"/>
                                      </p:to>
                                    </p:set>
                                    <p:animEffect transition="in" filter="wipe(down)">
                                      <p:cBhvr>
                                        <p:cTn id="127" dur="250"/>
                                        <p:tgtEl>
                                          <p:spTgt spid="77"/>
                                        </p:tgtEl>
                                      </p:cBhvr>
                                    </p:animEffect>
                                  </p:childTnLst>
                                </p:cTn>
                              </p:par>
                              <p:par>
                                <p:cTn id="128" presetID="22" presetClass="entr" presetSubtype="1" fill="hold" nodeType="withEffect">
                                  <p:stCondLst>
                                    <p:cond delay="800"/>
                                  </p:stCondLst>
                                  <p:childTnLst>
                                    <p:set>
                                      <p:cBhvr>
                                        <p:cTn id="129" dur="1" fill="hold">
                                          <p:stCondLst>
                                            <p:cond delay="0"/>
                                          </p:stCondLst>
                                        </p:cTn>
                                        <p:tgtEl>
                                          <p:spTgt spid="75"/>
                                        </p:tgtEl>
                                        <p:attrNameLst>
                                          <p:attrName>style.visibility</p:attrName>
                                        </p:attrNameLst>
                                      </p:cBhvr>
                                      <p:to>
                                        <p:strVal val="visible"/>
                                      </p:to>
                                    </p:set>
                                    <p:animEffect transition="in" filter="wipe(up)">
                                      <p:cBhvr>
                                        <p:cTn id="130" dur="250"/>
                                        <p:tgtEl>
                                          <p:spTgt spid="75"/>
                                        </p:tgtEl>
                                      </p:cBhvr>
                                    </p:animEffect>
                                  </p:childTnLst>
                                </p:cTn>
                              </p:par>
                              <p:par>
                                <p:cTn id="131" presetID="22" presetClass="entr" presetSubtype="1" fill="hold" nodeType="withEffect">
                                  <p:stCondLst>
                                    <p:cond delay="800"/>
                                  </p:stCondLst>
                                  <p:childTnLst>
                                    <p:set>
                                      <p:cBhvr>
                                        <p:cTn id="132" dur="1" fill="hold">
                                          <p:stCondLst>
                                            <p:cond delay="0"/>
                                          </p:stCondLst>
                                        </p:cTn>
                                        <p:tgtEl>
                                          <p:spTgt spid="73"/>
                                        </p:tgtEl>
                                        <p:attrNameLst>
                                          <p:attrName>style.visibility</p:attrName>
                                        </p:attrNameLst>
                                      </p:cBhvr>
                                      <p:to>
                                        <p:strVal val="visible"/>
                                      </p:to>
                                    </p:set>
                                    <p:animEffect transition="in" filter="wipe(up)">
                                      <p:cBhvr>
                                        <p:cTn id="133" dur="250"/>
                                        <p:tgtEl>
                                          <p:spTgt spid="73"/>
                                        </p:tgtEl>
                                      </p:cBhvr>
                                    </p:animEffect>
                                  </p:childTnLst>
                                </p:cTn>
                              </p:par>
                              <p:par>
                                <p:cTn id="134" presetID="22" presetClass="entr" presetSubtype="8" fill="hold" nodeType="withEffect">
                                  <p:stCondLst>
                                    <p:cond delay="1000"/>
                                  </p:stCondLst>
                                  <p:childTnLst>
                                    <p:set>
                                      <p:cBhvr>
                                        <p:cTn id="135" dur="1" fill="hold">
                                          <p:stCondLst>
                                            <p:cond delay="0"/>
                                          </p:stCondLst>
                                        </p:cTn>
                                        <p:tgtEl>
                                          <p:spTgt spid="72"/>
                                        </p:tgtEl>
                                        <p:attrNameLst>
                                          <p:attrName>style.visibility</p:attrName>
                                        </p:attrNameLst>
                                      </p:cBhvr>
                                      <p:to>
                                        <p:strVal val="visible"/>
                                      </p:to>
                                    </p:set>
                                    <p:animEffect transition="in" filter="wipe(left)">
                                      <p:cBhvr>
                                        <p:cTn id="136" dur="250"/>
                                        <p:tgtEl>
                                          <p:spTgt spid="72"/>
                                        </p:tgtEl>
                                      </p:cBhvr>
                                    </p:animEffect>
                                  </p:childTnLst>
                                </p:cTn>
                              </p:par>
                              <p:par>
                                <p:cTn id="137" presetID="22" presetClass="entr" presetSubtype="8" fill="hold" nodeType="withEffect">
                                  <p:stCondLst>
                                    <p:cond delay="1000"/>
                                  </p:stCondLst>
                                  <p:childTnLst>
                                    <p:set>
                                      <p:cBhvr>
                                        <p:cTn id="138" dur="1" fill="hold">
                                          <p:stCondLst>
                                            <p:cond delay="0"/>
                                          </p:stCondLst>
                                        </p:cTn>
                                        <p:tgtEl>
                                          <p:spTgt spid="74"/>
                                        </p:tgtEl>
                                        <p:attrNameLst>
                                          <p:attrName>style.visibility</p:attrName>
                                        </p:attrNameLst>
                                      </p:cBhvr>
                                      <p:to>
                                        <p:strVal val="visible"/>
                                      </p:to>
                                    </p:set>
                                    <p:animEffect transition="in" filter="wipe(left)">
                                      <p:cBhvr>
                                        <p:cTn id="139" dur="250"/>
                                        <p:tgtEl>
                                          <p:spTgt spid="74"/>
                                        </p:tgtEl>
                                      </p:cBhvr>
                                    </p:animEffect>
                                  </p:childTnLst>
                                </p:cTn>
                              </p:par>
                              <p:par>
                                <p:cTn id="140" presetID="22" presetClass="entr" presetSubtype="2" fill="hold" nodeType="withEffect">
                                  <p:stCondLst>
                                    <p:cond delay="1000"/>
                                  </p:stCondLst>
                                  <p:childTnLst>
                                    <p:set>
                                      <p:cBhvr>
                                        <p:cTn id="141" dur="1" fill="hold">
                                          <p:stCondLst>
                                            <p:cond delay="0"/>
                                          </p:stCondLst>
                                        </p:cTn>
                                        <p:tgtEl>
                                          <p:spTgt spid="76"/>
                                        </p:tgtEl>
                                        <p:attrNameLst>
                                          <p:attrName>style.visibility</p:attrName>
                                        </p:attrNameLst>
                                      </p:cBhvr>
                                      <p:to>
                                        <p:strVal val="visible"/>
                                      </p:to>
                                    </p:set>
                                    <p:animEffect transition="in" filter="wipe(right)">
                                      <p:cBhvr>
                                        <p:cTn id="142" dur="2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3" grpId="0" animBg="1"/>
      <p:bldP spid="2513" grpId="0" animBg="1"/>
      <p:bldP spid="2513" grpId="1" animBg="1"/>
      <p:bldP spid="2513" grpId="2" animBg="1"/>
      <p:bldP spid="2514" grpId="0" build="p"/>
      <p:bldP spid="2514" grpId="1" build="p"/>
      <p:bldP spid="2575" grpId="0" animBg="1"/>
      <p:bldP spid="2575" grpId="1" animBg="1"/>
      <p:bldP spid="2575" grpId="2" animBg="1"/>
      <p:bldP spid="2572" grpId="0" animBg="1"/>
      <p:bldP spid="2572" grpId="1" animBg="1"/>
      <p:bldP spid="2572" grpId="2" animBg="1"/>
      <p:bldP spid="2567" grpId="0" animBg="1"/>
      <p:bldP spid="2567" grpId="1" animBg="1"/>
      <p:bldP spid="2567" grpId="2" animBg="1"/>
      <p:bldP spid="3" grpId="0" build="p"/>
      <p:bldP spid="3" grpI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128"/>
          <p:cNvSpPr>
            <a:spLocks noChangeAspect="1"/>
          </p:cNvSpPr>
          <p:nvPr/>
        </p:nvSpPr>
        <p:spPr bwMode="black">
          <a:xfrm>
            <a:off x="5843460" y="1522098"/>
            <a:ext cx="4940584" cy="252842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nvGrpSpPr>
          <p:cNvPr id="37" name="Group 36"/>
          <p:cNvGrpSpPr/>
          <p:nvPr/>
        </p:nvGrpSpPr>
        <p:grpSpPr>
          <a:xfrm>
            <a:off x="6772008" y="2447665"/>
            <a:ext cx="3361756" cy="1310653"/>
            <a:chOff x="6808002" y="2495988"/>
            <a:chExt cx="3430059" cy="1337283"/>
          </a:xfrm>
        </p:grpSpPr>
        <p:grpSp>
          <p:nvGrpSpPr>
            <p:cNvPr id="12" name="Group 11"/>
            <p:cNvGrpSpPr/>
            <p:nvPr/>
          </p:nvGrpSpPr>
          <p:grpSpPr>
            <a:xfrm>
              <a:off x="6808002" y="2495988"/>
              <a:ext cx="1101858" cy="1337283"/>
              <a:chOff x="5858722" y="2609141"/>
              <a:chExt cx="1101858" cy="1337283"/>
            </a:xfrm>
          </p:grpSpPr>
          <p:pic>
            <p:nvPicPr>
              <p:cNvPr id="66" name="Picture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8722" y="2609141"/>
                <a:ext cx="1101858" cy="826392"/>
              </a:xfrm>
              <a:prstGeom prst="rect">
                <a:avLst/>
              </a:prstGeom>
            </p:spPr>
          </p:pic>
          <p:sp>
            <p:nvSpPr>
              <p:cNvPr id="67" name="TextBox 4"/>
              <p:cNvSpPr txBox="1"/>
              <p:nvPr/>
            </p:nvSpPr>
            <p:spPr>
              <a:xfrm>
                <a:off x="5915301" y="3373960"/>
                <a:ext cx="988420" cy="572464"/>
              </a:xfrm>
              <a:prstGeom prst="rect">
                <a:avLst/>
              </a:prstGeom>
              <a:noFill/>
            </p:spPr>
            <p:txBody>
              <a:bodyPr wrap="square" lIns="179238" tIns="143391" rIns="179238" bIns="143391" rtlCol="0">
                <a:spAutoFit/>
              </a:bodyPr>
              <a:lst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a:lstStyle>
              <a:p>
                <a:pPr algn="ctr">
                  <a:lnSpc>
                    <a:spcPct val="90000"/>
                  </a:lnSpc>
                </a:pPr>
                <a:r>
                  <a:rPr lang="en-US" sz="1960" dirty="0">
                    <a:gradFill>
                      <a:gsLst>
                        <a:gs pos="0">
                          <a:srgbClr val="FFFFFF"/>
                        </a:gs>
                        <a:gs pos="100000">
                          <a:srgbClr val="FFFFFF"/>
                        </a:gs>
                      </a:gsLst>
                      <a:lin ang="5400000" scaled="1"/>
                    </a:gradFill>
                  </a:rPr>
                  <a:t>data</a:t>
                </a:r>
              </a:p>
            </p:txBody>
          </p:sp>
        </p:grpSp>
        <p:sp>
          <p:nvSpPr>
            <p:cNvPr id="84" name="TextBox 48"/>
            <p:cNvSpPr txBox="1"/>
            <p:nvPr/>
          </p:nvSpPr>
          <p:spPr>
            <a:xfrm>
              <a:off x="9238033" y="3260807"/>
              <a:ext cx="1000028" cy="572464"/>
            </a:xfrm>
            <a:prstGeom prst="rect">
              <a:avLst/>
            </a:prstGeom>
            <a:noFill/>
          </p:spPr>
          <p:txBody>
            <a:bodyPr wrap="square" lIns="179238" tIns="143391" rIns="179238" bIns="143391" rtlCol="0">
              <a:spAutoFit/>
            </a:bodyPr>
            <a:lst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a:lstStyle>
            <a:p>
              <a:pPr algn="ctr">
                <a:lnSpc>
                  <a:spcPct val="90000"/>
                </a:lnSpc>
              </a:pPr>
              <a:r>
                <a:rPr lang="en-US" sz="1960" dirty="0">
                  <a:gradFill>
                    <a:gsLst>
                      <a:gs pos="0">
                        <a:srgbClr val="FFFFFF"/>
                      </a:gs>
                      <a:gs pos="100000">
                        <a:srgbClr val="FFFFFF"/>
                      </a:gs>
                    </a:gsLst>
                    <a:lin ang="5400000" scaled="1"/>
                  </a:gradFill>
                </a:rPr>
                <a:t>push</a:t>
              </a:r>
            </a:p>
          </p:txBody>
        </p:sp>
        <p:sp>
          <p:nvSpPr>
            <p:cNvPr id="3" name="Rectangular Callout 2"/>
            <p:cNvSpPr/>
            <p:nvPr/>
          </p:nvSpPr>
          <p:spPr bwMode="auto">
            <a:xfrm>
              <a:off x="9384937" y="2596228"/>
              <a:ext cx="709997" cy="625913"/>
            </a:xfrm>
            <a:prstGeom prst="wedgeRectCallout">
              <a:avLst>
                <a:gd name="adj1" fmla="val -33249"/>
                <a:gd name="adj2" fmla="val 70168"/>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0" name="Group 9"/>
            <p:cNvGrpSpPr/>
            <p:nvPr/>
          </p:nvGrpSpPr>
          <p:grpSpPr>
            <a:xfrm>
              <a:off x="7985527" y="2642207"/>
              <a:ext cx="1166534" cy="1191064"/>
              <a:chOff x="7036247" y="2755360"/>
              <a:chExt cx="1166534" cy="1191064"/>
            </a:xfrm>
          </p:grpSpPr>
          <p:sp>
            <p:nvSpPr>
              <p:cNvPr id="68" name="TextBox 47"/>
              <p:cNvSpPr txBox="1"/>
              <p:nvPr/>
            </p:nvSpPr>
            <p:spPr>
              <a:xfrm>
                <a:off x="7036247" y="3373960"/>
                <a:ext cx="1166534" cy="572464"/>
              </a:xfrm>
              <a:prstGeom prst="rect">
                <a:avLst/>
              </a:prstGeom>
              <a:noFill/>
            </p:spPr>
            <p:txBody>
              <a:bodyPr wrap="square" lIns="179238" tIns="143391" rIns="179238" bIns="143391" rtlCol="0">
                <a:spAutoFit/>
              </a:bodyPr>
              <a:lst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a:lstStyle>
              <a:p>
                <a:pPr algn="ctr">
                  <a:lnSpc>
                    <a:spcPct val="90000"/>
                  </a:lnSpc>
                </a:pPr>
                <a:r>
                  <a:rPr lang="en-US" sz="1960" dirty="0" err="1">
                    <a:gradFill>
                      <a:gsLst>
                        <a:gs pos="0">
                          <a:srgbClr val="FFFFFF"/>
                        </a:gs>
                        <a:gs pos="100000">
                          <a:srgbClr val="FFFFFF"/>
                        </a:gs>
                      </a:gsLst>
                      <a:lin ang="5400000" scaled="1"/>
                    </a:gradFill>
                  </a:rPr>
                  <a:t>auth</a:t>
                </a:r>
                <a:endParaRPr lang="en-US" sz="1960" dirty="0">
                  <a:gradFill>
                    <a:gsLst>
                      <a:gs pos="0">
                        <a:srgbClr val="FFFFFF"/>
                      </a:gs>
                      <a:gs pos="100000">
                        <a:srgbClr val="FFFFFF"/>
                      </a:gs>
                    </a:gsLst>
                    <a:lin ang="5400000" scaled="1"/>
                  </a:gradFill>
                </a:endParaRPr>
              </a:p>
            </p:txBody>
          </p:sp>
          <p:pic>
            <p:nvPicPr>
              <p:cNvPr id="19" name="Picture 2" descr="\\MAGNUM\Projects\Microsoft\Cloud Power FY12\Design\ICONS_PNG\Devices.png"/>
              <p:cNvPicPr>
                <a:picLocks noChangeAspect="1" noChangeArrowheads="1"/>
              </p:cNvPicPr>
              <p:nvPr/>
            </p:nvPicPr>
            <p:blipFill rotWithShape="1">
              <a:blip r:embed="rId4" cstate="print">
                <a:lum bright="100000" contrast="100000"/>
              </a:blip>
              <a:srcRect l="16132" t="16067" r="23560" b="34306"/>
              <a:stretch/>
            </p:blipFill>
            <p:spPr bwMode="auto">
              <a:xfrm>
                <a:off x="7276179" y="2755360"/>
                <a:ext cx="653379" cy="533954"/>
              </a:xfrm>
              <a:prstGeom prst="rect">
                <a:avLst/>
              </a:prstGeom>
              <a:noFill/>
              <a:ln>
                <a:noFill/>
              </a:ln>
            </p:spPr>
          </p:pic>
        </p:grpSp>
      </p:grpSp>
      <p:sp>
        <p:nvSpPr>
          <p:cNvPr id="2" name="Title 1"/>
          <p:cNvSpPr>
            <a:spLocks noGrp="1"/>
          </p:cNvSpPr>
          <p:nvPr>
            <p:ph type="title"/>
          </p:nvPr>
        </p:nvSpPr>
        <p:spPr/>
        <p:txBody>
          <a:bodyPr/>
          <a:lstStyle/>
          <a:p>
            <a:r>
              <a:rPr lang="en-US" dirty="0" smtClean="0"/>
              <a:t>Reach where your datacenter won’t</a:t>
            </a:r>
            <a:endParaRPr lang="en-US" dirty="0"/>
          </a:p>
        </p:txBody>
      </p:sp>
      <p:sp>
        <p:nvSpPr>
          <p:cNvPr id="25" name="TextBox 24"/>
          <p:cNvSpPr txBox="1"/>
          <p:nvPr/>
        </p:nvSpPr>
        <p:spPr>
          <a:xfrm>
            <a:off x="283139" y="1311136"/>
            <a:ext cx="6114013" cy="2823646"/>
          </a:xfrm>
          <a:prstGeom prst="rect">
            <a:avLst/>
          </a:prstGeom>
          <a:noFill/>
        </p:spPr>
        <p:txBody>
          <a:bodyPr wrap="square" lIns="179238" tIns="143391" rIns="179238" bIns="143391" rtlCol="0">
            <a:noAutofit/>
          </a:bodyPr>
          <a:lstStyle/>
          <a:p>
            <a:pPr defTabSz="913946">
              <a:spcBef>
                <a:spcPct val="20000"/>
              </a:spcBef>
              <a:spcAft>
                <a:spcPts val="1176"/>
              </a:spcAft>
              <a:buSzPct val="80000"/>
            </a:pPr>
            <a:r>
              <a:rPr lang="en-US" sz="3136" spc="-49" dirty="0">
                <a:gradFill>
                  <a:gsLst>
                    <a:gs pos="2917">
                      <a:srgbClr val="00188F"/>
                    </a:gs>
                    <a:gs pos="30000">
                      <a:srgbClr val="00188F"/>
                    </a:gs>
                  </a:gsLst>
                  <a:lin ang="5400000" scaled="0"/>
                </a:gradFill>
                <a:latin typeface="Segoe UI Light"/>
              </a:rPr>
              <a:t>Windows Azure Mobile Services</a:t>
            </a:r>
            <a:r>
              <a:rPr lang="en-US" sz="2744" b="1" spc="-49" dirty="0">
                <a:gradFill>
                  <a:gsLst>
                    <a:gs pos="2917">
                      <a:srgbClr val="00188F"/>
                    </a:gs>
                    <a:gs pos="30000">
                      <a:srgbClr val="00188F"/>
                    </a:gs>
                  </a:gsLst>
                  <a:lin ang="5400000" scaled="0"/>
                </a:gradFill>
                <a:latin typeface="Segoe UI Light"/>
              </a:rPr>
              <a:t/>
            </a:r>
            <a:br>
              <a:rPr lang="en-US" sz="2744" b="1" spc="-49" dirty="0">
                <a:gradFill>
                  <a:gsLst>
                    <a:gs pos="2917">
                      <a:srgbClr val="00188F"/>
                    </a:gs>
                    <a:gs pos="30000">
                      <a:srgbClr val="00188F"/>
                    </a:gs>
                  </a:gsLst>
                  <a:lin ang="5400000" scaled="0"/>
                </a:gradFill>
                <a:latin typeface="Segoe UI Light"/>
              </a:rPr>
            </a:br>
            <a:r>
              <a:rPr lang="en-US" sz="1960" b="1" spc="-49" dirty="0">
                <a:gradFill>
                  <a:gsLst>
                    <a:gs pos="2917">
                      <a:srgbClr val="00188F"/>
                    </a:gs>
                    <a:gs pos="30000">
                      <a:srgbClr val="00188F"/>
                    </a:gs>
                  </a:gsLst>
                  <a:lin ang="5400000" scaled="0"/>
                </a:gradFill>
                <a:latin typeface="Segoe UI Light"/>
              </a:rPr>
              <a:t>Turnkey backend for Mobile apps</a:t>
            </a:r>
          </a:p>
          <a:p>
            <a:pPr defTabSz="913946">
              <a:spcAft>
                <a:spcPts val="588"/>
              </a:spcAft>
            </a:pPr>
            <a:r>
              <a:rPr lang="en-US" sz="1960" spc="-49" dirty="0">
                <a:gradFill>
                  <a:gsLst>
                    <a:gs pos="0">
                      <a:srgbClr val="505050"/>
                    </a:gs>
                    <a:gs pos="100000">
                      <a:srgbClr val="505050"/>
                    </a:gs>
                  </a:gsLst>
                </a:gradFill>
              </a:rPr>
              <a:t>Extend internal web apps to mobile devices</a:t>
            </a:r>
          </a:p>
          <a:p>
            <a:pPr defTabSz="913946">
              <a:spcAft>
                <a:spcPts val="588"/>
              </a:spcAft>
            </a:pPr>
            <a:r>
              <a:rPr lang="en-US" sz="1960" spc="-49" dirty="0">
                <a:gradFill>
                  <a:gsLst>
                    <a:gs pos="0">
                      <a:srgbClr val="505050"/>
                    </a:gs>
                    <a:gs pos="100000">
                      <a:srgbClr val="505050"/>
                    </a:gs>
                  </a:gsLst>
                </a:gradFill>
              </a:rPr>
              <a:t>Quickly build and deploy consumer facing apps</a:t>
            </a:r>
          </a:p>
          <a:p>
            <a:pPr defTabSz="913946">
              <a:spcAft>
                <a:spcPts val="588"/>
              </a:spcAft>
            </a:pPr>
            <a:r>
              <a:rPr lang="en-US" sz="1960" spc="-49" dirty="0">
                <a:gradFill>
                  <a:gsLst>
                    <a:gs pos="0">
                      <a:srgbClr val="505050"/>
                    </a:gs>
                    <a:gs pos="100000">
                      <a:srgbClr val="505050"/>
                    </a:gs>
                  </a:gsLst>
                </a:gradFill>
              </a:rPr>
              <a:t>Land your app on any platform or device</a:t>
            </a:r>
          </a:p>
          <a:p>
            <a:pPr marL="0" lvl="1" defTabSz="913946"/>
            <a:endParaRPr lang="en-US" sz="1960" dirty="0">
              <a:solidFill>
                <a:srgbClr val="505050"/>
              </a:solidFill>
              <a:latin typeface="Segoe UI Light"/>
            </a:endParaRPr>
          </a:p>
          <a:p>
            <a:pPr defTabSz="913946">
              <a:spcBef>
                <a:spcPct val="20000"/>
              </a:spcBef>
              <a:spcAft>
                <a:spcPts val="1176"/>
              </a:spcAft>
              <a:buSzPct val="80000"/>
            </a:pPr>
            <a:endParaRPr lang="en-US" sz="2744" b="1" spc="-49" dirty="0">
              <a:gradFill>
                <a:gsLst>
                  <a:gs pos="2917">
                    <a:srgbClr val="00188F"/>
                  </a:gs>
                  <a:gs pos="30000">
                    <a:srgbClr val="00188F"/>
                  </a:gs>
                </a:gsLst>
                <a:lin ang="5400000" scaled="0"/>
              </a:gradFill>
              <a:latin typeface="Segoe UI Light"/>
            </a:endParaRPr>
          </a:p>
        </p:txBody>
      </p:sp>
      <p:sp>
        <p:nvSpPr>
          <p:cNvPr id="16" name="Freeform 62"/>
          <p:cNvSpPr>
            <a:spLocks noEditPoints="1"/>
          </p:cNvSpPr>
          <p:nvPr/>
        </p:nvSpPr>
        <p:spPr bwMode="black">
          <a:xfrm>
            <a:off x="9422950" y="2663115"/>
            <a:ext cx="445219" cy="368571"/>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chemeClr val="accent2"/>
          </a:solidFill>
          <a:ln>
            <a:noFill/>
          </a:ln>
        </p:spPr>
        <p:txBody>
          <a:bodyPr vert="horz" wrap="square" lIns="89619" tIns="44810" rIns="89619" bIns="44810" numCol="1" anchor="t" anchorCtr="0" compatLnSpc="1">
            <a:prstTxWarp prst="textNoShape">
              <a:avLst/>
            </a:prstTxWarp>
          </a:bodyPr>
          <a:lstStyle/>
          <a:p>
            <a:pPr defTabSz="896031"/>
            <a:endParaRPr lang="en-US" sz="1764">
              <a:solidFill>
                <a:srgbClr val="FFFFFF"/>
              </a:solidFill>
            </a:endParaRPr>
          </a:p>
        </p:txBody>
      </p:sp>
      <p:sp>
        <p:nvSpPr>
          <p:cNvPr id="28" name="Freeform 94"/>
          <p:cNvSpPr>
            <a:spLocks noEditPoints="1"/>
          </p:cNvSpPr>
          <p:nvPr/>
        </p:nvSpPr>
        <p:spPr bwMode="auto">
          <a:xfrm rot="17100000">
            <a:off x="7412688" y="4985536"/>
            <a:ext cx="1297953" cy="1751527"/>
          </a:xfrm>
          <a:custGeom>
            <a:avLst/>
            <a:gdLst>
              <a:gd name="T0" fmla="*/ 535 w 586"/>
              <a:gd name="T1" fmla="*/ 0 h 791"/>
              <a:gd name="T2" fmla="*/ 586 w 586"/>
              <a:gd name="T3" fmla="*/ 50 h 791"/>
              <a:gd name="T4" fmla="*/ 586 w 586"/>
              <a:gd name="T5" fmla="*/ 585 h 791"/>
              <a:gd name="T6" fmla="*/ 535 w 586"/>
              <a:gd name="T7" fmla="*/ 637 h 791"/>
              <a:gd name="T8" fmla="*/ 308 w 586"/>
              <a:gd name="T9" fmla="*/ 637 h 791"/>
              <a:gd name="T10" fmla="*/ 306 w 586"/>
              <a:gd name="T11" fmla="*/ 590 h 791"/>
              <a:gd name="T12" fmla="*/ 535 w 586"/>
              <a:gd name="T13" fmla="*/ 590 h 791"/>
              <a:gd name="T14" fmla="*/ 539 w 586"/>
              <a:gd name="T15" fmla="*/ 585 h 791"/>
              <a:gd name="T16" fmla="*/ 539 w 586"/>
              <a:gd name="T17" fmla="*/ 50 h 791"/>
              <a:gd name="T18" fmla="*/ 535 w 586"/>
              <a:gd name="T19" fmla="*/ 46 h 791"/>
              <a:gd name="T20" fmla="*/ 147 w 586"/>
              <a:gd name="T21" fmla="*/ 46 h 791"/>
              <a:gd name="T22" fmla="*/ 142 w 586"/>
              <a:gd name="T23" fmla="*/ 50 h 791"/>
              <a:gd name="T24" fmla="*/ 142 w 586"/>
              <a:gd name="T25" fmla="*/ 368 h 791"/>
              <a:gd name="T26" fmla="*/ 103 w 586"/>
              <a:gd name="T27" fmla="*/ 443 h 791"/>
              <a:gd name="T28" fmla="*/ 95 w 586"/>
              <a:gd name="T29" fmla="*/ 458 h 791"/>
              <a:gd name="T30" fmla="*/ 95 w 586"/>
              <a:gd name="T31" fmla="*/ 50 h 791"/>
              <a:gd name="T32" fmla="*/ 147 w 586"/>
              <a:gd name="T33" fmla="*/ 0 h 791"/>
              <a:gd name="T34" fmla="*/ 535 w 586"/>
              <a:gd name="T35" fmla="*/ 0 h 791"/>
              <a:gd name="T36" fmla="*/ 252 w 586"/>
              <a:gd name="T37" fmla="*/ 578 h 791"/>
              <a:gd name="T38" fmla="*/ 162 w 586"/>
              <a:gd name="T39" fmla="*/ 519 h 791"/>
              <a:gd name="T40" fmla="*/ 228 w 586"/>
              <a:gd name="T41" fmla="*/ 379 h 791"/>
              <a:gd name="T42" fmla="*/ 217 w 586"/>
              <a:gd name="T43" fmla="*/ 341 h 791"/>
              <a:gd name="T44" fmla="*/ 184 w 586"/>
              <a:gd name="T45" fmla="*/ 357 h 791"/>
              <a:gd name="T46" fmla="*/ 84 w 586"/>
              <a:gd name="T47" fmla="*/ 549 h 791"/>
              <a:gd name="T48" fmla="*/ 70 w 586"/>
              <a:gd name="T49" fmla="*/ 487 h 791"/>
              <a:gd name="T50" fmla="*/ 17 w 586"/>
              <a:gd name="T51" fmla="*/ 445 h 791"/>
              <a:gd name="T52" fmla="*/ 17 w 586"/>
              <a:gd name="T53" fmla="*/ 495 h 791"/>
              <a:gd name="T54" fmla="*/ 42 w 586"/>
              <a:gd name="T55" fmla="*/ 692 h 791"/>
              <a:gd name="T56" fmla="*/ 46 w 586"/>
              <a:gd name="T57" fmla="*/ 723 h 791"/>
              <a:gd name="T58" fmla="*/ 53 w 586"/>
              <a:gd name="T59" fmla="*/ 737 h 791"/>
              <a:gd name="T60" fmla="*/ 88 w 586"/>
              <a:gd name="T61" fmla="*/ 770 h 791"/>
              <a:gd name="T62" fmla="*/ 201 w 586"/>
              <a:gd name="T63" fmla="*/ 739 h 791"/>
              <a:gd name="T64" fmla="*/ 203 w 586"/>
              <a:gd name="T65" fmla="*/ 735 h 791"/>
              <a:gd name="T66" fmla="*/ 276 w 586"/>
              <a:gd name="T67" fmla="*/ 628 h 791"/>
              <a:gd name="T68" fmla="*/ 252 w 586"/>
              <a:gd name="T69" fmla="*/ 57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6" h="791">
                <a:moveTo>
                  <a:pt x="535" y="0"/>
                </a:moveTo>
                <a:cubicBezTo>
                  <a:pt x="564" y="0"/>
                  <a:pt x="586" y="23"/>
                  <a:pt x="586" y="50"/>
                </a:cubicBezTo>
                <a:cubicBezTo>
                  <a:pt x="586" y="50"/>
                  <a:pt x="586" y="50"/>
                  <a:pt x="586" y="585"/>
                </a:cubicBezTo>
                <a:cubicBezTo>
                  <a:pt x="586" y="613"/>
                  <a:pt x="564" y="637"/>
                  <a:pt x="535" y="637"/>
                </a:cubicBezTo>
                <a:cubicBezTo>
                  <a:pt x="535" y="637"/>
                  <a:pt x="535" y="637"/>
                  <a:pt x="308" y="637"/>
                </a:cubicBezTo>
                <a:cubicBezTo>
                  <a:pt x="315" y="623"/>
                  <a:pt x="315" y="606"/>
                  <a:pt x="306" y="590"/>
                </a:cubicBezTo>
                <a:cubicBezTo>
                  <a:pt x="306" y="590"/>
                  <a:pt x="306" y="590"/>
                  <a:pt x="535" y="590"/>
                </a:cubicBezTo>
                <a:cubicBezTo>
                  <a:pt x="537" y="590"/>
                  <a:pt x="539" y="588"/>
                  <a:pt x="539" y="585"/>
                </a:cubicBezTo>
                <a:cubicBezTo>
                  <a:pt x="539" y="585"/>
                  <a:pt x="539" y="585"/>
                  <a:pt x="539" y="50"/>
                </a:cubicBezTo>
                <a:cubicBezTo>
                  <a:pt x="539" y="48"/>
                  <a:pt x="537" y="46"/>
                  <a:pt x="535" y="46"/>
                </a:cubicBezTo>
                <a:cubicBezTo>
                  <a:pt x="535" y="46"/>
                  <a:pt x="535" y="46"/>
                  <a:pt x="147" y="46"/>
                </a:cubicBezTo>
                <a:cubicBezTo>
                  <a:pt x="144" y="46"/>
                  <a:pt x="142" y="48"/>
                  <a:pt x="142" y="50"/>
                </a:cubicBezTo>
                <a:cubicBezTo>
                  <a:pt x="142" y="50"/>
                  <a:pt x="142" y="50"/>
                  <a:pt x="142" y="368"/>
                </a:cubicBezTo>
                <a:cubicBezTo>
                  <a:pt x="142" y="368"/>
                  <a:pt x="142" y="368"/>
                  <a:pt x="103" y="443"/>
                </a:cubicBezTo>
                <a:cubicBezTo>
                  <a:pt x="103" y="443"/>
                  <a:pt x="103" y="443"/>
                  <a:pt x="95" y="458"/>
                </a:cubicBezTo>
                <a:cubicBezTo>
                  <a:pt x="95" y="458"/>
                  <a:pt x="95" y="458"/>
                  <a:pt x="95" y="50"/>
                </a:cubicBezTo>
                <a:cubicBezTo>
                  <a:pt x="95" y="23"/>
                  <a:pt x="118" y="0"/>
                  <a:pt x="147" y="0"/>
                </a:cubicBezTo>
                <a:cubicBezTo>
                  <a:pt x="147" y="0"/>
                  <a:pt x="147" y="0"/>
                  <a:pt x="535" y="0"/>
                </a:cubicBezTo>
                <a:close/>
                <a:moveTo>
                  <a:pt x="252" y="578"/>
                </a:moveTo>
                <a:cubicBezTo>
                  <a:pt x="162" y="519"/>
                  <a:pt x="162" y="519"/>
                  <a:pt x="162" y="519"/>
                </a:cubicBezTo>
                <a:cubicBezTo>
                  <a:pt x="186" y="473"/>
                  <a:pt x="204" y="425"/>
                  <a:pt x="228" y="379"/>
                </a:cubicBezTo>
                <a:cubicBezTo>
                  <a:pt x="237" y="366"/>
                  <a:pt x="230" y="347"/>
                  <a:pt x="217" y="341"/>
                </a:cubicBezTo>
                <a:cubicBezTo>
                  <a:pt x="203" y="333"/>
                  <a:pt x="192" y="343"/>
                  <a:pt x="184" y="357"/>
                </a:cubicBezTo>
                <a:cubicBezTo>
                  <a:pt x="154" y="417"/>
                  <a:pt x="116" y="488"/>
                  <a:pt x="84" y="549"/>
                </a:cubicBezTo>
                <a:cubicBezTo>
                  <a:pt x="83" y="535"/>
                  <a:pt x="70" y="487"/>
                  <a:pt x="70" y="487"/>
                </a:cubicBezTo>
                <a:cubicBezTo>
                  <a:pt x="67" y="469"/>
                  <a:pt x="37" y="443"/>
                  <a:pt x="17" y="445"/>
                </a:cubicBezTo>
                <a:cubicBezTo>
                  <a:pt x="0" y="445"/>
                  <a:pt x="14" y="476"/>
                  <a:pt x="17" y="495"/>
                </a:cubicBezTo>
                <a:cubicBezTo>
                  <a:pt x="28" y="562"/>
                  <a:pt x="31" y="626"/>
                  <a:pt x="42" y="692"/>
                </a:cubicBezTo>
                <a:cubicBezTo>
                  <a:pt x="42" y="704"/>
                  <a:pt x="43" y="713"/>
                  <a:pt x="46" y="723"/>
                </a:cubicBezTo>
                <a:cubicBezTo>
                  <a:pt x="48" y="728"/>
                  <a:pt x="51" y="734"/>
                  <a:pt x="53" y="737"/>
                </a:cubicBezTo>
                <a:cubicBezTo>
                  <a:pt x="62" y="749"/>
                  <a:pt x="74" y="763"/>
                  <a:pt x="88" y="770"/>
                </a:cubicBezTo>
                <a:cubicBezTo>
                  <a:pt x="129" y="791"/>
                  <a:pt x="178" y="777"/>
                  <a:pt x="201" y="739"/>
                </a:cubicBezTo>
                <a:cubicBezTo>
                  <a:pt x="201" y="739"/>
                  <a:pt x="203" y="737"/>
                  <a:pt x="203" y="735"/>
                </a:cubicBezTo>
                <a:cubicBezTo>
                  <a:pt x="276" y="628"/>
                  <a:pt x="276" y="628"/>
                  <a:pt x="276" y="628"/>
                </a:cubicBezTo>
                <a:cubicBezTo>
                  <a:pt x="282" y="614"/>
                  <a:pt x="266" y="586"/>
                  <a:pt x="252" y="578"/>
                </a:cubicBez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00188F"/>
              </a:solidFill>
            </a:endParaRPr>
          </a:p>
        </p:txBody>
      </p:sp>
      <p:cxnSp>
        <p:nvCxnSpPr>
          <p:cNvPr id="35" name="Straight Arrow Connector 34"/>
          <p:cNvCxnSpPr/>
          <p:nvPr/>
        </p:nvCxnSpPr>
        <p:spPr>
          <a:xfrm>
            <a:off x="11050618" y="3758318"/>
            <a:ext cx="0" cy="637291"/>
          </a:xfrm>
          <a:prstGeom prst="straightConnector1">
            <a:avLst/>
          </a:prstGeom>
          <a:ln w="85725" cap="rnd">
            <a:solidFill>
              <a:schemeClr val="accent2"/>
            </a:solidFill>
            <a:prstDash val="sysDot"/>
            <a:headEnd type="none" w="sm" len="sm"/>
            <a:tailEnd type="non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5038691" y="3758318"/>
            <a:ext cx="533596" cy="0"/>
          </a:xfrm>
          <a:prstGeom prst="straightConnector1">
            <a:avLst/>
          </a:prstGeom>
          <a:ln w="85725" cap="rnd">
            <a:solidFill>
              <a:schemeClr val="accent2"/>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8061664" y="4236607"/>
            <a:ext cx="0" cy="925101"/>
          </a:xfrm>
          <a:prstGeom prst="straightConnector1">
            <a:avLst/>
          </a:prstGeom>
          <a:ln w="85725" cap="rnd">
            <a:solidFill>
              <a:schemeClr val="accent2"/>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981283" y="3758318"/>
            <a:ext cx="0" cy="752928"/>
          </a:xfrm>
          <a:prstGeom prst="straightConnector1">
            <a:avLst/>
          </a:prstGeom>
          <a:ln w="85725" cap="rnd">
            <a:solidFill>
              <a:schemeClr val="accent2"/>
            </a:solidFill>
            <a:prstDash val="sysDot"/>
            <a:headEnd type="none" w="sm" len="sm"/>
            <a:tailEnd type="none"/>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4522659" y="4531831"/>
            <a:ext cx="917248" cy="1564118"/>
            <a:chOff x="4614550" y="4622500"/>
            <a:chExt cx="935884" cy="1595897"/>
          </a:xfrm>
        </p:grpSpPr>
        <p:sp>
          <p:nvSpPr>
            <p:cNvPr id="13" name="Rounded Rectangle 12"/>
            <p:cNvSpPr/>
            <p:nvPr/>
          </p:nvSpPr>
          <p:spPr bwMode="auto">
            <a:xfrm>
              <a:off x="4614550" y="4622500"/>
              <a:ext cx="935884" cy="1595897"/>
            </a:xfrm>
            <a:prstGeom prst="roundRect">
              <a:avLst/>
            </a:prstGeom>
            <a:solidFill>
              <a:srgbClr val="FFFFFF"/>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4" name="Rectangle 13"/>
            <p:cNvSpPr/>
            <p:nvPr/>
          </p:nvSpPr>
          <p:spPr bwMode="auto">
            <a:xfrm>
              <a:off x="4698242" y="4812368"/>
              <a:ext cx="768500" cy="113279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7" name="Oval 16"/>
            <p:cNvSpPr/>
            <p:nvPr/>
          </p:nvSpPr>
          <p:spPr bwMode="auto">
            <a:xfrm>
              <a:off x="4980894" y="5978981"/>
              <a:ext cx="203187" cy="203186"/>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5" name="Rounded Rectangle 14"/>
            <p:cNvSpPr/>
            <p:nvPr/>
          </p:nvSpPr>
          <p:spPr bwMode="auto">
            <a:xfrm>
              <a:off x="5033898" y="6031985"/>
              <a:ext cx="92417" cy="92416"/>
            </a:xfrm>
            <a:prstGeom prst="roundRect">
              <a:avLst>
                <a:gd name="adj" fmla="val 22127"/>
              </a:avLst>
            </a:prstGeom>
            <a:noFill/>
            <a:ln w="6350">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cxnSp>
        <p:nvCxnSpPr>
          <p:cNvPr id="31" name="Straight Arrow Connector 30"/>
          <p:cNvCxnSpPr/>
          <p:nvPr/>
        </p:nvCxnSpPr>
        <p:spPr>
          <a:xfrm>
            <a:off x="10595295" y="3758318"/>
            <a:ext cx="455323" cy="0"/>
          </a:xfrm>
          <a:prstGeom prst="straightConnector1">
            <a:avLst/>
          </a:prstGeom>
          <a:ln w="85725" cap="rnd">
            <a:solidFill>
              <a:schemeClr val="accent2"/>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sp>
        <p:nvSpPr>
          <p:cNvPr id="27" name="Freeform 43"/>
          <p:cNvSpPr>
            <a:spLocks noEditPoints="1"/>
          </p:cNvSpPr>
          <p:nvPr/>
        </p:nvSpPr>
        <p:spPr bwMode="black">
          <a:xfrm>
            <a:off x="10576841" y="4402493"/>
            <a:ext cx="945575" cy="1822795"/>
          </a:xfrm>
          <a:custGeom>
            <a:avLst/>
            <a:gdLst>
              <a:gd name="T0" fmla="*/ 544 w 602"/>
              <a:gd name="T1" fmla="*/ 95 h 1156"/>
              <a:gd name="T2" fmla="*/ 119 w 602"/>
              <a:gd name="T3" fmla="*/ 1068 h 1156"/>
              <a:gd name="T4" fmla="*/ 112 w 602"/>
              <a:gd name="T5" fmla="*/ 1048 h 1156"/>
              <a:gd name="T6" fmla="*/ 288 w 602"/>
              <a:gd name="T7" fmla="*/ 1050 h 1156"/>
              <a:gd name="T8" fmla="*/ 296 w 602"/>
              <a:gd name="T9" fmla="*/ 1053 h 1156"/>
              <a:gd name="T10" fmla="*/ 291 w 602"/>
              <a:gd name="T11" fmla="*/ 1071 h 1156"/>
              <a:gd name="T12" fmla="*/ 290 w 602"/>
              <a:gd name="T13" fmla="*/ 1072 h 1156"/>
              <a:gd name="T14" fmla="*/ 290 w 602"/>
              <a:gd name="T15" fmla="*/ 1072 h 1156"/>
              <a:gd name="T16" fmla="*/ 276 w 602"/>
              <a:gd name="T17" fmla="*/ 1069 h 1156"/>
              <a:gd name="T18" fmla="*/ 271 w 602"/>
              <a:gd name="T19" fmla="*/ 1071 h 1156"/>
              <a:gd name="T20" fmla="*/ 275 w 602"/>
              <a:gd name="T21" fmla="*/ 1052 h 1156"/>
              <a:gd name="T22" fmla="*/ 285 w 602"/>
              <a:gd name="T23" fmla="*/ 1050 h 1156"/>
              <a:gd name="T24" fmla="*/ 298 w 602"/>
              <a:gd name="T25" fmla="*/ 1055 h 1156"/>
              <a:gd name="T26" fmla="*/ 315 w 602"/>
              <a:gd name="T27" fmla="*/ 1058 h 1156"/>
              <a:gd name="T28" fmla="*/ 319 w 602"/>
              <a:gd name="T29" fmla="*/ 1057 h 1156"/>
              <a:gd name="T30" fmla="*/ 320 w 602"/>
              <a:gd name="T31" fmla="*/ 1057 h 1156"/>
              <a:gd name="T32" fmla="*/ 314 w 602"/>
              <a:gd name="T33" fmla="*/ 1075 h 1156"/>
              <a:gd name="T34" fmla="*/ 301 w 602"/>
              <a:gd name="T35" fmla="*/ 1077 h 1156"/>
              <a:gd name="T36" fmla="*/ 292 w 602"/>
              <a:gd name="T37" fmla="*/ 1073 h 1156"/>
              <a:gd name="T38" fmla="*/ 298 w 602"/>
              <a:gd name="T39" fmla="*/ 1055 h 1156"/>
              <a:gd name="T40" fmla="*/ 298 w 602"/>
              <a:gd name="T41" fmla="*/ 1055 h 1156"/>
              <a:gd name="T42" fmla="*/ 298 w 602"/>
              <a:gd name="T43" fmla="*/ 1055 h 1156"/>
              <a:gd name="T44" fmla="*/ 305 w 602"/>
              <a:gd name="T45" fmla="*/ 1034 h 1156"/>
              <a:gd name="T46" fmla="*/ 318 w 602"/>
              <a:gd name="T47" fmla="*/ 1037 h 1156"/>
              <a:gd name="T48" fmla="*/ 325 w 602"/>
              <a:gd name="T49" fmla="*/ 1035 h 1156"/>
              <a:gd name="T50" fmla="*/ 326 w 602"/>
              <a:gd name="T51" fmla="*/ 1035 h 1156"/>
              <a:gd name="T52" fmla="*/ 314 w 602"/>
              <a:gd name="T53" fmla="*/ 1056 h 1156"/>
              <a:gd name="T54" fmla="*/ 299 w 602"/>
              <a:gd name="T55" fmla="*/ 1052 h 1156"/>
              <a:gd name="T56" fmla="*/ 299 w 602"/>
              <a:gd name="T57" fmla="*/ 1052 h 1156"/>
              <a:gd name="T58" fmla="*/ 304 w 602"/>
              <a:gd name="T59" fmla="*/ 1034 h 1156"/>
              <a:gd name="T60" fmla="*/ 292 w 602"/>
              <a:gd name="T61" fmla="*/ 1028 h 1156"/>
              <a:gd name="T62" fmla="*/ 302 w 602"/>
              <a:gd name="T63" fmla="*/ 1032 h 1156"/>
              <a:gd name="T64" fmla="*/ 302 w 602"/>
              <a:gd name="T65" fmla="*/ 1032 h 1156"/>
              <a:gd name="T66" fmla="*/ 297 w 602"/>
              <a:gd name="T67" fmla="*/ 1050 h 1156"/>
              <a:gd name="T68" fmla="*/ 297 w 602"/>
              <a:gd name="T69" fmla="*/ 1050 h 1156"/>
              <a:gd name="T70" fmla="*/ 296 w 602"/>
              <a:gd name="T71" fmla="*/ 1050 h 1156"/>
              <a:gd name="T72" fmla="*/ 296 w 602"/>
              <a:gd name="T73" fmla="*/ 1050 h 1156"/>
              <a:gd name="T74" fmla="*/ 296 w 602"/>
              <a:gd name="T75" fmla="*/ 1050 h 1156"/>
              <a:gd name="T76" fmla="*/ 277 w 602"/>
              <a:gd name="T77" fmla="*/ 1049 h 1156"/>
              <a:gd name="T78" fmla="*/ 277 w 602"/>
              <a:gd name="T79" fmla="*/ 1049 h 1156"/>
              <a:gd name="T80" fmla="*/ 277 w 602"/>
              <a:gd name="T81" fmla="*/ 1049 h 1156"/>
              <a:gd name="T82" fmla="*/ 276 w 602"/>
              <a:gd name="T83" fmla="*/ 1049 h 1156"/>
              <a:gd name="T84" fmla="*/ 281 w 602"/>
              <a:gd name="T85" fmla="*/ 1032 h 1156"/>
              <a:gd name="T86" fmla="*/ 287 w 602"/>
              <a:gd name="T87" fmla="*/ 1029 h 1156"/>
              <a:gd name="T88" fmla="*/ 467 w 602"/>
              <a:gd name="T89" fmla="*/ 1059 h 1156"/>
              <a:gd name="T90" fmla="*/ 478 w 602"/>
              <a:gd name="T91" fmla="*/ 1064 h 1156"/>
              <a:gd name="T92" fmla="*/ 466 w 602"/>
              <a:gd name="T93" fmla="*/ 1048 h 1156"/>
              <a:gd name="T94" fmla="*/ 602 w 602"/>
              <a:gd name="T95" fmla="*/ 1116 h 1156"/>
              <a:gd name="T96" fmla="*/ 0 w 602"/>
              <a:gd name="T97" fmla="*/ 40 h 1156"/>
              <a:gd name="T98" fmla="*/ 602 w 602"/>
              <a:gd name="T99" fmla="*/ 1116 h 1156"/>
              <a:gd name="T100" fmla="*/ 273 w 602"/>
              <a:gd name="T101" fmla="*/ 202 h 1156"/>
              <a:gd name="T102" fmla="*/ 273 w 602"/>
              <a:gd name="T103" fmla="*/ 911 h 1156"/>
              <a:gd name="T104" fmla="*/ 462 w 602"/>
              <a:gd name="T105" fmla="*/ 581 h 1156"/>
              <a:gd name="T106" fmla="*/ 284 w 602"/>
              <a:gd name="T107" fmla="*/ 391 h 1156"/>
              <a:gd name="T108" fmla="*/ 284 w 602"/>
              <a:gd name="T109" fmla="*/ 391 h 1156"/>
              <a:gd name="T110" fmla="*/ 273 w 602"/>
              <a:gd name="T111" fmla="*/ 391 h 1156"/>
              <a:gd name="T112" fmla="*/ 462 w 602"/>
              <a:gd name="T113" fmla="*/ 911 h 1156"/>
              <a:gd name="T114" fmla="*/ 462 w 602"/>
              <a:gd name="T115" fmla="*/ 379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2" h="1156">
                <a:moveTo>
                  <a:pt x="54" y="95"/>
                </a:moveTo>
                <a:cubicBezTo>
                  <a:pt x="54" y="367"/>
                  <a:pt x="54" y="639"/>
                  <a:pt x="54" y="911"/>
                </a:cubicBezTo>
                <a:cubicBezTo>
                  <a:pt x="217" y="911"/>
                  <a:pt x="381" y="911"/>
                  <a:pt x="544" y="911"/>
                </a:cubicBezTo>
                <a:cubicBezTo>
                  <a:pt x="544" y="639"/>
                  <a:pt x="544" y="367"/>
                  <a:pt x="544" y="95"/>
                </a:cubicBezTo>
                <a:cubicBezTo>
                  <a:pt x="381" y="95"/>
                  <a:pt x="217" y="95"/>
                  <a:pt x="54" y="95"/>
                </a:cubicBezTo>
                <a:close/>
                <a:moveTo>
                  <a:pt x="112" y="1053"/>
                </a:moveTo>
                <a:cubicBezTo>
                  <a:pt x="126" y="1068"/>
                  <a:pt x="126" y="1068"/>
                  <a:pt x="126" y="1068"/>
                </a:cubicBezTo>
                <a:cubicBezTo>
                  <a:pt x="119" y="1068"/>
                  <a:pt x="119" y="1068"/>
                  <a:pt x="119" y="1068"/>
                </a:cubicBezTo>
                <a:cubicBezTo>
                  <a:pt x="103" y="1050"/>
                  <a:pt x="103" y="1050"/>
                  <a:pt x="103" y="1050"/>
                </a:cubicBezTo>
                <a:cubicBezTo>
                  <a:pt x="119" y="1034"/>
                  <a:pt x="119" y="1034"/>
                  <a:pt x="119" y="1034"/>
                </a:cubicBezTo>
                <a:cubicBezTo>
                  <a:pt x="126" y="1034"/>
                  <a:pt x="126" y="1034"/>
                  <a:pt x="126" y="1034"/>
                </a:cubicBezTo>
                <a:cubicBezTo>
                  <a:pt x="112" y="1048"/>
                  <a:pt x="112" y="1048"/>
                  <a:pt x="112" y="1048"/>
                </a:cubicBezTo>
                <a:cubicBezTo>
                  <a:pt x="137" y="1048"/>
                  <a:pt x="137" y="1048"/>
                  <a:pt x="137" y="1048"/>
                </a:cubicBezTo>
                <a:cubicBezTo>
                  <a:pt x="137" y="1053"/>
                  <a:pt x="137" y="1053"/>
                  <a:pt x="137" y="1053"/>
                </a:cubicBezTo>
                <a:lnTo>
                  <a:pt x="112" y="1053"/>
                </a:lnTo>
                <a:close/>
                <a:moveTo>
                  <a:pt x="288" y="1050"/>
                </a:moveTo>
                <a:cubicBezTo>
                  <a:pt x="291" y="1050"/>
                  <a:pt x="294" y="1052"/>
                  <a:pt x="296" y="1053"/>
                </a:cubicBezTo>
                <a:cubicBezTo>
                  <a:pt x="296" y="1053"/>
                  <a:pt x="296" y="1053"/>
                  <a:pt x="296" y="1053"/>
                </a:cubicBezTo>
                <a:cubicBezTo>
                  <a:pt x="296" y="1053"/>
                  <a:pt x="296" y="1053"/>
                  <a:pt x="296" y="1053"/>
                </a:cubicBezTo>
                <a:cubicBezTo>
                  <a:pt x="296" y="1053"/>
                  <a:pt x="296" y="1053"/>
                  <a:pt x="296" y="1053"/>
                </a:cubicBezTo>
                <a:cubicBezTo>
                  <a:pt x="296" y="1053"/>
                  <a:pt x="296" y="1053"/>
                  <a:pt x="296" y="1053"/>
                </a:cubicBezTo>
                <a:cubicBezTo>
                  <a:pt x="296" y="1054"/>
                  <a:pt x="296" y="1054"/>
                  <a:pt x="296" y="1054"/>
                </a:cubicBezTo>
                <a:cubicBezTo>
                  <a:pt x="296" y="1054"/>
                  <a:pt x="291" y="1071"/>
                  <a:pt x="291" y="1072"/>
                </a:cubicBezTo>
                <a:cubicBezTo>
                  <a:pt x="291" y="1071"/>
                  <a:pt x="291" y="1071"/>
                  <a:pt x="291" y="1071"/>
                </a:cubicBezTo>
                <a:cubicBezTo>
                  <a:pt x="291" y="1072"/>
                  <a:pt x="291" y="1072"/>
                  <a:pt x="291"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89" y="1071"/>
                  <a:pt x="288" y="1071"/>
                  <a:pt x="286" y="1070"/>
                </a:cubicBezTo>
                <a:cubicBezTo>
                  <a:pt x="285" y="1069"/>
                  <a:pt x="285" y="1069"/>
                  <a:pt x="284" y="1069"/>
                </a:cubicBezTo>
                <a:cubicBezTo>
                  <a:pt x="283" y="1069"/>
                  <a:pt x="281" y="1069"/>
                  <a:pt x="280" y="1069"/>
                </a:cubicBezTo>
                <a:cubicBezTo>
                  <a:pt x="279" y="1069"/>
                  <a:pt x="278" y="1069"/>
                  <a:pt x="276" y="1069"/>
                </a:cubicBezTo>
                <a:cubicBezTo>
                  <a:pt x="274" y="1069"/>
                  <a:pt x="273" y="1070"/>
                  <a:pt x="271" y="1071"/>
                </a:cubicBezTo>
                <a:cubicBezTo>
                  <a:pt x="271" y="1071"/>
                  <a:pt x="271" y="1071"/>
                  <a:pt x="271" y="1071"/>
                </a:cubicBezTo>
                <a:cubicBezTo>
                  <a:pt x="271" y="1071"/>
                  <a:pt x="271" y="1071"/>
                  <a:pt x="271" y="1071"/>
                </a:cubicBezTo>
                <a:cubicBezTo>
                  <a:pt x="271" y="1071"/>
                  <a:pt x="271" y="1071"/>
                  <a:pt x="271" y="1071"/>
                </a:cubicBezTo>
                <a:cubicBezTo>
                  <a:pt x="270" y="1070"/>
                  <a:pt x="270" y="1070"/>
                  <a:pt x="270" y="1070"/>
                </a:cubicBezTo>
                <a:cubicBezTo>
                  <a:pt x="270" y="1070"/>
                  <a:pt x="270" y="1070"/>
                  <a:pt x="270" y="1070"/>
                </a:cubicBezTo>
                <a:cubicBezTo>
                  <a:pt x="275" y="1052"/>
                  <a:pt x="275" y="1052"/>
                  <a:pt x="275" y="1052"/>
                </a:cubicBezTo>
                <a:cubicBezTo>
                  <a:pt x="275" y="1052"/>
                  <a:pt x="275" y="1052"/>
                  <a:pt x="275" y="1052"/>
                </a:cubicBezTo>
                <a:cubicBezTo>
                  <a:pt x="275" y="1052"/>
                  <a:pt x="275" y="1052"/>
                  <a:pt x="275" y="1052"/>
                </a:cubicBezTo>
                <a:cubicBezTo>
                  <a:pt x="277" y="1051"/>
                  <a:pt x="278" y="1051"/>
                  <a:pt x="279" y="1051"/>
                </a:cubicBezTo>
                <a:cubicBezTo>
                  <a:pt x="280" y="1050"/>
                  <a:pt x="281" y="1050"/>
                  <a:pt x="282" y="1050"/>
                </a:cubicBezTo>
                <a:cubicBezTo>
                  <a:pt x="283" y="1050"/>
                  <a:pt x="284" y="1050"/>
                  <a:pt x="285" y="1050"/>
                </a:cubicBezTo>
                <a:cubicBezTo>
                  <a:pt x="286" y="1050"/>
                  <a:pt x="287" y="1050"/>
                  <a:pt x="288" y="1050"/>
                </a:cubicBezTo>
                <a:close/>
                <a:moveTo>
                  <a:pt x="298" y="1055"/>
                </a:moveTo>
                <a:cubicBezTo>
                  <a:pt x="298" y="1055"/>
                  <a:pt x="298" y="1055"/>
                  <a:pt x="298" y="1055"/>
                </a:cubicBezTo>
                <a:cubicBezTo>
                  <a:pt x="298" y="1055"/>
                  <a:pt x="298" y="1055"/>
                  <a:pt x="298" y="1055"/>
                </a:cubicBezTo>
                <a:cubicBezTo>
                  <a:pt x="300" y="1056"/>
                  <a:pt x="301" y="1056"/>
                  <a:pt x="302" y="1057"/>
                </a:cubicBezTo>
                <a:cubicBezTo>
                  <a:pt x="303" y="1058"/>
                  <a:pt x="305" y="1058"/>
                  <a:pt x="306" y="1058"/>
                </a:cubicBezTo>
                <a:cubicBezTo>
                  <a:pt x="308" y="1058"/>
                  <a:pt x="310" y="1058"/>
                  <a:pt x="312" y="1058"/>
                </a:cubicBezTo>
                <a:cubicBezTo>
                  <a:pt x="313" y="1058"/>
                  <a:pt x="314" y="1058"/>
                  <a:pt x="315" y="1058"/>
                </a:cubicBezTo>
                <a:cubicBezTo>
                  <a:pt x="316" y="1057"/>
                  <a:pt x="317" y="1057"/>
                  <a:pt x="319" y="1056"/>
                </a:cubicBezTo>
                <a:cubicBezTo>
                  <a:pt x="319" y="1056"/>
                  <a:pt x="319" y="1057"/>
                  <a:pt x="319" y="1057"/>
                </a:cubicBezTo>
                <a:cubicBezTo>
                  <a:pt x="319" y="1057"/>
                  <a:pt x="319" y="1057"/>
                  <a:pt x="319" y="1057"/>
                </a:cubicBezTo>
                <a:cubicBezTo>
                  <a:pt x="319" y="1057"/>
                  <a:pt x="319" y="1057"/>
                  <a:pt x="319" y="1057"/>
                </a:cubicBezTo>
                <a:cubicBezTo>
                  <a:pt x="319" y="1057"/>
                  <a:pt x="319" y="1057"/>
                  <a:pt x="319" y="1057"/>
                </a:cubicBezTo>
                <a:cubicBezTo>
                  <a:pt x="319" y="1057"/>
                  <a:pt x="320" y="1057"/>
                  <a:pt x="320" y="1057"/>
                </a:cubicBezTo>
                <a:cubicBezTo>
                  <a:pt x="320" y="1057"/>
                  <a:pt x="320" y="1057"/>
                  <a:pt x="320" y="1057"/>
                </a:cubicBezTo>
                <a:cubicBezTo>
                  <a:pt x="320" y="1057"/>
                  <a:pt x="320" y="1057"/>
                  <a:pt x="320" y="1057"/>
                </a:cubicBezTo>
                <a:cubicBezTo>
                  <a:pt x="320" y="1057"/>
                  <a:pt x="320" y="1057"/>
                  <a:pt x="320" y="1057"/>
                </a:cubicBezTo>
                <a:cubicBezTo>
                  <a:pt x="320" y="1057"/>
                  <a:pt x="315" y="1075"/>
                  <a:pt x="315" y="1075"/>
                </a:cubicBezTo>
                <a:cubicBezTo>
                  <a:pt x="314" y="1075"/>
                  <a:pt x="314" y="1075"/>
                  <a:pt x="314" y="1075"/>
                </a:cubicBezTo>
                <a:cubicBezTo>
                  <a:pt x="314" y="1075"/>
                  <a:pt x="314" y="1075"/>
                  <a:pt x="314" y="1075"/>
                </a:cubicBezTo>
                <a:cubicBezTo>
                  <a:pt x="313" y="1076"/>
                  <a:pt x="312" y="1076"/>
                  <a:pt x="311" y="1076"/>
                </a:cubicBezTo>
                <a:cubicBezTo>
                  <a:pt x="309" y="1077"/>
                  <a:pt x="308" y="1077"/>
                  <a:pt x="307" y="1077"/>
                </a:cubicBezTo>
                <a:cubicBezTo>
                  <a:pt x="306" y="1077"/>
                  <a:pt x="305" y="1077"/>
                  <a:pt x="304" y="1077"/>
                </a:cubicBezTo>
                <a:cubicBezTo>
                  <a:pt x="303" y="1077"/>
                  <a:pt x="302" y="1077"/>
                  <a:pt x="301" y="1077"/>
                </a:cubicBezTo>
                <a:cubicBezTo>
                  <a:pt x="300" y="1077"/>
                  <a:pt x="300" y="1077"/>
                  <a:pt x="299" y="1077"/>
                </a:cubicBezTo>
                <a:cubicBezTo>
                  <a:pt x="298" y="1076"/>
                  <a:pt x="297" y="1076"/>
                  <a:pt x="297" y="1076"/>
                </a:cubicBezTo>
                <a:cubicBezTo>
                  <a:pt x="295" y="1075"/>
                  <a:pt x="294" y="1075"/>
                  <a:pt x="293" y="1074"/>
                </a:cubicBezTo>
                <a:cubicBezTo>
                  <a:pt x="293" y="1074"/>
                  <a:pt x="292" y="1073"/>
                  <a:pt x="292" y="1073"/>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lose/>
                <a:moveTo>
                  <a:pt x="305" y="1034"/>
                </a:moveTo>
                <a:cubicBezTo>
                  <a:pt x="306" y="1034"/>
                  <a:pt x="307" y="1035"/>
                  <a:pt x="308" y="1036"/>
                </a:cubicBezTo>
                <a:cubicBezTo>
                  <a:pt x="310" y="1036"/>
                  <a:pt x="311" y="1037"/>
                  <a:pt x="313" y="1037"/>
                </a:cubicBezTo>
                <a:cubicBezTo>
                  <a:pt x="313" y="1037"/>
                  <a:pt x="314" y="1037"/>
                  <a:pt x="315" y="1037"/>
                </a:cubicBezTo>
                <a:cubicBezTo>
                  <a:pt x="316" y="1037"/>
                  <a:pt x="317" y="1037"/>
                  <a:pt x="318" y="1037"/>
                </a:cubicBezTo>
                <a:cubicBezTo>
                  <a:pt x="319" y="1037"/>
                  <a:pt x="320" y="1036"/>
                  <a:pt x="321" y="1036"/>
                </a:cubicBezTo>
                <a:cubicBezTo>
                  <a:pt x="322" y="1036"/>
                  <a:pt x="324" y="1035"/>
                  <a:pt x="325" y="1035"/>
                </a:cubicBezTo>
                <a:cubicBezTo>
                  <a:pt x="325" y="1035"/>
                  <a:pt x="325" y="1035"/>
                  <a:pt x="325" y="1035"/>
                </a:cubicBezTo>
                <a:cubicBezTo>
                  <a:pt x="325" y="1035"/>
                  <a:pt x="325" y="1035"/>
                  <a:pt x="325" y="1035"/>
                </a:cubicBezTo>
                <a:cubicBezTo>
                  <a:pt x="325" y="1035"/>
                  <a:pt x="325" y="1035"/>
                  <a:pt x="325" y="1035"/>
                </a:cubicBezTo>
                <a:cubicBezTo>
                  <a:pt x="325" y="1035"/>
                  <a:pt x="326" y="1035"/>
                  <a:pt x="326" y="1035"/>
                </a:cubicBezTo>
                <a:cubicBezTo>
                  <a:pt x="326" y="1035"/>
                  <a:pt x="326" y="1035"/>
                  <a:pt x="326" y="1035"/>
                </a:cubicBezTo>
                <a:cubicBezTo>
                  <a:pt x="326" y="1035"/>
                  <a:pt x="326" y="1035"/>
                  <a:pt x="326" y="1035"/>
                </a:cubicBezTo>
                <a:cubicBezTo>
                  <a:pt x="326" y="1035"/>
                  <a:pt x="321" y="1054"/>
                  <a:pt x="321" y="1054"/>
                </a:cubicBezTo>
                <a:cubicBezTo>
                  <a:pt x="321" y="1054"/>
                  <a:pt x="320" y="1054"/>
                  <a:pt x="320" y="1054"/>
                </a:cubicBezTo>
                <a:cubicBezTo>
                  <a:pt x="320" y="1054"/>
                  <a:pt x="320" y="1054"/>
                  <a:pt x="320" y="1054"/>
                </a:cubicBezTo>
                <a:cubicBezTo>
                  <a:pt x="318" y="1055"/>
                  <a:pt x="316" y="1055"/>
                  <a:pt x="314" y="1056"/>
                </a:cubicBezTo>
                <a:cubicBezTo>
                  <a:pt x="313" y="1056"/>
                  <a:pt x="311" y="1056"/>
                  <a:pt x="310" y="1056"/>
                </a:cubicBezTo>
                <a:cubicBezTo>
                  <a:pt x="308" y="1056"/>
                  <a:pt x="307" y="1056"/>
                  <a:pt x="306" y="1056"/>
                </a:cubicBezTo>
                <a:cubicBezTo>
                  <a:pt x="304" y="1055"/>
                  <a:pt x="302" y="1054"/>
                  <a:pt x="300" y="1053"/>
                </a:cubicBezTo>
                <a:cubicBezTo>
                  <a:pt x="300" y="1053"/>
                  <a:pt x="299" y="1053"/>
                  <a:pt x="299" y="1052"/>
                </a:cubicBezTo>
                <a:cubicBezTo>
                  <a:pt x="299" y="1052"/>
                  <a:pt x="299" y="1052"/>
                  <a:pt x="299" y="1052"/>
                </a:cubicBezTo>
                <a:cubicBezTo>
                  <a:pt x="299" y="1052"/>
                  <a:pt x="299" y="1052"/>
                  <a:pt x="299" y="1052"/>
                </a:cubicBezTo>
                <a:cubicBezTo>
                  <a:pt x="299" y="1052"/>
                  <a:pt x="299" y="1052"/>
                  <a:pt x="299" y="1052"/>
                </a:cubicBezTo>
                <a:cubicBezTo>
                  <a:pt x="299" y="1052"/>
                  <a:pt x="299" y="1052"/>
                  <a:pt x="299" y="1052"/>
                </a:cubicBezTo>
                <a:cubicBezTo>
                  <a:pt x="299" y="1052"/>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3"/>
                  <a:pt x="304" y="1033"/>
                  <a:pt x="305" y="1034"/>
                </a:cubicBezTo>
                <a:close/>
                <a:moveTo>
                  <a:pt x="292" y="1028"/>
                </a:moveTo>
                <a:cubicBezTo>
                  <a:pt x="295" y="1028"/>
                  <a:pt x="297" y="1029"/>
                  <a:pt x="299" y="1030"/>
                </a:cubicBezTo>
                <a:cubicBezTo>
                  <a:pt x="299" y="1030"/>
                  <a:pt x="299" y="1030"/>
                  <a:pt x="299" y="1030"/>
                </a:cubicBezTo>
                <a:cubicBezTo>
                  <a:pt x="300" y="1030"/>
                  <a:pt x="301" y="1031"/>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3"/>
                  <a:pt x="302" y="1033"/>
                  <a:pt x="302" y="1033"/>
                </a:cubicBezTo>
                <a:cubicBezTo>
                  <a:pt x="300" y="1039"/>
                  <a:pt x="300" y="1039"/>
                  <a:pt x="300" y="1039"/>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5" y="1049"/>
                  <a:pt x="294" y="1049"/>
                  <a:pt x="292" y="1048"/>
                </a:cubicBezTo>
                <a:cubicBezTo>
                  <a:pt x="291" y="1048"/>
                  <a:pt x="290" y="1047"/>
                  <a:pt x="288" y="1047"/>
                </a:cubicBezTo>
                <a:cubicBezTo>
                  <a:pt x="285" y="1047"/>
                  <a:pt x="281" y="1047"/>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81" y="1032"/>
                  <a:pt x="281" y="1032"/>
                  <a:pt x="281" y="1032"/>
                </a:cubicBezTo>
                <a:cubicBezTo>
                  <a:pt x="281" y="1031"/>
                  <a:pt x="281" y="1031"/>
                  <a:pt x="281" y="1031"/>
                </a:cubicBezTo>
                <a:cubicBezTo>
                  <a:pt x="281" y="1030"/>
                  <a:pt x="282" y="1030"/>
                  <a:pt x="282" y="1030"/>
                </a:cubicBezTo>
                <a:cubicBezTo>
                  <a:pt x="282" y="1030"/>
                  <a:pt x="282" y="1030"/>
                  <a:pt x="282" y="1030"/>
                </a:cubicBezTo>
                <a:cubicBezTo>
                  <a:pt x="284" y="1030"/>
                  <a:pt x="286" y="1029"/>
                  <a:pt x="287" y="1029"/>
                </a:cubicBezTo>
                <a:cubicBezTo>
                  <a:pt x="289" y="1028"/>
                  <a:pt x="291" y="1028"/>
                  <a:pt x="292" y="1028"/>
                </a:cubicBezTo>
                <a:close/>
                <a:moveTo>
                  <a:pt x="478" y="1033"/>
                </a:moveTo>
                <a:cubicBezTo>
                  <a:pt x="469" y="1033"/>
                  <a:pt x="462" y="1040"/>
                  <a:pt x="462" y="1048"/>
                </a:cubicBezTo>
                <a:cubicBezTo>
                  <a:pt x="462" y="1052"/>
                  <a:pt x="464" y="1056"/>
                  <a:pt x="467" y="1059"/>
                </a:cubicBezTo>
                <a:cubicBezTo>
                  <a:pt x="460" y="1068"/>
                  <a:pt x="460" y="1068"/>
                  <a:pt x="460" y="1068"/>
                </a:cubicBezTo>
                <a:cubicBezTo>
                  <a:pt x="463" y="1070"/>
                  <a:pt x="463" y="1070"/>
                  <a:pt x="463" y="1070"/>
                </a:cubicBezTo>
                <a:cubicBezTo>
                  <a:pt x="470" y="1061"/>
                  <a:pt x="470" y="1061"/>
                  <a:pt x="470" y="1061"/>
                </a:cubicBezTo>
                <a:cubicBezTo>
                  <a:pt x="472" y="1063"/>
                  <a:pt x="475" y="1064"/>
                  <a:pt x="478" y="1064"/>
                </a:cubicBezTo>
                <a:cubicBezTo>
                  <a:pt x="486" y="1064"/>
                  <a:pt x="493" y="1057"/>
                  <a:pt x="493" y="1048"/>
                </a:cubicBezTo>
                <a:cubicBezTo>
                  <a:pt x="493" y="1040"/>
                  <a:pt x="486" y="1033"/>
                  <a:pt x="478" y="1033"/>
                </a:cubicBezTo>
                <a:close/>
                <a:moveTo>
                  <a:pt x="478" y="1060"/>
                </a:moveTo>
                <a:cubicBezTo>
                  <a:pt x="471" y="1060"/>
                  <a:pt x="466" y="1055"/>
                  <a:pt x="466" y="1048"/>
                </a:cubicBezTo>
                <a:cubicBezTo>
                  <a:pt x="466" y="1042"/>
                  <a:pt x="471" y="1037"/>
                  <a:pt x="478" y="1037"/>
                </a:cubicBezTo>
                <a:cubicBezTo>
                  <a:pt x="484" y="1037"/>
                  <a:pt x="489" y="1042"/>
                  <a:pt x="489" y="1048"/>
                </a:cubicBezTo>
                <a:cubicBezTo>
                  <a:pt x="489" y="1055"/>
                  <a:pt x="484" y="1060"/>
                  <a:pt x="478" y="1060"/>
                </a:cubicBezTo>
                <a:close/>
                <a:moveTo>
                  <a:pt x="602" y="1116"/>
                </a:moveTo>
                <a:cubicBezTo>
                  <a:pt x="602" y="1139"/>
                  <a:pt x="584" y="1156"/>
                  <a:pt x="562" y="1156"/>
                </a:cubicBezTo>
                <a:cubicBezTo>
                  <a:pt x="40" y="1156"/>
                  <a:pt x="40" y="1156"/>
                  <a:pt x="40" y="1156"/>
                </a:cubicBezTo>
                <a:cubicBezTo>
                  <a:pt x="18" y="1156"/>
                  <a:pt x="0" y="1139"/>
                  <a:pt x="0" y="1116"/>
                </a:cubicBezTo>
                <a:cubicBezTo>
                  <a:pt x="0" y="40"/>
                  <a:pt x="0" y="40"/>
                  <a:pt x="0" y="40"/>
                </a:cubicBezTo>
                <a:cubicBezTo>
                  <a:pt x="0" y="18"/>
                  <a:pt x="18" y="0"/>
                  <a:pt x="40" y="0"/>
                </a:cubicBezTo>
                <a:cubicBezTo>
                  <a:pt x="562" y="0"/>
                  <a:pt x="562" y="0"/>
                  <a:pt x="562" y="0"/>
                </a:cubicBezTo>
                <a:cubicBezTo>
                  <a:pt x="584" y="0"/>
                  <a:pt x="602" y="18"/>
                  <a:pt x="602" y="40"/>
                </a:cubicBezTo>
                <a:lnTo>
                  <a:pt x="602" y="1116"/>
                </a:lnTo>
                <a:close/>
                <a:moveTo>
                  <a:pt x="273" y="379"/>
                </a:moveTo>
                <a:cubicBezTo>
                  <a:pt x="95" y="379"/>
                  <a:pt x="95" y="379"/>
                  <a:pt x="95" y="379"/>
                </a:cubicBezTo>
                <a:cubicBezTo>
                  <a:pt x="95" y="202"/>
                  <a:pt x="95" y="202"/>
                  <a:pt x="95" y="202"/>
                </a:cubicBezTo>
                <a:cubicBezTo>
                  <a:pt x="273" y="202"/>
                  <a:pt x="273" y="202"/>
                  <a:pt x="273" y="202"/>
                </a:cubicBezTo>
                <a:lnTo>
                  <a:pt x="273" y="379"/>
                </a:lnTo>
                <a:close/>
                <a:moveTo>
                  <a:pt x="95" y="769"/>
                </a:moveTo>
                <a:cubicBezTo>
                  <a:pt x="273" y="769"/>
                  <a:pt x="273" y="769"/>
                  <a:pt x="273" y="769"/>
                </a:cubicBezTo>
                <a:cubicBezTo>
                  <a:pt x="273" y="911"/>
                  <a:pt x="273" y="911"/>
                  <a:pt x="273" y="911"/>
                </a:cubicBezTo>
                <a:cubicBezTo>
                  <a:pt x="95" y="911"/>
                  <a:pt x="95" y="911"/>
                  <a:pt x="95" y="911"/>
                </a:cubicBezTo>
                <a:lnTo>
                  <a:pt x="95" y="769"/>
                </a:lnTo>
                <a:close/>
                <a:moveTo>
                  <a:pt x="95" y="581"/>
                </a:moveTo>
                <a:cubicBezTo>
                  <a:pt x="462" y="581"/>
                  <a:pt x="462" y="581"/>
                  <a:pt x="462" y="581"/>
                </a:cubicBezTo>
                <a:cubicBezTo>
                  <a:pt x="462" y="758"/>
                  <a:pt x="462" y="758"/>
                  <a:pt x="462" y="758"/>
                </a:cubicBezTo>
                <a:cubicBezTo>
                  <a:pt x="95" y="758"/>
                  <a:pt x="95" y="758"/>
                  <a:pt x="95" y="758"/>
                </a:cubicBezTo>
                <a:lnTo>
                  <a:pt x="95" y="581"/>
                </a:lnTo>
                <a:close/>
                <a:moveTo>
                  <a:pt x="284" y="391"/>
                </a:moveTo>
                <a:cubicBezTo>
                  <a:pt x="462" y="391"/>
                  <a:pt x="462" y="391"/>
                  <a:pt x="462" y="391"/>
                </a:cubicBezTo>
                <a:cubicBezTo>
                  <a:pt x="462" y="568"/>
                  <a:pt x="462" y="568"/>
                  <a:pt x="462" y="568"/>
                </a:cubicBezTo>
                <a:cubicBezTo>
                  <a:pt x="284" y="568"/>
                  <a:pt x="284" y="568"/>
                  <a:pt x="284" y="568"/>
                </a:cubicBezTo>
                <a:lnTo>
                  <a:pt x="284" y="391"/>
                </a:lnTo>
                <a:close/>
                <a:moveTo>
                  <a:pt x="273" y="568"/>
                </a:moveTo>
                <a:cubicBezTo>
                  <a:pt x="95" y="568"/>
                  <a:pt x="95" y="568"/>
                  <a:pt x="95" y="568"/>
                </a:cubicBezTo>
                <a:cubicBezTo>
                  <a:pt x="95" y="391"/>
                  <a:pt x="95" y="391"/>
                  <a:pt x="95" y="391"/>
                </a:cubicBezTo>
                <a:cubicBezTo>
                  <a:pt x="273" y="391"/>
                  <a:pt x="273" y="391"/>
                  <a:pt x="273" y="391"/>
                </a:cubicBezTo>
                <a:lnTo>
                  <a:pt x="273" y="568"/>
                </a:lnTo>
                <a:close/>
                <a:moveTo>
                  <a:pt x="284" y="769"/>
                </a:moveTo>
                <a:cubicBezTo>
                  <a:pt x="462" y="769"/>
                  <a:pt x="462" y="769"/>
                  <a:pt x="462" y="769"/>
                </a:cubicBezTo>
                <a:cubicBezTo>
                  <a:pt x="462" y="911"/>
                  <a:pt x="462" y="911"/>
                  <a:pt x="462" y="911"/>
                </a:cubicBezTo>
                <a:cubicBezTo>
                  <a:pt x="284" y="911"/>
                  <a:pt x="284" y="911"/>
                  <a:pt x="284" y="911"/>
                </a:cubicBezTo>
                <a:lnTo>
                  <a:pt x="284" y="769"/>
                </a:lnTo>
                <a:close/>
                <a:moveTo>
                  <a:pt x="462" y="202"/>
                </a:moveTo>
                <a:cubicBezTo>
                  <a:pt x="462" y="379"/>
                  <a:pt x="462" y="379"/>
                  <a:pt x="462" y="379"/>
                </a:cubicBezTo>
                <a:cubicBezTo>
                  <a:pt x="284" y="379"/>
                  <a:pt x="284" y="379"/>
                  <a:pt x="284" y="379"/>
                </a:cubicBezTo>
                <a:cubicBezTo>
                  <a:pt x="284" y="202"/>
                  <a:pt x="284" y="202"/>
                  <a:pt x="284" y="202"/>
                </a:cubicBezTo>
                <a:lnTo>
                  <a:pt x="462" y="202"/>
                </a:lnTo>
                <a:close/>
              </a:path>
            </a:pathLst>
          </a:custGeom>
          <a:solidFill>
            <a:schemeClr val="accent1"/>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00188F"/>
              </a:solidFill>
            </a:endParaRPr>
          </a:p>
        </p:txBody>
      </p:sp>
    </p:spTree>
    <p:extLst>
      <p:ext uri="{BB962C8B-B14F-4D97-AF65-F5344CB8AC3E}">
        <p14:creationId xmlns:p14="http://schemas.microsoft.com/office/powerpoint/2010/main" val="2202433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250" fill="hold"/>
                                        <p:tgtEl>
                                          <p:spTgt spid="72"/>
                                        </p:tgtEl>
                                        <p:attrNameLst>
                                          <p:attrName>ppt_w</p:attrName>
                                        </p:attrNameLst>
                                      </p:cBhvr>
                                      <p:tavLst>
                                        <p:tav tm="0">
                                          <p:val>
                                            <p:fltVal val="0"/>
                                          </p:val>
                                        </p:tav>
                                        <p:tav tm="100000">
                                          <p:val>
                                            <p:strVal val="#ppt_w"/>
                                          </p:val>
                                        </p:tav>
                                      </p:tavLst>
                                    </p:anim>
                                    <p:anim calcmode="lin" valueType="num">
                                      <p:cBhvr>
                                        <p:cTn id="8" dur="250" fill="hold"/>
                                        <p:tgtEl>
                                          <p:spTgt spid="72"/>
                                        </p:tgtEl>
                                        <p:attrNameLst>
                                          <p:attrName>ppt_h</p:attrName>
                                        </p:attrNameLst>
                                      </p:cBhvr>
                                      <p:tavLst>
                                        <p:tav tm="0">
                                          <p:val>
                                            <p:fltVal val="0"/>
                                          </p:val>
                                        </p:tav>
                                        <p:tav tm="100000">
                                          <p:val>
                                            <p:strVal val="#ppt_h"/>
                                          </p:val>
                                        </p:tav>
                                      </p:tavLst>
                                    </p:anim>
                                    <p:animEffect transition="in" filter="fade">
                                      <p:cBhvr>
                                        <p:cTn id="9" dur="250"/>
                                        <p:tgtEl>
                                          <p:spTgt spid="72"/>
                                        </p:tgtEl>
                                      </p:cBhvr>
                                    </p:animEffect>
                                  </p:childTnLst>
                                </p:cTn>
                              </p:par>
                              <p:par>
                                <p:cTn id="10" presetID="6" presetClass="emph" presetSubtype="0" decel="100000" fill="hold" grpId="1" nodeType="withEffect">
                                  <p:stCondLst>
                                    <p:cond delay="200"/>
                                  </p:stCondLst>
                                  <p:childTnLst>
                                    <p:animScale>
                                      <p:cBhvr>
                                        <p:cTn id="11" dur="250" fill="hold"/>
                                        <p:tgtEl>
                                          <p:spTgt spid="72"/>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72"/>
                                        </p:tgtEl>
                                      </p:cBhvr>
                                      <p:by x="91000" y="91000"/>
                                    </p:animScale>
                                  </p:childTnLst>
                                </p:cTn>
                              </p:par>
                              <p:par>
                                <p:cTn id="14" presetID="10" presetClass="entr" presetSubtype="0"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600"/>
                                        <p:tgtEl>
                                          <p:spTgt spid="25"/>
                                        </p:tgtEl>
                                      </p:cBhvr>
                                    </p:animEffect>
                                  </p:childTnLst>
                                </p:cTn>
                              </p:par>
                              <p:par>
                                <p:cTn id="17" presetID="35" presetClass="path" presetSubtype="0" decel="100000" fill="hold" grpId="1" nodeType="withEffect">
                                  <p:stCondLst>
                                    <p:cond delay="0"/>
                                  </p:stCondLst>
                                  <p:childTnLst>
                                    <p:animMotion origin="layout" path="M -0.05552 0.00023 L -3.51034E-6 0.00023 " pathEditMode="relative" rAng="0" ptsTypes="AA">
                                      <p:cBhvr>
                                        <p:cTn id="18" dur="800" fill="hold"/>
                                        <p:tgtEl>
                                          <p:spTgt spid="25"/>
                                        </p:tgtEl>
                                        <p:attrNameLst>
                                          <p:attrName>ppt_x</p:attrName>
                                          <p:attrName>ppt_y</p:attrName>
                                        </p:attrNameLst>
                                      </p:cBhvr>
                                      <p:rCtr x="2770" y="0"/>
                                    </p:animMotion>
                                  </p:childTnLst>
                                </p:cTn>
                              </p:par>
                              <p:par>
                                <p:cTn id="19" presetID="10"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8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22" presetClass="entr" presetSubtype="4" fill="hold" nodeType="withEffect">
                                  <p:stCondLst>
                                    <p:cond delay="75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250"/>
                                        <p:tgtEl>
                                          <p:spTgt spid="39"/>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22" presetClass="entr" presetSubtype="4" fill="hold" nodeType="withEffect">
                                  <p:stCondLst>
                                    <p:cond delay="50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par>
                                <p:cTn id="38" presetID="22" presetClass="entr" presetSubtype="4" fill="hold" nodeType="withEffect">
                                  <p:stCondLst>
                                    <p:cond delay="50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250"/>
                                        <p:tgtEl>
                                          <p:spTgt spid="29"/>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22" presetClass="entr" presetSubtype="4"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Effect transition="in" filter="wipe(down)">
                                      <p:cBhvr>
                                        <p:cTn id="46" dur="250"/>
                                        <p:tgtEl>
                                          <p:spTgt spid="35"/>
                                        </p:tgtEl>
                                      </p:cBhvr>
                                    </p:animEffect>
                                  </p:childTnLst>
                                </p:cTn>
                              </p:par>
                              <p:par>
                                <p:cTn id="47" presetID="22" presetClass="entr" presetSubtype="4" fill="hold" nodeType="withEffect">
                                  <p:stCondLst>
                                    <p:cond delay="75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72" grpId="2" animBg="1"/>
      <p:bldP spid="25" grpId="0"/>
      <p:bldP spid="25" grpId="1"/>
      <p:bldP spid="16" grpId="0" animBg="1"/>
      <p:bldP spid="28" grpId="0" animBg="1"/>
      <p:bldP spid="2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9"/>
          <p:cNvSpPr>
            <a:spLocks noEditPoints="1"/>
          </p:cNvSpPr>
          <p:nvPr/>
        </p:nvSpPr>
        <p:spPr bwMode="auto">
          <a:xfrm>
            <a:off x="4277014" y="1429749"/>
            <a:ext cx="7684847" cy="3775322"/>
          </a:xfrm>
          <a:custGeom>
            <a:avLst/>
            <a:gdLst>
              <a:gd name="T0" fmla="*/ 2025 w 2397"/>
              <a:gd name="T1" fmla="*/ 278 h 1176"/>
              <a:gd name="T2" fmla="*/ 2174 w 2397"/>
              <a:gd name="T3" fmla="*/ 201 h 1176"/>
              <a:gd name="T4" fmla="*/ 2300 w 2397"/>
              <a:gd name="T5" fmla="*/ 233 h 1176"/>
              <a:gd name="T6" fmla="*/ 2033 w 2397"/>
              <a:gd name="T7" fmla="*/ 362 h 1176"/>
              <a:gd name="T8" fmla="*/ 2011 w 2397"/>
              <a:gd name="T9" fmla="*/ 757 h 1176"/>
              <a:gd name="T10" fmla="*/ 2025 w 2397"/>
              <a:gd name="T11" fmla="*/ 917 h 1176"/>
              <a:gd name="T12" fmla="*/ 2129 w 2397"/>
              <a:gd name="T13" fmla="*/ 995 h 1176"/>
              <a:gd name="T14" fmla="*/ 118 w 2397"/>
              <a:gd name="T15" fmla="*/ 194 h 1176"/>
              <a:gd name="T16" fmla="*/ 275 w 2397"/>
              <a:gd name="T17" fmla="*/ 188 h 1176"/>
              <a:gd name="T18" fmla="*/ 452 w 2397"/>
              <a:gd name="T19" fmla="*/ 78 h 1176"/>
              <a:gd name="T20" fmla="*/ 401 w 2397"/>
              <a:gd name="T21" fmla="*/ 220 h 1176"/>
              <a:gd name="T22" fmla="*/ 482 w 2397"/>
              <a:gd name="T23" fmla="*/ 280 h 1176"/>
              <a:gd name="T24" fmla="*/ 364 w 2397"/>
              <a:gd name="T25" fmla="*/ 368 h 1176"/>
              <a:gd name="T26" fmla="*/ 452 w 2397"/>
              <a:gd name="T27" fmla="*/ 400 h 1176"/>
              <a:gd name="T28" fmla="*/ 408 w 2397"/>
              <a:gd name="T29" fmla="*/ 484 h 1176"/>
              <a:gd name="T30" fmla="*/ 512 w 2397"/>
              <a:gd name="T31" fmla="*/ 46 h 1176"/>
              <a:gd name="T32" fmla="*/ 528 w 2397"/>
              <a:gd name="T33" fmla="*/ 220 h 1176"/>
              <a:gd name="T34" fmla="*/ 698 w 2397"/>
              <a:gd name="T35" fmla="*/ 59 h 1176"/>
              <a:gd name="T36" fmla="*/ 852 w 2397"/>
              <a:gd name="T37" fmla="*/ 91 h 1176"/>
              <a:gd name="T38" fmla="*/ 830 w 2397"/>
              <a:gd name="T39" fmla="*/ 252 h 1176"/>
              <a:gd name="T40" fmla="*/ 979 w 2397"/>
              <a:gd name="T41" fmla="*/ 65 h 1176"/>
              <a:gd name="T42" fmla="*/ 1016 w 2397"/>
              <a:gd name="T43" fmla="*/ 239 h 1176"/>
              <a:gd name="T44" fmla="*/ 586 w 2397"/>
              <a:gd name="T45" fmla="*/ 425 h 1176"/>
              <a:gd name="T46" fmla="*/ 520 w 2397"/>
              <a:gd name="T47" fmla="*/ 516 h 1176"/>
              <a:gd name="T48" fmla="*/ 741 w 2397"/>
              <a:gd name="T49" fmla="*/ 323 h 1176"/>
              <a:gd name="T50" fmla="*/ 1179 w 2397"/>
              <a:gd name="T51" fmla="*/ 355 h 1176"/>
              <a:gd name="T52" fmla="*/ 1172 w 2397"/>
              <a:gd name="T53" fmla="*/ 490 h 1176"/>
              <a:gd name="T54" fmla="*/ 1299 w 2397"/>
              <a:gd name="T55" fmla="*/ 175 h 1176"/>
              <a:gd name="T56" fmla="*/ 1498 w 2397"/>
              <a:gd name="T57" fmla="*/ 130 h 1176"/>
              <a:gd name="T58" fmla="*/ 1498 w 2397"/>
              <a:gd name="T59" fmla="*/ 252 h 1176"/>
              <a:gd name="T60" fmla="*/ 1313 w 2397"/>
              <a:gd name="T61" fmla="*/ 296 h 1176"/>
              <a:gd name="T62" fmla="*/ 1240 w 2397"/>
              <a:gd name="T63" fmla="*/ 587 h 1176"/>
              <a:gd name="T64" fmla="*/ 1388 w 2397"/>
              <a:gd name="T65" fmla="*/ 561 h 1176"/>
              <a:gd name="T66" fmla="*/ 1498 w 2397"/>
              <a:gd name="T67" fmla="*/ 323 h 1176"/>
              <a:gd name="T68" fmla="*/ 1432 w 2397"/>
              <a:gd name="T69" fmla="*/ 580 h 1176"/>
              <a:gd name="T70" fmla="*/ 534 w 2397"/>
              <a:gd name="T71" fmla="*/ 627 h 1176"/>
              <a:gd name="T72" fmla="*/ 682 w 2397"/>
              <a:gd name="T73" fmla="*/ 801 h 1176"/>
              <a:gd name="T74" fmla="*/ 698 w 2397"/>
              <a:gd name="T75" fmla="*/ 833 h 1176"/>
              <a:gd name="T76" fmla="*/ 786 w 2397"/>
              <a:gd name="T77" fmla="*/ 867 h 1176"/>
              <a:gd name="T78" fmla="*/ 1054 w 2397"/>
              <a:gd name="T79" fmla="*/ 620 h 1176"/>
              <a:gd name="T80" fmla="*/ 1201 w 2397"/>
              <a:gd name="T81" fmla="*/ 627 h 1176"/>
              <a:gd name="T82" fmla="*/ 1307 w 2397"/>
              <a:gd name="T83" fmla="*/ 627 h 1176"/>
              <a:gd name="T84" fmla="*/ 1388 w 2397"/>
              <a:gd name="T85" fmla="*/ 659 h 1176"/>
              <a:gd name="T86" fmla="*/ 1299 w 2397"/>
              <a:gd name="T87" fmla="*/ 847 h 1176"/>
              <a:gd name="T88" fmla="*/ 1366 w 2397"/>
              <a:gd name="T89" fmla="*/ 873 h 1176"/>
              <a:gd name="T90" fmla="*/ 667 w 2397"/>
              <a:gd name="T91" fmla="*/ 976 h 1176"/>
              <a:gd name="T92" fmla="*/ 705 w 2397"/>
              <a:gd name="T93" fmla="*/ 1033 h 1176"/>
              <a:gd name="T94" fmla="*/ 1277 w 2397"/>
              <a:gd name="T95" fmla="*/ 930 h 1176"/>
              <a:gd name="T96" fmla="*/ 1589 w 2397"/>
              <a:gd name="T97" fmla="*/ 208 h 1176"/>
              <a:gd name="T98" fmla="*/ 1700 w 2397"/>
              <a:gd name="T99" fmla="*/ 214 h 1176"/>
              <a:gd name="T100" fmla="*/ 1781 w 2397"/>
              <a:gd name="T101" fmla="*/ 143 h 1176"/>
              <a:gd name="T102" fmla="*/ 1551 w 2397"/>
              <a:gd name="T103" fmla="*/ 452 h 1176"/>
              <a:gd name="T104" fmla="*/ 1633 w 2397"/>
              <a:gd name="T105" fmla="*/ 348 h 1176"/>
              <a:gd name="T106" fmla="*/ 1722 w 2397"/>
              <a:gd name="T107" fmla="*/ 381 h 1176"/>
              <a:gd name="T108" fmla="*/ 1633 w 2397"/>
              <a:gd name="T109" fmla="*/ 542 h 1176"/>
              <a:gd name="T110" fmla="*/ 1736 w 2397"/>
              <a:gd name="T111" fmla="*/ 567 h 1176"/>
              <a:gd name="T112" fmla="*/ 1774 w 2397"/>
              <a:gd name="T113" fmla="*/ 490 h 1176"/>
              <a:gd name="T114" fmla="*/ 1633 w 2397"/>
              <a:gd name="T115" fmla="*/ 659 h 1176"/>
              <a:gd name="T116" fmla="*/ 1833 w 2397"/>
              <a:gd name="T117" fmla="*/ 149 h 1176"/>
              <a:gd name="T118" fmla="*/ 1900 w 2397"/>
              <a:gd name="T119" fmla="*/ 233 h 1176"/>
              <a:gd name="T120" fmla="*/ 1892 w 2397"/>
              <a:gd name="T121" fmla="*/ 374 h 1176"/>
              <a:gd name="T122" fmla="*/ 1929 w 2397"/>
              <a:gd name="T123" fmla="*/ 549 h 1176"/>
              <a:gd name="T124" fmla="*/ 1944 w 2397"/>
              <a:gd name="T125" fmla="*/ 640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7" h="1176">
                <a:moveTo>
                  <a:pt x="1974" y="143"/>
                </a:moveTo>
                <a:cubicBezTo>
                  <a:pt x="1974" y="146"/>
                  <a:pt x="1970" y="149"/>
                  <a:pt x="1966" y="149"/>
                </a:cubicBezTo>
                <a:cubicBezTo>
                  <a:pt x="1962" y="149"/>
                  <a:pt x="1959" y="146"/>
                  <a:pt x="1959" y="143"/>
                </a:cubicBezTo>
                <a:cubicBezTo>
                  <a:pt x="1959" y="139"/>
                  <a:pt x="1962" y="136"/>
                  <a:pt x="1966" y="136"/>
                </a:cubicBezTo>
                <a:cubicBezTo>
                  <a:pt x="1970" y="136"/>
                  <a:pt x="1974" y="139"/>
                  <a:pt x="1974" y="143"/>
                </a:cubicBezTo>
                <a:close/>
                <a:moveTo>
                  <a:pt x="1966" y="155"/>
                </a:moveTo>
                <a:cubicBezTo>
                  <a:pt x="1962" y="155"/>
                  <a:pt x="1959" y="158"/>
                  <a:pt x="1959" y="162"/>
                </a:cubicBezTo>
                <a:cubicBezTo>
                  <a:pt x="1959" y="166"/>
                  <a:pt x="1962" y="169"/>
                  <a:pt x="1966" y="169"/>
                </a:cubicBezTo>
                <a:cubicBezTo>
                  <a:pt x="1970" y="169"/>
                  <a:pt x="1974" y="166"/>
                  <a:pt x="1974" y="162"/>
                </a:cubicBezTo>
                <a:cubicBezTo>
                  <a:pt x="1974" y="158"/>
                  <a:pt x="1970" y="155"/>
                  <a:pt x="1966" y="155"/>
                </a:cubicBezTo>
                <a:close/>
                <a:moveTo>
                  <a:pt x="1966" y="175"/>
                </a:moveTo>
                <a:cubicBezTo>
                  <a:pt x="1962" y="175"/>
                  <a:pt x="1959" y="178"/>
                  <a:pt x="1959" y="182"/>
                </a:cubicBezTo>
                <a:cubicBezTo>
                  <a:pt x="1959" y="185"/>
                  <a:pt x="1962" y="188"/>
                  <a:pt x="1966" y="188"/>
                </a:cubicBezTo>
                <a:cubicBezTo>
                  <a:pt x="1970" y="188"/>
                  <a:pt x="1974" y="185"/>
                  <a:pt x="1974" y="182"/>
                </a:cubicBezTo>
                <a:cubicBezTo>
                  <a:pt x="1974" y="178"/>
                  <a:pt x="1970" y="175"/>
                  <a:pt x="1966" y="175"/>
                </a:cubicBezTo>
                <a:close/>
                <a:moveTo>
                  <a:pt x="1966" y="194"/>
                </a:moveTo>
                <a:cubicBezTo>
                  <a:pt x="1962" y="194"/>
                  <a:pt x="1959" y="197"/>
                  <a:pt x="1959" y="201"/>
                </a:cubicBezTo>
                <a:cubicBezTo>
                  <a:pt x="1959" y="205"/>
                  <a:pt x="1962" y="208"/>
                  <a:pt x="1966" y="208"/>
                </a:cubicBezTo>
                <a:cubicBezTo>
                  <a:pt x="1970" y="208"/>
                  <a:pt x="1974" y="205"/>
                  <a:pt x="1974" y="201"/>
                </a:cubicBezTo>
                <a:cubicBezTo>
                  <a:pt x="1974" y="197"/>
                  <a:pt x="1970" y="194"/>
                  <a:pt x="1966" y="194"/>
                </a:cubicBezTo>
                <a:close/>
                <a:moveTo>
                  <a:pt x="1966" y="214"/>
                </a:moveTo>
                <a:cubicBezTo>
                  <a:pt x="1962" y="214"/>
                  <a:pt x="1959" y="217"/>
                  <a:pt x="1959" y="220"/>
                </a:cubicBezTo>
                <a:cubicBezTo>
                  <a:pt x="1959" y="224"/>
                  <a:pt x="1962" y="227"/>
                  <a:pt x="1966" y="227"/>
                </a:cubicBezTo>
                <a:cubicBezTo>
                  <a:pt x="1970" y="227"/>
                  <a:pt x="1974" y="224"/>
                  <a:pt x="1974" y="220"/>
                </a:cubicBezTo>
                <a:cubicBezTo>
                  <a:pt x="1974" y="217"/>
                  <a:pt x="1970" y="214"/>
                  <a:pt x="1966" y="214"/>
                </a:cubicBezTo>
                <a:close/>
                <a:moveTo>
                  <a:pt x="1966" y="233"/>
                </a:moveTo>
                <a:cubicBezTo>
                  <a:pt x="1962" y="233"/>
                  <a:pt x="1959" y="236"/>
                  <a:pt x="1959" y="239"/>
                </a:cubicBezTo>
                <a:cubicBezTo>
                  <a:pt x="1959" y="243"/>
                  <a:pt x="1962" y="245"/>
                  <a:pt x="1966" y="245"/>
                </a:cubicBezTo>
                <a:cubicBezTo>
                  <a:pt x="1970" y="245"/>
                  <a:pt x="1974" y="243"/>
                  <a:pt x="1974" y="239"/>
                </a:cubicBezTo>
                <a:cubicBezTo>
                  <a:pt x="1974" y="236"/>
                  <a:pt x="1970" y="233"/>
                  <a:pt x="1966" y="233"/>
                </a:cubicBezTo>
                <a:close/>
                <a:moveTo>
                  <a:pt x="1966" y="252"/>
                </a:moveTo>
                <a:cubicBezTo>
                  <a:pt x="1962" y="252"/>
                  <a:pt x="1959" y="255"/>
                  <a:pt x="1959" y="258"/>
                </a:cubicBezTo>
                <a:cubicBezTo>
                  <a:pt x="1959" y="262"/>
                  <a:pt x="1962" y="265"/>
                  <a:pt x="1966" y="265"/>
                </a:cubicBezTo>
                <a:cubicBezTo>
                  <a:pt x="1970" y="265"/>
                  <a:pt x="1974" y="262"/>
                  <a:pt x="1974" y="258"/>
                </a:cubicBezTo>
                <a:cubicBezTo>
                  <a:pt x="1974" y="255"/>
                  <a:pt x="1970" y="252"/>
                  <a:pt x="1966" y="252"/>
                </a:cubicBezTo>
                <a:close/>
                <a:moveTo>
                  <a:pt x="1966" y="271"/>
                </a:moveTo>
                <a:cubicBezTo>
                  <a:pt x="1962" y="271"/>
                  <a:pt x="1959" y="274"/>
                  <a:pt x="1959" y="278"/>
                </a:cubicBezTo>
                <a:cubicBezTo>
                  <a:pt x="1959" y="282"/>
                  <a:pt x="1962" y="285"/>
                  <a:pt x="1966" y="285"/>
                </a:cubicBezTo>
                <a:cubicBezTo>
                  <a:pt x="1970" y="285"/>
                  <a:pt x="1974" y="282"/>
                  <a:pt x="1974" y="278"/>
                </a:cubicBezTo>
                <a:cubicBezTo>
                  <a:pt x="1974" y="274"/>
                  <a:pt x="1970" y="271"/>
                  <a:pt x="1966" y="271"/>
                </a:cubicBezTo>
                <a:close/>
                <a:moveTo>
                  <a:pt x="1988" y="155"/>
                </a:moveTo>
                <a:cubicBezTo>
                  <a:pt x="1984" y="155"/>
                  <a:pt x="1981" y="158"/>
                  <a:pt x="1981" y="162"/>
                </a:cubicBezTo>
                <a:cubicBezTo>
                  <a:pt x="1981" y="166"/>
                  <a:pt x="1984" y="169"/>
                  <a:pt x="1988" y="169"/>
                </a:cubicBezTo>
                <a:cubicBezTo>
                  <a:pt x="1993" y="169"/>
                  <a:pt x="1996" y="166"/>
                  <a:pt x="1996" y="162"/>
                </a:cubicBezTo>
                <a:cubicBezTo>
                  <a:pt x="1996" y="158"/>
                  <a:pt x="1993" y="155"/>
                  <a:pt x="1988" y="155"/>
                </a:cubicBezTo>
                <a:close/>
                <a:moveTo>
                  <a:pt x="2011" y="155"/>
                </a:moveTo>
                <a:cubicBezTo>
                  <a:pt x="2007" y="155"/>
                  <a:pt x="2004" y="158"/>
                  <a:pt x="2004" y="162"/>
                </a:cubicBezTo>
                <a:cubicBezTo>
                  <a:pt x="2004" y="166"/>
                  <a:pt x="2007" y="169"/>
                  <a:pt x="2011" y="169"/>
                </a:cubicBezTo>
                <a:cubicBezTo>
                  <a:pt x="2016" y="169"/>
                  <a:pt x="2019" y="166"/>
                  <a:pt x="2019" y="162"/>
                </a:cubicBezTo>
                <a:cubicBezTo>
                  <a:pt x="2019" y="158"/>
                  <a:pt x="2016" y="155"/>
                  <a:pt x="2011" y="155"/>
                </a:cubicBezTo>
                <a:close/>
                <a:moveTo>
                  <a:pt x="1988" y="175"/>
                </a:moveTo>
                <a:cubicBezTo>
                  <a:pt x="1984" y="175"/>
                  <a:pt x="1981" y="178"/>
                  <a:pt x="1981" y="182"/>
                </a:cubicBezTo>
                <a:cubicBezTo>
                  <a:pt x="1981" y="185"/>
                  <a:pt x="1984" y="188"/>
                  <a:pt x="1988" y="188"/>
                </a:cubicBezTo>
                <a:cubicBezTo>
                  <a:pt x="1993" y="188"/>
                  <a:pt x="1996" y="185"/>
                  <a:pt x="1996" y="182"/>
                </a:cubicBezTo>
                <a:cubicBezTo>
                  <a:pt x="1996" y="178"/>
                  <a:pt x="1993" y="175"/>
                  <a:pt x="1988" y="175"/>
                </a:cubicBezTo>
                <a:close/>
                <a:moveTo>
                  <a:pt x="2011" y="175"/>
                </a:moveTo>
                <a:cubicBezTo>
                  <a:pt x="2007" y="175"/>
                  <a:pt x="2004" y="178"/>
                  <a:pt x="2004" y="182"/>
                </a:cubicBezTo>
                <a:cubicBezTo>
                  <a:pt x="2004" y="185"/>
                  <a:pt x="2007" y="188"/>
                  <a:pt x="2011" y="188"/>
                </a:cubicBezTo>
                <a:cubicBezTo>
                  <a:pt x="2016" y="188"/>
                  <a:pt x="2019" y="185"/>
                  <a:pt x="2019" y="182"/>
                </a:cubicBezTo>
                <a:cubicBezTo>
                  <a:pt x="2019" y="178"/>
                  <a:pt x="2016" y="175"/>
                  <a:pt x="2011" y="175"/>
                </a:cubicBezTo>
                <a:close/>
                <a:moveTo>
                  <a:pt x="1988" y="194"/>
                </a:moveTo>
                <a:cubicBezTo>
                  <a:pt x="1984" y="194"/>
                  <a:pt x="1981" y="197"/>
                  <a:pt x="1981" y="201"/>
                </a:cubicBezTo>
                <a:cubicBezTo>
                  <a:pt x="1981" y="205"/>
                  <a:pt x="1984" y="208"/>
                  <a:pt x="1988" y="208"/>
                </a:cubicBezTo>
                <a:cubicBezTo>
                  <a:pt x="1993" y="208"/>
                  <a:pt x="1996" y="205"/>
                  <a:pt x="1996" y="201"/>
                </a:cubicBezTo>
                <a:cubicBezTo>
                  <a:pt x="1996" y="197"/>
                  <a:pt x="1993" y="194"/>
                  <a:pt x="1988" y="194"/>
                </a:cubicBezTo>
                <a:close/>
                <a:moveTo>
                  <a:pt x="2011" y="194"/>
                </a:moveTo>
                <a:cubicBezTo>
                  <a:pt x="2007" y="194"/>
                  <a:pt x="2004" y="197"/>
                  <a:pt x="2004" y="201"/>
                </a:cubicBezTo>
                <a:cubicBezTo>
                  <a:pt x="2004" y="205"/>
                  <a:pt x="2007" y="208"/>
                  <a:pt x="2011" y="208"/>
                </a:cubicBezTo>
                <a:cubicBezTo>
                  <a:pt x="2016" y="208"/>
                  <a:pt x="2019" y="205"/>
                  <a:pt x="2019" y="201"/>
                </a:cubicBezTo>
                <a:cubicBezTo>
                  <a:pt x="2019" y="197"/>
                  <a:pt x="2016" y="194"/>
                  <a:pt x="2011" y="194"/>
                </a:cubicBezTo>
                <a:close/>
                <a:moveTo>
                  <a:pt x="1988" y="214"/>
                </a:moveTo>
                <a:cubicBezTo>
                  <a:pt x="1984" y="214"/>
                  <a:pt x="1981" y="217"/>
                  <a:pt x="1981" y="220"/>
                </a:cubicBezTo>
                <a:cubicBezTo>
                  <a:pt x="1981" y="224"/>
                  <a:pt x="1984" y="227"/>
                  <a:pt x="1988" y="227"/>
                </a:cubicBezTo>
                <a:cubicBezTo>
                  <a:pt x="1993" y="227"/>
                  <a:pt x="1996" y="224"/>
                  <a:pt x="1996" y="220"/>
                </a:cubicBezTo>
                <a:cubicBezTo>
                  <a:pt x="1996" y="217"/>
                  <a:pt x="1993" y="214"/>
                  <a:pt x="1988" y="214"/>
                </a:cubicBezTo>
                <a:close/>
                <a:moveTo>
                  <a:pt x="2011" y="214"/>
                </a:moveTo>
                <a:cubicBezTo>
                  <a:pt x="2007" y="214"/>
                  <a:pt x="2004" y="217"/>
                  <a:pt x="2004" y="220"/>
                </a:cubicBezTo>
                <a:cubicBezTo>
                  <a:pt x="2004" y="224"/>
                  <a:pt x="2007" y="227"/>
                  <a:pt x="2011" y="227"/>
                </a:cubicBezTo>
                <a:cubicBezTo>
                  <a:pt x="2016" y="227"/>
                  <a:pt x="2019" y="224"/>
                  <a:pt x="2019" y="220"/>
                </a:cubicBezTo>
                <a:cubicBezTo>
                  <a:pt x="2019" y="217"/>
                  <a:pt x="2016" y="214"/>
                  <a:pt x="2011" y="214"/>
                </a:cubicBezTo>
                <a:close/>
                <a:moveTo>
                  <a:pt x="1988" y="233"/>
                </a:moveTo>
                <a:cubicBezTo>
                  <a:pt x="1984" y="233"/>
                  <a:pt x="1981" y="236"/>
                  <a:pt x="1981" y="239"/>
                </a:cubicBezTo>
                <a:cubicBezTo>
                  <a:pt x="1981" y="243"/>
                  <a:pt x="1984" y="245"/>
                  <a:pt x="1988" y="245"/>
                </a:cubicBezTo>
                <a:cubicBezTo>
                  <a:pt x="1993" y="245"/>
                  <a:pt x="1996" y="243"/>
                  <a:pt x="1996" y="239"/>
                </a:cubicBezTo>
                <a:cubicBezTo>
                  <a:pt x="1996" y="236"/>
                  <a:pt x="1993" y="233"/>
                  <a:pt x="1988" y="233"/>
                </a:cubicBezTo>
                <a:close/>
                <a:moveTo>
                  <a:pt x="2011" y="233"/>
                </a:moveTo>
                <a:cubicBezTo>
                  <a:pt x="2007" y="233"/>
                  <a:pt x="2004" y="236"/>
                  <a:pt x="2004" y="239"/>
                </a:cubicBezTo>
                <a:cubicBezTo>
                  <a:pt x="2004" y="243"/>
                  <a:pt x="2007" y="245"/>
                  <a:pt x="2011" y="245"/>
                </a:cubicBezTo>
                <a:cubicBezTo>
                  <a:pt x="2016" y="245"/>
                  <a:pt x="2019" y="243"/>
                  <a:pt x="2019" y="239"/>
                </a:cubicBezTo>
                <a:cubicBezTo>
                  <a:pt x="2019" y="236"/>
                  <a:pt x="2016" y="233"/>
                  <a:pt x="2011" y="233"/>
                </a:cubicBezTo>
                <a:close/>
                <a:moveTo>
                  <a:pt x="1988" y="252"/>
                </a:moveTo>
                <a:cubicBezTo>
                  <a:pt x="1984" y="252"/>
                  <a:pt x="1981" y="255"/>
                  <a:pt x="1981" y="258"/>
                </a:cubicBezTo>
                <a:cubicBezTo>
                  <a:pt x="1981" y="262"/>
                  <a:pt x="1984" y="265"/>
                  <a:pt x="1988" y="265"/>
                </a:cubicBezTo>
                <a:cubicBezTo>
                  <a:pt x="1993" y="265"/>
                  <a:pt x="1996" y="262"/>
                  <a:pt x="1996" y="258"/>
                </a:cubicBezTo>
                <a:cubicBezTo>
                  <a:pt x="1996" y="255"/>
                  <a:pt x="1993" y="252"/>
                  <a:pt x="1988" y="252"/>
                </a:cubicBezTo>
                <a:close/>
                <a:moveTo>
                  <a:pt x="2011" y="252"/>
                </a:moveTo>
                <a:cubicBezTo>
                  <a:pt x="2007" y="252"/>
                  <a:pt x="2004" y="255"/>
                  <a:pt x="2004" y="258"/>
                </a:cubicBezTo>
                <a:cubicBezTo>
                  <a:pt x="2004" y="262"/>
                  <a:pt x="2007" y="265"/>
                  <a:pt x="2011" y="265"/>
                </a:cubicBezTo>
                <a:cubicBezTo>
                  <a:pt x="2016" y="265"/>
                  <a:pt x="2019" y="262"/>
                  <a:pt x="2019" y="258"/>
                </a:cubicBezTo>
                <a:cubicBezTo>
                  <a:pt x="2019" y="255"/>
                  <a:pt x="2016" y="252"/>
                  <a:pt x="2011" y="252"/>
                </a:cubicBezTo>
                <a:close/>
                <a:moveTo>
                  <a:pt x="1988" y="271"/>
                </a:moveTo>
                <a:cubicBezTo>
                  <a:pt x="1984" y="271"/>
                  <a:pt x="1981" y="274"/>
                  <a:pt x="1981" y="278"/>
                </a:cubicBezTo>
                <a:cubicBezTo>
                  <a:pt x="1981" y="282"/>
                  <a:pt x="1984" y="285"/>
                  <a:pt x="1988" y="285"/>
                </a:cubicBezTo>
                <a:cubicBezTo>
                  <a:pt x="1993" y="285"/>
                  <a:pt x="1996" y="282"/>
                  <a:pt x="1996" y="278"/>
                </a:cubicBezTo>
                <a:cubicBezTo>
                  <a:pt x="1996" y="274"/>
                  <a:pt x="1993" y="271"/>
                  <a:pt x="1988" y="271"/>
                </a:cubicBezTo>
                <a:close/>
                <a:moveTo>
                  <a:pt x="2011" y="271"/>
                </a:moveTo>
                <a:cubicBezTo>
                  <a:pt x="2007" y="271"/>
                  <a:pt x="2004" y="274"/>
                  <a:pt x="2004" y="278"/>
                </a:cubicBezTo>
                <a:cubicBezTo>
                  <a:pt x="2004" y="282"/>
                  <a:pt x="2007" y="285"/>
                  <a:pt x="2011" y="285"/>
                </a:cubicBezTo>
                <a:cubicBezTo>
                  <a:pt x="2016" y="285"/>
                  <a:pt x="2019" y="282"/>
                  <a:pt x="2019" y="278"/>
                </a:cubicBezTo>
                <a:cubicBezTo>
                  <a:pt x="2019" y="274"/>
                  <a:pt x="2016" y="271"/>
                  <a:pt x="2011" y="271"/>
                </a:cubicBezTo>
                <a:close/>
                <a:moveTo>
                  <a:pt x="2033" y="155"/>
                </a:moveTo>
                <a:cubicBezTo>
                  <a:pt x="2029" y="155"/>
                  <a:pt x="2025" y="158"/>
                  <a:pt x="2025" y="162"/>
                </a:cubicBezTo>
                <a:cubicBezTo>
                  <a:pt x="2025" y="166"/>
                  <a:pt x="2029" y="169"/>
                  <a:pt x="2033" y="169"/>
                </a:cubicBezTo>
                <a:cubicBezTo>
                  <a:pt x="2037" y="169"/>
                  <a:pt x="2041" y="166"/>
                  <a:pt x="2041" y="162"/>
                </a:cubicBezTo>
                <a:cubicBezTo>
                  <a:pt x="2041" y="158"/>
                  <a:pt x="2037" y="155"/>
                  <a:pt x="2033" y="155"/>
                </a:cubicBezTo>
                <a:close/>
                <a:moveTo>
                  <a:pt x="2055" y="155"/>
                </a:moveTo>
                <a:cubicBezTo>
                  <a:pt x="2051" y="155"/>
                  <a:pt x="2047" y="158"/>
                  <a:pt x="2047" y="162"/>
                </a:cubicBezTo>
                <a:cubicBezTo>
                  <a:pt x="2047" y="166"/>
                  <a:pt x="2051" y="169"/>
                  <a:pt x="2055" y="169"/>
                </a:cubicBezTo>
                <a:cubicBezTo>
                  <a:pt x="2059" y="169"/>
                  <a:pt x="2063" y="166"/>
                  <a:pt x="2063" y="162"/>
                </a:cubicBezTo>
                <a:cubicBezTo>
                  <a:pt x="2063" y="158"/>
                  <a:pt x="2059" y="155"/>
                  <a:pt x="2055" y="155"/>
                </a:cubicBezTo>
                <a:close/>
                <a:moveTo>
                  <a:pt x="2033" y="175"/>
                </a:moveTo>
                <a:cubicBezTo>
                  <a:pt x="2029" y="175"/>
                  <a:pt x="2025" y="178"/>
                  <a:pt x="2025" y="182"/>
                </a:cubicBezTo>
                <a:cubicBezTo>
                  <a:pt x="2025" y="185"/>
                  <a:pt x="2029" y="188"/>
                  <a:pt x="2033" y="188"/>
                </a:cubicBezTo>
                <a:cubicBezTo>
                  <a:pt x="2037" y="188"/>
                  <a:pt x="2041" y="185"/>
                  <a:pt x="2041" y="182"/>
                </a:cubicBezTo>
                <a:cubicBezTo>
                  <a:pt x="2041" y="178"/>
                  <a:pt x="2037" y="175"/>
                  <a:pt x="2033" y="175"/>
                </a:cubicBezTo>
                <a:close/>
                <a:moveTo>
                  <a:pt x="2055" y="175"/>
                </a:moveTo>
                <a:cubicBezTo>
                  <a:pt x="2051" y="175"/>
                  <a:pt x="2047" y="178"/>
                  <a:pt x="2047" y="182"/>
                </a:cubicBezTo>
                <a:cubicBezTo>
                  <a:pt x="2047" y="185"/>
                  <a:pt x="2051" y="188"/>
                  <a:pt x="2055" y="188"/>
                </a:cubicBezTo>
                <a:cubicBezTo>
                  <a:pt x="2059" y="188"/>
                  <a:pt x="2063" y="185"/>
                  <a:pt x="2063" y="182"/>
                </a:cubicBezTo>
                <a:cubicBezTo>
                  <a:pt x="2063" y="178"/>
                  <a:pt x="2059" y="175"/>
                  <a:pt x="2055" y="175"/>
                </a:cubicBezTo>
                <a:close/>
                <a:moveTo>
                  <a:pt x="2033" y="194"/>
                </a:moveTo>
                <a:cubicBezTo>
                  <a:pt x="2029" y="194"/>
                  <a:pt x="2025" y="197"/>
                  <a:pt x="2025" y="201"/>
                </a:cubicBezTo>
                <a:cubicBezTo>
                  <a:pt x="2025" y="205"/>
                  <a:pt x="2029" y="208"/>
                  <a:pt x="2033" y="208"/>
                </a:cubicBezTo>
                <a:cubicBezTo>
                  <a:pt x="2037" y="208"/>
                  <a:pt x="2041" y="205"/>
                  <a:pt x="2041" y="201"/>
                </a:cubicBezTo>
                <a:cubicBezTo>
                  <a:pt x="2041" y="197"/>
                  <a:pt x="2037" y="194"/>
                  <a:pt x="2033" y="194"/>
                </a:cubicBezTo>
                <a:close/>
                <a:moveTo>
                  <a:pt x="2055" y="194"/>
                </a:moveTo>
                <a:cubicBezTo>
                  <a:pt x="2051" y="194"/>
                  <a:pt x="2047" y="197"/>
                  <a:pt x="2047" y="201"/>
                </a:cubicBezTo>
                <a:cubicBezTo>
                  <a:pt x="2047" y="205"/>
                  <a:pt x="2051" y="208"/>
                  <a:pt x="2055" y="208"/>
                </a:cubicBezTo>
                <a:cubicBezTo>
                  <a:pt x="2059" y="208"/>
                  <a:pt x="2063" y="205"/>
                  <a:pt x="2063" y="201"/>
                </a:cubicBezTo>
                <a:cubicBezTo>
                  <a:pt x="2063" y="197"/>
                  <a:pt x="2059" y="194"/>
                  <a:pt x="2055" y="194"/>
                </a:cubicBezTo>
                <a:close/>
                <a:moveTo>
                  <a:pt x="2033" y="214"/>
                </a:moveTo>
                <a:cubicBezTo>
                  <a:pt x="2029" y="214"/>
                  <a:pt x="2025" y="217"/>
                  <a:pt x="2025" y="220"/>
                </a:cubicBezTo>
                <a:cubicBezTo>
                  <a:pt x="2025" y="224"/>
                  <a:pt x="2029" y="227"/>
                  <a:pt x="2033" y="227"/>
                </a:cubicBezTo>
                <a:cubicBezTo>
                  <a:pt x="2037" y="227"/>
                  <a:pt x="2041" y="224"/>
                  <a:pt x="2041" y="220"/>
                </a:cubicBezTo>
                <a:cubicBezTo>
                  <a:pt x="2041" y="217"/>
                  <a:pt x="2037" y="214"/>
                  <a:pt x="2033" y="214"/>
                </a:cubicBezTo>
                <a:close/>
                <a:moveTo>
                  <a:pt x="2055" y="214"/>
                </a:moveTo>
                <a:cubicBezTo>
                  <a:pt x="2051" y="214"/>
                  <a:pt x="2047" y="217"/>
                  <a:pt x="2047" y="220"/>
                </a:cubicBezTo>
                <a:cubicBezTo>
                  <a:pt x="2047" y="224"/>
                  <a:pt x="2051" y="227"/>
                  <a:pt x="2055" y="227"/>
                </a:cubicBezTo>
                <a:cubicBezTo>
                  <a:pt x="2059" y="227"/>
                  <a:pt x="2063" y="224"/>
                  <a:pt x="2063" y="220"/>
                </a:cubicBezTo>
                <a:cubicBezTo>
                  <a:pt x="2063" y="217"/>
                  <a:pt x="2059" y="214"/>
                  <a:pt x="2055" y="214"/>
                </a:cubicBezTo>
                <a:close/>
                <a:moveTo>
                  <a:pt x="2033" y="233"/>
                </a:moveTo>
                <a:cubicBezTo>
                  <a:pt x="2029" y="233"/>
                  <a:pt x="2025" y="236"/>
                  <a:pt x="2025" y="239"/>
                </a:cubicBezTo>
                <a:cubicBezTo>
                  <a:pt x="2025" y="243"/>
                  <a:pt x="2029" y="245"/>
                  <a:pt x="2033" y="245"/>
                </a:cubicBezTo>
                <a:cubicBezTo>
                  <a:pt x="2037" y="245"/>
                  <a:pt x="2041" y="243"/>
                  <a:pt x="2041" y="239"/>
                </a:cubicBezTo>
                <a:cubicBezTo>
                  <a:pt x="2041" y="236"/>
                  <a:pt x="2037" y="233"/>
                  <a:pt x="2033" y="233"/>
                </a:cubicBezTo>
                <a:close/>
                <a:moveTo>
                  <a:pt x="2055" y="233"/>
                </a:moveTo>
                <a:cubicBezTo>
                  <a:pt x="2051" y="233"/>
                  <a:pt x="2047" y="236"/>
                  <a:pt x="2047" y="239"/>
                </a:cubicBezTo>
                <a:cubicBezTo>
                  <a:pt x="2047" y="243"/>
                  <a:pt x="2051" y="245"/>
                  <a:pt x="2055" y="245"/>
                </a:cubicBezTo>
                <a:cubicBezTo>
                  <a:pt x="2059" y="245"/>
                  <a:pt x="2063" y="243"/>
                  <a:pt x="2063" y="239"/>
                </a:cubicBezTo>
                <a:cubicBezTo>
                  <a:pt x="2063" y="236"/>
                  <a:pt x="2059" y="233"/>
                  <a:pt x="2055" y="233"/>
                </a:cubicBezTo>
                <a:close/>
                <a:moveTo>
                  <a:pt x="2033" y="252"/>
                </a:moveTo>
                <a:cubicBezTo>
                  <a:pt x="2029" y="252"/>
                  <a:pt x="2025" y="255"/>
                  <a:pt x="2025" y="258"/>
                </a:cubicBezTo>
                <a:cubicBezTo>
                  <a:pt x="2025" y="262"/>
                  <a:pt x="2029" y="265"/>
                  <a:pt x="2033" y="265"/>
                </a:cubicBezTo>
                <a:cubicBezTo>
                  <a:pt x="2037" y="265"/>
                  <a:pt x="2041" y="262"/>
                  <a:pt x="2041" y="258"/>
                </a:cubicBezTo>
                <a:cubicBezTo>
                  <a:pt x="2041" y="255"/>
                  <a:pt x="2037" y="252"/>
                  <a:pt x="2033" y="252"/>
                </a:cubicBezTo>
                <a:close/>
                <a:moveTo>
                  <a:pt x="2055" y="252"/>
                </a:moveTo>
                <a:cubicBezTo>
                  <a:pt x="2051" y="252"/>
                  <a:pt x="2047" y="255"/>
                  <a:pt x="2047" y="258"/>
                </a:cubicBezTo>
                <a:cubicBezTo>
                  <a:pt x="2047" y="262"/>
                  <a:pt x="2051" y="265"/>
                  <a:pt x="2055" y="265"/>
                </a:cubicBezTo>
                <a:cubicBezTo>
                  <a:pt x="2059" y="265"/>
                  <a:pt x="2063" y="262"/>
                  <a:pt x="2063" y="258"/>
                </a:cubicBezTo>
                <a:cubicBezTo>
                  <a:pt x="2063" y="255"/>
                  <a:pt x="2059" y="252"/>
                  <a:pt x="2055" y="252"/>
                </a:cubicBezTo>
                <a:close/>
                <a:moveTo>
                  <a:pt x="2033" y="271"/>
                </a:moveTo>
                <a:cubicBezTo>
                  <a:pt x="2029" y="271"/>
                  <a:pt x="2025" y="274"/>
                  <a:pt x="2025" y="278"/>
                </a:cubicBezTo>
                <a:cubicBezTo>
                  <a:pt x="2025" y="282"/>
                  <a:pt x="2029" y="285"/>
                  <a:pt x="2033" y="285"/>
                </a:cubicBezTo>
                <a:cubicBezTo>
                  <a:pt x="2037" y="285"/>
                  <a:pt x="2041" y="282"/>
                  <a:pt x="2041" y="278"/>
                </a:cubicBezTo>
                <a:cubicBezTo>
                  <a:pt x="2041" y="274"/>
                  <a:pt x="2037" y="271"/>
                  <a:pt x="2033" y="271"/>
                </a:cubicBezTo>
                <a:close/>
                <a:moveTo>
                  <a:pt x="2055" y="271"/>
                </a:moveTo>
                <a:cubicBezTo>
                  <a:pt x="2051" y="271"/>
                  <a:pt x="2047" y="274"/>
                  <a:pt x="2047" y="278"/>
                </a:cubicBezTo>
                <a:cubicBezTo>
                  <a:pt x="2047" y="282"/>
                  <a:pt x="2051" y="285"/>
                  <a:pt x="2055" y="285"/>
                </a:cubicBezTo>
                <a:cubicBezTo>
                  <a:pt x="2059" y="285"/>
                  <a:pt x="2063" y="282"/>
                  <a:pt x="2063" y="278"/>
                </a:cubicBezTo>
                <a:cubicBezTo>
                  <a:pt x="2063" y="274"/>
                  <a:pt x="2059" y="271"/>
                  <a:pt x="2055" y="271"/>
                </a:cubicBezTo>
                <a:close/>
                <a:moveTo>
                  <a:pt x="2077" y="155"/>
                </a:moveTo>
                <a:cubicBezTo>
                  <a:pt x="2073" y="155"/>
                  <a:pt x="2069" y="158"/>
                  <a:pt x="2069" y="162"/>
                </a:cubicBezTo>
                <a:cubicBezTo>
                  <a:pt x="2069" y="166"/>
                  <a:pt x="2073" y="169"/>
                  <a:pt x="2077" y="169"/>
                </a:cubicBezTo>
                <a:cubicBezTo>
                  <a:pt x="2081" y="169"/>
                  <a:pt x="2085" y="166"/>
                  <a:pt x="2085" y="162"/>
                </a:cubicBezTo>
                <a:cubicBezTo>
                  <a:pt x="2085" y="158"/>
                  <a:pt x="2081" y="155"/>
                  <a:pt x="2077" y="155"/>
                </a:cubicBezTo>
                <a:close/>
                <a:moveTo>
                  <a:pt x="2100" y="155"/>
                </a:moveTo>
                <a:cubicBezTo>
                  <a:pt x="2096" y="155"/>
                  <a:pt x="2092" y="158"/>
                  <a:pt x="2092" y="162"/>
                </a:cubicBezTo>
                <a:cubicBezTo>
                  <a:pt x="2092" y="166"/>
                  <a:pt x="2096" y="169"/>
                  <a:pt x="2100" y="169"/>
                </a:cubicBezTo>
                <a:cubicBezTo>
                  <a:pt x="2104" y="169"/>
                  <a:pt x="2108" y="166"/>
                  <a:pt x="2108" y="162"/>
                </a:cubicBezTo>
                <a:cubicBezTo>
                  <a:pt x="2108" y="158"/>
                  <a:pt x="2104" y="155"/>
                  <a:pt x="2100" y="155"/>
                </a:cubicBezTo>
                <a:close/>
                <a:moveTo>
                  <a:pt x="2077" y="175"/>
                </a:moveTo>
                <a:cubicBezTo>
                  <a:pt x="2073" y="175"/>
                  <a:pt x="2069" y="178"/>
                  <a:pt x="2069" y="182"/>
                </a:cubicBezTo>
                <a:cubicBezTo>
                  <a:pt x="2069" y="185"/>
                  <a:pt x="2073" y="188"/>
                  <a:pt x="2077" y="188"/>
                </a:cubicBezTo>
                <a:cubicBezTo>
                  <a:pt x="2081" y="188"/>
                  <a:pt x="2085" y="185"/>
                  <a:pt x="2085" y="182"/>
                </a:cubicBezTo>
                <a:cubicBezTo>
                  <a:pt x="2085" y="178"/>
                  <a:pt x="2081" y="175"/>
                  <a:pt x="2077" y="175"/>
                </a:cubicBezTo>
                <a:close/>
                <a:moveTo>
                  <a:pt x="2100" y="175"/>
                </a:moveTo>
                <a:cubicBezTo>
                  <a:pt x="2096" y="175"/>
                  <a:pt x="2092" y="178"/>
                  <a:pt x="2092" y="182"/>
                </a:cubicBezTo>
                <a:cubicBezTo>
                  <a:pt x="2092" y="185"/>
                  <a:pt x="2096" y="188"/>
                  <a:pt x="2100" y="188"/>
                </a:cubicBezTo>
                <a:cubicBezTo>
                  <a:pt x="2104" y="188"/>
                  <a:pt x="2108" y="185"/>
                  <a:pt x="2108" y="182"/>
                </a:cubicBezTo>
                <a:cubicBezTo>
                  <a:pt x="2108" y="178"/>
                  <a:pt x="2104" y="175"/>
                  <a:pt x="2100" y="175"/>
                </a:cubicBezTo>
                <a:close/>
                <a:moveTo>
                  <a:pt x="2077" y="194"/>
                </a:moveTo>
                <a:cubicBezTo>
                  <a:pt x="2073" y="194"/>
                  <a:pt x="2069" y="197"/>
                  <a:pt x="2069" y="201"/>
                </a:cubicBezTo>
                <a:cubicBezTo>
                  <a:pt x="2069" y="205"/>
                  <a:pt x="2073" y="208"/>
                  <a:pt x="2077" y="208"/>
                </a:cubicBezTo>
                <a:cubicBezTo>
                  <a:pt x="2081" y="208"/>
                  <a:pt x="2085" y="205"/>
                  <a:pt x="2085" y="201"/>
                </a:cubicBezTo>
                <a:cubicBezTo>
                  <a:pt x="2085" y="197"/>
                  <a:pt x="2081" y="194"/>
                  <a:pt x="2077" y="194"/>
                </a:cubicBezTo>
                <a:close/>
                <a:moveTo>
                  <a:pt x="2100" y="194"/>
                </a:moveTo>
                <a:cubicBezTo>
                  <a:pt x="2096" y="194"/>
                  <a:pt x="2092" y="197"/>
                  <a:pt x="2092" y="201"/>
                </a:cubicBezTo>
                <a:cubicBezTo>
                  <a:pt x="2092" y="205"/>
                  <a:pt x="2096" y="208"/>
                  <a:pt x="2100" y="208"/>
                </a:cubicBezTo>
                <a:cubicBezTo>
                  <a:pt x="2104" y="208"/>
                  <a:pt x="2108" y="205"/>
                  <a:pt x="2108" y="201"/>
                </a:cubicBezTo>
                <a:cubicBezTo>
                  <a:pt x="2108" y="197"/>
                  <a:pt x="2104" y="194"/>
                  <a:pt x="2100" y="194"/>
                </a:cubicBezTo>
                <a:close/>
                <a:moveTo>
                  <a:pt x="2077" y="214"/>
                </a:moveTo>
                <a:cubicBezTo>
                  <a:pt x="2073" y="214"/>
                  <a:pt x="2069" y="217"/>
                  <a:pt x="2069" y="220"/>
                </a:cubicBezTo>
                <a:cubicBezTo>
                  <a:pt x="2069" y="224"/>
                  <a:pt x="2073" y="227"/>
                  <a:pt x="2077" y="227"/>
                </a:cubicBezTo>
                <a:cubicBezTo>
                  <a:pt x="2081" y="227"/>
                  <a:pt x="2085" y="224"/>
                  <a:pt x="2085" y="220"/>
                </a:cubicBezTo>
                <a:cubicBezTo>
                  <a:pt x="2085" y="217"/>
                  <a:pt x="2081" y="214"/>
                  <a:pt x="2077" y="214"/>
                </a:cubicBezTo>
                <a:close/>
                <a:moveTo>
                  <a:pt x="2100" y="214"/>
                </a:moveTo>
                <a:cubicBezTo>
                  <a:pt x="2096" y="214"/>
                  <a:pt x="2092" y="217"/>
                  <a:pt x="2092" y="220"/>
                </a:cubicBezTo>
                <a:cubicBezTo>
                  <a:pt x="2092" y="224"/>
                  <a:pt x="2096" y="227"/>
                  <a:pt x="2100" y="227"/>
                </a:cubicBezTo>
                <a:cubicBezTo>
                  <a:pt x="2104" y="227"/>
                  <a:pt x="2108" y="224"/>
                  <a:pt x="2108" y="220"/>
                </a:cubicBezTo>
                <a:cubicBezTo>
                  <a:pt x="2108" y="217"/>
                  <a:pt x="2104" y="214"/>
                  <a:pt x="2100" y="214"/>
                </a:cubicBezTo>
                <a:close/>
                <a:moveTo>
                  <a:pt x="2077" y="233"/>
                </a:moveTo>
                <a:cubicBezTo>
                  <a:pt x="2073" y="233"/>
                  <a:pt x="2069" y="236"/>
                  <a:pt x="2069" y="239"/>
                </a:cubicBezTo>
                <a:cubicBezTo>
                  <a:pt x="2069" y="243"/>
                  <a:pt x="2073" y="245"/>
                  <a:pt x="2077" y="245"/>
                </a:cubicBezTo>
                <a:cubicBezTo>
                  <a:pt x="2081" y="245"/>
                  <a:pt x="2085" y="243"/>
                  <a:pt x="2085" y="239"/>
                </a:cubicBezTo>
                <a:cubicBezTo>
                  <a:pt x="2085" y="236"/>
                  <a:pt x="2081" y="233"/>
                  <a:pt x="2077" y="233"/>
                </a:cubicBezTo>
                <a:close/>
                <a:moveTo>
                  <a:pt x="2100" y="233"/>
                </a:moveTo>
                <a:cubicBezTo>
                  <a:pt x="2096" y="233"/>
                  <a:pt x="2092" y="236"/>
                  <a:pt x="2092" y="239"/>
                </a:cubicBezTo>
                <a:cubicBezTo>
                  <a:pt x="2092" y="243"/>
                  <a:pt x="2096" y="245"/>
                  <a:pt x="2100" y="245"/>
                </a:cubicBezTo>
                <a:cubicBezTo>
                  <a:pt x="2104" y="245"/>
                  <a:pt x="2108" y="243"/>
                  <a:pt x="2108" y="239"/>
                </a:cubicBezTo>
                <a:cubicBezTo>
                  <a:pt x="2108" y="236"/>
                  <a:pt x="2104" y="233"/>
                  <a:pt x="2100" y="233"/>
                </a:cubicBezTo>
                <a:close/>
                <a:moveTo>
                  <a:pt x="2077" y="252"/>
                </a:moveTo>
                <a:cubicBezTo>
                  <a:pt x="2073" y="252"/>
                  <a:pt x="2069" y="255"/>
                  <a:pt x="2069" y="258"/>
                </a:cubicBezTo>
                <a:cubicBezTo>
                  <a:pt x="2069" y="262"/>
                  <a:pt x="2073" y="265"/>
                  <a:pt x="2077" y="265"/>
                </a:cubicBezTo>
                <a:cubicBezTo>
                  <a:pt x="2081" y="265"/>
                  <a:pt x="2085" y="262"/>
                  <a:pt x="2085" y="258"/>
                </a:cubicBezTo>
                <a:cubicBezTo>
                  <a:pt x="2085" y="255"/>
                  <a:pt x="2081" y="252"/>
                  <a:pt x="2077" y="252"/>
                </a:cubicBezTo>
                <a:close/>
                <a:moveTo>
                  <a:pt x="2100" y="252"/>
                </a:moveTo>
                <a:cubicBezTo>
                  <a:pt x="2096" y="252"/>
                  <a:pt x="2092" y="255"/>
                  <a:pt x="2092" y="258"/>
                </a:cubicBezTo>
                <a:cubicBezTo>
                  <a:pt x="2092" y="262"/>
                  <a:pt x="2096" y="265"/>
                  <a:pt x="2100" y="265"/>
                </a:cubicBezTo>
                <a:cubicBezTo>
                  <a:pt x="2104" y="265"/>
                  <a:pt x="2108" y="262"/>
                  <a:pt x="2108" y="258"/>
                </a:cubicBezTo>
                <a:cubicBezTo>
                  <a:pt x="2108" y="255"/>
                  <a:pt x="2104" y="252"/>
                  <a:pt x="2100" y="252"/>
                </a:cubicBezTo>
                <a:close/>
                <a:moveTo>
                  <a:pt x="2077" y="271"/>
                </a:moveTo>
                <a:cubicBezTo>
                  <a:pt x="2073" y="271"/>
                  <a:pt x="2069" y="274"/>
                  <a:pt x="2069" y="278"/>
                </a:cubicBezTo>
                <a:cubicBezTo>
                  <a:pt x="2069" y="282"/>
                  <a:pt x="2073" y="285"/>
                  <a:pt x="2077" y="285"/>
                </a:cubicBezTo>
                <a:cubicBezTo>
                  <a:pt x="2081" y="285"/>
                  <a:pt x="2085" y="282"/>
                  <a:pt x="2085" y="278"/>
                </a:cubicBezTo>
                <a:cubicBezTo>
                  <a:pt x="2085" y="274"/>
                  <a:pt x="2081" y="271"/>
                  <a:pt x="2077" y="271"/>
                </a:cubicBezTo>
                <a:close/>
                <a:moveTo>
                  <a:pt x="2100" y="271"/>
                </a:moveTo>
                <a:cubicBezTo>
                  <a:pt x="2096" y="271"/>
                  <a:pt x="2092" y="274"/>
                  <a:pt x="2092" y="278"/>
                </a:cubicBezTo>
                <a:cubicBezTo>
                  <a:pt x="2092" y="282"/>
                  <a:pt x="2096" y="285"/>
                  <a:pt x="2100" y="285"/>
                </a:cubicBezTo>
                <a:cubicBezTo>
                  <a:pt x="2104" y="285"/>
                  <a:pt x="2108" y="282"/>
                  <a:pt x="2108" y="278"/>
                </a:cubicBezTo>
                <a:cubicBezTo>
                  <a:pt x="2108" y="274"/>
                  <a:pt x="2104" y="271"/>
                  <a:pt x="2100" y="271"/>
                </a:cubicBezTo>
                <a:close/>
                <a:moveTo>
                  <a:pt x="2122" y="155"/>
                </a:moveTo>
                <a:cubicBezTo>
                  <a:pt x="2118" y="155"/>
                  <a:pt x="2115" y="158"/>
                  <a:pt x="2115" y="162"/>
                </a:cubicBezTo>
                <a:cubicBezTo>
                  <a:pt x="2115" y="166"/>
                  <a:pt x="2118" y="169"/>
                  <a:pt x="2122" y="169"/>
                </a:cubicBezTo>
                <a:cubicBezTo>
                  <a:pt x="2126" y="169"/>
                  <a:pt x="2129" y="166"/>
                  <a:pt x="2129" y="162"/>
                </a:cubicBezTo>
                <a:cubicBezTo>
                  <a:pt x="2129" y="158"/>
                  <a:pt x="2126" y="155"/>
                  <a:pt x="2122" y="155"/>
                </a:cubicBezTo>
                <a:close/>
                <a:moveTo>
                  <a:pt x="2144" y="155"/>
                </a:moveTo>
                <a:cubicBezTo>
                  <a:pt x="2140" y="155"/>
                  <a:pt x="2136" y="158"/>
                  <a:pt x="2136" y="162"/>
                </a:cubicBezTo>
                <a:cubicBezTo>
                  <a:pt x="2136" y="166"/>
                  <a:pt x="2140" y="169"/>
                  <a:pt x="2144" y="169"/>
                </a:cubicBezTo>
                <a:cubicBezTo>
                  <a:pt x="2148" y="169"/>
                  <a:pt x="2152" y="166"/>
                  <a:pt x="2152" y="162"/>
                </a:cubicBezTo>
                <a:cubicBezTo>
                  <a:pt x="2152" y="158"/>
                  <a:pt x="2148" y="155"/>
                  <a:pt x="2144" y="155"/>
                </a:cubicBezTo>
                <a:close/>
                <a:moveTo>
                  <a:pt x="2122" y="175"/>
                </a:moveTo>
                <a:cubicBezTo>
                  <a:pt x="2118" y="175"/>
                  <a:pt x="2115" y="178"/>
                  <a:pt x="2115" y="182"/>
                </a:cubicBezTo>
                <a:cubicBezTo>
                  <a:pt x="2115" y="185"/>
                  <a:pt x="2118" y="188"/>
                  <a:pt x="2122" y="188"/>
                </a:cubicBezTo>
                <a:cubicBezTo>
                  <a:pt x="2126" y="188"/>
                  <a:pt x="2129" y="185"/>
                  <a:pt x="2129" y="182"/>
                </a:cubicBezTo>
                <a:cubicBezTo>
                  <a:pt x="2129" y="178"/>
                  <a:pt x="2126" y="175"/>
                  <a:pt x="2122" y="175"/>
                </a:cubicBezTo>
                <a:close/>
                <a:moveTo>
                  <a:pt x="2144" y="175"/>
                </a:moveTo>
                <a:cubicBezTo>
                  <a:pt x="2140" y="175"/>
                  <a:pt x="2136" y="178"/>
                  <a:pt x="2136" y="182"/>
                </a:cubicBezTo>
                <a:cubicBezTo>
                  <a:pt x="2136" y="185"/>
                  <a:pt x="2140" y="188"/>
                  <a:pt x="2144" y="188"/>
                </a:cubicBezTo>
                <a:cubicBezTo>
                  <a:pt x="2148" y="188"/>
                  <a:pt x="2152" y="185"/>
                  <a:pt x="2152" y="182"/>
                </a:cubicBezTo>
                <a:cubicBezTo>
                  <a:pt x="2152" y="178"/>
                  <a:pt x="2148" y="175"/>
                  <a:pt x="2144" y="175"/>
                </a:cubicBezTo>
                <a:close/>
                <a:moveTo>
                  <a:pt x="2122" y="194"/>
                </a:moveTo>
                <a:cubicBezTo>
                  <a:pt x="2118" y="194"/>
                  <a:pt x="2115" y="197"/>
                  <a:pt x="2115" y="201"/>
                </a:cubicBezTo>
                <a:cubicBezTo>
                  <a:pt x="2115" y="205"/>
                  <a:pt x="2118" y="208"/>
                  <a:pt x="2122" y="208"/>
                </a:cubicBezTo>
                <a:cubicBezTo>
                  <a:pt x="2126" y="208"/>
                  <a:pt x="2129" y="205"/>
                  <a:pt x="2129" y="201"/>
                </a:cubicBezTo>
                <a:cubicBezTo>
                  <a:pt x="2129" y="197"/>
                  <a:pt x="2126" y="194"/>
                  <a:pt x="2122" y="194"/>
                </a:cubicBezTo>
                <a:close/>
                <a:moveTo>
                  <a:pt x="2144" y="194"/>
                </a:moveTo>
                <a:cubicBezTo>
                  <a:pt x="2140" y="194"/>
                  <a:pt x="2136" y="197"/>
                  <a:pt x="2136" y="201"/>
                </a:cubicBezTo>
                <a:cubicBezTo>
                  <a:pt x="2136" y="205"/>
                  <a:pt x="2140" y="208"/>
                  <a:pt x="2144" y="208"/>
                </a:cubicBezTo>
                <a:cubicBezTo>
                  <a:pt x="2148" y="208"/>
                  <a:pt x="2152" y="205"/>
                  <a:pt x="2152" y="201"/>
                </a:cubicBezTo>
                <a:cubicBezTo>
                  <a:pt x="2152" y="197"/>
                  <a:pt x="2148" y="194"/>
                  <a:pt x="2144" y="194"/>
                </a:cubicBezTo>
                <a:close/>
                <a:moveTo>
                  <a:pt x="2122" y="214"/>
                </a:moveTo>
                <a:cubicBezTo>
                  <a:pt x="2118" y="214"/>
                  <a:pt x="2115" y="217"/>
                  <a:pt x="2115" y="220"/>
                </a:cubicBezTo>
                <a:cubicBezTo>
                  <a:pt x="2115" y="224"/>
                  <a:pt x="2118" y="227"/>
                  <a:pt x="2122" y="227"/>
                </a:cubicBezTo>
                <a:cubicBezTo>
                  <a:pt x="2126" y="227"/>
                  <a:pt x="2129" y="224"/>
                  <a:pt x="2129" y="220"/>
                </a:cubicBezTo>
                <a:cubicBezTo>
                  <a:pt x="2129" y="217"/>
                  <a:pt x="2126" y="214"/>
                  <a:pt x="2122" y="214"/>
                </a:cubicBezTo>
                <a:close/>
                <a:moveTo>
                  <a:pt x="2144" y="214"/>
                </a:moveTo>
                <a:cubicBezTo>
                  <a:pt x="2140" y="214"/>
                  <a:pt x="2136" y="217"/>
                  <a:pt x="2136" y="220"/>
                </a:cubicBezTo>
                <a:cubicBezTo>
                  <a:pt x="2136" y="224"/>
                  <a:pt x="2140" y="227"/>
                  <a:pt x="2144" y="227"/>
                </a:cubicBezTo>
                <a:cubicBezTo>
                  <a:pt x="2148" y="227"/>
                  <a:pt x="2152" y="224"/>
                  <a:pt x="2152" y="220"/>
                </a:cubicBezTo>
                <a:cubicBezTo>
                  <a:pt x="2152" y="217"/>
                  <a:pt x="2148" y="214"/>
                  <a:pt x="2144" y="214"/>
                </a:cubicBezTo>
                <a:close/>
                <a:moveTo>
                  <a:pt x="2122" y="233"/>
                </a:moveTo>
                <a:cubicBezTo>
                  <a:pt x="2118" y="233"/>
                  <a:pt x="2115" y="236"/>
                  <a:pt x="2115" y="239"/>
                </a:cubicBezTo>
                <a:cubicBezTo>
                  <a:pt x="2115" y="243"/>
                  <a:pt x="2118" y="245"/>
                  <a:pt x="2122" y="245"/>
                </a:cubicBezTo>
                <a:cubicBezTo>
                  <a:pt x="2126" y="245"/>
                  <a:pt x="2129" y="243"/>
                  <a:pt x="2129" y="239"/>
                </a:cubicBezTo>
                <a:cubicBezTo>
                  <a:pt x="2129" y="236"/>
                  <a:pt x="2126" y="233"/>
                  <a:pt x="2122" y="233"/>
                </a:cubicBezTo>
                <a:close/>
                <a:moveTo>
                  <a:pt x="2144" y="233"/>
                </a:moveTo>
                <a:cubicBezTo>
                  <a:pt x="2140" y="233"/>
                  <a:pt x="2136" y="236"/>
                  <a:pt x="2136" y="239"/>
                </a:cubicBezTo>
                <a:cubicBezTo>
                  <a:pt x="2136" y="243"/>
                  <a:pt x="2140" y="245"/>
                  <a:pt x="2144" y="245"/>
                </a:cubicBezTo>
                <a:cubicBezTo>
                  <a:pt x="2148" y="245"/>
                  <a:pt x="2152" y="243"/>
                  <a:pt x="2152" y="239"/>
                </a:cubicBezTo>
                <a:cubicBezTo>
                  <a:pt x="2152" y="236"/>
                  <a:pt x="2148" y="233"/>
                  <a:pt x="2144" y="233"/>
                </a:cubicBezTo>
                <a:close/>
                <a:moveTo>
                  <a:pt x="2122" y="252"/>
                </a:moveTo>
                <a:cubicBezTo>
                  <a:pt x="2118" y="252"/>
                  <a:pt x="2115" y="255"/>
                  <a:pt x="2115" y="258"/>
                </a:cubicBezTo>
                <a:cubicBezTo>
                  <a:pt x="2115" y="262"/>
                  <a:pt x="2118" y="265"/>
                  <a:pt x="2122" y="265"/>
                </a:cubicBezTo>
                <a:cubicBezTo>
                  <a:pt x="2126" y="265"/>
                  <a:pt x="2129" y="262"/>
                  <a:pt x="2129" y="258"/>
                </a:cubicBezTo>
                <a:cubicBezTo>
                  <a:pt x="2129" y="255"/>
                  <a:pt x="2126" y="252"/>
                  <a:pt x="2122" y="252"/>
                </a:cubicBezTo>
                <a:close/>
                <a:moveTo>
                  <a:pt x="2144" y="252"/>
                </a:moveTo>
                <a:cubicBezTo>
                  <a:pt x="2140" y="252"/>
                  <a:pt x="2136" y="255"/>
                  <a:pt x="2136" y="258"/>
                </a:cubicBezTo>
                <a:cubicBezTo>
                  <a:pt x="2136" y="262"/>
                  <a:pt x="2140" y="265"/>
                  <a:pt x="2144" y="265"/>
                </a:cubicBezTo>
                <a:cubicBezTo>
                  <a:pt x="2148" y="265"/>
                  <a:pt x="2152" y="262"/>
                  <a:pt x="2152" y="258"/>
                </a:cubicBezTo>
                <a:cubicBezTo>
                  <a:pt x="2152" y="255"/>
                  <a:pt x="2148" y="252"/>
                  <a:pt x="2144" y="252"/>
                </a:cubicBezTo>
                <a:close/>
                <a:moveTo>
                  <a:pt x="2122" y="271"/>
                </a:moveTo>
                <a:cubicBezTo>
                  <a:pt x="2118" y="271"/>
                  <a:pt x="2115" y="274"/>
                  <a:pt x="2115" y="278"/>
                </a:cubicBezTo>
                <a:cubicBezTo>
                  <a:pt x="2115" y="282"/>
                  <a:pt x="2118" y="285"/>
                  <a:pt x="2122" y="285"/>
                </a:cubicBezTo>
                <a:cubicBezTo>
                  <a:pt x="2126" y="285"/>
                  <a:pt x="2129" y="282"/>
                  <a:pt x="2129" y="278"/>
                </a:cubicBezTo>
                <a:cubicBezTo>
                  <a:pt x="2129" y="274"/>
                  <a:pt x="2126" y="271"/>
                  <a:pt x="2122" y="271"/>
                </a:cubicBezTo>
                <a:close/>
                <a:moveTo>
                  <a:pt x="2144" y="271"/>
                </a:moveTo>
                <a:cubicBezTo>
                  <a:pt x="2140" y="271"/>
                  <a:pt x="2136" y="274"/>
                  <a:pt x="2136" y="278"/>
                </a:cubicBezTo>
                <a:cubicBezTo>
                  <a:pt x="2136" y="282"/>
                  <a:pt x="2140" y="285"/>
                  <a:pt x="2144" y="285"/>
                </a:cubicBezTo>
                <a:cubicBezTo>
                  <a:pt x="2148" y="285"/>
                  <a:pt x="2152" y="282"/>
                  <a:pt x="2152" y="278"/>
                </a:cubicBezTo>
                <a:cubicBezTo>
                  <a:pt x="2152" y="274"/>
                  <a:pt x="2148" y="271"/>
                  <a:pt x="2144" y="271"/>
                </a:cubicBezTo>
                <a:close/>
                <a:moveTo>
                  <a:pt x="2166" y="155"/>
                </a:moveTo>
                <a:cubicBezTo>
                  <a:pt x="2162" y="155"/>
                  <a:pt x="2158" y="158"/>
                  <a:pt x="2158" y="162"/>
                </a:cubicBezTo>
                <a:cubicBezTo>
                  <a:pt x="2158" y="166"/>
                  <a:pt x="2162" y="169"/>
                  <a:pt x="2166" y="169"/>
                </a:cubicBezTo>
                <a:cubicBezTo>
                  <a:pt x="2170" y="169"/>
                  <a:pt x="2174" y="166"/>
                  <a:pt x="2174" y="162"/>
                </a:cubicBezTo>
                <a:cubicBezTo>
                  <a:pt x="2174" y="158"/>
                  <a:pt x="2170" y="155"/>
                  <a:pt x="2166" y="155"/>
                </a:cubicBezTo>
                <a:close/>
                <a:moveTo>
                  <a:pt x="2189" y="155"/>
                </a:moveTo>
                <a:cubicBezTo>
                  <a:pt x="2185" y="155"/>
                  <a:pt x="2181" y="158"/>
                  <a:pt x="2181" y="162"/>
                </a:cubicBezTo>
                <a:cubicBezTo>
                  <a:pt x="2181" y="166"/>
                  <a:pt x="2185" y="169"/>
                  <a:pt x="2189" y="169"/>
                </a:cubicBezTo>
                <a:cubicBezTo>
                  <a:pt x="2193" y="169"/>
                  <a:pt x="2197" y="166"/>
                  <a:pt x="2197" y="162"/>
                </a:cubicBezTo>
                <a:cubicBezTo>
                  <a:pt x="2197" y="158"/>
                  <a:pt x="2193" y="155"/>
                  <a:pt x="2189" y="155"/>
                </a:cubicBezTo>
                <a:close/>
                <a:moveTo>
                  <a:pt x="2166" y="175"/>
                </a:moveTo>
                <a:cubicBezTo>
                  <a:pt x="2162" y="175"/>
                  <a:pt x="2158" y="178"/>
                  <a:pt x="2158" y="182"/>
                </a:cubicBezTo>
                <a:cubicBezTo>
                  <a:pt x="2158" y="185"/>
                  <a:pt x="2162" y="188"/>
                  <a:pt x="2166" y="188"/>
                </a:cubicBezTo>
                <a:cubicBezTo>
                  <a:pt x="2170" y="188"/>
                  <a:pt x="2174" y="185"/>
                  <a:pt x="2174" y="182"/>
                </a:cubicBezTo>
                <a:cubicBezTo>
                  <a:pt x="2174" y="178"/>
                  <a:pt x="2170" y="175"/>
                  <a:pt x="2166" y="175"/>
                </a:cubicBezTo>
                <a:close/>
                <a:moveTo>
                  <a:pt x="2189" y="175"/>
                </a:moveTo>
                <a:cubicBezTo>
                  <a:pt x="2185" y="175"/>
                  <a:pt x="2181" y="178"/>
                  <a:pt x="2181" y="182"/>
                </a:cubicBezTo>
                <a:cubicBezTo>
                  <a:pt x="2181" y="185"/>
                  <a:pt x="2185" y="188"/>
                  <a:pt x="2189" y="188"/>
                </a:cubicBezTo>
                <a:cubicBezTo>
                  <a:pt x="2193" y="188"/>
                  <a:pt x="2197" y="185"/>
                  <a:pt x="2197" y="182"/>
                </a:cubicBezTo>
                <a:cubicBezTo>
                  <a:pt x="2197" y="178"/>
                  <a:pt x="2193" y="175"/>
                  <a:pt x="2189" y="175"/>
                </a:cubicBezTo>
                <a:close/>
                <a:moveTo>
                  <a:pt x="2166" y="194"/>
                </a:moveTo>
                <a:cubicBezTo>
                  <a:pt x="2162" y="194"/>
                  <a:pt x="2158" y="197"/>
                  <a:pt x="2158" y="201"/>
                </a:cubicBezTo>
                <a:cubicBezTo>
                  <a:pt x="2158" y="205"/>
                  <a:pt x="2162" y="208"/>
                  <a:pt x="2166" y="208"/>
                </a:cubicBezTo>
                <a:cubicBezTo>
                  <a:pt x="2170" y="208"/>
                  <a:pt x="2174" y="205"/>
                  <a:pt x="2174" y="201"/>
                </a:cubicBezTo>
                <a:cubicBezTo>
                  <a:pt x="2174" y="197"/>
                  <a:pt x="2170" y="194"/>
                  <a:pt x="2166" y="194"/>
                </a:cubicBezTo>
                <a:close/>
                <a:moveTo>
                  <a:pt x="2189" y="194"/>
                </a:moveTo>
                <a:cubicBezTo>
                  <a:pt x="2185" y="194"/>
                  <a:pt x="2181" y="197"/>
                  <a:pt x="2181" y="201"/>
                </a:cubicBezTo>
                <a:cubicBezTo>
                  <a:pt x="2181" y="205"/>
                  <a:pt x="2185" y="208"/>
                  <a:pt x="2189" y="208"/>
                </a:cubicBezTo>
                <a:cubicBezTo>
                  <a:pt x="2193" y="208"/>
                  <a:pt x="2197" y="205"/>
                  <a:pt x="2197" y="201"/>
                </a:cubicBezTo>
                <a:cubicBezTo>
                  <a:pt x="2197" y="197"/>
                  <a:pt x="2193" y="194"/>
                  <a:pt x="2189" y="194"/>
                </a:cubicBezTo>
                <a:close/>
                <a:moveTo>
                  <a:pt x="2166" y="214"/>
                </a:moveTo>
                <a:cubicBezTo>
                  <a:pt x="2162" y="214"/>
                  <a:pt x="2158" y="217"/>
                  <a:pt x="2158" y="220"/>
                </a:cubicBezTo>
                <a:cubicBezTo>
                  <a:pt x="2158" y="224"/>
                  <a:pt x="2162" y="227"/>
                  <a:pt x="2166" y="227"/>
                </a:cubicBezTo>
                <a:cubicBezTo>
                  <a:pt x="2170" y="227"/>
                  <a:pt x="2174" y="224"/>
                  <a:pt x="2174" y="220"/>
                </a:cubicBezTo>
                <a:cubicBezTo>
                  <a:pt x="2174" y="217"/>
                  <a:pt x="2170" y="214"/>
                  <a:pt x="2166" y="214"/>
                </a:cubicBezTo>
                <a:close/>
                <a:moveTo>
                  <a:pt x="2189" y="214"/>
                </a:moveTo>
                <a:cubicBezTo>
                  <a:pt x="2185" y="214"/>
                  <a:pt x="2181" y="217"/>
                  <a:pt x="2181" y="220"/>
                </a:cubicBezTo>
                <a:cubicBezTo>
                  <a:pt x="2181" y="224"/>
                  <a:pt x="2185" y="227"/>
                  <a:pt x="2189" y="227"/>
                </a:cubicBezTo>
                <a:cubicBezTo>
                  <a:pt x="2193" y="227"/>
                  <a:pt x="2197" y="224"/>
                  <a:pt x="2197" y="220"/>
                </a:cubicBezTo>
                <a:cubicBezTo>
                  <a:pt x="2197" y="217"/>
                  <a:pt x="2193" y="214"/>
                  <a:pt x="2189" y="214"/>
                </a:cubicBezTo>
                <a:close/>
                <a:moveTo>
                  <a:pt x="2166" y="233"/>
                </a:moveTo>
                <a:cubicBezTo>
                  <a:pt x="2162" y="233"/>
                  <a:pt x="2158" y="236"/>
                  <a:pt x="2158" y="239"/>
                </a:cubicBezTo>
                <a:cubicBezTo>
                  <a:pt x="2158" y="243"/>
                  <a:pt x="2162" y="245"/>
                  <a:pt x="2166" y="245"/>
                </a:cubicBezTo>
                <a:cubicBezTo>
                  <a:pt x="2170" y="245"/>
                  <a:pt x="2174" y="243"/>
                  <a:pt x="2174" y="239"/>
                </a:cubicBezTo>
                <a:cubicBezTo>
                  <a:pt x="2174" y="236"/>
                  <a:pt x="2170" y="233"/>
                  <a:pt x="2166" y="233"/>
                </a:cubicBezTo>
                <a:close/>
                <a:moveTo>
                  <a:pt x="2189" y="233"/>
                </a:moveTo>
                <a:cubicBezTo>
                  <a:pt x="2185" y="233"/>
                  <a:pt x="2181" y="236"/>
                  <a:pt x="2181" y="239"/>
                </a:cubicBezTo>
                <a:cubicBezTo>
                  <a:pt x="2181" y="243"/>
                  <a:pt x="2185" y="245"/>
                  <a:pt x="2189" y="245"/>
                </a:cubicBezTo>
                <a:cubicBezTo>
                  <a:pt x="2193" y="245"/>
                  <a:pt x="2197" y="243"/>
                  <a:pt x="2197" y="239"/>
                </a:cubicBezTo>
                <a:cubicBezTo>
                  <a:pt x="2197" y="236"/>
                  <a:pt x="2193" y="233"/>
                  <a:pt x="2189" y="233"/>
                </a:cubicBezTo>
                <a:close/>
                <a:moveTo>
                  <a:pt x="2166" y="252"/>
                </a:moveTo>
                <a:cubicBezTo>
                  <a:pt x="2162" y="252"/>
                  <a:pt x="2158" y="255"/>
                  <a:pt x="2158" y="258"/>
                </a:cubicBezTo>
                <a:cubicBezTo>
                  <a:pt x="2158" y="262"/>
                  <a:pt x="2162" y="265"/>
                  <a:pt x="2166" y="265"/>
                </a:cubicBezTo>
                <a:cubicBezTo>
                  <a:pt x="2170" y="265"/>
                  <a:pt x="2174" y="262"/>
                  <a:pt x="2174" y="258"/>
                </a:cubicBezTo>
                <a:cubicBezTo>
                  <a:pt x="2174" y="255"/>
                  <a:pt x="2170" y="252"/>
                  <a:pt x="2166" y="252"/>
                </a:cubicBezTo>
                <a:close/>
                <a:moveTo>
                  <a:pt x="2211" y="175"/>
                </a:moveTo>
                <a:cubicBezTo>
                  <a:pt x="2207" y="175"/>
                  <a:pt x="2203" y="178"/>
                  <a:pt x="2203" y="182"/>
                </a:cubicBezTo>
                <a:cubicBezTo>
                  <a:pt x="2203" y="185"/>
                  <a:pt x="2207" y="188"/>
                  <a:pt x="2211" y="188"/>
                </a:cubicBezTo>
                <a:cubicBezTo>
                  <a:pt x="2215" y="188"/>
                  <a:pt x="2218" y="185"/>
                  <a:pt x="2218" y="182"/>
                </a:cubicBezTo>
                <a:cubicBezTo>
                  <a:pt x="2218" y="178"/>
                  <a:pt x="2215" y="175"/>
                  <a:pt x="2211" y="175"/>
                </a:cubicBezTo>
                <a:close/>
                <a:moveTo>
                  <a:pt x="2233" y="175"/>
                </a:moveTo>
                <a:cubicBezTo>
                  <a:pt x="2228" y="175"/>
                  <a:pt x="2225" y="178"/>
                  <a:pt x="2225" y="182"/>
                </a:cubicBezTo>
                <a:cubicBezTo>
                  <a:pt x="2225" y="185"/>
                  <a:pt x="2228" y="188"/>
                  <a:pt x="2233" y="188"/>
                </a:cubicBezTo>
                <a:cubicBezTo>
                  <a:pt x="2237" y="188"/>
                  <a:pt x="2240" y="185"/>
                  <a:pt x="2240" y="182"/>
                </a:cubicBezTo>
                <a:cubicBezTo>
                  <a:pt x="2240" y="178"/>
                  <a:pt x="2237" y="175"/>
                  <a:pt x="2233" y="175"/>
                </a:cubicBezTo>
                <a:close/>
                <a:moveTo>
                  <a:pt x="2211" y="194"/>
                </a:moveTo>
                <a:cubicBezTo>
                  <a:pt x="2207" y="194"/>
                  <a:pt x="2203" y="197"/>
                  <a:pt x="2203" y="201"/>
                </a:cubicBezTo>
                <a:cubicBezTo>
                  <a:pt x="2203" y="205"/>
                  <a:pt x="2207" y="208"/>
                  <a:pt x="2211" y="208"/>
                </a:cubicBezTo>
                <a:cubicBezTo>
                  <a:pt x="2215" y="208"/>
                  <a:pt x="2218" y="205"/>
                  <a:pt x="2218" y="201"/>
                </a:cubicBezTo>
                <a:cubicBezTo>
                  <a:pt x="2218" y="197"/>
                  <a:pt x="2215" y="194"/>
                  <a:pt x="2211" y="194"/>
                </a:cubicBezTo>
                <a:close/>
                <a:moveTo>
                  <a:pt x="2233" y="194"/>
                </a:moveTo>
                <a:cubicBezTo>
                  <a:pt x="2228" y="194"/>
                  <a:pt x="2225" y="197"/>
                  <a:pt x="2225" y="201"/>
                </a:cubicBezTo>
                <a:cubicBezTo>
                  <a:pt x="2225" y="205"/>
                  <a:pt x="2228" y="208"/>
                  <a:pt x="2233" y="208"/>
                </a:cubicBezTo>
                <a:cubicBezTo>
                  <a:pt x="2237" y="208"/>
                  <a:pt x="2240" y="205"/>
                  <a:pt x="2240" y="201"/>
                </a:cubicBezTo>
                <a:cubicBezTo>
                  <a:pt x="2240" y="197"/>
                  <a:pt x="2237" y="194"/>
                  <a:pt x="2233" y="194"/>
                </a:cubicBezTo>
                <a:close/>
                <a:moveTo>
                  <a:pt x="2211" y="214"/>
                </a:moveTo>
                <a:cubicBezTo>
                  <a:pt x="2207" y="214"/>
                  <a:pt x="2203" y="217"/>
                  <a:pt x="2203" y="220"/>
                </a:cubicBezTo>
                <a:cubicBezTo>
                  <a:pt x="2203" y="224"/>
                  <a:pt x="2207" y="227"/>
                  <a:pt x="2211" y="227"/>
                </a:cubicBezTo>
                <a:cubicBezTo>
                  <a:pt x="2215" y="227"/>
                  <a:pt x="2218" y="224"/>
                  <a:pt x="2218" y="220"/>
                </a:cubicBezTo>
                <a:cubicBezTo>
                  <a:pt x="2218" y="217"/>
                  <a:pt x="2215" y="214"/>
                  <a:pt x="2211" y="214"/>
                </a:cubicBezTo>
                <a:close/>
                <a:moveTo>
                  <a:pt x="2233" y="214"/>
                </a:moveTo>
                <a:cubicBezTo>
                  <a:pt x="2228" y="214"/>
                  <a:pt x="2225" y="217"/>
                  <a:pt x="2225" y="220"/>
                </a:cubicBezTo>
                <a:cubicBezTo>
                  <a:pt x="2225" y="224"/>
                  <a:pt x="2228" y="227"/>
                  <a:pt x="2233" y="227"/>
                </a:cubicBezTo>
                <a:cubicBezTo>
                  <a:pt x="2237" y="227"/>
                  <a:pt x="2240" y="224"/>
                  <a:pt x="2240" y="220"/>
                </a:cubicBezTo>
                <a:cubicBezTo>
                  <a:pt x="2240" y="217"/>
                  <a:pt x="2237" y="214"/>
                  <a:pt x="2233" y="214"/>
                </a:cubicBezTo>
                <a:close/>
                <a:moveTo>
                  <a:pt x="2211" y="233"/>
                </a:moveTo>
                <a:cubicBezTo>
                  <a:pt x="2207" y="233"/>
                  <a:pt x="2203" y="236"/>
                  <a:pt x="2203" y="239"/>
                </a:cubicBezTo>
                <a:cubicBezTo>
                  <a:pt x="2203" y="243"/>
                  <a:pt x="2207" y="245"/>
                  <a:pt x="2211" y="245"/>
                </a:cubicBezTo>
                <a:cubicBezTo>
                  <a:pt x="2215" y="245"/>
                  <a:pt x="2218" y="243"/>
                  <a:pt x="2218" y="239"/>
                </a:cubicBezTo>
                <a:cubicBezTo>
                  <a:pt x="2218" y="236"/>
                  <a:pt x="2215" y="233"/>
                  <a:pt x="2211" y="233"/>
                </a:cubicBezTo>
                <a:close/>
                <a:moveTo>
                  <a:pt x="2233" y="233"/>
                </a:moveTo>
                <a:cubicBezTo>
                  <a:pt x="2228" y="233"/>
                  <a:pt x="2225" y="236"/>
                  <a:pt x="2225" y="239"/>
                </a:cubicBezTo>
                <a:cubicBezTo>
                  <a:pt x="2225" y="243"/>
                  <a:pt x="2228" y="245"/>
                  <a:pt x="2233" y="245"/>
                </a:cubicBezTo>
                <a:cubicBezTo>
                  <a:pt x="2237" y="245"/>
                  <a:pt x="2240" y="243"/>
                  <a:pt x="2240" y="239"/>
                </a:cubicBezTo>
                <a:cubicBezTo>
                  <a:pt x="2240" y="236"/>
                  <a:pt x="2237" y="233"/>
                  <a:pt x="2233" y="233"/>
                </a:cubicBezTo>
                <a:close/>
                <a:moveTo>
                  <a:pt x="2211" y="252"/>
                </a:moveTo>
                <a:cubicBezTo>
                  <a:pt x="2207" y="252"/>
                  <a:pt x="2203" y="255"/>
                  <a:pt x="2203" y="258"/>
                </a:cubicBezTo>
                <a:cubicBezTo>
                  <a:pt x="2203" y="262"/>
                  <a:pt x="2207" y="265"/>
                  <a:pt x="2211" y="265"/>
                </a:cubicBezTo>
                <a:cubicBezTo>
                  <a:pt x="2215" y="265"/>
                  <a:pt x="2218" y="262"/>
                  <a:pt x="2218" y="258"/>
                </a:cubicBezTo>
                <a:cubicBezTo>
                  <a:pt x="2218" y="255"/>
                  <a:pt x="2215" y="252"/>
                  <a:pt x="2211" y="252"/>
                </a:cubicBezTo>
                <a:close/>
                <a:moveTo>
                  <a:pt x="2233" y="252"/>
                </a:moveTo>
                <a:cubicBezTo>
                  <a:pt x="2228" y="252"/>
                  <a:pt x="2225" y="255"/>
                  <a:pt x="2225" y="258"/>
                </a:cubicBezTo>
                <a:cubicBezTo>
                  <a:pt x="2225" y="262"/>
                  <a:pt x="2228" y="265"/>
                  <a:pt x="2233" y="265"/>
                </a:cubicBezTo>
                <a:cubicBezTo>
                  <a:pt x="2237" y="265"/>
                  <a:pt x="2240" y="262"/>
                  <a:pt x="2240" y="258"/>
                </a:cubicBezTo>
                <a:cubicBezTo>
                  <a:pt x="2240" y="255"/>
                  <a:pt x="2237" y="252"/>
                  <a:pt x="2233" y="252"/>
                </a:cubicBezTo>
                <a:close/>
                <a:moveTo>
                  <a:pt x="2211" y="271"/>
                </a:moveTo>
                <a:cubicBezTo>
                  <a:pt x="2207" y="271"/>
                  <a:pt x="2203" y="274"/>
                  <a:pt x="2203" y="278"/>
                </a:cubicBezTo>
                <a:cubicBezTo>
                  <a:pt x="2203" y="282"/>
                  <a:pt x="2207" y="285"/>
                  <a:pt x="2211" y="285"/>
                </a:cubicBezTo>
                <a:cubicBezTo>
                  <a:pt x="2215" y="285"/>
                  <a:pt x="2218" y="282"/>
                  <a:pt x="2218" y="278"/>
                </a:cubicBezTo>
                <a:cubicBezTo>
                  <a:pt x="2218" y="274"/>
                  <a:pt x="2215" y="271"/>
                  <a:pt x="2211" y="271"/>
                </a:cubicBezTo>
                <a:close/>
                <a:moveTo>
                  <a:pt x="2233" y="271"/>
                </a:moveTo>
                <a:cubicBezTo>
                  <a:pt x="2228" y="271"/>
                  <a:pt x="2225" y="274"/>
                  <a:pt x="2225" y="278"/>
                </a:cubicBezTo>
                <a:cubicBezTo>
                  <a:pt x="2225" y="282"/>
                  <a:pt x="2228" y="285"/>
                  <a:pt x="2233" y="285"/>
                </a:cubicBezTo>
                <a:cubicBezTo>
                  <a:pt x="2237" y="285"/>
                  <a:pt x="2240" y="282"/>
                  <a:pt x="2240" y="278"/>
                </a:cubicBezTo>
                <a:cubicBezTo>
                  <a:pt x="2240" y="274"/>
                  <a:pt x="2237" y="271"/>
                  <a:pt x="2233" y="271"/>
                </a:cubicBezTo>
                <a:close/>
                <a:moveTo>
                  <a:pt x="2255" y="175"/>
                </a:moveTo>
                <a:cubicBezTo>
                  <a:pt x="2250" y="175"/>
                  <a:pt x="2247" y="178"/>
                  <a:pt x="2247" y="182"/>
                </a:cubicBezTo>
                <a:cubicBezTo>
                  <a:pt x="2247" y="185"/>
                  <a:pt x="2250" y="188"/>
                  <a:pt x="2255" y="188"/>
                </a:cubicBezTo>
                <a:cubicBezTo>
                  <a:pt x="2259" y="188"/>
                  <a:pt x="2262" y="185"/>
                  <a:pt x="2262" y="182"/>
                </a:cubicBezTo>
                <a:cubicBezTo>
                  <a:pt x="2262" y="178"/>
                  <a:pt x="2259" y="175"/>
                  <a:pt x="2255" y="175"/>
                </a:cubicBezTo>
                <a:close/>
                <a:moveTo>
                  <a:pt x="2278" y="175"/>
                </a:moveTo>
                <a:cubicBezTo>
                  <a:pt x="2274" y="175"/>
                  <a:pt x="2270" y="178"/>
                  <a:pt x="2270" y="182"/>
                </a:cubicBezTo>
                <a:cubicBezTo>
                  <a:pt x="2270" y="185"/>
                  <a:pt x="2274" y="188"/>
                  <a:pt x="2278" y="188"/>
                </a:cubicBezTo>
                <a:cubicBezTo>
                  <a:pt x="2282" y="188"/>
                  <a:pt x="2285" y="185"/>
                  <a:pt x="2285" y="182"/>
                </a:cubicBezTo>
                <a:cubicBezTo>
                  <a:pt x="2285" y="178"/>
                  <a:pt x="2282" y="175"/>
                  <a:pt x="2278" y="175"/>
                </a:cubicBezTo>
                <a:close/>
                <a:moveTo>
                  <a:pt x="2255" y="194"/>
                </a:moveTo>
                <a:cubicBezTo>
                  <a:pt x="2250" y="194"/>
                  <a:pt x="2247" y="197"/>
                  <a:pt x="2247" y="201"/>
                </a:cubicBezTo>
                <a:cubicBezTo>
                  <a:pt x="2247" y="205"/>
                  <a:pt x="2250" y="208"/>
                  <a:pt x="2255" y="208"/>
                </a:cubicBezTo>
                <a:cubicBezTo>
                  <a:pt x="2259" y="208"/>
                  <a:pt x="2262" y="205"/>
                  <a:pt x="2262" y="201"/>
                </a:cubicBezTo>
                <a:cubicBezTo>
                  <a:pt x="2262" y="197"/>
                  <a:pt x="2259" y="194"/>
                  <a:pt x="2255" y="194"/>
                </a:cubicBezTo>
                <a:close/>
                <a:moveTo>
                  <a:pt x="2278" y="194"/>
                </a:moveTo>
                <a:cubicBezTo>
                  <a:pt x="2274" y="194"/>
                  <a:pt x="2270" y="197"/>
                  <a:pt x="2270" y="201"/>
                </a:cubicBezTo>
                <a:cubicBezTo>
                  <a:pt x="2270" y="205"/>
                  <a:pt x="2274" y="208"/>
                  <a:pt x="2278" y="208"/>
                </a:cubicBezTo>
                <a:cubicBezTo>
                  <a:pt x="2282" y="208"/>
                  <a:pt x="2285" y="205"/>
                  <a:pt x="2285" y="201"/>
                </a:cubicBezTo>
                <a:cubicBezTo>
                  <a:pt x="2285" y="197"/>
                  <a:pt x="2282" y="194"/>
                  <a:pt x="2278" y="194"/>
                </a:cubicBezTo>
                <a:close/>
                <a:moveTo>
                  <a:pt x="2255" y="214"/>
                </a:moveTo>
                <a:cubicBezTo>
                  <a:pt x="2250" y="214"/>
                  <a:pt x="2247" y="217"/>
                  <a:pt x="2247" y="220"/>
                </a:cubicBezTo>
                <a:cubicBezTo>
                  <a:pt x="2247" y="224"/>
                  <a:pt x="2250" y="227"/>
                  <a:pt x="2255" y="227"/>
                </a:cubicBezTo>
                <a:cubicBezTo>
                  <a:pt x="2259" y="227"/>
                  <a:pt x="2262" y="224"/>
                  <a:pt x="2262" y="220"/>
                </a:cubicBezTo>
                <a:cubicBezTo>
                  <a:pt x="2262" y="217"/>
                  <a:pt x="2259" y="214"/>
                  <a:pt x="2255" y="214"/>
                </a:cubicBezTo>
                <a:close/>
                <a:moveTo>
                  <a:pt x="2278" y="214"/>
                </a:moveTo>
                <a:cubicBezTo>
                  <a:pt x="2274" y="214"/>
                  <a:pt x="2270" y="217"/>
                  <a:pt x="2270" y="220"/>
                </a:cubicBezTo>
                <a:cubicBezTo>
                  <a:pt x="2270" y="224"/>
                  <a:pt x="2274" y="227"/>
                  <a:pt x="2278" y="227"/>
                </a:cubicBezTo>
                <a:cubicBezTo>
                  <a:pt x="2282" y="227"/>
                  <a:pt x="2285" y="224"/>
                  <a:pt x="2285" y="220"/>
                </a:cubicBezTo>
                <a:cubicBezTo>
                  <a:pt x="2285" y="217"/>
                  <a:pt x="2282" y="214"/>
                  <a:pt x="2278" y="214"/>
                </a:cubicBezTo>
                <a:close/>
                <a:moveTo>
                  <a:pt x="2255" y="233"/>
                </a:moveTo>
                <a:cubicBezTo>
                  <a:pt x="2250" y="233"/>
                  <a:pt x="2247" y="236"/>
                  <a:pt x="2247" y="239"/>
                </a:cubicBezTo>
                <a:cubicBezTo>
                  <a:pt x="2247" y="243"/>
                  <a:pt x="2250" y="245"/>
                  <a:pt x="2255" y="245"/>
                </a:cubicBezTo>
                <a:cubicBezTo>
                  <a:pt x="2259" y="245"/>
                  <a:pt x="2262" y="243"/>
                  <a:pt x="2262" y="239"/>
                </a:cubicBezTo>
                <a:cubicBezTo>
                  <a:pt x="2262" y="236"/>
                  <a:pt x="2259" y="233"/>
                  <a:pt x="2255" y="233"/>
                </a:cubicBezTo>
                <a:close/>
                <a:moveTo>
                  <a:pt x="2278" y="233"/>
                </a:moveTo>
                <a:cubicBezTo>
                  <a:pt x="2274" y="233"/>
                  <a:pt x="2270" y="236"/>
                  <a:pt x="2270" y="239"/>
                </a:cubicBezTo>
                <a:cubicBezTo>
                  <a:pt x="2270" y="243"/>
                  <a:pt x="2274" y="245"/>
                  <a:pt x="2278" y="245"/>
                </a:cubicBezTo>
                <a:cubicBezTo>
                  <a:pt x="2282" y="245"/>
                  <a:pt x="2285" y="243"/>
                  <a:pt x="2285" y="239"/>
                </a:cubicBezTo>
                <a:cubicBezTo>
                  <a:pt x="2285" y="236"/>
                  <a:pt x="2282" y="233"/>
                  <a:pt x="2278" y="233"/>
                </a:cubicBezTo>
                <a:close/>
                <a:moveTo>
                  <a:pt x="2255" y="252"/>
                </a:moveTo>
                <a:cubicBezTo>
                  <a:pt x="2250" y="252"/>
                  <a:pt x="2247" y="255"/>
                  <a:pt x="2247" y="258"/>
                </a:cubicBezTo>
                <a:cubicBezTo>
                  <a:pt x="2247" y="262"/>
                  <a:pt x="2250" y="265"/>
                  <a:pt x="2255" y="265"/>
                </a:cubicBezTo>
                <a:cubicBezTo>
                  <a:pt x="2259" y="265"/>
                  <a:pt x="2262" y="262"/>
                  <a:pt x="2262" y="258"/>
                </a:cubicBezTo>
                <a:cubicBezTo>
                  <a:pt x="2262" y="255"/>
                  <a:pt x="2259" y="252"/>
                  <a:pt x="2255" y="252"/>
                </a:cubicBezTo>
                <a:close/>
                <a:moveTo>
                  <a:pt x="2278" y="252"/>
                </a:moveTo>
                <a:cubicBezTo>
                  <a:pt x="2274" y="252"/>
                  <a:pt x="2270" y="255"/>
                  <a:pt x="2270" y="258"/>
                </a:cubicBezTo>
                <a:cubicBezTo>
                  <a:pt x="2270" y="262"/>
                  <a:pt x="2274" y="265"/>
                  <a:pt x="2278" y="265"/>
                </a:cubicBezTo>
                <a:cubicBezTo>
                  <a:pt x="2282" y="265"/>
                  <a:pt x="2285" y="262"/>
                  <a:pt x="2285" y="258"/>
                </a:cubicBezTo>
                <a:cubicBezTo>
                  <a:pt x="2285" y="255"/>
                  <a:pt x="2282" y="252"/>
                  <a:pt x="2278" y="252"/>
                </a:cubicBezTo>
                <a:close/>
                <a:moveTo>
                  <a:pt x="2300" y="175"/>
                </a:moveTo>
                <a:cubicBezTo>
                  <a:pt x="2296" y="175"/>
                  <a:pt x="2293" y="178"/>
                  <a:pt x="2293" y="182"/>
                </a:cubicBezTo>
                <a:cubicBezTo>
                  <a:pt x="2293" y="185"/>
                  <a:pt x="2296" y="188"/>
                  <a:pt x="2300" y="188"/>
                </a:cubicBezTo>
                <a:cubicBezTo>
                  <a:pt x="2305" y="188"/>
                  <a:pt x="2308" y="185"/>
                  <a:pt x="2308" y="182"/>
                </a:cubicBezTo>
                <a:cubicBezTo>
                  <a:pt x="2308" y="178"/>
                  <a:pt x="2305" y="175"/>
                  <a:pt x="2300" y="175"/>
                </a:cubicBezTo>
                <a:close/>
                <a:moveTo>
                  <a:pt x="2322" y="175"/>
                </a:moveTo>
                <a:cubicBezTo>
                  <a:pt x="2318" y="175"/>
                  <a:pt x="2315" y="178"/>
                  <a:pt x="2315" y="182"/>
                </a:cubicBezTo>
                <a:cubicBezTo>
                  <a:pt x="2315" y="185"/>
                  <a:pt x="2318" y="188"/>
                  <a:pt x="2322" y="188"/>
                </a:cubicBezTo>
                <a:cubicBezTo>
                  <a:pt x="2327" y="188"/>
                  <a:pt x="2330" y="185"/>
                  <a:pt x="2330" y="182"/>
                </a:cubicBezTo>
                <a:cubicBezTo>
                  <a:pt x="2330" y="178"/>
                  <a:pt x="2327" y="175"/>
                  <a:pt x="2322" y="175"/>
                </a:cubicBezTo>
                <a:close/>
                <a:moveTo>
                  <a:pt x="2300" y="194"/>
                </a:moveTo>
                <a:cubicBezTo>
                  <a:pt x="2296" y="194"/>
                  <a:pt x="2293" y="197"/>
                  <a:pt x="2293" y="201"/>
                </a:cubicBezTo>
                <a:cubicBezTo>
                  <a:pt x="2293" y="205"/>
                  <a:pt x="2296" y="208"/>
                  <a:pt x="2300" y="208"/>
                </a:cubicBezTo>
                <a:cubicBezTo>
                  <a:pt x="2305" y="208"/>
                  <a:pt x="2308" y="205"/>
                  <a:pt x="2308" y="201"/>
                </a:cubicBezTo>
                <a:cubicBezTo>
                  <a:pt x="2308" y="197"/>
                  <a:pt x="2305" y="194"/>
                  <a:pt x="2300" y="194"/>
                </a:cubicBezTo>
                <a:close/>
                <a:moveTo>
                  <a:pt x="2322" y="194"/>
                </a:moveTo>
                <a:cubicBezTo>
                  <a:pt x="2318" y="194"/>
                  <a:pt x="2315" y="197"/>
                  <a:pt x="2315" y="201"/>
                </a:cubicBezTo>
                <a:cubicBezTo>
                  <a:pt x="2315" y="205"/>
                  <a:pt x="2318" y="208"/>
                  <a:pt x="2322" y="208"/>
                </a:cubicBezTo>
                <a:cubicBezTo>
                  <a:pt x="2327" y="208"/>
                  <a:pt x="2330" y="205"/>
                  <a:pt x="2330" y="201"/>
                </a:cubicBezTo>
                <a:cubicBezTo>
                  <a:pt x="2330" y="197"/>
                  <a:pt x="2327" y="194"/>
                  <a:pt x="2322" y="194"/>
                </a:cubicBezTo>
                <a:close/>
                <a:moveTo>
                  <a:pt x="2300" y="214"/>
                </a:moveTo>
                <a:cubicBezTo>
                  <a:pt x="2296" y="214"/>
                  <a:pt x="2293" y="217"/>
                  <a:pt x="2293" y="220"/>
                </a:cubicBezTo>
                <a:cubicBezTo>
                  <a:pt x="2293" y="224"/>
                  <a:pt x="2296" y="227"/>
                  <a:pt x="2300" y="227"/>
                </a:cubicBezTo>
                <a:cubicBezTo>
                  <a:pt x="2305" y="227"/>
                  <a:pt x="2308" y="224"/>
                  <a:pt x="2308" y="220"/>
                </a:cubicBezTo>
                <a:cubicBezTo>
                  <a:pt x="2308" y="217"/>
                  <a:pt x="2305" y="214"/>
                  <a:pt x="2300" y="214"/>
                </a:cubicBezTo>
                <a:close/>
                <a:moveTo>
                  <a:pt x="2322" y="214"/>
                </a:moveTo>
                <a:cubicBezTo>
                  <a:pt x="2318" y="214"/>
                  <a:pt x="2315" y="217"/>
                  <a:pt x="2315" y="220"/>
                </a:cubicBezTo>
                <a:cubicBezTo>
                  <a:pt x="2315" y="224"/>
                  <a:pt x="2318" y="227"/>
                  <a:pt x="2322" y="227"/>
                </a:cubicBezTo>
                <a:cubicBezTo>
                  <a:pt x="2327" y="227"/>
                  <a:pt x="2330" y="224"/>
                  <a:pt x="2330" y="220"/>
                </a:cubicBezTo>
                <a:cubicBezTo>
                  <a:pt x="2330" y="217"/>
                  <a:pt x="2327" y="214"/>
                  <a:pt x="2322" y="214"/>
                </a:cubicBezTo>
                <a:close/>
                <a:moveTo>
                  <a:pt x="2300" y="233"/>
                </a:moveTo>
                <a:cubicBezTo>
                  <a:pt x="2296" y="233"/>
                  <a:pt x="2293" y="236"/>
                  <a:pt x="2293" y="239"/>
                </a:cubicBezTo>
                <a:cubicBezTo>
                  <a:pt x="2293" y="243"/>
                  <a:pt x="2296" y="245"/>
                  <a:pt x="2300" y="245"/>
                </a:cubicBezTo>
                <a:cubicBezTo>
                  <a:pt x="2305" y="245"/>
                  <a:pt x="2308" y="243"/>
                  <a:pt x="2308" y="239"/>
                </a:cubicBezTo>
                <a:cubicBezTo>
                  <a:pt x="2308" y="236"/>
                  <a:pt x="2305" y="233"/>
                  <a:pt x="2300" y="233"/>
                </a:cubicBezTo>
                <a:close/>
                <a:moveTo>
                  <a:pt x="2344" y="194"/>
                </a:moveTo>
                <a:cubicBezTo>
                  <a:pt x="2340" y="194"/>
                  <a:pt x="2337" y="197"/>
                  <a:pt x="2337" y="201"/>
                </a:cubicBezTo>
                <a:cubicBezTo>
                  <a:pt x="2337" y="205"/>
                  <a:pt x="2340" y="208"/>
                  <a:pt x="2344" y="208"/>
                </a:cubicBezTo>
                <a:cubicBezTo>
                  <a:pt x="2349" y="208"/>
                  <a:pt x="2352" y="205"/>
                  <a:pt x="2352" y="201"/>
                </a:cubicBezTo>
                <a:cubicBezTo>
                  <a:pt x="2352" y="197"/>
                  <a:pt x="2349" y="194"/>
                  <a:pt x="2344" y="194"/>
                </a:cubicBezTo>
                <a:close/>
                <a:moveTo>
                  <a:pt x="2367" y="194"/>
                </a:moveTo>
                <a:cubicBezTo>
                  <a:pt x="2363" y="194"/>
                  <a:pt x="2360" y="197"/>
                  <a:pt x="2360" y="201"/>
                </a:cubicBezTo>
                <a:cubicBezTo>
                  <a:pt x="2360" y="205"/>
                  <a:pt x="2363" y="208"/>
                  <a:pt x="2367" y="208"/>
                </a:cubicBezTo>
                <a:cubicBezTo>
                  <a:pt x="2371" y="208"/>
                  <a:pt x="2375" y="205"/>
                  <a:pt x="2375" y="201"/>
                </a:cubicBezTo>
                <a:cubicBezTo>
                  <a:pt x="2375" y="197"/>
                  <a:pt x="2371" y="194"/>
                  <a:pt x="2367" y="194"/>
                </a:cubicBezTo>
                <a:close/>
                <a:moveTo>
                  <a:pt x="2344" y="214"/>
                </a:moveTo>
                <a:cubicBezTo>
                  <a:pt x="2340" y="214"/>
                  <a:pt x="2337" y="217"/>
                  <a:pt x="2337" y="220"/>
                </a:cubicBezTo>
                <a:cubicBezTo>
                  <a:pt x="2337" y="224"/>
                  <a:pt x="2340" y="227"/>
                  <a:pt x="2344" y="227"/>
                </a:cubicBezTo>
                <a:cubicBezTo>
                  <a:pt x="2349" y="227"/>
                  <a:pt x="2352" y="224"/>
                  <a:pt x="2352" y="220"/>
                </a:cubicBezTo>
                <a:cubicBezTo>
                  <a:pt x="2352" y="217"/>
                  <a:pt x="2349" y="214"/>
                  <a:pt x="2344" y="214"/>
                </a:cubicBezTo>
                <a:close/>
                <a:moveTo>
                  <a:pt x="2367" y="214"/>
                </a:moveTo>
                <a:cubicBezTo>
                  <a:pt x="2363" y="214"/>
                  <a:pt x="2360" y="217"/>
                  <a:pt x="2360" y="220"/>
                </a:cubicBezTo>
                <a:cubicBezTo>
                  <a:pt x="2360" y="224"/>
                  <a:pt x="2363" y="227"/>
                  <a:pt x="2367" y="227"/>
                </a:cubicBezTo>
                <a:cubicBezTo>
                  <a:pt x="2371" y="227"/>
                  <a:pt x="2375" y="224"/>
                  <a:pt x="2375" y="220"/>
                </a:cubicBezTo>
                <a:cubicBezTo>
                  <a:pt x="2375" y="217"/>
                  <a:pt x="2371" y="214"/>
                  <a:pt x="2367" y="214"/>
                </a:cubicBezTo>
                <a:close/>
                <a:moveTo>
                  <a:pt x="2389" y="214"/>
                </a:moveTo>
                <a:cubicBezTo>
                  <a:pt x="2385" y="214"/>
                  <a:pt x="2381" y="217"/>
                  <a:pt x="2381" y="220"/>
                </a:cubicBezTo>
                <a:cubicBezTo>
                  <a:pt x="2381" y="224"/>
                  <a:pt x="2385" y="227"/>
                  <a:pt x="2389" y="227"/>
                </a:cubicBezTo>
                <a:cubicBezTo>
                  <a:pt x="2393" y="227"/>
                  <a:pt x="2397" y="224"/>
                  <a:pt x="2397" y="220"/>
                </a:cubicBezTo>
                <a:cubicBezTo>
                  <a:pt x="2397" y="217"/>
                  <a:pt x="2393" y="214"/>
                  <a:pt x="2389" y="214"/>
                </a:cubicBezTo>
                <a:close/>
                <a:moveTo>
                  <a:pt x="1966" y="290"/>
                </a:moveTo>
                <a:cubicBezTo>
                  <a:pt x="1962" y="290"/>
                  <a:pt x="1959" y="293"/>
                  <a:pt x="1959" y="296"/>
                </a:cubicBezTo>
                <a:cubicBezTo>
                  <a:pt x="1959" y="300"/>
                  <a:pt x="1962" y="303"/>
                  <a:pt x="1966" y="303"/>
                </a:cubicBezTo>
                <a:cubicBezTo>
                  <a:pt x="1970" y="303"/>
                  <a:pt x="1974" y="300"/>
                  <a:pt x="1974" y="296"/>
                </a:cubicBezTo>
                <a:cubicBezTo>
                  <a:pt x="1974" y="293"/>
                  <a:pt x="1970" y="290"/>
                  <a:pt x="1966" y="290"/>
                </a:cubicBezTo>
                <a:close/>
                <a:moveTo>
                  <a:pt x="1966" y="309"/>
                </a:moveTo>
                <a:cubicBezTo>
                  <a:pt x="1962" y="309"/>
                  <a:pt x="1959" y="312"/>
                  <a:pt x="1959" y="316"/>
                </a:cubicBezTo>
                <a:cubicBezTo>
                  <a:pt x="1959" y="320"/>
                  <a:pt x="1962" y="323"/>
                  <a:pt x="1966" y="323"/>
                </a:cubicBezTo>
                <a:cubicBezTo>
                  <a:pt x="1970" y="323"/>
                  <a:pt x="1974" y="320"/>
                  <a:pt x="1974" y="316"/>
                </a:cubicBezTo>
                <a:cubicBezTo>
                  <a:pt x="1974" y="312"/>
                  <a:pt x="1970" y="309"/>
                  <a:pt x="1966" y="309"/>
                </a:cubicBezTo>
                <a:close/>
                <a:moveTo>
                  <a:pt x="1966" y="329"/>
                </a:moveTo>
                <a:cubicBezTo>
                  <a:pt x="1962" y="329"/>
                  <a:pt x="1959" y="332"/>
                  <a:pt x="1959" y="335"/>
                </a:cubicBezTo>
                <a:cubicBezTo>
                  <a:pt x="1959" y="339"/>
                  <a:pt x="1962" y="342"/>
                  <a:pt x="1966" y="342"/>
                </a:cubicBezTo>
                <a:cubicBezTo>
                  <a:pt x="1970" y="342"/>
                  <a:pt x="1974" y="339"/>
                  <a:pt x="1974" y="335"/>
                </a:cubicBezTo>
                <a:cubicBezTo>
                  <a:pt x="1974" y="332"/>
                  <a:pt x="1970" y="329"/>
                  <a:pt x="1966" y="329"/>
                </a:cubicBezTo>
                <a:close/>
                <a:moveTo>
                  <a:pt x="1966" y="348"/>
                </a:moveTo>
                <a:cubicBezTo>
                  <a:pt x="1962" y="348"/>
                  <a:pt x="1959" y="351"/>
                  <a:pt x="1959" y="355"/>
                </a:cubicBezTo>
                <a:cubicBezTo>
                  <a:pt x="1959" y="359"/>
                  <a:pt x="1962" y="362"/>
                  <a:pt x="1966" y="362"/>
                </a:cubicBezTo>
                <a:cubicBezTo>
                  <a:pt x="1970" y="362"/>
                  <a:pt x="1974" y="359"/>
                  <a:pt x="1974" y="355"/>
                </a:cubicBezTo>
                <a:cubicBezTo>
                  <a:pt x="1974" y="351"/>
                  <a:pt x="1970" y="348"/>
                  <a:pt x="1966" y="348"/>
                </a:cubicBezTo>
                <a:close/>
                <a:moveTo>
                  <a:pt x="1966" y="368"/>
                </a:moveTo>
                <a:cubicBezTo>
                  <a:pt x="1962" y="368"/>
                  <a:pt x="1959" y="371"/>
                  <a:pt x="1959" y="374"/>
                </a:cubicBezTo>
                <a:cubicBezTo>
                  <a:pt x="1959" y="378"/>
                  <a:pt x="1962" y="381"/>
                  <a:pt x="1966" y="381"/>
                </a:cubicBezTo>
                <a:cubicBezTo>
                  <a:pt x="1970" y="381"/>
                  <a:pt x="1974" y="378"/>
                  <a:pt x="1974" y="374"/>
                </a:cubicBezTo>
                <a:cubicBezTo>
                  <a:pt x="1974" y="371"/>
                  <a:pt x="1970" y="368"/>
                  <a:pt x="1966" y="368"/>
                </a:cubicBezTo>
                <a:close/>
                <a:moveTo>
                  <a:pt x="1966" y="387"/>
                </a:moveTo>
                <a:cubicBezTo>
                  <a:pt x="1962" y="387"/>
                  <a:pt x="1959" y="390"/>
                  <a:pt x="1959" y="393"/>
                </a:cubicBezTo>
                <a:cubicBezTo>
                  <a:pt x="1959" y="397"/>
                  <a:pt x="1962" y="400"/>
                  <a:pt x="1966" y="400"/>
                </a:cubicBezTo>
                <a:cubicBezTo>
                  <a:pt x="1970" y="400"/>
                  <a:pt x="1974" y="397"/>
                  <a:pt x="1974" y="393"/>
                </a:cubicBezTo>
                <a:cubicBezTo>
                  <a:pt x="1974" y="390"/>
                  <a:pt x="1970" y="387"/>
                  <a:pt x="1966" y="387"/>
                </a:cubicBezTo>
                <a:close/>
                <a:moveTo>
                  <a:pt x="1966" y="406"/>
                </a:moveTo>
                <a:cubicBezTo>
                  <a:pt x="1962" y="406"/>
                  <a:pt x="1959" y="409"/>
                  <a:pt x="1959" y="413"/>
                </a:cubicBezTo>
                <a:cubicBezTo>
                  <a:pt x="1959" y="416"/>
                  <a:pt x="1962" y="419"/>
                  <a:pt x="1966" y="419"/>
                </a:cubicBezTo>
                <a:cubicBezTo>
                  <a:pt x="1970" y="419"/>
                  <a:pt x="1974" y="416"/>
                  <a:pt x="1974" y="413"/>
                </a:cubicBezTo>
                <a:cubicBezTo>
                  <a:pt x="1974" y="409"/>
                  <a:pt x="1970" y="406"/>
                  <a:pt x="1966" y="406"/>
                </a:cubicBezTo>
                <a:close/>
                <a:moveTo>
                  <a:pt x="1966" y="425"/>
                </a:moveTo>
                <a:cubicBezTo>
                  <a:pt x="1962" y="425"/>
                  <a:pt x="1959" y="428"/>
                  <a:pt x="1959" y="432"/>
                </a:cubicBezTo>
                <a:cubicBezTo>
                  <a:pt x="1959" y="435"/>
                  <a:pt x="1962" y="438"/>
                  <a:pt x="1966" y="438"/>
                </a:cubicBezTo>
                <a:cubicBezTo>
                  <a:pt x="1970" y="438"/>
                  <a:pt x="1974" y="435"/>
                  <a:pt x="1974" y="432"/>
                </a:cubicBezTo>
                <a:cubicBezTo>
                  <a:pt x="1974" y="428"/>
                  <a:pt x="1970" y="425"/>
                  <a:pt x="1966" y="425"/>
                </a:cubicBezTo>
                <a:close/>
                <a:moveTo>
                  <a:pt x="1988" y="290"/>
                </a:moveTo>
                <a:cubicBezTo>
                  <a:pt x="1984" y="290"/>
                  <a:pt x="1981" y="293"/>
                  <a:pt x="1981" y="296"/>
                </a:cubicBezTo>
                <a:cubicBezTo>
                  <a:pt x="1981" y="300"/>
                  <a:pt x="1984" y="303"/>
                  <a:pt x="1988" y="303"/>
                </a:cubicBezTo>
                <a:cubicBezTo>
                  <a:pt x="1993" y="303"/>
                  <a:pt x="1996" y="300"/>
                  <a:pt x="1996" y="296"/>
                </a:cubicBezTo>
                <a:cubicBezTo>
                  <a:pt x="1996" y="293"/>
                  <a:pt x="1993" y="290"/>
                  <a:pt x="1988" y="290"/>
                </a:cubicBezTo>
                <a:close/>
                <a:moveTo>
                  <a:pt x="2011" y="290"/>
                </a:moveTo>
                <a:cubicBezTo>
                  <a:pt x="2007" y="290"/>
                  <a:pt x="2004" y="293"/>
                  <a:pt x="2004" y="296"/>
                </a:cubicBezTo>
                <a:cubicBezTo>
                  <a:pt x="2004" y="300"/>
                  <a:pt x="2007" y="303"/>
                  <a:pt x="2011" y="303"/>
                </a:cubicBezTo>
                <a:cubicBezTo>
                  <a:pt x="2016" y="303"/>
                  <a:pt x="2019" y="300"/>
                  <a:pt x="2019" y="296"/>
                </a:cubicBezTo>
                <a:cubicBezTo>
                  <a:pt x="2019" y="293"/>
                  <a:pt x="2016" y="290"/>
                  <a:pt x="2011" y="290"/>
                </a:cubicBezTo>
                <a:close/>
                <a:moveTo>
                  <a:pt x="1988" y="309"/>
                </a:moveTo>
                <a:cubicBezTo>
                  <a:pt x="1984" y="309"/>
                  <a:pt x="1981" y="312"/>
                  <a:pt x="1981" y="316"/>
                </a:cubicBezTo>
                <a:cubicBezTo>
                  <a:pt x="1981" y="320"/>
                  <a:pt x="1984" y="323"/>
                  <a:pt x="1988" y="323"/>
                </a:cubicBezTo>
                <a:cubicBezTo>
                  <a:pt x="1993" y="323"/>
                  <a:pt x="1996" y="320"/>
                  <a:pt x="1996" y="316"/>
                </a:cubicBezTo>
                <a:cubicBezTo>
                  <a:pt x="1996" y="312"/>
                  <a:pt x="1993" y="309"/>
                  <a:pt x="1988" y="309"/>
                </a:cubicBezTo>
                <a:close/>
                <a:moveTo>
                  <a:pt x="2011" y="309"/>
                </a:moveTo>
                <a:cubicBezTo>
                  <a:pt x="2007" y="309"/>
                  <a:pt x="2004" y="312"/>
                  <a:pt x="2004" y="316"/>
                </a:cubicBezTo>
                <a:cubicBezTo>
                  <a:pt x="2004" y="320"/>
                  <a:pt x="2007" y="323"/>
                  <a:pt x="2011" y="323"/>
                </a:cubicBezTo>
                <a:cubicBezTo>
                  <a:pt x="2016" y="323"/>
                  <a:pt x="2019" y="320"/>
                  <a:pt x="2019" y="316"/>
                </a:cubicBezTo>
                <a:cubicBezTo>
                  <a:pt x="2019" y="312"/>
                  <a:pt x="2016" y="309"/>
                  <a:pt x="2011" y="309"/>
                </a:cubicBezTo>
                <a:close/>
                <a:moveTo>
                  <a:pt x="1988" y="329"/>
                </a:moveTo>
                <a:cubicBezTo>
                  <a:pt x="1984" y="329"/>
                  <a:pt x="1981" y="332"/>
                  <a:pt x="1981" y="335"/>
                </a:cubicBezTo>
                <a:cubicBezTo>
                  <a:pt x="1981" y="339"/>
                  <a:pt x="1984" y="342"/>
                  <a:pt x="1988" y="342"/>
                </a:cubicBezTo>
                <a:cubicBezTo>
                  <a:pt x="1993" y="342"/>
                  <a:pt x="1996" y="339"/>
                  <a:pt x="1996" y="335"/>
                </a:cubicBezTo>
                <a:cubicBezTo>
                  <a:pt x="1996" y="332"/>
                  <a:pt x="1993" y="329"/>
                  <a:pt x="1988" y="329"/>
                </a:cubicBezTo>
                <a:close/>
                <a:moveTo>
                  <a:pt x="2011" y="329"/>
                </a:moveTo>
                <a:cubicBezTo>
                  <a:pt x="2007" y="329"/>
                  <a:pt x="2004" y="332"/>
                  <a:pt x="2004" y="335"/>
                </a:cubicBezTo>
                <a:cubicBezTo>
                  <a:pt x="2004" y="339"/>
                  <a:pt x="2007" y="342"/>
                  <a:pt x="2011" y="342"/>
                </a:cubicBezTo>
                <a:cubicBezTo>
                  <a:pt x="2016" y="342"/>
                  <a:pt x="2019" y="339"/>
                  <a:pt x="2019" y="335"/>
                </a:cubicBezTo>
                <a:cubicBezTo>
                  <a:pt x="2019" y="332"/>
                  <a:pt x="2016" y="329"/>
                  <a:pt x="2011" y="329"/>
                </a:cubicBezTo>
                <a:close/>
                <a:moveTo>
                  <a:pt x="1988" y="348"/>
                </a:moveTo>
                <a:cubicBezTo>
                  <a:pt x="1984" y="348"/>
                  <a:pt x="1981" y="351"/>
                  <a:pt x="1981" y="355"/>
                </a:cubicBezTo>
                <a:cubicBezTo>
                  <a:pt x="1981" y="359"/>
                  <a:pt x="1984" y="362"/>
                  <a:pt x="1988" y="362"/>
                </a:cubicBezTo>
                <a:cubicBezTo>
                  <a:pt x="1993" y="362"/>
                  <a:pt x="1996" y="359"/>
                  <a:pt x="1996" y="355"/>
                </a:cubicBezTo>
                <a:cubicBezTo>
                  <a:pt x="1996" y="351"/>
                  <a:pt x="1993" y="348"/>
                  <a:pt x="1988" y="348"/>
                </a:cubicBezTo>
                <a:close/>
                <a:moveTo>
                  <a:pt x="2011" y="348"/>
                </a:moveTo>
                <a:cubicBezTo>
                  <a:pt x="2007" y="348"/>
                  <a:pt x="2004" y="351"/>
                  <a:pt x="2004" y="355"/>
                </a:cubicBezTo>
                <a:cubicBezTo>
                  <a:pt x="2004" y="359"/>
                  <a:pt x="2007" y="362"/>
                  <a:pt x="2011" y="362"/>
                </a:cubicBezTo>
                <a:cubicBezTo>
                  <a:pt x="2016" y="362"/>
                  <a:pt x="2019" y="359"/>
                  <a:pt x="2019" y="355"/>
                </a:cubicBezTo>
                <a:cubicBezTo>
                  <a:pt x="2019" y="351"/>
                  <a:pt x="2016" y="348"/>
                  <a:pt x="2011" y="348"/>
                </a:cubicBezTo>
                <a:close/>
                <a:moveTo>
                  <a:pt x="1988" y="368"/>
                </a:moveTo>
                <a:cubicBezTo>
                  <a:pt x="1984" y="368"/>
                  <a:pt x="1981" y="371"/>
                  <a:pt x="1981" y="374"/>
                </a:cubicBezTo>
                <a:cubicBezTo>
                  <a:pt x="1981" y="378"/>
                  <a:pt x="1984" y="381"/>
                  <a:pt x="1988" y="381"/>
                </a:cubicBezTo>
                <a:cubicBezTo>
                  <a:pt x="1993" y="381"/>
                  <a:pt x="1996" y="378"/>
                  <a:pt x="1996" y="374"/>
                </a:cubicBezTo>
                <a:cubicBezTo>
                  <a:pt x="1996" y="371"/>
                  <a:pt x="1993" y="368"/>
                  <a:pt x="1988" y="368"/>
                </a:cubicBezTo>
                <a:close/>
                <a:moveTo>
                  <a:pt x="2011" y="368"/>
                </a:moveTo>
                <a:cubicBezTo>
                  <a:pt x="2007" y="368"/>
                  <a:pt x="2004" y="371"/>
                  <a:pt x="2004" y="374"/>
                </a:cubicBezTo>
                <a:cubicBezTo>
                  <a:pt x="2004" y="378"/>
                  <a:pt x="2007" y="381"/>
                  <a:pt x="2011" y="381"/>
                </a:cubicBezTo>
                <a:cubicBezTo>
                  <a:pt x="2016" y="381"/>
                  <a:pt x="2019" y="378"/>
                  <a:pt x="2019" y="374"/>
                </a:cubicBezTo>
                <a:cubicBezTo>
                  <a:pt x="2019" y="371"/>
                  <a:pt x="2016" y="368"/>
                  <a:pt x="2011" y="368"/>
                </a:cubicBezTo>
                <a:close/>
                <a:moveTo>
                  <a:pt x="1988" y="387"/>
                </a:moveTo>
                <a:cubicBezTo>
                  <a:pt x="1984" y="387"/>
                  <a:pt x="1981" y="390"/>
                  <a:pt x="1981" y="393"/>
                </a:cubicBezTo>
                <a:cubicBezTo>
                  <a:pt x="1981" y="397"/>
                  <a:pt x="1984" y="400"/>
                  <a:pt x="1988" y="400"/>
                </a:cubicBezTo>
                <a:cubicBezTo>
                  <a:pt x="1993" y="400"/>
                  <a:pt x="1996" y="397"/>
                  <a:pt x="1996" y="393"/>
                </a:cubicBezTo>
                <a:cubicBezTo>
                  <a:pt x="1996" y="390"/>
                  <a:pt x="1993" y="387"/>
                  <a:pt x="1988" y="387"/>
                </a:cubicBezTo>
                <a:close/>
                <a:moveTo>
                  <a:pt x="2011" y="387"/>
                </a:moveTo>
                <a:cubicBezTo>
                  <a:pt x="2007" y="387"/>
                  <a:pt x="2004" y="390"/>
                  <a:pt x="2004" y="393"/>
                </a:cubicBezTo>
                <a:cubicBezTo>
                  <a:pt x="2004" y="397"/>
                  <a:pt x="2007" y="400"/>
                  <a:pt x="2011" y="400"/>
                </a:cubicBezTo>
                <a:cubicBezTo>
                  <a:pt x="2016" y="400"/>
                  <a:pt x="2019" y="397"/>
                  <a:pt x="2019" y="393"/>
                </a:cubicBezTo>
                <a:cubicBezTo>
                  <a:pt x="2019" y="390"/>
                  <a:pt x="2016" y="387"/>
                  <a:pt x="2011" y="387"/>
                </a:cubicBezTo>
                <a:close/>
                <a:moveTo>
                  <a:pt x="1988" y="406"/>
                </a:moveTo>
                <a:cubicBezTo>
                  <a:pt x="1984" y="406"/>
                  <a:pt x="1981" y="409"/>
                  <a:pt x="1981" y="413"/>
                </a:cubicBezTo>
                <a:cubicBezTo>
                  <a:pt x="1981" y="416"/>
                  <a:pt x="1984" y="419"/>
                  <a:pt x="1988" y="419"/>
                </a:cubicBezTo>
                <a:cubicBezTo>
                  <a:pt x="1993" y="419"/>
                  <a:pt x="1996" y="416"/>
                  <a:pt x="1996" y="413"/>
                </a:cubicBezTo>
                <a:cubicBezTo>
                  <a:pt x="1996" y="409"/>
                  <a:pt x="1993" y="406"/>
                  <a:pt x="1988" y="406"/>
                </a:cubicBezTo>
                <a:close/>
                <a:moveTo>
                  <a:pt x="2011" y="406"/>
                </a:moveTo>
                <a:cubicBezTo>
                  <a:pt x="2007" y="406"/>
                  <a:pt x="2004" y="409"/>
                  <a:pt x="2004" y="413"/>
                </a:cubicBezTo>
                <a:cubicBezTo>
                  <a:pt x="2004" y="416"/>
                  <a:pt x="2007" y="419"/>
                  <a:pt x="2011" y="419"/>
                </a:cubicBezTo>
                <a:cubicBezTo>
                  <a:pt x="2016" y="419"/>
                  <a:pt x="2019" y="416"/>
                  <a:pt x="2019" y="413"/>
                </a:cubicBezTo>
                <a:cubicBezTo>
                  <a:pt x="2019" y="409"/>
                  <a:pt x="2016" y="406"/>
                  <a:pt x="2011" y="406"/>
                </a:cubicBezTo>
                <a:close/>
                <a:moveTo>
                  <a:pt x="1988" y="425"/>
                </a:moveTo>
                <a:cubicBezTo>
                  <a:pt x="1984" y="425"/>
                  <a:pt x="1981" y="428"/>
                  <a:pt x="1981" y="432"/>
                </a:cubicBezTo>
                <a:cubicBezTo>
                  <a:pt x="1981" y="435"/>
                  <a:pt x="1984" y="438"/>
                  <a:pt x="1988" y="438"/>
                </a:cubicBezTo>
                <a:cubicBezTo>
                  <a:pt x="1993" y="438"/>
                  <a:pt x="1996" y="435"/>
                  <a:pt x="1996" y="432"/>
                </a:cubicBezTo>
                <a:cubicBezTo>
                  <a:pt x="1996" y="428"/>
                  <a:pt x="1993" y="425"/>
                  <a:pt x="1988" y="425"/>
                </a:cubicBezTo>
                <a:close/>
                <a:moveTo>
                  <a:pt x="2033" y="290"/>
                </a:moveTo>
                <a:cubicBezTo>
                  <a:pt x="2029" y="290"/>
                  <a:pt x="2025" y="293"/>
                  <a:pt x="2025" y="296"/>
                </a:cubicBezTo>
                <a:cubicBezTo>
                  <a:pt x="2025" y="300"/>
                  <a:pt x="2029" y="303"/>
                  <a:pt x="2033" y="303"/>
                </a:cubicBezTo>
                <a:cubicBezTo>
                  <a:pt x="2037" y="303"/>
                  <a:pt x="2041" y="300"/>
                  <a:pt x="2041" y="296"/>
                </a:cubicBezTo>
                <a:cubicBezTo>
                  <a:pt x="2041" y="293"/>
                  <a:pt x="2037" y="290"/>
                  <a:pt x="2033" y="290"/>
                </a:cubicBezTo>
                <a:close/>
                <a:moveTo>
                  <a:pt x="2055" y="290"/>
                </a:moveTo>
                <a:cubicBezTo>
                  <a:pt x="2051" y="290"/>
                  <a:pt x="2047" y="293"/>
                  <a:pt x="2047" y="296"/>
                </a:cubicBezTo>
                <a:cubicBezTo>
                  <a:pt x="2047" y="300"/>
                  <a:pt x="2051" y="303"/>
                  <a:pt x="2055" y="303"/>
                </a:cubicBezTo>
                <a:cubicBezTo>
                  <a:pt x="2059" y="303"/>
                  <a:pt x="2063" y="300"/>
                  <a:pt x="2063" y="296"/>
                </a:cubicBezTo>
                <a:cubicBezTo>
                  <a:pt x="2063" y="293"/>
                  <a:pt x="2059" y="290"/>
                  <a:pt x="2055" y="290"/>
                </a:cubicBezTo>
                <a:close/>
                <a:moveTo>
                  <a:pt x="2033" y="309"/>
                </a:moveTo>
                <a:cubicBezTo>
                  <a:pt x="2029" y="309"/>
                  <a:pt x="2025" y="312"/>
                  <a:pt x="2025" y="316"/>
                </a:cubicBezTo>
                <a:cubicBezTo>
                  <a:pt x="2025" y="320"/>
                  <a:pt x="2029" y="323"/>
                  <a:pt x="2033" y="323"/>
                </a:cubicBezTo>
                <a:cubicBezTo>
                  <a:pt x="2037" y="323"/>
                  <a:pt x="2041" y="320"/>
                  <a:pt x="2041" y="316"/>
                </a:cubicBezTo>
                <a:cubicBezTo>
                  <a:pt x="2041" y="312"/>
                  <a:pt x="2037" y="309"/>
                  <a:pt x="2033" y="309"/>
                </a:cubicBezTo>
                <a:close/>
                <a:moveTo>
                  <a:pt x="2033" y="329"/>
                </a:moveTo>
                <a:cubicBezTo>
                  <a:pt x="2029" y="329"/>
                  <a:pt x="2025" y="332"/>
                  <a:pt x="2025" y="335"/>
                </a:cubicBezTo>
                <a:cubicBezTo>
                  <a:pt x="2025" y="339"/>
                  <a:pt x="2029" y="342"/>
                  <a:pt x="2033" y="342"/>
                </a:cubicBezTo>
                <a:cubicBezTo>
                  <a:pt x="2037" y="342"/>
                  <a:pt x="2041" y="339"/>
                  <a:pt x="2041" y="335"/>
                </a:cubicBezTo>
                <a:cubicBezTo>
                  <a:pt x="2041" y="332"/>
                  <a:pt x="2037" y="329"/>
                  <a:pt x="2033" y="329"/>
                </a:cubicBezTo>
                <a:close/>
                <a:moveTo>
                  <a:pt x="2055" y="329"/>
                </a:moveTo>
                <a:cubicBezTo>
                  <a:pt x="2051" y="329"/>
                  <a:pt x="2047" y="332"/>
                  <a:pt x="2047" y="335"/>
                </a:cubicBezTo>
                <a:cubicBezTo>
                  <a:pt x="2047" y="339"/>
                  <a:pt x="2051" y="342"/>
                  <a:pt x="2055" y="342"/>
                </a:cubicBezTo>
                <a:cubicBezTo>
                  <a:pt x="2059" y="342"/>
                  <a:pt x="2063" y="339"/>
                  <a:pt x="2063" y="335"/>
                </a:cubicBezTo>
                <a:cubicBezTo>
                  <a:pt x="2063" y="332"/>
                  <a:pt x="2059" y="329"/>
                  <a:pt x="2055" y="329"/>
                </a:cubicBezTo>
                <a:close/>
                <a:moveTo>
                  <a:pt x="2033" y="348"/>
                </a:moveTo>
                <a:cubicBezTo>
                  <a:pt x="2029" y="348"/>
                  <a:pt x="2025" y="351"/>
                  <a:pt x="2025" y="355"/>
                </a:cubicBezTo>
                <a:cubicBezTo>
                  <a:pt x="2025" y="359"/>
                  <a:pt x="2029" y="362"/>
                  <a:pt x="2033" y="362"/>
                </a:cubicBezTo>
                <a:cubicBezTo>
                  <a:pt x="2037" y="362"/>
                  <a:pt x="2041" y="359"/>
                  <a:pt x="2041" y="355"/>
                </a:cubicBezTo>
                <a:cubicBezTo>
                  <a:pt x="2041" y="351"/>
                  <a:pt x="2037" y="348"/>
                  <a:pt x="2033" y="348"/>
                </a:cubicBezTo>
                <a:close/>
                <a:moveTo>
                  <a:pt x="2055" y="348"/>
                </a:moveTo>
                <a:cubicBezTo>
                  <a:pt x="2051" y="348"/>
                  <a:pt x="2047" y="351"/>
                  <a:pt x="2047" y="355"/>
                </a:cubicBezTo>
                <a:cubicBezTo>
                  <a:pt x="2047" y="359"/>
                  <a:pt x="2051" y="362"/>
                  <a:pt x="2055" y="362"/>
                </a:cubicBezTo>
                <a:cubicBezTo>
                  <a:pt x="2059" y="362"/>
                  <a:pt x="2063" y="359"/>
                  <a:pt x="2063" y="355"/>
                </a:cubicBezTo>
                <a:cubicBezTo>
                  <a:pt x="2063" y="351"/>
                  <a:pt x="2059" y="348"/>
                  <a:pt x="2055" y="348"/>
                </a:cubicBezTo>
                <a:close/>
                <a:moveTo>
                  <a:pt x="2033" y="368"/>
                </a:moveTo>
                <a:cubicBezTo>
                  <a:pt x="2029" y="368"/>
                  <a:pt x="2025" y="371"/>
                  <a:pt x="2025" y="374"/>
                </a:cubicBezTo>
                <a:cubicBezTo>
                  <a:pt x="2025" y="378"/>
                  <a:pt x="2029" y="381"/>
                  <a:pt x="2033" y="381"/>
                </a:cubicBezTo>
                <a:cubicBezTo>
                  <a:pt x="2037" y="381"/>
                  <a:pt x="2041" y="378"/>
                  <a:pt x="2041" y="374"/>
                </a:cubicBezTo>
                <a:cubicBezTo>
                  <a:pt x="2041" y="371"/>
                  <a:pt x="2037" y="368"/>
                  <a:pt x="2033" y="368"/>
                </a:cubicBezTo>
                <a:close/>
                <a:moveTo>
                  <a:pt x="2055" y="368"/>
                </a:moveTo>
                <a:cubicBezTo>
                  <a:pt x="2051" y="368"/>
                  <a:pt x="2047" y="371"/>
                  <a:pt x="2047" y="374"/>
                </a:cubicBezTo>
                <a:cubicBezTo>
                  <a:pt x="2047" y="378"/>
                  <a:pt x="2051" y="381"/>
                  <a:pt x="2055" y="381"/>
                </a:cubicBezTo>
                <a:cubicBezTo>
                  <a:pt x="2059" y="381"/>
                  <a:pt x="2063" y="378"/>
                  <a:pt x="2063" y="374"/>
                </a:cubicBezTo>
                <a:cubicBezTo>
                  <a:pt x="2063" y="371"/>
                  <a:pt x="2059" y="368"/>
                  <a:pt x="2055" y="368"/>
                </a:cubicBezTo>
                <a:close/>
                <a:moveTo>
                  <a:pt x="2033" y="387"/>
                </a:moveTo>
                <a:cubicBezTo>
                  <a:pt x="2029" y="387"/>
                  <a:pt x="2025" y="390"/>
                  <a:pt x="2025" y="393"/>
                </a:cubicBezTo>
                <a:cubicBezTo>
                  <a:pt x="2025" y="397"/>
                  <a:pt x="2029" y="400"/>
                  <a:pt x="2033" y="400"/>
                </a:cubicBezTo>
                <a:cubicBezTo>
                  <a:pt x="2037" y="400"/>
                  <a:pt x="2041" y="397"/>
                  <a:pt x="2041" y="393"/>
                </a:cubicBezTo>
                <a:cubicBezTo>
                  <a:pt x="2041" y="390"/>
                  <a:pt x="2037" y="387"/>
                  <a:pt x="2033" y="387"/>
                </a:cubicBezTo>
                <a:close/>
                <a:moveTo>
                  <a:pt x="2033" y="406"/>
                </a:moveTo>
                <a:cubicBezTo>
                  <a:pt x="2029" y="406"/>
                  <a:pt x="2025" y="409"/>
                  <a:pt x="2025" y="413"/>
                </a:cubicBezTo>
                <a:cubicBezTo>
                  <a:pt x="2025" y="416"/>
                  <a:pt x="2029" y="419"/>
                  <a:pt x="2033" y="419"/>
                </a:cubicBezTo>
                <a:cubicBezTo>
                  <a:pt x="2037" y="419"/>
                  <a:pt x="2041" y="416"/>
                  <a:pt x="2041" y="413"/>
                </a:cubicBezTo>
                <a:cubicBezTo>
                  <a:pt x="2041" y="409"/>
                  <a:pt x="2037" y="406"/>
                  <a:pt x="2033" y="406"/>
                </a:cubicBezTo>
                <a:close/>
                <a:moveTo>
                  <a:pt x="2077" y="348"/>
                </a:moveTo>
                <a:cubicBezTo>
                  <a:pt x="2073" y="348"/>
                  <a:pt x="2069" y="351"/>
                  <a:pt x="2069" y="355"/>
                </a:cubicBezTo>
                <a:cubicBezTo>
                  <a:pt x="2069" y="359"/>
                  <a:pt x="2073" y="362"/>
                  <a:pt x="2077" y="362"/>
                </a:cubicBezTo>
                <a:cubicBezTo>
                  <a:pt x="2081" y="362"/>
                  <a:pt x="2085" y="359"/>
                  <a:pt x="2085" y="355"/>
                </a:cubicBezTo>
                <a:cubicBezTo>
                  <a:pt x="2085" y="351"/>
                  <a:pt x="2081" y="348"/>
                  <a:pt x="2077" y="348"/>
                </a:cubicBezTo>
                <a:close/>
                <a:moveTo>
                  <a:pt x="2077" y="368"/>
                </a:moveTo>
                <a:cubicBezTo>
                  <a:pt x="2073" y="368"/>
                  <a:pt x="2069" y="371"/>
                  <a:pt x="2069" y="374"/>
                </a:cubicBezTo>
                <a:cubicBezTo>
                  <a:pt x="2069" y="378"/>
                  <a:pt x="2073" y="381"/>
                  <a:pt x="2077" y="381"/>
                </a:cubicBezTo>
                <a:cubicBezTo>
                  <a:pt x="2081" y="381"/>
                  <a:pt x="2085" y="378"/>
                  <a:pt x="2085" y="374"/>
                </a:cubicBezTo>
                <a:cubicBezTo>
                  <a:pt x="2085" y="371"/>
                  <a:pt x="2081" y="368"/>
                  <a:pt x="2077" y="368"/>
                </a:cubicBezTo>
                <a:close/>
                <a:moveTo>
                  <a:pt x="2077" y="387"/>
                </a:moveTo>
                <a:cubicBezTo>
                  <a:pt x="2073" y="387"/>
                  <a:pt x="2069" y="390"/>
                  <a:pt x="2069" y="393"/>
                </a:cubicBezTo>
                <a:cubicBezTo>
                  <a:pt x="2069" y="397"/>
                  <a:pt x="2073" y="400"/>
                  <a:pt x="2077" y="400"/>
                </a:cubicBezTo>
                <a:cubicBezTo>
                  <a:pt x="2081" y="400"/>
                  <a:pt x="2085" y="397"/>
                  <a:pt x="2085" y="393"/>
                </a:cubicBezTo>
                <a:cubicBezTo>
                  <a:pt x="2085" y="390"/>
                  <a:pt x="2081" y="387"/>
                  <a:pt x="2077" y="387"/>
                </a:cubicBezTo>
                <a:close/>
                <a:moveTo>
                  <a:pt x="2077" y="425"/>
                </a:moveTo>
                <a:cubicBezTo>
                  <a:pt x="2073" y="425"/>
                  <a:pt x="2069" y="428"/>
                  <a:pt x="2069" y="432"/>
                </a:cubicBezTo>
                <a:cubicBezTo>
                  <a:pt x="2069" y="435"/>
                  <a:pt x="2073" y="438"/>
                  <a:pt x="2077" y="438"/>
                </a:cubicBezTo>
                <a:cubicBezTo>
                  <a:pt x="2081" y="438"/>
                  <a:pt x="2085" y="435"/>
                  <a:pt x="2085" y="432"/>
                </a:cubicBezTo>
                <a:cubicBezTo>
                  <a:pt x="2085" y="428"/>
                  <a:pt x="2081" y="425"/>
                  <a:pt x="2077" y="425"/>
                </a:cubicBezTo>
                <a:close/>
                <a:moveTo>
                  <a:pt x="2100" y="425"/>
                </a:moveTo>
                <a:cubicBezTo>
                  <a:pt x="2096" y="425"/>
                  <a:pt x="2092" y="428"/>
                  <a:pt x="2092" y="432"/>
                </a:cubicBezTo>
                <a:cubicBezTo>
                  <a:pt x="2092" y="435"/>
                  <a:pt x="2096" y="438"/>
                  <a:pt x="2100" y="438"/>
                </a:cubicBezTo>
                <a:cubicBezTo>
                  <a:pt x="2104" y="438"/>
                  <a:pt x="2108" y="435"/>
                  <a:pt x="2108" y="432"/>
                </a:cubicBezTo>
                <a:cubicBezTo>
                  <a:pt x="2108" y="428"/>
                  <a:pt x="2104" y="425"/>
                  <a:pt x="2100" y="425"/>
                </a:cubicBezTo>
                <a:close/>
                <a:moveTo>
                  <a:pt x="1966" y="446"/>
                </a:moveTo>
                <a:cubicBezTo>
                  <a:pt x="1962" y="446"/>
                  <a:pt x="1959" y="448"/>
                  <a:pt x="1959" y="452"/>
                </a:cubicBezTo>
                <a:cubicBezTo>
                  <a:pt x="1959" y="455"/>
                  <a:pt x="1962" y="458"/>
                  <a:pt x="1966" y="458"/>
                </a:cubicBezTo>
                <a:cubicBezTo>
                  <a:pt x="1970" y="458"/>
                  <a:pt x="1974" y="455"/>
                  <a:pt x="1974" y="452"/>
                </a:cubicBezTo>
                <a:cubicBezTo>
                  <a:pt x="1974" y="448"/>
                  <a:pt x="1970" y="446"/>
                  <a:pt x="1966" y="446"/>
                </a:cubicBezTo>
                <a:close/>
                <a:moveTo>
                  <a:pt x="1988" y="446"/>
                </a:moveTo>
                <a:cubicBezTo>
                  <a:pt x="1984" y="446"/>
                  <a:pt x="1981" y="448"/>
                  <a:pt x="1981" y="452"/>
                </a:cubicBezTo>
                <a:cubicBezTo>
                  <a:pt x="1981" y="455"/>
                  <a:pt x="1984" y="458"/>
                  <a:pt x="1988" y="458"/>
                </a:cubicBezTo>
                <a:cubicBezTo>
                  <a:pt x="1993" y="458"/>
                  <a:pt x="1996" y="455"/>
                  <a:pt x="1996" y="452"/>
                </a:cubicBezTo>
                <a:cubicBezTo>
                  <a:pt x="1996" y="448"/>
                  <a:pt x="1993" y="446"/>
                  <a:pt x="1988" y="446"/>
                </a:cubicBezTo>
                <a:close/>
                <a:moveTo>
                  <a:pt x="1988" y="464"/>
                </a:moveTo>
                <a:cubicBezTo>
                  <a:pt x="1984" y="464"/>
                  <a:pt x="1981" y="467"/>
                  <a:pt x="1981" y="471"/>
                </a:cubicBezTo>
                <a:cubicBezTo>
                  <a:pt x="1981" y="475"/>
                  <a:pt x="1984" y="478"/>
                  <a:pt x="1988" y="478"/>
                </a:cubicBezTo>
                <a:cubicBezTo>
                  <a:pt x="1993" y="478"/>
                  <a:pt x="1996" y="475"/>
                  <a:pt x="1996" y="471"/>
                </a:cubicBezTo>
                <a:cubicBezTo>
                  <a:pt x="1996" y="467"/>
                  <a:pt x="1993" y="464"/>
                  <a:pt x="1988" y="464"/>
                </a:cubicBezTo>
                <a:close/>
                <a:moveTo>
                  <a:pt x="2011" y="503"/>
                </a:moveTo>
                <a:cubicBezTo>
                  <a:pt x="2007" y="503"/>
                  <a:pt x="2004" y="506"/>
                  <a:pt x="2004" y="509"/>
                </a:cubicBezTo>
                <a:cubicBezTo>
                  <a:pt x="2004" y="513"/>
                  <a:pt x="2007" y="516"/>
                  <a:pt x="2011" y="516"/>
                </a:cubicBezTo>
                <a:cubicBezTo>
                  <a:pt x="2016" y="516"/>
                  <a:pt x="2019" y="513"/>
                  <a:pt x="2019" y="509"/>
                </a:cubicBezTo>
                <a:cubicBezTo>
                  <a:pt x="2019" y="506"/>
                  <a:pt x="2016" y="503"/>
                  <a:pt x="2011" y="503"/>
                </a:cubicBezTo>
                <a:close/>
                <a:moveTo>
                  <a:pt x="2055" y="446"/>
                </a:moveTo>
                <a:cubicBezTo>
                  <a:pt x="2051" y="446"/>
                  <a:pt x="2047" y="448"/>
                  <a:pt x="2047" y="452"/>
                </a:cubicBezTo>
                <a:cubicBezTo>
                  <a:pt x="2047" y="455"/>
                  <a:pt x="2051" y="458"/>
                  <a:pt x="2055" y="458"/>
                </a:cubicBezTo>
                <a:cubicBezTo>
                  <a:pt x="2059" y="458"/>
                  <a:pt x="2063" y="455"/>
                  <a:pt x="2063" y="452"/>
                </a:cubicBezTo>
                <a:cubicBezTo>
                  <a:pt x="2063" y="448"/>
                  <a:pt x="2059" y="446"/>
                  <a:pt x="2055" y="446"/>
                </a:cubicBezTo>
                <a:close/>
                <a:moveTo>
                  <a:pt x="2055" y="464"/>
                </a:moveTo>
                <a:cubicBezTo>
                  <a:pt x="2051" y="464"/>
                  <a:pt x="2047" y="467"/>
                  <a:pt x="2047" y="471"/>
                </a:cubicBezTo>
                <a:cubicBezTo>
                  <a:pt x="2047" y="475"/>
                  <a:pt x="2051" y="478"/>
                  <a:pt x="2055" y="478"/>
                </a:cubicBezTo>
                <a:cubicBezTo>
                  <a:pt x="2059" y="478"/>
                  <a:pt x="2063" y="475"/>
                  <a:pt x="2063" y="471"/>
                </a:cubicBezTo>
                <a:cubicBezTo>
                  <a:pt x="2063" y="467"/>
                  <a:pt x="2059" y="464"/>
                  <a:pt x="2055" y="464"/>
                </a:cubicBezTo>
                <a:close/>
                <a:moveTo>
                  <a:pt x="2033" y="484"/>
                </a:moveTo>
                <a:cubicBezTo>
                  <a:pt x="2029" y="484"/>
                  <a:pt x="2025" y="487"/>
                  <a:pt x="2025" y="490"/>
                </a:cubicBezTo>
                <a:cubicBezTo>
                  <a:pt x="2025" y="494"/>
                  <a:pt x="2029" y="497"/>
                  <a:pt x="2033" y="497"/>
                </a:cubicBezTo>
                <a:cubicBezTo>
                  <a:pt x="2037" y="497"/>
                  <a:pt x="2041" y="494"/>
                  <a:pt x="2041" y="490"/>
                </a:cubicBezTo>
                <a:cubicBezTo>
                  <a:pt x="2041" y="487"/>
                  <a:pt x="2037" y="484"/>
                  <a:pt x="2033" y="484"/>
                </a:cubicBezTo>
                <a:close/>
                <a:moveTo>
                  <a:pt x="2055" y="484"/>
                </a:moveTo>
                <a:cubicBezTo>
                  <a:pt x="2051" y="484"/>
                  <a:pt x="2047" y="487"/>
                  <a:pt x="2047" y="490"/>
                </a:cubicBezTo>
                <a:cubicBezTo>
                  <a:pt x="2047" y="494"/>
                  <a:pt x="2051" y="497"/>
                  <a:pt x="2055" y="497"/>
                </a:cubicBezTo>
                <a:cubicBezTo>
                  <a:pt x="2059" y="497"/>
                  <a:pt x="2063" y="494"/>
                  <a:pt x="2063" y="490"/>
                </a:cubicBezTo>
                <a:cubicBezTo>
                  <a:pt x="2063" y="487"/>
                  <a:pt x="2059" y="484"/>
                  <a:pt x="2055" y="484"/>
                </a:cubicBezTo>
                <a:close/>
                <a:moveTo>
                  <a:pt x="2033" y="503"/>
                </a:moveTo>
                <a:cubicBezTo>
                  <a:pt x="2029" y="503"/>
                  <a:pt x="2025" y="506"/>
                  <a:pt x="2025" y="509"/>
                </a:cubicBezTo>
                <a:cubicBezTo>
                  <a:pt x="2025" y="513"/>
                  <a:pt x="2029" y="516"/>
                  <a:pt x="2033" y="516"/>
                </a:cubicBezTo>
                <a:cubicBezTo>
                  <a:pt x="2037" y="516"/>
                  <a:pt x="2041" y="513"/>
                  <a:pt x="2041" y="509"/>
                </a:cubicBezTo>
                <a:cubicBezTo>
                  <a:pt x="2041" y="506"/>
                  <a:pt x="2037" y="503"/>
                  <a:pt x="2033" y="503"/>
                </a:cubicBezTo>
                <a:close/>
                <a:moveTo>
                  <a:pt x="2077" y="446"/>
                </a:moveTo>
                <a:cubicBezTo>
                  <a:pt x="2073" y="446"/>
                  <a:pt x="2069" y="448"/>
                  <a:pt x="2069" y="452"/>
                </a:cubicBezTo>
                <a:cubicBezTo>
                  <a:pt x="2069" y="455"/>
                  <a:pt x="2073" y="458"/>
                  <a:pt x="2077" y="458"/>
                </a:cubicBezTo>
                <a:cubicBezTo>
                  <a:pt x="2081" y="458"/>
                  <a:pt x="2085" y="455"/>
                  <a:pt x="2085" y="452"/>
                </a:cubicBezTo>
                <a:cubicBezTo>
                  <a:pt x="2085" y="448"/>
                  <a:pt x="2081" y="446"/>
                  <a:pt x="2077" y="446"/>
                </a:cubicBezTo>
                <a:close/>
                <a:moveTo>
                  <a:pt x="2189" y="290"/>
                </a:moveTo>
                <a:cubicBezTo>
                  <a:pt x="2185" y="290"/>
                  <a:pt x="2181" y="293"/>
                  <a:pt x="2181" y="296"/>
                </a:cubicBezTo>
                <a:cubicBezTo>
                  <a:pt x="2181" y="300"/>
                  <a:pt x="2185" y="303"/>
                  <a:pt x="2189" y="303"/>
                </a:cubicBezTo>
                <a:cubicBezTo>
                  <a:pt x="2193" y="303"/>
                  <a:pt x="2197" y="300"/>
                  <a:pt x="2197" y="296"/>
                </a:cubicBezTo>
                <a:cubicBezTo>
                  <a:pt x="2197" y="293"/>
                  <a:pt x="2193" y="290"/>
                  <a:pt x="2189" y="290"/>
                </a:cubicBezTo>
                <a:close/>
                <a:moveTo>
                  <a:pt x="2166" y="309"/>
                </a:moveTo>
                <a:cubicBezTo>
                  <a:pt x="2162" y="309"/>
                  <a:pt x="2158" y="312"/>
                  <a:pt x="2158" y="316"/>
                </a:cubicBezTo>
                <a:cubicBezTo>
                  <a:pt x="2158" y="320"/>
                  <a:pt x="2162" y="323"/>
                  <a:pt x="2166" y="323"/>
                </a:cubicBezTo>
                <a:cubicBezTo>
                  <a:pt x="2170" y="323"/>
                  <a:pt x="2174" y="320"/>
                  <a:pt x="2174" y="316"/>
                </a:cubicBezTo>
                <a:cubicBezTo>
                  <a:pt x="2174" y="312"/>
                  <a:pt x="2170" y="309"/>
                  <a:pt x="2166" y="309"/>
                </a:cubicBezTo>
                <a:close/>
                <a:moveTo>
                  <a:pt x="2189" y="309"/>
                </a:moveTo>
                <a:cubicBezTo>
                  <a:pt x="2185" y="309"/>
                  <a:pt x="2181" y="312"/>
                  <a:pt x="2181" y="316"/>
                </a:cubicBezTo>
                <a:cubicBezTo>
                  <a:pt x="2181" y="320"/>
                  <a:pt x="2185" y="323"/>
                  <a:pt x="2189" y="323"/>
                </a:cubicBezTo>
                <a:cubicBezTo>
                  <a:pt x="2193" y="323"/>
                  <a:pt x="2197" y="320"/>
                  <a:pt x="2197" y="316"/>
                </a:cubicBezTo>
                <a:cubicBezTo>
                  <a:pt x="2197" y="312"/>
                  <a:pt x="2193" y="309"/>
                  <a:pt x="2189" y="309"/>
                </a:cubicBezTo>
                <a:close/>
                <a:moveTo>
                  <a:pt x="2166" y="329"/>
                </a:moveTo>
                <a:cubicBezTo>
                  <a:pt x="2162" y="329"/>
                  <a:pt x="2158" y="332"/>
                  <a:pt x="2158" y="335"/>
                </a:cubicBezTo>
                <a:cubicBezTo>
                  <a:pt x="2158" y="339"/>
                  <a:pt x="2162" y="342"/>
                  <a:pt x="2166" y="342"/>
                </a:cubicBezTo>
                <a:cubicBezTo>
                  <a:pt x="2170" y="342"/>
                  <a:pt x="2174" y="339"/>
                  <a:pt x="2174" y="335"/>
                </a:cubicBezTo>
                <a:cubicBezTo>
                  <a:pt x="2174" y="332"/>
                  <a:pt x="2170" y="329"/>
                  <a:pt x="2166" y="329"/>
                </a:cubicBezTo>
                <a:close/>
                <a:moveTo>
                  <a:pt x="2189" y="329"/>
                </a:moveTo>
                <a:cubicBezTo>
                  <a:pt x="2185" y="329"/>
                  <a:pt x="2181" y="332"/>
                  <a:pt x="2181" y="335"/>
                </a:cubicBezTo>
                <a:cubicBezTo>
                  <a:pt x="2181" y="339"/>
                  <a:pt x="2185" y="342"/>
                  <a:pt x="2189" y="342"/>
                </a:cubicBezTo>
                <a:cubicBezTo>
                  <a:pt x="2193" y="342"/>
                  <a:pt x="2197" y="339"/>
                  <a:pt x="2197" y="335"/>
                </a:cubicBezTo>
                <a:cubicBezTo>
                  <a:pt x="2197" y="332"/>
                  <a:pt x="2193" y="329"/>
                  <a:pt x="2189" y="329"/>
                </a:cubicBezTo>
                <a:close/>
                <a:moveTo>
                  <a:pt x="2166" y="348"/>
                </a:moveTo>
                <a:cubicBezTo>
                  <a:pt x="2162" y="348"/>
                  <a:pt x="2158" y="351"/>
                  <a:pt x="2158" y="355"/>
                </a:cubicBezTo>
                <a:cubicBezTo>
                  <a:pt x="2158" y="359"/>
                  <a:pt x="2162" y="362"/>
                  <a:pt x="2166" y="362"/>
                </a:cubicBezTo>
                <a:cubicBezTo>
                  <a:pt x="2170" y="362"/>
                  <a:pt x="2174" y="359"/>
                  <a:pt x="2174" y="355"/>
                </a:cubicBezTo>
                <a:cubicBezTo>
                  <a:pt x="2174" y="351"/>
                  <a:pt x="2170" y="348"/>
                  <a:pt x="2166" y="348"/>
                </a:cubicBezTo>
                <a:close/>
                <a:moveTo>
                  <a:pt x="2211" y="290"/>
                </a:moveTo>
                <a:cubicBezTo>
                  <a:pt x="2207" y="290"/>
                  <a:pt x="2203" y="293"/>
                  <a:pt x="2203" y="296"/>
                </a:cubicBezTo>
                <a:cubicBezTo>
                  <a:pt x="2203" y="300"/>
                  <a:pt x="2207" y="303"/>
                  <a:pt x="2211" y="303"/>
                </a:cubicBezTo>
                <a:cubicBezTo>
                  <a:pt x="2215" y="303"/>
                  <a:pt x="2218" y="300"/>
                  <a:pt x="2218" y="296"/>
                </a:cubicBezTo>
                <a:cubicBezTo>
                  <a:pt x="2218" y="293"/>
                  <a:pt x="2215" y="290"/>
                  <a:pt x="2211" y="290"/>
                </a:cubicBezTo>
                <a:close/>
                <a:moveTo>
                  <a:pt x="2211" y="309"/>
                </a:moveTo>
                <a:cubicBezTo>
                  <a:pt x="2207" y="309"/>
                  <a:pt x="2203" y="312"/>
                  <a:pt x="2203" y="316"/>
                </a:cubicBezTo>
                <a:cubicBezTo>
                  <a:pt x="2203" y="320"/>
                  <a:pt x="2207" y="323"/>
                  <a:pt x="2211" y="323"/>
                </a:cubicBezTo>
                <a:cubicBezTo>
                  <a:pt x="2215" y="323"/>
                  <a:pt x="2218" y="320"/>
                  <a:pt x="2218" y="316"/>
                </a:cubicBezTo>
                <a:cubicBezTo>
                  <a:pt x="2218" y="312"/>
                  <a:pt x="2215" y="309"/>
                  <a:pt x="2211" y="309"/>
                </a:cubicBezTo>
                <a:close/>
                <a:moveTo>
                  <a:pt x="1966" y="659"/>
                </a:moveTo>
                <a:cubicBezTo>
                  <a:pt x="1962" y="659"/>
                  <a:pt x="1959" y="662"/>
                  <a:pt x="1959" y="666"/>
                </a:cubicBezTo>
                <a:cubicBezTo>
                  <a:pt x="1959" y="670"/>
                  <a:pt x="1962" y="673"/>
                  <a:pt x="1966" y="673"/>
                </a:cubicBezTo>
                <a:cubicBezTo>
                  <a:pt x="1970" y="673"/>
                  <a:pt x="1974" y="670"/>
                  <a:pt x="1974" y="666"/>
                </a:cubicBezTo>
                <a:cubicBezTo>
                  <a:pt x="1974" y="662"/>
                  <a:pt x="1970" y="659"/>
                  <a:pt x="1966" y="659"/>
                </a:cubicBezTo>
                <a:close/>
                <a:moveTo>
                  <a:pt x="1966" y="679"/>
                </a:moveTo>
                <a:cubicBezTo>
                  <a:pt x="1962" y="679"/>
                  <a:pt x="1959" y="682"/>
                  <a:pt x="1959" y="686"/>
                </a:cubicBezTo>
                <a:cubicBezTo>
                  <a:pt x="1959" y="689"/>
                  <a:pt x="1962" y="692"/>
                  <a:pt x="1966" y="692"/>
                </a:cubicBezTo>
                <a:cubicBezTo>
                  <a:pt x="1970" y="692"/>
                  <a:pt x="1974" y="689"/>
                  <a:pt x="1974" y="686"/>
                </a:cubicBezTo>
                <a:cubicBezTo>
                  <a:pt x="1974" y="682"/>
                  <a:pt x="1970" y="679"/>
                  <a:pt x="1966" y="679"/>
                </a:cubicBezTo>
                <a:close/>
                <a:moveTo>
                  <a:pt x="1966" y="698"/>
                </a:moveTo>
                <a:cubicBezTo>
                  <a:pt x="1962" y="698"/>
                  <a:pt x="1959" y="701"/>
                  <a:pt x="1959" y="705"/>
                </a:cubicBezTo>
                <a:cubicBezTo>
                  <a:pt x="1959" y="708"/>
                  <a:pt x="1962" y="711"/>
                  <a:pt x="1966" y="711"/>
                </a:cubicBezTo>
                <a:cubicBezTo>
                  <a:pt x="1970" y="711"/>
                  <a:pt x="1974" y="708"/>
                  <a:pt x="1974" y="705"/>
                </a:cubicBezTo>
                <a:cubicBezTo>
                  <a:pt x="1974" y="701"/>
                  <a:pt x="1970" y="698"/>
                  <a:pt x="1966" y="698"/>
                </a:cubicBezTo>
                <a:close/>
                <a:moveTo>
                  <a:pt x="1966" y="736"/>
                </a:moveTo>
                <a:cubicBezTo>
                  <a:pt x="1962" y="736"/>
                  <a:pt x="1959" y="739"/>
                  <a:pt x="1959" y="743"/>
                </a:cubicBezTo>
                <a:cubicBezTo>
                  <a:pt x="1959" y="747"/>
                  <a:pt x="1962" y="750"/>
                  <a:pt x="1966" y="750"/>
                </a:cubicBezTo>
                <a:cubicBezTo>
                  <a:pt x="1970" y="750"/>
                  <a:pt x="1974" y="747"/>
                  <a:pt x="1974" y="743"/>
                </a:cubicBezTo>
                <a:cubicBezTo>
                  <a:pt x="1974" y="739"/>
                  <a:pt x="1970" y="736"/>
                  <a:pt x="1966" y="736"/>
                </a:cubicBezTo>
                <a:close/>
                <a:moveTo>
                  <a:pt x="1988" y="757"/>
                </a:moveTo>
                <a:cubicBezTo>
                  <a:pt x="1984" y="757"/>
                  <a:pt x="1981" y="759"/>
                  <a:pt x="1981" y="763"/>
                </a:cubicBezTo>
                <a:cubicBezTo>
                  <a:pt x="1981" y="766"/>
                  <a:pt x="1984" y="769"/>
                  <a:pt x="1988" y="769"/>
                </a:cubicBezTo>
                <a:cubicBezTo>
                  <a:pt x="1993" y="769"/>
                  <a:pt x="1996" y="766"/>
                  <a:pt x="1996" y="763"/>
                </a:cubicBezTo>
                <a:cubicBezTo>
                  <a:pt x="1996" y="759"/>
                  <a:pt x="1993" y="757"/>
                  <a:pt x="1988" y="757"/>
                </a:cubicBezTo>
                <a:close/>
                <a:moveTo>
                  <a:pt x="2011" y="757"/>
                </a:moveTo>
                <a:cubicBezTo>
                  <a:pt x="2007" y="757"/>
                  <a:pt x="2004" y="759"/>
                  <a:pt x="2004" y="763"/>
                </a:cubicBezTo>
                <a:cubicBezTo>
                  <a:pt x="2004" y="766"/>
                  <a:pt x="2007" y="769"/>
                  <a:pt x="2011" y="769"/>
                </a:cubicBezTo>
                <a:cubicBezTo>
                  <a:pt x="2016" y="769"/>
                  <a:pt x="2019" y="766"/>
                  <a:pt x="2019" y="763"/>
                </a:cubicBezTo>
                <a:cubicBezTo>
                  <a:pt x="2019" y="759"/>
                  <a:pt x="2016" y="757"/>
                  <a:pt x="2011" y="757"/>
                </a:cubicBezTo>
                <a:close/>
                <a:moveTo>
                  <a:pt x="1988" y="833"/>
                </a:moveTo>
                <a:cubicBezTo>
                  <a:pt x="1984" y="833"/>
                  <a:pt x="1981" y="837"/>
                  <a:pt x="1981" y="840"/>
                </a:cubicBezTo>
                <a:cubicBezTo>
                  <a:pt x="1981" y="844"/>
                  <a:pt x="1984" y="847"/>
                  <a:pt x="1988" y="847"/>
                </a:cubicBezTo>
                <a:cubicBezTo>
                  <a:pt x="1993" y="847"/>
                  <a:pt x="1996" y="844"/>
                  <a:pt x="1996" y="840"/>
                </a:cubicBezTo>
                <a:cubicBezTo>
                  <a:pt x="1996" y="837"/>
                  <a:pt x="1993" y="833"/>
                  <a:pt x="1988" y="833"/>
                </a:cubicBezTo>
                <a:close/>
                <a:moveTo>
                  <a:pt x="2011" y="833"/>
                </a:moveTo>
                <a:cubicBezTo>
                  <a:pt x="2007" y="833"/>
                  <a:pt x="2004" y="837"/>
                  <a:pt x="2004" y="840"/>
                </a:cubicBezTo>
                <a:cubicBezTo>
                  <a:pt x="2004" y="844"/>
                  <a:pt x="2007" y="847"/>
                  <a:pt x="2011" y="847"/>
                </a:cubicBezTo>
                <a:cubicBezTo>
                  <a:pt x="2016" y="847"/>
                  <a:pt x="2019" y="844"/>
                  <a:pt x="2019" y="840"/>
                </a:cubicBezTo>
                <a:cubicBezTo>
                  <a:pt x="2019" y="837"/>
                  <a:pt x="2016" y="833"/>
                  <a:pt x="2011" y="833"/>
                </a:cubicBezTo>
                <a:close/>
                <a:moveTo>
                  <a:pt x="1988" y="853"/>
                </a:moveTo>
                <a:cubicBezTo>
                  <a:pt x="1984" y="853"/>
                  <a:pt x="1981" y="856"/>
                  <a:pt x="1981" y="860"/>
                </a:cubicBezTo>
                <a:cubicBezTo>
                  <a:pt x="1981" y="864"/>
                  <a:pt x="1984" y="867"/>
                  <a:pt x="1988" y="867"/>
                </a:cubicBezTo>
                <a:cubicBezTo>
                  <a:pt x="1993" y="867"/>
                  <a:pt x="1996" y="864"/>
                  <a:pt x="1996" y="860"/>
                </a:cubicBezTo>
                <a:cubicBezTo>
                  <a:pt x="1996" y="856"/>
                  <a:pt x="1993" y="853"/>
                  <a:pt x="1988" y="853"/>
                </a:cubicBezTo>
                <a:close/>
                <a:moveTo>
                  <a:pt x="2011" y="853"/>
                </a:moveTo>
                <a:cubicBezTo>
                  <a:pt x="2007" y="853"/>
                  <a:pt x="2004" y="856"/>
                  <a:pt x="2004" y="860"/>
                </a:cubicBezTo>
                <a:cubicBezTo>
                  <a:pt x="2004" y="864"/>
                  <a:pt x="2007" y="867"/>
                  <a:pt x="2011" y="867"/>
                </a:cubicBezTo>
                <a:cubicBezTo>
                  <a:pt x="2016" y="867"/>
                  <a:pt x="2019" y="864"/>
                  <a:pt x="2019" y="860"/>
                </a:cubicBezTo>
                <a:cubicBezTo>
                  <a:pt x="2019" y="856"/>
                  <a:pt x="2016" y="853"/>
                  <a:pt x="2011" y="853"/>
                </a:cubicBezTo>
                <a:close/>
                <a:moveTo>
                  <a:pt x="1988" y="873"/>
                </a:moveTo>
                <a:cubicBezTo>
                  <a:pt x="1984" y="873"/>
                  <a:pt x="1981" y="876"/>
                  <a:pt x="1981" y="879"/>
                </a:cubicBezTo>
                <a:cubicBezTo>
                  <a:pt x="1981" y="883"/>
                  <a:pt x="1984" y="885"/>
                  <a:pt x="1988" y="885"/>
                </a:cubicBezTo>
                <a:cubicBezTo>
                  <a:pt x="1993" y="885"/>
                  <a:pt x="1996" y="883"/>
                  <a:pt x="1996" y="879"/>
                </a:cubicBezTo>
                <a:cubicBezTo>
                  <a:pt x="1996" y="876"/>
                  <a:pt x="1993" y="873"/>
                  <a:pt x="1988" y="873"/>
                </a:cubicBezTo>
                <a:close/>
                <a:moveTo>
                  <a:pt x="2011" y="873"/>
                </a:moveTo>
                <a:cubicBezTo>
                  <a:pt x="2007" y="873"/>
                  <a:pt x="2004" y="876"/>
                  <a:pt x="2004" y="879"/>
                </a:cubicBezTo>
                <a:cubicBezTo>
                  <a:pt x="2004" y="883"/>
                  <a:pt x="2007" y="885"/>
                  <a:pt x="2011" y="885"/>
                </a:cubicBezTo>
                <a:cubicBezTo>
                  <a:pt x="2016" y="885"/>
                  <a:pt x="2019" y="883"/>
                  <a:pt x="2019" y="879"/>
                </a:cubicBezTo>
                <a:cubicBezTo>
                  <a:pt x="2019" y="876"/>
                  <a:pt x="2016" y="873"/>
                  <a:pt x="2011" y="873"/>
                </a:cubicBezTo>
                <a:close/>
                <a:moveTo>
                  <a:pt x="1988" y="891"/>
                </a:moveTo>
                <a:cubicBezTo>
                  <a:pt x="1984" y="891"/>
                  <a:pt x="1981" y="894"/>
                  <a:pt x="1981" y="898"/>
                </a:cubicBezTo>
                <a:cubicBezTo>
                  <a:pt x="1981" y="902"/>
                  <a:pt x="1984" y="905"/>
                  <a:pt x="1988" y="905"/>
                </a:cubicBezTo>
                <a:cubicBezTo>
                  <a:pt x="1993" y="905"/>
                  <a:pt x="1996" y="902"/>
                  <a:pt x="1996" y="898"/>
                </a:cubicBezTo>
                <a:cubicBezTo>
                  <a:pt x="1996" y="894"/>
                  <a:pt x="1993" y="891"/>
                  <a:pt x="1988" y="891"/>
                </a:cubicBezTo>
                <a:close/>
                <a:moveTo>
                  <a:pt x="2011" y="891"/>
                </a:moveTo>
                <a:cubicBezTo>
                  <a:pt x="2007" y="891"/>
                  <a:pt x="2004" y="894"/>
                  <a:pt x="2004" y="898"/>
                </a:cubicBezTo>
                <a:cubicBezTo>
                  <a:pt x="2004" y="902"/>
                  <a:pt x="2007" y="905"/>
                  <a:pt x="2011" y="905"/>
                </a:cubicBezTo>
                <a:cubicBezTo>
                  <a:pt x="2016" y="905"/>
                  <a:pt x="2019" y="902"/>
                  <a:pt x="2019" y="898"/>
                </a:cubicBezTo>
                <a:cubicBezTo>
                  <a:pt x="2019" y="894"/>
                  <a:pt x="2016" y="891"/>
                  <a:pt x="2011" y="891"/>
                </a:cubicBezTo>
                <a:close/>
                <a:moveTo>
                  <a:pt x="2033" y="775"/>
                </a:moveTo>
                <a:cubicBezTo>
                  <a:pt x="2029" y="775"/>
                  <a:pt x="2025" y="778"/>
                  <a:pt x="2025" y="782"/>
                </a:cubicBezTo>
                <a:cubicBezTo>
                  <a:pt x="2025" y="786"/>
                  <a:pt x="2029" y="789"/>
                  <a:pt x="2033" y="789"/>
                </a:cubicBezTo>
                <a:cubicBezTo>
                  <a:pt x="2037" y="789"/>
                  <a:pt x="2041" y="786"/>
                  <a:pt x="2041" y="782"/>
                </a:cubicBezTo>
                <a:cubicBezTo>
                  <a:pt x="2041" y="778"/>
                  <a:pt x="2037" y="775"/>
                  <a:pt x="2033" y="775"/>
                </a:cubicBezTo>
                <a:close/>
                <a:moveTo>
                  <a:pt x="2055" y="775"/>
                </a:moveTo>
                <a:cubicBezTo>
                  <a:pt x="2051" y="775"/>
                  <a:pt x="2047" y="778"/>
                  <a:pt x="2047" y="782"/>
                </a:cubicBezTo>
                <a:cubicBezTo>
                  <a:pt x="2047" y="786"/>
                  <a:pt x="2051" y="789"/>
                  <a:pt x="2055" y="789"/>
                </a:cubicBezTo>
                <a:cubicBezTo>
                  <a:pt x="2059" y="789"/>
                  <a:pt x="2063" y="786"/>
                  <a:pt x="2063" y="782"/>
                </a:cubicBezTo>
                <a:cubicBezTo>
                  <a:pt x="2063" y="778"/>
                  <a:pt x="2059" y="775"/>
                  <a:pt x="2055" y="775"/>
                </a:cubicBezTo>
                <a:close/>
                <a:moveTo>
                  <a:pt x="2055" y="795"/>
                </a:moveTo>
                <a:cubicBezTo>
                  <a:pt x="2051" y="795"/>
                  <a:pt x="2047" y="798"/>
                  <a:pt x="2047" y="801"/>
                </a:cubicBezTo>
                <a:cubicBezTo>
                  <a:pt x="2047" y="805"/>
                  <a:pt x="2051" y="808"/>
                  <a:pt x="2055" y="808"/>
                </a:cubicBezTo>
                <a:cubicBezTo>
                  <a:pt x="2059" y="808"/>
                  <a:pt x="2063" y="805"/>
                  <a:pt x="2063" y="801"/>
                </a:cubicBezTo>
                <a:cubicBezTo>
                  <a:pt x="2063" y="798"/>
                  <a:pt x="2059" y="795"/>
                  <a:pt x="2055" y="795"/>
                </a:cubicBezTo>
                <a:close/>
                <a:moveTo>
                  <a:pt x="2033" y="853"/>
                </a:moveTo>
                <a:cubicBezTo>
                  <a:pt x="2029" y="853"/>
                  <a:pt x="2025" y="856"/>
                  <a:pt x="2025" y="860"/>
                </a:cubicBezTo>
                <a:cubicBezTo>
                  <a:pt x="2025" y="864"/>
                  <a:pt x="2029" y="867"/>
                  <a:pt x="2033" y="867"/>
                </a:cubicBezTo>
                <a:cubicBezTo>
                  <a:pt x="2037" y="867"/>
                  <a:pt x="2041" y="864"/>
                  <a:pt x="2041" y="860"/>
                </a:cubicBezTo>
                <a:cubicBezTo>
                  <a:pt x="2041" y="856"/>
                  <a:pt x="2037" y="853"/>
                  <a:pt x="2033" y="853"/>
                </a:cubicBezTo>
                <a:close/>
                <a:moveTo>
                  <a:pt x="2033" y="873"/>
                </a:moveTo>
                <a:cubicBezTo>
                  <a:pt x="2029" y="873"/>
                  <a:pt x="2025" y="876"/>
                  <a:pt x="2025" y="879"/>
                </a:cubicBezTo>
                <a:cubicBezTo>
                  <a:pt x="2025" y="883"/>
                  <a:pt x="2029" y="885"/>
                  <a:pt x="2033" y="885"/>
                </a:cubicBezTo>
                <a:cubicBezTo>
                  <a:pt x="2037" y="885"/>
                  <a:pt x="2041" y="883"/>
                  <a:pt x="2041" y="879"/>
                </a:cubicBezTo>
                <a:cubicBezTo>
                  <a:pt x="2041" y="876"/>
                  <a:pt x="2037" y="873"/>
                  <a:pt x="2033" y="873"/>
                </a:cubicBezTo>
                <a:close/>
                <a:moveTo>
                  <a:pt x="2055" y="873"/>
                </a:moveTo>
                <a:cubicBezTo>
                  <a:pt x="2051" y="873"/>
                  <a:pt x="2047" y="876"/>
                  <a:pt x="2047" y="879"/>
                </a:cubicBezTo>
                <a:cubicBezTo>
                  <a:pt x="2047" y="883"/>
                  <a:pt x="2051" y="885"/>
                  <a:pt x="2055" y="885"/>
                </a:cubicBezTo>
                <a:cubicBezTo>
                  <a:pt x="2059" y="885"/>
                  <a:pt x="2063" y="883"/>
                  <a:pt x="2063" y="879"/>
                </a:cubicBezTo>
                <a:cubicBezTo>
                  <a:pt x="2063" y="876"/>
                  <a:pt x="2059" y="873"/>
                  <a:pt x="2055" y="873"/>
                </a:cubicBezTo>
                <a:close/>
                <a:moveTo>
                  <a:pt x="2033" y="891"/>
                </a:moveTo>
                <a:cubicBezTo>
                  <a:pt x="2029" y="891"/>
                  <a:pt x="2025" y="894"/>
                  <a:pt x="2025" y="898"/>
                </a:cubicBezTo>
                <a:cubicBezTo>
                  <a:pt x="2025" y="902"/>
                  <a:pt x="2029" y="905"/>
                  <a:pt x="2033" y="905"/>
                </a:cubicBezTo>
                <a:cubicBezTo>
                  <a:pt x="2037" y="905"/>
                  <a:pt x="2041" y="902"/>
                  <a:pt x="2041" y="898"/>
                </a:cubicBezTo>
                <a:cubicBezTo>
                  <a:pt x="2041" y="894"/>
                  <a:pt x="2037" y="891"/>
                  <a:pt x="2033" y="891"/>
                </a:cubicBezTo>
                <a:close/>
                <a:moveTo>
                  <a:pt x="2055" y="891"/>
                </a:moveTo>
                <a:cubicBezTo>
                  <a:pt x="2051" y="891"/>
                  <a:pt x="2047" y="894"/>
                  <a:pt x="2047" y="898"/>
                </a:cubicBezTo>
                <a:cubicBezTo>
                  <a:pt x="2047" y="902"/>
                  <a:pt x="2051" y="905"/>
                  <a:pt x="2055" y="905"/>
                </a:cubicBezTo>
                <a:cubicBezTo>
                  <a:pt x="2059" y="905"/>
                  <a:pt x="2063" y="902"/>
                  <a:pt x="2063" y="898"/>
                </a:cubicBezTo>
                <a:cubicBezTo>
                  <a:pt x="2063" y="894"/>
                  <a:pt x="2059" y="891"/>
                  <a:pt x="2055" y="891"/>
                </a:cubicBezTo>
                <a:close/>
                <a:moveTo>
                  <a:pt x="2077" y="775"/>
                </a:moveTo>
                <a:cubicBezTo>
                  <a:pt x="2073" y="775"/>
                  <a:pt x="2069" y="778"/>
                  <a:pt x="2069" y="782"/>
                </a:cubicBezTo>
                <a:cubicBezTo>
                  <a:pt x="2069" y="786"/>
                  <a:pt x="2073" y="789"/>
                  <a:pt x="2077" y="789"/>
                </a:cubicBezTo>
                <a:cubicBezTo>
                  <a:pt x="2081" y="789"/>
                  <a:pt x="2085" y="786"/>
                  <a:pt x="2085" y="782"/>
                </a:cubicBezTo>
                <a:cubicBezTo>
                  <a:pt x="2085" y="778"/>
                  <a:pt x="2081" y="775"/>
                  <a:pt x="2077" y="775"/>
                </a:cubicBezTo>
                <a:close/>
                <a:moveTo>
                  <a:pt x="2077" y="795"/>
                </a:moveTo>
                <a:cubicBezTo>
                  <a:pt x="2073" y="795"/>
                  <a:pt x="2069" y="798"/>
                  <a:pt x="2069" y="801"/>
                </a:cubicBezTo>
                <a:cubicBezTo>
                  <a:pt x="2069" y="805"/>
                  <a:pt x="2073" y="808"/>
                  <a:pt x="2077" y="808"/>
                </a:cubicBezTo>
                <a:cubicBezTo>
                  <a:pt x="2081" y="808"/>
                  <a:pt x="2085" y="805"/>
                  <a:pt x="2085" y="801"/>
                </a:cubicBezTo>
                <a:cubicBezTo>
                  <a:pt x="2085" y="798"/>
                  <a:pt x="2081" y="795"/>
                  <a:pt x="2077" y="795"/>
                </a:cubicBezTo>
                <a:close/>
                <a:moveTo>
                  <a:pt x="2100" y="795"/>
                </a:moveTo>
                <a:cubicBezTo>
                  <a:pt x="2096" y="795"/>
                  <a:pt x="2092" y="798"/>
                  <a:pt x="2092" y="801"/>
                </a:cubicBezTo>
                <a:cubicBezTo>
                  <a:pt x="2092" y="805"/>
                  <a:pt x="2096" y="808"/>
                  <a:pt x="2100" y="808"/>
                </a:cubicBezTo>
                <a:cubicBezTo>
                  <a:pt x="2104" y="808"/>
                  <a:pt x="2108" y="805"/>
                  <a:pt x="2108" y="801"/>
                </a:cubicBezTo>
                <a:cubicBezTo>
                  <a:pt x="2108" y="798"/>
                  <a:pt x="2104" y="795"/>
                  <a:pt x="2100" y="795"/>
                </a:cubicBezTo>
                <a:close/>
                <a:moveTo>
                  <a:pt x="2077" y="833"/>
                </a:moveTo>
                <a:cubicBezTo>
                  <a:pt x="2073" y="833"/>
                  <a:pt x="2069" y="837"/>
                  <a:pt x="2069" y="840"/>
                </a:cubicBezTo>
                <a:cubicBezTo>
                  <a:pt x="2069" y="844"/>
                  <a:pt x="2073" y="847"/>
                  <a:pt x="2077" y="847"/>
                </a:cubicBezTo>
                <a:cubicBezTo>
                  <a:pt x="2081" y="847"/>
                  <a:pt x="2085" y="844"/>
                  <a:pt x="2085" y="840"/>
                </a:cubicBezTo>
                <a:cubicBezTo>
                  <a:pt x="2085" y="837"/>
                  <a:pt x="2081" y="833"/>
                  <a:pt x="2077" y="833"/>
                </a:cubicBezTo>
                <a:close/>
                <a:moveTo>
                  <a:pt x="2077" y="853"/>
                </a:moveTo>
                <a:cubicBezTo>
                  <a:pt x="2073" y="853"/>
                  <a:pt x="2069" y="856"/>
                  <a:pt x="2069" y="860"/>
                </a:cubicBezTo>
                <a:cubicBezTo>
                  <a:pt x="2069" y="864"/>
                  <a:pt x="2073" y="867"/>
                  <a:pt x="2077" y="867"/>
                </a:cubicBezTo>
                <a:cubicBezTo>
                  <a:pt x="2081" y="867"/>
                  <a:pt x="2085" y="864"/>
                  <a:pt x="2085" y="860"/>
                </a:cubicBezTo>
                <a:cubicBezTo>
                  <a:pt x="2085" y="856"/>
                  <a:pt x="2081" y="853"/>
                  <a:pt x="2077" y="853"/>
                </a:cubicBezTo>
                <a:close/>
                <a:moveTo>
                  <a:pt x="2077" y="873"/>
                </a:moveTo>
                <a:cubicBezTo>
                  <a:pt x="2073" y="873"/>
                  <a:pt x="2069" y="876"/>
                  <a:pt x="2069" y="879"/>
                </a:cubicBezTo>
                <a:cubicBezTo>
                  <a:pt x="2069" y="883"/>
                  <a:pt x="2073" y="885"/>
                  <a:pt x="2077" y="885"/>
                </a:cubicBezTo>
                <a:cubicBezTo>
                  <a:pt x="2081" y="885"/>
                  <a:pt x="2085" y="883"/>
                  <a:pt x="2085" y="879"/>
                </a:cubicBezTo>
                <a:cubicBezTo>
                  <a:pt x="2085" y="876"/>
                  <a:pt x="2081" y="873"/>
                  <a:pt x="2077" y="873"/>
                </a:cubicBezTo>
                <a:close/>
                <a:moveTo>
                  <a:pt x="2100" y="873"/>
                </a:moveTo>
                <a:cubicBezTo>
                  <a:pt x="2096" y="873"/>
                  <a:pt x="2092" y="876"/>
                  <a:pt x="2092" y="879"/>
                </a:cubicBezTo>
                <a:cubicBezTo>
                  <a:pt x="2092" y="883"/>
                  <a:pt x="2096" y="885"/>
                  <a:pt x="2100" y="885"/>
                </a:cubicBezTo>
                <a:cubicBezTo>
                  <a:pt x="2104" y="885"/>
                  <a:pt x="2108" y="883"/>
                  <a:pt x="2108" y="879"/>
                </a:cubicBezTo>
                <a:cubicBezTo>
                  <a:pt x="2108" y="876"/>
                  <a:pt x="2104" y="873"/>
                  <a:pt x="2100" y="873"/>
                </a:cubicBezTo>
                <a:close/>
                <a:moveTo>
                  <a:pt x="2077" y="891"/>
                </a:moveTo>
                <a:cubicBezTo>
                  <a:pt x="2073" y="891"/>
                  <a:pt x="2069" y="894"/>
                  <a:pt x="2069" y="898"/>
                </a:cubicBezTo>
                <a:cubicBezTo>
                  <a:pt x="2069" y="902"/>
                  <a:pt x="2073" y="905"/>
                  <a:pt x="2077" y="905"/>
                </a:cubicBezTo>
                <a:cubicBezTo>
                  <a:pt x="2081" y="905"/>
                  <a:pt x="2085" y="902"/>
                  <a:pt x="2085" y="898"/>
                </a:cubicBezTo>
                <a:cubicBezTo>
                  <a:pt x="2085" y="894"/>
                  <a:pt x="2081" y="891"/>
                  <a:pt x="2077" y="891"/>
                </a:cubicBezTo>
                <a:close/>
                <a:moveTo>
                  <a:pt x="2100" y="891"/>
                </a:moveTo>
                <a:cubicBezTo>
                  <a:pt x="2096" y="891"/>
                  <a:pt x="2092" y="894"/>
                  <a:pt x="2092" y="898"/>
                </a:cubicBezTo>
                <a:cubicBezTo>
                  <a:pt x="2092" y="902"/>
                  <a:pt x="2096" y="905"/>
                  <a:pt x="2100" y="905"/>
                </a:cubicBezTo>
                <a:cubicBezTo>
                  <a:pt x="2104" y="905"/>
                  <a:pt x="2108" y="902"/>
                  <a:pt x="2108" y="898"/>
                </a:cubicBezTo>
                <a:cubicBezTo>
                  <a:pt x="2108" y="894"/>
                  <a:pt x="2104" y="891"/>
                  <a:pt x="2100" y="891"/>
                </a:cubicBezTo>
                <a:close/>
                <a:moveTo>
                  <a:pt x="2122" y="891"/>
                </a:moveTo>
                <a:cubicBezTo>
                  <a:pt x="2118" y="891"/>
                  <a:pt x="2115" y="894"/>
                  <a:pt x="2115" y="898"/>
                </a:cubicBezTo>
                <a:cubicBezTo>
                  <a:pt x="2115" y="902"/>
                  <a:pt x="2118" y="905"/>
                  <a:pt x="2122" y="905"/>
                </a:cubicBezTo>
                <a:cubicBezTo>
                  <a:pt x="2126" y="905"/>
                  <a:pt x="2129" y="902"/>
                  <a:pt x="2129" y="898"/>
                </a:cubicBezTo>
                <a:cubicBezTo>
                  <a:pt x="2129" y="894"/>
                  <a:pt x="2126" y="891"/>
                  <a:pt x="2122" y="891"/>
                </a:cubicBezTo>
                <a:close/>
                <a:moveTo>
                  <a:pt x="1988" y="911"/>
                </a:moveTo>
                <a:cubicBezTo>
                  <a:pt x="1984" y="911"/>
                  <a:pt x="1981" y="914"/>
                  <a:pt x="1981" y="917"/>
                </a:cubicBezTo>
                <a:cubicBezTo>
                  <a:pt x="1981" y="921"/>
                  <a:pt x="1984" y="924"/>
                  <a:pt x="1988" y="924"/>
                </a:cubicBezTo>
                <a:cubicBezTo>
                  <a:pt x="1993" y="924"/>
                  <a:pt x="1996" y="921"/>
                  <a:pt x="1996" y="917"/>
                </a:cubicBezTo>
                <a:cubicBezTo>
                  <a:pt x="1996" y="914"/>
                  <a:pt x="1993" y="911"/>
                  <a:pt x="1988" y="911"/>
                </a:cubicBezTo>
                <a:close/>
                <a:moveTo>
                  <a:pt x="2011" y="911"/>
                </a:moveTo>
                <a:cubicBezTo>
                  <a:pt x="2007" y="911"/>
                  <a:pt x="2004" y="914"/>
                  <a:pt x="2004" y="917"/>
                </a:cubicBezTo>
                <a:cubicBezTo>
                  <a:pt x="2004" y="921"/>
                  <a:pt x="2007" y="924"/>
                  <a:pt x="2011" y="924"/>
                </a:cubicBezTo>
                <a:cubicBezTo>
                  <a:pt x="2016" y="924"/>
                  <a:pt x="2019" y="921"/>
                  <a:pt x="2019" y="917"/>
                </a:cubicBezTo>
                <a:cubicBezTo>
                  <a:pt x="2019" y="914"/>
                  <a:pt x="2016" y="911"/>
                  <a:pt x="2011" y="911"/>
                </a:cubicBezTo>
                <a:close/>
                <a:moveTo>
                  <a:pt x="1988" y="930"/>
                </a:moveTo>
                <a:cubicBezTo>
                  <a:pt x="1984" y="930"/>
                  <a:pt x="1981" y="933"/>
                  <a:pt x="1981" y="937"/>
                </a:cubicBezTo>
                <a:cubicBezTo>
                  <a:pt x="1981" y="940"/>
                  <a:pt x="1984" y="943"/>
                  <a:pt x="1988" y="943"/>
                </a:cubicBezTo>
                <a:cubicBezTo>
                  <a:pt x="1993" y="943"/>
                  <a:pt x="1996" y="940"/>
                  <a:pt x="1996" y="937"/>
                </a:cubicBezTo>
                <a:cubicBezTo>
                  <a:pt x="1996" y="933"/>
                  <a:pt x="1993" y="930"/>
                  <a:pt x="1988" y="930"/>
                </a:cubicBezTo>
                <a:close/>
                <a:moveTo>
                  <a:pt x="2011" y="930"/>
                </a:moveTo>
                <a:cubicBezTo>
                  <a:pt x="2007" y="930"/>
                  <a:pt x="2004" y="933"/>
                  <a:pt x="2004" y="937"/>
                </a:cubicBezTo>
                <a:cubicBezTo>
                  <a:pt x="2004" y="940"/>
                  <a:pt x="2007" y="943"/>
                  <a:pt x="2011" y="943"/>
                </a:cubicBezTo>
                <a:cubicBezTo>
                  <a:pt x="2016" y="943"/>
                  <a:pt x="2019" y="940"/>
                  <a:pt x="2019" y="937"/>
                </a:cubicBezTo>
                <a:cubicBezTo>
                  <a:pt x="2019" y="933"/>
                  <a:pt x="2016" y="930"/>
                  <a:pt x="2011" y="930"/>
                </a:cubicBezTo>
                <a:close/>
                <a:moveTo>
                  <a:pt x="1988" y="950"/>
                </a:moveTo>
                <a:cubicBezTo>
                  <a:pt x="1984" y="950"/>
                  <a:pt x="1981" y="953"/>
                  <a:pt x="1981" y="956"/>
                </a:cubicBezTo>
                <a:cubicBezTo>
                  <a:pt x="1981" y="960"/>
                  <a:pt x="1984" y="963"/>
                  <a:pt x="1988" y="963"/>
                </a:cubicBezTo>
                <a:cubicBezTo>
                  <a:pt x="1993" y="963"/>
                  <a:pt x="1996" y="960"/>
                  <a:pt x="1996" y="956"/>
                </a:cubicBezTo>
                <a:cubicBezTo>
                  <a:pt x="1996" y="953"/>
                  <a:pt x="1993" y="950"/>
                  <a:pt x="1988" y="950"/>
                </a:cubicBezTo>
                <a:close/>
                <a:moveTo>
                  <a:pt x="2011" y="950"/>
                </a:moveTo>
                <a:cubicBezTo>
                  <a:pt x="2007" y="950"/>
                  <a:pt x="2004" y="953"/>
                  <a:pt x="2004" y="956"/>
                </a:cubicBezTo>
                <a:cubicBezTo>
                  <a:pt x="2004" y="960"/>
                  <a:pt x="2007" y="963"/>
                  <a:pt x="2011" y="963"/>
                </a:cubicBezTo>
                <a:cubicBezTo>
                  <a:pt x="2016" y="963"/>
                  <a:pt x="2019" y="960"/>
                  <a:pt x="2019" y="956"/>
                </a:cubicBezTo>
                <a:cubicBezTo>
                  <a:pt x="2019" y="953"/>
                  <a:pt x="2016" y="950"/>
                  <a:pt x="2011" y="950"/>
                </a:cubicBezTo>
                <a:close/>
                <a:moveTo>
                  <a:pt x="1988" y="969"/>
                </a:moveTo>
                <a:cubicBezTo>
                  <a:pt x="1984" y="969"/>
                  <a:pt x="1981" y="972"/>
                  <a:pt x="1981" y="976"/>
                </a:cubicBezTo>
                <a:cubicBezTo>
                  <a:pt x="1981" y="980"/>
                  <a:pt x="1984" y="983"/>
                  <a:pt x="1988" y="983"/>
                </a:cubicBezTo>
                <a:cubicBezTo>
                  <a:pt x="1993" y="983"/>
                  <a:pt x="1996" y="980"/>
                  <a:pt x="1996" y="976"/>
                </a:cubicBezTo>
                <a:cubicBezTo>
                  <a:pt x="1996" y="972"/>
                  <a:pt x="1993" y="969"/>
                  <a:pt x="1988" y="969"/>
                </a:cubicBezTo>
                <a:close/>
                <a:moveTo>
                  <a:pt x="2011" y="969"/>
                </a:moveTo>
                <a:cubicBezTo>
                  <a:pt x="2007" y="969"/>
                  <a:pt x="2004" y="972"/>
                  <a:pt x="2004" y="976"/>
                </a:cubicBezTo>
                <a:cubicBezTo>
                  <a:pt x="2004" y="980"/>
                  <a:pt x="2007" y="983"/>
                  <a:pt x="2011" y="983"/>
                </a:cubicBezTo>
                <a:cubicBezTo>
                  <a:pt x="2016" y="983"/>
                  <a:pt x="2019" y="980"/>
                  <a:pt x="2019" y="976"/>
                </a:cubicBezTo>
                <a:cubicBezTo>
                  <a:pt x="2019" y="972"/>
                  <a:pt x="2016" y="969"/>
                  <a:pt x="2011" y="969"/>
                </a:cubicBezTo>
                <a:close/>
                <a:moveTo>
                  <a:pt x="2033" y="911"/>
                </a:moveTo>
                <a:cubicBezTo>
                  <a:pt x="2029" y="911"/>
                  <a:pt x="2025" y="914"/>
                  <a:pt x="2025" y="917"/>
                </a:cubicBezTo>
                <a:cubicBezTo>
                  <a:pt x="2025" y="921"/>
                  <a:pt x="2029" y="924"/>
                  <a:pt x="2033" y="924"/>
                </a:cubicBezTo>
                <a:cubicBezTo>
                  <a:pt x="2037" y="924"/>
                  <a:pt x="2041" y="921"/>
                  <a:pt x="2041" y="917"/>
                </a:cubicBezTo>
                <a:cubicBezTo>
                  <a:pt x="2041" y="914"/>
                  <a:pt x="2037" y="911"/>
                  <a:pt x="2033" y="911"/>
                </a:cubicBezTo>
                <a:close/>
                <a:moveTo>
                  <a:pt x="2055" y="911"/>
                </a:moveTo>
                <a:cubicBezTo>
                  <a:pt x="2051" y="911"/>
                  <a:pt x="2047" y="914"/>
                  <a:pt x="2047" y="917"/>
                </a:cubicBezTo>
                <a:cubicBezTo>
                  <a:pt x="2047" y="921"/>
                  <a:pt x="2051" y="924"/>
                  <a:pt x="2055" y="924"/>
                </a:cubicBezTo>
                <a:cubicBezTo>
                  <a:pt x="2059" y="924"/>
                  <a:pt x="2063" y="921"/>
                  <a:pt x="2063" y="917"/>
                </a:cubicBezTo>
                <a:cubicBezTo>
                  <a:pt x="2063" y="914"/>
                  <a:pt x="2059" y="911"/>
                  <a:pt x="2055" y="911"/>
                </a:cubicBezTo>
                <a:close/>
                <a:moveTo>
                  <a:pt x="2033" y="930"/>
                </a:moveTo>
                <a:cubicBezTo>
                  <a:pt x="2029" y="930"/>
                  <a:pt x="2025" y="933"/>
                  <a:pt x="2025" y="937"/>
                </a:cubicBezTo>
                <a:cubicBezTo>
                  <a:pt x="2025" y="940"/>
                  <a:pt x="2029" y="943"/>
                  <a:pt x="2033" y="943"/>
                </a:cubicBezTo>
                <a:cubicBezTo>
                  <a:pt x="2037" y="943"/>
                  <a:pt x="2041" y="940"/>
                  <a:pt x="2041" y="937"/>
                </a:cubicBezTo>
                <a:cubicBezTo>
                  <a:pt x="2041" y="933"/>
                  <a:pt x="2037" y="930"/>
                  <a:pt x="2033" y="930"/>
                </a:cubicBezTo>
                <a:close/>
                <a:moveTo>
                  <a:pt x="2055" y="930"/>
                </a:moveTo>
                <a:cubicBezTo>
                  <a:pt x="2051" y="930"/>
                  <a:pt x="2047" y="933"/>
                  <a:pt x="2047" y="937"/>
                </a:cubicBezTo>
                <a:cubicBezTo>
                  <a:pt x="2047" y="940"/>
                  <a:pt x="2051" y="943"/>
                  <a:pt x="2055" y="943"/>
                </a:cubicBezTo>
                <a:cubicBezTo>
                  <a:pt x="2059" y="943"/>
                  <a:pt x="2063" y="940"/>
                  <a:pt x="2063" y="937"/>
                </a:cubicBezTo>
                <a:cubicBezTo>
                  <a:pt x="2063" y="933"/>
                  <a:pt x="2059" y="930"/>
                  <a:pt x="2055" y="930"/>
                </a:cubicBezTo>
                <a:close/>
                <a:moveTo>
                  <a:pt x="2033" y="950"/>
                </a:moveTo>
                <a:cubicBezTo>
                  <a:pt x="2029" y="950"/>
                  <a:pt x="2025" y="953"/>
                  <a:pt x="2025" y="956"/>
                </a:cubicBezTo>
                <a:cubicBezTo>
                  <a:pt x="2025" y="960"/>
                  <a:pt x="2029" y="963"/>
                  <a:pt x="2033" y="963"/>
                </a:cubicBezTo>
                <a:cubicBezTo>
                  <a:pt x="2037" y="963"/>
                  <a:pt x="2041" y="960"/>
                  <a:pt x="2041" y="956"/>
                </a:cubicBezTo>
                <a:cubicBezTo>
                  <a:pt x="2041" y="953"/>
                  <a:pt x="2037" y="950"/>
                  <a:pt x="2033" y="950"/>
                </a:cubicBezTo>
                <a:close/>
                <a:moveTo>
                  <a:pt x="2055" y="950"/>
                </a:moveTo>
                <a:cubicBezTo>
                  <a:pt x="2051" y="950"/>
                  <a:pt x="2047" y="953"/>
                  <a:pt x="2047" y="956"/>
                </a:cubicBezTo>
                <a:cubicBezTo>
                  <a:pt x="2047" y="960"/>
                  <a:pt x="2051" y="963"/>
                  <a:pt x="2055" y="963"/>
                </a:cubicBezTo>
                <a:cubicBezTo>
                  <a:pt x="2059" y="963"/>
                  <a:pt x="2063" y="960"/>
                  <a:pt x="2063" y="956"/>
                </a:cubicBezTo>
                <a:cubicBezTo>
                  <a:pt x="2063" y="953"/>
                  <a:pt x="2059" y="950"/>
                  <a:pt x="2055" y="950"/>
                </a:cubicBezTo>
                <a:close/>
                <a:moveTo>
                  <a:pt x="2033" y="969"/>
                </a:moveTo>
                <a:cubicBezTo>
                  <a:pt x="2029" y="969"/>
                  <a:pt x="2025" y="972"/>
                  <a:pt x="2025" y="976"/>
                </a:cubicBezTo>
                <a:cubicBezTo>
                  <a:pt x="2025" y="980"/>
                  <a:pt x="2029" y="983"/>
                  <a:pt x="2033" y="983"/>
                </a:cubicBezTo>
                <a:cubicBezTo>
                  <a:pt x="2037" y="983"/>
                  <a:pt x="2041" y="980"/>
                  <a:pt x="2041" y="976"/>
                </a:cubicBezTo>
                <a:cubicBezTo>
                  <a:pt x="2041" y="972"/>
                  <a:pt x="2037" y="969"/>
                  <a:pt x="2033" y="969"/>
                </a:cubicBezTo>
                <a:close/>
                <a:moveTo>
                  <a:pt x="2055" y="969"/>
                </a:moveTo>
                <a:cubicBezTo>
                  <a:pt x="2051" y="969"/>
                  <a:pt x="2047" y="972"/>
                  <a:pt x="2047" y="976"/>
                </a:cubicBezTo>
                <a:cubicBezTo>
                  <a:pt x="2047" y="980"/>
                  <a:pt x="2051" y="983"/>
                  <a:pt x="2055" y="983"/>
                </a:cubicBezTo>
                <a:cubicBezTo>
                  <a:pt x="2059" y="983"/>
                  <a:pt x="2063" y="980"/>
                  <a:pt x="2063" y="976"/>
                </a:cubicBezTo>
                <a:cubicBezTo>
                  <a:pt x="2063" y="972"/>
                  <a:pt x="2059" y="969"/>
                  <a:pt x="2055" y="969"/>
                </a:cubicBezTo>
                <a:close/>
                <a:moveTo>
                  <a:pt x="2033" y="988"/>
                </a:moveTo>
                <a:cubicBezTo>
                  <a:pt x="2029" y="988"/>
                  <a:pt x="2025" y="991"/>
                  <a:pt x="2025" y="995"/>
                </a:cubicBezTo>
                <a:cubicBezTo>
                  <a:pt x="2025" y="999"/>
                  <a:pt x="2029" y="1002"/>
                  <a:pt x="2033" y="1002"/>
                </a:cubicBezTo>
                <a:cubicBezTo>
                  <a:pt x="2037" y="1002"/>
                  <a:pt x="2041" y="999"/>
                  <a:pt x="2041" y="995"/>
                </a:cubicBezTo>
                <a:cubicBezTo>
                  <a:pt x="2041" y="991"/>
                  <a:pt x="2037" y="988"/>
                  <a:pt x="2033" y="988"/>
                </a:cubicBezTo>
                <a:close/>
                <a:moveTo>
                  <a:pt x="2055" y="988"/>
                </a:moveTo>
                <a:cubicBezTo>
                  <a:pt x="2051" y="988"/>
                  <a:pt x="2047" y="991"/>
                  <a:pt x="2047" y="995"/>
                </a:cubicBezTo>
                <a:cubicBezTo>
                  <a:pt x="2047" y="999"/>
                  <a:pt x="2051" y="1002"/>
                  <a:pt x="2055" y="1002"/>
                </a:cubicBezTo>
                <a:cubicBezTo>
                  <a:pt x="2059" y="1002"/>
                  <a:pt x="2063" y="999"/>
                  <a:pt x="2063" y="995"/>
                </a:cubicBezTo>
                <a:cubicBezTo>
                  <a:pt x="2063" y="991"/>
                  <a:pt x="2059" y="988"/>
                  <a:pt x="2055" y="988"/>
                </a:cubicBezTo>
                <a:close/>
                <a:moveTo>
                  <a:pt x="2055" y="1008"/>
                </a:moveTo>
                <a:cubicBezTo>
                  <a:pt x="2051" y="1008"/>
                  <a:pt x="2047" y="1011"/>
                  <a:pt x="2047" y="1014"/>
                </a:cubicBezTo>
                <a:cubicBezTo>
                  <a:pt x="2047" y="1018"/>
                  <a:pt x="2051" y="1021"/>
                  <a:pt x="2055" y="1021"/>
                </a:cubicBezTo>
                <a:cubicBezTo>
                  <a:pt x="2059" y="1021"/>
                  <a:pt x="2063" y="1018"/>
                  <a:pt x="2063" y="1014"/>
                </a:cubicBezTo>
                <a:cubicBezTo>
                  <a:pt x="2063" y="1011"/>
                  <a:pt x="2059" y="1008"/>
                  <a:pt x="2055" y="1008"/>
                </a:cubicBezTo>
                <a:close/>
                <a:moveTo>
                  <a:pt x="2077" y="911"/>
                </a:moveTo>
                <a:cubicBezTo>
                  <a:pt x="2073" y="911"/>
                  <a:pt x="2069" y="914"/>
                  <a:pt x="2069" y="917"/>
                </a:cubicBezTo>
                <a:cubicBezTo>
                  <a:pt x="2069" y="921"/>
                  <a:pt x="2073" y="924"/>
                  <a:pt x="2077" y="924"/>
                </a:cubicBezTo>
                <a:cubicBezTo>
                  <a:pt x="2081" y="924"/>
                  <a:pt x="2085" y="921"/>
                  <a:pt x="2085" y="917"/>
                </a:cubicBezTo>
                <a:cubicBezTo>
                  <a:pt x="2085" y="914"/>
                  <a:pt x="2081" y="911"/>
                  <a:pt x="2077" y="911"/>
                </a:cubicBezTo>
                <a:close/>
                <a:moveTo>
                  <a:pt x="2100" y="911"/>
                </a:moveTo>
                <a:cubicBezTo>
                  <a:pt x="2096" y="911"/>
                  <a:pt x="2092" y="914"/>
                  <a:pt x="2092" y="917"/>
                </a:cubicBezTo>
                <a:cubicBezTo>
                  <a:pt x="2092" y="921"/>
                  <a:pt x="2096" y="924"/>
                  <a:pt x="2100" y="924"/>
                </a:cubicBezTo>
                <a:cubicBezTo>
                  <a:pt x="2104" y="924"/>
                  <a:pt x="2108" y="921"/>
                  <a:pt x="2108" y="917"/>
                </a:cubicBezTo>
                <a:cubicBezTo>
                  <a:pt x="2108" y="914"/>
                  <a:pt x="2104" y="911"/>
                  <a:pt x="2100" y="911"/>
                </a:cubicBezTo>
                <a:close/>
                <a:moveTo>
                  <a:pt x="2077" y="930"/>
                </a:moveTo>
                <a:cubicBezTo>
                  <a:pt x="2073" y="930"/>
                  <a:pt x="2069" y="933"/>
                  <a:pt x="2069" y="937"/>
                </a:cubicBezTo>
                <a:cubicBezTo>
                  <a:pt x="2069" y="940"/>
                  <a:pt x="2073" y="943"/>
                  <a:pt x="2077" y="943"/>
                </a:cubicBezTo>
                <a:cubicBezTo>
                  <a:pt x="2081" y="943"/>
                  <a:pt x="2085" y="940"/>
                  <a:pt x="2085" y="937"/>
                </a:cubicBezTo>
                <a:cubicBezTo>
                  <a:pt x="2085" y="933"/>
                  <a:pt x="2081" y="930"/>
                  <a:pt x="2077" y="930"/>
                </a:cubicBezTo>
                <a:close/>
                <a:moveTo>
                  <a:pt x="2100" y="930"/>
                </a:moveTo>
                <a:cubicBezTo>
                  <a:pt x="2096" y="930"/>
                  <a:pt x="2092" y="933"/>
                  <a:pt x="2092" y="937"/>
                </a:cubicBezTo>
                <a:cubicBezTo>
                  <a:pt x="2092" y="940"/>
                  <a:pt x="2096" y="943"/>
                  <a:pt x="2100" y="943"/>
                </a:cubicBezTo>
                <a:cubicBezTo>
                  <a:pt x="2104" y="943"/>
                  <a:pt x="2108" y="940"/>
                  <a:pt x="2108" y="937"/>
                </a:cubicBezTo>
                <a:cubicBezTo>
                  <a:pt x="2108" y="933"/>
                  <a:pt x="2104" y="930"/>
                  <a:pt x="2100" y="930"/>
                </a:cubicBezTo>
                <a:close/>
                <a:moveTo>
                  <a:pt x="2077" y="950"/>
                </a:moveTo>
                <a:cubicBezTo>
                  <a:pt x="2073" y="950"/>
                  <a:pt x="2069" y="953"/>
                  <a:pt x="2069" y="956"/>
                </a:cubicBezTo>
                <a:cubicBezTo>
                  <a:pt x="2069" y="960"/>
                  <a:pt x="2073" y="963"/>
                  <a:pt x="2077" y="963"/>
                </a:cubicBezTo>
                <a:cubicBezTo>
                  <a:pt x="2081" y="963"/>
                  <a:pt x="2085" y="960"/>
                  <a:pt x="2085" y="956"/>
                </a:cubicBezTo>
                <a:cubicBezTo>
                  <a:pt x="2085" y="953"/>
                  <a:pt x="2081" y="950"/>
                  <a:pt x="2077" y="950"/>
                </a:cubicBezTo>
                <a:close/>
                <a:moveTo>
                  <a:pt x="2100" y="950"/>
                </a:moveTo>
                <a:cubicBezTo>
                  <a:pt x="2096" y="950"/>
                  <a:pt x="2092" y="953"/>
                  <a:pt x="2092" y="956"/>
                </a:cubicBezTo>
                <a:cubicBezTo>
                  <a:pt x="2092" y="960"/>
                  <a:pt x="2096" y="963"/>
                  <a:pt x="2100" y="963"/>
                </a:cubicBezTo>
                <a:cubicBezTo>
                  <a:pt x="2104" y="963"/>
                  <a:pt x="2108" y="960"/>
                  <a:pt x="2108" y="956"/>
                </a:cubicBezTo>
                <a:cubicBezTo>
                  <a:pt x="2108" y="953"/>
                  <a:pt x="2104" y="950"/>
                  <a:pt x="2100" y="950"/>
                </a:cubicBezTo>
                <a:close/>
                <a:moveTo>
                  <a:pt x="2077" y="969"/>
                </a:moveTo>
                <a:cubicBezTo>
                  <a:pt x="2073" y="969"/>
                  <a:pt x="2069" y="972"/>
                  <a:pt x="2069" y="976"/>
                </a:cubicBezTo>
                <a:cubicBezTo>
                  <a:pt x="2069" y="980"/>
                  <a:pt x="2073" y="983"/>
                  <a:pt x="2077" y="983"/>
                </a:cubicBezTo>
                <a:cubicBezTo>
                  <a:pt x="2081" y="983"/>
                  <a:pt x="2085" y="980"/>
                  <a:pt x="2085" y="976"/>
                </a:cubicBezTo>
                <a:cubicBezTo>
                  <a:pt x="2085" y="972"/>
                  <a:pt x="2081" y="969"/>
                  <a:pt x="2077" y="969"/>
                </a:cubicBezTo>
                <a:close/>
                <a:moveTo>
                  <a:pt x="2100" y="969"/>
                </a:moveTo>
                <a:cubicBezTo>
                  <a:pt x="2096" y="969"/>
                  <a:pt x="2092" y="972"/>
                  <a:pt x="2092" y="976"/>
                </a:cubicBezTo>
                <a:cubicBezTo>
                  <a:pt x="2092" y="980"/>
                  <a:pt x="2096" y="983"/>
                  <a:pt x="2100" y="983"/>
                </a:cubicBezTo>
                <a:cubicBezTo>
                  <a:pt x="2104" y="983"/>
                  <a:pt x="2108" y="980"/>
                  <a:pt x="2108" y="976"/>
                </a:cubicBezTo>
                <a:cubicBezTo>
                  <a:pt x="2108" y="972"/>
                  <a:pt x="2104" y="969"/>
                  <a:pt x="2100" y="969"/>
                </a:cubicBezTo>
                <a:close/>
                <a:moveTo>
                  <a:pt x="2077" y="988"/>
                </a:moveTo>
                <a:cubicBezTo>
                  <a:pt x="2073" y="988"/>
                  <a:pt x="2069" y="991"/>
                  <a:pt x="2069" y="995"/>
                </a:cubicBezTo>
                <a:cubicBezTo>
                  <a:pt x="2069" y="999"/>
                  <a:pt x="2073" y="1002"/>
                  <a:pt x="2077" y="1002"/>
                </a:cubicBezTo>
                <a:cubicBezTo>
                  <a:pt x="2081" y="1002"/>
                  <a:pt x="2085" y="999"/>
                  <a:pt x="2085" y="995"/>
                </a:cubicBezTo>
                <a:cubicBezTo>
                  <a:pt x="2085" y="991"/>
                  <a:pt x="2081" y="988"/>
                  <a:pt x="2077" y="988"/>
                </a:cubicBezTo>
                <a:close/>
                <a:moveTo>
                  <a:pt x="2100" y="988"/>
                </a:moveTo>
                <a:cubicBezTo>
                  <a:pt x="2096" y="988"/>
                  <a:pt x="2092" y="991"/>
                  <a:pt x="2092" y="995"/>
                </a:cubicBezTo>
                <a:cubicBezTo>
                  <a:pt x="2092" y="999"/>
                  <a:pt x="2096" y="1002"/>
                  <a:pt x="2100" y="1002"/>
                </a:cubicBezTo>
                <a:cubicBezTo>
                  <a:pt x="2104" y="1002"/>
                  <a:pt x="2108" y="999"/>
                  <a:pt x="2108" y="995"/>
                </a:cubicBezTo>
                <a:cubicBezTo>
                  <a:pt x="2108" y="991"/>
                  <a:pt x="2104" y="988"/>
                  <a:pt x="2100" y="988"/>
                </a:cubicBezTo>
                <a:close/>
                <a:moveTo>
                  <a:pt x="2077" y="1008"/>
                </a:moveTo>
                <a:cubicBezTo>
                  <a:pt x="2073" y="1008"/>
                  <a:pt x="2069" y="1011"/>
                  <a:pt x="2069" y="1014"/>
                </a:cubicBezTo>
                <a:cubicBezTo>
                  <a:pt x="2069" y="1018"/>
                  <a:pt x="2073" y="1021"/>
                  <a:pt x="2077" y="1021"/>
                </a:cubicBezTo>
                <a:cubicBezTo>
                  <a:pt x="2081" y="1021"/>
                  <a:pt x="2085" y="1018"/>
                  <a:pt x="2085" y="1014"/>
                </a:cubicBezTo>
                <a:cubicBezTo>
                  <a:pt x="2085" y="1011"/>
                  <a:pt x="2081" y="1008"/>
                  <a:pt x="2077" y="1008"/>
                </a:cubicBezTo>
                <a:close/>
                <a:moveTo>
                  <a:pt x="2100" y="1008"/>
                </a:moveTo>
                <a:cubicBezTo>
                  <a:pt x="2096" y="1008"/>
                  <a:pt x="2092" y="1011"/>
                  <a:pt x="2092" y="1014"/>
                </a:cubicBezTo>
                <a:cubicBezTo>
                  <a:pt x="2092" y="1018"/>
                  <a:pt x="2096" y="1021"/>
                  <a:pt x="2100" y="1021"/>
                </a:cubicBezTo>
                <a:cubicBezTo>
                  <a:pt x="2104" y="1021"/>
                  <a:pt x="2108" y="1018"/>
                  <a:pt x="2108" y="1014"/>
                </a:cubicBezTo>
                <a:cubicBezTo>
                  <a:pt x="2108" y="1011"/>
                  <a:pt x="2104" y="1008"/>
                  <a:pt x="2100" y="1008"/>
                </a:cubicBezTo>
                <a:close/>
                <a:moveTo>
                  <a:pt x="2077" y="1026"/>
                </a:moveTo>
                <a:cubicBezTo>
                  <a:pt x="2073" y="1026"/>
                  <a:pt x="2069" y="1029"/>
                  <a:pt x="2069" y="1033"/>
                </a:cubicBezTo>
                <a:cubicBezTo>
                  <a:pt x="2069" y="1037"/>
                  <a:pt x="2073" y="1040"/>
                  <a:pt x="2077" y="1040"/>
                </a:cubicBezTo>
                <a:cubicBezTo>
                  <a:pt x="2081" y="1040"/>
                  <a:pt x="2085" y="1037"/>
                  <a:pt x="2085" y="1033"/>
                </a:cubicBezTo>
                <a:cubicBezTo>
                  <a:pt x="2085" y="1029"/>
                  <a:pt x="2081" y="1026"/>
                  <a:pt x="2077" y="1026"/>
                </a:cubicBezTo>
                <a:close/>
                <a:moveTo>
                  <a:pt x="2100" y="1026"/>
                </a:moveTo>
                <a:cubicBezTo>
                  <a:pt x="2096" y="1026"/>
                  <a:pt x="2092" y="1029"/>
                  <a:pt x="2092" y="1033"/>
                </a:cubicBezTo>
                <a:cubicBezTo>
                  <a:pt x="2092" y="1037"/>
                  <a:pt x="2096" y="1040"/>
                  <a:pt x="2100" y="1040"/>
                </a:cubicBezTo>
                <a:cubicBezTo>
                  <a:pt x="2104" y="1040"/>
                  <a:pt x="2108" y="1037"/>
                  <a:pt x="2108" y="1033"/>
                </a:cubicBezTo>
                <a:cubicBezTo>
                  <a:pt x="2108" y="1029"/>
                  <a:pt x="2104" y="1026"/>
                  <a:pt x="2100" y="1026"/>
                </a:cubicBezTo>
                <a:close/>
                <a:moveTo>
                  <a:pt x="2100" y="1066"/>
                </a:moveTo>
                <a:cubicBezTo>
                  <a:pt x="2096" y="1066"/>
                  <a:pt x="2092" y="1069"/>
                  <a:pt x="2092" y="1073"/>
                </a:cubicBezTo>
                <a:cubicBezTo>
                  <a:pt x="2092" y="1076"/>
                  <a:pt x="2096" y="1079"/>
                  <a:pt x="2100" y="1079"/>
                </a:cubicBezTo>
                <a:cubicBezTo>
                  <a:pt x="2104" y="1079"/>
                  <a:pt x="2108" y="1076"/>
                  <a:pt x="2108" y="1073"/>
                </a:cubicBezTo>
                <a:cubicBezTo>
                  <a:pt x="2108" y="1069"/>
                  <a:pt x="2104" y="1066"/>
                  <a:pt x="2100" y="1066"/>
                </a:cubicBezTo>
                <a:close/>
                <a:moveTo>
                  <a:pt x="2100" y="1085"/>
                </a:moveTo>
                <a:cubicBezTo>
                  <a:pt x="2096" y="1085"/>
                  <a:pt x="2092" y="1088"/>
                  <a:pt x="2092" y="1092"/>
                </a:cubicBezTo>
                <a:cubicBezTo>
                  <a:pt x="2092" y="1095"/>
                  <a:pt x="2096" y="1098"/>
                  <a:pt x="2100" y="1098"/>
                </a:cubicBezTo>
                <a:cubicBezTo>
                  <a:pt x="2104" y="1098"/>
                  <a:pt x="2108" y="1095"/>
                  <a:pt x="2108" y="1092"/>
                </a:cubicBezTo>
                <a:cubicBezTo>
                  <a:pt x="2108" y="1088"/>
                  <a:pt x="2104" y="1085"/>
                  <a:pt x="2100" y="1085"/>
                </a:cubicBezTo>
                <a:close/>
                <a:moveTo>
                  <a:pt x="2122" y="911"/>
                </a:moveTo>
                <a:cubicBezTo>
                  <a:pt x="2118" y="911"/>
                  <a:pt x="2115" y="914"/>
                  <a:pt x="2115" y="917"/>
                </a:cubicBezTo>
                <a:cubicBezTo>
                  <a:pt x="2115" y="921"/>
                  <a:pt x="2118" y="924"/>
                  <a:pt x="2122" y="924"/>
                </a:cubicBezTo>
                <a:cubicBezTo>
                  <a:pt x="2126" y="924"/>
                  <a:pt x="2129" y="921"/>
                  <a:pt x="2129" y="917"/>
                </a:cubicBezTo>
                <a:cubicBezTo>
                  <a:pt x="2129" y="914"/>
                  <a:pt x="2126" y="911"/>
                  <a:pt x="2122" y="911"/>
                </a:cubicBezTo>
                <a:close/>
                <a:moveTo>
                  <a:pt x="2122" y="930"/>
                </a:moveTo>
                <a:cubicBezTo>
                  <a:pt x="2118" y="930"/>
                  <a:pt x="2115" y="933"/>
                  <a:pt x="2115" y="937"/>
                </a:cubicBezTo>
                <a:cubicBezTo>
                  <a:pt x="2115" y="940"/>
                  <a:pt x="2118" y="943"/>
                  <a:pt x="2122" y="943"/>
                </a:cubicBezTo>
                <a:cubicBezTo>
                  <a:pt x="2126" y="943"/>
                  <a:pt x="2129" y="940"/>
                  <a:pt x="2129" y="937"/>
                </a:cubicBezTo>
                <a:cubicBezTo>
                  <a:pt x="2129" y="933"/>
                  <a:pt x="2126" y="930"/>
                  <a:pt x="2122" y="930"/>
                </a:cubicBezTo>
                <a:close/>
                <a:moveTo>
                  <a:pt x="2144" y="930"/>
                </a:moveTo>
                <a:cubicBezTo>
                  <a:pt x="2140" y="930"/>
                  <a:pt x="2136" y="933"/>
                  <a:pt x="2136" y="937"/>
                </a:cubicBezTo>
                <a:cubicBezTo>
                  <a:pt x="2136" y="940"/>
                  <a:pt x="2140" y="943"/>
                  <a:pt x="2144" y="943"/>
                </a:cubicBezTo>
                <a:cubicBezTo>
                  <a:pt x="2148" y="943"/>
                  <a:pt x="2152" y="940"/>
                  <a:pt x="2152" y="937"/>
                </a:cubicBezTo>
                <a:cubicBezTo>
                  <a:pt x="2152" y="933"/>
                  <a:pt x="2148" y="930"/>
                  <a:pt x="2144" y="930"/>
                </a:cubicBezTo>
                <a:close/>
                <a:moveTo>
                  <a:pt x="2122" y="950"/>
                </a:moveTo>
                <a:cubicBezTo>
                  <a:pt x="2118" y="950"/>
                  <a:pt x="2115" y="953"/>
                  <a:pt x="2115" y="956"/>
                </a:cubicBezTo>
                <a:cubicBezTo>
                  <a:pt x="2115" y="960"/>
                  <a:pt x="2118" y="963"/>
                  <a:pt x="2122" y="963"/>
                </a:cubicBezTo>
                <a:cubicBezTo>
                  <a:pt x="2126" y="963"/>
                  <a:pt x="2129" y="960"/>
                  <a:pt x="2129" y="956"/>
                </a:cubicBezTo>
                <a:cubicBezTo>
                  <a:pt x="2129" y="953"/>
                  <a:pt x="2126" y="950"/>
                  <a:pt x="2122" y="950"/>
                </a:cubicBezTo>
                <a:close/>
                <a:moveTo>
                  <a:pt x="2144" y="950"/>
                </a:moveTo>
                <a:cubicBezTo>
                  <a:pt x="2140" y="950"/>
                  <a:pt x="2136" y="953"/>
                  <a:pt x="2136" y="956"/>
                </a:cubicBezTo>
                <a:cubicBezTo>
                  <a:pt x="2136" y="960"/>
                  <a:pt x="2140" y="963"/>
                  <a:pt x="2144" y="963"/>
                </a:cubicBezTo>
                <a:cubicBezTo>
                  <a:pt x="2148" y="963"/>
                  <a:pt x="2152" y="960"/>
                  <a:pt x="2152" y="956"/>
                </a:cubicBezTo>
                <a:cubicBezTo>
                  <a:pt x="2152" y="953"/>
                  <a:pt x="2148" y="950"/>
                  <a:pt x="2144" y="950"/>
                </a:cubicBezTo>
                <a:close/>
                <a:moveTo>
                  <a:pt x="2122" y="969"/>
                </a:moveTo>
                <a:cubicBezTo>
                  <a:pt x="2118" y="969"/>
                  <a:pt x="2115" y="972"/>
                  <a:pt x="2115" y="976"/>
                </a:cubicBezTo>
                <a:cubicBezTo>
                  <a:pt x="2115" y="980"/>
                  <a:pt x="2118" y="983"/>
                  <a:pt x="2122" y="983"/>
                </a:cubicBezTo>
                <a:cubicBezTo>
                  <a:pt x="2126" y="983"/>
                  <a:pt x="2129" y="980"/>
                  <a:pt x="2129" y="976"/>
                </a:cubicBezTo>
                <a:cubicBezTo>
                  <a:pt x="2129" y="972"/>
                  <a:pt x="2126" y="969"/>
                  <a:pt x="2122" y="969"/>
                </a:cubicBezTo>
                <a:close/>
                <a:moveTo>
                  <a:pt x="2144" y="969"/>
                </a:moveTo>
                <a:cubicBezTo>
                  <a:pt x="2140" y="969"/>
                  <a:pt x="2136" y="972"/>
                  <a:pt x="2136" y="976"/>
                </a:cubicBezTo>
                <a:cubicBezTo>
                  <a:pt x="2136" y="980"/>
                  <a:pt x="2140" y="983"/>
                  <a:pt x="2144" y="983"/>
                </a:cubicBezTo>
                <a:cubicBezTo>
                  <a:pt x="2148" y="983"/>
                  <a:pt x="2152" y="980"/>
                  <a:pt x="2152" y="976"/>
                </a:cubicBezTo>
                <a:cubicBezTo>
                  <a:pt x="2152" y="972"/>
                  <a:pt x="2148" y="969"/>
                  <a:pt x="2144" y="969"/>
                </a:cubicBezTo>
                <a:close/>
                <a:moveTo>
                  <a:pt x="2122" y="988"/>
                </a:moveTo>
                <a:cubicBezTo>
                  <a:pt x="2118" y="988"/>
                  <a:pt x="2115" y="991"/>
                  <a:pt x="2115" y="995"/>
                </a:cubicBezTo>
                <a:cubicBezTo>
                  <a:pt x="2115" y="999"/>
                  <a:pt x="2118" y="1002"/>
                  <a:pt x="2122" y="1002"/>
                </a:cubicBezTo>
                <a:cubicBezTo>
                  <a:pt x="2126" y="1002"/>
                  <a:pt x="2129" y="999"/>
                  <a:pt x="2129" y="995"/>
                </a:cubicBezTo>
                <a:cubicBezTo>
                  <a:pt x="2129" y="991"/>
                  <a:pt x="2126" y="988"/>
                  <a:pt x="2122" y="988"/>
                </a:cubicBezTo>
                <a:close/>
                <a:moveTo>
                  <a:pt x="2122" y="1008"/>
                </a:moveTo>
                <a:cubicBezTo>
                  <a:pt x="2118" y="1008"/>
                  <a:pt x="2115" y="1011"/>
                  <a:pt x="2115" y="1014"/>
                </a:cubicBezTo>
                <a:cubicBezTo>
                  <a:pt x="2115" y="1018"/>
                  <a:pt x="2118" y="1021"/>
                  <a:pt x="2122" y="1021"/>
                </a:cubicBezTo>
                <a:cubicBezTo>
                  <a:pt x="2126" y="1021"/>
                  <a:pt x="2129" y="1018"/>
                  <a:pt x="2129" y="1014"/>
                </a:cubicBezTo>
                <a:cubicBezTo>
                  <a:pt x="2129" y="1011"/>
                  <a:pt x="2126" y="1008"/>
                  <a:pt x="2122" y="1008"/>
                </a:cubicBezTo>
                <a:close/>
                <a:moveTo>
                  <a:pt x="2278" y="1008"/>
                </a:moveTo>
                <a:cubicBezTo>
                  <a:pt x="2274" y="1008"/>
                  <a:pt x="2270" y="1011"/>
                  <a:pt x="2270" y="1014"/>
                </a:cubicBezTo>
                <a:cubicBezTo>
                  <a:pt x="2270" y="1018"/>
                  <a:pt x="2274" y="1021"/>
                  <a:pt x="2278" y="1021"/>
                </a:cubicBezTo>
                <a:cubicBezTo>
                  <a:pt x="2282" y="1021"/>
                  <a:pt x="2285" y="1018"/>
                  <a:pt x="2285" y="1014"/>
                </a:cubicBezTo>
                <a:cubicBezTo>
                  <a:pt x="2285" y="1011"/>
                  <a:pt x="2282" y="1008"/>
                  <a:pt x="2278" y="1008"/>
                </a:cubicBezTo>
                <a:close/>
                <a:moveTo>
                  <a:pt x="2278" y="1026"/>
                </a:moveTo>
                <a:cubicBezTo>
                  <a:pt x="2274" y="1026"/>
                  <a:pt x="2270" y="1029"/>
                  <a:pt x="2270" y="1033"/>
                </a:cubicBezTo>
                <a:cubicBezTo>
                  <a:pt x="2270" y="1037"/>
                  <a:pt x="2274" y="1040"/>
                  <a:pt x="2278" y="1040"/>
                </a:cubicBezTo>
                <a:cubicBezTo>
                  <a:pt x="2282" y="1040"/>
                  <a:pt x="2285" y="1037"/>
                  <a:pt x="2285" y="1033"/>
                </a:cubicBezTo>
                <a:cubicBezTo>
                  <a:pt x="2285" y="1029"/>
                  <a:pt x="2282" y="1026"/>
                  <a:pt x="2278" y="1026"/>
                </a:cubicBezTo>
                <a:close/>
                <a:moveTo>
                  <a:pt x="2278" y="1046"/>
                </a:moveTo>
                <a:cubicBezTo>
                  <a:pt x="2274" y="1046"/>
                  <a:pt x="2270" y="1049"/>
                  <a:pt x="2270" y="1053"/>
                </a:cubicBezTo>
                <a:cubicBezTo>
                  <a:pt x="2270" y="1057"/>
                  <a:pt x="2274" y="1060"/>
                  <a:pt x="2278" y="1060"/>
                </a:cubicBezTo>
                <a:cubicBezTo>
                  <a:pt x="2282" y="1060"/>
                  <a:pt x="2285" y="1057"/>
                  <a:pt x="2285" y="1053"/>
                </a:cubicBezTo>
                <a:cubicBezTo>
                  <a:pt x="2285" y="1049"/>
                  <a:pt x="2282" y="1046"/>
                  <a:pt x="2278" y="1046"/>
                </a:cubicBezTo>
                <a:close/>
                <a:moveTo>
                  <a:pt x="2122" y="1066"/>
                </a:moveTo>
                <a:cubicBezTo>
                  <a:pt x="2118" y="1066"/>
                  <a:pt x="2115" y="1069"/>
                  <a:pt x="2115" y="1073"/>
                </a:cubicBezTo>
                <a:cubicBezTo>
                  <a:pt x="2115" y="1076"/>
                  <a:pt x="2118" y="1079"/>
                  <a:pt x="2122" y="1079"/>
                </a:cubicBezTo>
                <a:cubicBezTo>
                  <a:pt x="2126" y="1079"/>
                  <a:pt x="2129" y="1076"/>
                  <a:pt x="2129" y="1073"/>
                </a:cubicBezTo>
                <a:cubicBezTo>
                  <a:pt x="2129" y="1069"/>
                  <a:pt x="2126" y="1066"/>
                  <a:pt x="2122" y="1066"/>
                </a:cubicBezTo>
                <a:close/>
                <a:moveTo>
                  <a:pt x="2233" y="1085"/>
                </a:moveTo>
                <a:cubicBezTo>
                  <a:pt x="2228" y="1085"/>
                  <a:pt x="2225" y="1088"/>
                  <a:pt x="2225" y="1092"/>
                </a:cubicBezTo>
                <a:cubicBezTo>
                  <a:pt x="2225" y="1095"/>
                  <a:pt x="2228" y="1098"/>
                  <a:pt x="2233" y="1098"/>
                </a:cubicBezTo>
                <a:cubicBezTo>
                  <a:pt x="2237" y="1098"/>
                  <a:pt x="2240" y="1095"/>
                  <a:pt x="2240" y="1092"/>
                </a:cubicBezTo>
                <a:cubicBezTo>
                  <a:pt x="2240" y="1088"/>
                  <a:pt x="2237" y="1085"/>
                  <a:pt x="2233" y="1085"/>
                </a:cubicBezTo>
                <a:close/>
                <a:moveTo>
                  <a:pt x="2233" y="1104"/>
                </a:moveTo>
                <a:cubicBezTo>
                  <a:pt x="2228" y="1104"/>
                  <a:pt x="2225" y="1107"/>
                  <a:pt x="2225" y="1111"/>
                </a:cubicBezTo>
                <a:cubicBezTo>
                  <a:pt x="2225" y="1115"/>
                  <a:pt x="2228" y="1118"/>
                  <a:pt x="2233" y="1118"/>
                </a:cubicBezTo>
                <a:cubicBezTo>
                  <a:pt x="2237" y="1118"/>
                  <a:pt x="2240" y="1115"/>
                  <a:pt x="2240" y="1111"/>
                </a:cubicBezTo>
                <a:cubicBezTo>
                  <a:pt x="2240" y="1107"/>
                  <a:pt x="2237" y="1104"/>
                  <a:pt x="2233" y="1104"/>
                </a:cubicBezTo>
                <a:close/>
                <a:moveTo>
                  <a:pt x="2255" y="1066"/>
                </a:moveTo>
                <a:cubicBezTo>
                  <a:pt x="2250" y="1066"/>
                  <a:pt x="2247" y="1069"/>
                  <a:pt x="2247" y="1073"/>
                </a:cubicBezTo>
                <a:cubicBezTo>
                  <a:pt x="2247" y="1076"/>
                  <a:pt x="2250" y="1079"/>
                  <a:pt x="2255" y="1079"/>
                </a:cubicBezTo>
                <a:cubicBezTo>
                  <a:pt x="2259" y="1079"/>
                  <a:pt x="2262" y="1076"/>
                  <a:pt x="2262" y="1073"/>
                </a:cubicBezTo>
                <a:cubicBezTo>
                  <a:pt x="2262" y="1069"/>
                  <a:pt x="2259" y="1066"/>
                  <a:pt x="2255" y="1066"/>
                </a:cubicBezTo>
                <a:close/>
                <a:moveTo>
                  <a:pt x="2255" y="1085"/>
                </a:moveTo>
                <a:cubicBezTo>
                  <a:pt x="2250" y="1085"/>
                  <a:pt x="2247" y="1088"/>
                  <a:pt x="2247" y="1092"/>
                </a:cubicBezTo>
                <a:cubicBezTo>
                  <a:pt x="2247" y="1095"/>
                  <a:pt x="2250" y="1098"/>
                  <a:pt x="2255" y="1098"/>
                </a:cubicBezTo>
                <a:cubicBezTo>
                  <a:pt x="2259" y="1098"/>
                  <a:pt x="2262" y="1095"/>
                  <a:pt x="2262" y="1092"/>
                </a:cubicBezTo>
                <a:cubicBezTo>
                  <a:pt x="2262" y="1088"/>
                  <a:pt x="2259" y="1085"/>
                  <a:pt x="2255" y="1085"/>
                </a:cubicBezTo>
                <a:close/>
                <a:moveTo>
                  <a:pt x="2300" y="1026"/>
                </a:moveTo>
                <a:cubicBezTo>
                  <a:pt x="2296" y="1026"/>
                  <a:pt x="2293" y="1029"/>
                  <a:pt x="2293" y="1033"/>
                </a:cubicBezTo>
                <a:cubicBezTo>
                  <a:pt x="2293" y="1037"/>
                  <a:pt x="2296" y="1040"/>
                  <a:pt x="2300" y="1040"/>
                </a:cubicBezTo>
                <a:cubicBezTo>
                  <a:pt x="2305" y="1040"/>
                  <a:pt x="2308" y="1037"/>
                  <a:pt x="2308" y="1033"/>
                </a:cubicBezTo>
                <a:cubicBezTo>
                  <a:pt x="2308" y="1029"/>
                  <a:pt x="2305" y="1026"/>
                  <a:pt x="2300" y="1026"/>
                </a:cubicBezTo>
                <a:close/>
                <a:moveTo>
                  <a:pt x="2300" y="1046"/>
                </a:moveTo>
                <a:cubicBezTo>
                  <a:pt x="2296" y="1046"/>
                  <a:pt x="2293" y="1049"/>
                  <a:pt x="2293" y="1053"/>
                </a:cubicBezTo>
                <a:cubicBezTo>
                  <a:pt x="2293" y="1057"/>
                  <a:pt x="2296" y="1060"/>
                  <a:pt x="2300" y="1060"/>
                </a:cubicBezTo>
                <a:cubicBezTo>
                  <a:pt x="2305" y="1060"/>
                  <a:pt x="2308" y="1057"/>
                  <a:pt x="2308" y="1053"/>
                </a:cubicBezTo>
                <a:cubicBezTo>
                  <a:pt x="2308" y="1049"/>
                  <a:pt x="2305" y="1046"/>
                  <a:pt x="2300" y="1046"/>
                </a:cubicBezTo>
                <a:close/>
                <a:moveTo>
                  <a:pt x="52" y="175"/>
                </a:moveTo>
                <a:cubicBezTo>
                  <a:pt x="48" y="175"/>
                  <a:pt x="44" y="178"/>
                  <a:pt x="44" y="182"/>
                </a:cubicBezTo>
                <a:cubicBezTo>
                  <a:pt x="44" y="186"/>
                  <a:pt x="48" y="189"/>
                  <a:pt x="52" y="189"/>
                </a:cubicBezTo>
                <a:cubicBezTo>
                  <a:pt x="56" y="189"/>
                  <a:pt x="60" y="186"/>
                  <a:pt x="60" y="182"/>
                </a:cubicBezTo>
                <a:cubicBezTo>
                  <a:pt x="60" y="178"/>
                  <a:pt x="56" y="175"/>
                  <a:pt x="52" y="175"/>
                </a:cubicBezTo>
                <a:close/>
                <a:moveTo>
                  <a:pt x="52" y="195"/>
                </a:moveTo>
                <a:cubicBezTo>
                  <a:pt x="48" y="195"/>
                  <a:pt x="44" y="198"/>
                  <a:pt x="44" y="202"/>
                </a:cubicBezTo>
                <a:cubicBezTo>
                  <a:pt x="44" y="206"/>
                  <a:pt x="48" y="209"/>
                  <a:pt x="52" y="209"/>
                </a:cubicBezTo>
                <a:cubicBezTo>
                  <a:pt x="56" y="209"/>
                  <a:pt x="60" y="206"/>
                  <a:pt x="60" y="202"/>
                </a:cubicBezTo>
                <a:cubicBezTo>
                  <a:pt x="60" y="198"/>
                  <a:pt x="56" y="195"/>
                  <a:pt x="52" y="195"/>
                </a:cubicBezTo>
                <a:close/>
                <a:moveTo>
                  <a:pt x="29" y="214"/>
                </a:moveTo>
                <a:cubicBezTo>
                  <a:pt x="25" y="214"/>
                  <a:pt x="22" y="217"/>
                  <a:pt x="22" y="221"/>
                </a:cubicBezTo>
                <a:cubicBezTo>
                  <a:pt x="22" y="225"/>
                  <a:pt x="25" y="228"/>
                  <a:pt x="29" y="228"/>
                </a:cubicBezTo>
                <a:cubicBezTo>
                  <a:pt x="34" y="228"/>
                  <a:pt x="37" y="225"/>
                  <a:pt x="37" y="221"/>
                </a:cubicBezTo>
                <a:cubicBezTo>
                  <a:pt x="37" y="217"/>
                  <a:pt x="34" y="214"/>
                  <a:pt x="29" y="214"/>
                </a:cubicBezTo>
                <a:close/>
                <a:moveTo>
                  <a:pt x="52" y="214"/>
                </a:moveTo>
                <a:cubicBezTo>
                  <a:pt x="48" y="214"/>
                  <a:pt x="44" y="217"/>
                  <a:pt x="44" y="221"/>
                </a:cubicBezTo>
                <a:cubicBezTo>
                  <a:pt x="44" y="225"/>
                  <a:pt x="48" y="228"/>
                  <a:pt x="52" y="228"/>
                </a:cubicBezTo>
                <a:cubicBezTo>
                  <a:pt x="56" y="228"/>
                  <a:pt x="60" y="225"/>
                  <a:pt x="60" y="221"/>
                </a:cubicBezTo>
                <a:cubicBezTo>
                  <a:pt x="60" y="217"/>
                  <a:pt x="56" y="214"/>
                  <a:pt x="52" y="214"/>
                </a:cubicBezTo>
                <a:close/>
                <a:moveTo>
                  <a:pt x="52" y="234"/>
                </a:moveTo>
                <a:cubicBezTo>
                  <a:pt x="48" y="234"/>
                  <a:pt x="44" y="237"/>
                  <a:pt x="44" y="241"/>
                </a:cubicBezTo>
                <a:cubicBezTo>
                  <a:pt x="44" y="244"/>
                  <a:pt x="48" y="247"/>
                  <a:pt x="52" y="247"/>
                </a:cubicBezTo>
                <a:cubicBezTo>
                  <a:pt x="56" y="247"/>
                  <a:pt x="60" y="244"/>
                  <a:pt x="60" y="241"/>
                </a:cubicBezTo>
                <a:cubicBezTo>
                  <a:pt x="60" y="237"/>
                  <a:pt x="56" y="234"/>
                  <a:pt x="52" y="234"/>
                </a:cubicBezTo>
                <a:close/>
                <a:moveTo>
                  <a:pt x="52" y="254"/>
                </a:moveTo>
                <a:cubicBezTo>
                  <a:pt x="48" y="254"/>
                  <a:pt x="44" y="257"/>
                  <a:pt x="44" y="260"/>
                </a:cubicBezTo>
                <a:cubicBezTo>
                  <a:pt x="44" y="264"/>
                  <a:pt x="48" y="267"/>
                  <a:pt x="52" y="267"/>
                </a:cubicBezTo>
                <a:cubicBezTo>
                  <a:pt x="56" y="267"/>
                  <a:pt x="60" y="264"/>
                  <a:pt x="60" y="260"/>
                </a:cubicBezTo>
                <a:cubicBezTo>
                  <a:pt x="60" y="257"/>
                  <a:pt x="56" y="254"/>
                  <a:pt x="52" y="254"/>
                </a:cubicBezTo>
                <a:close/>
                <a:moveTo>
                  <a:pt x="74" y="156"/>
                </a:moveTo>
                <a:cubicBezTo>
                  <a:pt x="70" y="156"/>
                  <a:pt x="67" y="159"/>
                  <a:pt x="67" y="163"/>
                </a:cubicBezTo>
                <a:cubicBezTo>
                  <a:pt x="67" y="167"/>
                  <a:pt x="70" y="170"/>
                  <a:pt x="74" y="170"/>
                </a:cubicBezTo>
                <a:cubicBezTo>
                  <a:pt x="78" y="170"/>
                  <a:pt x="82" y="167"/>
                  <a:pt x="82" y="163"/>
                </a:cubicBezTo>
                <a:cubicBezTo>
                  <a:pt x="82" y="159"/>
                  <a:pt x="78" y="156"/>
                  <a:pt x="74" y="156"/>
                </a:cubicBezTo>
                <a:close/>
                <a:moveTo>
                  <a:pt x="96" y="155"/>
                </a:moveTo>
                <a:cubicBezTo>
                  <a:pt x="92" y="155"/>
                  <a:pt x="88" y="158"/>
                  <a:pt x="88" y="162"/>
                </a:cubicBezTo>
                <a:cubicBezTo>
                  <a:pt x="88" y="166"/>
                  <a:pt x="92" y="169"/>
                  <a:pt x="96" y="169"/>
                </a:cubicBezTo>
                <a:cubicBezTo>
                  <a:pt x="100" y="169"/>
                  <a:pt x="104" y="166"/>
                  <a:pt x="104" y="162"/>
                </a:cubicBezTo>
                <a:cubicBezTo>
                  <a:pt x="104" y="158"/>
                  <a:pt x="100" y="155"/>
                  <a:pt x="96" y="155"/>
                </a:cubicBezTo>
                <a:close/>
                <a:moveTo>
                  <a:pt x="74" y="175"/>
                </a:moveTo>
                <a:cubicBezTo>
                  <a:pt x="70" y="175"/>
                  <a:pt x="67" y="178"/>
                  <a:pt x="67" y="182"/>
                </a:cubicBezTo>
                <a:cubicBezTo>
                  <a:pt x="67" y="186"/>
                  <a:pt x="70" y="189"/>
                  <a:pt x="74" y="189"/>
                </a:cubicBezTo>
                <a:cubicBezTo>
                  <a:pt x="78" y="189"/>
                  <a:pt x="82" y="186"/>
                  <a:pt x="82" y="182"/>
                </a:cubicBezTo>
                <a:cubicBezTo>
                  <a:pt x="82" y="178"/>
                  <a:pt x="78" y="175"/>
                  <a:pt x="74" y="175"/>
                </a:cubicBezTo>
                <a:close/>
                <a:moveTo>
                  <a:pt x="96" y="175"/>
                </a:moveTo>
                <a:cubicBezTo>
                  <a:pt x="92" y="175"/>
                  <a:pt x="88" y="178"/>
                  <a:pt x="88" y="182"/>
                </a:cubicBezTo>
                <a:cubicBezTo>
                  <a:pt x="88" y="185"/>
                  <a:pt x="92" y="188"/>
                  <a:pt x="96" y="188"/>
                </a:cubicBezTo>
                <a:cubicBezTo>
                  <a:pt x="100" y="188"/>
                  <a:pt x="104" y="185"/>
                  <a:pt x="104" y="182"/>
                </a:cubicBezTo>
                <a:cubicBezTo>
                  <a:pt x="104" y="178"/>
                  <a:pt x="100" y="175"/>
                  <a:pt x="96" y="175"/>
                </a:cubicBezTo>
                <a:close/>
                <a:moveTo>
                  <a:pt x="74" y="195"/>
                </a:moveTo>
                <a:cubicBezTo>
                  <a:pt x="70" y="195"/>
                  <a:pt x="67" y="198"/>
                  <a:pt x="67" y="202"/>
                </a:cubicBezTo>
                <a:cubicBezTo>
                  <a:pt x="67" y="206"/>
                  <a:pt x="70" y="209"/>
                  <a:pt x="74" y="209"/>
                </a:cubicBezTo>
                <a:cubicBezTo>
                  <a:pt x="78" y="209"/>
                  <a:pt x="82" y="206"/>
                  <a:pt x="82" y="202"/>
                </a:cubicBezTo>
                <a:cubicBezTo>
                  <a:pt x="82" y="198"/>
                  <a:pt x="78" y="195"/>
                  <a:pt x="74" y="195"/>
                </a:cubicBezTo>
                <a:close/>
                <a:moveTo>
                  <a:pt x="96" y="194"/>
                </a:moveTo>
                <a:cubicBezTo>
                  <a:pt x="92" y="194"/>
                  <a:pt x="88" y="197"/>
                  <a:pt x="88" y="201"/>
                </a:cubicBezTo>
                <a:cubicBezTo>
                  <a:pt x="88" y="205"/>
                  <a:pt x="92" y="208"/>
                  <a:pt x="96" y="208"/>
                </a:cubicBezTo>
                <a:cubicBezTo>
                  <a:pt x="100" y="208"/>
                  <a:pt x="104" y="205"/>
                  <a:pt x="104" y="201"/>
                </a:cubicBezTo>
                <a:cubicBezTo>
                  <a:pt x="104" y="197"/>
                  <a:pt x="100" y="194"/>
                  <a:pt x="96" y="194"/>
                </a:cubicBezTo>
                <a:close/>
                <a:moveTo>
                  <a:pt x="74" y="214"/>
                </a:moveTo>
                <a:cubicBezTo>
                  <a:pt x="70" y="214"/>
                  <a:pt x="67" y="217"/>
                  <a:pt x="67" y="220"/>
                </a:cubicBezTo>
                <a:cubicBezTo>
                  <a:pt x="67" y="224"/>
                  <a:pt x="70" y="227"/>
                  <a:pt x="74" y="227"/>
                </a:cubicBezTo>
                <a:cubicBezTo>
                  <a:pt x="78" y="227"/>
                  <a:pt x="82" y="224"/>
                  <a:pt x="82" y="220"/>
                </a:cubicBezTo>
                <a:cubicBezTo>
                  <a:pt x="82" y="217"/>
                  <a:pt x="78" y="214"/>
                  <a:pt x="74" y="214"/>
                </a:cubicBezTo>
                <a:close/>
                <a:moveTo>
                  <a:pt x="96" y="214"/>
                </a:moveTo>
                <a:cubicBezTo>
                  <a:pt x="92" y="214"/>
                  <a:pt x="88" y="217"/>
                  <a:pt x="88" y="220"/>
                </a:cubicBezTo>
                <a:cubicBezTo>
                  <a:pt x="88" y="224"/>
                  <a:pt x="92" y="227"/>
                  <a:pt x="96" y="227"/>
                </a:cubicBezTo>
                <a:cubicBezTo>
                  <a:pt x="100" y="227"/>
                  <a:pt x="104" y="224"/>
                  <a:pt x="104" y="220"/>
                </a:cubicBezTo>
                <a:cubicBezTo>
                  <a:pt x="104" y="217"/>
                  <a:pt x="100" y="214"/>
                  <a:pt x="96" y="214"/>
                </a:cubicBezTo>
                <a:close/>
                <a:moveTo>
                  <a:pt x="74" y="233"/>
                </a:moveTo>
                <a:cubicBezTo>
                  <a:pt x="70" y="233"/>
                  <a:pt x="67" y="236"/>
                  <a:pt x="67" y="239"/>
                </a:cubicBezTo>
                <a:cubicBezTo>
                  <a:pt x="67" y="243"/>
                  <a:pt x="70" y="245"/>
                  <a:pt x="74" y="245"/>
                </a:cubicBezTo>
                <a:cubicBezTo>
                  <a:pt x="78" y="245"/>
                  <a:pt x="82" y="243"/>
                  <a:pt x="82" y="239"/>
                </a:cubicBezTo>
                <a:cubicBezTo>
                  <a:pt x="82" y="236"/>
                  <a:pt x="78" y="233"/>
                  <a:pt x="74" y="233"/>
                </a:cubicBezTo>
                <a:close/>
                <a:moveTo>
                  <a:pt x="96" y="233"/>
                </a:moveTo>
                <a:cubicBezTo>
                  <a:pt x="92" y="233"/>
                  <a:pt x="88" y="236"/>
                  <a:pt x="88" y="239"/>
                </a:cubicBezTo>
                <a:cubicBezTo>
                  <a:pt x="88" y="243"/>
                  <a:pt x="92" y="245"/>
                  <a:pt x="96" y="245"/>
                </a:cubicBezTo>
                <a:cubicBezTo>
                  <a:pt x="100" y="245"/>
                  <a:pt x="104" y="243"/>
                  <a:pt x="104" y="239"/>
                </a:cubicBezTo>
                <a:cubicBezTo>
                  <a:pt x="104" y="236"/>
                  <a:pt x="100" y="233"/>
                  <a:pt x="96" y="233"/>
                </a:cubicBezTo>
                <a:close/>
                <a:moveTo>
                  <a:pt x="74" y="252"/>
                </a:moveTo>
                <a:cubicBezTo>
                  <a:pt x="70" y="252"/>
                  <a:pt x="67" y="255"/>
                  <a:pt x="67" y="258"/>
                </a:cubicBezTo>
                <a:cubicBezTo>
                  <a:pt x="67" y="262"/>
                  <a:pt x="70" y="265"/>
                  <a:pt x="74" y="265"/>
                </a:cubicBezTo>
                <a:cubicBezTo>
                  <a:pt x="78" y="265"/>
                  <a:pt x="82" y="262"/>
                  <a:pt x="82" y="258"/>
                </a:cubicBezTo>
                <a:cubicBezTo>
                  <a:pt x="82" y="255"/>
                  <a:pt x="78" y="252"/>
                  <a:pt x="74" y="252"/>
                </a:cubicBezTo>
                <a:close/>
                <a:moveTo>
                  <a:pt x="96" y="252"/>
                </a:moveTo>
                <a:cubicBezTo>
                  <a:pt x="92" y="252"/>
                  <a:pt x="88" y="255"/>
                  <a:pt x="88" y="258"/>
                </a:cubicBezTo>
                <a:cubicBezTo>
                  <a:pt x="88" y="262"/>
                  <a:pt x="92" y="265"/>
                  <a:pt x="96" y="265"/>
                </a:cubicBezTo>
                <a:cubicBezTo>
                  <a:pt x="100" y="265"/>
                  <a:pt x="104" y="262"/>
                  <a:pt x="104" y="258"/>
                </a:cubicBezTo>
                <a:cubicBezTo>
                  <a:pt x="104" y="255"/>
                  <a:pt x="100" y="252"/>
                  <a:pt x="96" y="252"/>
                </a:cubicBezTo>
                <a:close/>
                <a:moveTo>
                  <a:pt x="74" y="271"/>
                </a:moveTo>
                <a:cubicBezTo>
                  <a:pt x="70" y="271"/>
                  <a:pt x="67" y="274"/>
                  <a:pt x="67" y="278"/>
                </a:cubicBezTo>
                <a:cubicBezTo>
                  <a:pt x="67" y="282"/>
                  <a:pt x="70" y="285"/>
                  <a:pt x="74" y="285"/>
                </a:cubicBezTo>
                <a:cubicBezTo>
                  <a:pt x="78" y="285"/>
                  <a:pt x="82" y="282"/>
                  <a:pt x="82" y="278"/>
                </a:cubicBezTo>
                <a:cubicBezTo>
                  <a:pt x="82" y="274"/>
                  <a:pt x="78" y="271"/>
                  <a:pt x="74" y="271"/>
                </a:cubicBezTo>
                <a:close/>
                <a:moveTo>
                  <a:pt x="96" y="271"/>
                </a:moveTo>
                <a:cubicBezTo>
                  <a:pt x="92" y="271"/>
                  <a:pt x="88" y="274"/>
                  <a:pt x="88" y="278"/>
                </a:cubicBezTo>
                <a:cubicBezTo>
                  <a:pt x="88" y="282"/>
                  <a:pt x="92" y="285"/>
                  <a:pt x="96" y="285"/>
                </a:cubicBezTo>
                <a:cubicBezTo>
                  <a:pt x="100" y="285"/>
                  <a:pt x="104" y="282"/>
                  <a:pt x="104" y="278"/>
                </a:cubicBezTo>
                <a:cubicBezTo>
                  <a:pt x="104" y="274"/>
                  <a:pt x="100" y="271"/>
                  <a:pt x="96" y="271"/>
                </a:cubicBezTo>
                <a:close/>
                <a:moveTo>
                  <a:pt x="118" y="155"/>
                </a:moveTo>
                <a:cubicBezTo>
                  <a:pt x="114" y="155"/>
                  <a:pt x="111" y="158"/>
                  <a:pt x="111" y="162"/>
                </a:cubicBezTo>
                <a:cubicBezTo>
                  <a:pt x="111" y="166"/>
                  <a:pt x="114" y="169"/>
                  <a:pt x="118" y="169"/>
                </a:cubicBezTo>
                <a:cubicBezTo>
                  <a:pt x="122" y="169"/>
                  <a:pt x="126" y="166"/>
                  <a:pt x="126" y="162"/>
                </a:cubicBezTo>
                <a:cubicBezTo>
                  <a:pt x="126" y="158"/>
                  <a:pt x="122" y="155"/>
                  <a:pt x="118" y="155"/>
                </a:cubicBezTo>
                <a:close/>
                <a:moveTo>
                  <a:pt x="118" y="175"/>
                </a:moveTo>
                <a:cubicBezTo>
                  <a:pt x="114" y="175"/>
                  <a:pt x="111" y="178"/>
                  <a:pt x="111" y="182"/>
                </a:cubicBezTo>
                <a:cubicBezTo>
                  <a:pt x="111" y="185"/>
                  <a:pt x="114" y="188"/>
                  <a:pt x="118" y="188"/>
                </a:cubicBezTo>
                <a:cubicBezTo>
                  <a:pt x="122" y="188"/>
                  <a:pt x="126" y="185"/>
                  <a:pt x="126" y="182"/>
                </a:cubicBezTo>
                <a:cubicBezTo>
                  <a:pt x="126" y="178"/>
                  <a:pt x="122" y="175"/>
                  <a:pt x="118" y="175"/>
                </a:cubicBezTo>
                <a:close/>
                <a:moveTo>
                  <a:pt x="141" y="175"/>
                </a:moveTo>
                <a:cubicBezTo>
                  <a:pt x="137" y="175"/>
                  <a:pt x="133" y="178"/>
                  <a:pt x="133" y="182"/>
                </a:cubicBezTo>
                <a:cubicBezTo>
                  <a:pt x="133" y="185"/>
                  <a:pt x="137" y="188"/>
                  <a:pt x="141" y="188"/>
                </a:cubicBezTo>
                <a:cubicBezTo>
                  <a:pt x="145" y="188"/>
                  <a:pt x="148" y="185"/>
                  <a:pt x="148" y="182"/>
                </a:cubicBezTo>
                <a:cubicBezTo>
                  <a:pt x="148" y="178"/>
                  <a:pt x="145" y="175"/>
                  <a:pt x="141" y="175"/>
                </a:cubicBezTo>
                <a:close/>
                <a:moveTo>
                  <a:pt x="118" y="194"/>
                </a:moveTo>
                <a:cubicBezTo>
                  <a:pt x="114" y="194"/>
                  <a:pt x="111" y="197"/>
                  <a:pt x="111" y="201"/>
                </a:cubicBezTo>
                <a:cubicBezTo>
                  <a:pt x="111" y="205"/>
                  <a:pt x="114" y="208"/>
                  <a:pt x="118" y="208"/>
                </a:cubicBezTo>
                <a:cubicBezTo>
                  <a:pt x="122" y="208"/>
                  <a:pt x="126" y="205"/>
                  <a:pt x="126" y="201"/>
                </a:cubicBezTo>
                <a:cubicBezTo>
                  <a:pt x="126" y="197"/>
                  <a:pt x="122" y="194"/>
                  <a:pt x="118" y="194"/>
                </a:cubicBezTo>
                <a:close/>
                <a:moveTo>
                  <a:pt x="141" y="194"/>
                </a:moveTo>
                <a:cubicBezTo>
                  <a:pt x="137" y="194"/>
                  <a:pt x="133" y="197"/>
                  <a:pt x="133" y="201"/>
                </a:cubicBezTo>
                <a:cubicBezTo>
                  <a:pt x="133" y="205"/>
                  <a:pt x="137" y="208"/>
                  <a:pt x="141" y="208"/>
                </a:cubicBezTo>
                <a:cubicBezTo>
                  <a:pt x="145" y="208"/>
                  <a:pt x="148" y="205"/>
                  <a:pt x="148" y="201"/>
                </a:cubicBezTo>
                <a:cubicBezTo>
                  <a:pt x="148" y="197"/>
                  <a:pt x="145" y="194"/>
                  <a:pt x="141" y="194"/>
                </a:cubicBezTo>
                <a:close/>
                <a:moveTo>
                  <a:pt x="118" y="214"/>
                </a:moveTo>
                <a:cubicBezTo>
                  <a:pt x="114" y="214"/>
                  <a:pt x="111" y="217"/>
                  <a:pt x="111" y="220"/>
                </a:cubicBezTo>
                <a:cubicBezTo>
                  <a:pt x="111" y="224"/>
                  <a:pt x="114" y="227"/>
                  <a:pt x="118" y="227"/>
                </a:cubicBezTo>
                <a:cubicBezTo>
                  <a:pt x="122" y="227"/>
                  <a:pt x="126" y="224"/>
                  <a:pt x="126" y="220"/>
                </a:cubicBezTo>
                <a:cubicBezTo>
                  <a:pt x="126" y="217"/>
                  <a:pt x="122" y="214"/>
                  <a:pt x="118" y="214"/>
                </a:cubicBezTo>
                <a:close/>
                <a:moveTo>
                  <a:pt x="141" y="214"/>
                </a:moveTo>
                <a:cubicBezTo>
                  <a:pt x="137" y="214"/>
                  <a:pt x="133" y="217"/>
                  <a:pt x="133" y="220"/>
                </a:cubicBezTo>
                <a:cubicBezTo>
                  <a:pt x="133" y="224"/>
                  <a:pt x="137" y="227"/>
                  <a:pt x="141" y="227"/>
                </a:cubicBezTo>
                <a:cubicBezTo>
                  <a:pt x="145" y="227"/>
                  <a:pt x="148" y="224"/>
                  <a:pt x="148" y="220"/>
                </a:cubicBezTo>
                <a:cubicBezTo>
                  <a:pt x="148" y="217"/>
                  <a:pt x="145" y="214"/>
                  <a:pt x="141" y="214"/>
                </a:cubicBezTo>
                <a:close/>
                <a:moveTo>
                  <a:pt x="118" y="233"/>
                </a:moveTo>
                <a:cubicBezTo>
                  <a:pt x="114" y="233"/>
                  <a:pt x="111" y="236"/>
                  <a:pt x="111" y="239"/>
                </a:cubicBezTo>
                <a:cubicBezTo>
                  <a:pt x="111" y="243"/>
                  <a:pt x="114" y="245"/>
                  <a:pt x="118" y="245"/>
                </a:cubicBezTo>
                <a:cubicBezTo>
                  <a:pt x="122" y="245"/>
                  <a:pt x="126" y="243"/>
                  <a:pt x="126" y="239"/>
                </a:cubicBezTo>
                <a:cubicBezTo>
                  <a:pt x="126" y="236"/>
                  <a:pt x="122" y="233"/>
                  <a:pt x="118" y="233"/>
                </a:cubicBezTo>
                <a:close/>
                <a:moveTo>
                  <a:pt x="141" y="233"/>
                </a:moveTo>
                <a:cubicBezTo>
                  <a:pt x="137" y="233"/>
                  <a:pt x="133" y="236"/>
                  <a:pt x="133" y="239"/>
                </a:cubicBezTo>
                <a:cubicBezTo>
                  <a:pt x="133" y="243"/>
                  <a:pt x="137" y="245"/>
                  <a:pt x="141" y="245"/>
                </a:cubicBezTo>
                <a:cubicBezTo>
                  <a:pt x="145" y="245"/>
                  <a:pt x="148" y="243"/>
                  <a:pt x="148" y="239"/>
                </a:cubicBezTo>
                <a:cubicBezTo>
                  <a:pt x="148" y="236"/>
                  <a:pt x="145" y="233"/>
                  <a:pt x="141" y="233"/>
                </a:cubicBezTo>
                <a:close/>
                <a:moveTo>
                  <a:pt x="118" y="252"/>
                </a:moveTo>
                <a:cubicBezTo>
                  <a:pt x="114" y="252"/>
                  <a:pt x="111" y="255"/>
                  <a:pt x="111" y="258"/>
                </a:cubicBezTo>
                <a:cubicBezTo>
                  <a:pt x="111" y="262"/>
                  <a:pt x="114" y="265"/>
                  <a:pt x="118" y="265"/>
                </a:cubicBezTo>
                <a:cubicBezTo>
                  <a:pt x="122" y="265"/>
                  <a:pt x="126" y="262"/>
                  <a:pt x="126" y="258"/>
                </a:cubicBezTo>
                <a:cubicBezTo>
                  <a:pt x="126" y="255"/>
                  <a:pt x="122" y="252"/>
                  <a:pt x="118" y="252"/>
                </a:cubicBezTo>
                <a:close/>
                <a:moveTo>
                  <a:pt x="141" y="252"/>
                </a:moveTo>
                <a:cubicBezTo>
                  <a:pt x="137" y="252"/>
                  <a:pt x="133" y="255"/>
                  <a:pt x="133" y="258"/>
                </a:cubicBezTo>
                <a:cubicBezTo>
                  <a:pt x="133" y="262"/>
                  <a:pt x="137" y="265"/>
                  <a:pt x="141" y="265"/>
                </a:cubicBezTo>
                <a:cubicBezTo>
                  <a:pt x="145" y="265"/>
                  <a:pt x="148" y="262"/>
                  <a:pt x="148" y="258"/>
                </a:cubicBezTo>
                <a:cubicBezTo>
                  <a:pt x="148" y="255"/>
                  <a:pt x="145" y="252"/>
                  <a:pt x="141" y="252"/>
                </a:cubicBezTo>
                <a:close/>
                <a:moveTo>
                  <a:pt x="118" y="271"/>
                </a:moveTo>
                <a:cubicBezTo>
                  <a:pt x="114" y="271"/>
                  <a:pt x="111" y="274"/>
                  <a:pt x="111" y="278"/>
                </a:cubicBezTo>
                <a:cubicBezTo>
                  <a:pt x="111" y="282"/>
                  <a:pt x="114" y="285"/>
                  <a:pt x="118" y="285"/>
                </a:cubicBezTo>
                <a:cubicBezTo>
                  <a:pt x="122" y="285"/>
                  <a:pt x="126" y="282"/>
                  <a:pt x="126" y="278"/>
                </a:cubicBezTo>
                <a:cubicBezTo>
                  <a:pt x="126" y="274"/>
                  <a:pt x="122" y="271"/>
                  <a:pt x="118" y="271"/>
                </a:cubicBezTo>
                <a:close/>
                <a:moveTo>
                  <a:pt x="320" y="116"/>
                </a:moveTo>
                <a:cubicBezTo>
                  <a:pt x="315" y="116"/>
                  <a:pt x="312" y="119"/>
                  <a:pt x="312" y="123"/>
                </a:cubicBezTo>
                <a:cubicBezTo>
                  <a:pt x="312" y="127"/>
                  <a:pt x="315" y="130"/>
                  <a:pt x="320" y="130"/>
                </a:cubicBezTo>
                <a:cubicBezTo>
                  <a:pt x="324" y="130"/>
                  <a:pt x="327" y="127"/>
                  <a:pt x="327" y="123"/>
                </a:cubicBezTo>
                <a:cubicBezTo>
                  <a:pt x="327" y="119"/>
                  <a:pt x="324" y="116"/>
                  <a:pt x="320" y="116"/>
                </a:cubicBezTo>
                <a:close/>
                <a:moveTo>
                  <a:pt x="164" y="175"/>
                </a:moveTo>
                <a:cubicBezTo>
                  <a:pt x="160" y="175"/>
                  <a:pt x="156" y="178"/>
                  <a:pt x="156" y="182"/>
                </a:cubicBezTo>
                <a:cubicBezTo>
                  <a:pt x="156" y="185"/>
                  <a:pt x="160" y="188"/>
                  <a:pt x="164" y="188"/>
                </a:cubicBezTo>
                <a:cubicBezTo>
                  <a:pt x="168" y="188"/>
                  <a:pt x="172" y="185"/>
                  <a:pt x="172" y="182"/>
                </a:cubicBezTo>
                <a:cubicBezTo>
                  <a:pt x="172" y="178"/>
                  <a:pt x="168" y="175"/>
                  <a:pt x="164" y="175"/>
                </a:cubicBezTo>
                <a:close/>
                <a:moveTo>
                  <a:pt x="186" y="175"/>
                </a:moveTo>
                <a:cubicBezTo>
                  <a:pt x="182" y="175"/>
                  <a:pt x="178" y="178"/>
                  <a:pt x="178" y="182"/>
                </a:cubicBezTo>
                <a:cubicBezTo>
                  <a:pt x="178" y="185"/>
                  <a:pt x="182" y="188"/>
                  <a:pt x="186" y="188"/>
                </a:cubicBezTo>
                <a:cubicBezTo>
                  <a:pt x="190" y="188"/>
                  <a:pt x="194" y="185"/>
                  <a:pt x="194" y="182"/>
                </a:cubicBezTo>
                <a:cubicBezTo>
                  <a:pt x="194" y="178"/>
                  <a:pt x="190" y="175"/>
                  <a:pt x="186" y="175"/>
                </a:cubicBezTo>
                <a:close/>
                <a:moveTo>
                  <a:pt x="164" y="194"/>
                </a:moveTo>
                <a:cubicBezTo>
                  <a:pt x="160" y="194"/>
                  <a:pt x="156" y="197"/>
                  <a:pt x="156" y="201"/>
                </a:cubicBezTo>
                <a:cubicBezTo>
                  <a:pt x="156" y="205"/>
                  <a:pt x="160" y="208"/>
                  <a:pt x="164" y="208"/>
                </a:cubicBezTo>
                <a:cubicBezTo>
                  <a:pt x="168" y="208"/>
                  <a:pt x="172" y="205"/>
                  <a:pt x="172" y="201"/>
                </a:cubicBezTo>
                <a:cubicBezTo>
                  <a:pt x="172" y="197"/>
                  <a:pt x="168" y="194"/>
                  <a:pt x="164" y="194"/>
                </a:cubicBezTo>
                <a:close/>
                <a:moveTo>
                  <a:pt x="186" y="194"/>
                </a:moveTo>
                <a:cubicBezTo>
                  <a:pt x="182" y="194"/>
                  <a:pt x="178" y="197"/>
                  <a:pt x="178" y="201"/>
                </a:cubicBezTo>
                <a:cubicBezTo>
                  <a:pt x="178" y="205"/>
                  <a:pt x="182" y="208"/>
                  <a:pt x="186" y="208"/>
                </a:cubicBezTo>
                <a:cubicBezTo>
                  <a:pt x="190" y="208"/>
                  <a:pt x="194" y="205"/>
                  <a:pt x="194" y="201"/>
                </a:cubicBezTo>
                <a:cubicBezTo>
                  <a:pt x="194" y="197"/>
                  <a:pt x="190" y="194"/>
                  <a:pt x="186" y="194"/>
                </a:cubicBezTo>
                <a:close/>
                <a:moveTo>
                  <a:pt x="164" y="214"/>
                </a:moveTo>
                <a:cubicBezTo>
                  <a:pt x="160" y="214"/>
                  <a:pt x="156" y="217"/>
                  <a:pt x="156" y="220"/>
                </a:cubicBezTo>
                <a:cubicBezTo>
                  <a:pt x="156" y="224"/>
                  <a:pt x="160" y="227"/>
                  <a:pt x="164" y="227"/>
                </a:cubicBezTo>
                <a:cubicBezTo>
                  <a:pt x="168" y="227"/>
                  <a:pt x="172" y="224"/>
                  <a:pt x="172" y="220"/>
                </a:cubicBezTo>
                <a:cubicBezTo>
                  <a:pt x="172" y="217"/>
                  <a:pt x="168" y="214"/>
                  <a:pt x="164" y="214"/>
                </a:cubicBezTo>
                <a:close/>
                <a:moveTo>
                  <a:pt x="186" y="214"/>
                </a:moveTo>
                <a:cubicBezTo>
                  <a:pt x="182" y="214"/>
                  <a:pt x="178" y="217"/>
                  <a:pt x="178" y="220"/>
                </a:cubicBezTo>
                <a:cubicBezTo>
                  <a:pt x="178" y="224"/>
                  <a:pt x="182" y="227"/>
                  <a:pt x="186" y="227"/>
                </a:cubicBezTo>
                <a:cubicBezTo>
                  <a:pt x="190" y="227"/>
                  <a:pt x="194" y="224"/>
                  <a:pt x="194" y="220"/>
                </a:cubicBezTo>
                <a:cubicBezTo>
                  <a:pt x="194" y="217"/>
                  <a:pt x="190" y="214"/>
                  <a:pt x="186" y="214"/>
                </a:cubicBezTo>
                <a:close/>
                <a:moveTo>
                  <a:pt x="164" y="233"/>
                </a:moveTo>
                <a:cubicBezTo>
                  <a:pt x="160" y="233"/>
                  <a:pt x="156" y="236"/>
                  <a:pt x="156" y="239"/>
                </a:cubicBezTo>
                <a:cubicBezTo>
                  <a:pt x="156" y="243"/>
                  <a:pt x="160" y="245"/>
                  <a:pt x="164" y="245"/>
                </a:cubicBezTo>
                <a:cubicBezTo>
                  <a:pt x="168" y="245"/>
                  <a:pt x="172" y="243"/>
                  <a:pt x="172" y="239"/>
                </a:cubicBezTo>
                <a:cubicBezTo>
                  <a:pt x="172" y="236"/>
                  <a:pt x="168" y="233"/>
                  <a:pt x="164" y="233"/>
                </a:cubicBezTo>
                <a:close/>
                <a:moveTo>
                  <a:pt x="186" y="233"/>
                </a:moveTo>
                <a:cubicBezTo>
                  <a:pt x="182" y="233"/>
                  <a:pt x="178" y="236"/>
                  <a:pt x="178" y="239"/>
                </a:cubicBezTo>
                <a:cubicBezTo>
                  <a:pt x="178" y="243"/>
                  <a:pt x="182" y="245"/>
                  <a:pt x="186" y="245"/>
                </a:cubicBezTo>
                <a:cubicBezTo>
                  <a:pt x="190" y="245"/>
                  <a:pt x="194" y="243"/>
                  <a:pt x="194" y="239"/>
                </a:cubicBezTo>
                <a:cubicBezTo>
                  <a:pt x="194" y="236"/>
                  <a:pt x="190" y="233"/>
                  <a:pt x="186" y="233"/>
                </a:cubicBezTo>
                <a:close/>
                <a:moveTo>
                  <a:pt x="164" y="252"/>
                </a:moveTo>
                <a:cubicBezTo>
                  <a:pt x="160" y="252"/>
                  <a:pt x="156" y="255"/>
                  <a:pt x="156" y="258"/>
                </a:cubicBezTo>
                <a:cubicBezTo>
                  <a:pt x="156" y="262"/>
                  <a:pt x="160" y="265"/>
                  <a:pt x="164" y="265"/>
                </a:cubicBezTo>
                <a:cubicBezTo>
                  <a:pt x="168" y="265"/>
                  <a:pt x="172" y="262"/>
                  <a:pt x="172" y="258"/>
                </a:cubicBezTo>
                <a:cubicBezTo>
                  <a:pt x="172" y="255"/>
                  <a:pt x="168" y="252"/>
                  <a:pt x="164" y="252"/>
                </a:cubicBezTo>
                <a:close/>
                <a:moveTo>
                  <a:pt x="186" y="252"/>
                </a:moveTo>
                <a:cubicBezTo>
                  <a:pt x="182" y="252"/>
                  <a:pt x="178" y="255"/>
                  <a:pt x="178" y="258"/>
                </a:cubicBezTo>
                <a:cubicBezTo>
                  <a:pt x="178" y="262"/>
                  <a:pt x="182" y="265"/>
                  <a:pt x="186" y="265"/>
                </a:cubicBezTo>
                <a:cubicBezTo>
                  <a:pt x="190" y="265"/>
                  <a:pt x="194" y="262"/>
                  <a:pt x="194" y="258"/>
                </a:cubicBezTo>
                <a:cubicBezTo>
                  <a:pt x="194" y="255"/>
                  <a:pt x="190" y="252"/>
                  <a:pt x="186" y="252"/>
                </a:cubicBezTo>
                <a:close/>
                <a:moveTo>
                  <a:pt x="208" y="175"/>
                </a:moveTo>
                <a:cubicBezTo>
                  <a:pt x="204" y="175"/>
                  <a:pt x="201" y="178"/>
                  <a:pt x="201" y="182"/>
                </a:cubicBezTo>
                <a:cubicBezTo>
                  <a:pt x="201" y="185"/>
                  <a:pt x="204" y="188"/>
                  <a:pt x="208" y="188"/>
                </a:cubicBezTo>
                <a:cubicBezTo>
                  <a:pt x="213" y="188"/>
                  <a:pt x="216" y="185"/>
                  <a:pt x="216" y="182"/>
                </a:cubicBezTo>
                <a:cubicBezTo>
                  <a:pt x="216" y="178"/>
                  <a:pt x="213" y="175"/>
                  <a:pt x="208" y="175"/>
                </a:cubicBezTo>
                <a:close/>
                <a:moveTo>
                  <a:pt x="231" y="175"/>
                </a:moveTo>
                <a:cubicBezTo>
                  <a:pt x="227" y="175"/>
                  <a:pt x="223" y="178"/>
                  <a:pt x="223" y="182"/>
                </a:cubicBezTo>
                <a:cubicBezTo>
                  <a:pt x="223" y="185"/>
                  <a:pt x="227" y="188"/>
                  <a:pt x="231" y="188"/>
                </a:cubicBezTo>
                <a:cubicBezTo>
                  <a:pt x="235" y="188"/>
                  <a:pt x="238" y="185"/>
                  <a:pt x="238" y="182"/>
                </a:cubicBezTo>
                <a:cubicBezTo>
                  <a:pt x="238" y="178"/>
                  <a:pt x="235" y="175"/>
                  <a:pt x="231" y="175"/>
                </a:cubicBezTo>
                <a:close/>
                <a:moveTo>
                  <a:pt x="208" y="194"/>
                </a:moveTo>
                <a:cubicBezTo>
                  <a:pt x="204" y="194"/>
                  <a:pt x="201" y="197"/>
                  <a:pt x="201" y="201"/>
                </a:cubicBezTo>
                <a:cubicBezTo>
                  <a:pt x="201" y="205"/>
                  <a:pt x="204" y="208"/>
                  <a:pt x="208" y="208"/>
                </a:cubicBezTo>
                <a:cubicBezTo>
                  <a:pt x="213" y="208"/>
                  <a:pt x="216" y="205"/>
                  <a:pt x="216" y="201"/>
                </a:cubicBezTo>
                <a:cubicBezTo>
                  <a:pt x="216" y="197"/>
                  <a:pt x="213" y="194"/>
                  <a:pt x="208" y="194"/>
                </a:cubicBezTo>
                <a:close/>
                <a:moveTo>
                  <a:pt x="231" y="194"/>
                </a:moveTo>
                <a:cubicBezTo>
                  <a:pt x="227" y="194"/>
                  <a:pt x="223" y="197"/>
                  <a:pt x="223" y="201"/>
                </a:cubicBezTo>
                <a:cubicBezTo>
                  <a:pt x="223" y="205"/>
                  <a:pt x="227" y="208"/>
                  <a:pt x="231" y="208"/>
                </a:cubicBezTo>
                <a:cubicBezTo>
                  <a:pt x="235" y="208"/>
                  <a:pt x="238" y="205"/>
                  <a:pt x="238" y="201"/>
                </a:cubicBezTo>
                <a:cubicBezTo>
                  <a:pt x="238" y="197"/>
                  <a:pt x="235" y="194"/>
                  <a:pt x="231" y="194"/>
                </a:cubicBezTo>
                <a:close/>
                <a:moveTo>
                  <a:pt x="208" y="214"/>
                </a:moveTo>
                <a:cubicBezTo>
                  <a:pt x="204" y="214"/>
                  <a:pt x="201" y="217"/>
                  <a:pt x="201" y="220"/>
                </a:cubicBezTo>
                <a:cubicBezTo>
                  <a:pt x="201" y="224"/>
                  <a:pt x="204" y="227"/>
                  <a:pt x="208" y="227"/>
                </a:cubicBezTo>
                <a:cubicBezTo>
                  <a:pt x="213" y="227"/>
                  <a:pt x="216" y="224"/>
                  <a:pt x="216" y="220"/>
                </a:cubicBezTo>
                <a:cubicBezTo>
                  <a:pt x="216" y="217"/>
                  <a:pt x="213" y="214"/>
                  <a:pt x="208" y="214"/>
                </a:cubicBezTo>
                <a:close/>
                <a:moveTo>
                  <a:pt x="231" y="214"/>
                </a:moveTo>
                <a:cubicBezTo>
                  <a:pt x="227" y="214"/>
                  <a:pt x="223" y="217"/>
                  <a:pt x="223" y="220"/>
                </a:cubicBezTo>
                <a:cubicBezTo>
                  <a:pt x="223" y="224"/>
                  <a:pt x="227" y="227"/>
                  <a:pt x="231" y="227"/>
                </a:cubicBezTo>
                <a:cubicBezTo>
                  <a:pt x="235" y="227"/>
                  <a:pt x="238" y="224"/>
                  <a:pt x="238" y="220"/>
                </a:cubicBezTo>
                <a:cubicBezTo>
                  <a:pt x="238" y="217"/>
                  <a:pt x="235" y="214"/>
                  <a:pt x="231" y="214"/>
                </a:cubicBezTo>
                <a:close/>
                <a:moveTo>
                  <a:pt x="208" y="233"/>
                </a:moveTo>
                <a:cubicBezTo>
                  <a:pt x="204" y="233"/>
                  <a:pt x="201" y="236"/>
                  <a:pt x="201" y="239"/>
                </a:cubicBezTo>
                <a:cubicBezTo>
                  <a:pt x="201" y="243"/>
                  <a:pt x="204" y="245"/>
                  <a:pt x="208" y="245"/>
                </a:cubicBezTo>
                <a:cubicBezTo>
                  <a:pt x="213" y="245"/>
                  <a:pt x="216" y="243"/>
                  <a:pt x="216" y="239"/>
                </a:cubicBezTo>
                <a:cubicBezTo>
                  <a:pt x="216" y="236"/>
                  <a:pt x="213" y="233"/>
                  <a:pt x="208" y="233"/>
                </a:cubicBezTo>
                <a:close/>
                <a:moveTo>
                  <a:pt x="231" y="233"/>
                </a:moveTo>
                <a:cubicBezTo>
                  <a:pt x="227" y="233"/>
                  <a:pt x="223" y="236"/>
                  <a:pt x="223" y="239"/>
                </a:cubicBezTo>
                <a:cubicBezTo>
                  <a:pt x="223" y="243"/>
                  <a:pt x="227" y="245"/>
                  <a:pt x="231" y="245"/>
                </a:cubicBezTo>
                <a:cubicBezTo>
                  <a:pt x="235" y="245"/>
                  <a:pt x="238" y="243"/>
                  <a:pt x="238" y="239"/>
                </a:cubicBezTo>
                <a:cubicBezTo>
                  <a:pt x="238" y="236"/>
                  <a:pt x="235" y="233"/>
                  <a:pt x="231" y="233"/>
                </a:cubicBezTo>
                <a:close/>
                <a:moveTo>
                  <a:pt x="208" y="252"/>
                </a:moveTo>
                <a:cubicBezTo>
                  <a:pt x="204" y="252"/>
                  <a:pt x="201" y="255"/>
                  <a:pt x="201" y="258"/>
                </a:cubicBezTo>
                <a:cubicBezTo>
                  <a:pt x="201" y="262"/>
                  <a:pt x="204" y="265"/>
                  <a:pt x="208" y="265"/>
                </a:cubicBezTo>
                <a:cubicBezTo>
                  <a:pt x="213" y="265"/>
                  <a:pt x="216" y="262"/>
                  <a:pt x="216" y="258"/>
                </a:cubicBezTo>
                <a:cubicBezTo>
                  <a:pt x="216" y="255"/>
                  <a:pt x="213" y="252"/>
                  <a:pt x="208" y="252"/>
                </a:cubicBezTo>
                <a:close/>
                <a:moveTo>
                  <a:pt x="231" y="252"/>
                </a:moveTo>
                <a:cubicBezTo>
                  <a:pt x="227" y="252"/>
                  <a:pt x="223" y="255"/>
                  <a:pt x="223" y="258"/>
                </a:cubicBezTo>
                <a:cubicBezTo>
                  <a:pt x="223" y="262"/>
                  <a:pt x="227" y="265"/>
                  <a:pt x="231" y="265"/>
                </a:cubicBezTo>
                <a:cubicBezTo>
                  <a:pt x="235" y="265"/>
                  <a:pt x="238" y="262"/>
                  <a:pt x="238" y="258"/>
                </a:cubicBezTo>
                <a:cubicBezTo>
                  <a:pt x="238" y="255"/>
                  <a:pt x="235" y="252"/>
                  <a:pt x="231" y="252"/>
                </a:cubicBezTo>
                <a:close/>
                <a:moveTo>
                  <a:pt x="231" y="271"/>
                </a:moveTo>
                <a:cubicBezTo>
                  <a:pt x="227" y="271"/>
                  <a:pt x="223" y="274"/>
                  <a:pt x="223" y="278"/>
                </a:cubicBezTo>
                <a:cubicBezTo>
                  <a:pt x="223" y="282"/>
                  <a:pt x="227" y="285"/>
                  <a:pt x="231" y="285"/>
                </a:cubicBezTo>
                <a:cubicBezTo>
                  <a:pt x="235" y="285"/>
                  <a:pt x="238" y="282"/>
                  <a:pt x="238" y="278"/>
                </a:cubicBezTo>
                <a:cubicBezTo>
                  <a:pt x="238" y="274"/>
                  <a:pt x="235" y="271"/>
                  <a:pt x="231" y="271"/>
                </a:cubicBezTo>
                <a:close/>
                <a:moveTo>
                  <a:pt x="253" y="155"/>
                </a:moveTo>
                <a:cubicBezTo>
                  <a:pt x="248" y="155"/>
                  <a:pt x="245" y="158"/>
                  <a:pt x="245" y="162"/>
                </a:cubicBezTo>
                <a:cubicBezTo>
                  <a:pt x="245" y="166"/>
                  <a:pt x="248" y="169"/>
                  <a:pt x="253" y="169"/>
                </a:cubicBezTo>
                <a:cubicBezTo>
                  <a:pt x="257" y="169"/>
                  <a:pt x="260" y="166"/>
                  <a:pt x="260" y="162"/>
                </a:cubicBezTo>
                <a:cubicBezTo>
                  <a:pt x="260" y="158"/>
                  <a:pt x="257" y="155"/>
                  <a:pt x="253" y="155"/>
                </a:cubicBezTo>
                <a:close/>
                <a:moveTo>
                  <a:pt x="275" y="155"/>
                </a:moveTo>
                <a:cubicBezTo>
                  <a:pt x="270" y="155"/>
                  <a:pt x="267" y="158"/>
                  <a:pt x="267" y="162"/>
                </a:cubicBezTo>
                <a:cubicBezTo>
                  <a:pt x="267" y="166"/>
                  <a:pt x="270" y="169"/>
                  <a:pt x="275" y="169"/>
                </a:cubicBezTo>
                <a:cubicBezTo>
                  <a:pt x="279" y="169"/>
                  <a:pt x="282" y="166"/>
                  <a:pt x="282" y="162"/>
                </a:cubicBezTo>
                <a:cubicBezTo>
                  <a:pt x="282" y="158"/>
                  <a:pt x="279" y="155"/>
                  <a:pt x="275" y="155"/>
                </a:cubicBezTo>
                <a:close/>
                <a:moveTo>
                  <a:pt x="253" y="175"/>
                </a:moveTo>
                <a:cubicBezTo>
                  <a:pt x="248" y="175"/>
                  <a:pt x="245" y="178"/>
                  <a:pt x="245" y="182"/>
                </a:cubicBezTo>
                <a:cubicBezTo>
                  <a:pt x="245" y="185"/>
                  <a:pt x="248" y="188"/>
                  <a:pt x="253" y="188"/>
                </a:cubicBezTo>
                <a:cubicBezTo>
                  <a:pt x="257" y="188"/>
                  <a:pt x="260" y="185"/>
                  <a:pt x="260" y="182"/>
                </a:cubicBezTo>
                <a:cubicBezTo>
                  <a:pt x="260" y="178"/>
                  <a:pt x="257" y="175"/>
                  <a:pt x="253" y="175"/>
                </a:cubicBezTo>
                <a:close/>
                <a:moveTo>
                  <a:pt x="275" y="175"/>
                </a:moveTo>
                <a:cubicBezTo>
                  <a:pt x="270" y="175"/>
                  <a:pt x="267" y="178"/>
                  <a:pt x="267" y="182"/>
                </a:cubicBezTo>
                <a:cubicBezTo>
                  <a:pt x="267" y="185"/>
                  <a:pt x="270" y="188"/>
                  <a:pt x="275" y="188"/>
                </a:cubicBezTo>
                <a:cubicBezTo>
                  <a:pt x="279" y="188"/>
                  <a:pt x="282" y="185"/>
                  <a:pt x="282" y="182"/>
                </a:cubicBezTo>
                <a:cubicBezTo>
                  <a:pt x="282" y="178"/>
                  <a:pt x="279" y="175"/>
                  <a:pt x="275" y="175"/>
                </a:cubicBezTo>
                <a:close/>
                <a:moveTo>
                  <a:pt x="253" y="194"/>
                </a:moveTo>
                <a:cubicBezTo>
                  <a:pt x="248" y="194"/>
                  <a:pt x="245" y="197"/>
                  <a:pt x="245" y="201"/>
                </a:cubicBezTo>
                <a:cubicBezTo>
                  <a:pt x="245" y="205"/>
                  <a:pt x="248" y="208"/>
                  <a:pt x="253" y="208"/>
                </a:cubicBezTo>
                <a:cubicBezTo>
                  <a:pt x="257" y="208"/>
                  <a:pt x="260" y="205"/>
                  <a:pt x="260" y="201"/>
                </a:cubicBezTo>
                <a:cubicBezTo>
                  <a:pt x="260" y="197"/>
                  <a:pt x="257" y="194"/>
                  <a:pt x="253" y="194"/>
                </a:cubicBezTo>
                <a:close/>
                <a:moveTo>
                  <a:pt x="275" y="194"/>
                </a:moveTo>
                <a:cubicBezTo>
                  <a:pt x="270" y="194"/>
                  <a:pt x="267" y="197"/>
                  <a:pt x="267" y="201"/>
                </a:cubicBezTo>
                <a:cubicBezTo>
                  <a:pt x="267" y="205"/>
                  <a:pt x="270" y="208"/>
                  <a:pt x="275" y="208"/>
                </a:cubicBezTo>
                <a:cubicBezTo>
                  <a:pt x="279" y="208"/>
                  <a:pt x="282" y="205"/>
                  <a:pt x="282" y="201"/>
                </a:cubicBezTo>
                <a:cubicBezTo>
                  <a:pt x="282" y="197"/>
                  <a:pt x="279" y="194"/>
                  <a:pt x="275" y="194"/>
                </a:cubicBezTo>
                <a:close/>
                <a:moveTo>
                  <a:pt x="253" y="214"/>
                </a:moveTo>
                <a:cubicBezTo>
                  <a:pt x="248" y="214"/>
                  <a:pt x="245" y="217"/>
                  <a:pt x="245" y="220"/>
                </a:cubicBezTo>
                <a:cubicBezTo>
                  <a:pt x="245" y="224"/>
                  <a:pt x="248" y="227"/>
                  <a:pt x="253" y="227"/>
                </a:cubicBezTo>
                <a:cubicBezTo>
                  <a:pt x="257" y="227"/>
                  <a:pt x="260" y="224"/>
                  <a:pt x="260" y="220"/>
                </a:cubicBezTo>
                <a:cubicBezTo>
                  <a:pt x="260" y="217"/>
                  <a:pt x="257" y="214"/>
                  <a:pt x="253" y="214"/>
                </a:cubicBezTo>
                <a:close/>
                <a:moveTo>
                  <a:pt x="275" y="214"/>
                </a:moveTo>
                <a:cubicBezTo>
                  <a:pt x="270" y="214"/>
                  <a:pt x="267" y="217"/>
                  <a:pt x="267" y="220"/>
                </a:cubicBezTo>
                <a:cubicBezTo>
                  <a:pt x="267" y="224"/>
                  <a:pt x="270" y="227"/>
                  <a:pt x="275" y="227"/>
                </a:cubicBezTo>
                <a:cubicBezTo>
                  <a:pt x="279" y="227"/>
                  <a:pt x="282" y="224"/>
                  <a:pt x="282" y="220"/>
                </a:cubicBezTo>
                <a:cubicBezTo>
                  <a:pt x="282" y="217"/>
                  <a:pt x="279" y="214"/>
                  <a:pt x="275" y="214"/>
                </a:cubicBezTo>
                <a:close/>
                <a:moveTo>
                  <a:pt x="253" y="233"/>
                </a:moveTo>
                <a:cubicBezTo>
                  <a:pt x="248" y="233"/>
                  <a:pt x="245" y="236"/>
                  <a:pt x="245" y="239"/>
                </a:cubicBezTo>
                <a:cubicBezTo>
                  <a:pt x="245" y="243"/>
                  <a:pt x="248" y="245"/>
                  <a:pt x="253" y="245"/>
                </a:cubicBezTo>
                <a:cubicBezTo>
                  <a:pt x="257" y="245"/>
                  <a:pt x="260" y="243"/>
                  <a:pt x="260" y="239"/>
                </a:cubicBezTo>
                <a:cubicBezTo>
                  <a:pt x="260" y="236"/>
                  <a:pt x="257" y="233"/>
                  <a:pt x="253" y="233"/>
                </a:cubicBezTo>
                <a:close/>
                <a:moveTo>
                  <a:pt x="275" y="233"/>
                </a:moveTo>
                <a:cubicBezTo>
                  <a:pt x="270" y="233"/>
                  <a:pt x="267" y="236"/>
                  <a:pt x="267" y="239"/>
                </a:cubicBezTo>
                <a:cubicBezTo>
                  <a:pt x="267" y="243"/>
                  <a:pt x="270" y="245"/>
                  <a:pt x="275" y="245"/>
                </a:cubicBezTo>
                <a:cubicBezTo>
                  <a:pt x="279" y="245"/>
                  <a:pt x="282" y="243"/>
                  <a:pt x="282" y="239"/>
                </a:cubicBezTo>
                <a:cubicBezTo>
                  <a:pt x="282" y="236"/>
                  <a:pt x="279" y="233"/>
                  <a:pt x="275" y="233"/>
                </a:cubicBezTo>
                <a:close/>
                <a:moveTo>
                  <a:pt x="253" y="252"/>
                </a:moveTo>
                <a:cubicBezTo>
                  <a:pt x="248" y="252"/>
                  <a:pt x="245" y="255"/>
                  <a:pt x="245" y="258"/>
                </a:cubicBezTo>
                <a:cubicBezTo>
                  <a:pt x="245" y="262"/>
                  <a:pt x="248" y="265"/>
                  <a:pt x="253" y="265"/>
                </a:cubicBezTo>
                <a:cubicBezTo>
                  <a:pt x="257" y="265"/>
                  <a:pt x="260" y="262"/>
                  <a:pt x="260" y="258"/>
                </a:cubicBezTo>
                <a:cubicBezTo>
                  <a:pt x="260" y="255"/>
                  <a:pt x="257" y="252"/>
                  <a:pt x="253" y="252"/>
                </a:cubicBezTo>
                <a:close/>
                <a:moveTo>
                  <a:pt x="275" y="252"/>
                </a:moveTo>
                <a:cubicBezTo>
                  <a:pt x="270" y="252"/>
                  <a:pt x="267" y="255"/>
                  <a:pt x="267" y="258"/>
                </a:cubicBezTo>
                <a:cubicBezTo>
                  <a:pt x="267" y="262"/>
                  <a:pt x="270" y="265"/>
                  <a:pt x="275" y="265"/>
                </a:cubicBezTo>
                <a:cubicBezTo>
                  <a:pt x="279" y="265"/>
                  <a:pt x="282" y="262"/>
                  <a:pt x="282" y="258"/>
                </a:cubicBezTo>
                <a:cubicBezTo>
                  <a:pt x="282" y="255"/>
                  <a:pt x="279" y="252"/>
                  <a:pt x="275" y="252"/>
                </a:cubicBezTo>
                <a:close/>
                <a:moveTo>
                  <a:pt x="253" y="271"/>
                </a:moveTo>
                <a:cubicBezTo>
                  <a:pt x="248" y="271"/>
                  <a:pt x="245" y="274"/>
                  <a:pt x="245" y="278"/>
                </a:cubicBezTo>
                <a:cubicBezTo>
                  <a:pt x="245" y="282"/>
                  <a:pt x="248" y="285"/>
                  <a:pt x="253" y="285"/>
                </a:cubicBezTo>
                <a:cubicBezTo>
                  <a:pt x="257" y="285"/>
                  <a:pt x="260" y="282"/>
                  <a:pt x="260" y="278"/>
                </a:cubicBezTo>
                <a:cubicBezTo>
                  <a:pt x="260" y="274"/>
                  <a:pt x="257" y="271"/>
                  <a:pt x="253" y="271"/>
                </a:cubicBezTo>
                <a:close/>
                <a:moveTo>
                  <a:pt x="275" y="271"/>
                </a:moveTo>
                <a:cubicBezTo>
                  <a:pt x="270" y="271"/>
                  <a:pt x="267" y="274"/>
                  <a:pt x="267" y="278"/>
                </a:cubicBezTo>
                <a:cubicBezTo>
                  <a:pt x="267" y="282"/>
                  <a:pt x="270" y="285"/>
                  <a:pt x="275" y="285"/>
                </a:cubicBezTo>
                <a:cubicBezTo>
                  <a:pt x="279" y="285"/>
                  <a:pt x="282" y="282"/>
                  <a:pt x="282" y="278"/>
                </a:cubicBezTo>
                <a:cubicBezTo>
                  <a:pt x="282" y="274"/>
                  <a:pt x="279" y="271"/>
                  <a:pt x="275" y="271"/>
                </a:cubicBezTo>
                <a:close/>
                <a:moveTo>
                  <a:pt x="320" y="136"/>
                </a:moveTo>
                <a:cubicBezTo>
                  <a:pt x="315" y="136"/>
                  <a:pt x="312" y="139"/>
                  <a:pt x="312" y="143"/>
                </a:cubicBezTo>
                <a:cubicBezTo>
                  <a:pt x="312" y="146"/>
                  <a:pt x="315" y="149"/>
                  <a:pt x="320" y="149"/>
                </a:cubicBezTo>
                <a:cubicBezTo>
                  <a:pt x="324" y="149"/>
                  <a:pt x="327" y="146"/>
                  <a:pt x="327" y="143"/>
                </a:cubicBezTo>
                <a:cubicBezTo>
                  <a:pt x="327" y="139"/>
                  <a:pt x="324" y="136"/>
                  <a:pt x="320" y="136"/>
                </a:cubicBezTo>
                <a:close/>
                <a:moveTo>
                  <a:pt x="297" y="175"/>
                </a:moveTo>
                <a:cubicBezTo>
                  <a:pt x="292" y="175"/>
                  <a:pt x="289" y="178"/>
                  <a:pt x="289" y="182"/>
                </a:cubicBezTo>
                <a:cubicBezTo>
                  <a:pt x="289" y="185"/>
                  <a:pt x="292" y="188"/>
                  <a:pt x="297" y="188"/>
                </a:cubicBezTo>
                <a:cubicBezTo>
                  <a:pt x="301" y="188"/>
                  <a:pt x="304" y="185"/>
                  <a:pt x="304" y="182"/>
                </a:cubicBezTo>
                <a:cubicBezTo>
                  <a:pt x="304" y="178"/>
                  <a:pt x="301" y="175"/>
                  <a:pt x="297" y="175"/>
                </a:cubicBezTo>
                <a:close/>
                <a:moveTo>
                  <a:pt x="320" y="175"/>
                </a:moveTo>
                <a:cubicBezTo>
                  <a:pt x="315" y="175"/>
                  <a:pt x="312" y="178"/>
                  <a:pt x="312" y="182"/>
                </a:cubicBezTo>
                <a:cubicBezTo>
                  <a:pt x="312" y="185"/>
                  <a:pt x="315" y="188"/>
                  <a:pt x="320" y="188"/>
                </a:cubicBezTo>
                <a:cubicBezTo>
                  <a:pt x="324" y="188"/>
                  <a:pt x="327" y="185"/>
                  <a:pt x="327" y="182"/>
                </a:cubicBezTo>
                <a:cubicBezTo>
                  <a:pt x="327" y="178"/>
                  <a:pt x="324" y="175"/>
                  <a:pt x="320" y="175"/>
                </a:cubicBezTo>
                <a:close/>
                <a:moveTo>
                  <a:pt x="297" y="194"/>
                </a:moveTo>
                <a:cubicBezTo>
                  <a:pt x="292" y="194"/>
                  <a:pt x="289" y="197"/>
                  <a:pt x="289" y="201"/>
                </a:cubicBezTo>
                <a:cubicBezTo>
                  <a:pt x="289" y="205"/>
                  <a:pt x="292" y="208"/>
                  <a:pt x="297" y="208"/>
                </a:cubicBezTo>
                <a:cubicBezTo>
                  <a:pt x="301" y="208"/>
                  <a:pt x="304" y="205"/>
                  <a:pt x="304" y="201"/>
                </a:cubicBezTo>
                <a:cubicBezTo>
                  <a:pt x="304" y="197"/>
                  <a:pt x="301" y="194"/>
                  <a:pt x="297" y="194"/>
                </a:cubicBezTo>
                <a:close/>
                <a:moveTo>
                  <a:pt x="320" y="194"/>
                </a:moveTo>
                <a:cubicBezTo>
                  <a:pt x="315" y="194"/>
                  <a:pt x="312" y="197"/>
                  <a:pt x="312" y="201"/>
                </a:cubicBezTo>
                <a:cubicBezTo>
                  <a:pt x="312" y="205"/>
                  <a:pt x="315" y="208"/>
                  <a:pt x="320" y="208"/>
                </a:cubicBezTo>
                <a:cubicBezTo>
                  <a:pt x="324" y="208"/>
                  <a:pt x="327" y="205"/>
                  <a:pt x="327" y="201"/>
                </a:cubicBezTo>
                <a:cubicBezTo>
                  <a:pt x="327" y="197"/>
                  <a:pt x="324" y="194"/>
                  <a:pt x="320" y="194"/>
                </a:cubicBezTo>
                <a:close/>
                <a:moveTo>
                  <a:pt x="297" y="214"/>
                </a:moveTo>
                <a:cubicBezTo>
                  <a:pt x="292" y="214"/>
                  <a:pt x="289" y="217"/>
                  <a:pt x="289" y="220"/>
                </a:cubicBezTo>
                <a:cubicBezTo>
                  <a:pt x="289" y="224"/>
                  <a:pt x="292" y="227"/>
                  <a:pt x="297" y="227"/>
                </a:cubicBezTo>
                <a:cubicBezTo>
                  <a:pt x="301" y="227"/>
                  <a:pt x="304" y="224"/>
                  <a:pt x="304" y="220"/>
                </a:cubicBezTo>
                <a:cubicBezTo>
                  <a:pt x="304" y="217"/>
                  <a:pt x="301" y="214"/>
                  <a:pt x="297" y="214"/>
                </a:cubicBezTo>
                <a:close/>
                <a:moveTo>
                  <a:pt x="320" y="214"/>
                </a:moveTo>
                <a:cubicBezTo>
                  <a:pt x="315" y="214"/>
                  <a:pt x="312" y="217"/>
                  <a:pt x="312" y="220"/>
                </a:cubicBezTo>
                <a:cubicBezTo>
                  <a:pt x="312" y="224"/>
                  <a:pt x="315" y="227"/>
                  <a:pt x="320" y="227"/>
                </a:cubicBezTo>
                <a:cubicBezTo>
                  <a:pt x="324" y="227"/>
                  <a:pt x="327" y="224"/>
                  <a:pt x="327" y="220"/>
                </a:cubicBezTo>
                <a:cubicBezTo>
                  <a:pt x="327" y="217"/>
                  <a:pt x="324" y="214"/>
                  <a:pt x="320" y="214"/>
                </a:cubicBezTo>
                <a:close/>
                <a:moveTo>
                  <a:pt x="297" y="233"/>
                </a:moveTo>
                <a:cubicBezTo>
                  <a:pt x="292" y="233"/>
                  <a:pt x="289" y="236"/>
                  <a:pt x="289" y="239"/>
                </a:cubicBezTo>
                <a:cubicBezTo>
                  <a:pt x="289" y="243"/>
                  <a:pt x="292" y="245"/>
                  <a:pt x="297" y="245"/>
                </a:cubicBezTo>
                <a:cubicBezTo>
                  <a:pt x="301" y="245"/>
                  <a:pt x="304" y="243"/>
                  <a:pt x="304" y="239"/>
                </a:cubicBezTo>
                <a:cubicBezTo>
                  <a:pt x="304" y="236"/>
                  <a:pt x="301" y="233"/>
                  <a:pt x="297" y="233"/>
                </a:cubicBezTo>
                <a:close/>
                <a:moveTo>
                  <a:pt x="320" y="233"/>
                </a:moveTo>
                <a:cubicBezTo>
                  <a:pt x="315" y="233"/>
                  <a:pt x="312" y="236"/>
                  <a:pt x="312" y="239"/>
                </a:cubicBezTo>
                <a:cubicBezTo>
                  <a:pt x="312" y="243"/>
                  <a:pt x="315" y="245"/>
                  <a:pt x="320" y="245"/>
                </a:cubicBezTo>
                <a:cubicBezTo>
                  <a:pt x="324" y="245"/>
                  <a:pt x="327" y="243"/>
                  <a:pt x="327" y="239"/>
                </a:cubicBezTo>
                <a:cubicBezTo>
                  <a:pt x="327" y="236"/>
                  <a:pt x="324" y="233"/>
                  <a:pt x="320" y="233"/>
                </a:cubicBezTo>
                <a:close/>
                <a:moveTo>
                  <a:pt x="297" y="252"/>
                </a:moveTo>
                <a:cubicBezTo>
                  <a:pt x="292" y="252"/>
                  <a:pt x="289" y="255"/>
                  <a:pt x="289" y="258"/>
                </a:cubicBezTo>
                <a:cubicBezTo>
                  <a:pt x="289" y="262"/>
                  <a:pt x="292" y="265"/>
                  <a:pt x="297" y="265"/>
                </a:cubicBezTo>
                <a:cubicBezTo>
                  <a:pt x="301" y="265"/>
                  <a:pt x="304" y="262"/>
                  <a:pt x="304" y="258"/>
                </a:cubicBezTo>
                <a:cubicBezTo>
                  <a:pt x="304" y="255"/>
                  <a:pt x="301" y="252"/>
                  <a:pt x="297" y="252"/>
                </a:cubicBezTo>
                <a:close/>
                <a:moveTo>
                  <a:pt x="320" y="252"/>
                </a:moveTo>
                <a:cubicBezTo>
                  <a:pt x="315" y="252"/>
                  <a:pt x="312" y="255"/>
                  <a:pt x="312" y="258"/>
                </a:cubicBezTo>
                <a:cubicBezTo>
                  <a:pt x="312" y="262"/>
                  <a:pt x="315" y="265"/>
                  <a:pt x="320" y="265"/>
                </a:cubicBezTo>
                <a:cubicBezTo>
                  <a:pt x="324" y="265"/>
                  <a:pt x="327" y="262"/>
                  <a:pt x="327" y="258"/>
                </a:cubicBezTo>
                <a:cubicBezTo>
                  <a:pt x="327" y="255"/>
                  <a:pt x="324" y="252"/>
                  <a:pt x="320" y="252"/>
                </a:cubicBezTo>
                <a:close/>
                <a:moveTo>
                  <a:pt x="297" y="271"/>
                </a:moveTo>
                <a:cubicBezTo>
                  <a:pt x="292" y="271"/>
                  <a:pt x="289" y="274"/>
                  <a:pt x="289" y="278"/>
                </a:cubicBezTo>
                <a:cubicBezTo>
                  <a:pt x="289" y="282"/>
                  <a:pt x="292" y="285"/>
                  <a:pt x="297" y="285"/>
                </a:cubicBezTo>
                <a:cubicBezTo>
                  <a:pt x="301" y="285"/>
                  <a:pt x="304" y="282"/>
                  <a:pt x="304" y="278"/>
                </a:cubicBezTo>
                <a:cubicBezTo>
                  <a:pt x="304" y="274"/>
                  <a:pt x="301" y="271"/>
                  <a:pt x="297" y="271"/>
                </a:cubicBezTo>
                <a:close/>
                <a:moveTo>
                  <a:pt x="320" y="271"/>
                </a:moveTo>
                <a:cubicBezTo>
                  <a:pt x="315" y="271"/>
                  <a:pt x="312" y="274"/>
                  <a:pt x="312" y="278"/>
                </a:cubicBezTo>
                <a:cubicBezTo>
                  <a:pt x="312" y="282"/>
                  <a:pt x="315" y="285"/>
                  <a:pt x="320" y="285"/>
                </a:cubicBezTo>
                <a:cubicBezTo>
                  <a:pt x="324" y="285"/>
                  <a:pt x="327" y="282"/>
                  <a:pt x="327" y="278"/>
                </a:cubicBezTo>
                <a:cubicBezTo>
                  <a:pt x="327" y="274"/>
                  <a:pt x="324" y="271"/>
                  <a:pt x="320" y="271"/>
                </a:cubicBezTo>
                <a:close/>
                <a:moveTo>
                  <a:pt x="341" y="78"/>
                </a:moveTo>
                <a:cubicBezTo>
                  <a:pt x="337" y="78"/>
                  <a:pt x="334" y="81"/>
                  <a:pt x="334" y="85"/>
                </a:cubicBezTo>
                <a:cubicBezTo>
                  <a:pt x="334" y="88"/>
                  <a:pt x="337" y="91"/>
                  <a:pt x="341" y="91"/>
                </a:cubicBezTo>
                <a:cubicBezTo>
                  <a:pt x="346" y="91"/>
                  <a:pt x="349" y="88"/>
                  <a:pt x="349" y="85"/>
                </a:cubicBezTo>
                <a:cubicBezTo>
                  <a:pt x="349" y="81"/>
                  <a:pt x="346" y="78"/>
                  <a:pt x="341" y="78"/>
                </a:cubicBezTo>
                <a:close/>
                <a:moveTo>
                  <a:pt x="364" y="78"/>
                </a:moveTo>
                <a:cubicBezTo>
                  <a:pt x="359" y="78"/>
                  <a:pt x="356" y="81"/>
                  <a:pt x="356" y="85"/>
                </a:cubicBezTo>
                <a:cubicBezTo>
                  <a:pt x="356" y="88"/>
                  <a:pt x="359" y="91"/>
                  <a:pt x="364" y="91"/>
                </a:cubicBezTo>
                <a:cubicBezTo>
                  <a:pt x="368" y="91"/>
                  <a:pt x="371" y="88"/>
                  <a:pt x="371" y="85"/>
                </a:cubicBezTo>
                <a:cubicBezTo>
                  <a:pt x="371" y="81"/>
                  <a:pt x="368" y="78"/>
                  <a:pt x="364" y="78"/>
                </a:cubicBezTo>
                <a:close/>
                <a:moveTo>
                  <a:pt x="364" y="97"/>
                </a:moveTo>
                <a:cubicBezTo>
                  <a:pt x="359" y="97"/>
                  <a:pt x="356" y="100"/>
                  <a:pt x="356" y="104"/>
                </a:cubicBezTo>
                <a:cubicBezTo>
                  <a:pt x="356" y="107"/>
                  <a:pt x="359" y="110"/>
                  <a:pt x="364" y="110"/>
                </a:cubicBezTo>
                <a:cubicBezTo>
                  <a:pt x="368" y="110"/>
                  <a:pt x="371" y="107"/>
                  <a:pt x="371" y="104"/>
                </a:cubicBezTo>
                <a:cubicBezTo>
                  <a:pt x="371" y="100"/>
                  <a:pt x="368" y="97"/>
                  <a:pt x="364" y="97"/>
                </a:cubicBezTo>
                <a:close/>
                <a:moveTo>
                  <a:pt x="341" y="116"/>
                </a:moveTo>
                <a:cubicBezTo>
                  <a:pt x="337" y="116"/>
                  <a:pt x="334" y="119"/>
                  <a:pt x="334" y="123"/>
                </a:cubicBezTo>
                <a:cubicBezTo>
                  <a:pt x="334" y="127"/>
                  <a:pt x="337" y="130"/>
                  <a:pt x="341" y="130"/>
                </a:cubicBezTo>
                <a:cubicBezTo>
                  <a:pt x="346" y="130"/>
                  <a:pt x="349" y="127"/>
                  <a:pt x="349" y="123"/>
                </a:cubicBezTo>
                <a:cubicBezTo>
                  <a:pt x="349" y="119"/>
                  <a:pt x="346" y="116"/>
                  <a:pt x="341" y="116"/>
                </a:cubicBezTo>
                <a:close/>
                <a:moveTo>
                  <a:pt x="364" y="116"/>
                </a:moveTo>
                <a:cubicBezTo>
                  <a:pt x="359" y="116"/>
                  <a:pt x="356" y="119"/>
                  <a:pt x="356" y="123"/>
                </a:cubicBezTo>
                <a:cubicBezTo>
                  <a:pt x="356" y="127"/>
                  <a:pt x="359" y="130"/>
                  <a:pt x="364" y="130"/>
                </a:cubicBezTo>
                <a:cubicBezTo>
                  <a:pt x="368" y="130"/>
                  <a:pt x="371" y="127"/>
                  <a:pt x="371" y="123"/>
                </a:cubicBezTo>
                <a:cubicBezTo>
                  <a:pt x="371" y="119"/>
                  <a:pt x="368" y="116"/>
                  <a:pt x="364" y="116"/>
                </a:cubicBezTo>
                <a:close/>
                <a:moveTo>
                  <a:pt x="385" y="78"/>
                </a:moveTo>
                <a:cubicBezTo>
                  <a:pt x="381" y="78"/>
                  <a:pt x="378" y="81"/>
                  <a:pt x="378" y="85"/>
                </a:cubicBezTo>
                <a:cubicBezTo>
                  <a:pt x="378" y="88"/>
                  <a:pt x="381" y="91"/>
                  <a:pt x="385" y="91"/>
                </a:cubicBezTo>
                <a:cubicBezTo>
                  <a:pt x="389" y="91"/>
                  <a:pt x="393" y="88"/>
                  <a:pt x="393" y="85"/>
                </a:cubicBezTo>
                <a:cubicBezTo>
                  <a:pt x="393" y="81"/>
                  <a:pt x="389" y="78"/>
                  <a:pt x="385" y="78"/>
                </a:cubicBezTo>
                <a:close/>
                <a:moveTo>
                  <a:pt x="408" y="78"/>
                </a:moveTo>
                <a:cubicBezTo>
                  <a:pt x="404" y="78"/>
                  <a:pt x="401" y="81"/>
                  <a:pt x="401" y="85"/>
                </a:cubicBezTo>
                <a:cubicBezTo>
                  <a:pt x="401" y="88"/>
                  <a:pt x="404" y="91"/>
                  <a:pt x="408" y="91"/>
                </a:cubicBezTo>
                <a:cubicBezTo>
                  <a:pt x="413" y="91"/>
                  <a:pt x="416" y="88"/>
                  <a:pt x="416" y="85"/>
                </a:cubicBezTo>
                <a:cubicBezTo>
                  <a:pt x="416" y="81"/>
                  <a:pt x="413" y="78"/>
                  <a:pt x="408" y="78"/>
                </a:cubicBezTo>
                <a:close/>
                <a:moveTo>
                  <a:pt x="385" y="98"/>
                </a:moveTo>
                <a:cubicBezTo>
                  <a:pt x="381" y="98"/>
                  <a:pt x="378" y="101"/>
                  <a:pt x="378" y="105"/>
                </a:cubicBezTo>
                <a:cubicBezTo>
                  <a:pt x="378" y="108"/>
                  <a:pt x="381" y="112"/>
                  <a:pt x="385" y="112"/>
                </a:cubicBezTo>
                <a:cubicBezTo>
                  <a:pt x="389" y="112"/>
                  <a:pt x="393" y="108"/>
                  <a:pt x="393" y="105"/>
                </a:cubicBezTo>
                <a:cubicBezTo>
                  <a:pt x="393" y="101"/>
                  <a:pt x="389" y="98"/>
                  <a:pt x="385" y="98"/>
                </a:cubicBezTo>
                <a:close/>
                <a:moveTo>
                  <a:pt x="408" y="97"/>
                </a:moveTo>
                <a:cubicBezTo>
                  <a:pt x="404" y="97"/>
                  <a:pt x="401" y="100"/>
                  <a:pt x="401" y="104"/>
                </a:cubicBezTo>
                <a:cubicBezTo>
                  <a:pt x="401" y="107"/>
                  <a:pt x="404" y="110"/>
                  <a:pt x="408" y="110"/>
                </a:cubicBezTo>
                <a:cubicBezTo>
                  <a:pt x="413" y="110"/>
                  <a:pt x="416" y="107"/>
                  <a:pt x="416" y="104"/>
                </a:cubicBezTo>
                <a:cubicBezTo>
                  <a:pt x="416" y="100"/>
                  <a:pt x="413" y="97"/>
                  <a:pt x="408" y="97"/>
                </a:cubicBezTo>
                <a:close/>
                <a:moveTo>
                  <a:pt x="452" y="59"/>
                </a:moveTo>
                <a:cubicBezTo>
                  <a:pt x="448" y="59"/>
                  <a:pt x="445" y="62"/>
                  <a:pt x="445" y="65"/>
                </a:cubicBezTo>
                <a:cubicBezTo>
                  <a:pt x="445" y="69"/>
                  <a:pt x="448" y="72"/>
                  <a:pt x="452" y="72"/>
                </a:cubicBezTo>
                <a:cubicBezTo>
                  <a:pt x="457" y="72"/>
                  <a:pt x="460" y="69"/>
                  <a:pt x="460" y="65"/>
                </a:cubicBezTo>
                <a:cubicBezTo>
                  <a:pt x="460" y="62"/>
                  <a:pt x="457" y="59"/>
                  <a:pt x="452" y="59"/>
                </a:cubicBezTo>
                <a:close/>
                <a:moveTo>
                  <a:pt x="452" y="78"/>
                </a:moveTo>
                <a:cubicBezTo>
                  <a:pt x="448" y="78"/>
                  <a:pt x="445" y="81"/>
                  <a:pt x="445" y="85"/>
                </a:cubicBezTo>
                <a:cubicBezTo>
                  <a:pt x="445" y="88"/>
                  <a:pt x="448" y="91"/>
                  <a:pt x="452" y="91"/>
                </a:cubicBezTo>
                <a:cubicBezTo>
                  <a:pt x="457" y="91"/>
                  <a:pt x="460" y="88"/>
                  <a:pt x="460" y="85"/>
                </a:cubicBezTo>
                <a:cubicBezTo>
                  <a:pt x="460" y="81"/>
                  <a:pt x="457" y="78"/>
                  <a:pt x="452" y="78"/>
                </a:cubicBezTo>
                <a:close/>
                <a:moveTo>
                  <a:pt x="430" y="97"/>
                </a:moveTo>
                <a:cubicBezTo>
                  <a:pt x="426" y="97"/>
                  <a:pt x="423" y="100"/>
                  <a:pt x="423" y="104"/>
                </a:cubicBezTo>
                <a:cubicBezTo>
                  <a:pt x="423" y="107"/>
                  <a:pt x="426" y="110"/>
                  <a:pt x="430" y="110"/>
                </a:cubicBezTo>
                <a:cubicBezTo>
                  <a:pt x="434" y="110"/>
                  <a:pt x="438" y="107"/>
                  <a:pt x="438" y="104"/>
                </a:cubicBezTo>
                <a:cubicBezTo>
                  <a:pt x="438" y="100"/>
                  <a:pt x="434" y="97"/>
                  <a:pt x="430" y="97"/>
                </a:cubicBezTo>
                <a:close/>
                <a:moveTo>
                  <a:pt x="452" y="97"/>
                </a:moveTo>
                <a:cubicBezTo>
                  <a:pt x="448" y="97"/>
                  <a:pt x="445" y="100"/>
                  <a:pt x="445" y="104"/>
                </a:cubicBezTo>
                <a:cubicBezTo>
                  <a:pt x="445" y="107"/>
                  <a:pt x="448" y="110"/>
                  <a:pt x="452" y="110"/>
                </a:cubicBezTo>
                <a:cubicBezTo>
                  <a:pt x="457" y="110"/>
                  <a:pt x="460" y="107"/>
                  <a:pt x="460" y="104"/>
                </a:cubicBezTo>
                <a:cubicBezTo>
                  <a:pt x="460" y="100"/>
                  <a:pt x="457" y="97"/>
                  <a:pt x="452" y="97"/>
                </a:cubicBezTo>
                <a:close/>
                <a:moveTo>
                  <a:pt x="474" y="59"/>
                </a:moveTo>
                <a:cubicBezTo>
                  <a:pt x="470" y="59"/>
                  <a:pt x="467" y="62"/>
                  <a:pt x="467" y="65"/>
                </a:cubicBezTo>
                <a:cubicBezTo>
                  <a:pt x="467" y="69"/>
                  <a:pt x="470" y="72"/>
                  <a:pt x="474" y="72"/>
                </a:cubicBezTo>
                <a:cubicBezTo>
                  <a:pt x="478" y="72"/>
                  <a:pt x="482" y="69"/>
                  <a:pt x="482" y="65"/>
                </a:cubicBezTo>
                <a:cubicBezTo>
                  <a:pt x="482" y="62"/>
                  <a:pt x="478" y="59"/>
                  <a:pt x="474" y="59"/>
                </a:cubicBezTo>
                <a:close/>
                <a:moveTo>
                  <a:pt x="497" y="59"/>
                </a:moveTo>
                <a:cubicBezTo>
                  <a:pt x="493" y="59"/>
                  <a:pt x="490" y="62"/>
                  <a:pt x="490" y="65"/>
                </a:cubicBezTo>
                <a:cubicBezTo>
                  <a:pt x="490" y="69"/>
                  <a:pt x="493" y="72"/>
                  <a:pt x="497" y="72"/>
                </a:cubicBezTo>
                <a:cubicBezTo>
                  <a:pt x="501" y="72"/>
                  <a:pt x="505" y="69"/>
                  <a:pt x="505" y="65"/>
                </a:cubicBezTo>
                <a:cubicBezTo>
                  <a:pt x="505" y="62"/>
                  <a:pt x="501" y="59"/>
                  <a:pt x="497" y="59"/>
                </a:cubicBezTo>
                <a:close/>
                <a:moveTo>
                  <a:pt x="474" y="78"/>
                </a:moveTo>
                <a:cubicBezTo>
                  <a:pt x="470" y="78"/>
                  <a:pt x="467" y="81"/>
                  <a:pt x="467" y="85"/>
                </a:cubicBezTo>
                <a:cubicBezTo>
                  <a:pt x="467" y="88"/>
                  <a:pt x="470" y="91"/>
                  <a:pt x="474" y="91"/>
                </a:cubicBezTo>
                <a:cubicBezTo>
                  <a:pt x="478" y="91"/>
                  <a:pt x="482" y="88"/>
                  <a:pt x="482" y="85"/>
                </a:cubicBezTo>
                <a:cubicBezTo>
                  <a:pt x="482" y="81"/>
                  <a:pt x="478" y="78"/>
                  <a:pt x="474" y="78"/>
                </a:cubicBezTo>
                <a:close/>
                <a:moveTo>
                  <a:pt x="497" y="78"/>
                </a:moveTo>
                <a:cubicBezTo>
                  <a:pt x="493" y="78"/>
                  <a:pt x="490" y="81"/>
                  <a:pt x="490" y="85"/>
                </a:cubicBezTo>
                <a:cubicBezTo>
                  <a:pt x="490" y="88"/>
                  <a:pt x="493" y="91"/>
                  <a:pt x="497" y="91"/>
                </a:cubicBezTo>
                <a:cubicBezTo>
                  <a:pt x="501" y="91"/>
                  <a:pt x="505" y="88"/>
                  <a:pt x="505" y="85"/>
                </a:cubicBezTo>
                <a:cubicBezTo>
                  <a:pt x="505" y="81"/>
                  <a:pt x="501" y="78"/>
                  <a:pt x="497" y="78"/>
                </a:cubicBezTo>
                <a:close/>
                <a:moveTo>
                  <a:pt x="474" y="97"/>
                </a:moveTo>
                <a:cubicBezTo>
                  <a:pt x="470" y="97"/>
                  <a:pt x="467" y="100"/>
                  <a:pt x="467" y="104"/>
                </a:cubicBezTo>
                <a:cubicBezTo>
                  <a:pt x="467" y="107"/>
                  <a:pt x="470" y="110"/>
                  <a:pt x="474" y="110"/>
                </a:cubicBezTo>
                <a:cubicBezTo>
                  <a:pt x="478" y="110"/>
                  <a:pt x="482" y="107"/>
                  <a:pt x="482" y="104"/>
                </a:cubicBezTo>
                <a:cubicBezTo>
                  <a:pt x="482" y="100"/>
                  <a:pt x="478" y="97"/>
                  <a:pt x="474" y="97"/>
                </a:cubicBezTo>
                <a:close/>
                <a:moveTo>
                  <a:pt x="497" y="97"/>
                </a:moveTo>
                <a:cubicBezTo>
                  <a:pt x="493" y="97"/>
                  <a:pt x="490" y="100"/>
                  <a:pt x="490" y="104"/>
                </a:cubicBezTo>
                <a:cubicBezTo>
                  <a:pt x="490" y="107"/>
                  <a:pt x="493" y="110"/>
                  <a:pt x="497" y="110"/>
                </a:cubicBezTo>
                <a:cubicBezTo>
                  <a:pt x="501" y="110"/>
                  <a:pt x="505" y="107"/>
                  <a:pt x="505" y="104"/>
                </a:cubicBezTo>
                <a:cubicBezTo>
                  <a:pt x="505" y="100"/>
                  <a:pt x="501" y="97"/>
                  <a:pt x="497" y="97"/>
                </a:cubicBezTo>
                <a:close/>
                <a:moveTo>
                  <a:pt x="474" y="118"/>
                </a:moveTo>
                <a:cubicBezTo>
                  <a:pt x="470" y="118"/>
                  <a:pt x="467" y="121"/>
                  <a:pt x="467" y="125"/>
                </a:cubicBezTo>
                <a:cubicBezTo>
                  <a:pt x="467" y="128"/>
                  <a:pt x="470" y="131"/>
                  <a:pt x="474" y="131"/>
                </a:cubicBezTo>
                <a:cubicBezTo>
                  <a:pt x="478" y="131"/>
                  <a:pt x="482" y="128"/>
                  <a:pt x="482" y="125"/>
                </a:cubicBezTo>
                <a:cubicBezTo>
                  <a:pt x="482" y="121"/>
                  <a:pt x="478" y="118"/>
                  <a:pt x="474" y="118"/>
                </a:cubicBezTo>
                <a:close/>
                <a:moveTo>
                  <a:pt x="497" y="116"/>
                </a:moveTo>
                <a:cubicBezTo>
                  <a:pt x="493" y="116"/>
                  <a:pt x="490" y="119"/>
                  <a:pt x="490" y="123"/>
                </a:cubicBezTo>
                <a:cubicBezTo>
                  <a:pt x="490" y="127"/>
                  <a:pt x="493" y="130"/>
                  <a:pt x="497" y="130"/>
                </a:cubicBezTo>
                <a:cubicBezTo>
                  <a:pt x="501" y="130"/>
                  <a:pt x="505" y="127"/>
                  <a:pt x="505" y="123"/>
                </a:cubicBezTo>
                <a:cubicBezTo>
                  <a:pt x="505" y="119"/>
                  <a:pt x="501" y="116"/>
                  <a:pt x="497" y="116"/>
                </a:cubicBezTo>
                <a:close/>
                <a:moveTo>
                  <a:pt x="341" y="136"/>
                </a:moveTo>
                <a:cubicBezTo>
                  <a:pt x="337" y="136"/>
                  <a:pt x="334" y="139"/>
                  <a:pt x="334" y="143"/>
                </a:cubicBezTo>
                <a:cubicBezTo>
                  <a:pt x="334" y="146"/>
                  <a:pt x="337" y="149"/>
                  <a:pt x="341" y="149"/>
                </a:cubicBezTo>
                <a:cubicBezTo>
                  <a:pt x="346" y="149"/>
                  <a:pt x="349" y="146"/>
                  <a:pt x="349" y="143"/>
                </a:cubicBezTo>
                <a:cubicBezTo>
                  <a:pt x="349" y="139"/>
                  <a:pt x="346" y="136"/>
                  <a:pt x="341" y="136"/>
                </a:cubicBezTo>
                <a:close/>
                <a:moveTo>
                  <a:pt x="364" y="136"/>
                </a:moveTo>
                <a:cubicBezTo>
                  <a:pt x="359" y="136"/>
                  <a:pt x="356" y="139"/>
                  <a:pt x="356" y="143"/>
                </a:cubicBezTo>
                <a:cubicBezTo>
                  <a:pt x="356" y="146"/>
                  <a:pt x="359" y="149"/>
                  <a:pt x="364" y="149"/>
                </a:cubicBezTo>
                <a:cubicBezTo>
                  <a:pt x="368" y="149"/>
                  <a:pt x="371" y="146"/>
                  <a:pt x="371" y="143"/>
                </a:cubicBezTo>
                <a:cubicBezTo>
                  <a:pt x="371" y="139"/>
                  <a:pt x="368" y="136"/>
                  <a:pt x="364" y="136"/>
                </a:cubicBezTo>
                <a:close/>
                <a:moveTo>
                  <a:pt x="364" y="155"/>
                </a:moveTo>
                <a:cubicBezTo>
                  <a:pt x="359" y="155"/>
                  <a:pt x="356" y="158"/>
                  <a:pt x="356" y="162"/>
                </a:cubicBezTo>
                <a:cubicBezTo>
                  <a:pt x="356" y="166"/>
                  <a:pt x="359" y="169"/>
                  <a:pt x="364" y="169"/>
                </a:cubicBezTo>
                <a:cubicBezTo>
                  <a:pt x="368" y="169"/>
                  <a:pt x="371" y="166"/>
                  <a:pt x="371" y="162"/>
                </a:cubicBezTo>
                <a:cubicBezTo>
                  <a:pt x="371" y="158"/>
                  <a:pt x="368" y="155"/>
                  <a:pt x="364" y="155"/>
                </a:cubicBezTo>
                <a:close/>
                <a:moveTo>
                  <a:pt x="341" y="175"/>
                </a:moveTo>
                <a:cubicBezTo>
                  <a:pt x="337" y="175"/>
                  <a:pt x="334" y="178"/>
                  <a:pt x="334" y="182"/>
                </a:cubicBezTo>
                <a:cubicBezTo>
                  <a:pt x="334" y="185"/>
                  <a:pt x="337" y="188"/>
                  <a:pt x="341" y="188"/>
                </a:cubicBezTo>
                <a:cubicBezTo>
                  <a:pt x="346" y="188"/>
                  <a:pt x="349" y="185"/>
                  <a:pt x="349" y="182"/>
                </a:cubicBezTo>
                <a:cubicBezTo>
                  <a:pt x="349" y="178"/>
                  <a:pt x="346" y="175"/>
                  <a:pt x="341" y="175"/>
                </a:cubicBezTo>
                <a:close/>
                <a:moveTo>
                  <a:pt x="364" y="175"/>
                </a:moveTo>
                <a:cubicBezTo>
                  <a:pt x="359" y="175"/>
                  <a:pt x="356" y="178"/>
                  <a:pt x="356" y="182"/>
                </a:cubicBezTo>
                <a:cubicBezTo>
                  <a:pt x="356" y="185"/>
                  <a:pt x="359" y="188"/>
                  <a:pt x="364" y="188"/>
                </a:cubicBezTo>
                <a:cubicBezTo>
                  <a:pt x="368" y="188"/>
                  <a:pt x="371" y="185"/>
                  <a:pt x="371" y="182"/>
                </a:cubicBezTo>
                <a:cubicBezTo>
                  <a:pt x="371" y="178"/>
                  <a:pt x="368" y="175"/>
                  <a:pt x="364" y="175"/>
                </a:cubicBezTo>
                <a:close/>
                <a:moveTo>
                  <a:pt x="341" y="194"/>
                </a:moveTo>
                <a:cubicBezTo>
                  <a:pt x="337" y="194"/>
                  <a:pt x="334" y="197"/>
                  <a:pt x="334" y="201"/>
                </a:cubicBezTo>
                <a:cubicBezTo>
                  <a:pt x="334" y="205"/>
                  <a:pt x="337" y="208"/>
                  <a:pt x="341" y="208"/>
                </a:cubicBezTo>
                <a:cubicBezTo>
                  <a:pt x="346" y="208"/>
                  <a:pt x="349" y="205"/>
                  <a:pt x="349" y="201"/>
                </a:cubicBezTo>
                <a:cubicBezTo>
                  <a:pt x="349" y="197"/>
                  <a:pt x="346" y="194"/>
                  <a:pt x="341" y="194"/>
                </a:cubicBezTo>
                <a:close/>
                <a:moveTo>
                  <a:pt x="364" y="194"/>
                </a:moveTo>
                <a:cubicBezTo>
                  <a:pt x="359" y="194"/>
                  <a:pt x="356" y="197"/>
                  <a:pt x="356" y="201"/>
                </a:cubicBezTo>
                <a:cubicBezTo>
                  <a:pt x="356" y="205"/>
                  <a:pt x="359" y="208"/>
                  <a:pt x="364" y="208"/>
                </a:cubicBezTo>
                <a:cubicBezTo>
                  <a:pt x="368" y="208"/>
                  <a:pt x="371" y="205"/>
                  <a:pt x="371" y="201"/>
                </a:cubicBezTo>
                <a:cubicBezTo>
                  <a:pt x="371" y="197"/>
                  <a:pt x="368" y="194"/>
                  <a:pt x="364" y="194"/>
                </a:cubicBezTo>
                <a:close/>
                <a:moveTo>
                  <a:pt x="341" y="214"/>
                </a:moveTo>
                <a:cubicBezTo>
                  <a:pt x="337" y="214"/>
                  <a:pt x="334" y="217"/>
                  <a:pt x="334" y="220"/>
                </a:cubicBezTo>
                <a:cubicBezTo>
                  <a:pt x="334" y="224"/>
                  <a:pt x="337" y="227"/>
                  <a:pt x="341" y="227"/>
                </a:cubicBezTo>
                <a:cubicBezTo>
                  <a:pt x="346" y="227"/>
                  <a:pt x="349" y="224"/>
                  <a:pt x="349" y="220"/>
                </a:cubicBezTo>
                <a:cubicBezTo>
                  <a:pt x="349" y="217"/>
                  <a:pt x="346" y="214"/>
                  <a:pt x="341" y="214"/>
                </a:cubicBezTo>
                <a:close/>
                <a:moveTo>
                  <a:pt x="364" y="214"/>
                </a:moveTo>
                <a:cubicBezTo>
                  <a:pt x="359" y="214"/>
                  <a:pt x="356" y="217"/>
                  <a:pt x="356" y="220"/>
                </a:cubicBezTo>
                <a:cubicBezTo>
                  <a:pt x="356" y="224"/>
                  <a:pt x="359" y="227"/>
                  <a:pt x="364" y="227"/>
                </a:cubicBezTo>
                <a:cubicBezTo>
                  <a:pt x="368" y="227"/>
                  <a:pt x="371" y="224"/>
                  <a:pt x="371" y="220"/>
                </a:cubicBezTo>
                <a:cubicBezTo>
                  <a:pt x="371" y="217"/>
                  <a:pt x="368" y="214"/>
                  <a:pt x="364" y="214"/>
                </a:cubicBezTo>
                <a:close/>
                <a:moveTo>
                  <a:pt x="341" y="233"/>
                </a:moveTo>
                <a:cubicBezTo>
                  <a:pt x="337" y="233"/>
                  <a:pt x="334" y="236"/>
                  <a:pt x="334" y="239"/>
                </a:cubicBezTo>
                <a:cubicBezTo>
                  <a:pt x="334" y="243"/>
                  <a:pt x="337" y="245"/>
                  <a:pt x="341" y="245"/>
                </a:cubicBezTo>
                <a:cubicBezTo>
                  <a:pt x="346" y="245"/>
                  <a:pt x="349" y="243"/>
                  <a:pt x="349" y="239"/>
                </a:cubicBezTo>
                <a:cubicBezTo>
                  <a:pt x="349" y="236"/>
                  <a:pt x="346" y="233"/>
                  <a:pt x="341" y="233"/>
                </a:cubicBezTo>
                <a:close/>
                <a:moveTo>
                  <a:pt x="364" y="233"/>
                </a:moveTo>
                <a:cubicBezTo>
                  <a:pt x="359" y="233"/>
                  <a:pt x="356" y="236"/>
                  <a:pt x="356" y="239"/>
                </a:cubicBezTo>
                <a:cubicBezTo>
                  <a:pt x="356" y="243"/>
                  <a:pt x="359" y="245"/>
                  <a:pt x="364" y="245"/>
                </a:cubicBezTo>
                <a:cubicBezTo>
                  <a:pt x="368" y="245"/>
                  <a:pt x="371" y="243"/>
                  <a:pt x="371" y="239"/>
                </a:cubicBezTo>
                <a:cubicBezTo>
                  <a:pt x="371" y="236"/>
                  <a:pt x="368" y="233"/>
                  <a:pt x="364" y="233"/>
                </a:cubicBezTo>
                <a:close/>
                <a:moveTo>
                  <a:pt x="341" y="252"/>
                </a:moveTo>
                <a:cubicBezTo>
                  <a:pt x="337" y="252"/>
                  <a:pt x="334" y="255"/>
                  <a:pt x="334" y="258"/>
                </a:cubicBezTo>
                <a:cubicBezTo>
                  <a:pt x="334" y="262"/>
                  <a:pt x="337" y="265"/>
                  <a:pt x="341" y="265"/>
                </a:cubicBezTo>
                <a:cubicBezTo>
                  <a:pt x="346" y="265"/>
                  <a:pt x="349" y="262"/>
                  <a:pt x="349" y="258"/>
                </a:cubicBezTo>
                <a:cubicBezTo>
                  <a:pt x="349" y="255"/>
                  <a:pt x="346" y="252"/>
                  <a:pt x="341" y="252"/>
                </a:cubicBezTo>
                <a:close/>
                <a:moveTo>
                  <a:pt x="364" y="252"/>
                </a:moveTo>
                <a:cubicBezTo>
                  <a:pt x="359" y="252"/>
                  <a:pt x="356" y="255"/>
                  <a:pt x="356" y="258"/>
                </a:cubicBezTo>
                <a:cubicBezTo>
                  <a:pt x="356" y="262"/>
                  <a:pt x="359" y="265"/>
                  <a:pt x="364" y="265"/>
                </a:cubicBezTo>
                <a:cubicBezTo>
                  <a:pt x="368" y="265"/>
                  <a:pt x="371" y="262"/>
                  <a:pt x="371" y="258"/>
                </a:cubicBezTo>
                <a:cubicBezTo>
                  <a:pt x="371" y="255"/>
                  <a:pt x="368" y="252"/>
                  <a:pt x="364" y="252"/>
                </a:cubicBezTo>
                <a:close/>
                <a:moveTo>
                  <a:pt x="341" y="271"/>
                </a:moveTo>
                <a:cubicBezTo>
                  <a:pt x="337" y="271"/>
                  <a:pt x="334" y="274"/>
                  <a:pt x="334" y="278"/>
                </a:cubicBezTo>
                <a:cubicBezTo>
                  <a:pt x="334" y="282"/>
                  <a:pt x="337" y="285"/>
                  <a:pt x="341" y="285"/>
                </a:cubicBezTo>
                <a:cubicBezTo>
                  <a:pt x="346" y="285"/>
                  <a:pt x="349" y="282"/>
                  <a:pt x="349" y="278"/>
                </a:cubicBezTo>
                <a:cubicBezTo>
                  <a:pt x="349" y="274"/>
                  <a:pt x="346" y="271"/>
                  <a:pt x="341" y="271"/>
                </a:cubicBezTo>
                <a:close/>
                <a:moveTo>
                  <a:pt x="364" y="271"/>
                </a:moveTo>
                <a:cubicBezTo>
                  <a:pt x="359" y="271"/>
                  <a:pt x="356" y="274"/>
                  <a:pt x="356" y="278"/>
                </a:cubicBezTo>
                <a:cubicBezTo>
                  <a:pt x="356" y="282"/>
                  <a:pt x="359" y="285"/>
                  <a:pt x="364" y="285"/>
                </a:cubicBezTo>
                <a:cubicBezTo>
                  <a:pt x="368" y="285"/>
                  <a:pt x="371" y="282"/>
                  <a:pt x="371" y="278"/>
                </a:cubicBezTo>
                <a:cubicBezTo>
                  <a:pt x="371" y="274"/>
                  <a:pt x="368" y="271"/>
                  <a:pt x="364" y="271"/>
                </a:cubicBezTo>
                <a:close/>
                <a:moveTo>
                  <a:pt x="385" y="137"/>
                </a:moveTo>
                <a:cubicBezTo>
                  <a:pt x="381" y="137"/>
                  <a:pt x="378" y="140"/>
                  <a:pt x="378" y="143"/>
                </a:cubicBezTo>
                <a:cubicBezTo>
                  <a:pt x="378" y="147"/>
                  <a:pt x="381" y="150"/>
                  <a:pt x="385" y="150"/>
                </a:cubicBezTo>
                <a:cubicBezTo>
                  <a:pt x="389" y="150"/>
                  <a:pt x="393" y="147"/>
                  <a:pt x="393" y="143"/>
                </a:cubicBezTo>
                <a:cubicBezTo>
                  <a:pt x="393" y="140"/>
                  <a:pt x="389" y="137"/>
                  <a:pt x="385" y="137"/>
                </a:cubicBezTo>
                <a:close/>
                <a:moveTo>
                  <a:pt x="408" y="136"/>
                </a:moveTo>
                <a:cubicBezTo>
                  <a:pt x="404" y="136"/>
                  <a:pt x="401" y="139"/>
                  <a:pt x="401" y="143"/>
                </a:cubicBezTo>
                <a:cubicBezTo>
                  <a:pt x="401" y="146"/>
                  <a:pt x="404" y="149"/>
                  <a:pt x="408" y="149"/>
                </a:cubicBezTo>
                <a:cubicBezTo>
                  <a:pt x="413" y="149"/>
                  <a:pt x="416" y="146"/>
                  <a:pt x="416" y="143"/>
                </a:cubicBezTo>
                <a:cubicBezTo>
                  <a:pt x="416" y="139"/>
                  <a:pt x="413" y="136"/>
                  <a:pt x="408" y="136"/>
                </a:cubicBezTo>
                <a:close/>
                <a:moveTo>
                  <a:pt x="385" y="156"/>
                </a:moveTo>
                <a:cubicBezTo>
                  <a:pt x="381" y="156"/>
                  <a:pt x="378" y="159"/>
                  <a:pt x="378" y="163"/>
                </a:cubicBezTo>
                <a:cubicBezTo>
                  <a:pt x="378" y="167"/>
                  <a:pt x="381" y="170"/>
                  <a:pt x="385" y="170"/>
                </a:cubicBezTo>
                <a:cubicBezTo>
                  <a:pt x="389" y="170"/>
                  <a:pt x="393" y="167"/>
                  <a:pt x="393" y="163"/>
                </a:cubicBezTo>
                <a:cubicBezTo>
                  <a:pt x="393" y="159"/>
                  <a:pt x="389" y="156"/>
                  <a:pt x="385" y="156"/>
                </a:cubicBezTo>
                <a:close/>
                <a:moveTo>
                  <a:pt x="408" y="155"/>
                </a:moveTo>
                <a:cubicBezTo>
                  <a:pt x="404" y="155"/>
                  <a:pt x="401" y="158"/>
                  <a:pt x="401" y="162"/>
                </a:cubicBezTo>
                <a:cubicBezTo>
                  <a:pt x="401" y="166"/>
                  <a:pt x="404" y="169"/>
                  <a:pt x="408" y="169"/>
                </a:cubicBezTo>
                <a:cubicBezTo>
                  <a:pt x="413" y="169"/>
                  <a:pt x="416" y="166"/>
                  <a:pt x="416" y="162"/>
                </a:cubicBezTo>
                <a:cubicBezTo>
                  <a:pt x="416" y="158"/>
                  <a:pt x="413" y="155"/>
                  <a:pt x="408" y="155"/>
                </a:cubicBezTo>
                <a:close/>
                <a:moveTo>
                  <a:pt x="385" y="175"/>
                </a:moveTo>
                <a:cubicBezTo>
                  <a:pt x="381" y="175"/>
                  <a:pt x="378" y="178"/>
                  <a:pt x="378" y="182"/>
                </a:cubicBezTo>
                <a:cubicBezTo>
                  <a:pt x="378" y="186"/>
                  <a:pt x="381" y="189"/>
                  <a:pt x="385" y="189"/>
                </a:cubicBezTo>
                <a:cubicBezTo>
                  <a:pt x="389" y="189"/>
                  <a:pt x="393" y="186"/>
                  <a:pt x="393" y="182"/>
                </a:cubicBezTo>
                <a:cubicBezTo>
                  <a:pt x="393" y="178"/>
                  <a:pt x="389" y="175"/>
                  <a:pt x="385" y="175"/>
                </a:cubicBezTo>
                <a:close/>
                <a:moveTo>
                  <a:pt x="408" y="175"/>
                </a:moveTo>
                <a:cubicBezTo>
                  <a:pt x="404" y="175"/>
                  <a:pt x="401" y="178"/>
                  <a:pt x="401" y="182"/>
                </a:cubicBezTo>
                <a:cubicBezTo>
                  <a:pt x="401" y="185"/>
                  <a:pt x="404" y="188"/>
                  <a:pt x="408" y="188"/>
                </a:cubicBezTo>
                <a:cubicBezTo>
                  <a:pt x="413" y="188"/>
                  <a:pt x="416" y="185"/>
                  <a:pt x="416" y="182"/>
                </a:cubicBezTo>
                <a:cubicBezTo>
                  <a:pt x="416" y="178"/>
                  <a:pt x="413" y="175"/>
                  <a:pt x="408" y="175"/>
                </a:cubicBezTo>
                <a:close/>
                <a:moveTo>
                  <a:pt x="385" y="195"/>
                </a:moveTo>
                <a:cubicBezTo>
                  <a:pt x="381" y="195"/>
                  <a:pt x="378" y="198"/>
                  <a:pt x="378" y="201"/>
                </a:cubicBezTo>
                <a:cubicBezTo>
                  <a:pt x="378" y="205"/>
                  <a:pt x="381" y="208"/>
                  <a:pt x="385" y="208"/>
                </a:cubicBezTo>
                <a:cubicBezTo>
                  <a:pt x="389" y="208"/>
                  <a:pt x="393" y="205"/>
                  <a:pt x="393" y="201"/>
                </a:cubicBezTo>
                <a:cubicBezTo>
                  <a:pt x="393" y="198"/>
                  <a:pt x="389" y="195"/>
                  <a:pt x="385" y="195"/>
                </a:cubicBezTo>
                <a:close/>
                <a:moveTo>
                  <a:pt x="408" y="194"/>
                </a:moveTo>
                <a:cubicBezTo>
                  <a:pt x="404" y="194"/>
                  <a:pt x="401" y="197"/>
                  <a:pt x="401" y="201"/>
                </a:cubicBezTo>
                <a:cubicBezTo>
                  <a:pt x="401" y="205"/>
                  <a:pt x="404" y="208"/>
                  <a:pt x="408" y="208"/>
                </a:cubicBezTo>
                <a:cubicBezTo>
                  <a:pt x="413" y="208"/>
                  <a:pt x="416" y="205"/>
                  <a:pt x="416" y="201"/>
                </a:cubicBezTo>
                <a:cubicBezTo>
                  <a:pt x="416" y="197"/>
                  <a:pt x="413" y="194"/>
                  <a:pt x="408" y="194"/>
                </a:cubicBezTo>
                <a:close/>
                <a:moveTo>
                  <a:pt x="385" y="214"/>
                </a:moveTo>
                <a:cubicBezTo>
                  <a:pt x="381" y="214"/>
                  <a:pt x="378" y="217"/>
                  <a:pt x="378" y="221"/>
                </a:cubicBezTo>
                <a:cubicBezTo>
                  <a:pt x="378" y="224"/>
                  <a:pt x="381" y="227"/>
                  <a:pt x="385" y="227"/>
                </a:cubicBezTo>
                <a:cubicBezTo>
                  <a:pt x="389" y="227"/>
                  <a:pt x="393" y="224"/>
                  <a:pt x="393" y="221"/>
                </a:cubicBezTo>
                <a:cubicBezTo>
                  <a:pt x="393" y="217"/>
                  <a:pt x="389" y="214"/>
                  <a:pt x="385" y="214"/>
                </a:cubicBezTo>
                <a:close/>
                <a:moveTo>
                  <a:pt x="408" y="214"/>
                </a:moveTo>
                <a:cubicBezTo>
                  <a:pt x="404" y="214"/>
                  <a:pt x="401" y="217"/>
                  <a:pt x="401" y="220"/>
                </a:cubicBezTo>
                <a:cubicBezTo>
                  <a:pt x="401" y="224"/>
                  <a:pt x="404" y="227"/>
                  <a:pt x="408" y="227"/>
                </a:cubicBezTo>
                <a:cubicBezTo>
                  <a:pt x="413" y="227"/>
                  <a:pt x="416" y="224"/>
                  <a:pt x="416" y="220"/>
                </a:cubicBezTo>
                <a:cubicBezTo>
                  <a:pt x="416" y="217"/>
                  <a:pt x="413" y="214"/>
                  <a:pt x="408" y="214"/>
                </a:cubicBezTo>
                <a:close/>
                <a:moveTo>
                  <a:pt x="385" y="233"/>
                </a:moveTo>
                <a:cubicBezTo>
                  <a:pt x="381" y="233"/>
                  <a:pt x="378" y="236"/>
                  <a:pt x="378" y="240"/>
                </a:cubicBezTo>
                <a:cubicBezTo>
                  <a:pt x="378" y="244"/>
                  <a:pt x="381" y="247"/>
                  <a:pt x="385" y="247"/>
                </a:cubicBezTo>
                <a:cubicBezTo>
                  <a:pt x="389" y="247"/>
                  <a:pt x="393" y="244"/>
                  <a:pt x="393" y="240"/>
                </a:cubicBezTo>
                <a:cubicBezTo>
                  <a:pt x="393" y="236"/>
                  <a:pt x="389" y="233"/>
                  <a:pt x="385" y="233"/>
                </a:cubicBezTo>
                <a:close/>
                <a:moveTo>
                  <a:pt x="408" y="233"/>
                </a:moveTo>
                <a:cubicBezTo>
                  <a:pt x="404" y="233"/>
                  <a:pt x="401" y="236"/>
                  <a:pt x="401" y="239"/>
                </a:cubicBezTo>
                <a:cubicBezTo>
                  <a:pt x="401" y="243"/>
                  <a:pt x="404" y="245"/>
                  <a:pt x="408" y="245"/>
                </a:cubicBezTo>
                <a:cubicBezTo>
                  <a:pt x="413" y="245"/>
                  <a:pt x="416" y="243"/>
                  <a:pt x="416" y="239"/>
                </a:cubicBezTo>
                <a:cubicBezTo>
                  <a:pt x="416" y="236"/>
                  <a:pt x="413" y="233"/>
                  <a:pt x="408" y="233"/>
                </a:cubicBezTo>
                <a:close/>
                <a:moveTo>
                  <a:pt x="385" y="252"/>
                </a:moveTo>
                <a:cubicBezTo>
                  <a:pt x="381" y="252"/>
                  <a:pt x="378" y="255"/>
                  <a:pt x="378" y="259"/>
                </a:cubicBezTo>
                <a:cubicBezTo>
                  <a:pt x="378" y="263"/>
                  <a:pt x="381" y="266"/>
                  <a:pt x="385" y="266"/>
                </a:cubicBezTo>
                <a:cubicBezTo>
                  <a:pt x="389" y="266"/>
                  <a:pt x="393" y="263"/>
                  <a:pt x="393" y="259"/>
                </a:cubicBezTo>
                <a:cubicBezTo>
                  <a:pt x="393" y="255"/>
                  <a:pt x="389" y="252"/>
                  <a:pt x="385" y="252"/>
                </a:cubicBezTo>
                <a:close/>
                <a:moveTo>
                  <a:pt x="408" y="252"/>
                </a:moveTo>
                <a:cubicBezTo>
                  <a:pt x="404" y="252"/>
                  <a:pt x="401" y="255"/>
                  <a:pt x="401" y="258"/>
                </a:cubicBezTo>
                <a:cubicBezTo>
                  <a:pt x="401" y="262"/>
                  <a:pt x="404" y="265"/>
                  <a:pt x="408" y="265"/>
                </a:cubicBezTo>
                <a:cubicBezTo>
                  <a:pt x="413" y="265"/>
                  <a:pt x="416" y="262"/>
                  <a:pt x="416" y="258"/>
                </a:cubicBezTo>
                <a:cubicBezTo>
                  <a:pt x="416" y="255"/>
                  <a:pt x="413" y="252"/>
                  <a:pt x="408" y="252"/>
                </a:cubicBezTo>
                <a:close/>
                <a:moveTo>
                  <a:pt x="385" y="272"/>
                </a:moveTo>
                <a:cubicBezTo>
                  <a:pt x="381" y="272"/>
                  <a:pt x="378" y="275"/>
                  <a:pt x="378" y="279"/>
                </a:cubicBezTo>
                <a:cubicBezTo>
                  <a:pt x="378" y="282"/>
                  <a:pt x="381" y="285"/>
                  <a:pt x="385" y="285"/>
                </a:cubicBezTo>
                <a:cubicBezTo>
                  <a:pt x="389" y="285"/>
                  <a:pt x="393" y="282"/>
                  <a:pt x="393" y="279"/>
                </a:cubicBezTo>
                <a:cubicBezTo>
                  <a:pt x="393" y="275"/>
                  <a:pt x="389" y="272"/>
                  <a:pt x="385" y="272"/>
                </a:cubicBezTo>
                <a:close/>
                <a:moveTo>
                  <a:pt x="408" y="271"/>
                </a:moveTo>
                <a:cubicBezTo>
                  <a:pt x="404" y="271"/>
                  <a:pt x="401" y="274"/>
                  <a:pt x="401" y="278"/>
                </a:cubicBezTo>
                <a:cubicBezTo>
                  <a:pt x="401" y="282"/>
                  <a:pt x="404" y="285"/>
                  <a:pt x="408" y="285"/>
                </a:cubicBezTo>
                <a:cubicBezTo>
                  <a:pt x="413" y="285"/>
                  <a:pt x="416" y="282"/>
                  <a:pt x="416" y="278"/>
                </a:cubicBezTo>
                <a:cubicBezTo>
                  <a:pt x="416" y="274"/>
                  <a:pt x="413" y="271"/>
                  <a:pt x="408" y="271"/>
                </a:cubicBezTo>
                <a:close/>
                <a:moveTo>
                  <a:pt x="430" y="136"/>
                </a:moveTo>
                <a:cubicBezTo>
                  <a:pt x="426" y="136"/>
                  <a:pt x="423" y="139"/>
                  <a:pt x="423" y="143"/>
                </a:cubicBezTo>
                <a:cubicBezTo>
                  <a:pt x="423" y="146"/>
                  <a:pt x="426" y="149"/>
                  <a:pt x="430" y="149"/>
                </a:cubicBezTo>
                <a:cubicBezTo>
                  <a:pt x="434" y="149"/>
                  <a:pt x="438" y="146"/>
                  <a:pt x="438" y="143"/>
                </a:cubicBezTo>
                <a:cubicBezTo>
                  <a:pt x="438" y="139"/>
                  <a:pt x="434" y="136"/>
                  <a:pt x="430" y="136"/>
                </a:cubicBezTo>
                <a:close/>
                <a:moveTo>
                  <a:pt x="430" y="155"/>
                </a:moveTo>
                <a:cubicBezTo>
                  <a:pt x="426" y="155"/>
                  <a:pt x="423" y="158"/>
                  <a:pt x="423" y="162"/>
                </a:cubicBezTo>
                <a:cubicBezTo>
                  <a:pt x="423" y="166"/>
                  <a:pt x="426" y="169"/>
                  <a:pt x="430" y="169"/>
                </a:cubicBezTo>
                <a:cubicBezTo>
                  <a:pt x="434" y="169"/>
                  <a:pt x="438" y="166"/>
                  <a:pt x="438" y="162"/>
                </a:cubicBezTo>
                <a:cubicBezTo>
                  <a:pt x="438" y="158"/>
                  <a:pt x="434" y="155"/>
                  <a:pt x="430" y="155"/>
                </a:cubicBezTo>
                <a:close/>
                <a:moveTo>
                  <a:pt x="452" y="155"/>
                </a:moveTo>
                <a:cubicBezTo>
                  <a:pt x="448" y="155"/>
                  <a:pt x="445" y="158"/>
                  <a:pt x="445" y="162"/>
                </a:cubicBezTo>
                <a:cubicBezTo>
                  <a:pt x="445" y="166"/>
                  <a:pt x="448" y="169"/>
                  <a:pt x="452" y="169"/>
                </a:cubicBezTo>
                <a:cubicBezTo>
                  <a:pt x="457" y="169"/>
                  <a:pt x="460" y="166"/>
                  <a:pt x="460" y="162"/>
                </a:cubicBezTo>
                <a:cubicBezTo>
                  <a:pt x="460" y="158"/>
                  <a:pt x="457" y="155"/>
                  <a:pt x="452" y="155"/>
                </a:cubicBezTo>
                <a:close/>
                <a:moveTo>
                  <a:pt x="430" y="175"/>
                </a:moveTo>
                <a:cubicBezTo>
                  <a:pt x="426" y="175"/>
                  <a:pt x="423" y="178"/>
                  <a:pt x="423" y="182"/>
                </a:cubicBezTo>
                <a:cubicBezTo>
                  <a:pt x="423" y="185"/>
                  <a:pt x="426" y="188"/>
                  <a:pt x="430" y="188"/>
                </a:cubicBezTo>
                <a:cubicBezTo>
                  <a:pt x="434" y="188"/>
                  <a:pt x="438" y="185"/>
                  <a:pt x="438" y="182"/>
                </a:cubicBezTo>
                <a:cubicBezTo>
                  <a:pt x="438" y="178"/>
                  <a:pt x="434" y="175"/>
                  <a:pt x="430" y="175"/>
                </a:cubicBezTo>
                <a:close/>
                <a:moveTo>
                  <a:pt x="452" y="175"/>
                </a:moveTo>
                <a:cubicBezTo>
                  <a:pt x="448" y="175"/>
                  <a:pt x="445" y="178"/>
                  <a:pt x="445" y="182"/>
                </a:cubicBezTo>
                <a:cubicBezTo>
                  <a:pt x="445" y="185"/>
                  <a:pt x="448" y="188"/>
                  <a:pt x="452" y="188"/>
                </a:cubicBezTo>
                <a:cubicBezTo>
                  <a:pt x="457" y="188"/>
                  <a:pt x="460" y="185"/>
                  <a:pt x="460" y="182"/>
                </a:cubicBezTo>
                <a:cubicBezTo>
                  <a:pt x="460" y="178"/>
                  <a:pt x="457" y="175"/>
                  <a:pt x="452" y="175"/>
                </a:cubicBezTo>
                <a:close/>
                <a:moveTo>
                  <a:pt x="430" y="194"/>
                </a:moveTo>
                <a:cubicBezTo>
                  <a:pt x="426" y="194"/>
                  <a:pt x="423" y="197"/>
                  <a:pt x="423" y="201"/>
                </a:cubicBezTo>
                <a:cubicBezTo>
                  <a:pt x="423" y="205"/>
                  <a:pt x="426" y="208"/>
                  <a:pt x="430" y="208"/>
                </a:cubicBezTo>
                <a:cubicBezTo>
                  <a:pt x="434" y="208"/>
                  <a:pt x="438" y="205"/>
                  <a:pt x="438" y="201"/>
                </a:cubicBezTo>
                <a:cubicBezTo>
                  <a:pt x="438" y="197"/>
                  <a:pt x="434" y="194"/>
                  <a:pt x="430" y="194"/>
                </a:cubicBezTo>
                <a:close/>
                <a:moveTo>
                  <a:pt x="452" y="194"/>
                </a:moveTo>
                <a:cubicBezTo>
                  <a:pt x="448" y="194"/>
                  <a:pt x="445" y="197"/>
                  <a:pt x="445" y="201"/>
                </a:cubicBezTo>
                <a:cubicBezTo>
                  <a:pt x="445" y="205"/>
                  <a:pt x="448" y="208"/>
                  <a:pt x="452" y="208"/>
                </a:cubicBezTo>
                <a:cubicBezTo>
                  <a:pt x="457" y="208"/>
                  <a:pt x="460" y="205"/>
                  <a:pt x="460" y="201"/>
                </a:cubicBezTo>
                <a:cubicBezTo>
                  <a:pt x="460" y="197"/>
                  <a:pt x="457" y="194"/>
                  <a:pt x="452" y="194"/>
                </a:cubicBezTo>
                <a:close/>
                <a:moveTo>
                  <a:pt x="430" y="214"/>
                </a:moveTo>
                <a:cubicBezTo>
                  <a:pt x="426" y="214"/>
                  <a:pt x="423" y="217"/>
                  <a:pt x="423" y="220"/>
                </a:cubicBezTo>
                <a:cubicBezTo>
                  <a:pt x="423" y="224"/>
                  <a:pt x="426" y="227"/>
                  <a:pt x="430" y="227"/>
                </a:cubicBezTo>
                <a:cubicBezTo>
                  <a:pt x="434" y="227"/>
                  <a:pt x="438" y="224"/>
                  <a:pt x="438" y="220"/>
                </a:cubicBezTo>
                <a:cubicBezTo>
                  <a:pt x="438" y="217"/>
                  <a:pt x="434" y="214"/>
                  <a:pt x="430" y="214"/>
                </a:cubicBezTo>
                <a:close/>
                <a:moveTo>
                  <a:pt x="452" y="214"/>
                </a:moveTo>
                <a:cubicBezTo>
                  <a:pt x="448" y="214"/>
                  <a:pt x="445" y="217"/>
                  <a:pt x="445" y="220"/>
                </a:cubicBezTo>
                <a:cubicBezTo>
                  <a:pt x="445" y="224"/>
                  <a:pt x="448" y="227"/>
                  <a:pt x="452" y="227"/>
                </a:cubicBezTo>
                <a:cubicBezTo>
                  <a:pt x="457" y="227"/>
                  <a:pt x="460" y="224"/>
                  <a:pt x="460" y="220"/>
                </a:cubicBezTo>
                <a:cubicBezTo>
                  <a:pt x="460" y="217"/>
                  <a:pt x="457" y="214"/>
                  <a:pt x="452" y="214"/>
                </a:cubicBezTo>
                <a:close/>
                <a:moveTo>
                  <a:pt x="430" y="233"/>
                </a:moveTo>
                <a:cubicBezTo>
                  <a:pt x="426" y="233"/>
                  <a:pt x="423" y="236"/>
                  <a:pt x="423" y="239"/>
                </a:cubicBezTo>
                <a:cubicBezTo>
                  <a:pt x="423" y="243"/>
                  <a:pt x="426" y="245"/>
                  <a:pt x="430" y="245"/>
                </a:cubicBezTo>
                <a:cubicBezTo>
                  <a:pt x="434" y="245"/>
                  <a:pt x="438" y="243"/>
                  <a:pt x="438" y="239"/>
                </a:cubicBezTo>
                <a:cubicBezTo>
                  <a:pt x="438" y="236"/>
                  <a:pt x="434" y="233"/>
                  <a:pt x="430" y="233"/>
                </a:cubicBezTo>
                <a:close/>
                <a:moveTo>
                  <a:pt x="452" y="233"/>
                </a:moveTo>
                <a:cubicBezTo>
                  <a:pt x="448" y="233"/>
                  <a:pt x="445" y="236"/>
                  <a:pt x="445" y="239"/>
                </a:cubicBezTo>
                <a:cubicBezTo>
                  <a:pt x="445" y="243"/>
                  <a:pt x="448" y="245"/>
                  <a:pt x="452" y="245"/>
                </a:cubicBezTo>
                <a:cubicBezTo>
                  <a:pt x="457" y="245"/>
                  <a:pt x="460" y="243"/>
                  <a:pt x="460" y="239"/>
                </a:cubicBezTo>
                <a:cubicBezTo>
                  <a:pt x="460" y="236"/>
                  <a:pt x="457" y="233"/>
                  <a:pt x="452" y="233"/>
                </a:cubicBezTo>
                <a:close/>
                <a:moveTo>
                  <a:pt x="430" y="252"/>
                </a:moveTo>
                <a:cubicBezTo>
                  <a:pt x="426" y="252"/>
                  <a:pt x="423" y="255"/>
                  <a:pt x="423" y="258"/>
                </a:cubicBezTo>
                <a:cubicBezTo>
                  <a:pt x="423" y="262"/>
                  <a:pt x="426" y="265"/>
                  <a:pt x="430" y="265"/>
                </a:cubicBezTo>
                <a:cubicBezTo>
                  <a:pt x="434" y="265"/>
                  <a:pt x="438" y="262"/>
                  <a:pt x="438" y="258"/>
                </a:cubicBezTo>
                <a:cubicBezTo>
                  <a:pt x="438" y="255"/>
                  <a:pt x="434" y="252"/>
                  <a:pt x="430" y="252"/>
                </a:cubicBezTo>
                <a:close/>
                <a:moveTo>
                  <a:pt x="452" y="252"/>
                </a:moveTo>
                <a:cubicBezTo>
                  <a:pt x="448" y="252"/>
                  <a:pt x="445" y="255"/>
                  <a:pt x="445" y="258"/>
                </a:cubicBezTo>
                <a:cubicBezTo>
                  <a:pt x="445" y="262"/>
                  <a:pt x="448" y="265"/>
                  <a:pt x="452" y="265"/>
                </a:cubicBezTo>
                <a:cubicBezTo>
                  <a:pt x="457" y="265"/>
                  <a:pt x="460" y="262"/>
                  <a:pt x="460" y="258"/>
                </a:cubicBezTo>
                <a:cubicBezTo>
                  <a:pt x="460" y="255"/>
                  <a:pt x="457" y="252"/>
                  <a:pt x="452" y="252"/>
                </a:cubicBezTo>
                <a:close/>
                <a:moveTo>
                  <a:pt x="430" y="271"/>
                </a:moveTo>
                <a:cubicBezTo>
                  <a:pt x="426" y="271"/>
                  <a:pt x="423" y="274"/>
                  <a:pt x="423" y="278"/>
                </a:cubicBezTo>
                <a:cubicBezTo>
                  <a:pt x="423" y="282"/>
                  <a:pt x="426" y="285"/>
                  <a:pt x="430" y="285"/>
                </a:cubicBezTo>
                <a:cubicBezTo>
                  <a:pt x="434" y="285"/>
                  <a:pt x="438" y="282"/>
                  <a:pt x="438" y="278"/>
                </a:cubicBezTo>
                <a:cubicBezTo>
                  <a:pt x="438" y="274"/>
                  <a:pt x="434" y="271"/>
                  <a:pt x="430" y="271"/>
                </a:cubicBezTo>
                <a:close/>
                <a:moveTo>
                  <a:pt x="452" y="271"/>
                </a:moveTo>
                <a:cubicBezTo>
                  <a:pt x="448" y="271"/>
                  <a:pt x="445" y="274"/>
                  <a:pt x="445" y="278"/>
                </a:cubicBezTo>
                <a:cubicBezTo>
                  <a:pt x="445" y="282"/>
                  <a:pt x="448" y="285"/>
                  <a:pt x="452" y="285"/>
                </a:cubicBezTo>
                <a:cubicBezTo>
                  <a:pt x="457" y="285"/>
                  <a:pt x="460" y="282"/>
                  <a:pt x="460" y="278"/>
                </a:cubicBezTo>
                <a:cubicBezTo>
                  <a:pt x="460" y="274"/>
                  <a:pt x="457" y="271"/>
                  <a:pt x="452" y="271"/>
                </a:cubicBezTo>
                <a:close/>
                <a:moveTo>
                  <a:pt x="474" y="137"/>
                </a:moveTo>
                <a:cubicBezTo>
                  <a:pt x="470" y="137"/>
                  <a:pt x="467" y="141"/>
                  <a:pt x="467" y="144"/>
                </a:cubicBezTo>
                <a:cubicBezTo>
                  <a:pt x="467" y="148"/>
                  <a:pt x="470" y="151"/>
                  <a:pt x="474" y="151"/>
                </a:cubicBezTo>
                <a:cubicBezTo>
                  <a:pt x="478" y="151"/>
                  <a:pt x="482" y="148"/>
                  <a:pt x="482" y="144"/>
                </a:cubicBezTo>
                <a:cubicBezTo>
                  <a:pt x="482" y="141"/>
                  <a:pt x="478" y="137"/>
                  <a:pt x="474" y="137"/>
                </a:cubicBezTo>
                <a:close/>
                <a:moveTo>
                  <a:pt x="497" y="136"/>
                </a:moveTo>
                <a:cubicBezTo>
                  <a:pt x="493" y="136"/>
                  <a:pt x="490" y="139"/>
                  <a:pt x="490" y="143"/>
                </a:cubicBezTo>
                <a:cubicBezTo>
                  <a:pt x="490" y="146"/>
                  <a:pt x="493" y="149"/>
                  <a:pt x="497" y="149"/>
                </a:cubicBezTo>
                <a:cubicBezTo>
                  <a:pt x="501" y="149"/>
                  <a:pt x="505" y="146"/>
                  <a:pt x="505" y="143"/>
                </a:cubicBezTo>
                <a:cubicBezTo>
                  <a:pt x="505" y="139"/>
                  <a:pt x="501" y="136"/>
                  <a:pt x="497" y="136"/>
                </a:cubicBezTo>
                <a:close/>
                <a:moveTo>
                  <a:pt x="474" y="176"/>
                </a:moveTo>
                <a:cubicBezTo>
                  <a:pt x="470" y="176"/>
                  <a:pt x="467" y="179"/>
                  <a:pt x="467" y="183"/>
                </a:cubicBezTo>
                <a:cubicBezTo>
                  <a:pt x="467" y="187"/>
                  <a:pt x="470" y="190"/>
                  <a:pt x="474" y="190"/>
                </a:cubicBezTo>
                <a:cubicBezTo>
                  <a:pt x="478" y="190"/>
                  <a:pt x="482" y="187"/>
                  <a:pt x="482" y="183"/>
                </a:cubicBezTo>
                <a:cubicBezTo>
                  <a:pt x="482" y="179"/>
                  <a:pt x="478" y="176"/>
                  <a:pt x="474" y="176"/>
                </a:cubicBezTo>
                <a:close/>
                <a:moveTo>
                  <a:pt x="497" y="175"/>
                </a:moveTo>
                <a:cubicBezTo>
                  <a:pt x="493" y="175"/>
                  <a:pt x="490" y="178"/>
                  <a:pt x="490" y="182"/>
                </a:cubicBezTo>
                <a:cubicBezTo>
                  <a:pt x="490" y="185"/>
                  <a:pt x="493" y="188"/>
                  <a:pt x="497" y="188"/>
                </a:cubicBezTo>
                <a:cubicBezTo>
                  <a:pt x="501" y="188"/>
                  <a:pt x="505" y="185"/>
                  <a:pt x="505" y="182"/>
                </a:cubicBezTo>
                <a:cubicBezTo>
                  <a:pt x="505" y="178"/>
                  <a:pt x="501" y="175"/>
                  <a:pt x="497" y="175"/>
                </a:cubicBezTo>
                <a:close/>
                <a:moveTo>
                  <a:pt x="474" y="196"/>
                </a:moveTo>
                <a:cubicBezTo>
                  <a:pt x="470" y="196"/>
                  <a:pt x="467" y="199"/>
                  <a:pt x="467" y="202"/>
                </a:cubicBezTo>
                <a:cubicBezTo>
                  <a:pt x="467" y="206"/>
                  <a:pt x="470" y="209"/>
                  <a:pt x="474" y="209"/>
                </a:cubicBezTo>
                <a:cubicBezTo>
                  <a:pt x="478" y="209"/>
                  <a:pt x="482" y="206"/>
                  <a:pt x="482" y="202"/>
                </a:cubicBezTo>
                <a:cubicBezTo>
                  <a:pt x="482" y="199"/>
                  <a:pt x="478" y="196"/>
                  <a:pt x="474" y="196"/>
                </a:cubicBezTo>
                <a:close/>
                <a:moveTo>
                  <a:pt x="497" y="194"/>
                </a:moveTo>
                <a:cubicBezTo>
                  <a:pt x="493" y="194"/>
                  <a:pt x="490" y="197"/>
                  <a:pt x="490" y="201"/>
                </a:cubicBezTo>
                <a:cubicBezTo>
                  <a:pt x="490" y="205"/>
                  <a:pt x="493" y="208"/>
                  <a:pt x="497" y="208"/>
                </a:cubicBezTo>
                <a:cubicBezTo>
                  <a:pt x="501" y="208"/>
                  <a:pt x="505" y="205"/>
                  <a:pt x="505" y="201"/>
                </a:cubicBezTo>
                <a:cubicBezTo>
                  <a:pt x="505" y="197"/>
                  <a:pt x="501" y="194"/>
                  <a:pt x="497" y="194"/>
                </a:cubicBezTo>
                <a:close/>
                <a:moveTo>
                  <a:pt x="474" y="215"/>
                </a:moveTo>
                <a:cubicBezTo>
                  <a:pt x="470" y="215"/>
                  <a:pt x="467" y="218"/>
                  <a:pt x="467" y="222"/>
                </a:cubicBezTo>
                <a:cubicBezTo>
                  <a:pt x="467" y="225"/>
                  <a:pt x="470" y="228"/>
                  <a:pt x="474" y="228"/>
                </a:cubicBezTo>
                <a:cubicBezTo>
                  <a:pt x="478" y="228"/>
                  <a:pt x="482" y="225"/>
                  <a:pt x="482" y="222"/>
                </a:cubicBezTo>
                <a:cubicBezTo>
                  <a:pt x="482" y="218"/>
                  <a:pt x="478" y="215"/>
                  <a:pt x="474" y="215"/>
                </a:cubicBezTo>
                <a:close/>
                <a:moveTo>
                  <a:pt x="497" y="214"/>
                </a:moveTo>
                <a:cubicBezTo>
                  <a:pt x="493" y="214"/>
                  <a:pt x="490" y="217"/>
                  <a:pt x="490" y="220"/>
                </a:cubicBezTo>
                <a:cubicBezTo>
                  <a:pt x="490" y="224"/>
                  <a:pt x="493" y="227"/>
                  <a:pt x="497" y="227"/>
                </a:cubicBezTo>
                <a:cubicBezTo>
                  <a:pt x="501" y="227"/>
                  <a:pt x="505" y="224"/>
                  <a:pt x="505" y="220"/>
                </a:cubicBezTo>
                <a:cubicBezTo>
                  <a:pt x="505" y="217"/>
                  <a:pt x="501" y="214"/>
                  <a:pt x="497" y="214"/>
                </a:cubicBezTo>
                <a:close/>
                <a:moveTo>
                  <a:pt x="474" y="235"/>
                </a:moveTo>
                <a:cubicBezTo>
                  <a:pt x="470" y="235"/>
                  <a:pt x="467" y="238"/>
                  <a:pt x="467" y="241"/>
                </a:cubicBezTo>
                <a:cubicBezTo>
                  <a:pt x="467" y="245"/>
                  <a:pt x="470" y="247"/>
                  <a:pt x="474" y="247"/>
                </a:cubicBezTo>
                <a:cubicBezTo>
                  <a:pt x="478" y="247"/>
                  <a:pt x="482" y="245"/>
                  <a:pt x="482" y="241"/>
                </a:cubicBezTo>
                <a:cubicBezTo>
                  <a:pt x="482" y="238"/>
                  <a:pt x="478" y="235"/>
                  <a:pt x="474" y="235"/>
                </a:cubicBezTo>
                <a:close/>
                <a:moveTo>
                  <a:pt x="497" y="233"/>
                </a:moveTo>
                <a:cubicBezTo>
                  <a:pt x="493" y="233"/>
                  <a:pt x="490" y="236"/>
                  <a:pt x="490" y="239"/>
                </a:cubicBezTo>
                <a:cubicBezTo>
                  <a:pt x="490" y="243"/>
                  <a:pt x="493" y="245"/>
                  <a:pt x="497" y="245"/>
                </a:cubicBezTo>
                <a:cubicBezTo>
                  <a:pt x="501" y="245"/>
                  <a:pt x="505" y="243"/>
                  <a:pt x="505" y="239"/>
                </a:cubicBezTo>
                <a:cubicBezTo>
                  <a:pt x="505" y="236"/>
                  <a:pt x="501" y="233"/>
                  <a:pt x="497" y="233"/>
                </a:cubicBezTo>
                <a:close/>
                <a:moveTo>
                  <a:pt x="474" y="254"/>
                </a:moveTo>
                <a:cubicBezTo>
                  <a:pt x="470" y="254"/>
                  <a:pt x="467" y="257"/>
                  <a:pt x="467" y="260"/>
                </a:cubicBezTo>
                <a:cubicBezTo>
                  <a:pt x="467" y="264"/>
                  <a:pt x="470" y="267"/>
                  <a:pt x="474" y="267"/>
                </a:cubicBezTo>
                <a:cubicBezTo>
                  <a:pt x="478" y="267"/>
                  <a:pt x="482" y="264"/>
                  <a:pt x="482" y="260"/>
                </a:cubicBezTo>
                <a:cubicBezTo>
                  <a:pt x="482" y="257"/>
                  <a:pt x="478" y="254"/>
                  <a:pt x="474" y="254"/>
                </a:cubicBezTo>
                <a:close/>
                <a:moveTo>
                  <a:pt x="497" y="252"/>
                </a:moveTo>
                <a:cubicBezTo>
                  <a:pt x="493" y="252"/>
                  <a:pt x="490" y="255"/>
                  <a:pt x="490" y="258"/>
                </a:cubicBezTo>
                <a:cubicBezTo>
                  <a:pt x="490" y="262"/>
                  <a:pt x="493" y="265"/>
                  <a:pt x="497" y="265"/>
                </a:cubicBezTo>
                <a:cubicBezTo>
                  <a:pt x="501" y="265"/>
                  <a:pt x="505" y="262"/>
                  <a:pt x="505" y="258"/>
                </a:cubicBezTo>
                <a:cubicBezTo>
                  <a:pt x="505" y="255"/>
                  <a:pt x="501" y="252"/>
                  <a:pt x="497" y="252"/>
                </a:cubicBezTo>
                <a:close/>
                <a:moveTo>
                  <a:pt x="474" y="273"/>
                </a:moveTo>
                <a:cubicBezTo>
                  <a:pt x="470" y="273"/>
                  <a:pt x="467" y="276"/>
                  <a:pt x="467" y="280"/>
                </a:cubicBezTo>
                <a:cubicBezTo>
                  <a:pt x="467" y="283"/>
                  <a:pt x="470" y="286"/>
                  <a:pt x="474" y="286"/>
                </a:cubicBezTo>
                <a:cubicBezTo>
                  <a:pt x="478" y="286"/>
                  <a:pt x="482" y="283"/>
                  <a:pt x="482" y="280"/>
                </a:cubicBezTo>
                <a:cubicBezTo>
                  <a:pt x="482" y="276"/>
                  <a:pt x="478" y="273"/>
                  <a:pt x="474" y="273"/>
                </a:cubicBezTo>
                <a:close/>
                <a:moveTo>
                  <a:pt x="497" y="271"/>
                </a:moveTo>
                <a:cubicBezTo>
                  <a:pt x="493" y="271"/>
                  <a:pt x="490" y="274"/>
                  <a:pt x="490" y="278"/>
                </a:cubicBezTo>
                <a:cubicBezTo>
                  <a:pt x="490" y="282"/>
                  <a:pt x="493" y="285"/>
                  <a:pt x="497" y="285"/>
                </a:cubicBezTo>
                <a:cubicBezTo>
                  <a:pt x="501" y="285"/>
                  <a:pt x="505" y="282"/>
                  <a:pt x="505" y="278"/>
                </a:cubicBezTo>
                <a:cubicBezTo>
                  <a:pt x="505" y="274"/>
                  <a:pt x="501" y="271"/>
                  <a:pt x="497" y="271"/>
                </a:cubicBezTo>
                <a:close/>
                <a:moveTo>
                  <a:pt x="7" y="329"/>
                </a:moveTo>
                <a:cubicBezTo>
                  <a:pt x="3" y="329"/>
                  <a:pt x="0" y="333"/>
                  <a:pt x="0" y="336"/>
                </a:cubicBezTo>
                <a:cubicBezTo>
                  <a:pt x="0" y="340"/>
                  <a:pt x="3" y="343"/>
                  <a:pt x="7" y="343"/>
                </a:cubicBezTo>
                <a:cubicBezTo>
                  <a:pt x="12" y="343"/>
                  <a:pt x="15" y="340"/>
                  <a:pt x="15" y="336"/>
                </a:cubicBezTo>
                <a:cubicBezTo>
                  <a:pt x="15" y="333"/>
                  <a:pt x="12" y="329"/>
                  <a:pt x="7" y="329"/>
                </a:cubicBezTo>
                <a:close/>
                <a:moveTo>
                  <a:pt x="52" y="310"/>
                </a:moveTo>
                <a:cubicBezTo>
                  <a:pt x="48" y="310"/>
                  <a:pt x="44" y="313"/>
                  <a:pt x="44" y="317"/>
                </a:cubicBezTo>
                <a:cubicBezTo>
                  <a:pt x="44" y="321"/>
                  <a:pt x="48" y="324"/>
                  <a:pt x="52" y="324"/>
                </a:cubicBezTo>
                <a:cubicBezTo>
                  <a:pt x="56" y="324"/>
                  <a:pt x="60" y="321"/>
                  <a:pt x="60" y="317"/>
                </a:cubicBezTo>
                <a:cubicBezTo>
                  <a:pt x="60" y="313"/>
                  <a:pt x="56" y="310"/>
                  <a:pt x="52" y="310"/>
                </a:cubicBezTo>
                <a:close/>
                <a:moveTo>
                  <a:pt x="29" y="329"/>
                </a:moveTo>
                <a:cubicBezTo>
                  <a:pt x="25" y="329"/>
                  <a:pt x="22" y="333"/>
                  <a:pt x="22" y="336"/>
                </a:cubicBezTo>
                <a:cubicBezTo>
                  <a:pt x="22" y="340"/>
                  <a:pt x="25" y="343"/>
                  <a:pt x="29" y="343"/>
                </a:cubicBezTo>
                <a:cubicBezTo>
                  <a:pt x="34" y="343"/>
                  <a:pt x="37" y="340"/>
                  <a:pt x="37" y="336"/>
                </a:cubicBezTo>
                <a:cubicBezTo>
                  <a:pt x="37" y="333"/>
                  <a:pt x="34" y="329"/>
                  <a:pt x="29" y="329"/>
                </a:cubicBezTo>
                <a:close/>
                <a:moveTo>
                  <a:pt x="74" y="290"/>
                </a:moveTo>
                <a:cubicBezTo>
                  <a:pt x="70" y="290"/>
                  <a:pt x="67" y="293"/>
                  <a:pt x="67" y="296"/>
                </a:cubicBezTo>
                <a:cubicBezTo>
                  <a:pt x="67" y="300"/>
                  <a:pt x="70" y="303"/>
                  <a:pt x="74" y="303"/>
                </a:cubicBezTo>
                <a:cubicBezTo>
                  <a:pt x="78" y="303"/>
                  <a:pt x="82" y="300"/>
                  <a:pt x="82" y="296"/>
                </a:cubicBezTo>
                <a:cubicBezTo>
                  <a:pt x="82" y="293"/>
                  <a:pt x="78" y="290"/>
                  <a:pt x="74" y="290"/>
                </a:cubicBezTo>
                <a:close/>
                <a:moveTo>
                  <a:pt x="96" y="290"/>
                </a:moveTo>
                <a:cubicBezTo>
                  <a:pt x="92" y="290"/>
                  <a:pt x="88" y="293"/>
                  <a:pt x="88" y="296"/>
                </a:cubicBezTo>
                <a:cubicBezTo>
                  <a:pt x="88" y="300"/>
                  <a:pt x="92" y="303"/>
                  <a:pt x="96" y="303"/>
                </a:cubicBezTo>
                <a:cubicBezTo>
                  <a:pt x="100" y="303"/>
                  <a:pt x="104" y="300"/>
                  <a:pt x="104" y="296"/>
                </a:cubicBezTo>
                <a:cubicBezTo>
                  <a:pt x="104" y="293"/>
                  <a:pt x="100" y="290"/>
                  <a:pt x="96" y="290"/>
                </a:cubicBezTo>
                <a:close/>
                <a:moveTo>
                  <a:pt x="118" y="290"/>
                </a:moveTo>
                <a:cubicBezTo>
                  <a:pt x="114" y="290"/>
                  <a:pt x="111" y="293"/>
                  <a:pt x="111" y="296"/>
                </a:cubicBezTo>
                <a:cubicBezTo>
                  <a:pt x="111" y="300"/>
                  <a:pt x="114" y="303"/>
                  <a:pt x="118" y="303"/>
                </a:cubicBezTo>
                <a:cubicBezTo>
                  <a:pt x="122" y="303"/>
                  <a:pt x="126" y="300"/>
                  <a:pt x="126" y="296"/>
                </a:cubicBezTo>
                <a:cubicBezTo>
                  <a:pt x="126" y="293"/>
                  <a:pt x="122" y="290"/>
                  <a:pt x="118" y="290"/>
                </a:cubicBezTo>
                <a:close/>
                <a:moveTo>
                  <a:pt x="231" y="290"/>
                </a:moveTo>
                <a:cubicBezTo>
                  <a:pt x="227" y="290"/>
                  <a:pt x="223" y="293"/>
                  <a:pt x="223" y="296"/>
                </a:cubicBezTo>
                <a:cubicBezTo>
                  <a:pt x="223" y="300"/>
                  <a:pt x="227" y="303"/>
                  <a:pt x="231" y="303"/>
                </a:cubicBezTo>
                <a:cubicBezTo>
                  <a:pt x="235" y="303"/>
                  <a:pt x="238" y="300"/>
                  <a:pt x="238" y="296"/>
                </a:cubicBezTo>
                <a:cubicBezTo>
                  <a:pt x="238" y="293"/>
                  <a:pt x="235" y="290"/>
                  <a:pt x="231" y="290"/>
                </a:cubicBezTo>
                <a:close/>
                <a:moveTo>
                  <a:pt x="253" y="290"/>
                </a:moveTo>
                <a:cubicBezTo>
                  <a:pt x="248" y="290"/>
                  <a:pt x="245" y="293"/>
                  <a:pt x="245" y="296"/>
                </a:cubicBezTo>
                <a:cubicBezTo>
                  <a:pt x="245" y="300"/>
                  <a:pt x="248" y="303"/>
                  <a:pt x="253" y="303"/>
                </a:cubicBezTo>
                <a:cubicBezTo>
                  <a:pt x="257" y="303"/>
                  <a:pt x="260" y="300"/>
                  <a:pt x="260" y="296"/>
                </a:cubicBezTo>
                <a:cubicBezTo>
                  <a:pt x="260" y="293"/>
                  <a:pt x="257" y="290"/>
                  <a:pt x="253" y="290"/>
                </a:cubicBezTo>
                <a:close/>
                <a:moveTo>
                  <a:pt x="275" y="290"/>
                </a:moveTo>
                <a:cubicBezTo>
                  <a:pt x="270" y="290"/>
                  <a:pt x="267" y="293"/>
                  <a:pt x="267" y="296"/>
                </a:cubicBezTo>
                <a:cubicBezTo>
                  <a:pt x="267" y="300"/>
                  <a:pt x="270" y="303"/>
                  <a:pt x="275" y="303"/>
                </a:cubicBezTo>
                <a:cubicBezTo>
                  <a:pt x="279" y="303"/>
                  <a:pt x="282" y="300"/>
                  <a:pt x="282" y="296"/>
                </a:cubicBezTo>
                <a:cubicBezTo>
                  <a:pt x="282" y="293"/>
                  <a:pt x="279" y="290"/>
                  <a:pt x="275" y="290"/>
                </a:cubicBezTo>
                <a:close/>
                <a:moveTo>
                  <a:pt x="275" y="309"/>
                </a:moveTo>
                <a:cubicBezTo>
                  <a:pt x="270" y="309"/>
                  <a:pt x="267" y="312"/>
                  <a:pt x="267" y="316"/>
                </a:cubicBezTo>
                <a:cubicBezTo>
                  <a:pt x="267" y="320"/>
                  <a:pt x="270" y="323"/>
                  <a:pt x="275" y="323"/>
                </a:cubicBezTo>
                <a:cubicBezTo>
                  <a:pt x="279" y="323"/>
                  <a:pt x="282" y="320"/>
                  <a:pt x="282" y="316"/>
                </a:cubicBezTo>
                <a:cubicBezTo>
                  <a:pt x="282" y="312"/>
                  <a:pt x="279" y="309"/>
                  <a:pt x="275" y="309"/>
                </a:cubicBezTo>
                <a:close/>
                <a:moveTo>
                  <a:pt x="275" y="329"/>
                </a:moveTo>
                <a:cubicBezTo>
                  <a:pt x="270" y="329"/>
                  <a:pt x="267" y="332"/>
                  <a:pt x="267" y="335"/>
                </a:cubicBezTo>
                <a:cubicBezTo>
                  <a:pt x="267" y="339"/>
                  <a:pt x="270" y="342"/>
                  <a:pt x="275" y="342"/>
                </a:cubicBezTo>
                <a:cubicBezTo>
                  <a:pt x="279" y="342"/>
                  <a:pt x="282" y="339"/>
                  <a:pt x="282" y="335"/>
                </a:cubicBezTo>
                <a:cubicBezTo>
                  <a:pt x="282" y="332"/>
                  <a:pt x="279" y="329"/>
                  <a:pt x="275" y="329"/>
                </a:cubicBezTo>
                <a:close/>
                <a:moveTo>
                  <a:pt x="297" y="290"/>
                </a:moveTo>
                <a:cubicBezTo>
                  <a:pt x="292" y="290"/>
                  <a:pt x="289" y="293"/>
                  <a:pt x="289" y="296"/>
                </a:cubicBezTo>
                <a:cubicBezTo>
                  <a:pt x="289" y="300"/>
                  <a:pt x="292" y="303"/>
                  <a:pt x="297" y="303"/>
                </a:cubicBezTo>
                <a:cubicBezTo>
                  <a:pt x="301" y="303"/>
                  <a:pt x="304" y="300"/>
                  <a:pt x="304" y="296"/>
                </a:cubicBezTo>
                <a:cubicBezTo>
                  <a:pt x="304" y="293"/>
                  <a:pt x="301" y="290"/>
                  <a:pt x="297" y="290"/>
                </a:cubicBezTo>
                <a:close/>
                <a:moveTo>
                  <a:pt x="320" y="290"/>
                </a:moveTo>
                <a:cubicBezTo>
                  <a:pt x="315" y="290"/>
                  <a:pt x="312" y="293"/>
                  <a:pt x="312" y="296"/>
                </a:cubicBezTo>
                <a:cubicBezTo>
                  <a:pt x="312" y="300"/>
                  <a:pt x="315" y="303"/>
                  <a:pt x="320" y="303"/>
                </a:cubicBezTo>
                <a:cubicBezTo>
                  <a:pt x="324" y="303"/>
                  <a:pt x="327" y="300"/>
                  <a:pt x="327" y="296"/>
                </a:cubicBezTo>
                <a:cubicBezTo>
                  <a:pt x="327" y="293"/>
                  <a:pt x="324" y="290"/>
                  <a:pt x="320" y="290"/>
                </a:cubicBezTo>
                <a:close/>
                <a:moveTo>
                  <a:pt x="297" y="309"/>
                </a:moveTo>
                <a:cubicBezTo>
                  <a:pt x="292" y="309"/>
                  <a:pt x="289" y="312"/>
                  <a:pt x="289" y="316"/>
                </a:cubicBezTo>
                <a:cubicBezTo>
                  <a:pt x="289" y="320"/>
                  <a:pt x="292" y="323"/>
                  <a:pt x="297" y="323"/>
                </a:cubicBezTo>
                <a:cubicBezTo>
                  <a:pt x="301" y="323"/>
                  <a:pt x="304" y="320"/>
                  <a:pt x="304" y="316"/>
                </a:cubicBezTo>
                <a:cubicBezTo>
                  <a:pt x="304" y="312"/>
                  <a:pt x="301" y="309"/>
                  <a:pt x="297" y="309"/>
                </a:cubicBezTo>
                <a:close/>
                <a:moveTo>
                  <a:pt x="320" y="309"/>
                </a:moveTo>
                <a:cubicBezTo>
                  <a:pt x="315" y="309"/>
                  <a:pt x="312" y="312"/>
                  <a:pt x="312" y="316"/>
                </a:cubicBezTo>
                <a:cubicBezTo>
                  <a:pt x="312" y="320"/>
                  <a:pt x="315" y="323"/>
                  <a:pt x="320" y="323"/>
                </a:cubicBezTo>
                <a:cubicBezTo>
                  <a:pt x="324" y="323"/>
                  <a:pt x="327" y="320"/>
                  <a:pt x="327" y="316"/>
                </a:cubicBezTo>
                <a:cubicBezTo>
                  <a:pt x="327" y="312"/>
                  <a:pt x="324" y="309"/>
                  <a:pt x="320" y="309"/>
                </a:cubicBezTo>
                <a:close/>
                <a:moveTo>
                  <a:pt x="297" y="329"/>
                </a:moveTo>
                <a:cubicBezTo>
                  <a:pt x="292" y="329"/>
                  <a:pt x="289" y="332"/>
                  <a:pt x="289" y="335"/>
                </a:cubicBezTo>
                <a:cubicBezTo>
                  <a:pt x="289" y="339"/>
                  <a:pt x="292" y="342"/>
                  <a:pt x="297" y="342"/>
                </a:cubicBezTo>
                <a:cubicBezTo>
                  <a:pt x="301" y="342"/>
                  <a:pt x="304" y="339"/>
                  <a:pt x="304" y="335"/>
                </a:cubicBezTo>
                <a:cubicBezTo>
                  <a:pt x="304" y="332"/>
                  <a:pt x="301" y="329"/>
                  <a:pt x="297" y="329"/>
                </a:cubicBezTo>
                <a:close/>
                <a:moveTo>
                  <a:pt x="320" y="329"/>
                </a:moveTo>
                <a:cubicBezTo>
                  <a:pt x="315" y="329"/>
                  <a:pt x="312" y="332"/>
                  <a:pt x="312" y="335"/>
                </a:cubicBezTo>
                <a:cubicBezTo>
                  <a:pt x="312" y="339"/>
                  <a:pt x="315" y="342"/>
                  <a:pt x="320" y="342"/>
                </a:cubicBezTo>
                <a:cubicBezTo>
                  <a:pt x="324" y="342"/>
                  <a:pt x="327" y="339"/>
                  <a:pt x="327" y="335"/>
                </a:cubicBezTo>
                <a:cubicBezTo>
                  <a:pt x="327" y="332"/>
                  <a:pt x="324" y="329"/>
                  <a:pt x="320" y="329"/>
                </a:cubicBezTo>
                <a:close/>
                <a:moveTo>
                  <a:pt x="297" y="348"/>
                </a:moveTo>
                <a:cubicBezTo>
                  <a:pt x="292" y="348"/>
                  <a:pt x="289" y="351"/>
                  <a:pt x="289" y="355"/>
                </a:cubicBezTo>
                <a:cubicBezTo>
                  <a:pt x="289" y="359"/>
                  <a:pt x="292" y="362"/>
                  <a:pt x="297" y="362"/>
                </a:cubicBezTo>
                <a:cubicBezTo>
                  <a:pt x="301" y="362"/>
                  <a:pt x="304" y="359"/>
                  <a:pt x="304" y="355"/>
                </a:cubicBezTo>
                <a:cubicBezTo>
                  <a:pt x="304" y="351"/>
                  <a:pt x="301" y="348"/>
                  <a:pt x="297" y="348"/>
                </a:cubicBezTo>
                <a:close/>
                <a:moveTo>
                  <a:pt x="320" y="348"/>
                </a:moveTo>
                <a:cubicBezTo>
                  <a:pt x="315" y="348"/>
                  <a:pt x="312" y="351"/>
                  <a:pt x="312" y="355"/>
                </a:cubicBezTo>
                <a:cubicBezTo>
                  <a:pt x="312" y="359"/>
                  <a:pt x="315" y="362"/>
                  <a:pt x="320" y="362"/>
                </a:cubicBezTo>
                <a:cubicBezTo>
                  <a:pt x="324" y="362"/>
                  <a:pt x="327" y="359"/>
                  <a:pt x="327" y="355"/>
                </a:cubicBezTo>
                <a:cubicBezTo>
                  <a:pt x="327" y="351"/>
                  <a:pt x="324" y="348"/>
                  <a:pt x="320" y="348"/>
                </a:cubicBezTo>
                <a:close/>
                <a:moveTo>
                  <a:pt x="320" y="368"/>
                </a:moveTo>
                <a:cubicBezTo>
                  <a:pt x="315" y="368"/>
                  <a:pt x="312" y="371"/>
                  <a:pt x="312" y="374"/>
                </a:cubicBezTo>
                <a:cubicBezTo>
                  <a:pt x="312" y="378"/>
                  <a:pt x="315" y="381"/>
                  <a:pt x="320" y="381"/>
                </a:cubicBezTo>
                <a:cubicBezTo>
                  <a:pt x="324" y="381"/>
                  <a:pt x="327" y="378"/>
                  <a:pt x="327" y="374"/>
                </a:cubicBezTo>
                <a:cubicBezTo>
                  <a:pt x="327" y="371"/>
                  <a:pt x="324" y="368"/>
                  <a:pt x="320" y="368"/>
                </a:cubicBezTo>
                <a:close/>
                <a:moveTo>
                  <a:pt x="320" y="406"/>
                </a:moveTo>
                <a:cubicBezTo>
                  <a:pt x="315" y="406"/>
                  <a:pt x="312" y="409"/>
                  <a:pt x="312" y="413"/>
                </a:cubicBezTo>
                <a:cubicBezTo>
                  <a:pt x="312" y="416"/>
                  <a:pt x="315" y="419"/>
                  <a:pt x="320" y="419"/>
                </a:cubicBezTo>
                <a:cubicBezTo>
                  <a:pt x="324" y="419"/>
                  <a:pt x="327" y="416"/>
                  <a:pt x="327" y="413"/>
                </a:cubicBezTo>
                <a:cubicBezTo>
                  <a:pt x="327" y="409"/>
                  <a:pt x="324" y="406"/>
                  <a:pt x="320" y="406"/>
                </a:cubicBezTo>
                <a:close/>
                <a:moveTo>
                  <a:pt x="320" y="425"/>
                </a:moveTo>
                <a:cubicBezTo>
                  <a:pt x="315" y="425"/>
                  <a:pt x="312" y="428"/>
                  <a:pt x="312" y="432"/>
                </a:cubicBezTo>
                <a:cubicBezTo>
                  <a:pt x="312" y="435"/>
                  <a:pt x="315" y="438"/>
                  <a:pt x="320" y="438"/>
                </a:cubicBezTo>
                <a:cubicBezTo>
                  <a:pt x="324" y="438"/>
                  <a:pt x="327" y="435"/>
                  <a:pt x="327" y="432"/>
                </a:cubicBezTo>
                <a:cubicBezTo>
                  <a:pt x="327" y="428"/>
                  <a:pt x="324" y="425"/>
                  <a:pt x="320" y="425"/>
                </a:cubicBezTo>
                <a:close/>
                <a:moveTo>
                  <a:pt x="320" y="446"/>
                </a:moveTo>
                <a:cubicBezTo>
                  <a:pt x="315" y="446"/>
                  <a:pt x="312" y="448"/>
                  <a:pt x="312" y="452"/>
                </a:cubicBezTo>
                <a:cubicBezTo>
                  <a:pt x="312" y="455"/>
                  <a:pt x="315" y="458"/>
                  <a:pt x="320" y="458"/>
                </a:cubicBezTo>
                <a:cubicBezTo>
                  <a:pt x="324" y="458"/>
                  <a:pt x="327" y="455"/>
                  <a:pt x="327" y="452"/>
                </a:cubicBezTo>
                <a:cubicBezTo>
                  <a:pt x="327" y="448"/>
                  <a:pt x="324" y="446"/>
                  <a:pt x="320" y="446"/>
                </a:cubicBezTo>
                <a:close/>
                <a:moveTo>
                  <a:pt x="320" y="464"/>
                </a:moveTo>
                <a:cubicBezTo>
                  <a:pt x="315" y="464"/>
                  <a:pt x="312" y="467"/>
                  <a:pt x="312" y="471"/>
                </a:cubicBezTo>
                <a:cubicBezTo>
                  <a:pt x="312" y="475"/>
                  <a:pt x="315" y="478"/>
                  <a:pt x="320" y="478"/>
                </a:cubicBezTo>
                <a:cubicBezTo>
                  <a:pt x="324" y="478"/>
                  <a:pt x="327" y="475"/>
                  <a:pt x="327" y="471"/>
                </a:cubicBezTo>
                <a:cubicBezTo>
                  <a:pt x="327" y="467"/>
                  <a:pt x="324" y="464"/>
                  <a:pt x="320" y="464"/>
                </a:cubicBezTo>
                <a:close/>
                <a:moveTo>
                  <a:pt x="341" y="290"/>
                </a:moveTo>
                <a:cubicBezTo>
                  <a:pt x="337" y="290"/>
                  <a:pt x="334" y="293"/>
                  <a:pt x="334" y="296"/>
                </a:cubicBezTo>
                <a:cubicBezTo>
                  <a:pt x="334" y="300"/>
                  <a:pt x="337" y="303"/>
                  <a:pt x="341" y="303"/>
                </a:cubicBezTo>
                <a:cubicBezTo>
                  <a:pt x="346" y="303"/>
                  <a:pt x="349" y="300"/>
                  <a:pt x="349" y="296"/>
                </a:cubicBezTo>
                <a:cubicBezTo>
                  <a:pt x="349" y="293"/>
                  <a:pt x="346" y="290"/>
                  <a:pt x="341" y="290"/>
                </a:cubicBezTo>
                <a:close/>
                <a:moveTo>
                  <a:pt x="364" y="290"/>
                </a:moveTo>
                <a:cubicBezTo>
                  <a:pt x="359" y="290"/>
                  <a:pt x="356" y="293"/>
                  <a:pt x="356" y="296"/>
                </a:cubicBezTo>
                <a:cubicBezTo>
                  <a:pt x="356" y="300"/>
                  <a:pt x="359" y="303"/>
                  <a:pt x="364" y="303"/>
                </a:cubicBezTo>
                <a:cubicBezTo>
                  <a:pt x="368" y="303"/>
                  <a:pt x="371" y="300"/>
                  <a:pt x="371" y="296"/>
                </a:cubicBezTo>
                <a:cubicBezTo>
                  <a:pt x="371" y="293"/>
                  <a:pt x="368" y="290"/>
                  <a:pt x="364" y="290"/>
                </a:cubicBezTo>
                <a:close/>
                <a:moveTo>
                  <a:pt x="341" y="309"/>
                </a:moveTo>
                <a:cubicBezTo>
                  <a:pt x="337" y="309"/>
                  <a:pt x="334" y="312"/>
                  <a:pt x="334" y="316"/>
                </a:cubicBezTo>
                <a:cubicBezTo>
                  <a:pt x="334" y="320"/>
                  <a:pt x="337" y="323"/>
                  <a:pt x="341" y="323"/>
                </a:cubicBezTo>
                <a:cubicBezTo>
                  <a:pt x="346" y="323"/>
                  <a:pt x="349" y="320"/>
                  <a:pt x="349" y="316"/>
                </a:cubicBezTo>
                <a:cubicBezTo>
                  <a:pt x="349" y="312"/>
                  <a:pt x="346" y="309"/>
                  <a:pt x="341" y="309"/>
                </a:cubicBezTo>
                <a:close/>
                <a:moveTo>
                  <a:pt x="364" y="309"/>
                </a:moveTo>
                <a:cubicBezTo>
                  <a:pt x="359" y="309"/>
                  <a:pt x="356" y="312"/>
                  <a:pt x="356" y="316"/>
                </a:cubicBezTo>
                <a:cubicBezTo>
                  <a:pt x="356" y="320"/>
                  <a:pt x="359" y="323"/>
                  <a:pt x="364" y="323"/>
                </a:cubicBezTo>
                <a:cubicBezTo>
                  <a:pt x="368" y="323"/>
                  <a:pt x="371" y="320"/>
                  <a:pt x="371" y="316"/>
                </a:cubicBezTo>
                <a:cubicBezTo>
                  <a:pt x="371" y="312"/>
                  <a:pt x="368" y="309"/>
                  <a:pt x="364" y="309"/>
                </a:cubicBezTo>
                <a:close/>
                <a:moveTo>
                  <a:pt x="341" y="329"/>
                </a:moveTo>
                <a:cubicBezTo>
                  <a:pt x="337" y="329"/>
                  <a:pt x="334" y="332"/>
                  <a:pt x="334" y="335"/>
                </a:cubicBezTo>
                <a:cubicBezTo>
                  <a:pt x="334" y="339"/>
                  <a:pt x="337" y="342"/>
                  <a:pt x="341" y="342"/>
                </a:cubicBezTo>
                <a:cubicBezTo>
                  <a:pt x="346" y="342"/>
                  <a:pt x="349" y="339"/>
                  <a:pt x="349" y="335"/>
                </a:cubicBezTo>
                <a:cubicBezTo>
                  <a:pt x="349" y="332"/>
                  <a:pt x="346" y="329"/>
                  <a:pt x="341" y="329"/>
                </a:cubicBezTo>
                <a:close/>
                <a:moveTo>
                  <a:pt x="364" y="329"/>
                </a:moveTo>
                <a:cubicBezTo>
                  <a:pt x="359" y="329"/>
                  <a:pt x="356" y="332"/>
                  <a:pt x="356" y="335"/>
                </a:cubicBezTo>
                <a:cubicBezTo>
                  <a:pt x="356" y="339"/>
                  <a:pt x="359" y="342"/>
                  <a:pt x="364" y="342"/>
                </a:cubicBezTo>
                <a:cubicBezTo>
                  <a:pt x="368" y="342"/>
                  <a:pt x="371" y="339"/>
                  <a:pt x="371" y="335"/>
                </a:cubicBezTo>
                <a:cubicBezTo>
                  <a:pt x="371" y="332"/>
                  <a:pt x="368" y="329"/>
                  <a:pt x="364" y="329"/>
                </a:cubicBezTo>
                <a:close/>
                <a:moveTo>
                  <a:pt x="341" y="348"/>
                </a:moveTo>
                <a:cubicBezTo>
                  <a:pt x="337" y="348"/>
                  <a:pt x="334" y="351"/>
                  <a:pt x="334" y="355"/>
                </a:cubicBezTo>
                <a:cubicBezTo>
                  <a:pt x="334" y="359"/>
                  <a:pt x="337" y="362"/>
                  <a:pt x="341" y="362"/>
                </a:cubicBezTo>
                <a:cubicBezTo>
                  <a:pt x="346" y="362"/>
                  <a:pt x="349" y="359"/>
                  <a:pt x="349" y="355"/>
                </a:cubicBezTo>
                <a:cubicBezTo>
                  <a:pt x="349" y="351"/>
                  <a:pt x="346" y="348"/>
                  <a:pt x="341" y="348"/>
                </a:cubicBezTo>
                <a:close/>
                <a:moveTo>
                  <a:pt x="364" y="348"/>
                </a:moveTo>
                <a:cubicBezTo>
                  <a:pt x="359" y="348"/>
                  <a:pt x="356" y="351"/>
                  <a:pt x="356" y="355"/>
                </a:cubicBezTo>
                <a:cubicBezTo>
                  <a:pt x="356" y="359"/>
                  <a:pt x="359" y="362"/>
                  <a:pt x="364" y="362"/>
                </a:cubicBezTo>
                <a:cubicBezTo>
                  <a:pt x="368" y="362"/>
                  <a:pt x="371" y="359"/>
                  <a:pt x="371" y="355"/>
                </a:cubicBezTo>
                <a:cubicBezTo>
                  <a:pt x="371" y="351"/>
                  <a:pt x="368" y="348"/>
                  <a:pt x="364" y="348"/>
                </a:cubicBezTo>
                <a:close/>
                <a:moveTo>
                  <a:pt x="341" y="368"/>
                </a:moveTo>
                <a:cubicBezTo>
                  <a:pt x="337" y="368"/>
                  <a:pt x="334" y="371"/>
                  <a:pt x="334" y="374"/>
                </a:cubicBezTo>
                <a:cubicBezTo>
                  <a:pt x="334" y="378"/>
                  <a:pt x="337" y="381"/>
                  <a:pt x="341" y="381"/>
                </a:cubicBezTo>
                <a:cubicBezTo>
                  <a:pt x="346" y="381"/>
                  <a:pt x="349" y="378"/>
                  <a:pt x="349" y="374"/>
                </a:cubicBezTo>
                <a:cubicBezTo>
                  <a:pt x="349" y="371"/>
                  <a:pt x="346" y="368"/>
                  <a:pt x="341" y="368"/>
                </a:cubicBezTo>
                <a:close/>
                <a:moveTo>
                  <a:pt x="364" y="368"/>
                </a:moveTo>
                <a:cubicBezTo>
                  <a:pt x="359" y="368"/>
                  <a:pt x="356" y="371"/>
                  <a:pt x="356" y="374"/>
                </a:cubicBezTo>
                <a:cubicBezTo>
                  <a:pt x="356" y="378"/>
                  <a:pt x="359" y="381"/>
                  <a:pt x="364" y="381"/>
                </a:cubicBezTo>
                <a:cubicBezTo>
                  <a:pt x="368" y="381"/>
                  <a:pt x="371" y="378"/>
                  <a:pt x="371" y="374"/>
                </a:cubicBezTo>
                <a:cubicBezTo>
                  <a:pt x="371" y="371"/>
                  <a:pt x="368" y="368"/>
                  <a:pt x="364" y="368"/>
                </a:cubicBezTo>
                <a:close/>
                <a:moveTo>
                  <a:pt x="341" y="387"/>
                </a:moveTo>
                <a:cubicBezTo>
                  <a:pt x="337" y="387"/>
                  <a:pt x="334" y="390"/>
                  <a:pt x="334" y="393"/>
                </a:cubicBezTo>
                <a:cubicBezTo>
                  <a:pt x="334" y="397"/>
                  <a:pt x="337" y="400"/>
                  <a:pt x="341" y="400"/>
                </a:cubicBezTo>
                <a:cubicBezTo>
                  <a:pt x="346" y="400"/>
                  <a:pt x="349" y="397"/>
                  <a:pt x="349" y="393"/>
                </a:cubicBezTo>
                <a:cubicBezTo>
                  <a:pt x="349" y="390"/>
                  <a:pt x="346" y="387"/>
                  <a:pt x="341" y="387"/>
                </a:cubicBezTo>
                <a:close/>
                <a:moveTo>
                  <a:pt x="364" y="387"/>
                </a:moveTo>
                <a:cubicBezTo>
                  <a:pt x="359" y="387"/>
                  <a:pt x="356" y="390"/>
                  <a:pt x="356" y="393"/>
                </a:cubicBezTo>
                <a:cubicBezTo>
                  <a:pt x="356" y="397"/>
                  <a:pt x="359" y="400"/>
                  <a:pt x="364" y="400"/>
                </a:cubicBezTo>
                <a:cubicBezTo>
                  <a:pt x="368" y="400"/>
                  <a:pt x="371" y="397"/>
                  <a:pt x="371" y="393"/>
                </a:cubicBezTo>
                <a:cubicBezTo>
                  <a:pt x="371" y="390"/>
                  <a:pt x="368" y="387"/>
                  <a:pt x="364" y="387"/>
                </a:cubicBezTo>
                <a:close/>
                <a:moveTo>
                  <a:pt x="341" y="406"/>
                </a:moveTo>
                <a:cubicBezTo>
                  <a:pt x="337" y="406"/>
                  <a:pt x="334" y="409"/>
                  <a:pt x="334" y="413"/>
                </a:cubicBezTo>
                <a:cubicBezTo>
                  <a:pt x="334" y="416"/>
                  <a:pt x="337" y="419"/>
                  <a:pt x="341" y="419"/>
                </a:cubicBezTo>
                <a:cubicBezTo>
                  <a:pt x="346" y="419"/>
                  <a:pt x="349" y="416"/>
                  <a:pt x="349" y="413"/>
                </a:cubicBezTo>
                <a:cubicBezTo>
                  <a:pt x="349" y="409"/>
                  <a:pt x="346" y="406"/>
                  <a:pt x="341" y="406"/>
                </a:cubicBezTo>
                <a:close/>
                <a:moveTo>
                  <a:pt x="364" y="406"/>
                </a:moveTo>
                <a:cubicBezTo>
                  <a:pt x="359" y="406"/>
                  <a:pt x="356" y="409"/>
                  <a:pt x="356" y="413"/>
                </a:cubicBezTo>
                <a:cubicBezTo>
                  <a:pt x="356" y="416"/>
                  <a:pt x="359" y="419"/>
                  <a:pt x="364" y="419"/>
                </a:cubicBezTo>
                <a:cubicBezTo>
                  <a:pt x="368" y="419"/>
                  <a:pt x="371" y="416"/>
                  <a:pt x="371" y="413"/>
                </a:cubicBezTo>
                <a:cubicBezTo>
                  <a:pt x="371" y="409"/>
                  <a:pt x="368" y="406"/>
                  <a:pt x="364" y="406"/>
                </a:cubicBezTo>
                <a:close/>
                <a:moveTo>
                  <a:pt x="341" y="425"/>
                </a:moveTo>
                <a:cubicBezTo>
                  <a:pt x="337" y="425"/>
                  <a:pt x="334" y="428"/>
                  <a:pt x="334" y="432"/>
                </a:cubicBezTo>
                <a:cubicBezTo>
                  <a:pt x="334" y="435"/>
                  <a:pt x="337" y="438"/>
                  <a:pt x="341" y="438"/>
                </a:cubicBezTo>
                <a:cubicBezTo>
                  <a:pt x="346" y="438"/>
                  <a:pt x="349" y="435"/>
                  <a:pt x="349" y="432"/>
                </a:cubicBezTo>
                <a:cubicBezTo>
                  <a:pt x="349" y="428"/>
                  <a:pt x="346" y="425"/>
                  <a:pt x="341" y="425"/>
                </a:cubicBezTo>
                <a:close/>
                <a:moveTo>
                  <a:pt x="364" y="425"/>
                </a:moveTo>
                <a:cubicBezTo>
                  <a:pt x="359" y="425"/>
                  <a:pt x="356" y="428"/>
                  <a:pt x="356" y="432"/>
                </a:cubicBezTo>
                <a:cubicBezTo>
                  <a:pt x="356" y="435"/>
                  <a:pt x="359" y="438"/>
                  <a:pt x="364" y="438"/>
                </a:cubicBezTo>
                <a:cubicBezTo>
                  <a:pt x="368" y="438"/>
                  <a:pt x="371" y="435"/>
                  <a:pt x="371" y="432"/>
                </a:cubicBezTo>
                <a:cubicBezTo>
                  <a:pt x="371" y="428"/>
                  <a:pt x="368" y="425"/>
                  <a:pt x="364" y="425"/>
                </a:cubicBezTo>
                <a:close/>
                <a:moveTo>
                  <a:pt x="385" y="290"/>
                </a:moveTo>
                <a:cubicBezTo>
                  <a:pt x="381" y="290"/>
                  <a:pt x="378" y="293"/>
                  <a:pt x="378" y="296"/>
                </a:cubicBezTo>
                <a:cubicBezTo>
                  <a:pt x="378" y="300"/>
                  <a:pt x="381" y="303"/>
                  <a:pt x="385" y="303"/>
                </a:cubicBezTo>
                <a:cubicBezTo>
                  <a:pt x="389" y="303"/>
                  <a:pt x="393" y="300"/>
                  <a:pt x="393" y="296"/>
                </a:cubicBezTo>
                <a:cubicBezTo>
                  <a:pt x="393" y="293"/>
                  <a:pt x="389" y="290"/>
                  <a:pt x="385" y="290"/>
                </a:cubicBezTo>
                <a:close/>
                <a:moveTo>
                  <a:pt x="408" y="290"/>
                </a:moveTo>
                <a:cubicBezTo>
                  <a:pt x="404" y="290"/>
                  <a:pt x="401" y="293"/>
                  <a:pt x="401" y="296"/>
                </a:cubicBezTo>
                <a:cubicBezTo>
                  <a:pt x="401" y="300"/>
                  <a:pt x="404" y="303"/>
                  <a:pt x="408" y="303"/>
                </a:cubicBezTo>
                <a:cubicBezTo>
                  <a:pt x="413" y="303"/>
                  <a:pt x="416" y="300"/>
                  <a:pt x="416" y="296"/>
                </a:cubicBezTo>
                <a:cubicBezTo>
                  <a:pt x="416" y="293"/>
                  <a:pt x="413" y="290"/>
                  <a:pt x="408" y="290"/>
                </a:cubicBezTo>
                <a:close/>
                <a:moveTo>
                  <a:pt x="385" y="309"/>
                </a:moveTo>
                <a:cubicBezTo>
                  <a:pt x="381" y="309"/>
                  <a:pt x="378" y="312"/>
                  <a:pt x="378" y="316"/>
                </a:cubicBezTo>
                <a:cubicBezTo>
                  <a:pt x="378" y="320"/>
                  <a:pt x="381" y="323"/>
                  <a:pt x="385" y="323"/>
                </a:cubicBezTo>
                <a:cubicBezTo>
                  <a:pt x="389" y="323"/>
                  <a:pt x="393" y="320"/>
                  <a:pt x="393" y="316"/>
                </a:cubicBezTo>
                <a:cubicBezTo>
                  <a:pt x="393" y="312"/>
                  <a:pt x="389" y="309"/>
                  <a:pt x="385" y="309"/>
                </a:cubicBezTo>
                <a:close/>
                <a:moveTo>
                  <a:pt x="408" y="309"/>
                </a:moveTo>
                <a:cubicBezTo>
                  <a:pt x="404" y="309"/>
                  <a:pt x="401" y="312"/>
                  <a:pt x="401" y="316"/>
                </a:cubicBezTo>
                <a:cubicBezTo>
                  <a:pt x="401" y="320"/>
                  <a:pt x="404" y="323"/>
                  <a:pt x="408" y="323"/>
                </a:cubicBezTo>
                <a:cubicBezTo>
                  <a:pt x="413" y="323"/>
                  <a:pt x="416" y="320"/>
                  <a:pt x="416" y="316"/>
                </a:cubicBezTo>
                <a:cubicBezTo>
                  <a:pt x="416" y="312"/>
                  <a:pt x="413" y="309"/>
                  <a:pt x="408" y="309"/>
                </a:cubicBezTo>
                <a:close/>
                <a:moveTo>
                  <a:pt x="385" y="329"/>
                </a:moveTo>
                <a:cubicBezTo>
                  <a:pt x="381" y="329"/>
                  <a:pt x="378" y="332"/>
                  <a:pt x="378" y="335"/>
                </a:cubicBezTo>
                <a:cubicBezTo>
                  <a:pt x="378" y="339"/>
                  <a:pt x="381" y="342"/>
                  <a:pt x="385" y="342"/>
                </a:cubicBezTo>
                <a:cubicBezTo>
                  <a:pt x="389" y="342"/>
                  <a:pt x="393" y="339"/>
                  <a:pt x="393" y="335"/>
                </a:cubicBezTo>
                <a:cubicBezTo>
                  <a:pt x="393" y="332"/>
                  <a:pt x="389" y="329"/>
                  <a:pt x="385" y="329"/>
                </a:cubicBezTo>
                <a:close/>
                <a:moveTo>
                  <a:pt x="408" y="329"/>
                </a:moveTo>
                <a:cubicBezTo>
                  <a:pt x="404" y="329"/>
                  <a:pt x="401" y="332"/>
                  <a:pt x="401" y="335"/>
                </a:cubicBezTo>
                <a:cubicBezTo>
                  <a:pt x="401" y="339"/>
                  <a:pt x="404" y="342"/>
                  <a:pt x="408" y="342"/>
                </a:cubicBezTo>
                <a:cubicBezTo>
                  <a:pt x="413" y="342"/>
                  <a:pt x="416" y="339"/>
                  <a:pt x="416" y="335"/>
                </a:cubicBezTo>
                <a:cubicBezTo>
                  <a:pt x="416" y="332"/>
                  <a:pt x="413" y="329"/>
                  <a:pt x="408" y="329"/>
                </a:cubicBezTo>
                <a:close/>
                <a:moveTo>
                  <a:pt x="385" y="348"/>
                </a:moveTo>
                <a:cubicBezTo>
                  <a:pt x="381" y="348"/>
                  <a:pt x="378" y="351"/>
                  <a:pt x="378" y="355"/>
                </a:cubicBezTo>
                <a:cubicBezTo>
                  <a:pt x="378" y="359"/>
                  <a:pt x="381" y="362"/>
                  <a:pt x="385" y="362"/>
                </a:cubicBezTo>
                <a:cubicBezTo>
                  <a:pt x="389" y="362"/>
                  <a:pt x="393" y="359"/>
                  <a:pt x="393" y="355"/>
                </a:cubicBezTo>
                <a:cubicBezTo>
                  <a:pt x="393" y="351"/>
                  <a:pt x="389" y="348"/>
                  <a:pt x="385" y="348"/>
                </a:cubicBezTo>
                <a:close/>
                <a:moveTo>
                  <a:pt x="408" y="348"/>
                </a:moveTo>
                <a:cubicBezTo>
                  <a:pt x="404" y="348"/>
                  <a:pt x="401" y="351"/>
                  <a:pt x="401" y="355"/>
                </a:cubicBezTo>
                <a:cubicBezTo>
                  <a:pt x="401" y="359"/>
                  <a:pt x="404" y="362"/>
                  <a:pt x="408" y="362"/>
                </a:cubicBezTo>
                <a:cubicBezTo>
                  <a:pt x="413" y="362"/>
                  <a:pt x="416" y="359"/>
                  <a:pt x="416" y="355"/>
                </a:cubicBezTo>
                <a:cubicBezTo>
                  <a:pt x="416" y="351"/>
                  <a:pt x="413" y="348"/>
                  <a:pt x="408" y="348"/>
                </a:cubicBezTo>
                <a:close/>
                <a:moveTo>
                  <a:pt x="385" y="368"/>
                </a:moveTo>
                <a:cubicBezTo>
                  <a:pt x="381" y="368"/>
                  <a:pt x="378" y="371"/>
                  <a:pt x="378" y="374"/>
                </a:cubicBezTo>
                <a:cubicBezTo>
                  <a:pt x="378" y="378"/>
                  <a:pt x="381" y="381"/>
                  <a:pt x="385" y="381"/>
                </a:cubicBezTo>
                <a:cubicBezTo>
                  <a:pt x="389" y="381"/>
                  <a:pt x="393" y="378"/>
                  <a:pt x="393" y="374"/>
                </a:cubicBezTo>
                <a:cubicBezTo>
                  <a:pt x="393" y="371"/>
                  <a:pt x="389" y="368"/>
                  <a:pt x="385" y="368"/>
                </a:cubicBezTo>
                <a:close/>
                <a:moveTo>
                  <a:pt x="408" y="368"/>
                </a:moveTo>
                <a:cubicBezTo>
                  <a:pt x="404" y="368"/>
                  <a:pt x="401" y="371"/>
                  <a:pt x="401" y="374"/>
                </a:cubicBezTo>
                <a:cubicBezTo>
                  <a:pt x="401" y="378"/>
                  <a:pt x="404" y="381"/>
                  <a:pt x="408" y="381"/>
                </a:cubicBezTo>
                <a:cubicBezTo>
                  <a:pt x="413" y="381"/>
                  <a:pt x="416" y="378"/>
                  <a:pt x="416" y="374"/>
                </a:cubicBezTo>
                <a:cubicBezTo>
                  <a:pt x="416" y="371"/>
                  <a:pt x="413" y="368"/>
                  <a:pt x="408" y="368"/>
                </a:cubicBezTo>
                <a:close/>
                <a:moveTo>
                  <a:pt x="385" y="387"/>
                </a:moveTo>
                <a:cubicBezTo>
                  <a:pt x="381" y="387"/>
                  <a:pt x="378" y="390"/>
                  <a:pt x="378" y="393"/>
                </a:cubicBezTo>
                <a:cubicBezTo>
                  <a:pt x="378" y="397"/>
                  <a:pt x="381" y="400"/>
                  <a:pt x="385" y="400"/>
                </a:cubicBezTo>
                <a:cubicBezTo>
                  <a:pt x="389" y="400"/>
                  <a:pt x="393" y="397"/>
                  <a:pt x="393" y="393"/>
                </a:cubicBezTo>
                <a:cubicBezTo>
                  <a:pt x="393" y="390"/>
                  <a:pt x="389" y="387"/>
                  <a:pt x="385" y="387"/>
                </a:cubicBezTo>
                <a:close/>
                <a:moveTo>
                  <a:pt x="408" y="387"/>
                </a:moveTo>
                <a:cubicBezTo>
                  <a:pt x="404" y="387"/>
                  <a:pt x="401" y="390"/>
                  <a:pt x="401" y="393"/>
                </a:cubicBezTo>
                <a:cubicBezTo>
                  <a:pt x="401" y="397"/>
                  <a:pt x="404" y="400"/>
                  <a:pt x="408" y="400"/>
                </a:cubicBezTo>
                <a:cubicBezTo>
                  <a:pt x="413" y="400"/>
                  <a:pt x="416" y="397"/>
                  <a:pt x="416" y="393"/>
                </a:cubicBezTo>
                <a:cubicBezTo>
                  <a:pt x="416" y="390"/>
                  <a:pt x="413" y="387"/>
                  <a:pt x="408" y="387"/>
                </a:cubicBezTo>
                <a:close/>
                <a:moveTo>
                  <a:pt x="385" y="406"/>
                </a:moveTo>
                <a:cubicBezTo>
                  <a:pt x="381" y="406"/>
                  <a:pt x="378" y="409"/>
                  <a:pt x="378" y="413"/>
                </a:cubicBezTo>
                <a:cubicBezTo>
                  <a:pt x="378" y="416"/>
                  <a:pt x="381" y="419"/>
                  <a:pt x="385" y="419"/>
                </a:cubicBezTo>
                <a:cubicBezTo>
                  <a:pt x="389" y="419"/>
                  <a:pt x="393" y="416"/>
                  <a:pt x="393" y="413"/>
                </a:cubicBezTo>
                <a:cubicBezTo>
                  <a:pt x="393" y="409"/>
                  <a:pt x="389" y="406"/>
                  <a:pt x="385" y="406"/>
                </a:cubicBezTo>
                <a:close/>
                <a:moveTo>
                  <a:pt x="408" y="406"/>
                </a:moveTo>
                <a:cubicBezTo>
                  <a:pt x="404" y="406"/>
                  <a:pt x="401" y="409"/>
                  <a:pt x="401" y="413"/>
                </a:cubicBezTo>
                <a:cubicBezTo>
                  <a:pt x="401" y="416"/>
                  <a:pt x="404" y="419"/>
                  <a:pt x="408" y="419"/>
                </a:cubicBezTo>
                <a:cubicBezTo>
                  <a:pt x="413" y="419"/>
                  <a:pt x="416" y="416"/>
                  <a:pt x="416" y="413"/>
                </a:cubicBezTo>
                <a:cubicBezTo>
                  <a:pt x="416" y="409"/>
                  <a:pt x="413" y="406"/>
                  <a:pt x="408" y="406"/>
                </a:cubicBezTo>
                <a:close/>
                <a:moveTo>
                  <a:pt x="385" y="425"/>
                </a:moveTo>
                <a:cubicBezTo>
                  <a:pt x="381" y="425"/>
                  <a:pt x="378" y="428"/>
                  <a:pt x="378" y="432"/>
                </a:cubicBezTo>
                <a:cubicBezTo>
                  <a:pt x="378" y="435"/>
                  <a:pt x="381" y="438"/>
                  <a:pt x="385" y="438"/>
                </a:cubicBezTo>
                <a:cubicBezTo>
                  <a:pt x="389" y="438"/>
                  <a:pt x="393" y="435"/>
                  <a:pt x="393" y="432"/>
                </a:cubicBezTo>
                <a:cubicBezTo>
                  <a:pt x="393" y="428"/>
                  <a:pt x="389" y="425"/>
                  <a:pt x="385" y="425"/>
                </a:cubicBezTo>
                <a:close/>
                <a:moveTo>
                  <a:pt x="408" y="425"/>
                </a:moveTo>
                <a:cubicBezTo>
                  <a:pt x="404" y="425"/>
                  <a:pt x="401" y="428"/>
                  <a:pt x="401" y="432"/>
                </a:cubicBezTo>
                <a:cubicBezTo>
                  <a:pt x="401" y="435"/>
                  <a:pt x="404" y="438"/>
                  <a:pt x="408" y="438"/>
                </a:cubicBezTo>
                <a:cubicBezTo>
                  <a:pt x="413" y="438"/>
                  <a:pt x="416" y="435"/>
                  <a:pt x="416" y="432"/>
                </a:cubicBezTo>
                <a:cubicBezTo>
                  <a:pt x="416" y="428"/>
                  <a:pt x="413" y="425"/>
                  <a:pt x="408" y="425"/>
                </a:cubicBezTo>
                <a:close/>
                <a:moveTo>
                  <a:pt x="430" y="290"/>
                </a:moveTo>
                <a:cubicBezTo>
                  <a:pt x="426" y="290"/>
                  <a:pt x="423" y="293"/>
                  <a:pt x="423" y="296"/>
                </a:cubicBezTo>
                <a:cubicBezTo>
                  <a:pt x="423" y="300"/>
                  <a:pt x="426" y="303"/>
                  <a:pt x="430" y="303"/>
                </a:cubicBezTo>
                <a:cubicBezTo>
                  <a:pt x="434" y="303"/>
                  <a:pt x="438" y="300"/>
                  <a:pt x="438" y="296"/>
                </a:cubicBezTo>
                <a:cubicBezTo>
                  <a:pt x="438" y="293"/>
                  <a:pt x="434" y="290"/>
                  <a:pt x="430" y="290"/>
                </a:cubicBezTo>
                <a:close/>
                <a:moveTo>
                  <a:pt x="452" y="290"/>
                </a:moveTo>
                <a:cubicBezTo>
                  <a:pt x="448" y="290"/>
                  <a:pt x="445" y="293"/>
                  <a:pt x="445" y="296"/>
                </a:cubicBezTo>
                <a:cubicBezTo>
                  <a:pt x="445" y="300"/>
                  <a:pt x="448" y="303"/>
                  <a:pt x="452" y="303"/>
                </a:cubicBezTo>
                <a:cubicBezTo>
                  <a:pt x="457" y="303"/>
                  <a:pt x="460" y="300"/>
                  <a:pt x="460" y="296"/>
                </a:cubicBezTo>
                <a:cubicBezTo>
                  <a:pt x="460" y="293"/>
                  <a:pt x="457" y="290"/>
                  <a:pt x="452" y="290"/>
                </a:cubicBezTo>
                <a:close/>
                <a:moveTo>
                  <a:pt x="430" y="309"/>
                </a:moveTo>
                <a:cubicBezTo>
                  <a:pt x="426" y="309"/>
                  <a:pt x="423" y="312"/>
                  <a:pt x="423" y="316"/>
                </a:cubicBezTo>
                <a:cubicBezTo>
                  <a:pt x="423" y="320"/>
                  <a:pt x="426" y="323"/>
                  <a:pt x="430" y="323"/>
                </a:cubicBezTo>
                <a:cubicBezTo>
                  <a:pt x="434" y="323"/>
                  <a:pt x="438" y="320"/>
                  <a:pt x="438" y="316"/>
                </a:cubicBezTo>
                <a:cubicBezTo>
                  <a:pt x="438" y="312"/>
                  <a:pt x="434" y="309"/>
                  <a:pt x="430" y="309"/>
                </a:cubicBezTo>
                <a:close/>
                <a:moveTo>
                  <a:pt x="452" y="309"/>
                </a:moveTo>
                <a:cubicBezTo>
                  <a:pt x="448" y="309"/>
                  <a:pt x="445" y="312"/>
                  <a:pt x="445" y="316"/>
                </a:cubicBezTo>
                <a:cubicBezTo>
                  <a:pt x="445" y="320"/>
                  <a:pt x="448" y="323"/>
                  <a:pt x="452" y="323"/>
                </a:cubicBezTo>
                <a:cubicBezTo>
                  <a:pt x="457" y="323"/>
                  <a:pt x="460" y="320"/>
                  <a:pt x="460" y="316"/>
                </a:cubicBezTo>
                <a:cubicBezTo>
                  <a:pt x="460" y="312"/>
                  <a:pt x="457" y="309"/>
                  <a:pt x="452" y="309"/>
                </a:cubicBezTo>
                <a:close/>
                <a:moveTo>
                  <a:pt x="430" y="329"/>
                </a:moveTo>
                <a:cubicBezTo>
                  <a:pt x="426" y="329"/>
                  <a:pt x="423" y="332"/>
                  <a:pt x="423" y="335"/>
                </a:cubicBezTo>
                <a:cubicBezTo>
                  <a:pt x="423" y="339"/>
                  <a:pt x="426" y="342"/>
                  <a:pt x="430" y="342"/>
                </a:cubicBezTo>
                <a:cubicBezTo>
                  <a:pt x="434" y="342"/>
                  <a:pt x="438" y="339"/>
                  <a:pt x="438" y="335"/>
                </a:cubicBezTo>
                <a:cubicBezTo>
                  <a:pt x="438" y="332"/>
                  <a:pt x="434" y="329"/>
                  <a:pt x="430" y="329"/>
                </a:cubicBezTo>
                <a:close/>
                <a:moveTo>
                  <a:pt x="452" y="329"/>
                </a:moveTo>
                <a:cubicBezTo>
                  <a:pt x="448" y="329"/>
                  <a:pt x="445" y="332"/>
                  <a:pt x="445" y="335"/>
                </a:cubicBezTo>
                <a:cubicBezTo>
                  <a:pt x="445" y="339"/>
                  <a:pt x="448" y="342"/>
                  <a:pt x="452" y="342"/>
                </a:cubicBezTo>
                <a:cubicBezTo>
                  <a:pt x="457" y="342"/>
                  <a:pt x="460" y="339"/>
                  <a:pt x="460" y="335"/>
                </a:cubicBezTo>
                <a:cubicBezTo>
                  <a:pt x="460" y="332"/>
                  <a:pt x="457" y="329"/>
                  <a:pt x="452" y="329"/>
                </a:cubicBezTo>
                <a:close/>
                <a:moveTo>
                  <a:pt x="430" y="348"/>
                </a:moveTo>
                <a:cubicBezTo>
                  <a:pt x="426" y="348"/>
                  <a:pt x="423" y="351"/>
                  <a:pt x="423" y="355"/>
                </a:cubicBezTo>
                <a:cubicBezTo>
                  <a:pt x="423" y="359"/>
                  <a:pt x="426" y="362"/>
                  <a:pt x="430" y="362"/>
                </a:cubicBezTo>
                <a:cubicBezTo>
                  <a:pt x="434" y="362"/>
                  <a:pt x="438" y="359"/>
                  <a:pt x="438" y="355"/>
                </a:cubicBezTo>
                <a:cubicBezTo>
                  <a:pt x="438" y="351"/>
                  <a:pt x="434" y="348"/>
                  <a:pt x="430" y="348"/>
                </a:cubicBezTo>
                <a:close/>
                <a:moveTo>
                  <a:pt x="452" y="348"/>
                </a:moveTo>
                <a:cubicBezTo>
                  <a:pt x="448" y="348"/>
                  <a:pt x="445" y="351"/>
                  <a:pt x="445" y="355"/>
                </a:cubicBezTo>
                <a:cubicBezTo>
                  <a:pt x="445" y="359"/>
                  <a:pt x="448" y="362"/>
                  <a:pt x="452" y="362"/>
                </a:cubicBezTo>
                <a:cubicBezTo>
                  <a:pt x="457" y="362"/>
                  <a:pt x="460" y="359"/>
                  <a:pt x="460" y="355"/>
                </a:cubicBezTo>
                <a:cubicBezTo>
                  <a:pt x="460" y="351"/>
                  <a:pt x="457" y="348"/>
                  <a:pt x="452" y="348"/>
                </a:cubicBezTo>
                <a:close/>
                <a:moveTo>
                  <a:pt x="430" y="368"/>
                </a:moveTo>
                <a:cubicBezTo>
                  <a:pt x="426" y="368"/>
                  <a:pt x="423" y="371"/>
                  <a:pt x="423" y="374"/>
                </a:cubicBezTo>
                <a:cubicBezTo>
                  <a:pt x="423" y="378"/>
                  <a:pt x="426" y="381"/>
                  <a:pt x="430" y="381"/>
                </a:cubicBezTo>
                <a:cubicBezTo>
                  <a:pt x="434" y="381"/>
                  <a:pt x="438" y="378"/>
                  <a:pt x="438" y="374"/>
                </a:cubicBezTo>
                <a:cubicBezTo>
                  <a:pt x="438" y="371"/>
                  <a:pt x="434" y="368"/>
                  <a:pt x="430" y="368"/>
                </a:cubicBezTo>
                <a:close/>
                <a:moveTo>
                  <a:pt x="452" y="368"/>
                </a:moveTo>
                <a:cubicBezTo>
                  <a:pt x="448" y="368"/>
                  <a:pt x="445" y="371"/>
                  <a:pt x="445" y="374"/>
                </a:cubicBezTo>
                <a:cubicBezTo>
                  <a:pt x="445" y="378"/>
                  <a:pt x="448" y="381"/>
                  <a:pt x="452" y="381"/>
                </a:cubicBezTo>
                <a:cubicBezTo>
                  <a:pt x="457" y="381"/>
                  <a:pt x="460" y="378"/>
                  <a:pt x="460" y="374"/>
                </a:cubicBezTo>
                <a:cubicBezTo>
                  <a:pt x="460" y="371"/>
                  <a:pt x="457" y="368"/>
                  <a:pt x="452" y="368"/>
                </a:cubicBezTo>
                <a:close/>
                <a:moveTo>
                  <a:pt x="430" y="387"/>
                </a:moveTo>
                <a:cubicBezTo>
                  <a:pt x="426" y="387"/>
                  <a:pt x="423" y="390"/>
                  <a:pt x="423" y="393"/>
                </a:cubicBezTo>
                <a:cubicBezTo>
                  <a:pt x="423" y="397"/>
                  <a:pt x="426" y="400"/>
                  <a:pt x="430" y="400"/>
                </a:cubicBezTo>
                <a:cubicBezTo>
                  <a:pt x="434" y="400"/>
                  <a:pt x="438" y="397"/>
                  <a:pt x="438" y="393"/>
                </a:cubicBezTo>
                <a:cubicBezTo>
                  <a:pt x="438" y="390"/>
                  <a:pt x="434" y="387"/>
                  <a:pt x="430" y="387"/>
                </a:cubicBezTo>
                <a:close/>
                <a:moveTo>
                  <a:pt x="452" y="387"/>
                </a:moveTo>
                <a:cubicBezTo>
                  <a:pt x="448" y="387"/>
                  <a:pt x="445" y="390"/>
                  <a:pt x="445" y="393"/>
                </a:cubicBezTo>
                <a:cubicBezTo>
                  <a:pt x="445" y="397"/>
                  <a:pt x="448" y="400"/>
                  <a:pt x="452" y="400"/>
                </a:cubicBezTo>
                <a:cubicBezTo>
                  <a:pt x="457" y="400"/>
                  <a:pt x="460" y="397"/>
                  <a:pt x="460" y="393"/>
                </a:cubicBezTo>
                <a:cubicBezTo>
                  <a:pt x="460" y="390"/>
                  <a:pt x="457" y="387"/>
                  <a:pt x="452" y="387"/>
                </a:cubicBezTo>
                <a:close/>
                <a:moveTo>
                  <a:pt x="430" y="406"/>
                </a:moveTo>
                <a:cubicBezTo>
                  <a:pt x="426" y="406"/>
                  <a:pt x="423" y="409"/>
                  <a:pt x="423" y="413"/>
                </a:cubicBezTo>
                <a:cubicBezTo>
                  <a:pt x="423" y="416"/>
                  <a:pt x="426" y="419"/>
                  <a:pt x="430" y="419"/>
                </a:cubicBezTo>
                <a:cubicBezTo>
                  <a:pt x="434" y="419"/>
                  <a:pt x="438" y="416"/>
                  <a:pt x="438" y="413"/>
                </a:cubicBezTo>
                <a:cubicBezTo>
                  <a:pt x="438" y="409"/>
                  <a:pt x="434" y="406"/>
                  <a:pt x="430" y="406"/>
                </a:cubicBezTo>
                <a:close/>
                <a:moveTo>
                  <a:pt x="452" y="406"/>
                </a:moveTo>
                <a:cubicBezTo>
                  <a:pt x="448" y="406"/>
                  <a:pt x="445" y="409"/>
                  <a:pt x="445" y="413"/>
                </a:cubicBezTo>
                <a:cubicBezTo>
                  <a:pt x="445" y="416"/>
                  <a:pt x="448" y="419"/>
                  <a:pt x="452" y="419"/>
                </a:cubicBezTo>
                <a:cubicBezTo>
                  <a:pt x="457" y="419"/>
                  <a:pt x="460" y="416"/>
                  <a:pt x="460" y="413"/>
                </a:cubicBezTo>
                <a:cubicBezTo>
                  <a:pt x="460" y="409"/>
                  <a:pt x="457" y="406"/>
                  <a:pt x="452" y="406"/>
                </a:cubicBezTo>
                <a:close/>
                <a:moveTo>
                  <a:pt x="430" y="425"/>
                </a:moveTo>
                <a:cubicBezTo>
                  <a:pt x="426" y="425"/>
                  <a:pt x="423" y="428"/>
                  <a:pt x="423" y="432"/>
                </a:cubicBezTo>
                <a:cubicBezTo>
                  <a:pt x="423" y="435"/>
                  <a:pt x="426" y="438"/>
                  <a:pt x="430" y="438"/>
                </a:cubicBezTo>
                <a:cubicBezTo>
                  <a:pt x="434" y="438"/>
                  <a:pt x="438" y="435"/>
                  <a:pt x="438" y="432"/>
                </a:cubicBezTo>
                <a:cubicBezTo>
                  <a:pt x="438" y="428"/>
                  <a:pt x="434" y="425"/>
                  <a:pt x="430" y="425"/>
                </a:cubicBezTo>
                <a:close/>
                <a:moveTo>
                  <a:pt x="452" y="425"/>
                </a:moveTo>
                <a:cubicBezTo>
                  <a:pt x="448" y="425"/>
                  <a:pt x="445" y="428"/>
                  <a:pt x="445" y="432"/>
                </a:cubicBezTo>
                <a:cubicBezTo>
                  <a:pt x="445" y="435"/>
                  <a:pt x="448" y="438"/>
                  <a:pt x="452" y="438"/>
                </a:cubicBezTo>
                <a:cubicBezTo>
                  <a:pt x="457" y="438"/>
                  <a:pt x="460" y="435"/>
                  <a:pt x="460" y="432"/>
                </a:cubicBezTo>
                <a:cubicBezTo>
                  <a:pt x="460" y="428"/>
                  <a:pt x="457" y="425"/>
                  <a:pt x="452" y="425"/>
                </a:cubicBezTo>
                <a:close/>
                <a:moveTo>
                  <a:pt x="474" y="292"/>
                </a:moveTo>
                <a:cubicBezTo>
                  <a:pt x="470" y="292"/>
                  <a:pt x="467" y="295"/>
                  <a:pt x="467" y="298"/>
                </a:cubicBezTo>
                <a:cubicBezTo>
                  <a:pt x="467" y="302"/>
                  <a:pt x="470" y="305"/>
                  <a:pt x="474" y="305"/>
                </a:cubicBezTo>
                <a:cubicBezTo>
                  <a:pt x="478" y="305"/>
                  <a:pt x="482" y="302"/>
                  <a:pt x="482" y="298"/>
                </a:cubicBezTo>
                <a:cubicBezTo>
                  <a:pt x="482" y="295"/>
                  <a:pt x="478" y="292"/>
                  <a:pt x="474" y="292"/>
                </a:cubicBezTo>
                <a:close/>
                <a:moveTo>
                  <a:pt x="497" y="290"/>
                </a:moveTo>
                <a:cubicBezTo>
                  <a:pt x="493" y="290"/>
                  <a:pt x="490" y="293"/>
                  <a:pt x="490" y="296"/>
                </a:cubicBezTo>
                <a:cubicBezTo>
                  <a:pt x="490" y="300"/>
                  <a:pt x="493" y="303"/>
                  <a:pt x="497" y="303"/>
                </a:cubicBezTo>
                <a:cubicBezTo>
                  <a:pt x="501" y="303"/>
                  <a:pt x="505" y="300"/>
                  <a:pt x="505" y="296"/>
                </a:cubicBezTo>
                <a:cubicBezTo>
                  <a:pt x="505" y="293"/>
                  <a:pt x="501" y="290"/>
                  <a:pt x="497" y="290"/>
                </a:cubicBezTo>
                <a:close/>
                <a:moveTo>
                  <a:pt x="474" y="311"/>
                </a:moveTo>
                <a:cubicBezTo>
                  <a:pt x="470" y="311"/>
                  <a:pt x="467" y="314"/>
                  <a:pt x="467" y="317"/>
                </a:cubicBezTo>
                <a:cubicBezTo>
                  <a:pt x="467" y="321"/>
                  <a:pt x="470" y="324"/>
                  <a:pt x="474" y="324"/>
                </a:cubicBezTo>
                <a:cubicBezTo>
                  <a:pt x="478" y="324"/>
                  <a:pt x="482" y="321"/>
                  <a:pt x="482" y="317"/>
                </a:cubicBezTo>
                <a:cubicBezTo>
                  <a:pt x="482" y="314"/>
                  <a:pt x="478" y="311"/>
                  <a:pt x="474" y="311"/>
                </a:cubicBezTo>
                <a:close/>
                <a:moveTo>
                  <a:pt x="497" y="309"/>
                </a:moveTo>
                <a:cubicBezTo>
                  <a:pt x="493" y="309"/>
                  <a:pt x="490" y="312"/>
                  <a:pt x="490" y="316"/>
                </a:cubicBezTo>
                <a:cubicBezTo>
                  <a:pt x="490" y="320"/>
                  <a:pt x="493" y="323"/>
                  <a:pt x="497" y="323"/>
                </a:cubicBezTo>
                <a:cubicBezTo>
                  <a:pt x="501" y="323"/>
                  <a:pt x="505" y="320"/>
                  <a:pt x="505" y="316"/>
                </a:cubicBezTo>
                <a:cubicBezTo>
                  <a:pt x="505" y="312"/>
                  <a:pt x="501" y="309"/>
                  <a:pt x="497" y="309"/>
                </a:cubicBezTo>
                <a:close/>
                <a:moveTo>
                  <a:pt x="474" y="330"/>
                </a:moveTo>
                <a:cubicBezTo>
                  <a:pt x="470" y="330"/>
                  <a:pt x="467" y="333"/>
                  <a:pt x="467" y="337"/>
                </a:cubicBezTo>
                <a:cubicBezTo>
                  <a:pt x="467" y="341"/>
                  <a:pt x="470" y="344"/>
                  <a:pt x="474" y="344"/>
                </a:cubicBezTo>
                <a:cubicBezTo>
                  <a:pt x="478" y="344"/>
                  <a:pt x="482" y="341"/>
                  <a:pt x="482" y="337"/>
                </a:cubicBezTo>
                <a:cubicBezTo>
                  <a:pt x="482" y="333"/>
                  <a:pt x="478" y="330"/>
                  <a:pt x="474" y="330"/>
                </a:cubicBezTo>
                <a:close/>
                <a:moveTo>
                  <a:pt x="497" y="329"/>
                </a:moveTo>
                <a:cubicBezTo>
                  <a:pt x="493" y="329"/>
                  <a:pt x="490" y="332"/>
                  <a:pt x="490" y="335"/>
                </a:cubicBezTo>
                <a:cubicBezTo>
                  <a:pt x="490" y="339"/>
                  <a:pt x="493" y="342"/>
                  <a:pt x="497" y="342"/>
                </a:cubicBezTo>
                <a:cubicBezTo>
                  <a:pt x="501" y="342"/>
                  <a:pt x="505" y="339"/>
                  <a:pt x="505" y="335"/>
                </a:cubicBezTo>
                <a:cubicBezTo>
                  <a:pt x="505" y="332"/>
                  <a:pt x="501" y="329"/>
                  <a:pt x="497" y="329"/>
                </a:cubicBezTo>
                <a:close/>
                <a:moveTo>
                  <a:pt x="474" y="350"/>
                </a:moveTo>
                <a:cubicBezTo>
                  <a:pt x="470" y="350"/>
                  <a:pt x="467" y="352"/>
                  <a:pt x="467" y="356"/>
                </a:cubicBezTo>
                <a:cubicBezTo>
                  <a:pt x="467" y="359"/>
                  <a:pt x="470" y="362"/>
                  <a:pt x="474" y="362"/>
                </a:cubicBezTo>
                <a:cubicBezTo>
                  <a:pt x="478" y="362"/>
                  <a:pt x="482" y="359"/>
                  <a:pt x="482" y="356"/>
                </a:cubicBezTo>
                <a:cubicBezTo>
                  <a:pt x="482" y="352"/>
                  <a:pt x="478" y="350"/>
                  <a:pt x="474" y="350"/>
                </a:cubicBezTo>
                <a:close/>
                <a:moveTo>
                  <a:pt x="497" y="348"/>
                </a:moveTo>
                <a:cubicBezTo>
                  <a:pt x="493" y="348"/>
                  <a:pt x="490" y="351"/>
                  <a:pt x="490" y="355"/>
                </a:cubicBezTo>
                <a:cubicBezTo>
                  <a:pt x="490" y="359"/>
                  <a:pt x="493" y="362"/>
                  <a:pt x="497" y="362"/>
                </a:cubicBezTo>
                <a:cubicBezTo>
                  <a:pt x="501" y="362"/>
                  <a:pt x="505" y="359"/>
                  <a:pt x="505" y="355"/>
                </a:cubicBezTo>
                <a:cubicBezTo>
                  <a:pt x="505" y="351"/>
                  <a:pt x="501" y="348"/>
                  <a:pt x="497" y="348"/>
                </a:cubicBezTo>
                <a:close/>
                <a:moveTo>
                  <a:pt x="474" y="369"/>
                </a:moveTo>
                <a:cubicBezTo>
                  <a:pt x="470" y="369"/>
                  <a:pt x="467" y="372"/>
                  <a:pt x="467" y="376"/>
                </a:cubicBezTo>
                <a:cubicBezTo>
                  <a:pt x="467" y="379"/>
                  <a:pt x="470" y="382"/>
                  <a:pt x="474" y="382"/>
                </a:cubicBezTo>
                <a:cubicBezTo>
                  <a:pt x="478" y="382"/>
                  <a:pt x="482" y="379"/>
                  <a:pt x="482" y="376"/>
                </a:cubicBezTo>
                <a:cubicBezTo>
                  <a:pt x="482" y="372"/>
                  <a:pt x="478" y="369"/>
                  <a:pt x="474" y="369"/>
                </a:cubicBezTo>
                <a:close/>
                <a:moveTo>
                  <a:pt x="497" y="368"/>
                </a:moveTo>
                <a:cubicBezTo>
                  <a:pt x="493" y="368"/>
                  <a:pt x="490" y="371"/>
                  <a:pt x="490" y="374"/>
                </a:cubicBezTo>
                <a:cubicBezTo>
                  <a:pt x="490" y="378"/>
                  <a:pt x="493" y="381"/>
                  <a:pt x="497" y="381"/>
                </a:cubicBezTo>
                <a:cubicBezTo>
                  <a:pt x="501" y="381"/>
                  <a:pt x="505" y="378"/>
                  <a:pt x="505" y="374"/>
                </a:cubicBezTo>
                <a:cubicBezTo>
                  <a:pt x="505" y="371"/>
                  <a:pt x="501" y="368"/>
                  <a:pt x="497" y="368"/>
                </a:cubicBezTo>
                <a:close/>
                <a:moveTo>
                  <a:pt x="474" y="388"/>
                </a:moveTo>
                <a:cubicBezTo>
                  <a:pt x="470" y="388"/>
                  <a:pt x="467" y="391"/>
                  <a:pt x="467" y="395"/>
                </a:cubicBezTo>
                <a:cubicBezTo>
                  <a:pt x="467" y="398"/>
                  <a:pt x="470" y="401"/>
                  <a:pt x="474" y="401"/>
                </a:cubicBezTo>
                <a:cubicBezTo>
                  <a:pt x="478" y="401"/>
                  <a:pt x="482" y="398"/>
                  <a:pt x="482" y="395"/>
                </a:cubicBezTo>
                <a:cubicBezTo>
                  <a:pt x="482" y="391"/>
                  <a:pt x="478" y="388"/>
                  <a:pt x="474" y="388"/>
                </a:cubicBezTo>
                <a:close/>
                <a:moveTo>
                  <a:pt x="497" y="387"/>
                </a:moveTo>
                <a:cubicBezTo>
                  <a:pt x="493" y="387"/>
                  <a:pt x="490" y="390"/>
                  <a:pt x="490" y="393"/>
                </a:cubicBezTo>
                <a:cubicBezTo>
                  <a:pt x="490" y="397"/>
                  <a:pt x="493" y="400"/>
                  <a:pt x="497" y="400"/>
                </a:cubicBezTo>
                <a:cubicBezTo>
                  <a:pt x="501" y="400"/>
                  <a:pt x="505" y="397"/>
                  <a:pt x="505" y="393"/>
                </a:cubicBezTo>
                <a:cubicBezTo>
                  <a:pt x="505" y="390"/>
                  <a:pt x="501" y="387"/>
                  <a:pt x="497" y="387"/>
                </a:cubicBezTo>
                <a:close/>
                <a:moveTo>
                  <a:pt x="474" y="407"/>
                </a:moveTo>
                <a:cubicBezTo>
                  <a:pt x="470" y="407"/>
                  <a:pt x="467" y="410"/>
                  <a:pt x="467" y="414"/>
                </a:cubicBezTo>
                <a:cubicBezTo>
                  <a:pt x="467" y="418"/>
                  <a:pt x="470" y="421"/>
                  <a:pt x="474" y="421"/>
                </a:cubicBezTo>
                <a:cubicBezTo>
                  <a:pt x="478" y="421"/>
                  <a:pt x="482" y="418"/>
                  <a:pt x="482" y="414"/>
                </a:cubicBezTo>
                <a:cubicBezTo>
                  <a:pt x="482" y="410"/>
                  <a:pt x="478" y="407"/>
                  <a:pt x="474" y="407"/>
                </a:cubicBezTo>
                <a:close/>
                <a:moveTo>
                  <a:pt x="497" y="406"/>
                </a:moveTo>
                <a:cubicBezTo>
                  <a:pt x="493" y="406"/>
                  <a:pt x="490" y="409"/>
                  <a:pt x="490" y="413"/>
                </a:cubicBezTo>
                <a:cubicBezTo>
                  <a:pt x="490" y="416"/>
                  <a:pt x="493" y="419"/>
                  <a:pt x="497" y="419"/>
                </a:cubicBezTo>
                <a:cubicBezTo>
                  <a:pt x="501" y="419"/>
                  <a:pt x="505" y="416"/>
                  <a:pt x="505" y="413"/>
                </a:cubicBezTo>
                <a:cubicBezTo>
                  <a:pt x="505" y="409"/>
                  <a:pt x="501" y="406"/>
                  <a:pt x="497" y="406"/>
                </a:cubicBezTo>
                <a:close/>
                <a:moveTo>
                  <a:pt x="474" y="427"/>
                </a:moveTo>
                <a:cubicBezTo>
                  <a:pt x="470" y="427"/>
                  <a:pt x="467" y="430"/>
                  <a:pt x="467" y="434"/>
                </a:cubicBezTo>
                <a:cubicBezTo>
                  <a:pt x="467" y="437"/>
                  <a:pt x="470" y="440"/>
                  <a:pt x="474" y="440"/>
                </a:cubicBezTo>
                <a:cubicBezTo>
                  <a:pt x="478" y="440"/>
                  <a:pt x="482" y="437"/>
                  <a:pt x="482" y="434"/>
                </a:cubicBezTo>
                <a:cubicBezTo>
                  <a:pt x="482" y="430"/>
                  <a:pt x="478" y="427"/>
                  <a:pt x="474" y="427"/>
                </a:cubicBezTo>
                <a:close/>
                <a:moveTo>
                  <a:pt x="497" y="425"/>
                </a:moveTo>
                <a:cubicBezTo>
                  <a:pt x="493" y="425"/>
                  <a:pt x="490" y="428"/>
                  <a:pt x="490" y="432"/>
                </a:cubicBezTo>
                <a:cubicBezTo>
                  <a:pt x="490" y="435"/>
                  <a:pt x="493" y="438"/>
                  <a:pt x="497" y="438"/>
                </a:cubicBezTo>
                <a:cubicBezTo>
                  <a:pt x="501" y="438"/>
                  <a:pt x="505" y="435"/>
                  <a:pt x="505" y="432"/>
                </a:cubicBezTo>
                <a:cubicBezTo>
                  <a:pt x="505" y="428"/>
                  <a:pt x="501" y="425"/>
                  <a:pt x="497" y="425"/>
                </a:cubicBezTo>
                <a:close/>
                <a:moveTo>
                  <a:pt x="341" y="446"/>
                </a:moveTo>
                <a:cubicBezTo>
                  <a:pt x="337" y="446"/>
                  <a:pt x="334" y="448"/>
                  <a:pt x="334" y="452"/>
                </a:cubicBezTo>
                <a:cubicBezTo>
                  <a:pt x="334" y="455"/>
                  <a:pt x="337" y="458"/>
                  <a:pt x="341" y="458"/>
                </a:cubicBezTo>
                <a:cubicBezTo>
                  <a:pt x="346" y="458"/>
                  <a:pt x="349" y="455"/>
                  <a:pt x="349" y="452"/>
                </a:cubicBezTo>
                <a:cubicBezTo>
                  <a:pt x="349" y="448"/>
                  <a:pt x="346" y="446"/>
                  <a:pt x="341" y="446"/>
                </a:cubicBezTo>
                <a:close/>
                <a:moveTo>
                  <a:pt x="364" y="446"/>
                </a:moveTo>
                <a:cubicBezTo>
                  <a:pt x="359" y="446"/>
                  <a:pt x="356" y="448"/>
                  <a:pt x="356" y="452"/>
                </a:cubicBezTo>
                <a:cubicBezTo>
                  <a:pt x="356" y="455"/>
                  <a:pt x="359" y="458"/>
                  <a:pt x="364" y="458"/>
                </a:cubicBezTo>
                <a:cubicBezTo>
                  <a:pt x="368" y="458"/>
                  <a:pt x="371" y="455"/>
                  <a:pt x="371" y="452"/>
                </a:cubicBezTo>
                <a:cubicBezTo>
                  <a:pt x="371" y="448"/>
                  <a:pt x="368" y="446"/>
                  <a:pt x="364" y="446"/>
                </a:cubicBezTo>
                <a:close/>
                <a:moveTo>
                  <a:pt x="341" y="464"/>
                </a:moveTo>
                <a:cubicBezTo>
                  <a:pt x="337" y="464"/>
                  <a:pt x="334" y="467"/>
                  <a:pt x="334" y="471"/>
                </a:cubicBezTo>
                <a:cubicBezTo>
                  <a:pt x="334" y="475"/>
                  <a:pt x="337" y="478"/>
                  <a:pt x="341" y="478"/>
                </a:cubicBezTo>
                <a:cubicBezTo>
                  <a:pt x="346" y="478"/>
                  <a:pt x="349" y="475"/>
                  <a:pt x="349" y="471"/>
                </a:cubicBezTo>
                <a:cubicBezTo>
                  <a:pt x="349" y="467"/>
                  <a:pt x="346" y="464"/>
                  <a:pt x="341" y="464"/>
                </a:cubicBezTo>
                <a:close/>
                <a:moveTo>
                  <a:pt x="364" y="464"/>
                </a:moveTo>
                <a:cubicBezTo>
                  <a:pt x="359" y="464"/>
                  <a:pt x="356" y="467"/>
                  <a:pt x="356" y="471"/>
                </a:cubicBezTo>
                <a:cubicBezTo>
                  <a:pt x="356" y="475"/>
                  <a:pt x="359" y="478"/>
                  <a:pt x="364" y="478"/>
                </a:cubicBezTo>
                <a:cubicBezTo>
                  <a:pt x="368" y="478"/>
                  <a:pt x="371" y="475"/>
                  <a:pt x="371" y="471"/>
                </a:cubicBezTo>
                <a:cubicBezTo>
                  <a:pt x="371" y="467"/>
                  <a:pt x="368" y="464"/>
                  <a:pt x="364" y="464"/>
                </a:cubicBezTo>
                <a:close/>
                <a:moveTo>
                  <a:pt x="341" y="484"/>
                </a:moveTo>
                <a:cubicBezTo>
                  <a:pt x="337" y="484"/>
                  <a:pt x="334" y="487"/>
                  <a:pt x="334" y="490"/>
                </a:cubicBezTo>
                <a:cubicBezTo>
                  <a:pt x="334" y="494"/>
                  <a:pt x="337" y="497"/>
                  <a:pt x="341" y="497"/>
                </a:cubicBezTo>
                <a:cubicBezTo>
                  <a:pt x="346" y="497"/>
                  <a:pt x="349" y="494"/>
                  <a:pt x="349" y="490"/>
                </a:cubicBezTo>
                <a:cubicBezTo>
                  <a:pt x="349" y="487"/>
                  <a:pt x="346" y="484"/>
                  <a:pt x="341" y="484"/>
                </a:cubicBezTo>
                <a:close/>
                <a:moveTo>
                  <a:pt x="364" y="484"/>
                </a:moveTo>
                <a:cubicBezTo>
                  <a:pt x="359" y="484"/>
                  <a:pt x="356" y="487"/>
                  <a:pt x="356" y="490"/>
                </a:cubicBezTo>
                <a:cubicBezTo>
                  <a:pt x="356" y="494"/>
                  <a:pt x="359" y="497"/>
                  <a:pt x="364" y="497"/>
                </a:cubicBezTo>
                <a:cubicBezTo>
                  <a:pt x="368" y="497"/>
                  <a:pt x="371" y="494"/>
                  <a:pt x="371" y="490"/>
                </a:cubicBezTo>
                <a:cubicBezTo>
                  <a:pt x="371" y="487"/>
                  <a:pt x="368" y="484"/>
                  <a:pt x="364" y="484"/>
                </a:cubicBezTo>
                <a:close/>
                <a:moveTo>
                  <a:pt x="364" y="503"/>
                </a:moveTo>
                <a:cubicBezTo>
                  <a:pt x="359" y="503"/>
                  <a:pt x="356" y="506"/>
                  <a:pt x="356" y="509"/>
                </a:cubicBezTo>
                <a:cubicBezTo>
                  <a:pt x="356" y="513"/>
                  <a:pt x="359" y="516"/>
                  <a:pt x="364" y="516"/>
                </a:cubicBezTo>
                <a:cubicBezTo>
                  <a:pt x="368" y="516"/>
                  <a:pt x="371" y="513"/>
                  <a:pt x="371" y="509"/>
                </a:cubicBezTo>
                <a:cubicBezTo>
                  <a:pt x="371" y="506"/>
                  <a:pt x="368" y="503"/>
                  <a:pt x="364" y="503"/>
                </a:cubicBezTo>
                <a:close/>
                <a:moveTo>
                  <a:pt x="364" y="522"/>
                </a:moveTo>
                <a:cubicBezTo>
                  <a:pt x="359" y="522"/>
                  <a:pt x="356" y="525"/>
                  <a:pt x="356" y="529"/>
                </a:cubicBezTo>
                <a:cubicBezTo>
                  <a:pt x="356" y="533"/>
                  <a:pt x="359" y="536"/>
                  <a:pt x="364" y="536"/>
                </a:cubicBezTo>
                <a:cubicBezTo>
                  <a:pt x="368" y="536"/>
                  <a:pt x="371" y="533"/>
                  <a:pt x="371" y="529"/>
                </a:cubicBezTo>
                <a:cubicBezTo>
                  <a:pt x="371" y="525"/>
                  <a:pt x="368" y="522"/>
                  <a:pt x="364" y="522"/>
                </a:cubicBezTo>
                <a:close/>
                <a:moveTo>
                  <a:pt x="385" y="446"/>
                </a:moveTo>
                <a:cubicBezTo>
                  <a:pt x="381" y="446"/>
                  <a:pt x="378" y="448"/>
                  <a:pt x="378" y="452"/>
                </a:cubicBezTo>
                <a:cubicBezTo>
                  <a:pt x="378" y="455"/>
                  <a:pt x="381" y="458"/>
                  <a:pt x="385" y="458"/>
                </a:cubicBezTo>
                <a:cubicBezTo>
                  <a:pt x="389" y="458"/>
                  <a:pt x="393" y="455"/>
                  <a:pt x="393" y="452"/>
                </a:cubicBezTo>
                <a:cubicBezTo>
                  <a:pt x="393" y="448"/>
                  <a:pt x="389" y="446"/>
                  <a:pt x="385" y="446"/>
                </a:cubicBezTo>
                <a:close/>
                <a:moveTo>
                  <a:pt x="408" y="446"/>
                </a:moveTo>
                <a:cubicBezTo>
                  <a:pt x="404" y="446"/>
                  <a:pt x="401" y="448"/>
                  <a:pt x="401" y="452"/>
                </a:cubicBezTo>
                <a:cubicBezTo>
                  <a:pt x="401" y="455"/>
                  <a:pt x="404" y="458"/>
                  <a:pt x="408" y="458"/>
                </a:cubicBezTo>
                <a:cubicBezTo>
                  <a:pt x="413" y="458"/>
                  <a:pt x="416" y="455"/>
                  <a:pt x="416" y="452"/>
                </a:cubicBezTo>
                <a:cubicBezTo>
                  <a:pt x="416" y="448"/>
                  <a:pt x="413" y="446"/>
                  <a:pt x="408" y="446"/>
                </a:cubicBezTo>
                <a:close/>
                <a:moveTo>
                  <a:pt x="385" y="464"/>
                </a:moveTo>
                <a:cubicBezTo>
                  <a:pt x="381" y="464"/>
                  <a:pt x="378" y="467"/>
                  <a:pt x="378" y="471"/>
                </a:cubicBezTo>
                <a:cubicBezTo>
                  <a:pt x="378" y="475"/>
                  <a:pt x="381" y="478"/>
                  <a:pt x="385" y="478"/>
                </a:cubicBezTo>
                <a:cubicBezTo>
                  <a:pt x="389" y="478"/>
                  <a:pt x="393" y="475"/>
                  <a:pt x="393" y="471"/>
                </a:cubicBezTo>
                <a:cubicBezTo>
                  <a:pt x="393" y="467"/>
                  <a:pt x="389" y="464"/>
                  <a:pt x="385" y="464"/>
                </a:cubicBezTo>
                <a:close/>
                <a:moveTo>
                  <a:pt x="408" y="464"/>
                </a:moveTo>
                <a:cubicBezTo>
                  <a:pt x="404" y="464"/>
                  <a:pt x="401" y="467"/>
                  <a:pt x="401" y="471"/>
                </a:cubicBezTo>
                <a:cubicBezTo>
                  <a:pt x="401" y="475"/>
                  <a:pt x="404" y="478"/>
                  <a:pt x="408" y="478"/>
                </a:cubicBezTo>
                <a:cubicBezTo>
                  <a:pt x="413" y="478"/>
                  <a:pt x="416" y="475"/>
                  <a:pt x="416" y="471"/>
                </a:cubicBezTo>
                <a:cubicBezTo>
                  <a:pt x="416" y="467"/>
                  <a:pt x="413" y="464"/>
                  <a:pt x="408" y="464"/>
                </a:cubicBezTo>
                <a:close/>
                <a:moveTo>
                  <a:pt x="385" y="484"/>
                </a:moveTo>
                <a:cubicBezTo>
                  <a:pt x="381" y="484"/>
                  <a:pt x="378" y="487"/>
                  <a:pt x="378" y="490"/>
                </a:cubicBezTo>
                <a:cubicBezTo>
                  <a:pt x="378" y="494"/>
                  <a:pt x="381" y="497"/>
                  <a:pt x="385" y="497"/>
                </a:cubicBezTo>
                <a:cubicBezTo>
                  <a:pt x="389" y="497"/>
                  <a:pt x="393" y="494"/>
                  <a:pt x="393" y="490"/>
                </a:cubicBezTo>
                <a:cubicBezTo>
                  <a:pt x="393" y="487"/>
                  <a:pt x="389" y="484"/>
                  <a:pt x="385" y="484"/>
                </a:cubicBezTo>
                <a:close/>
                <a:moveTo>
                  <a:pt x="408" y="484"/>
                </a:moveTo>
                <a:cubicBezTo>
                  <a:pt x="404" y="484"/>
                  <a:pt x="401" y="487"/>
                  <a:pt x="401" y="490"/>
                </a:cubicBezTo>
                <a:cubicBezTo>
                  <a:pt x="401" y="494"/>
                  <a:pt x="404" y="497"/>
                  <a:pt x="408" y="497"/>
                </a:cubicBezTo>
                <a:cubicBezTo>
                  <a:pt x="413" y="497"/>
                  <a:pt x="416" y="494"/>
                  <a:pt x="416" y="490"/>
                </a:cubicBezTo>
                <a:cubicBezTo>
                  <a:pt x="416" y="487"/>
                  <a:pt x="413" y="484"/>
                  <a:pt x="408" y="484"/>
                </a:cubicBezTo>
                <a:close/>
                <a:moveTo>
                  <a:pt x="385" y="503"/>
                </a:moveTo>
                <a:cubicBezTo>
                  <a:pt x="381" y="503"/>
                  <a:pt x="378" y="506"/>
                  <a:pt x="378" y="509"/>
                </a:cubicBezTo>
                <a:cubicBezTo>
                  <a:pt x="378" y="513"/>
                  <a:pt x="381" y="516"/>
                  <a:pt x="385" y="516"/>
                </a:cubicBezTo>
                <a:cubicBezTo>
                  <a:pt x="389" y="516"/>
                  <a:pt x="393" y="513"/>
                  <a:pt x="393" y="509"/>
                </a:cubicBezTo>
                <a:cubicBezTo>
                  <a:pt x="393" y="506"/>
                  <a:pt x="389" y="503"/>
                  <a:pt x="385" y="503"/>
                </a:cubicBezTo>
                <a:close/>
                <a:moveTo>
                  <a:pt x="408" y="503"/>
                </a:moveTo>
                <a:cubicBezTo>
                  <a:pt x="404" y="503"/>
                  <a:pt x="401" y="506"/>
                  <a:pt x="401" y="509"/>
                </a:cubicBezTo>
                <a:cubicBezTo>
                  <a:pt x="401" y="513"/>
                  <a:pt x="404" y="516"/>
                  <a:pt x="408" y="516"/>
                </a:cubicBezTo>
                <a:cubicBezTo>
                  <a:pt x="413" y="516"/>
                  <a:pt x="416" y="513"/>
                  <a:pt x="416" y="509"/>
                </a:cubicBezTo>
                <a:cubicBezTo>
                  <a:pt x="416" y="506"/>
                  <a:pt x="413" y="503"/>
                  <a:pt x="408" y="503"/>
                </a:cubicBezTo>
                <a:close/>
                <a:moveTo>
                  <a:pt x="408" y="522"/>
                </a:moveTo>
                <a:cubicBezTo>
                  <a:pt x="404" y="522"/>
                  <a:pt x="401" y="525"/>
                  <a:pt x="401" y="529"/>
                </a:cubicBezTo>
                <a:cubicBezTo>
                  <a:pt x="401" y="533"/>
                  <a:pt x="404" y="536"/>
                  <a:pt x="408" y="536"/>
                </a:cubicBezTo>
                <a:cubicBezTo>
                  <a:pt x="413" y="536"/>
                  <a:pt x="416" y="533"/>
                  <a:pt x="416" y="529"/>
                </a:cubicBezTo>
                <a:cubicBezTo>
                  <a:pt x="416" y="525"/>
                  <a:pt x="413" y="522"/>
                  <a:pt x="408" y="522"/>
                </a:cubicBezTo>
                <a:close/>
                <a:moveTo>
                  <a:pt x="408" y="542"/>
                </a:moveTo>
                <a:cubicBezTo>
                  <a:pt x="404" y="542"/>
                  <a:pt x="401" y="545"/>
                  <a:pt x="401" y="549"/>
                </a:cubicBezTo>
                <a:cubicBezTo>
                  <a:pt x="401" y="552"/>
                  <a:pt x="404" y="556"/>
                  <a:pt x="408" y="556"/>
                </a:cubicBezTo>
                <a:cubicBezTo>
                  <a:pt x="413" y="556"/>
                  <a:pt x="416" y="552"/>
                  <a:pt x="416" y="549"/>
                </a:cubicBezTo>
                <a:cubicBezTo>
                  <a:pt x="416" y="545"/>
                  <a:pt x="413" y="542"/>
                  <a:pt x="408" y="542"/>
                </a:cubicBezTo>
                <a:close/>
                <a:moveTo>
                  <a:pt x="430" y="446"/>
                </a:moveTo>
                <a:cubicBezTo>
                  <a:pt x="426" y="446"/>
                  <a:pt x="423" y="448"/>
                  <a:pt x="423" y="452"/>
                </a:cubicBezTo>
                <a:cubicBezTo>
                  <a:pt x="423" y="455"/>
                  <a:pt x="426" y="458"/>
                  <a:pt x="430" y="458"/>
                </a:cubicBezTo>
                <a:cubicBezTo>
                  <a:pt x="434" y="458"/>
                  <a:pt x="438" y="455"/>
                  <a:pt x="438" y="452"/>
                </a:cubicBezTo>
                <a:cubicBezTo>
                  <a:pt x="438" y="448"/>
                  <a:pt x="434" y="446"/>
                  <a:pt x="430" y="446"/>
                </a:cubicBezTo>
                <a:close/>
                <a:moveTo>
                  <a:pt x="452" y="446"/>
                </a:moveTo>
                <a:cubicBezTo>
                  <a:pt x="448" y="446"/>
                  <a:pt x="445" y="448"/>
                  <a:pt x="445" y="452"/>
                </a:cubicBezTo>
                <a:cubicBezTo>
                  <a:pt x="445" y="455"/>
                  <a:pt x="448" y="458"/>
                  <a:pt x="452" y="458"/>
                </a:cubicBezTo>
                <a:cubicBezTo>
                  <a:pt x="457" y="458"/>
                  <a:pt x="460" y="455"/>
                  <a:pt x="460" y="452"/>
                </a:cubicBezTo>
                <a:cubicBezTo>
                  <a:pt x="460" y="448"/>
                  <a:pt x="457" y="446"/>
                  <a:pt x="452" y="446"/>
                </a:cubicBezTo>
                <a:close/>
                <a:moveTo>
                  <a:pt x="430" y="464"/>
                </a:moveTo>
                <a:cubicBezTo>
                  <a:pt x="426" y="464"/>
                  <a:pt x="423" y="467"/>
                  <a:pt x="423" y="471"/>
                </a:cubicBezTo>
                <a:cubicBezTo>
                  <a:pt x="423" y="475"/>
                  <a:pt x="426" y="478"/>
                  <a:pt x="430" y="478"/>
                </a:cubicBezTo>
                <a:cubicBezTo>
                  <a:pt x="434" y="478"/>
                  <a:pt x="438" y="475"/>
                  <a:pt x="438" y="471"/>
                </a:cubicBezTo>
                <a:cubicBezTo>
                  <a:pt x="438" y="467"/>
                  <a:pt x="434" y="464"/>
                  <a:pt x="430" y="464"/>
                </a:cubicBezTo>
                <a:close/>
                <a:moveTo>
                  <a:pt x="452" y="464"/>
                </a:moveTo>
                <a:cubicBezTo>
                  <a:pt x="448" y="464"/>
                  <a:pt x="445" y="467"/>
                  <a:pt x="445" y="471"/>
                </a:cubicBezTo>
                <a:cubicBezTo>
                  <a:pt x="445" y="475"/>
                  <a:pt x="448" y="478"/>
                  <a:pt x="452" y="478"/>
                </a:cubicBezTo>
                <a:cubicBezTo>
                  <a:pt x="457" y="478"/>
                  <a:pt x="460" y="475"/>
                  <a:pt x="460" y="471"/>
                </a:cubicBezTo>
                <a:cubicBezTo>
                  <a:pt x="460" y="467"/>
                  <a:pt x="457" y="464"/>
                  <a:pt x="452" y="464"/>
                </a:cubicBezTo>
                <a:close/>
                <a:moveTo>
                  <a:pt x="430" y="484"/>
                </a:moveTo>
                <a:cubicBezTo>
                  <a:pt x="426" y="484"/>
                  <a:pt x="423" y="487"/>
                  <a:pt x="423" y="490"/>
                </a:cubicBezTo>
                <a:cubicBezTo>
                  <a:pt x="423" y="494"/>
                  <a:pt x="426" y="497"/>
                  <a:pt x="430" y="497"/>
                </a:cubicBezTo>
                <a:cubicBezTo>
                  <a:pt x="434" y="497"/>
                  <a:pt x="438" y="494"/>
                  <a:pt x="438" y="490"/>
                </a:cubicBezTo>
                <a:cubicBezTo>
                  <a:pt x="438" y="487"/>
                  <a:pt x="434" y="484"/>
                  <a:pt x="430" y="484"/>
                </a:cubicBezTo>
                <a:close/>
                <a:moveTo>
                  <a:pt x="452" y="484"/>
                </a:moveTo>
                <a:cubicBezTo>
                  <a:pt x="448" y="484"/>
                  <a:pt x="445" y="487"/>
                  <a:pt x="445" y="490"/>
                </a:cubicBezTo>
                <a:cubicBezTo>
                  <a:pt x="445" y="494"/>
                  <a:pt x="448" y="497"/>
                  <a:pt x="452" y="497"/>
                </a:cubicBezTo>
                <a:cubicBezTo>
                  <a:pt x="457" y="497"/>
                  <a:pt x="460" y="494"/>
                  <a:pt x="460" y="490"/>
                </a:cubicBezTo>
                <a:cubicBezTo>
                  <a:pt x="460" y="487"/>
                  <a:pt x="457" y="484"/>
                  <a:pt x="452" y="484"/>
                </a:cubicBezTo>
                <a:close/>
                <a:moveTo>
                  <a:pt x="430" y="503"/>
                </a:moveTo>
                <a:cubicBezTo>
                  <a:pt x="426" y="503"/>
                  <a:pt x="423" y="506"/>
                  <a:pt x="423" y="509"/>
                </a:cubicBezTo>
                <a:cubicBezTo>
                  <a:pt x="423" y="513"/>
                  <a:pt x="426" y="516"/>
                  <a:pt x="430" y="516"/>
                </a:cubicBezTo>
                <a:cubicBezTo>
                  <a:pt x="434" y="516"/>
                  <a:pt x="438" y="513"/>
                  <a:pt x="438" y="509"/>
                </a:cubicBezTo>
                <a:cubicBezTo>
                  <a:pt x="438" y="506"/>
                  <a:pt x="434" y="503"/>
                  <a:pt x="430" y="503"/>
                </a:cubicBezTo>
                <a:close/>
                <a:moveTo>
                  <a:pt x="452" y="503"/>
                </a:moveTo>
                <a:cubicBezTo>
                  <a:pt x="448" y="503"/>
                  <a:pt x="445" y="506"/>
                  <a:pt x="445" y="509"/>
                </a:cubicBezTo>
                <a:cubicBezTo>
                  <a:pt x="445" y="513"/>
                  <a:pt x="448" y="516"/>
                  <a:pt x="452" y="516"/>
                </a:cubicBezTo>
                <a:cubicBezTo>
                  <a:pt x="457" y="516"/>
                  <a:pt x="460" y="513"/>
                  <a:pt x="460" y="509"/>
                </a:cubicBezTo>
                <a:cubicBezTo>
                  <a:pt x="460" y="506"/>
                  <a:pt x="457" y="503"/>
                  <a:pt x="452" y="503"/>
                </a:cubicBezTo>
                <a:close/>
                <a:moveTo>
                  <a:pt x="430" y="522"/>
                </a:moveTo>
                <a:cubicBezTo>
                  <a:pt x="426" y="522"/>
                  <a:pt x="423" y="525"/>
                  <a:pt x="423" y="529"/>
                </a:cubicBezTo>
                <a:cubicBezTo>
                  <a:pt x="423" y="533"/>
                  <a:pt x="426" y="536"/>
                  <a:pt x="430" y="536"/>
                </a:cubicBezTo>
                <a:cubicBezTo>
                  <a:pt x="434" y="536"/>
                  <a:pt x="438" y="533"/>
                  <a:pt x="438" y="529"/>
                </a:cubicBezTo>
                <a:cubicBezTo>
                  <a:pt x="438" y="525"/>
                  <a:pt x="434" y="522"/>
                  <a:pt x="430" y="522"/>
                </a:cubicBezTo>
                <a:close/>
                <a:moveTo>
                  <a:pt x="452" y="522"/>
                </a:moveTo>
                <a:cubicBezTo>
                  <a:pt x="448" y="522"/>
                  <a:pt x="445" y="525"/>
                  <a:pt x="445" y="529"/>
                </a:cubicBezTo>
                <a:cubicBezTo>
                  <a:pt x="445" y="533"/>
                  <a:pt x="448" y="536"/>
                  <a:pt x="452" y="536"/>
                </a:cubicBezTo>
                <a:cubicBezTo>
                  <a:pt x="457" y="536"/>
                  <a:pt x="460" y="533"/>
                  <a:pt x="460" y="529"/>
                </a:cubicBezTo>
                <a:cubicBezTo>
                  <a:pt x="460" y="525"/>
                  <a:pt x="457" y="522"/>
                  <a:pt x="452" y="522"/>
                </a:cubicBezTo>
                <a:close/>
                <a:moveTo>
                  <a:pt x="430" y="542"/>
                </a:moveTo>
                <a:cubicBezTo>
                  <a:pt x="426" y="542"/>
                  <a:pt x="423" y="545"/>
                  <a:pt x="423" y="549"/>
                </a:cubicBezTo>
                <a:cubicBezTo>
                  <a:pt x="423" y="552"/>
                  <a:pt x="426" y="556"/>
                  <a:pt x="430" y="556"/>
                </a:cubicBezTo>
                <a:cubicBezTo>
                  <a:pt x="434" y="556"/>
                  <a:pt x="438" y="552"/>
                  <a:pt x="438" y="549"/>
                </a:cubicBezTo>
                <a:cubicBezTo>
                  <a:pt x="438" y="545"/>
                  <a:pt x="434" y="542"/>
                  <a:pt x="430" y="542"/>
                </a:cubicBezTo>
                <a:close/>
                <a:moveTo>
                  <a:pt x="452" y="542"/>
                </a:moveTo>
                <a:cubicBezTo>
                  <a:pt x="448" y="542"/>
                  <a:pt x="445" y="545"/>
                  <a:pt x="445" y="549"/>
                </a:cubicBezTo>
                <a:cubicBezTo>
                  <a:pt x="445" y="552"/>
                  <a:pt x="448" y="556"/>
                  <a:pt x="452" y="556"/>
                </a:cubicBezTo>
                <a:cubicBezTo>
                  <a:pt x="457" y="556"/>
                  <a:pt x="460" y="552"/>
                  <a:pt x="460" y="549"/>
                </a:cubicBezTo>
                <a:cubicBezTo>
                  <a:pt x="460" y="545"/>
                  <a:pt x="457" y="542"/>
                  <a:pt x="452" y="542"/>
                </a:cubicBezTo>
                <a:close/>
                <a:moveTo>
                  <a:pt x="430" y="561"/>
                </a:moveTo>
                <a:cubicBezTo>
                  <a:pt x="426" y="561"/>
                  <a:pt x="423" y="564"/>
                  <a:pt x="423" y="567"/>
                </a:cubicBezTo>
                <a:cubicBezTo>
                  <a:pt x="423" y="571"/>
                  <a:pt x="426" y="574"/>
                  <a:pt x="430" y="574"/>
                </a:cubicBezTo>
                <a:cubicBezTo>
                  <a:pt x="434" y="574"/>
                  <a:pt x="438" y="571"/>
                  <a:pt x="438" y="567"/>
                </a:cubicBezTo>
                <a:cubicBezTo>
                  <a:pt x="438" y="564"/>
                  <a:pt x="434" y="561"/>
                  <a:pt x="430" y="561"/>
                </a:cubicBezTo>
                <a:close/>
                <a:moveTo>
                  <a:pt x="452" y="561"/>
                </a:moveTo>
                <a:cubicBezTo>
                  <a:pt x="448" y="561"/>
                  <a:pt x="445" y="564"/>
                  <a:pt x="445" y="567"/>
                </a:cubicBezTo>
                <a:cubicBezTo>
                  <a:pt x="445" y="571"/>
                  <a:pt x="448" y="574"/>
                  <a:pt x="452" y="574"/>
                </a:cubicBezTo>
                <a:cubicBezTo>
                  <a:pt x="457" y="574"/>
                  <a:pt x="460" y="571"/>
                  <a:pt x="460" y="567"/>
                </a:cubicBezTo>
                <a:cubicBezTo>
                  <a:pt x="460" y="564"/>
                  <a:pt x="457" y="561"/>
                  <a:pt x="452" y="561"/>
                </a:cubicBezTo>
                <a:close/>
                <a:moveTo>
                  <a:pt x="430" y="580"/>
                </a:moveTo>
                <a:cubicBezTo>
                  <a:pt x="426" y="580"/>
                  <a:pt x="423" y="583"/>
                  <a:pt x="423" y="587"/>
                </a:cubicBezTo>
                <a:cubicBezTo>
                  <a:pt x="423" y="590"/>
                  <a:pt x="426" y="593"/>
                  <a:pt x="430" y="593"/>
                </a:cubicBezTo>
                <a:cubicBezTo>
                  <a:pt x="434" y="593"/>
                  <a:pt x="438" y="590"/>
                  <a:pt x="438" y="587"/>
                </a:cubicBezTo>
                <a:cubicBezTo>
                  <a:pt x="438" y="583"/>
                  <a:pt x="434" y="580"/>
                  <a:pt x="430" y="580"/>
                </a:cubicBezTo>
                <a:close/>
                <a:moveTo>
                  <a:pt x="452" y="580"/>
                </a:moveTo>
                <a:cubicBezTo>
                  <a:pt x="448" y="580"/>
                  <a:pt x="445" y="583"/>
                  <a:pt x="445" y="587"/>
                </a:cubicBezTo>
                <a:cubicBezTo>
                  <a:pt x="445" y="590"/>
                  <a:pt x="448" y="593"/>
                  <a:pt x="452" y="593"/>
                </a:cubicBezTo>
                <a:cubicBezTo>
                  <a:pt x="457" y="593"/>
                  <a:pt x="460" y="590"/>
                  <a:pt x="460" y="587"/>
                </a:cubicBezTo>
                <a:cubicBezTo>
                  <a:pt x="460" y="583"/>
                  <a:pt x="457" y="580"/>
                  <a:pt x="452" y="580"/>
                </a:cubicBezTo>
                <a:close/>
                <a:moveTo>
                  <a:pt x="474" y="446"/>
                </a:moveTo>
                <a:cubicBezTo>
                  <a:pt x="470" y="446"/>
                  <a:pt x="467" y="448"/>
                  <a:pt x="467" y="452"/>
                </a:cubicBezTo>
                <a:cubicBezTo>
                  <a:pt x="467" y="455"/>
                  <a:pt x="470" y="458"/>
                  <a:pt x="474" y="458"/>
                </a:cubicBezTo>
                <a:cubicBezTo>
                  <a:pt x="478" y="458"/>
                  <a:pt x="482" y="455"/>
                  <a:pt x="482" y="452"/>
                </a:cubicBezTo>
                <a:cubicBezTo>
                  <a:pt x="482" y="448"/>
                  <a:pt x="478" y="446"/>
                  <a:pt x="474" y="446"/>
                </a:cubicBezTo>
                <a:close/>
                <a:moveTo>
                  <a:pt x="497" y="446"/>
                </a:moveTo>
                <a:cubicBezTo>
                  <a:pt x="493" y="446"/>
                  <a:pt x="490" y="448"/>
                  <a:pt x="490" y="452"/>
                </a:cubicBezTo>
                <a:cubicBezTo>
                  <a:pt x="490" y="455"/>
                  <a:pt x="493" y="458"/>
                  <a:pt x="497" y="458"/>
                </a:cubicBezTo>
                <a:cubicBezTo>
                  <a:pt x="501" y="458"/>
                  <a:pt x="505" y="455"/>
                  <a:pt x="505" y="452"/>
                </a:cubicBezTo>
                <a:cubicBezTo>
                  <a:pt x="505" y="448"/>
                  <a:pt x="501" y="446"/>
                  <a:pt x="497" y="446"/>
                </a:cubicBezTo>
                <a:close/>
                <a:moveTo>
                  <a:pt x="474" y="464"/>
                </a:moveTo>
                <a:cubicBezTo>
                  <a:pt x="470" y="464"/>
                  <a:pt x="467" y="467"/>
                  <a:pt x="467" y="471"/>
                </a:cubicBezTo>
                <a:cubicBezTo>
                  <a:pt x="467" y="475"/>
                  <a:pt x="470" y="478"/>
                  <a:pt x="474" y="478"/>
                </a:cubicBezTo>
                <a:cubicBezTo>
                  <a:pt x="478" y="478"/>
                  <a:pt x="482" y="475"/>
                  <a:pt x="482" y="471"/>
                </a:cubicBezTo>
                <a:cubicBezTo>
                  <a:pt x="482" y="467"/>
                  <a:pt x="478" y="464"/>
                  <a:pt x="474" y="464"/>
                </a:cubicBezTo>
                <a:close/>
                <a:moveTo>
                  <a:pt x="497" y="464"/>
                </a:moveTo>
                <a:cubicBezTo>
                  <a:pt x="493" y="464"/>
                  <a:pt x="490" y="467"/>
                  <a:pt x="490" y="471"/>
                </a:cubicBezTo>
                <a:cubicBezTo>
                  <a:pt x="490" y="475"/>
                  <a:pt x="493" y="478"/>
                  <a:pt x="497" y="478"/>
                </a:cubicBezTo>
                <a:cubicBezTo>
                  <a:pt x="501" y="478"/>
                  <a:pt x="505" y="475"/>
                  <a:pt x="505" y="471"/>
                </a:cubicBezTo>
                <a:cubicBezTo>
                  <a:pt x="505" y="467"/>
                  <a:pt x="501" y="464"/>
                  <a:pt x="497" y="464"/>
                </a:cubicBezTo>
                <a:close/>
                <a:moveTo>
                  <a:pt x="474" y="484"/>
                </a:moveTo>
                <a:cubicBezTo>
                  <a:pt x="470" y="484"/>
                  <a:pt x="467" y="487"/>
                  <a:pt x="467" y="490"/>
                </a:cubicBezTo>
                <a:cubicBezTo>
                  <a:pt x="467" y="494"/>
                  <a:pt x="470" y="497"/>
                  <a:pt x="474" y="497"/>
                </a:cubicBezTo>
                <a:cubicBezTo>
                  <a:pt x="478" y="497"/>
                  <a:pt x="482" y="494"/>
                  <a:pt x="482" y="490"/>
                </a:cubicBezTo>
                <a:cubicBezTo>
                  <a:pt x="482" y="487"/>
                  <a:pt x="478" y="484"/>
                  <a:pt x="474" y="484"/>
                </a:cubicBezTo>
                <a:close/>
                <a:moveTo>
                  <a:pt x="497" y="484"/>
                </a:moveTo>
                <a:cubicBezTo>
                  <a:pt x="493" y="484"/>
                  <a:pt x="490" y="487"/>
                  <a:pt x="490" y="490"/>
                </a:cubicBezTo>
                <a:cubicBezTo>
                  <a:pt x="490" y="494"/>
                  <a:pt x="493" y="497"/>
                  <a:pt x="497" y="497"/>
                </a:cubicBezTo>
                <a:cubicBezTo>
                  <a:pt x="501" y="497"/>
                  <a:pt x="505" y="494"/>
                  <a:pt x="505" y="490"/>
                </a:cubicBezTo>
                <a:cubicBezTo>
                  <a:pt x="505" y="487"/>
                  <a:pt x="501" y="484"/>
                  <a:pt x="497" y="484"/>
                </a:cubicBezTo>
                <a:close/>
                <a:moveTo>
                  <a:pt x="474" y="503"/>
                </a:moveTo>
                <a:cubicBezTo>
                  <a:pt x="470" y="503"/>
                  <a:pt x="467" y="506"/>
                  <a:pt x="467" y="509"/>
                </a:cubicBezTo>
                <a:cubicBezTo>
                  <a:pt x="467" y="513"/>
                  <a:pt x="470" y="516"/>
                  <a:pt x="474" y="516"/>
                </a:cubicBezTo>
                <a:cubicBezTo>
                  <a:pt x="478" y="516"/>
                  <a:pt x="482" y="513"/>
                  <a:pt x="482" y="509"/>
                </a:cubicBezTo>
                <a:cubicBezTo>
                  <a:pt x="482" y="506"/>
                  <a:pt x="478" y="503"/>
                  <a:pt x="474" y="503"/>
                </a:cubicBezTo>
                <a:close/>
                <a:moveTo>
                  <a:pt x="497" y="503"/>
                </a:moveTo>
                <a:cubicBezTo>
                  <a:pt x="493" y="503"/>
                  <a:pt x="490" y="506"/>
                  <a:pt x="490" y="509"/>
                </a:cubicBezTo>
                <a:cubicBezTo>
                  <a:pt x="490" y="513"/>
                  <a:pt x="493" y="516"/>
                  <a:pt x="497" y="516"/>
                </a:cubicBezTo>
                <a:cubicBezTo>
                  <a:pt x="501" y="516"/>
                  <a:pt x="505" y="513"/>
                  <a:pt x="505" y="509"/>
                </a:cubicBezTo>
                <a:cubicBezTo>
                  <a:pt x="505" y="506"/>
                  <a:pt x="501" y="503"/>
                  <a:pt x="497" y="503"/>
                </a:cubicBezTo>
                <a:close/>
                <a:moveTo>
                  <a:pt x="474" y="522"/>
                </a:moveTo>
                <a:cubicBezTo>
                  <a:pt x="470" y="522"/>
                  <a:pt x="467" y="525"/>
                  <a:pt x="467" y="529"/>
                </a:cubicBezTo>
                <a:cubicBezTo>
                  <a:pt x="467" y="533"/>
                  <a:pt x="470" y="536"/>
                  <a:pt x="474" y="536"/>
                </a:cubicBezTo>
                <a:cubicBezTo>
                  <a:pt x="478" y="536"/>
                  <a:pt x="482" y="533"/>
                  <a:pt x="482" y="529"/>
                </a:cubicBezTo>
                <a:cubicBezTo>
                  <a:pt x="482" y="525"/>
                  <a:pt x="478" y="522"/>
                  <a:pt x="474" y="522"/>
                </a:cubicBezTo>
                <a:close/>
                <a:moveTo>
                  <a:pt x="497" y="522"/>
                </a:moveTo>
                <a:cubicBezTo>
                  <a:pt x="493" y="522"/>
                  <a:pt x="490" y="525"/>
                  <a:pt x="490" y="529"/>
                </a:cubicBezTo>
                <a:cubicBezTo>
                  <a:pt x="490" y="533"/>
                  <a:pt x="493" y="536"/>
                  <a:pt x="497" y="536"/>
                </a:cubicBezTo>
                <a:cubicBezTo>
                  <a:pt x="501" y="536"/>
                  <a:pt x="505" y="533"/>
                  <a:pt x="505" y="529"/>
                </a:cubicBezTo>
                <a:cubicBezTo>
                  <a:pt x="505" y="525"/>
                  <a:pt x="501" y="522"/>
                  <a:pt x="497" y="522"/>
                </a:cubicBezTo>
                <a:close/>
                <a:moveTo>
                  <a:pt x="474" y="542"/>
                </a:moveTo>
                <a:cubicBezTo>
                  <a:pt x="470" y="542"/>
                  <a:pt x="467" y="545"/>
                  <a:pt x="467" y="549"/>
                </a:cubicBezTo>
                <a:cubicBezTo>
                  <a:pt x="467" y="552"/>
                  <a:pt x="470" y="556"/>
                  <a:pt x="474" y="556"/>
                </a:cubicBezTo>
                <a:cubicBezTo>
                  <a:pt x="478" y="556"/>
                  <a:pt x="482" y="552"/>
                  <a:pt x="482" y="549"/>
                </a:cubicBezTo>
                <a:cubicBezTo>
                  <a:pt x="482" y="545"/>
                  <a:pt x="478" y="542"/>
                  <a:pt x="474" y="542"/>
                </a:cubicBezTo>
                <a:close/>
                <a:moveTo>
                  <a:pt x="474" y="561"/>
                </a:moveTo>
                <a:cubicBezTo>
                  <a:pt x="470" y="561"/>
                  <a:pt x="467" y="564"/>
                  <a:pt x="467" y="567"/>
                </a:cubicBezTo>
                <a:cubicBezTo>
                  <a:pt x="467" y="571"/>
                  <a:pt x="470" y="574"/>
                  <a:pt x="474" y="574"/>
                </a:cubicBezTo>
                <a:cubicBezTo>
                  <a:pt x="478" y="574"/>
                  <a:pt x="482" y="571"/>
                  <a:pt x="482" y="567"/>
                </a:cubicBezTo>
                <a:cubicBezTo>
                  <a:pt x="482" y="564"/>
                  <a:pt x="478" y="561"/>
                  <a:pt x="474" y="561"/>
                </a:cubicBezTo>
                <a:close/>
                <a:moveTo>
                  <a:pt x="474" y="580"/>
                </a:moveTo>
                <a:cubicBezTo>
                  <a:pt x="470" y="580"/>
                  <a:pt x="467" y="583"/>
                  <a:pt x="467" y="587"/>
                </a:cubicBezTo>
                <a:cubicBezTo>
                  <a:pt x="467" y="590"/>
                  <a:pt x="470" y="593"/>
                  <a:pt x="474" y="593"/>
                </a:cubicBezTo>
                <a:cubicBezTo>
                  <a:pt x="478" y="593"/>
                  <a:pt x="482" y="590"/>
                  <a:pt x="482" y="587"/>
                </a:cubicBezTo>
                <a:cubicBezTo>
                  <a:pt x="482" y="583"/>
                  <a:pt x="478" y="580"/>
                  <a:pt x="474" y="580"/>
                </a:cubicBezTo>
                <a:close/>
                <a:moveTo>
                  <a:pt x="542" y="20"/>
                </a:moveTo>
                <a:cubicBezTo>
                  <a:pt x="538" y="20"/>
                  <a:pt x="534" y="23"/>
                  <a:pt x="534" y="27"/>
                </a:cubicBezTo>
                <a:cubicBezTo>
                  <a:pt x="534" y="30"/>
                  <a:pt x="538" y="33"/>
                  <a:pt x="542" y="33"/>
                </a:cubicBezTo>
                <a:cubicBezTo>
                  <a:pt x="546" y="33"/>
                  <a:pt x="549" y="30"/>
                  <a:pt x="549" y="27"/>
                </a:cubicBezTo>
                <a:cubicBezTo>
                  <a:pt x="549" y="23"/>
                  <a:pt x="546" y="20"/>
                  <a:pt x="542" y="20"/>
                </a:cubicBezTo>
                <a:close/>
                <a:moveTo>
                  <a:pt x="520" y="40"/>
                </a:moveTo>
                <a:cubicBezTo>
                  <a:pt x="516" y="40"/>
                  <a:pt x="512" y="43"/>
                  <a:pt x="512" y="46"/>
                </a:cubicBezTo>
                <a:cubicBezTo>
                  <a:pt x="512" y="50"/>
                  <a:pt x="516" y="53"/>
                  <a:pt x="520" y="53"/>
                </a:cubicBezTo>
                <a:cubicBezTo>
                  <a:pt x="524" y="53"/>
                  <a:pt x="528" y="50"/>
                  <a:pt x="528" y="46"/>
                </a:cubicBezTo>
                <a:cubicBezTo>
                  <a:pt x="528" y="43"/>
                  <a:pt x="524" y="40"/>
                  <a:pt x="520" y="40"/>
                </a:cubicBezTo>
                <a:close/>
                <a:moveTo>
                  <a:pt x="542" y="40"/>
                </a:moveTo>
                <a:cubicBezTo>
                  <a:pt x="538" y="40"/>
                  <a:pt x="534" y="43"/>
                  <a:pt x="534" y="46"/>
                </a:cubicBezTo>
                <a:cubicBezTo>
                  <a:pt x="534" y="50"/>
                  <a:pt x="538" y="53"/>
                  <a:pt x="542" y="53"/>
                </a:cubicBezTo>
                <a:cubicBezTo>
                  <a:pt x="546" y="53"/>
                  <a:pt x="549" y="50"/>
                  <a:pt x="549" y="46"/>
                </a:cubicBezTo>
                <a:cubicBezTo>
                  <a:pt x="549" y="43"/>
                  <a:pt x="546" y="40"/>
                  <a:pt x="542" y="40"/>
                </a:cubicBezTo>
                <a:close/>
                <a:moveTo>
                  <a:pt x="520" y="59"/>
                </a:moveTo>
                <a:cubicBezTo>
                  <a:pt x="516" y="59"/>
                  <a:pt x="512" y="62"/>
                  <a:pt x="512" y="65"/>
                </a:cubicBezTo>
                <a:cubicBezTo>
                  <a:pt x="512" y="69"/>
                  <a:pt x="516" y="72"/>
                  <a:pt x="520" y="72"/>
                </a:cubicBezTo>
                <a:cubicBezTo>
                  <a:pt x="524" y="72"/>
                  <a:pt x="528" y="69"/>
                  <a:pt x="528" y="65"/>
                </a:cubicBezTo>
                <a:cubicBezTo>
                  <a:pt x="528" y="62"/>
                  <a:pt x="524" y="59"/>
                  <a:pt x="520" y="59"/>
                </a:cubicBezTo>
                <a:close/>
                <a:moveTo>
                  <a:pt x="542" y="59"/>
                </a:moveTo>
                <a:cubicBezTo>
                  <a:pt x="538" y="59"/>
                  <a:pt x="534" y="62"/>
                  <a:pt x="534" y="65"/>
                </a:cubicBezTo>
                <a:cubicBezTo>
                  <a:pt x="534" y="69"/>
                  <a:pt x="538" y="72"/>
                  <a:pt x="542" y="72"/>
                </a:cubicBezTo>
                <a:cubicBezTo>
                  <a:pt x="546" y="72"/>
                  <a:pt x="549" y="69"/>
                  <a:pt x="549" y="65"/>
                </a:cubicBezTo>
                <a:cubicBezTo>
                  <a:pt x="549" y="62"/>
                  <a:pt x="546" y="59"/>
                  <a:pt x="542" y="59"/>
                </a:cubicBezTo>
                <a:close/>
                <a:moveTo>
                  <a:pt x="520" y="78"/>
                </a:moveTo>
                <a:cubicBezTo>
                  <a:pt x="516" y="78"/>
                  <a:pt x="512" y="81"/>
                  <a:pt x="512" y="85"/>
                </a:cubicBezTo>
                <a:cubicBezTo>
                  <a:pt x="512" y="88"/>
                  <a:pt x="516" y="91"/>
                  <a:pt x="520" y="91"/>
                </a:cubicBezTo>
                <a:cubicBezTo>
                  <a:pt x="524" y="91"/>
                  <a:pt x="528" y="88"/>
                  <a:pt x="528" y="85"/>
                </a:cubicBezTo>
                <a:cubicBezTo>
                  <a:pt x="528" y="81"/>
                  <a:pt x="524" y="78"/>
                  <a:pt x="520" y="78"/>
                </a:cubicBezTo>
                <a:close/>
                <a:moveTo>
                  <a:pt x="542" y="78"/>
                </a:moveTo>
                <a:cubicBezTo>
                  <a:pt x="538" y="78"/>
                  <a:pt x="534" y="81"/>
                  <a:pt x="534" y="85"/>
                </a:cubicBezTo>
                <a:cubicBezTo>
                  <a:pt x="534" y="88"/>
                  <a:pt x="538" y="91"/>
                  <a:pt x="542" y="91"/>
                </a:cubicBezTo>
                <a:cubicBezTo>
                  <a:pt x="546" y="91"/>
                  <a:pt x="549" y="88"/>
                  <a:pt x="549" y="85"/>
                </a:cubicBezTo>
                <a:cubicBezTo>
                  <a:pt x="549" y="81"/>
                  <a:pt x="546" y="78"/>
                  <a:pt x="542" y="78"/>
                </a:cubicBezTo>
                <a:close/>
                <a:moveTo>
                  <a:pt x="520" y="97"/>
                </a:moveTo>
                <a:cubicBezTo>
                  <a:pt x="516" y="97"/>
                  <a:pt x="512" y="100"/>
                  <a:pt x="512" y="104"/>
                </a:cubicBezTo>
                <a:cubicBezTo>
                  <a:pt x="512" y="107"/>
                  <a:pt x="516" y="110"/>
                  <a:pt x="520" y="110"/>
                </a:cubicBezTo>
                <a:cubicBezTo>
                  <a:pt x="524" y="110"/>
                  <a:pt x="528" y="107"/>
                  <a:pt x="528" y="104"/>
                </a:cubicBezTo>
                <a:cubicBezTo>
                  <a:pt x="528" y="100"/>
                  <a:pt x="524" y="97"/>
                  <a:pt x="520" y="97"/>
                </a:cubicBezTo>
                <a:close/>
                <a:moveTo>
                  <a:pt x="542" y="97"/>
                </a:moveTo>
                <a:cubicBezTo>
                  <a:pt x="538" y="97"/>
                  <a:pt x="534" y="100"/>
                  <a:pt x="534" y="104"/>
                </a:cubicBezTo>
                <a:cubicBezTo>
                  <a:pt x="534" y="107"/>
                  <a:pt x="538" y="110"/>
                  <a:pt x="542" y="110"/>
                </a:cubicBezTo>
                <a:cubicBezTo>
                  <a:pt x="546" y="110"/>
                  <a:pt x="549" y="107"/>
                  <a:pt x="549" y="104"/>
                </a:cubicBezTo>
                <a:cubicBezTo>
                  <a:pt x="549" y="100"/>
                  <a:pt x="546" y="97"/>
                  <a:pt x="542" y="97"/>
                </a:cubicBezTo>
                <a:close/>
                <a:moveTo>
                  <a:pt x="520" y="116"/>
                </a:moveTo>
                <a:cubicBezTo>
                  <a:pt x="516" y="116"/>
                  <a:pt x="512" y="119"/>
                  <a:pt x="512" y="123"/>
                </a:cubicBezTo>
                <a:cubicBezTo>
                  <a:pt x="512" y="127"/>
                  <a:pt x="516" y="130"/>
                  <a:pt x="520" y="130"/>
                </a:cubicBezTo>
                <a:cubicBezTo>
                  <a:pt x="524" y="130"/>
                  <a:pt x="528" y="127"/>
                  <a:pt x="528" y="123"/>
                </a:cubicBezTo>
                <a:cubicBezTo>
                  <a:pt x="528" y="119"/>
                  <a:pt x="524" y="116"/>
                  <a:pt x="520" y="116"/>
                </a:cubicBezTo>
                <a:close/>
                <a:moveTo>
                  <a:pt x="564" y="20"/>
                </a:moveTo>
                <a:cubicBezTo>
                  <a:pt x="559" y="20"/>
                  <a:pt x="556" y="23"/>
                  <a:pt x="556" y="27"/>
                </a:cubicBezTo>
                <a:cubicBezTo>
                  <a:pt x="556" y="30"/>
                  <a:pt x="559" y="33"/>
                  <a:pt x="564" y="33"/>
                </a:cubicBezTo>
                <a:cubicBezTo>
                  <a:pt x="568" y="33"/>
                  <a:pt x="571" y="30"/>
                  <a:pt x="571" y="27"/>
                </a:cubicBezTo>
                <a:cubicBezTo>
                  <a:pt x="571" y="23"/>
                  <a:pt x="568" y="20"/>
                  <a:pt x="564" y="20"/>
                </a:cubicBezTo>
                <a:close/>
                <a:moveTo>
                  <a:pt x="564" y="40"/>
                </a:moveTo>
                <a:cubicBezTo>
                  <a:pt x="559" y="40"/>
                  <a:pt x="556" y="43"/>
                  <a:pt x="556" y="46"/>
                </a:cubicBezTo>
                <a:cubicBezTo>
                  <a:pt x="556" y="50"/>
                  <a:pt x="559" y="53"/>
                  <a:pt x="564" y="53"/>
                </a:cubicBezTo>
                <a:cubicBezTo>
                  <a:pt x="568" y="53"/>
                  <a:pt x="571" y="50"/>
                  <a:pt x="571" y="46"/>
                </a:cubicBezTo>
                <a:cubicBezTo>
                  <a:pt x="571" y="43"/>
                  <a:pt x="568" y="40"/>
                  <a:pt x="564" y="40"/>
                </a:cubicBezTo>
                <a:close/>
                <a:moveTo>
                  <a:pt x="586" y="40"/>
                </a:moveTo>
                <a:cubicBezTo>
                  <a:pt x="582" y="40"/>
                  <a:pt x="579" y="43"/>
                  <a:pt x="579" y="46"/>
                </a:cubicBezTo>
                <a:cubicBezTo>
                  <a:pt x="579" y="50"/>
                  <a:pt x="582" y="53"/>
                  <a:pt x="586" y="53"/>
                </a:cubicBezTo>
                <a:cubicBezTo>
                  <a:pt x="590" y="53"/>
                  <a:pt x="593" y="50"/>
                  <a:pt x="593" y="46"/>
                </a:cubicBezTo>
                <a:cubicBezTo>
                  <a:pt x="593" y="43"/>
                  <a:pt x="590" y="40"/>
                  <a:pt x="586" y="40"/>
                </a:cubicBezTo>
                <a:close/>
                <a:moveTo>
                  <a:pt x="564" y="59"/>
                </a:moveTo>
                <a:cubicBezTo>
                  <a:pt x="559" y="59"/>
                  <a:pt x="556" y="62"/>
                  <a:pt x="556" y="65"/>
                </a:cubicBezTo>
                <a:cubicBezTo>
                  <a:pt x="556" y="69"/>
                  <a:pt x="559" y="72"/>
                  <a:pt x="564" y="72"/>
                </a:cubicBezTo>
                <a:cubicBezTo>
                  <a:pt x="568" y="72"/>
                  <a:pt x="571" y="69"/>
                  <a:pt x="571" y="65"/>
                </a:cubicBezTo>
                <a:cubicBezTo>
                  <a:pt x="571" y="62"/>
                  <a:pt x="568" y="59"/>
                  <a:pt x="564" y="59"/>
                </a:cubicBezTo>
                <a:close/>
                <a:moveTo>
                  <a:pt x="586" y="59"/>
                </a:moveTo>
                <a:cubicBezTo>
                  <a:pt x="582" y="59"/>
                  <a:pt x="579" y="62"/>
                  <a:pt x="579" y="65"/>
                </a:cubicBezTo>
                <a:cubicBezTo>
                  <a:pt x="579" y="69"/>
                  <a:pt x="582" y="72"/>
                  <a:pt x="586" y="72"/>
                </a:cubicBezTo>
                <a:cubicBezTo>
                  <a:pt x="590" y="72"/>
                  <a:pt x="593" y="69"/>
                  <a:pt x="593" y="65"/>
                </a:cubicBezTo>
                <a:cubicBezTo>
                  <a:pt x="593" y="62"/>
                  <a:pt x="590" y="59"/>
                  <a:pt x="586" y="59"/>
                </a:cubicBezTo>
                <a:close/>
                <a:moveTo>
                  <a:pt x="564" y="78"/>
                </a:moveTo>
                <a:cubicBezTo>
                  <a:pt x="559" y="78"/>
                  <a:pt x="556" y="81"/>
                  <a:pt x="556" y="85"/>
                </a:cubicBezTo>
                <a:cubicBezTo>
                  <a:pt x="556" y="88"/>
                  <a:pt x="559" y="91"/>
                  <a:pt x="564" y="91"/>
                </a:cubicBezTo>
                <a:cubicBezTo>
                  <a:pt x="568" y="91"/>
                  <a:pt x="571" y="88"/>
                  <a:pt x="571" y="85"/>
                </a:cubicBezTo>
                <a:cubicBezTo>
                  <a:pt x="571" y="81"/>
                  <a:pt x="568" y="78"/>
                  <a:pt x="564" y="78"/>
                </a:cubicBezTo>
                <a:close/>
                <a:moveTo>
                  <a:pt x="586" y="78"/>
                </a:moveTo>
                <a:cubicBezTo>
                  <a:pt x="582" y="78"/>
                  <a:pt x="579" y="81"/>
                  <a:pt x="579" y="85"/>
                </a:cubicBezTo>
                <a:cubicBezTo>
                  <a:pt x="579" y="88"/>
                  <a:pt x="582" y="91"/>
                  <a:pt x="586" y="91"/>
                </a:cubicBezTo>
                <a:cubicBezTo>
                  <a:pt x="590" y="91"/>
                  <a:pt x="593" y="88"/>
                  <a:pt x="593" y="85"/>
                </a:cubicBezTo>
                <a:cubicBezTo>
                  <a:pt x="593" y="81"/>
                  <a:pt x="590" y="78"/>
                  <a:pt x="586" y="78"/>
                </a:cubicBezTo>
                <a:close/>
                <a:moveTo>
                  <a:pt x="564" y="97"/>
                </a:moveTo>
                <a:cubicBezTo>
                  <a:pt x="559" y="97"/>
                  <a:pt x="556" y="100"/>
                  <a:pt x="556" y="104"/>
                </a:cubicBezTo>
                <a:cubicBezTo>
                  <a:pt x="556" y="107"/>
                  <a:pt x="559" y="110"/>
                  <a:pt x="564" y="110"/>
                </a:cubicBezTo>
                <a:cubicBezTo>
                  <a:pt x="568" y="110"/>
                  <a:pt x="571" y="107"/>
                  <a:pt x="571" y="104"/>
                </a:cubicBezTo>
                <a:cubicBezTo>
                  <a:pt x="571" y="100"/>
                  <a:pt x="568" y="97"/>
                  <a:pt x="564" y="97"/>
                </a:cubicBezTo>
                <a:close/>
                <a:moveTo>
                  <a:pt x="586" y="97"/>
                </a:moveTo>
                <a:cubicBezTo>
                  <a:pt x="582" y="97"/>
                  <a:pt x="579" y="100"/>
                  <a:pt x="579" y="104"/>
                </a:cubicBezTo>
                <a:cubicBezTo>
                  <a:pt x="579" y="107"/>
                  <a:pt x="582" y="110"/>
                  <a:pt x="586" y="110"/>
                </a:cubicBezTo>
                <a:cubicBezTo>
                  <a:pt x="590" y="110"/>
                  <a:pt x="593" y="107"/>
                  <a:pt x="593" y="104"/>
                </a:cubicBezTo>
                <a:cubicBezTo>
                  <a:pt x="593" y="100"/>
                  <a:pt x="590" y="97"/>
                  <a:pt x="586" y="97"/>
                </a:cubicBezTo>
                <a:close/>
                <a:moveTo>
                  <a:pt x="564" y="116"/>
                </a:moveTo>
                <a:cubicBezTo>
                  <a:pt x="559" y="116"/>
                  <a:pt x="556" y="119"/>
                  <a:pt x="556" y="123"/>
                </a:cubicBezTo>
                <a:cubicBezTo>
                  <a:pt x="556" y="127"/>
                  <a:pt x="559" y="130"/>
                  <a:pt x="564" y="130"/>
                </a:cubicBezTo>
                <a:cubicBezTo>
                  <a:pt x="568" y="130"/>
                  <a:pt x="571" y="127"/>
                  <a:pt x="571" y="123"/>
                </a:cubicBezTo>
                <a:cubicBezTo>
                  <a:pt x="571" y="119"/>
                  <a:pt x="568" y="116"/>
                  <a:pt x="564" y="116"/>
                </a:cubicBezTo>
                <a:close/>
                <a:moveTo>
                  <a:pt x="586" y="116"/>
                </a:moveTo>
                <a:cubicBezTo>
                  <a:pt x="582" y="116"/>
                  <a:pt x="579" y="119"/>
                  <a:pt x="579" y="123"/>
                </a:cubicBezTo>
                <a:cubicBezTo>
                  <a:pt x="579" y="127"/>
                  <a:pt x="582" y="130"/>
                  <a:pt x="586" y="130"/>
                </a:cubicBezTo>
                <a:cubicBezTo>
                  <a:pt x="590" y="130"/>
                  <a:pt x="593" y="127"/>
                  <a:pt x="593" y="123"/>
                </a:cubicBezTo>
                <a:cubicBezTo>
                  <a:pt x="593" y="119"/>
                  <a:pt x="590" y="116"/>
                  <a:pt x="586" y="116"/>
                </a:cubicBezTo>
                <a:close/>
                <a:moveTo>
                  <a:pt x="609" y="40"/>
                </a:moveTo>
                <a:cubicBezTo>
                  <a:pt x="605" y="40"/>
                  <a:pt x="601" y="43"/>
                  <a:pt x="601" y="46"/>
                </a:cubicBezTo>
                <a:cubicBezTo>
                  <a:pt x="601" y="50"/>
                  <a:pt x="605" y="53"/>
                  <a:pt x="609" y="53"/>
                </a:cubicBezTo>
                <a:cubicBezTo>
                  <a:pt x="613" y="53"/>
                  <a:pt x="616" y="50"/>
                  <a:pt x="616" y="46"/>
                </a:cubicBezTo>
                <a:cubicBezTo>
                  <a:pt x="616" y="43"/>
                  <a:pt x="613" y="40"/>
                  <a:pt x="609" y="40"/>
                </a:cubicBezTo>
                <a:close/>
                <a:moveTo>
                  <a:pt x="631" y="40"/>
                </a:moveTo>
                <a:cubicBezTo>
                  <a:pt x="627" y="40"/>
                  <a:pt x="623" y="43"/>
                  <a:pt x="623" y="46"/>
                </a:cubicBezTo>
                <a:cubicBezTo>
                  <a:pt x="623" y="50"/>
                  <a:pt x="627" y="53"/>
                  <a:pt x="631" y="53"/>
                </a:cubicBezTo>
                <a:cubicBezTo>
                  <a:pt x="635" y="53"/>
                  <a:pt x="638" y="50"/>
                  <a:pt x="638" y="46"/>
                </a:cubicBezTo>
                <a:cubicBezTo>
                  <a:pt x="638" y="43"/>
                  <a:pt x="635" y="40"/>
                  <a:pt x="631" y="40"/>
                </a:cubicBezTo>
                <a:close/>
                <a:moveTo>
                  <a:pt x="609" y="59"/>
                </a:moveTo>
                <a:cubicBezTo>
                  <a:pt x="605" y="59"/>
                  <a:pt x="601" y="62"/>
                  <a:pt x="601" y="65"/>
                </a:cubicBezTo>
                <a:cubicBezTo>
                  <a:pt x="601" y="69"/>
                  <a:pt x="605" y="72"/>
                  <a:pt x="609" y="72"/>
                </a:cubicBezTo>
                <a:cubicBezTo>
                  <a:pt x="613" y="72"/>
                  <a:pt x="616" y="69"/>
                  <a:pt x="616" y="65"/>
                </a:cubicBezTo>
                <a:cubicBezTo>
                  <a:pt x="616" y="62"/>
                  <a:pt x="613" y="59"/>
                  <a:pt x="609" y="59"/>
                </a:cubicBezTo>
                <a:close/>
                <a:moveTo>
                  <a:pt x="631" y="59"/>
                </a:moveTo>
                <a:cubicBezTo>
                  <a:pt x="627" y="59"/>
                  <a:pt x="623" y="62"/>
                  <a:pt x="623" y="65"/>
                </a:cubicBezTo>
                <a:cubicBezTo>
                  <a:pt x="623" y="69"/>
                  <a:pt x="627" y="72"/>
                  <a:pt x="631" y="72"/>
                </a:cubicBezTo>
                <a:cubicBezTo>
                  <a:pt x="635" y="72"/>
                  <a:pt x="638" y="69"/>
                  <a:pt x="638" y="65"/>
                </a:cubicBezTo>
                <a:cubicBezTo>
                  <a:pt x="638" y="62"/>
                  <a:pt x="635" y="59"/>
                  <a:pt x="631" y="59"/>
                </a:cubicBezTo>
                <a:close/>
                <a:moveTo>
                  <a:pt x="609" y="78"/>
                </a:moveTo>
                <a:cubicBezTo>
                  <a:pt x="605" y="78"/>
                  <a:pt x="601" y="81"/>
                  <a:pt x="601" y="85"/>
                </a:cubicBezTo>
                <a:cubicBezTo>
                  <a:pt x="601" y="88"/>
                  <a:pt x="605" y="91"/>
                  <a:pt x="609" y="91"/>
                </a:cubicBezTo>
                <a:cubicBezTo>
                  <a:pt x="613" y="91"/>
                  <a:pt x="616" y="88"/>
                  <a:pt x="616" y="85"/>
                </a:cubicBezTo>
                <a:cubicBezTo>
                  <a:pt x="616" y="81"/>
                  <a:pt x="613" y="78"/>
                  <a:pt x="609" y="78"/>
                </a:cubicBezTo>
                <a:close/>
                <a:moveTo>
                  <a:pt x="609" y="116"/>
                </a:moveTo>
                <a:cubicBezTo>
                  <a:pt x="605" y="116"/>
                  <a:pt x="601" y="119"/>
                  <a:pt x="601" y="123"/>
                </a:cubicBezTo>
                <a:cubicBezTo>
                  <a:pt x="601" y="127"/>
                  <a:pt x="605" y="130"/>
                  <a:pt x="609" y="130"/>
                </a:cubicBezTo>
                <a:cubicBezTo>
                  <a:pt x="613" y="130"/>
                  <a:pt x="616" y="127"/>
                  <a:pt x="616" y="123"/>
                </a:cubicBezTo>
                <a:cubicBezTo>
                  <a:pt x="616" y="119"/>
                  <a:pt x="613" y="116"/>
                  <a:pt x="609" y="116"/>
                </a:cubicBezTo>
                <a:close/>
                <a:moveTo>
                  <a:pt x="652" y="40"/>
                </a:moveTo>
                <a:cubicBezTo>
                  <a:pt x="648" y="40"/>
                  <a:pt x="645" y="43"/>
                  <a:pt x="645" y="46"/>
                </a:cubicBezTo>
                <a:cubicBezTo>
                  <a:pt x="645" y="50"/>
                  <a:pt x="648" y="53"/>
                  <a:pt x="652" y="53"/>
                </a:cubicBezTo>
                <a:cubicBezTo>
                  <a:pt x="657" y="53"/>
                  <a:pt x="660" y="50"/>
                  <a:pt x="660" y="46"/>
                </a:cubicBezTo>
                <a:cubicBezTo>
                  <a:pt x="660" y="43"/>
                  <a:pt x="657" y="40"/>
                  <a:pt x="652" y="40"/>
                </a:cubicBezTo>
                <a:close/>
                <a:moveTo>
                  <a:pt x="675" y="59"/>
                </a:moveTo>
                <a:cubicBezTo>
                  <a:pt x="671" y="59"/>
                  <a:pt x="667" y="61"/>
                  <a:pt x="667" y="65"/>
                </a:cubicBezTo>
                <a:cubicBezTo>
                  <a:pt x="667" y="69"/>
                  <a:pt x="671" y="72"/>
                  <a:pt x="675" y="72"/>
                </a:cubicBezTo>
                <a:cubicBezTo>
                  <a:pt x="679" y="72"/>
                  <a:pt x="682" y="69"/>
                  <a:pt x="682" y="65"/>
                </a:cubicBezTo>
                <a:cubicBezTo>
                  <a:pt x="682" y="63"/>
                  <a:pt x="679" y="59"/>
                  <a:pt x="675" y="59"/>
                </a:cubicBezTo>
                <a:close/>
                <a:moveTo>
                  <a:pt x="542" y="136"/>
                </a:moveTo>
                <a:cubicBezTo>
                  <a:pt x="538" y="136"/>
                  <a:pt x="534" y="139"/>
                  <a:pt x="534" y="143"/>
                </a:cubicBezTo>
                <a:cubicBezTo>
                  <a:pt x="534" y="146"/>
                  <a:pt x="538" y="149"/>
                  <a:pt x="542" y="149"/>
                </a:cubicBezTo>
                <a:cubicBezTo>
                  <a:pt x="546" y="149"/>
                  <a:pt x="549" y="146"/>
                  <a:pt x="549" y="143"/>
                </a:cubicBezTo>
                <a:cubicBezTo>
                  <a:pt x="549" y="139"/>
                  <a:pt x="546" y="136"/>
                  <a:pt x="542" y="136"/>
                </a:cubicBezTo>
                <a:close/>
                <a:moveTo>
                  <a:pt x="520" y="155"/>
                </a:moveTo>
                <a:cubicBezTo>
                  <a:pt x="516" y="155"/>
                  <a:pt x="512" y="158"/>
                  <a:pt x="512" y="162"/>
                </a:cubicBezTo>
                <a:cubicBezTo>
                  <a:pt x="512" y="166"/>
                  <a:pt x="516" y="169"/>
                  <a:pt x="520" y="169"/>
                </a:cubicBezTo>
                <a:cubicBezTo>
                  <a:pt x="524" y="169"/>
                  <a:pt x="528" y="166"/>
                  <a:pt x="528" y="162"/>
                </a:cubicBezTo>
                <a:cubicBezTo>
                  <a:pt x="528" y="158"/>
                  <a:pt x="524" y="155"/>
                  <a:pt x="520" y="155"/>
                </a:cubicBezTo>
                <a:close/>
                <a:moveTo>
                  <a:pt x="520" y="175"/>
                </a:moveTo>
                <a:cubicBezTo>
                  <a:pt x="516" y="175"/>
                  <a:pt x="512" y="178"/>
                  <a:pt x="512" y="182"/>
                </a:cubicBezTo>
                <a:cubicBezTo>
                  <a:pt x="512" y="185"/>
                  <a:pt x="516" y="188"/>
                  <a:pt x="520" y="188"/>
                </a:cubicBezTo>
                <a:cubicBezTo>
                  <a:pt x="524" y="188"/>
                  <a:pt x="528" y="185"/>
                  <a:pt x="528" y="182"/>
                </a:cubicBezTo>
                <a:cubicBezTo>
                  <a:pt x="528" y="178"/>
                  <a:pt x="524" y="175"/>
                  <a:pt x="520" y="175"/>
                </a:cubicBezTo>
                <a:close/>
                <a:moveTo>
                  <a:pt x="542" y="175"/>
                </a:moveTo>
                <a:cubicBezTo>
                  <a:pt x="538" y="175"/>
                  <a:pt x="534" y="178"/>
                  <a:pt x="534" y="182"/>
                </a:cubicBezTo>
                <a:cubicBezTo>
                  <a:pt x="534" y="185"/>
                  <a:pt x="538" y="188"/>
                  <a:pt x="542" y="188"/>
                </a:cubicBezTo>
                <a:cubicBezTo>
                  <a:pt x="546" y="188"/>
                  <a:pt x="549" y="185"/>
                  <a:pt x="549" y="182"/>
                </a:cubicBezTo>
                <a:cubicBezTo>
                  <a:pt x="549" y="178"/>
                  <a:pt x="546" y="175"/>
                  <a:pt x="542" y="175"/>
                </a:cubicBezTo>
                <a:close/>
                <a:moveTo>
                  <a:pt x="520" y="194"/>
                </a:moveTo>
                <a:cubicBezTo>
                  <a:pt x="516" y="194"/>
                  <a:pt x="512" y="197"/>
                  <a:pt x="512" y="201"/>
                </a:cubicBezTo>
                <a:cubicBezTo>
                  <a:pt x="512" y="205"/>
                  <a:pt x="516" y="208"/>
                  <a:pt x="520" y="208"/>
                </a:cubicBezTo>
                <a:cubicBezTo>
                  <a:pt x="524" y="208"/>
                  <a:pt x="528" y="205"/>
                  <a:pt x="528" y="201"/>
                </a:cubicBezTo>
                <a:cubicBezTo>
                  <a:pt x="528" y="197"/>
                  <a:pt x="524" y="194"/>
                  <a:pt x="520" y="194"/>
                </a:cubicBezTo>
                <a:close/>
                <a:moveTo>
                  <a:pt x="542" y="194"/>
                </a:moveTo>
                <a:cubicBezTo>
                  <a:pt x="538" y="194"/>
                  <a:pt x="534" y="197"/>
                  <a:pt x="534" y="201"/>
                </a:cubicBezTo>
                <a:cubicBezTo>
                  <a:pt x="534" y="205"/>
                  <a:pt x="538" y="208"/>
                  <a:pt x="542" y="208"/>
                </a:cubicBezTo>
                <a:cubicBezTo>
                  <a:pt x="546" y="208"/>
                  <a:pt x="549" y="205"/>
                  <a:pt x="549" y="201"/>
                </a:cubicBezTo>
                <a:cubicBezTo>
                  <a:pt x="549" y="197"/>
                  <a:pt x="546" y="194"/>
                  <a:pt x="542" y="194"/>
                </a:cubicBezTo>
                <a:close/>
                <a:moveTo>
                  <a:pt x="520" y="214"/>
                </a:moveTo>
                <a:cubicBezTo>
                  <a:pt x="516" y="214"/>
                  <a:pt x="512" y="217"/>
                  <a:pt x="512" y="220"/>
                </a:cubicBezTo>
                <a:cubicBezTo>
                  <a:pt x="512" y="224"/>
                  <a:pt x="516" y="227"/>
                  <a:pt x="520" y="227"/>
                </a:cubicBezTo>
                <a:cubicBezTo>
                  <a:pt x="524" y="227"/>
                  <a:pt x="528" y="224"/>
                  <a:pt x="528" y="220"/>
                </a:cubicBezTo>
                <a:cubicBezTo>
                  <a:pt x="528" y="217"/>
                  <a:pt x="524" y="214"/>
                  <a:pt x="520" y="214"/>
                </a:cubicBezTo>
                <a:close/>
                <a:moveTo>
                  <a:pt x="542" y="214"/>
                </a:moveTo>
                <a:cubicBezTo>
                  <a:pt x="538" y="214"/>
                  <a:pt x="534" y="217"/>
                  <a:pt x="534" y="220"/>
                </a:cubicBezTo>
                <a:cubicBezTo>
                  <a:pt x="534" y="224"/>
                  <a:pt x="538" y="227"/>
                  <a:pt x="542" y="227"/>
                </a:cubicBezTo>
                <a:cubicBezTo>
                  <a:pt x="546" y="227"/>
                  <a:pt x="549" y="224"/>
                  <a:pt x="549" y="220"/>
                </a:cubicBezTo>
                <a:cubicBezTo>
                  <a:pt x="549" y="217"/>
                  <a:pt x="546" y="214"/>
                  <a:pt x="542" y="214"/>
                </a:cubicBezTo>
                <a:close/>
                <a:moveTo>
                  <a:pt x="520" y="233"/>
                </a:moveTo>
                <a:cubicBezTo>
                  <a:pt x="516" y="233"/>
                  <a:pt x="512" y="236"/>
                  <a:pt x="512" y="239"/>
                </a:cubicBezTo>
                <a:cubicBezTo>
                  <a:pt x="512" y="243"/>
                  <a:pt x="516" y="245"/>
                  <a:pt x="520" y="245"/>
                </a:cubicBezTo>
                <a:cubicBezTo>
                  <a:pt x="524" y="245"/>
                  <a:pt x="528" y="243"/>
                  <a:pt x="528" y="239"/>
                </a:cubicBezTo>
                <a:cubicBezTo>
                  <a:pt x="528" y="236"/>
                  <a:pt x="524" y="233"/>
                  <a:pt x="520" y="233"/>
                </a:cubicBezTo>
                <a:close/>
                <a:moveTo>
                  <a:pt x="564" y="136"/>
                </a:moveTo>
                <a:cubicBezTo>
                  <a:pt x="559" y="136"/>
                  <a:pt x="556" y="139"/>
                  <a:pt x="556" y="143"/>
                </a:cubicBezTo>
                <a:cubicBezTo>
                  <a:pt x="556" y="146"/>
                  <a:pt x="559" y="149"/>
                  <a:pt x="564" y="149"/>
                </a:cubicBezTo>
                <a:cubicBezTo>
                  <a:pt x="568" y="149"/>
                  <a:pt x="571" y="146"/>
                  <a:pt x="571" y="143"/>
                </a:cubicBezTo>
                <a:cubicBezTo>
                  <a:pt x="571" y="139"/>
                  <a:pt x="568" y="136"/>
                  <a:pt x="564" y="136"/>
                </a:cubicBezTo>
                <a:close/>
                <a:moveTo>
                  <a:pt x="586" y="136"/>
                </a:moveTo>
                <a:cubicBezTo>
                  <a:pt x="582" y="136"/>
                  <a:pt x="579" y="139"/>
                  <a:pt x="579" y="143"/>
                </a:cubicBezTo>
                <a:cubicBezTo>
                  <a:pt x="579" y="146"/>
                  <a:pt x="582" y="149"/>
                  <a:pt x="586" y="149"/>
                </a:cubicBezTo>
                <a:cubicBezTo>
                  <a:pt x="590" y="149"/>
                  <a:pt x="593" y="146"/>
                  <a:pt x="593" y="143"/>
                </a:cubicBezTo>
                <a:cubicBezTo>
                  <a:pt x="593" y="139"/>
                  <a:pt x="590" y="136"/>
                  <a:pt x="586" y="136"/>
                </a:cubicBezTo>
                <a:close/>
                <a:moveTo>
                  <a:pt x="564" y="155"/>
                </a:moveTo>
                <a:cubicBezTo>
                  <a:pt x="559" y="155"/>
                  <a:pt x="556" y="158"/>
                  <a:pt x="556" y="162"/>
                </a:cubicBezTo>
                <a:cubicBezTo>
                  <a:pt x="556" y="166"/>
                  <a:pt x="559" y="169"/>
                  <a:pt x="564" y="169"/>
                </a:cubicBezTo>
                <a:cubicBezTo>
                  <a:pt x="568" y="169"/>
                  <a:pt x="571" y="166"/>
                  <a:pt x="571" y="162"/>
                </a:cubicBezTo>
                <a:cubicBezTo>
                  <a:pt x="571" y="158"/>
                  <a:pt x="568" y="155"/>
                  <a:pt x="564" y="155"/>
                </a:cubicBezTo>
                <a:close/>
                <a:moveTo>
                  <a:pt x="586" y="155"/>
                </a:moveTo>
                <a:cubicBezTo>
                  <a:pt x="582" y="155"/>
                  <a:pt x="579" y="158"/>
                  <a:pt x="579" y="162"/>
                </a:cubicBezTo>
                <a:cubicBezTo>
                  <a:pt x="579" y="166"/>
                  <a:pt x="582" y="169"/>
                  <a:pt x="586" y="169"/>
                </a:cubicBezTo>
                <a:cubicBezTo>
                  <a:pt x="590" y="169"/>
                  <a:pt x="593" y="166"/>
                  <a:pt x="593" y="162"/>
                </a:cubicBezTo>
                <a:cubicBezTo>
                  <a:pt x="593" y="158"/>
                  <a:pt x="590" y="155"/>
                  <a:pt x="586" y="155"/>
                </a:cubicBezTo>
                <a:close/>
                <a:moveTo>
                  <a:pt x="586" y="175"/>
                </a:moveTo>
                <a:cubicBezTo>
                  <a:pt x="582" y="175"/>
                  <a:pt x="579" y="178"/>
                  <a:pt x="579" y="182"/>
                </a:cubicBezTo>
                <a:cubicBezTo>
                  <a:pt x="579" y="185"/>
                  <a:pt x="582" y="188"/>
                  <a:pt x="586" y="188"/>
                </a:cubicBezTo>
                <a:cubicBezTo>
                  <a:pt x="590" y="188"/>
                  <a:pt x="593" y="185"/>
                  <a:pt x="593" y="182"/>
                </a:cubicBezTo>
                <a:cubicBezTo>
                  <a:pt x="593" y="178"/>
                  <a:pt x="590" y="175"/>
                  <a:pt x="586" y="175"/>
                </a:cubicBezTo>
                <a:close/>
                <a:moveTo>
                  <a:pt x="564" y="194"/>
                </a:moveTo>
                <a:cubicBezTo>
                  <a:pt x="559" y="194"/>
                  <a:pt x="556" y="197"/>
                  <a:pt x="556" y="201"/>
                </a:cubicBezTo>
                <a:cubicBezTo>
                  <a:pt x="556" y="205"/>
                  <a:pt x="559" y="208"/>
                  <a:pt x="564" y="208"/>
                </a:cubicBezTo>
                <a:cubicBezTo>
                  <a:pt x="568" y="208"/>
                  <a:pt x="571" y="205"/>
                  <a:pt x="571" y="201"/>
                </a:cubicBezTo>
                <a:cubicBezTo>
                  <a:pt x="571" y="197"/>
                  <a:pt x="568" y="194"/>
                  <a:pt x="564" y="194"/>
                </a:cubicBezTo>
                <a:close/>
                <a:moveTo>
                  <a:pt x="586" y="194"/>
                </a:moveTo>
                <a:cubicBezTo>
                  <a:pt x="582" y="194"/>
                  <a:pt x="579" y="197"/>
                  <a:pt x="579" y="201"/>
                </a:cubicBezTo>
                <a:cubicBezTo>
                  <a:pt x="579" y="205"/>
                  <a:pt x="582" y="208"/>
                  <a:pt x="586" y="208"/>
                </a:cubicBezTo>
                <a:cubicBezTo>
                  <a:pt x="590" y="208"/>
                  <a:pt x="593" y="205"/>
                  <a:pt x="593" y="201"/>
                </a:cubicBezTo>
                <a:cubicBezTo>
                  <a:pt x="593" y="197"/>
                  <a:pt x="590" y="194"/>
                  <a:pt x="586" y="194"/>
                </a:cubicBezTo>
                <a:close/>
                <a:moveTo>
                  <a:pt x="564" y="214"/>
                </a:moveTo>
                <a:cubicBezTo>
                  <a:pt x="559" y="214"/>
                  <a:pt x="556" y="217"/>
                  <a:pt x="556" y="220"/>
                </a:cubicBezTo>
                <a:cubicBezTo>
                  <a:pt x="556" y="224"/>
                  <a:pt x="559" y="227"/>
                  <a:pt x="564" y="227"/>
                </a:cubicBezTo>
                <a:cubicBezTo>
                  <a:pt x="568" y="227"/>
                  <a:pt x="571" y="224"/>
                  <a:pt x="571" y="220"/>
                </a:cubicBezTo>
                <a:cubicBezTo>
                  <a:pt x="571" y="217"/>
                  <a:pt x="568" y="214"/>
                  <a:pt x="564" y="214"/>
                </a:cubicBezTo>
                <a:close/>
                <a:moveTo>
                  <a:pt x="609" y="136"/>
                </a:moveTo>
                <a:cubicBezTo>
                  <a:pt x="605" y="136"/>
                  <a:pt x="601" y="139"/>
                  <a:pt x="601" y="143"/>
                </a:cubicBezTo>
                <a:cubicBezTo>
                  <a:pt x="601" y="146"/>
                  <a:pt x="605" y="149"/>
                  <a:pt x="609" y="149"/>
                </a:cubicBezTo>
                <a:cubicBezTo>
                  <a:pt x="613" y="149"/>
                  <a:pt x="616" y="146"/>
                  <a:pt x="616" y="143"/>
                </a:cubicBezTo>
                <a:cubicBezTo>
                  <a:pt x="616" y="139"/>
                  <a:pt x="613" y="136"/>
                  <a:pt x="609" y="136"/>
                </a:cubicBezTo>
                <a:close/>
                <a:moveTo>
                  <a:pt x="631" y="136"/>
                </a:moveTo>
                <a:cubicBezTo>
                  <a:pt x="627" y="136"/>
                  <a:pt x="623" y="139"/>
                  <a:pt x="623" y="143"/>
                </a:cubicBezTo>
                <a:cubicBezTo>
                  <a:pt x="623" y="146"/>
                  <a:pt x="627" y="149"/>
                  <a:pt x="631" y="149"/>
                </a:cubicBezTo>
                <a:cubicBezTo>
                  <a:pt x="635" y="149"/>
                  <a:pt x="638" y="146"/>
                  <a:pt x="638" y="143"/>
                </a:cubicBezTo>
                <a:cubicBezTo>
                  <a:pt x="638" y="139"/>
                  <a:pt x="635" y="136"/>
                  <a:pt x="631" y="136"/>
                </a:cubicBezTo>
                <a:close/>
                <a:moveTo>
                  <a:pt x="609" y="155"/>
                </a:moveTo>
                <a:cubicBezTo>
                  <a:pt x="605" y="155"/>
                  <a:pt x="601" y="158"/>
                  <a:pt x="601" y="162"/>
                </a:cubicBezTo>
                <a:cubicBezTo>
                  <a:pt x="601" y="166"/>
                  <a:pt x="605" y="169"/>
                  <a:pt x="609" y="169"/>
                </a:cubicBezTo>
                <a:cubicBezTo>
                  <a:pt x="613" y="169"/>
                  <a:pt x="616" y="166"/>
                  <a:pt x="616" y="162"/>
                </a:cubicBezTo>
                <a:cubicBezTo>
                  <a:pt x="616" y="158"/>
                  <a:pt x="613" y="155"/>
                  <a:pt x="609" y="155"/>
                </a:cubicBezTo>
                <a:close/>
                <a:moveTo>
                  <a:pt x="631" y="155"/>
                </a:moveTo>
                <a:cubicBezTo>
                  <a:pt x="627" y="155"/>
                  <a:pt x="623" y="158"/>
                  <a:pt x="623" y="162"/>
                </a:cubicBezTo>
                <a:cubicBezTo>
                  <a:pt x="623" y="166"/>
                  <a:pt x="627" y="169"/>
                  <a:pt x="631" y="169"/>
                </a:cubicBezTo>
                <a:cubicBezTo>
                  <a:pt x="635" y="169"/>
                  <a:pt x="638" y="166"/>
                  <a:pt x="638" y="162"/>
                </a:cubicBezTo>
                <a:cubicBezTo>
                  <a:pt x="638" y="158"/>
                  <a:pt x="635" y="155"/>
                  <a:pt x="631" y="155"/>
                </a:cubicBezTo>
                <a:close/>
                <a:moveTo>
                  <a:pt x="631" y="175"/>
                </a:moveTo>
                <a:cubicBezTo>
                  <a:pt x="627" y="175"/>
                  <a:pt x="623" y="178"/>
                  <a:pt x="623" y="182"/>
                </a:cubicBezTo>
                <a:cubicBezTo>
                  <a:pt x="623" y="185"/>
                  <a:pt x="627" y="188"/>
                  <a:pt x="631" y="188"/>
                </a:cubicBezTo>
                <a:cubicBezTo>
                  <a:pt x="635" y="188"/>
                  <a:pt x="638" y="185"/>
                  <a:pt x="638" y="182"/>
                </a:cubicBezTo>
                <a:cubicBezTo>
                  <a:pt x="638" y="178"/>
                  <a:pt x="635" y="175"/>
                  <a:pt x="631" y="175"/>
                </a:cubicBezTo>
                <a:close/>
                <a:moveTo>
                  <a:pt x="631" y="233"/>
                </a:moveTo>
                <a:cubicBezTo>
                  <a:pt x="627" y="233"/>
                  <a:pt x="623" y="236"/>
                  <a:pt x="623" y="239"/>
                </a:cubicBezTo>
                <a:cubicBezTo>
                  <a:pt x="623" y="243"/>
                  <a:pt x="627" y="245"/>
                  <a:pt x="631" y="245"/>
                </a:cubicBezTo>
                <a:cubicBezTo>
                  <a:pt x="635" y="245"/>
                  <a:pt x="638" y="243"/>
                  <a:pt x="638" y="239"/>
                </a:cubicBezTo>
                <a:cubicBezTo>
                  <a:pt x="638" y="236"/>
                  <a:pt x="635" y="233"/>
                  <a:pt x="631" y="233"/>
                </a:cubicBezTo>
                <a:close/>
                <a:moveTo>
                  <a:pt x="631" y="271"/>
                </a:moveTo>
                <a:cubicBezTo>
                  <a:pt x="627" y="271"/>
                  <a:pt x="623" y="274"/>
                  <a:pt x="623" y="278"/>
                </a:cubicBezTo>
                <a:cubicBezTo>
                  <a:pt x="623" y="282"/>
                  <a:pt x="627" y="285"/>
                  <a:pt x="631" y="285"/>
                </a:cubicBezTo>
                <a:cubicBezTo>
                  <a:pt x="635" y="285"/>
                  <a:pt x="638" y="282"/>
                  <a:pt x="638" y="278"/>
                </a:cubicBezTo>
                <a:cubicBezTo>
                  <a:pt x="638" y="274"/>
                  <a:pt x="635" y="271"/>
                  <a:pt x="631" y="271"/>
                </a:cubicBezTo>
                <a:close/>
                <a:moveTo>
                  <a:pt x="652" y="155"/>
                </a:moveTo>
                <a:cubicBezTo>
                  <a:pt x="648" y="155"/>
                  <a:pt x="645" y="158"/>
                  <a:pt x="645" y="162"/>
                </a:cubicBezTo>
                <a:cubicBezTo>
                  <a:pt x="645" y="166"/>
                  <a:pt x="648" y="169"/>
                  <a:pt x="652" y="169"/>
                </a:cubicBezTo>
                <a:cubicBezTo>
                  <a:pt x="657" y="169"/>
                  <a:pt x="660" y="166"/>
                  <a:pt x="660" y="162"/>
                </a:cubicBezTo>
                <a:cubicBezTo>
                  <a:pt x="660" y="158"/>
                  <a:pt x="657" y="155"/>
                  <a:pt x="652" y="155"/>
                </a:cubicBezTo>
                <a:close/>
                <a:moveTo>
                  <a:pt x="675" y="156"/>
                </a:moveTo>
                <a:cubicBezTo>
                  <a:pt x="671" y="156"/>
                  <a:pt x="667" y="159"/>
                  <a:pt x="667" y="163"/>
                </a:cubicBezTo>
                <a:cubicBezTo>
                  <a:pt x="667" y="167"/>
                  <a:pt x="671" y="170"/>
                  <a:pt x="675" y="170"/>
                </a:cubicBezTo>
                <a:cubicBezTo>
                  <a:pt x="679" y="170"/>
                  <a:pt x="682" y="167"/>
                  <a:pt x="682" y="163"/>
                </a:cubicBezTo>
                <a:cubicBezTo>
                  <a:pt x="682" y="159"/>
                  <a:pt x="679" y="156"/>
                  <a:pt x="675" y="156"/>
                </a:cubicBezTo>
                <a:close/>
                <a:moveTo>
                  <a:pt x="652" y="175"/>
                </a:moveTo>
                <a:cubicBezTo>
                  <a:pt x="648" y="175"/>
                  <a:pt x="645" y="178"/>
                  <a:pt x="645" y="182"/>
                </a:cubicBezTo>
                <a:cubicBezTo>
                  <a:pt x="645" y="185"/>
                  <a:pt x="648" y="188"/>
                  <a:pt x="652" y="188"/>
                </a:cubicBezTo>
                <a:cubicBezTo>
                  <a:pt x="657" y="188"/>
                  <a:pt x="660" y="185"/>
                  <a:pt x="660" y="182"/>
                </a:cubicBezTo>
                <a:cubicBezTo>
                  <a:pt x="660" y="178"/>
                  <a:pt x="657" y="175"/>
                  <a:pt x="652" y="175"/>
                </a:cubicBezTo>
                <a:close/>
                <a:moveTo>
                  <a:pt x="675" y="175"/>
                </a:moveTo>
                <a:cubicBezTo>
                  <a:pt x="671" y="175"/>
                  <a:pt x="667" y="178"/>
                  <a:pt x="667" y="182"/>
                </a:cubicBezTo>
                <a:cubicBezTo>
                  <a:pt x="667" y="186"/>
                  <a:pt x="671" y="189"/>
                  <a:pt x="675" y="189"/>
                </a:cubicBezTo>
                <a:cubicBezTo>
                  <a:pt x="679" y="189"/>
                  <a:pt x="682" y="186"/>
                  <a:pt x="682" y="182"/>
                </a:cubicBezTo>
                <a:cubicBezTo>
                  <a:pt x="682" y="178"/>
                  <a:pt x="679" y="175"/>
                  <a:pt x="675" y="175"/>
                </a:cubicBezTo>
                <a:close/>
                <a:moveTo>
                  <a:pt x="652" y="194"/>
                </a:moveTo>
                <a:cubicBezTo>
                  <a:pt x="648" y="194"/>
                  <a:pt x="645" y="197"/>
                  <a:pt x="645" y="201"/>
                </a:cubicBezTo>
                <a:cubicBezTo>
                  <a:pt x="645" y="205"/>
                  <a:pt x="648" y="208"/>
                  <a:pt x="652" y="208"/>
                </a:cubicBezTo>
                <a:cubicBezTo>
                  <a:pt x="657" y="208"/>
                  <a:pt x="660" y="205"/>
                  <a:pt x="660" y="201"/>
                </a:cubicBezTo>
                <a:cubicBezTo>
                  <a:pt x="660" y="197"/>
                  <a:pt x="657" y="194"/>
                  <a:pt x="652" y="194"/>
                </a:cubicBezTo>
                <a:close/>
                <a:moveTo>
                  <a:pt x="675" y="195"/>
                </a:moveTo>
                <a:cubicBezTo>
                  <a:pt x="671" y="195"/>
                  <a:pt x="667" y="198"/>
                  <a:pt x="667" y="201"/>
                </a:cubicBezTo>
                <a:cubicBezTo>
                  <a:pt x="667" y="205"/>
                  <a:pt x="671" y="208"/>
                  <a:pt x="675" y="208"/>
                </a:cubicBezTo>
                <a:cubicBezTo>
                  <a:pt x="679" y="208"/>
                  <a:pt x="682" y="205"/>
                  <a:pt x="682" y="201"/>
                </a:cubicBezTo>
                <a:cubicBezTo>
                  <a:pt x="682" y="198"/>
                  <a:pt x="679" y="195"/>
                  <a:pt x="675" y="195"/>
                </a:cubicBezTo>
                <a:close/>
                <a:moveTo>
                  <a:pt x="652" y="214"/>
                </a:moveTo>
                <a:cubicBezTo>
                  <a:pt x="648" y="214"/>
                  <a:pt x="645" y="217"/>
                  <a:pt x="645" y="220"/>
                </a:cubicBezTo>
                <a:cubicBezTo>
                  <a:pt x="645" y="224"/>
                  <a:pt x="648" y="227"/>
                  <a:pt x="652" y="227"/>
                </a:cubicBezTo>
                <a:cubicBezTo>
                  <a:pt x="657" y="227"/>
                  <a:pt x="660" y="224"/>
                  <a:pt x="660" y="220"/>
                </a:cubicBezTo>
                <a:cubicBezTo>
                  <a:pt x="660" y="217"/>
                  <a:pt x="657" y="214"/>
                  <a:pt x="652" y="214"/>
                </a:cubicBezTo>
                <a:close/>
                <a:moveTo>
                  <a:pt x="675" y="214"/>
                </a:moveTo>
                <a:cubicBezTo>
                  <a:pt x="671" y="214"/>
                  <a:pt x="667" y="217"/>
                  <a:pt x="667" y="221"/>
                </a:cubicBezTo>
                <a:cubicBezTo>
                  <a:pt x="667" y="224"/>
                  <a:pt x="671" y="227"/>
                  <a:pt x="675" y="227"/>
                </a:cubicBezTo>
                <a:cubicBezTo>
                  <a:pt x="679" y="227"/>
                  <a:pt x="682" y="224"/>
                  <a:pt x="682" y="221"/>
                </a:cubicBezTo>
                <a:cubicBezTo>
                  <a:pt x="682" y="217"/>
                  <a:pt x="679" y="214"/>
                  <a:pt x="675" y="214"/>
                </a:cubicBezTo>
                <a:close/>
                <a:moveTo>
                  <a:pt x="652" y="233"/>
                </a:moveTo>
                <a:cubicBezTo>
                  <a:pt x="648" y="233"/>
                  <a:pt x="645" y="236"/>
                  <a:pt x="645" y="239"/>
                </a:cubicBezTo>
                <a:cubicBezTo>
                  <a:pt x="645" y="243"/>
                  <a:pt x="648" y="245"/>
                  <a:pt x="652" y="245"/>
                </a:cubicBezTo>
                <a:cubicBezTo>
                  <a:pt x="657" y="245"/>
                  <a:pt x="660" y="243"/>
                  <a:pt x="660" y="239"/>
                </a:cubicBezTo>
                <a:cubicBezTo>
                  <a:pt x="660" y="236"/>
                  <a:pt x="657" y="233"/>
                  <a:pt x="652" y="233"/>
                </a:cubicBezTo>
                <a:close/>
                <a:moveTo>
                  <a:pt x="675" y="233"/>
                </a:moveTo>
                <a:cubicBezTo>
                  <a:pt x="671" y="233"/>
                  <a:pt x="667" y="236"/>
                  <a:pt x="667" y="240"/>
                </a:cubicBezTo>
                <a:cubicBezTo>
                  <a:pt x="667" y="243"/>
                  <a:pt x="671" y="245"/>
                  <a:pt x="675" y="245"/>
                </a:cubicBezTo>
                <a:cubicBezTo>
                  <a:pt x="679" y="245"/>
                  <a:pt x="682" y="243"/>
                  <a:pt x="682" y="240"/>
                </a:cubicBezTo>
                <a:cubicBezTo>
                  <a:pt x="682" y="237"/>
                  <a:pt x="679" y="233"/>
                  <a:pt x="675" y="233"/>
                </a:cubicBezTo>
                <a:close/>
                <a:moveTo>
                  <a:pt x="652" y="252"/>
                </a:moveTo>
                <a:cubicBezTo>
                  <a:pt x="648" y="252"/>
                  <a:pt x="645" y="255"/>
                  <a:pt x="645" y="258"/>
                </a:cubicBezTo>
                <a:cubicBezTo>
                  <a:pt x="645" y="262"/>
                  <a:pt x="648" y="265"/>
                  <a:pt x="652" y="265"/>
                </a:cubicBezTo>
                <a:cubicBezTo>
                  <a:pt x="657" y="265"/>
                  <a:pt x="660" y="262"/>
                  <a:pt x="660" y="258"/>
                </a:cubicBezTo>
                <a:cubicBezTo>
                  <a:pt x="660" y="255"/>
                  <a:pt x="657" y="252"/>
                  <a:pt x="652" y="252"/>
                </a:cubicBezTo>
                <a:close/>
                <a:moveTo>
                  <a:pt x="652" y="271"/>
                </a:moveTo>
                <a:cubicBezTo>
                  <a:pt x="648" y="271"/>
                  <a:pt x="645" y="274"/>
                  <a:pt x="645" y="278"/>
                </a:cubicBezTo>
                <a:cubicBezTo>
                  <a:pt x="645" y="282"/>
                  <a:pt x="648" y="285"/>
                  <a:pt x="652" y="285"/>
                </a:cubicBezTo>
                <a:cubicBezTo>
                  <a:pt x="657" y="285"/>
                  <a:pt x="660" y="282"/>
                  <a:pt x="660" y="278"/>
                </a:cubicBezTo>
                <a:cubicBezTo>
                  <a:pt x="660" y="274"/>
                  <a:pt x="657" y="271"/>
                  <a:pt x="652" y="271"/>
                </a:cubicBezTo>
                <a:close/>
                <a:moveTo>
                  <a:pt x="675" y="272"/>
                </a:moveTo>
                <a:cubicBezTo>
                  <a:pt x="671" y="272"/>
                  <a:pt x="667" y="275"/>
                  <a:pt x="667" y="278"/>
                </a:cubicBezTo>
                <a:cubicBezTo>
                  <a:pt x="667" y="282"/>
                  <a:pt x="671" y="285"/>
                  <a:pt x="675" y="285"/>
                </a:cubicBezTo>
                <a:cubicBezTo>
                  <a:pt x="679" y="285"/>
                  <a:pt x="682" y="282"/>
                  <a:pt x="682" y="278"/>
                </a:cubicBezTo>
                <a:cubicBezTo>
                  <a:pt x="682" y="275"/>
                  <a:pt x="679" y="272"/>
                  <a:pt x="675" y="272"/>
                </a:cubicBezTo>
                <a:close/>
                <a:moveTo>
                  <a:pt x="698" y="21"/>
                </a:moveTo>
                <a:cubicBezTo>
                  <a:pt x="693" y="21"/>
                  <a:pt x="690" y="24"/>
                  <a:pt x="690" y="28"/>
                </a:cubicBezTo>
                <a:cubicBezTo>
                  <a:pt x="690" y="31"/>
                  <a:pt x="693" y="34"/>
                  <a:pt x="698" y="34"/>
                </a:cubicBezTo>
                <a:cubicBezTo>
                  <a:pt x="702" y="34"/>
                  <a:pt x="705" y="31"/>
                  <a:pt x="705" y="28"/>
                </a:cubicBezTo>
                <a:cubicBezTo>
                  <a:pt x="705" y="24"/>
                  <a:pt x="702" y="21"/>
                  <a:pt x="698" y="21"/>
                </a:cubicBezTo>
                <a:close/>
                <a:moveTo>
                  <a:pt x="720" y="20"/>
                </a:moveTo>
                <a:cubicBezTo>
                  <a:pt x="715" y="20"/>
                  <a:pt x="712" y="23"/>
                  <a:pt x="712" y="27"/>
                </a:cubicBezTo>
                <a:cubicBezTo>
                  <a:pt x="712" y="30"/>
                  <a:pt x="715" y="33"/>
                  <a:pt x="720" y="33"/>
                </a:cubicBezTo>
                <a:cubicBezTo>
                  <a:pt x="724" y="33"/>
                  <a:pt x="727" y="30"/>
                  <a:pt x="727" y="27"/>
                </a:cubicBezTo>
                <a:cubicBezTo>
                  <a:pt x="727" y="23"/>
                  <a:pt x="724" y="20"/>
                  <a:pt x="720" y="20"/>
                </a:cubicBezTo>
                <a:close/>
                <a:moveTo>
                  <a:pt x="698" y="40"/>
                </a:moveTo>
                <a:cubicBezTo>
                  <a:pt x="693" y="40"/>
                  <a:pt x="690" y="43"/>
                  <a:pt x="690" y="47"/>
                </a:cubicBezTo>
                <a:cubicBezTo>
                  <a:pt x="690" y="50"/>
                  <a:pt x="693" y="53"/>
                  <a:pt x="698" y="53"/>
                </a:cubicBezTo>
                <a:cubicBezTo>
                  <a:pt x="702" y="53"/>
                  <a:pt x="705" y="50"/>
                  <a:pt x="705" y="47"/>
                </a:cubicBezTo>
                <a:cubicBezTo>
                  <a:pt x="705" y="43"/>
                  <a:pt x="702" y="40"/>
                  <a:pt x="698" y="40"/>
                </a:cubicBezTo>
                <a:close/>
                <a:moveTo>
                  <a:pt x="720" y="40"/>
                </a:moveTo>
                <a:cubicBezTo>
                  <a:pt x="715" y="40"/>
                  <a:pt x="712" y="43"/>
                  <a:pt x="712" y="46"/>
                </a:cubicBezTo>
                <a:cubicBezTo>
                  <a:pt x="712" y="50"/>
                  <a:pt x="715" y="53"/>
                  <a:pt x="720" y="53"/>
                </a:cubicBezTo>
                <a:cubicBezTo>
                  <a:pt x="724" y="53"/>
                  <a:pt x="727" y="50"/>
                  <a:pt x="727" y="46"/>
                </a:cubicBezTo>
                <a:cubicBezTo>
                  <a:pt x="727" y="43"/>
                  <a:pt x="724" y="40"/>
                  <a:pt x="720" y="40"/>
                </a:cubicBezTo>
                <a:close/>
                <a:moveTo>
                  <a:pt x="698" y="59"/>
                </a:moveTo>
                <a:cubicBezTo>
                  <a:pt x="693" y="59"/>
                  <a:pt x="690" y="61"/>
                  <a:pt x="690" y="65"/>
                </a:cubicBezTo>
                <a:cubicBezTo>
                  <a:pt x="690" y="69"/>
                  <a:pt x="693" y="72"/>
                  <a:pt x="698" y="72"/>
                </a:cubicBezTo>
                <a:cubicBezTo>
                  <a:pt x="702" y="72"/>
                  <a:pt x="705" y="69"/>
                  <a:pt x="705" y="65"/>
                </a:cubicBezTo>
                <a:cubicBezTo>
                  <a:pt x="705" y="63"/>
                  <a:pt x="702" y="59"/>
                  <a:pt x="698" y="59"/>
                </a:cubicBezTo>
                <a:close/>
                <a:moveTo>
                  <a:pt x="720" y="59"/>
                </a:moveTo>
                <a:cubicBezTo>
                  <a:pt x="715" y="59"/>
                  <a:pt x="712" y="62"/>
                  <a:pt x="712" y="65"/>
                </a:cubicBezTo>
                <a:cubicBezTo>
                  <a:pt x="712" y="69"/>
                  <a:pt x="715" y="72"/>
                  <a:pt x="720" y="72"/>
                </a:cubicBezTo>
                <a:cubicBezTo>
                  <a:pt x="724" y="72"/>
                  <a:pt x="727" y="69"/>
                  <a:pt x="727" y="65"/>
                </a:cubicBezTo>
                <a:cubicBezTo>
                  <a:pt x="727" y="62"/>
                  <a:pt x="724" y="59"/>
                  <a:pt x="720" y="59"/>
                </a:cubicBezTo>
                <a:close/>
                <a:moveTo>
                  <a:pt x="698" y="78"/>
                </a:moveTo>
                <a:cubicBezTo>
                  <a:pt x="693" y="78"/>
                  <a:pt x="690" y="81"/>
                  <a:pt x="690" y="85"/>
                </a:cubicBezTo>
                <a:cubicBezTo>
                  <a:pt x="690" y="88"/>
                  <a:pt x="693" y="91"/>
                  <a:pt x="698" y="91"/>
                </a:cubicBezTo>
                <a:cubicBezTo>
                  <a:pt x="702" y="91"/>
                  <a:pt x="705" y="88"/>
                  <a:pt x="705" y="85"/>
                </a:cubicBezTo>
                <a:cubicBezTo>
                  <a:pt x="705" y="81"/>
                  <a:pt x="702" y="78"/>
                  <a:pt x="698" y="78"/>
                </a:cubicBezTo>
                <a:close/>
                <a:moveTo>
                  <a:pt x="720" y="78"/>
                </a:moveTo>
                <a:cubicBezTo>
                  <a:pt x="715" y="78"/>
                  <a:pt x="712" y="81"/>
                  <a:pt x="712" y="85"/>
                </a:cubicBezTo>
                <a:cubicBezTo>
                  <a:pt x="712" y="88"/>
                  <a:pt x="715" y="91"/>
                  <a:pt x="720" y="91"/>
                </a:cubicBezTo>
                <a:cubicBezTo>
                  <a:pt x="724" y="91"/>
                  <a:pt x="727" y="88"/>
                  <a:pt x="727" y="85"/>
                </a:cubicBezTo>
                <a:cubicBezTo>
                  <a:pt x="727" y="81"/>
                  <a:pt x="724" y="78"/>
                  <a:pt x="720" y="78"/>
                </a:cubicBezTo>
                <a:close/>
                <a:moveTo>
                  <a:pt x="741" y="33"/>
                </a:moveTo>
                <a:cubicBezTo>
                  <a:pt x="746" y="33"/>
                  <a:pt x="749" y="30"/>
                  <a:pt x="749" y="27"/>
                </a:cubicBezTo>
                <a:cubicBezTo>
                  <a:pt x="749" y="23"/>
                  <a:pt x="746" y="20"/>
                  <a:pt x="741" y="20"/>
                </a:cubicBezTo>
                <a:cubicBezTo>
                  <a:pt x="737" y="20"/>
                  <a:pt x="734" y="23"/>
                  <a:pt x="734" y="27"/>
                </a:cubicBezTo>
                <a:cubicBezTo>
                  <a:pt x="734" y="30"/>
                  <a:pt x="737" y="33"/>
                  <a:pt x="741" y="33"/>
                </a:cubicBezTo>
                <a:close/>
                <a:moveTo>
                  <a:pt x="764" y="33"/>
                </a:moveTo>
                <a:cubicBezTo>
                  <a:pt x="768" y="33"/>
                  <a:pt x="771" y="30"/>
                  <a:pt x="771" y="27"/>
                </a:cubicBezTo>
                <a:cubicBezTo>
                  <a:pt x="771" y="23"/>
                  <a:pt x="768" y="20"/>
                  <a:pt x="764" y="20"/>
                </a:cubicBezTo>
                <a:cubicBezTo>
                  <a:pt x="759" y="20"/>
                  <a:pt x="756" y="23"/>
                  <a:pt x="756" y="27"/>
                </a:cubicBezTo>
                <a:cubicBezTo>
                  <a:pt x="756" y="30"/>
                  <a:pt x="759" y="33"/>
                  <a:pt x="764" y="33"/>
                </a:cubicBezTo>
                <a:close/>
                <a:moveTo>
                  <a:pt x="741" y="53"/>
                </a:moveTo>
                <a:cubicBezTo>
                  <a:pt x="746" y="53"/>
                  <a:pt x="749" y="50"/>
                  <a:pt x="749" y="46"/>
                </a:cubicBezTo>
                <a:cubicBezTo>
                  <a:pt x="749" y="43"/>
                  <a:pt x="746" y="40"/>
                  <a:pt x="741" y="40"/>
                </a:cubicBezTo>
                <a:cubicBezTo>
                  <a:pt x="737" y="40"/>
                  <a:pt x="734" y="43"/>
                  <a:pt x="734" y="46"/>
                </a:cubicBezTo>
                <a:cubicBezTo>
                  <a:pt x="734" y="50"/>
                  <a:pt x="737" y="53"/>
                  <a:pt x="741" y="53"/>
                </a:cubicBezTo>
                <a:close/>
                <a:moveTo>
                  <a:pt x="764" y="53"/>
                </a:moveTo>
                <a:cubicBezTo>
                  <a:pt x="768" y="53"/>
                  <a:pt x="771" y="50"/>
                  <a:pt x="771" y="46"/>
                </a:cubicBezTo>
                <a:cubicBezTo>
                  <a:pt x="771" y="43"/>
                  <a:pt x="768" y="40"/>
                  <a:pt x="764" y="40"/>
                </a:cubicBezTo>
                <a:cubicBezTo>
                  <a:pt x="759" y="40"/>
                  <a:pt x="756" y="43"/>
                  <a:pt x="756" y="46"/>
                </a:cubicBezTo>
                <a:cubicBezTo>
                  <a:pt x="756" y="50"/>
                  <a:pt x="759" y="53"/>
                  <a:pt x="764" y="53"/>
                </a:cubicBezTo>
                <a:close/>
                <a:moveTo>
                  <a:pt x="741" y="72"/>
                </a:moveTo>
                <a:cubicBezTo>
                  <a:pt x="746" y="72"/>
                  <a:pt x="749" y="69"/>
                  <a:pt x="749" y="65"/>
                </a:cubicBezTo>
                <a:cubicBezTo>
                  <a:pt x="749" y="62"/>
                  <a:pt x="746" y="59"/>
                  <a:pt x="741" y="59"/>
                </a:cubicBezTo>
                <a:cubicBezTo>
                  <a:pt x="737" y="59"/>
                  <a:pt x="734" y="62"/>
                  <a:pt x="734" y="65"/>
                </a:cubicBezTo>
                <a:cubicBezTo>
                  <a:pt x="734" y="69"/>
                  <a:pt x="737" y="72"/>
                  <a:pt x="741" y="72"/>
                </a:cubicBezTo>
                <a:close/>
                <a:moveTo>
                  <a:pt x="764" y="72"/>
                </a:moveTo>
                <a:cubicBezTo>
                  <a:pt x="768" y="72"/>
                  <a:pt x="771" y="69"/>
                  <a:pt x="771" y="65"/>
                </a:cubicBezTo>
                <a:cubicBezTo>
                  <a:pt x="771" y="62"/>
                  <a:pt x="768" y="59"/>
                  <a:pt x="764" y="59"/>
                </a:cubicBezTo>
                <a:cubicBezTo>
                  <a:pt x="759" y="59"/>
                  <a:pt x="756" y="62"/>
                  <a:pt x="756" y="65"/>
                </a:cubicBezTo>
                <a:cubicBezTo>
                  <a:pt x="756" y="69"/>
                  <a:pt x="759" y="72"/>
                  <a:pt x="764" y="72"/>
                </a:cubicBezTo>
                <a:close/>
                <a:moveTo>
                  <a:pt x="741" y="91"/>
                </a:moveTo>
                <a:cubicBezTo>
                  <a:pt x="746" y="91"/>
                  <a:pt x="749" y="88"/>
                  <a:pt x="749" y="85"/>
                </a:cubicBezTo>
                <a:cubicBezTo>
                  <a:pt x="749" y="81"/>
                  <a:pt x="746" y="78"/>
                  <a:pt x="741" y="78"/>
                </a:cubicBezTo>
                <a:cubicBezTo>
                  <a:pt x="737" y="78"/>
                  <a:pt x="734" y="81"/>
                  <a:pt x="734" y="85"/>
                </a:cubicBezTo>
                <a:cubicBezTo>
                  <a:pt x="734" y="88"/>
                  <a:pt x="737" y="91"/>
                  <a:pt x="741" y="91"/>
                </a:cubicBezTo>
                <a:close/>
                <a:moveTo>
                  <a:pt x="764" y="91"/>
                </a:moveTo>
                <a:cubicBezTo>
                  <a:pt x="768" y="91"/>
                  <a:pt x="771" y="88"/>
                  <a:pt x="771" y="85"/>
                </a:cubicBezTo>
                <a:cubicBezTo>
                  <a:pt x="771" y="81"/>
                  <a:pt x="768" y="78"/>
                  <a:pt x="764" y="78"/>
                </a:cubicBezTo>
                <a:cubicBezTo>
                  <a:pt x="759" y="78"/>
                  <a:pt x="756" y="81"/>
                  <a:pt x="756" y="85"/>
                </a:cubicBezTo>
                <a:cubicBezTo>
                  <a:pt x="756" y="88"/>
                  <a:pt x="759" y="91"/>
                  <a:pt x="764" y="91"/>
                </a:cubicBezTo>
                <a:close/>
                <a:moveTo>
                  <a:pt x="741" y="110"/>
                </a:moveTo>
                <a:cubicBezTo>
                  <a:pt x="746" y="110"/>
                  <a:pt x="749" y="107"/>
                  <a:pt x="749" y="104"/>
                </a:cubicBezTo>
                <a:cubicBezTo>
                  <a:pt x="749" y="100"/>
                  <a:pt x="746" y="97"/>
                  <a:pt x="741" y="97"/>
                </a:cubicBezTo>
                <a:cubicBezTo>
                  <a:pt x="737" y="97"/>
                  <a:pt x="734" y="100"/>
                  <a:pt x="734" y="104"/>
                </a:cubicBezTo>
                <a:cubicBezTo>
                  <a:pt x="734" y="107"/>
                  <a:pt x="737" y="110"/>
                  <a:pt x="741" y="110"/>
                </a:cubicBezTo>
                <a:close/>
                <a:moveTo>
                  <a:pt x="764" y="110"/>
                </a:moveTo>
                <a:cubicBezTo>
                  <a:pt x="768" y="110"/>
                  <a:pt x="771" y="107"/>
                  <a:pt x="771" y="104"/>
                </a:cubicBezTo>
                <a:cubicBezTo>
                  <a:pt x="771" y="100"/>
                  <a:pt x="768" y="97"/>
                  <a:pt x="764" y="97"/>
                </a:cubicBezTo>
                <a:cubicBezTo>
                  <a:pt x="759" y="97"/>
                  <a:pt x="756" y="100"/>
                  <a:pt x="756" y="104"/>
                </a:cubicBezTo>
                <a:cubicBezTo>
                  <a:pt x="756" y="107"/>
                  <a:pt x="759" y="110"/>
                  <a:pt x="764" y="110"/>
                </a:cubicBezTo>
                <a:close/>
                <a:moveTo>
                  <a:pt x="764" y="130"/>
                </a:moveTo>
                <a:cubicBezTo>
                  <a:pt x="768" y="130"/>
                  <a:pt x="771" y="127"/>
                  <a:pt x="771" y="123"/>
                </a:cubicBezTo>
                <a:cubicBezTo>
                  <a:pt x="771" y="119"/>
                  <a:pt x="768" y="116"/>
                  <a:pt x="764" y="116"/>
                </a:cubicBezTo>
                <a:cubicBezTo>
                  <a:pt x="759" y="116"/>
                  <a:pt x="756" y="119"/>
                  <a:pt x="756" y="123"/>
                </a:cubicBezTo>
                <a:cubicBezTo>
                  <a:pt x="756" y="127"/>
                  <a:pt x="759" y="130"/>
                  <a:pt x="764" y="130"/>
                </a:cubicBezTo>
                <a:close/>
                <a:moveTo>
                  <a:pt x="786" y="33"/>
                </a:moveTo>
                <a:cubicBezTo>
                  <a:pt x="791" y="33"/>
                  <a:pt x="794" y="30"/>
                  <a:pt x="794" y="27"/>
                </a:cubicBezTo>
                <a:cubicBezTo>
                  <a:pt x="794" y="23"/>
                  <a:pt x="791" y="20"/>
                  <a:pt x="786" y="20"/>
                </a:cubicBezTo>
                <a:cubicBezTo>
                  <a:pt x="782" y="20"/>
                  <a:pt x="779" y="23"/>
                  <a:pt x="779" y="27"/>
                </a:cubicBezTo>
                <a:cubicBezTo>
                  <a:pt x="779" y="30"/>
                  <a:pt x="782" y="33"/>
                  <a:pt x="786" y="33"/>
                </a:cubicBezTo>
                <a:close/>
                <a:moveTo>
                  <a:pt x="808" y="20"/>
                </a:moveTo>
                <a:cubicBezTo>
                  <a:pt x="804" y="20"/>
                  <a:pt x="801" y="23"/>
                  <a:pt x="801" y="27"/>
                </a:cubicBezTo>
                <a:cubicBezTo>
                  <a:pt x="801" y="30"/>
                  <a:pt x="804" y="33"/>
                  <a:pt x="808" y="33"/>
                </a:cubicBezTo>
                <a:cubicBezTo>
                  <a:pt x="813" y="33"/>
                  <a:pt x="816" y="30"/>
                  <a:pt x="816" y="27"/>
                </a:cubicBezTo>
                <a:cubicBezTo>
                  <a:pt x="816" y="23"/>
                  <a:pt x="813" y="20"/>
                  <a:pt x="808" y="20"/>
                </a:cubicBezTo>
                <a:close/>
                <a:moveTo>
                  <a:pt x="786" y="53"/>
                </a:moveTo>
                <a:cubicBezTo>
                  <a:pt x="791" y="53"/>
                  <a:pt x="794" y="50"/>
                  <a:pt x="794" y="46"/>
                </a:cubicBezTo>
                <a:cubicBezTo>
                  <a:pt x="794" y="43"/>
                  <a:pt x="791" y="40"/>
                  <a:pt x="786" y="40"/>
                </a:cubicBezTo>
                <a:cubicBezTo>
                  <a:pt x="782" y="40"/>
                  <a:pt x="779" y="43"/>
                  <a:pt x="779" y="46"/>
                </a:cubicBezTo>
                <a:cubicBezTo>
                  <a:pt x="779" y="50"/>
                  <a:pt x="782" y="53"/>
                  <a:pt x="786" y="53"/>
                </a:cubicBezTo>
                <a:close/>
                <a:moveTo>
                  <a:pt x="808" y="40"/>
                </a:moveTo>
                <a:cubicBezTo>
                  <a:pt x="804" y="40"/>
                  <a:pt x="801" y="43"/>
                  <a:pt x="801" y="46"/>
                </a:cubicBezTo>
                <a:cubicBezTo>
                  <a:pt x="801" y="50"/>
                  <a:pt x="804" y="53"/>
                  <a:pt x="808" y="53"/>
                </a:cubicBezTo>
                <a:cubicBezTo>
                  <a:pt x="813" y="53"/>
                  <a:pt x="816" y="50"/>
                  <a:pt x="816" y="46"/>
                </a:cubicBezTo>
                <a:cubicBezTo>
                  <a:pt x="816" y="43"/>
                  <a:pt x="813" y="40"/>
                  <a:pt x="808" y="40"/>
                </a:cubicBezTo>
                <a:close/>
                <a:moveTo>
                  <a:pt x="786" y="72"/>
                </a:moveTo>
                <a:cubicBezTo>
                  <a:pt x="791" y="72"/>
                  <a:pt x="794" y="69"/>
                  <a:pt x="794" y="65"/>
                </a:cubicBezTo>
                <a:cubicBezTo>
                  <a:pt x="794" y="62"/>
                  <a:pt x="791" y="59"/>
                  <a:pt x="786" y="59"/>
                </a:cubicBezTo>
                <a:cubicBezTo>
                  <a:pt x="782" y="59"/>
                  <a:pt x="779" y="62"/>
                  <a:pt x="779" y="65"/>
                </a:cubicBezTo>
                <a:cubicBezTo>
                  <a:pt x="779" y="69"/>
                  <a:pt x="782" y="72"/>
                  <a:pt x="786" y="72"/>
                </a:cubicBezTo>
                <a:close/>
                <a:moveTo>
                  <a:pt x="808" y="59"/>
                </a:moveTo>
                <a:cubicBezTo>
                  <a:pt x="804" y="59"/>
                  <a:pt x="801" y="62"/>
                  <a:pt x="801" y="65"/>
                </a:cubicBezTo>
                <a:cubicBezTo>
                  <a:pt x="801" y="69"/>
                  <a:pt x="804" y="72"/>
                  <a:pt x="808" y="72"/>
                </a:cubicBezTo>
                <a:cubicBezTo>
                  <a:pt x="813" y="72"/>
                  <a:pt x="816" y="69"/>
                  <a:pt x="816" y="65"/>
                </a:cubicBezTo>
                <a:cubicBezTo>
                  <a:pt x="816" y="62"/>
                  <a:pt x="813" y="59"/>
                  <a:pt x="808" y="59"/>
                </a:cubicBezTo>
                <a:close/>
                <a:moveTo>
                  <a:pt x="786" y="91"/>
                </a:moveTo>
                <a:cubicBezTo>
                  <a:pt x="791" y="91"/>
                  <a:pt x="794" y="88"/>
                  <a:pt x="794" y="85"/>
                </a:cubicBezTo>
                <a:cubicBezTo>
                  <a:pt x="794" y="81"/>
                  <a:pt x="791" y="78"/>
                  <a:pt x="786" y="78"/>
                </a:cubicBezTo>
                <a:cubicBezTo>
                  <a:pt x="782" y="78"/>
                  <a:pt x="779" y="81"/>
                  <a:pt x="779" y="85"/>
                </a:cubicBezTo>
                <a:cubicBezTo>
                  <a:pt x="779" y="88"/>
                  <a:pt x="782" y="91"/>
                  <a:pt x="786" y="91"/>
                </a:cubicBezTo>
                <a:close/>
                <a:moveTo>
                  <a:pt x="808" y="78"/>
                </a:moveTo>
                <a:cubicBezTo>
                  <a:pt x="804" y="78"/>
                  <a:pt x="801" y="81"/>
                  <a:pt x="801" y="85"/>
                </a:cubicBezTo>
                <a:cubicBezTo>
                  <a:pt x="801" y="88"/>
                  <a:pt x="804" y="91"/>
                  <a:pt x="808" y="91"/>
                </a:cubicBezTo>
                <a:cubicBezTo>
                  <a:pt x="813" y="91"/>
                  <a:pt x="816" y="88"/>
                  <a:pt x="816" y="85"/>
                </a:cubicBezTo>
                <a:cubicBezTo>
                  <a:pt x="816" y="81"/>
                  <a:pt x="813" y="78"/>
                  <a:pt x="808" y="78"/>
                </a:cubicBezTo>
                <a:close/>
                <a:moveTo>
                  <a:pt x="786" y="110"/>
                </a:moveTo>
                <a:cubicBezTo>
                  <a:pt x="791" y="110"/>
                  <a:pt x="794" y="107"/>
                  <a:pt x="794" y="104"/>
                </a:cubicBezTo>
                <a:cubicBezTo>
                  <a:pt x="794" y="100"/>
                  <a:pt x="791" y="97"/>
                  <a:pt x="786" y="97"/>
                </a:cubicBezTo>
                <a:cubicBezTo>
                  <a:pt x="782" y="97"/>
                  <a:pt x="779" y="100"/>
                  <a:pt x="779" y="104"/>
                </a:cubicBezTo>
                <a:cubicBezTo>
                  <a:pt x="779" y="107"/>
                  <a:pt x="782" y="110"/>
                  <a:pt x="786" y="110"/>
                </a:cubicBezTo>
                <a:close/>
                <a:moveTo>
                  <a:pt x="808" y="97"/>
                </a:moveTo>
                <a:cubicBezTo>
                  <a:pt x="804" y="97"/>
                  <a:pt x="801" y="100"/>
                  <a:pt x="801" y="104"/>
                </a:cubicBezTo>
                <a:cubicBezTo>
                  <a:pt x="801" y="107"/>
                  <a:pt x="804" y="110"/>
                  <a:pt x="808" y="110"/>
                </a:cubicBezTo>
                <a:cubicBezTo>
                  <a:pt x="813" y="110"/>
                  <a:pt x="816" y="107"/>
                  <a:pt x="816" y="104"/>
                </a:cubicBezTo>
                <a:cubicBezTo>
                  <a:pt x="816" y="100"/>
                  <a:pt x="813" y="97"/>
                  <a:pt x="808" y="97"/>
                </a:cubicBezTo>
                <a:close/>
                <a:moveTo>
                  <a:pt x="786" y="130"/>
                </a:moveTo>
                <a:cubicBezTo>
                  <a:pt x="791" y="130"/>
                  <a:pt x="794" y="127"/>
                  <a:pt x="794" y="123"/>
                </a:cubicBezTo>
                <a:cubicBezTo>
                  <a:pt x="794" y="119"/>
                  <a:pt x="791" y="116"/>
                  <a:pt x="786" y="116"/>
                </a:cubicBezTo>
                <a:cubicBezTo>
                  <a:pt x="782" y="116"/>
                  <a:pt x="779" y="119"/>
                  <a:pt x="779" y="123"/>
                </a:cubicBezTo>
                <a:cubicBezTo>
                  <a:pt x="779" y="127"/>
                  <a:pt x="782" y="130"/>
                  <a:pt x="786" y="130"/>
                </a:cubicBezTo>
                <a:close/>
                <a:moveTo>
                  <a:pt x="808" y="116"/>
                </a:moveTo>
                <a:cubicBezTo>
                  <a:pt x="804" y="116"/>
                  <a:pt x="801" y="119"/>
                  <a:pt x="801" y="123"/>
                </a:cubicBezTo>
                <a:cubicBezTo>
                  <a:pt x="801" y="127"/>
                  <a:pt x="804" y="130"/>
                  <a:pt x="808" y="130"/>
                </a:cubicBezTo>
                <a:cubicBezTo>
                  <a:pt x="813" y="130"/>
                  <a:pt x="816" y="127"/>
                  <a:pt x="816" y="123"/>
                </a:cubicBezTo>
                <a:cubicBezTo>
                  <a:pt x="816" y="119"/>
                  <a:pt x="813" y="116"/>
                  <a:pt x="808" y="116"/>
                </a:cubicBezTo>
                <a:close/>
                <a:moveTo>
                  <a:pt x="830" y="20"/>
                </a:moveTo>
                <a:cubicBezTo>
                  <a:pt x="826" y="20"/>
                  <a:pt x="822" y="23"/>
                  <a:pt x="822" y="27"/>
                </a:cubicBezTo>
                <a:cubicBezTo>
                  <a:pt x="822" y="30"/>
                  <a:pt x="826" y="33"/>
                  <a:pt x="830" y="33"/>
                </a:cubicBezTo>
                <a:cubicBezTo>
                  <a:pt x="834" y="33"/>
                  <a:pt x="838" y="30"/>
                  <a:pt x="838" y="27"/>
                </a:cubicBezTo>
                <a:cubicBezTo>
                  <a:pt x="838" y="23"/>
                  <a:pt x="834" y="20"/>
                  <a:pt x="830" y="20"/>
                </a:cubicBezTo>
                <a:close/>
                <a:moveTo>
                  <a:pt x="852" y="20"/>
                </a:moveTo>
                <a:cubicBezTo>
                  <a:pt x="848" y="20"/>
                  <a:pt x="845" y="23"/>
                  <a:pt x="845" y="27"/>
                </a:cubicBezTo>
                <a:cubicBezTo>
                  <a:pt x="845" y="30"/>
                  <a:pt x="848" y="33"/>
                  <a:pt x="852" y="33"/>
                </a:cubicBezTo>
                <a:cubicBezTo>
                  <a:pt x="857" y="33"/>
                  <a:pt x="860" y="30"/>
                  <a:pt x="860" y="27"/>
                </a:cubicBezTo>
                <a:cubicBezTo>
                  <a:pt x="860" y="23"/>
                  <a:pt x="857" y="20"/>
                  <a:pt x="852" y="20"/>
                </a:cubicBezTo>
                <a:close/>
                <a:moveTo>
                  <a:pt x="830" y="40"/>
                </a:moveTo>
                <a:cubicBezTo>
                  <a:pt x="826" y="40"/>
                  <a:pt x="822" y="43"/>
                  <a:pt x="822" y="46"/>
                </a:cubicBezTo>
                <a:cubicBezTo>
                  <a:pt x="822" y="50"/>
                  <a:pt x="826" y="53"/>
                  <a:pt x="830" y="53"/>
                </a:cubicBezTo>
                <a:cubicBezTo>
                  <a:pt x="834" y="53"/>
                  <a:pt x="838" y="50"/>
                  <a:pt x="838" y="46"/>
                </a:cubicBezTo>
                <a:cubicBezTo>
                  <a:pt x="838" y="43"/>
                  <a:pt x="834" y="40"/>
                  <a:pt x="830" y="40"/>
                </a:cubicBezTo>
                <a:close/>
                <a:moveTo>
                  <a:pt x="852" y="40"/>
                </a:moveTo>
                <a:cubicBezTo>
                  <a:pt x="848" y="40"/>
                  <a:pt x="845" y="43"/>
                  <a:pt x="845" y="46"/>
                </a:cubicBezTo>
                <a:cubicBezTo>
                  <a:pt x="845" y="50"/>
                  <a:pt x="848" y="53"/>
                  <a:pt x="852" y="53"/>
                </a:cubicBezTo>
                <a:cubicBezTo>
                  <a:pt x="857" y="53"/>
                  <a:pt x="860" y="50"/>
                  <a:pt x="860" y="46"/>
                </a:cubicBezTo>
                <a:cubicBezTo>
                  <a:pt x="860" y="43"/>
                  <a:pt x="857" y="40"/>
                  <a:pt x="852" y="40"/>
                </a:cubicBezTo>
                <a:close/>
                <a:moveTo>
                  <a:pt x="830" y="59"/>
                </a:moveTo>
                <a:cubicBezTo>
                  <a:pt x="826" y="59"/>
                  <a:pt x="822" y="62"/>
                  <a:pt x="822" y="65"/>
                </a:cubicBezTo>
                <a:cubicBezTo>
                  <a:pt x="822" y="69"/>
                  <a:pt x="826" y="72"/>
                  <a:pt x="830" y="72"/>
                </a:cubicBezTo>
                <a:cubicBezTo>
                  <a:pt x="834" y="72"/>
                  <a:pt x="838" y="69"/>
                  <a:pt x="838" y="65"/>
                </a:cubicBezTo>
                <a:cubicBezTo>
                  <a:pt x="838" y="62"/>
                  <a:pt x="834" y="59"/>
                  <a:pt x="830" y="59"/>
                </a:cubicBezTo>
                <a:close/>
                <a:moveTo>
                  <a:pt x="852" y="59"/>
                </a:moveTo>
                <a:cubicBezTo>
                  <a:pt x="848" y="59"/>
                  <a:pt x="845" y="62"/>
                  <a:pt x="845" y="65"/>
                </a:cubicBezTo>
                <a:cubicBezTo>
                  <a:pt x="845" y="69"/>
                  <a:pt x="848" y="72"/>
                  <a:pt x="852" y="72"/>
                </a:cubicBezTo>
                <a:cubicBezTo>
                  <a:pt x="857" y="72"/>
                  <a:pt x="860" y="69"/>
                  <a:pt x="860" y="65"/>
                </a:cubicBezTo>
                <a:cubicBezTo>
                  <a:pt x="860" y="62"/>
                  <a:pt x="857" y="59"/>
                  <a:pt x="852" y="59"/>
                </a:cubicBezTo>
                <a:close/>
                <a:moveTo>
                  <a:pt x="830" y="78"/>
                </a:moveTo>
                <a:cubicBezTo>
                  <a:pt x="826" y="78"/>
                  <a:pt x="822" y="81"/>
                  <a:pt x="822" y="85"/>
                </a:cubicBezTo>
                <a:cubicBezTo>
                  <a:pt x="822" y="88"/>
                  <a:pt x="826" y="91"/>
                  <a:pt x="830" y="91"/>
                </a:cubicBezTo>
                <a:cubicBezTo>
                  <a:pt x="834" y="91"/>
                  <a:pt x="838" y="88"/>
                  <a:pt x="838" y="85"/>
                </a:cubicBezTo>
                <a:cubicBezTo>
                  <a:pt x="838" y="81"/>
                  <a:pt x="834" y="78"/>
                  <a:pt x="830" y="78"/>
                </a:cubicBezTo>
                <a:close/>
                <a:moveTo>
                  <a:pt x="852" y="78"/>
                </a:moveTo>
                <a:cubicBezTo>
                  <a:pt x="848" y="78"/>
                  <a:pt x="845" y="81"/>
                  <a:pt x="845" y="85"/>
                </a:cubicBezTo>
                <a:cubicBezTo>
                  <a:pt x="845" y="88"/>
                  <a:pt x="848" y="91"/>
                  <a:pt x="852" y="91"/>
                </a:cubicBezTo>
                <a:cubicBezTo>
                  <a:pt x="857" y="91"/>
                  <a:pt x="860" y="88"/>
                  <a:pt x="860" y="85"/>
                </a:cubicBezTo>
                <a:cubicBezTo>
                  <a:pt x="860" y="81"/>
                  <a:pt x="857" y="78"/>
                  <a:pt x="852" y="78"/>
                </a:cubicBezTo>
                <a:close/>
                <a:moveTo>
                  <a:pt x="830" y="97"/>
                </a:moveTo>
                <a:cubicBezTo>
                  <a:pt x="826" y="97"/>
                  <a:pt x="822" y="100"/>
                  <a:pt x="822" y="104"/>
                </a:cubicBezTo>
                <a:cubicBezTo>
                  <a:pt x="822" y="107"/>
                  <a:pt x="826" y="110"/>
                  <a:pt x="830" y="110"/>
                </a:cubicBezTo>
                <a:cubicBezTo>
                  <a:pt x="834" y="110"/>
                  <a:pt x="838" y="107"/>
                  <a:pt x="838" y="104"/>
                </a:cubicBezTo>
                <a:cubicBezTo>
                  <a:pt x="838" y="100"/>
                  <a:pt x="834" y="97"/>
                  <a:pt x="830" y="97"/>
                </a:cubicBezTo>
                <a:close/>
                <a:moveTo>
                  <a:pt x="852" y="97"/>
                </a:moveTo>
                <a:cubicBezTo>
                  <a:pt x="848" y="97"/>
                  <a:pt x="845" y="100"/>
                  <a:pt x="845" y="104"/>
                </a:cubicBezTo>
                <a:cubicBezTo>
                  <a:pt x="845" y="107"/>
                  <a:pt x="848" y="110"/>
                  <a:pt x="852" y="110"/>
                </a:cubicBezTo>
                <a:cubicBezTo>
                  <a:pt x="857" y="110"/>
                  <a:pt x="860" y="107"/>
                  <a:pt x="860" y="104"/>
                </a:cubicBezTo>
                <a:cubicBezTo>
                  <a:pt x="860" y="100"/>
                  <a:pt x="857" y="97"/>
                  <a:pt x="852" y="97"/>
                </a:cubicBezTo>
                <a:close/>
                <a:moveTo>
                  <a:pt x="830" y="116"/>
                </a:moveTo>
                <a:cubicBezTo>
                  <a:pt x="826" y="116"/>
                  <a:pt x="822" y="119"/>
                  <a:pt x="822" y="123"/>
                </a:cubicBezTo>
                <a:cubicBezTo>
                  <a:pt x="822" y="127"/>
                  <a:pt x="826" y="130"/>
                  <a:pt x="830" y="130"/>
                </a:cubicBezTo>
                <a:cubicBezTo>
                  <a:pt x="834" y="130"/>
                  <a:pt x="838" y="127"/>
                  <a:pt x="838" y="123"/>
                </a:cubicBezTo>
                <a:cubicBezTo>
                  <a:pt x="838" y="119"/>
                  <a:pt x="834" y="116"/>
                  <a:pt x="830" y="116"/>
                </a:cubicBezTo>
                <a:close/>
                <a:moveTo>
                  <a:pt x="852" y="116"/>
                </a:moveTo>
                <a:cubicBezTo>
                  <a:pt x="848" y="116"/>
                  <a:pt x="845" y="119"/>
                  <a:pt x="845" y="123"/>
                </a:cubicBezTo>
                <a:cubicBezTo>
                  <a:pt x="845" y="127"/>
                  <a:pt x="848" y="130"/>
                  <a:pt x="852" y="130"/>
                </a:cubicBezTo>
                <a:cubicBezTo>
                  <a:pt x="857" y="130"/>
                  <a:pt x="860" y="127"/>
                  <a:pt x="860" y="123"/>
                </a:cubicBezTo>
                <a:cubicBezTo>
                  <a:pt x="860" y="119"/>
                  <a:pt x="857" y="116"/>
                  <a:pt x="852" y="116"/>
                </a:cubicBezTo>
                <a:close/>
                <a:moveTo>
                  <a:pt x="698" y="195"/>
                </a:moveTo>
                <a:cubicBezTo>
                  <a:pt x="693" y="195"/>
                  <a:pt x="690" y="198"/>
                  <a:pt x="690" y="201"/>
                </a:cubicBezTo>
                <a:cubicBezTo>
                  <a:pt x="690" y="205"/>
                  <a:pt x="693" y="208"/>
                  <a:pt x="698" y="208"/>
                </a:cubicBezTo>
                <a:cubicBezTo>
                  <a:pt x="702" y="208"/>
                  <a:pt x="705" y="205"/>
                  <a:pt x="705" y="201"/>
                </a:cubicBezTo>
                <a:cubicBezTo>
                  <a:pt x="705" y="198"/>
                  <a:pt x="702" y="195"/>
                  <a:pt x="698" y="195"/>
                </a:cubicBezTo>
                <a:close/>
                <a:moveTo>
                  <a:pt x="720" y="194"/>
                </a:moveTo>
                <a:cubicBezTo>
                  <a:pt x="715" y="194"/>
                  <a:pt x="712" y="197"/>
                  <a:pt x="712" y="201"/>
                </a:cubicBezTo>
                <a:cubicBezTo>
                  <a:pt x="712" y="205"/>
                  <a:pt x="715" y="208"/>
                  <a:pt x="720" y="208"/>
                </a:cubicBezTo>
                <a:cubicBezTo>
                  <a:pt x="724" y="208"/>
                  <a:pt x="727" y="205"/>
                  <a:pt x="727" y="201"/>
                </a:cubicBezTo>
                <a:cubicBezTo>
                  <a:pt x="727" y="197"/>
                  <a:pt x="724" y="194"/>
                  <a:pt x="720" y="194"/>
                </a:cubicBezTo>
                <a:close/>
                <a:moveTo>
                  <a:pt x="698" y="214"/>
                </a:moveTo>
                <a:cubicBezTo>
                  <a:pt x="693" y="214"/>
                  <a:pt x="690" y="217"/>
                  <a:pt x="690" y="221"/>
                </a:cubicBezTo>
                <a:cubicBezTo>
                  <a:pt x="690" y="224"/>
                  <a:pt x="693" y="227"/>
                  <a:pt x="698" y="227"/>
                </a:cubicBezTo>
                <a:cubicBezTo>
                  <a:pt x="702" y="227"/>
                  <a:pt x="705" y="224"/>
                  <a:pt x="705" y="221"/>
                </a:cubicBezTo>
                <a:cubicBezTo>
                  <a:pt x="705" y="217"/>
                  <a:pt x="702" y="214"/>
                  <a:pt x="698" y="214"/>
                </a:cubicBezTo>
                <a:close/>
                <a:moveTo>
                  <a:pt x="698" y="233"/>
                </a:moveTo>
                <a:cubicBezTo>
                  <a:pt x="693" y="233"/>
                  <a:pt x="690" y="236"/>
                  <a:pt x="690" y="240"/>
                </a:cubicBezTo>
                <a:cubicBezTo>
                  <a:pt x="690" y="244"/>
                  <a:pt x="693" y="247"/>
                  <a:pt x="698" y="247"/>
                </a:cubicBezTo>
                <a:cubicBezTo>
                  <a:pt x="702" y="247"/>
                  <a:pt x="705" y="244"/>
                  <a:pt x="705" y="240"/>
                </a:cubicBezTo>
                <a:cubicBezTo>
                  <a:pt x="705" y="236"/>
                  <a:pt x="702" y="233"/>
                  <a:pt x="698" y="233"/>
                </a:cubicBezTo>
                <a:close/>
                <a:moveTo>
                  <a:pt x="698" y="272"/>
                </a:moveTo>
                <a:cubicBezTo>
                  <a:pt x="693" y="272"/>
                  <a:pt x="690" y="275"/>
                  <a:pt x="690" y="279"/>
                </a:cubicBezTo>
                <a:cubicBezTo>
                  <a:pt x="690" y="282"/>
                  <a:pt x="693" y="285"/>
                  <a:pt x="698" y="285"/>
                </a:cubicBezTo>
                <a:cubicBezTo>
                  <a:pt x="702" y="285"/>
                  <a:pt x="705" y="282"/>
                  <a:pt x="705" y="279"/>
                </a:cubicBezTo>
                <a:cubicBezTo>
                  <a:pt x="705" y="275"/>
                  <a:pt x="702" y="272"/>
                  <a:pt x="698" y="272"/>
                </a:cubicBezTo>
                <a:close/>
                <a:moveTo>
                  <a:pt x="786" y="149"/>
                </a:moveTo>
                <a:cubicBezTo>
                  <a:pt x="791" y="149"/>
                  <a:pt x="794" y="146"/>
                  <a:pt x="794" y="143"/>
                </a:cubicBezTo>
                <a:cubicBezTo>
                  <a:pt x="794" y="139"/>
                  <a:pt x="791" y="136"/>
                  <a:pt x="786" y="136"/>
                </a:cubicBezTo>
                <a:cubicBezTo>
                  <a:pt x="782" y="136"/>
                  <a:pt x="779" y="139"/>
                  <a:pt x="779" y="143"/>
                </a:cubicBezTo>
                <a:cubicBezTo>
                  <a:pt x="779" y="146"/>
                  <a:pt x="782" y="149"/>
                  <a:pt x="786" y="149"/>
                </a:cubicBezTo>
                <a:close/>
                <a:moveTo>
                  <a:pt x="808" y="136"/>
                </a:moveTo>
                <a:cubicBezTo>
                  <a:pt x="804" y="136"/>
                  <a:pt x="801" y="139"/>
                  <a:pt x="801" y="143"/>
                </a:cubicBezTo>
                <a:cubicBezTo>
                  <a:pt x="801" y="146"/>
                  <a:pt x="804" y="149"/>
                  <a:pt x="808" y="149"/>
                </a:cubicBezTo>
                <a:cubicBezTo>
                  <a:pt x="813" y="149"/>
                  <a:pt x="816" y="146"/>
                  <a:pt x="816" y="143"/>
                </a:cubicBezTo>
                <a:cubicBezTo>
                  <a:pt x="816" y="139"/>
                  <a:pt x="813" y="136"/>
                  <a:pt x="808" y="136"/>
                </a:cubicBezTo>
                <a:close/>
                <a:moveTo>
                  <a:pt x="786" y="169"/>
                </a:moveTo>
                <a:cubicBezTo>
                  <a:pt x="791" y="169"/>
                  <a:pt x="794" y="166"/>
                  <a:pt x="794" y="162"/>
                </a:cubicBezTo>
                <a:cubicBezTo>
                  <a:pt x="794" y="158"/>
                  <a:pt x="791" y="155"/>
                  <a:pt x="786" y="155"/>
                </a:cubicBezTo>
                <a:cubicBezTo>
                  <a:pt x="782" y="155"/>
                  <a:pt x="779" y="158"/>
                  <a:pt x="779" y="162"/>
                </a:cubicBezTo>
                <a:cubicBezTo>
                  <a:pt x="779" y="166"/>
                  <a:pt x="782" y="169"/>
                  <a:pt x="786" y="169"/>
                </a:cubicBezTo>
                <a:close/>
                <a:moveTo>
                  <a:pt x="808" y="155"/>
                </a:moveTo>
                <a:cubicBezTo>
                  <a:pt x="804" y="155"/>
                  <a:pt x="801" y="158"/>
                  <a:pt x="801" y="162"/>
                </a:cubicBezTo>
                <a:cubicBezTo>
                  <a:pt x="801" y="166"/>
                  <a:pt x="804" y="169"/>
                  <a:pt x="808" y="169"/>
                </a:cubicBezTo>
                <a:cubicBezTo>
                  <a:pt x="813" y="169"/>
                  <a:pt x="816" y="166"/>
                  <a:pt x="816" y="162"/>
                </a:cubicBezTo>
                <a:cubicBezTo>
                  <a:pt x="816" y="158"/>
                  <a:pt x="813" y="155"/>
                  <a:pt x="808" y="155"/>
                </a:cubicBezTo>
                <a:close/>
                <a:moveTo>
                  <a:pt x="786" y="188"/>
                </a:moveTo>
                <a:cubicBezTo>
                  <a:pt x="791" y="188"/>
                  <a:pt x="794" y="185"/>
                  <a:pt x="794" y="182"/>
                </a:cubicBezTo>
                <a:cubicBezTo>
                  <a:pt x="794" y="178"/>
                  <a:pt x="791" y="175"/>
                  <a:pt x="786" y="175"/>
                </a:cubicBezTo>
                <a:cubicBezTo>
                  <a:pt x="782" y="175"/>
                  <a:pt x="779" y="178"/>
                  <a:pt x="779" y="182"/>
                </a:cubicBezTo>
                <a:cubicBezTo>
                  <a:pt x="779" y="185"/>
                  <a:pt x="782" y="188"/>
                  <a:pt x="786" y="188"/>
                </a:cubicBezTo>
                <a:close/>
                <a:moveTo>
                  <a:pt x="808" y="175"/>
                </a:moveTo>
                <a:cubicBezTo>
                  <a:pt x="804" y="175"/>
                  <a:pt x="801" y="178"/>
                  <a:pt x="801" y="182"/>
                </a:cubicBezTo>
                <a:cubicBezTo>
                  <a:pt x="801" y="185"/>
                  <a:pt x="804" y="188"/>
                  <a:pt x="808" y="188"/>
                </a:cubicBezTo>
                <a:cubicBezTo>
                  <a:pt x="813" y="188"/>
                  <a:pt x="816" y="185"/>
                  <a:pt x="816" y="182"/>
                </a:cubicBezTo>
                <a:cubicBezTo>
                  <a:pt x="816" y="178"/>
                  <a:pt x="813" y="175"/>
                  <a:pt x="808" y="175"/>
                </a:cubicBezTo>
                <a:close/>
                <a:moveTo>
                  <a:pt x="786" y="208"/>
                </a:moveTo>
                <a:cubicBezTo>
                  <a:pt x="791" y="208"/>
                  <a:pt x="794" y="205"/>
                  <a:pt x="794" y="201"/>
                </a:cubicBezTo>
                <a:cubicBezTo>
                  <a:pt x="794" y="197"/>
                  <a:pt x="791" y="194"/>
                  <a:pt x="786" y="194"/>
                </a:cubicBezTo>
                <a:cubicBezTo>
                  <a:pt x="782" y="194"/>
                  <a:pt x="779" y="197"/>
                  <a:pt x="779" y="201"/>
                </a:cubicBezTo>
                <a:cubicBezTo>
                  <a:pt x="779" y="205"/>
                  <a:pt x="782" y="208"/>
                  <a:pt x="786" y="208"/>
                </a:cubicBezTo>
                <a:close/>
                <a:moveTo>
                  <a:pt x="808" y="194"/>
                </a:moveTo>
                <a:cubicBezTo>
                  <a:pt x="804" y="194"/>
                  <a:pt x="801" y="197"/>
                  <a:pt x="801" y="201"/>
                </a:cubicBezTo>
                <a:cubicBezTo>
                  <a:pt x="801" y="205"/>
                  <a:pt x="804" y="208"/>
                  <a:pt x="808" y="208"/>
                </a:cubicBezTo>
                <a:cubicBezTo>
                  <a:pt x="813" y="208"/>
                  <a:pt x="816" y="205"/>
                  <a:pt x="816" y="201"/>
                </a:cubicBezTo>
                <a:cubicBezTo>
                  <a:pt x="816" y="197"/>
                  <a:pt x="813" y="194"/>
                  <a:pt x="808" y="194"/>
                </a:cubicBezTo>
                <a:close/>
                <a:moveTo>
                  <a:pt x="786" y="227"/>
                </a:moveTo>
                <a:cubicBezTo>
                  <a:pt x="791" y="227"/>
                  <a:pt x="794" y="224"/>
                  <a:pt x="794" y="220"/>
                </a:cubicBezTo>
                <a:cubicBezTo>
                  <a:pt x="794" y="217"/>
                  <a:pt x="791" y="214"/>
                  <a:pt x="786" y="214"/>
                </a:cubicBezTo>
                <a:cubicBezTo>
                  <a:pt x="782" y="214"/>
                  <a:pt x="779" y="217"/>
                  <a:pt x="779" y="220"/>
                </a:cubicBezTo>
                <a:cubicBezTo>
                  <a:pt x="779" y="224"/>
                  <a:pt x="782" y="227"/>
                  <a:pt x="786" y="227"/>
                </a:cubicBezTo>
                <a:close/>
                <a:moveTo>
                  <a:pt x="808" y="214"/>
                </a:moveTo>
                <a:cubicBezTo>
                  <a:pt x="804" y="214"/>
                  <a:pt x="801" y="217"/>
                  <a:pt x="801" y="220"/>
                </a:cubicBezTo>
                <a:cubicBezTo>
                  <a:pt x="801" y="224"/>
                  <a:pt x="804" y="227"/>
                  <a:pt x="808" y="227"/>
                </a:cubicBezTo>
                <a:cubicBezTo>
                  <a:pt x="813" y="227"/>
                  <a:pt x="816" y="224"/>
                  <a:pt x="816" y="220"/>
                </a:cubicBezTo>
                <a:cubicBezTo>
                  <a:pt x="816" y="217"/>
                  <a:pt x="813" y="214"/>
                  <a:pt x="808" y="214"/>
                </a:cubicBezTo>
                <a:close/>
                <a:moveTo>
                  <a:pt x="808" y="233"/>
                </a:moveTo>
                <a:cubicBezTo>
                  <a:pt x="804" y="233"/>
                  <a:pt x="801" y="236"/>
                  <a:pt x="801" y="239"/>
                </a:cubicBezTo>
                <a:cubicBezTo>
                  <a:pt x="801" y="243"/>
                  <a:pt x="804" y="245"/>
                  <a:pt x="808" y="245"/>
                </a:cubicBezTo>
                <a:cubicBezTo>
                  <a:pt x="813" y="245"/>
                  <a:pt x="816" y="243"/>
                  <a:pt x="816" y="239"/>
                </a:cubicBezTo>
                <a:cubicBezTo>
                  <a:pt x="816" y="236"/>
                  <a:pt x="813" y="233"/>
                  <a:pt x="808" y="233"/>
                </a:cubicBezTo>
                <a:close/>
                <a:moveTo>
                  <a:pt x="808" y="252"/>
                </a:moveTo>
                <a:cubicBezTo>
                  <a:pt x="804" y="252"/>
                  <a:pt x="801" y="255"/>
                  <a:pt x="801" y="258"/>
                </a:cubicBezTo>
                <a:cubicBezTo>
                  <a:pt x="801" y="262"/>
                  <a:pt x="804" y="265"/>
                  <a:pt x="808" y="265"/>
                </a:cubicBezTo>
                <a:cubicBezTo>
                  <a:pt x="813" y="265"/>
                  <a:pt x="816" y="262"/>
                  <a:pt x="816" y="258"/>
                </a:cubicBezTo>
                <a:cubicBezTo>
                  <a:pt x="816" y="255"/>
                  <a:pt x="813" y="252"/>
                  <a:pt x="808" y="252"/>
                </a:cubicBezTo>
                <a:close/>
                <a:moveTo>
                  <a:pt x="830" y="136"/>
                </a:moveTo>
                <a:cubicBezTo>
                  <a:pt x="826" y="136"/>
                  <a:pt x="822" y="139"/>
                  <a:pt x="822" y="143"/>
                </a:cubicBezTo>
                <a:cubicBezTo>
                  <a:pt x="822" y="146"/>
                  <a:pt x="826" y="149"/>
                  <a:pt x="830" y="149"/>
                </a:cubicBezTo>
                <a:cubicBezTo>
                  <a:pt x="834" y="149"/>
                  <a:pt x="838" y="146"/>
                  <a:pt x="838" y="143"/>
                </a:cubicBezTo>
                <a:cubicBezTo>
                  <a:pt x="838" y="139"/>
                  <a:pt x="834" y="136"/>
                  <a:pt x="830" y="136"/>
                </a:cubicBezTo>
                <a:close/>
                <a:moveTo>
                  <a:pt x="852" y="136"/>
                </a:moveTo>
                <a:cubicBezTo>
                  <a:pt x="848" y="136"/>
                  <a:pt x="845" y="139"/>
                  <a:pt x="845" y="143"/>
                </a:cubicBezTo>
                <a:cubicBezTo>
                  <a:pt x="845" y="146"/>
                  <a:pt x="848" y="149"/>
                  <a:pt x="852" y="149"/>
                </a:cubicBezTo>
                <a:cubicBezTo>
                  <a:pt x="857" y="149"/>
                  <a:pt x="860" y="146"/>
                  <a:pt x="860" y="143"/>
                </a:cubicBezTo>
                <a:cubicBezTo>
                  <a:pt x="860" y="139"/>
                  <a:pt x="857" y="136"/>
                  <a:pt x="852" y="136"/>
                </a:cubicBezTo>
                <a:close/>
                <a:moveTo>
                  <a:pt x="830" y="155"/>
                </a:moveTo>
                <a:cubicBezTo>
                  <a:pt x="826" y="155"/>
                  <a:pt x="822" y="158"/>
                  <a:pt x="822" y="162"/>
                </a:cubicBezTo>
                <a:cubicBezTo>
                  <a:pt x="822" y="166"/>
                  <a:pt x="826" y="169"/>
                  <a:pt x="830" y="169"/>
                </a:cubicBezTo>
                <a:cubicBezTo>
                  <a:pt x="834" y="169"/>
                  <a:pt x="838" y="166"/>
                  <a:pt x="838" y="162"/>
                </a:cubicBezTo>
                <a:cubicBezTo>
                  <a:pt x="838" y="158"/>
                  <a:pt x="834" y="155"/>
                  <a:pt x="830" y="155"/>
                </a:cubicBezTo>
                <a:close/>
                <a:moveTo>
                  <a:pt x="852" y="155"/>
                </a:moveTo>
                <a:cubicBezTo>
                  <a:pt x="848" y="155"/>
                  <a:pt x="845" y="158"/>
                  <a:pt x="845" y="162"/>
                </a:cubicBezTo>
                <a:cubicBezTo>
                  <a:pt x="845" y="166"/>
                  <a:pt x="848" y="169"/>
                  <a:pt x="852" y="169"/>
                </a:cubicBezTo>
                <a:cubicBezTo>
                  <a:pt x="857" y="169"/>
                  <a:pt x="860" y="166"/>
                  <a:pt x="860" y="162"/>
                </a:cubicBezTo>
                <a:cubicBezTo>
                  <a:pt x="860" y="158"/>
                  <a:pt x="857" y="155"/>
                  <a:pt x="852" y="155"/>
                </a:cubicBezTo>
                <a:close/>
                <a:moveTo>
                  <a:pt x="830" y="175"/>
                </a:moveTo>
                <a:cubicBezTo>
                  <a:pt x="826" y="175"/>
                  <a:pt x="822" y="178"/>
                  <a:pt x="822" y="182"/>
                </a:cubicBezTo>
                <a:cubicBezTo>
                  <a:pt x="822" y="185"/>
                  <a:pt x="826" y="188"/>
                  <a:pt x="830" y="188"/>
                </a:cubicBezTo>
                <a:cubicBezTo>
                  <a:pt x="834" y="188"/>
                  <a:pt x="838" y="185"/>
                  <a:pt x="838" y="182"/>
                </a:cubicBezTo>
                <a:cubicBezTo>
                  <a:pt x="838" y="178"/>
                  <a:pt x="834" y="175"/>
                  <a:pt x="830" y="175"/>
                </a:cubicBezTo>
                <a:close/>
                <a:moveTo>
                  <a:pt x="852" y="175"/>
                </a:moveTo>
                <a:cubicBezTo>
                  <a:pt x="848" y="175"/>
                  <a:pt x="845" y="178"/>
                  <a:pt x="845" y="182"/>
                </a:cubicBezTo>
                <a:cubicBezTo>
                  <a:pt x="845" y="185"/>
                  <a:pt x="848" y="188"/>
                  <a:pt x="852" y="188"/>
                </a:cubicBezTo>
                <a:cubicBezTo>
                  <a:pt x="857" y="188"/>
                  <a:pt x="860" y="185"/>
                  <a:pt x="860" y="182"/>
                </a:cubicBezTo>
                <a:cubicBezTo>
                  <a:pt x="860" y="178"/>
                  <a:pt x="857" y="175"/>
                  <a:pt x="852" y="175"/>
                </a:cubicBezTo>
                <a:close/>
                <a:moveTo>
                  <a:pt x="830" y="194"/>
                </a:moveTo>
                <a:cubicBezTo>
                  <a:pt x="826" y="194"/>
                  <a:pt x="822" y="197"/>
                  <a:pt x="822" y="201"/>
                </a:cubicBezTo>
                <a:cubicBezTo>
                  <a:pt x="822" y="205"/>
                  <a:pt x="826" y="208"/>
                  <a:pt x="830" y="208"/>
                </a:cubicBezTo>
                <a:cubicBezTo>
                  <a:pt x="834" y="208"/>
                  <a:pt x="838" y="205"/>
                  <a:pt x="838" y="201"/>
                </a:cubicBezTo>
                <a:cubicBezTo>
                  <a:pt x="838" y="197"/>
                  <a:pt x="834" y="194"/>
                  <a:pt x="830" y="194"/>
                </a:cubicBezTo>
                <a:close/>
                <a:moveTo>
                  <a:pt x="852" y="194"/>
                </a:moveTo>
                <a:cubicBezTo>
                  <a:pt x="848" y="194"/>
                  <a:pt x="845" y="197"/>
                  <a:pt x="845" y="201"/>
                </a:cubicBezTo>
                <a:cubicBezTo>
                  <a:pt x="845" y="205"/>
                  <a:pt x="848" y="208"/>
                  <a:pt x="852" y="208"/>
                </a:cubicBezTo>
                <a:cubicBezTo>
                  <a:pt x="857" y="208"/>
                  <a:pt x="860" y="205"/>
                  <a:pt x="860" y="201"/>
                </a:cubicBezTo>
                <a:cubicBezTo>
                  <a:pt x="860" y="197"/>
                  <a:pt x="857" y="194"/>
                  <a:pt x="852" y="194"/>
                </a:cubicBezTo>
                <a:close/>
                <a:moveTo>
                  <a:pt x="830" y="214"/>
                </a:moveTo>
                <a:cubicBezTo>
                  <a:pt x="826" y="214"/>
                  <a:pt x="822" y="217"/>
                  <a:pt x="822" y="220"/>
                </a:cubicBezTo>
                <a:cubicBezTo>
                  <a:pt x="822" y="224"/>
                  <a:pt x="826" y="227"/>
                  <a:pt x="830" y="227"/>
                </a:cubicBezTo>
                <a:cubicBezTo>
                  <a:pt x="834" y="227"/>
                  <a:pt x="838" y="224"/>
                  <a:pt x="838" y="220"/>
                </a:cubicBezTo>
                <a:cubicBezTo>
                  <a:pt x="838" y="217"/>
                  <a:pt x="834" y="214"/>
                  <a:pt x="830" y="214"/>
                </a:cubicBezTo>
                <a:close/>
                <a:moveTo>
                  <a:pt x="852" y="214"/>
                </a:moveTo>
                <a:cubicBezTo>
                  <a:pt x="848" y="214"/>
                  <a:pt x="845" y="217"/>
                  <a:pt x="845" y="220"/>
                </a:cubicBezTo>
                <a:cubicBezTo>
                  <a:pt x="845" y="224"/>
                  <a:pt x="848" y="227"/>
                  <a:pt x="852" y="227"/>
                </a:cubicBezTo>
                <a:cubicBezTo>
                  <a:pt x="857" y="227"/>
                  <a:pt x="860" y="224"/>
                  <a:pt x="860" y="220"/>
                </a:cubicBezTo>
                <a:cubicBezTo>
                  <a:pt x="860" y="217"/>
                  <a:pt x="857" y="214"/>
                  <a:pt x="852" y="214"/>
                </a:cubicBezTo>
                <a:close/>
                <a:moveTo>
                  <a:pt x="830" y="233"/>
                </a:moveTo>
                <a:cubicBezTo>
                  <a:pt x="826" y="233"/>
                  <a:pt x="822" y="236"/>
                  <a:pt x="822" y="239"/>
                </a:cubicBezTo>
                <a:cubicBezTo>
                  <a:pt x="822" y="243"/>
                  <a:pt x="826" y="245"/>
                  <a:pt x="830" y="245"/>
                </a:cubicBezTo>
                <a:cubicBezTo>
                  <a:pt x="834" y="245"/>
                  <a:pt x="838" y="243"/>
                  <a:pt x="838" y="239"/>
                </a:cubicBezTo>
                <a:cubicBezTo>
                  <a:pt x="838" y="236"/>
                  <a:pt x="834" y="233"/>
                  <a:pt x="830" y="233"/>
                </a:cubicBezTo>
                <a:close/>
                <a:moveTo>
                  <a:pt x="852" y="233"/>
                </a:moveTo>
                <a:cubicBezTo>
                  <a:pt x="848" y="233"/>
                  <a:pt x="845" y="236"/>
                  <a:pt x="845" y="239"/>
                </a:cubicBezTo>
                <a:cubicBezTo>
                  <a:pt x="845" y="243"/>
                  <a:pt x="848" y="245"/>
                  <a:pt x="852" y="245"/>
                </a:cubicBezTo>
                <a:cubicBezTo>
                  <a:pt x="857" y="245"/>
                  <a:pt x="860" y="243"/>
                  <a:pt x="860" y="239"/>
                </a:cubicBezTo>
                <a:cubicBezTo>
                  <a:pt x="860" y="236"/>
                  <a:pt x="857" y="233"/>
                  <a:pt x="852" y="233"/>
                </a:cubicBezTo>
                <a:close/>
                <a:moveTo>
                  <a:pt x="830" y="252"/>
                </a:moveTo>
                <a:cubicBezTo>
                  <a:pt x="826" y="252"/>
                  <a:pt x="822" y="255"/>
                  <a:pt x="822" y="258"/>
                </a:cubicBezTo>
                <a:cubicBezTo>
                  <a:pt x="822" y="262"/>
                  <a:pt x="826" y="265"/>
                  <a:pt x="830" y="265"/>
                </a:cubicBezTo>
                <a:cubicBezTo>
                  <a:pt x="834" y="265"/>
                  <a:pt x="838" y="262"/>
                  <a:pt x="838" y="258"/>
                </a:cubicBezTo>
                <a:cubicBezTo>
                  <a:pt x="838" y="255"/>
                  <a:pt x="834" y="252"/>
                  <a:pt x="830" y="252"/>
                </a:cubicBezTo>
                <a:close/>
                <a:moveTo>
                  <a:pt x="876" y="0"/>
                </a:moveTo>
                <a:cubicBezTo>
                  <a:pt x="872" y="0"/>
                  <a:pt x="868" y="3"/>
                  <a:pt x="868" y="7"/>
                </a:cubicBezTo>
                <a:cubicBezTo>
                  <a:pt x="868" y="11"/>
                  <a:pt x="872" y="14"/>
                  <a:pt x="876" y="14"/>
                </a:cubicBezTo>
                <a:cubicBezTo>
                  <a:pt x="880" y="14"/>
                  <a:pt x="884" y="11"/>
                  <a:pt x="884" y="7"/>
                </a:cubicBezTo>
                <a:cubicBezTo>
                  <a:pt x="884" y="3"/>
                  <a:pt x="880" y="0"/>
                  <a:pt x="876" y="0"/>
                </a:cubicBezTo>
                <a:close/>
                <a:moveTo>
                  <a:pt x="898" y="0"/>
                </a:moveTo>
                <a:cubicBezTo>
                  <a:pt x="894" y="0"/>
                  <a:pt x="890" y="3"/>
                  <a:pt x="890" y="7"/>
                </a:cubicBezTo>
                <a:cubicBezTo>
                  <a:pt x="890" y="11"/>
                  <a:pt x="894" y="14"/>
                  <a:pt x="898" y="14"/>
                </a:cubicBezTo>
                <a:cubicBezTo>
                  <a:pt x="902" y="14"/>
                  <a:pt x="905" y="11"/>
                  <a:pt x="905" y="7"/>
                </a:cubicBezTo>
                <a:cubicBezTo>
                  <a:pt x="905" y="3"/>
                  <a:pt x="902" y="0"/>
                  <a:pt x="898" y="0"/>
                </a:cubicBezTo>
                <a:close/>
                <a:moveTo>
                  <a:pt x="876" y="20"/>
                </a:moveTo>
                <a:cubicBezTo>
                  <a:pt x="872" y="20"/>
                  <a:pt x="868" y="23"/>
                  <a:pt x="868" y="27"/>
                </a:cubicBezTo>
                <a:cubicBezTo>
                  <a:pt x="868" y="30"/>
                  <a:pt x="872" y="33"/>
                  <a:pt x="876" y="33"/>
                </a:cubicBezTo>
                <a:cubicBezTo>
                  <a:pt x="880" y="33"/>
                  <a:pt x="884" y="30"/>
                  <a:pt x="884" y="27"/>
                </a:cubicBezTo>
                <a:cubicBezTo>
                  <a:pt x="884" y="23"/>
                  <a:pt x="880" y="20"/>
                  <a:pt x="876" y="20"/>
                </a:cubicBezTo>
                <a:close/>
                <a:moveTo>
                  <a:pt x="898" y="20"/>
                </a:moveTo>
                <a:cubicBezTo>
                  <a:pt x="894" y="20"/>
                  <a:pt x="890" y="23"/>
                  <a:pt x="890" y="27"/>
                </a:cubicBezTo>
                <a:cubicBezTo>
                  <a:pt x="890" y="30"/>
                  <a:pt x="894" y="33"/>
                  <a:pt x="898" y="33"/>
                </a:cubicBezTo>
                <a:cubicBezTo>
                  <a:pt x="902" y="33"/>
                  <a:pt x="905" y="30"/>
                  <a:pt x="905" y="27"/>
                </a:cubicBezTo>
                <a:cubicBezTo>
                  <a:pt x="905" y="23"/>
                  <a:pt x="902" y="20"/>
                  <a:pt x="898" y="20"/>
                </a:cubicBezTo>
                <a:close/>
                <a:moveTo>
                  <a:pt x="876" y="40"/>
                </a:moveTo>
                <a:cubicBezTo>
                  <a:pt x="872" y="40"/>
                  <a:pt x="868" y="43"/>
                  <a:pt x="868" y="46"/>
                </a:cubicBezTo>
                <a:cubicBezTo>
                  <a:pt x="868" y="50"/>
                  <a:pt x="872" y="53"/>
                  <a:pt x="876" y="53"/>
                </a:cubicBezTo>
                <a:cubicBezTo>
                  <a:pt x="880" y="53"/>
                  <a:pt x="884" y="50"/>
                  <a:pt x="884" y="46"/>
                </a:cubicBezTo>
                <a:cubicBezTo>
                  <a:pt x="884" y="43"/>
                  <a:pt x="880" y="40"/>
                  <a:pt x="876" y="40"/>
                </a:cubicBezTo>
                <a:close/>
                <a:moveTo>
                  <a:pt x="898" y="40"/>
                </a:moveTo>
                <a:cubicBezTo>
                  <a:pt x="894" y="40"/>
                  <a:pt x="890" y="43"/>
                  <a:pt x="890" y="46"/>
                </a:cubicBezTo>
                <a:cubicBezTo>
                  <a:pt x="890" y="50"/>
                  <a:pt x="894" y="53"/>
                  <a:pt x="898" y="53"/>
                </a:cubicBezTo>
                <a:cubicBezTo>
                  <a:pt x="902" y="53"/>
                  <a:pt x="905" y="50"/>
                  <a:pt x="905" y="46"/>
                </a:cubicBezTo>
                <a:cubicBezTo>
                  <a:pt x="905" y="43"/>
                  <a:pt x="902" y="40"/>
                  <a:pt x="898" y="40"/>
                </a:cubicBezTo>
                <a:close/>
                <a:moveTo>
                  <a:pt x="876" y="59"/>
                </a:moveTo>
                <a:cubicBezTo>
                  <a:pt x="872" y="59"/>
                  <a:pt x="868" y="62"/>
                  <a:pt x="868" y="65"/>
                </a:cubicBezTo>
                <a:cubicBezTo>
                  <a:pt x="868" y="69"/>
                  <a:pt x="872" y="72"/>
                  <a:pt x="876" y="72"/>
                </a:cubicBezTo>
                <a:cubicBezTo>
                  <a:pt x="880" y="72"/>
                  <a:pt x="884" y="69"/>
                  <a:pt x="884" y="65"/>
                </a:cubicBezTo>
                <a:cubicBezTo>
                  <a:pt x="884" y="62"/>
                  <a:pt x="880" y="59"/>
                  <a:pt x="876" y="59"/>
                </a:cubicBezTo>
                <a:close/>
                <a:moveTo>
                  <a:pt x="898" y="59"/>
                </a:moveTo>
                <a:cubicBezTo>
                  <a:pt x="894" y="59"/>
                  <a:pt x="890" y="62"/>
                  <a:pt x="890" y="65"/>
                </a:cubicBezTo>
                <a:cubicBezTo>
                  <a:pt x="890" y="69"/>
                  <a:pt x="894" y="72"/>
                  <a:pt x="898" y="72"/>
                </a:cubicBezTo>
                <a:cubicBezTo>
                  <a:pt x="902" y="72"/>
                  <a:pt x="905" y="69"/>
                  <a:pt x="905" y="65"/>
                </a:cubicBezTo>
                <a:cubicBezTo>
                  <a:pt x="905" y="62"/>
                  <a:pt x="902" y="59"/>
                  <a:pt x="898" y="59"/>
                </a:cubicBezTo>
                <a:close/>
                <a:moveTo>
                  <a:pt x="876" y="78"/>
                </a:moveTo>
                <a:cubicBezTo>
                  <a:pt x="872" y="78"/>
                  <a:pt x="868" y="81"/>
                  <a:pt x="868" y="85"/>
                </a:cubicBezTo>
                <a:cubicBezTo>
                  <a:pt x="868" y="88"/>
                  <a:pt x="872" y="91"/>
                  <a:pt x="876" y="91"/>
                </a:cubicBezTo>
                <a:cubicBezTo>
                  <a:pt x="880" y="91"/>
                  <a:pt x="884" y="88"/>
                  <a:pt x="884" y="85"/>
                </a:cubicBezTo>
                <a:cubicBezTo>
                  <a:pt x="884" y="81"/>
                  <a:pt x="880" y="78"/>
                  <a:pt x="876" y="78"/>
                </a:cubicBezTo>
                <a:close/>
                <a:moveTo>
                  <a:pt x="898" y="78"/>
                </a:moveTo>
                <a:cubicBezTo>
                  <a:pt x="894" y="78"/>
                  <a:pt x="890" y="81"/>
                  <a:pt x="890" y="85"/>
                </a:cubicBezTo>
                <a:cubicBezTo>
                  <a:pt x="890" y="88"/>
                  <a:pt x="894" y="91"/>
                  <a:pt x="898" y="91"/>
                </a:cubicBezTo>
                <a:cubicBezTo>
                  <a:pt x="902" y="91"/>
                  <a:pt x="905" y="88"/>
                  <a:pt x="905" y="85"/>
                </a:cubicBezTo>
                <a:cubicBezTo>
                  <a:pt x="905" y="81"/>
                  <a:pt x="902" y="78"/>
                  <a:pt x="898" y="78"/>
                </a:cubicBezTo>
                <a:close/>
                <a:moveTo>
                  <a:pt x="876" y="97"/>
                </a:moveTo>
                <a:cubicBezTo>
                  <a:pt x="872" y="97"/>
                  <a:pt x="868" y="100"/>
                  <a:pt x="868" y="104"/>
                </a:cubicBezTo>
                <a:cubicBezTo>
                  <a:pt x="868" y="107"/>
                  <a:pt x="872" y="110"/>
                  <a:pt x="876" y="110"/>
                </a:cubicBezTo>
                <a:cubicBezTo>
                  <a:pt x="880" y="110"/>
                  <a:pt x="884" y="107"/>
                  <a:pt x="884" y="104"/>
                </a:cubicBezTo>
                <a:cubicBezTo>
                  <a:pt x="884" y="100"/>
                  <a:pt x="880" y="97"/>
                  <a:pt x="876" y="97"/>
                </a:cubicBezTo>
                <a:close/>
                <a:moveTo>
                  <a:pt x="898" y="97"/>
                </a:moveTo>
                <a:cubicBezTo>
                  <a:pt x="894" y="97"/>
                  <a:pt x="890" y="100"/>
                  <a:pt x="890" y="104"/>
                </a:cubicBezTo>
                <a:cubicBezTo>
                  <a:pt x="890" y="107"/>
                  <a:pt x="894" y="110"/>
                  <a:pt x="898" y="110"/>
                </a:cubicBezTo>
                <a:cubicBezTo>
                  <a:pt x="902" y="110"/>
                  <a:pt x="905" y="107"/>
                  <a:pt x="905" y="104"/>
                </a:cubicBezTo>
                <a:cubicBezTo>
                  <a:pt x="905" y="100"/>
                  <a:pt x="902" y="97"/>
                  <a:pt x="898" y="97"/>
                </a:cubicBezTo>
                <a:close/>
                <a:moveTo>
                  <a:pt x="876" y="116"/>
                </a:moveTo>
                <a:cubicBezTo>
                  <a:pt x="872" y="116"/>
                  <a:pt x="868" y="119"/>
                  <a:pt x="868" y="123"/>
                </a:cubicBezTo>
                <a:cubicBezTo>
                  <a:pt x="868" y="127"/>
                  <a:pt x="872" y="130"/>
                  <a:pt x="876" y="130"/>
                </a:cubicBezTo>
                <a:cubicBezTo>
                  <a:pt x="880" y="130"/>
                  <a:pt x="884" y="127"/>
                  <a:pt x="884" y="123"/>
                </a:cubicBezTo>
                <a:cubicBezTo>
                  <a:pt x="884" y="119"/>
                  <a:pt x="880" y="116"/>
                  <a:pt x="876" y="116"/>
                </a:cubicBezTo>
                <a:close/>
                <a:moveTo>
                  <a:pt x="898" y="116"/>
                </a:moveTo>
                <a:cubicBezTo>
                  <a:pt x="894" y="116"/>
                  <a:pt x="890" y="119"/>
                  <a:pt x="890" y="123"/>
                </a:cubicBezTo>
                <a:cubicBezTo>
                  <a:pt x="890" y="127"/>
                  <a:pt x="894" y="130"/>
                  <a:pt x="898" y="130"/>
                </a:cubicBezTo>
                <a:cubicBezTo>
                  <a:pt x="902" y="130"/>
                  <a:pt x="905" y="127"/>
                  <a:pt x="905" y="123"/>
                </a:cubicBezTo>
                <a:cubicBezTo>
                  <a:pt x="905" y="119"/>
                  <a:pt x="902" y="116"/>
                  <a:pt x="898" y="116"/>
                </a:cubicBezTo>
                <a:close/>
                <a:moveTo>
                  <a:pt x="920" y="0"/>
                </a:moveTo>
                <a:cubicBezTo>
                  <a:pt x="916" y="0"/>
                  <a:pt x="913" y="3"/>
                  <a:pt x="913" y="7"/>
                </a:cubicBezTo>
                <a:cubicBezTo>
                  <a:pt x="913" y="11"/>
                  <a:pt x="916" y="14"/>
                  <a:pt x="920" y="14"/>
                </a:cubicBezTo>
                <a:cubicBezTo>
                  <a:pt x="924" y="14"/>
                  <a:pt x="928" y="11"/>
                  <a:pt x="928" y="7"/>
                </a:cubicBezTo>
                <a:cubicBezTo>
                  <a:pt x="928" y="3"/>
                  <a:pt x="924" y="0"/>
                  <a:pt x="920" y="0"/>
                </a:cubicBezTo>
                <a:close/>
                <a:moveTo>
                  <a:pt x="943" y="0"/>
                </a:moveTo>
                <a:cubicBezTo>
                  <a:pt x="939" y="0"/>
                  <a:pt x="935" y="3"/>
                  <a:pt x="935" y="7"/>
                </a:cubicBezTo>
                <a:cubicBezTo>
                  <a:pt x="935" y="11"/>
                  <a:pt x="939" y="14"/>
                  <a:pt x="943" y="14"/>
                </a:cubicBezTo>
                <a:cubicBezTo>
                  <a:pt x="947" y="14"/>
                  <a:pt x="951" y="11"/>
                  <a:pt x="951" y="7"/>
                </a:cubicBezTo>
                <a:cubicBezTo>
                  <a:pt x="951" y="3"/>
                  <a:pt x="947" y="0"/>
                  <a:pt x="943" y="0"/>
                </a:cubicBezTo>
                <a:close/>
                <a:moveTo>
                  <a:pt x="920" y="20"/>
                </a:moveTo>
                <a:cubicBezTo>
                  <a:pt x="916" y="20"/>
                  <a:pt x="913" y="23"/>
                  <a:pt x="913" y="27"/>
                </a:cubicBezTo>
                <a:cubicBezTo>
                  <a:pt x="913" y="30"/>
                  <a:pt x="916" y="33"/>
                  <a:pt x="920" y="33"/>
                </a:cubicBezTo>
                <a:cubicBezTo>
                  <a:pt x="924" y="33"/>
                  <a:pt x="928" y="30"/>
                  <a:pt x="928" y="27"/>
                </a:cubicBezTo>
                <a:cubicBezTo>
                  <a:pt x="928" y="23"/>
                  <a:pt x="924" y="20"/>
                  <a:pt x="920" y="20"/>
                </a:cubicBezTo>
                <a:close/>
                <a:moveTo>
                  <a:pt x="943" y="20"/>
                </a:moveTo>
                <a:cubicBezTo>
                  <a:pt x="939" y="20"/>
                  <a:pt x="935" y="23"/>
                  <a:pt x="935" y="27"/>
                </a:cubicBezTo>
                <a:cubicBezTo>
                  <a:pt x="935" y="30"/>
                  <a:pt x="939" y="33"/>
                  <a:pt x="943" y="33"/>
                </a:cubicBezTo>
                <a:cubicBezTo>
                  <a:pt x="947" y="33"/>
                  <a:pt x="951" y="30"/>
                  <a:pt x="951" y="27"/>
                </a:cubicBezTo>
                <a:cubicBezTo>
                  <a:pt x="951" y="23"/>
                  <a:pt x="947" y="20"/>
                  <a:pt x="943" y="20"/>
                </a:cubicBezTo>
                <a:close/>
                <a:moveTo>
                  <a:pt x="920" y="40"/>
                </a:moveTo>
                <a:cubicBezTo>
                  <a:pt x="916" y="40"/>
                  <a:pt x="913" y="43"/>
                  <a:pt x="913" y="46"/>
                </a:cubicBezTo>
                <a:cubicBezTo>
                  <a:pt x="913" y="50"/>
                  <a:pt x="916" y="53"/>
                  <a:pt x="920" y="53"/>
                </a:cubicBezTo>
                <a:cubicBezTo>
                  <a:pt x="924" y="53"/>
                  <a:pt x="928" y="50"/>
                  <a:pt x="928" y="46"/>
                </a:cubicBezTo>
                <a:cubicBezTo>
                  <a:pt x="928" y="43"/>
                  <a:pt x="924" y="40"/>
                  <a:pt x="920" y="40"/>
                </a:cubicBezTo>
                <a:close/>
                <a:moveTo>
                  <a:pt x="943" y="40"/>
                </a:moveTo>
                <a:cubicBezTo>
                  <a:pt x="939" y="40"/>
                  <a:pt x="935" y="43"/>
                  <a:pt x="935" y="46"/>
                </a:cubicBezTo>
                <a:cubicBezTo>
                  <a:pt x="935" y="50"/>
                  <a:pt x="939" y="53"/>
                  <a:pt x="943" y="53"/>
                </a:cubicBezTo>
                <a:cubicBezTo>
                  <a:pt x="947" y="53"/>
                  <a:pt x="951" y="50"/>
                  <a:pt x="951" y="46"/>
                </a:cubicBezTo>
                <a:cubicBezTo>
                  <a:pt x="951" y="43"/>
                  <a:pt x="947" y="40"/>
                  <a:pt x="943" y="40"/>
                </a:cubicBezTo>
                <a:close/>
                <a:moveTo>
                  <a:pt x="920" y="59"/>
                </a:moveTo>
                <a:cubicBezTo>
                  <a:pt x="916" y="59"/>
                  <a:pt x="913" y="62"/>
                  <a:pt x="913" y="65"/>
                </a:cubicBezTo>
                <a:cubicBezTo>
                  <a:pt x="913" y="69"/>
                  <a:pt x="916" y="72"/>
                  <a:pt x="920" y="72"/>
                </a:cubicBezTo>
                <a:cubicBezTo>
                  <a:pt x="924" y="72"/>
                  <a:pt x="928" y="69"/>
                  <a:pt x="928" y="65"/>
                </a:cubicBezTo>
                <a:cubicBezTo>
                  <a:pt x="928" y="62"/>
                  <a:pt x="924" y="59"/>
                  <a:pt x="920" y="59"/>
                </a:cubicBezTo>
                <a:close/>
                <a:moveTo>
                  <a:pt x="943" y="59"/>
                </a:moveTo>
                <a:cubicBezTo>
                  <a:pt x="939" y="59"/>
                  <a:pt x="935" y="62"/>
                  <a:pt x="935" y="65"/>
                </a:cubicBezTo>
                <a:cubicBezTo>
                  <a:pt x="935" y="69"/>
                  <a:pt x="939" y="72"/>
                  <a:pt x="943" y="72"/>
                </a:cubicBezTo>
                <a:cubicBezTo>
                  <a:pt x="947" y="72"/>
                  <a:pt x="951" y="69"/>
                  <a:pt x="951" y="65"/>
                </a:cubicBezTo>
                <a:cubicBezTo>
                  <a:pt x="951" y="62"/>
                  <a:pt x="947" y="59"/>
                  <a:pt x="943" y="59"/>
                </a:cubicBezTo>
                <a:close/>
                <a:moveTo>
                  <a:pt x="920" y="78"/>
                </a:moveTo>
                <a:cubicBezTo>
                  <a:pt x="916" y="78"/>
                  <a:pt x="913" y="81"/>
                  <a:pt x="913" y="85"/>
                </a:cubicBezTo>
                <a:cubicBezTo>
                  <a:pt x="913" y="88"/>
                  <a:pt x="916" y="91"/>
                  <a:pt x="920" y="91"/>
                </a:cubicBezTo>
                <a:cubicBezTo>
                  <a:pt x="924" y="91"/>
                  <a:pt x="928" y="88"/>
                  <a:pt x="928" y="85"/>
                </a:cubicBezTo>
                <a:cubicBezTo>
                  <a:pt x="928" y="81"/>
                  <a:pt x="924" y="78"/>
                  <a:pt x="920" y="78"/>
                </a:cubicBezTo>
                <a:close/>
                <a:moveTo>
                  <a:pt x="943" y="78"/>
                </a:moveTo>
                <a:cubicBezTo>
                  <a:pt x="939" y="78"/>
                  <a:pt x="935" y="81"/>
                  <a:pt x="935" y="85"/>
                </a:cubicBezTo>
                <a:cubicBezTo>
                  <a:pt x="935" y="88"/>
                  <a:pt x="939" y="91"/>
                  <a:pt x="943" y="91"/>
                </a:cubicBezTo>
                <a:cubicBezTo>
                  <a:pt x="947" y="91"/>
                  <a:pt x="951" y="88"/>
                  <a:pt x="951" y="85"/>
                </a:cubicBezTo>
                <a:cubicBezTo>
                  <a:pt x="951" y="81"/>
                  <a:pt x="947" y="78"/>
                  <a:pt x="943" y="78"/>
                </a:cubicBezTo>
                <a:close/>
                <a:moveTo>
                  <a:pt x="920" y="97"/>
                </a:moveTo>
                <a:cubicBezTo>
                  <a:pt x="916" y="97"/>
                  <a:pt x="913" y="100"/>
                  <a:pt x="913" y="104"/>
                </a:cubicBezTo>
                <a:cubicBezTo>
                  <a:pt x="913" y="107"/>
                  <a:pt x="916" y="110"/>
                  <a:pt x="920" y="110"/>
                </a:cubicBezTo>
                <a:cubicBezTo>
                  <a:pt x="924" y="110"/>
                  <a:pt x="928" y="107"/>
                  <a:pt x="928" y="104"/>
                </a:cubicBezTo>
                <a:cubicBezTo>
                  <a:pt x="928" y="100"/>
                  <a:pt x="924" y="97"/>
                  <a:pt x="920" y="97"/>
                </a:cubicBezTo>
                <a:close/>
                <a:moveTo>
                  <a:pt x="943" y="97"/>
                </a:moveTo>
                <a:cubicBezTo>
                  <a:pt x="939" y="97"/>
                  <a:pt x="935" y="100"/>
                  <a:pt x="935" y="104"/>
                </a:cubicBezTo>
                <a:cubicBezTo>
                  <a:pt x="935" y="107"/>
                  <a:pt x="939" y="110"/>
                  <a:pt x="943" y="110"/>
                </a:cubicBezTo>
                <a:cubicBezTo>
                  <a:pt x="947" y="110"/>
                  <a:pt x="951" y="107"/>
                  <a:pt x="951" y="104"/>
                </a:cubicBezTo>
                <a:cubicBezTo>
                  <a:pt x="951" y="100"/>
                  <a:pt x="947" y="97"/>
                  <a:pt x="943" y="97"/>
                </a:cubicBezTo>
                <a:close/>
                <a:moveTo>
                  <a:pt x="920" y="116"/>
                </a:moveTo>
                <a:cubicBezTo>
                  <a:pt x="916" y="116"/>
                  <a:pt x="913" y="119"/>
                  <a:pt x="913" y="123"/>
                </a:cubicBezTo>
                <a:cubicBezTo>
                  <a:pt x="913" y="127"/>
                  <a:pt x="916" y="130"/>
                  <a:pt x="920" y="130"/>
                </a:cubicBezTo>
                <a:cubicBezTo>
                  <a:pt x="924" y="130"/>
                  <a:pt x="928" y="127"/>
                  <a:pt x="928" y="123"/>
                </a:cubicBezTo>
                <a:cubicBezTo>
                  <a:pt x="928" y="119"/>
                  <a:pt x="924" y="116"/>
                  <a:pt x="920" y="116"/>
                </a:cubicBezTo>
                <a:close/>
                <a:moveTo>
                  <a:pt x="943" y="116"/>
                </a:moveTo>
                <a:cubicBezTo>
                  <a:pt x="939" y="116"/>
                  <a:pt x="935" y="119"/>
                  <a:pt x="935" y="123"/>
                </a:cubicBezTo>
                <a:cubicBezTo>
                  <a:pt x="935" y="127"/>
                  <a:pt x="939" y="130"/>
                  <a:pt x="943" y="130"/>
                </a:cubicBezTo>
                <a:cubicBezTo>
                  <a:pt x="947" y="130"/>
                  <a:pt x="951" y="127"/>
                  <a:pt x="951" y="123"/>
                </a:cubicBezTo>
                <a:cubicBezTo>
                  <a:pt x="951" y="119"/>
                  <a:pt x="947" y="116"/>
                  <a:pt x="943" y="116"/>
                </a:cubicBezTo>
                <a:close/>
                <a:moveTo>
                  <a:pt x="965" y="0"/>
                </a:moveTo>
                <a:cubicBezTo>
                  <a:pt x="961" y="0"/>
                  <a:pt x="957" y="3"/>
                  <a:pt x="957" y="7"/>
                </a:cubicBezTo>
                <a:cubicBezTo>
                  <a:pt x="957" y="11"/>
                  <a:pt x="961" y="14"/>
                  <a:pt x="965" y="14"/>
                </a:cubicBezTo>
                <a:cubicBezTo>
                  <a:pt x="969" y="14"/>
                  <a:pt x="973" y="11"/>
                  <a:pt x="973" y="7"/>
                </a:cubicBezTo>
                <a:cubicBezTo>
                  <a:pt x="973" y="3"/>
                  <a:pt x="969" y="0"/>
                  <a:pt x="965" y="0"/>
                </a:cubicBezTo>
                <a:close/>
                <a:moveTo>
                  <a:pt x="965" y="20"/>
                </a:moveTo>
                <a:cubicBezTo>
                  <a:pt x="961" y="20"/>
                  <a:pt x="957" y="23"/>
                  <a:pt x="957" y="27"/>
                </a:cubicBezTo>
                <a:cubicBezTo>
                  <a:pt x="957" y="30"/>
                  <a:pt x="961" y="33"/>
                  <a:pt x="965" y="33"/>
                </a:cubicBezTo>
                <a:cubicBezTo>
                  <a:pt x="969" y="33"/>
                  <a:pt x="973" y="30"/>
                  <a:pt x="973" y="27"/>
                </a:cubicBezTo>
                <a:cubicBezTo>
                  <a:pt x="973" y="23"/>
                  <a:pt x="969" y="20"/>
                  <a:pt x="965" y="20"/>
                </a:cubicBezTo>
                <a:close/>
                <a:moveTo>
                  <a:pt x="987" y="20"/>
                </a:moveTo>
                <a:cubicBezTo>
                  <a:pt x="982" y="20"/>
                  <a:pt x="979" y="23"/>
                  <a:pt x="979" y="27"/>
                </a:cubicBezTo>
                <a:cubicBezTo>
                  <a:pt x="979" y="30"/>
                  <a:pt x="982" y="33"/>
                  <a:pt x="987" y="33"/>
                </a:cubicBezTo>
                <a:cubicBezTo>
                  <a:pt x="991" y="33"/>
                  <a:pt x="994" y="30"/>
                  <a:pt x="994" y="27"/>
                </a:cubicBezTo>
                <a:cubicBezTo>
                  <a:pt x="994" y="23"/>
                  <a:pt x="991" y="20"/>
                  <a:pt x="987" y="20"/>
                </a:cubicBezTo>
                <a:close/>
                <a:moveTo>
                  <a:pt x="965" y="40"/>
                </a:moveTo>
                <a:cubicBezTo>
                  <a:pt x="961" y="40"/>
                  <a:pt x="957" y="43"/>
                  <a:pt x="957" y="46"/>
                </a:cubicBezTo>
                <a:cubicBezTo>
                  <a:pt x="957" y="50"/>
                  <a:pt x="961" y="53"/>
                  <a:pt x="965" y="53"/>
                </a:cubicBezTo>
                <a:cubicBezTo>
                  <a:pt x="969" y="53"/>
                  <a:pt x="973" y="50"/>
                  <a:pt x="973" y="46"/>
                </a:cubicBezTo>
                <a:cubicBezTo>
                  <a:pt x="973" y="43"/>
                  <a:pt x="969" y="40"/>
                  <a:pt x="965" y="40"/>
                </a:cubicBezTo>
                <a:close/>
                <a:moveTo>
                  <a:pt x="987" y="40"/>
                </a:moveTo>
                <a:cubicBezTo>
                  <a:pt x="982" y="40"/>
                  <a:pt x="979" y="43"/>
                  <a:pt x="979" y="46"/>
                </a:cubicBezTo>
                <a:cubicBezTo>
                  <a:pt x="979" y="50"/>
                  <a:pt x="982" y="53"/>
                  <a:pt x="987" y="53"/>
                </a:cubicBezTo>
                <a:cubicBezTo>
                  <a:pt x="991" y="53"/>
                  <a:pt x="994" y="50"/>
                  <a:pt x="994" y="46"/>
                </a:cubicBezTo>
                <a:cubicBezTo>
                  <a:pt x="994" y="43"/>
                  <a:pt x="991" y="40"/>
                  <a:pt x="987" y="40"/>
                </a:cubicBezTo>
                <a:close/>
                <a:moveTo>
                  <a:pt x="965" y="59"/>
                </a:moveTo>
                <a:cubicBezTo>
                  <a:pt x="961" y="59"/>
                  <a:pt x="957" y="62"/>
                  <a:pt x="957" y="65"/>
                </a:cubicBezTo>
                <a:cubicBezTo>
                  <a:pt x="957" y="69"/>
                  <a:pt x="961" y="72"/>
                  <a:pt x="965" y="72"/>
                </a:cubicBezTo>
                <a:cubicBezTo>
                  <a:pt x="969" y="72"/>
                  <a:pt x="973" y="69"/>
                  <a:pt x="973" y="65"/>
                </a:cubicBezTo>
                <a:cubicBezTo>
                  <a:pt x="973" y="62"/>
                  <a:pt x="969" y="59"/>
                  <a:pt x="965" y="59"/>
                </a:cubicBezTo>
                <a:close/>
                <a:moveTo>
                  <a:pt x="987" y="59"/>
                </a:moveTo>
                <a:cubicBezTo>
                  <a:pt x="982" y="59"/>
                  <a:pt x="979" y="62"/>
                  <a:pt x="979" y="65"/>
                </a:cubicBezTo>
                <a:cubicBezTo>
                  <a:pt x="979" y="69"/>
                  <a:pt x="982" y="72"/>
                  <a:pt x="987" y="72"/>
                </a:cubicBezTo>
                <a:cubicBezTo>
                  <a:pt x="991" y="72"/>
                  <a:pt x="994" y="69"/>
                  <a:pt x="994" y="65"/>
                </a:cubicBezTo>
                <a:cubicBezTo>
                  <a:pt x="994" y="62"/>
                  <a:pt x="991" y="59"/>
                  <a:pt x="987" y="59"/>
                </a:cubicBezTo>
                <a:close/>
                <a:moveTo>
                  <a:pt x="965" y="78"/>
                </a:moveTo>
                <a:cubicBezTo>
                  <a:pt x="961" y="78"/>
                  <a:pt x="957" y="81"/>
                  <a:pt x="957" y="85"/>
                </a:cubicBezTo>
                <a:cubicBezTo>
                  <a:pt x="957" y="88"/>
                  <a:pt x="961" y="91"/>
                  <a:pt x="965" y="91"/>
                </a:cubicBezTo>
                <a:cubicBezTo>
                  <a:pt x="969" y="91"/>
                  <a:pt x="973" y="88"/>
                  <a:pt x="973" y="85"/>
                </a:cubicBezTo>
                <a:cubicBezTo>
                  <a:pt x="973" y="81"/>
                  <a:pt x="969" y="78"/>
                  <a:pt x="965" y="78"/>
                </a:cubicBezTo>
                <a:close/>
                <a:moveTo>
                  <a:pt x="987" y="78"/>
                </a:moveTo>
                <a:cubicBezTo>
                  <a:pt x="982" y="78"/>
                  <a:pt x="979" y="81"/>
                  <a:pt x="979" y="85"/>
                </a:cubicBezTo>
                <a:cubicBezTo>
                  <a:pt x="979" y="88"/>
                  <a:pt x="982" y="91"/>
                  <a:pt x="987" y="91"/>
                </a:cubicBezTo>
                <a:cubicBezTo>
                  <a:pt x="991" y="91"/>
                  <a:pt x="994" y="88"/>
                  <a:pt x="994" y="85"/>
                </a:cubicBezTo>
                <a:cubicBezTo>
                  <a:pt x="994" y="81"/>
                  <a:pt x="991" y="78"/>
                  <a:pt x="987" y="78"/>
                </a:cubicBezTo>
                <a:close/>
                <a:moveTo>
                  <a:pt x="965" y="97"/>
                </a:moveTo>
                <a:cubicBezTo>
                  <a:pt x="961" y="97"/>
                  <a:pt x="957" y="100"/>
                  <a:pt x="957" y="104"/>
                </a:cubicBezTo>
                <a:cubicBezTo>
                  <a:pt x="957" y="107"/>
                  <a:pt x="961" y="110"/>
                  <a:pt x="965" y="110"/>
                </a:cubicBezTo>
                <a:cubicBezTo>
                  <a:pt x="969" y="110"/>
                  <a:pt x="973" y="107"/>
                  <a:pt x="973" y="104"/>
                </a:cubicBezTo>
                <a:cubicBezTo>
                  <a:pt x="973" y="100"/>
                  <a:pt x="969" y="97"/>
                  <a:pt x="965" y="97"/>
                </a:cubicBezTo>
                <a:close/>
                <a:moveTo>
                  <a:pt x="987" y="97"/>
                </a:moveTo>
                <a:cubicBezTo>
                  <a:pt x="982" y="97"/>
                  <a:pt x="979" y="100"/>
                  <a:pt x="979" y="104"/>
                </a:cubicBezTo>
                <a:cubicBezTo>
                  <a:pt x="979" y="107"/>
                  <a:pt x="982" y="110"/>
                  <a:pt x="987" y="110"/>
                </a:cubicBezTo>
                <a:cubicBezTo>
                  <a:pt x="991" y="110"/>
                  <a:pt x="994" y="107"/>
                  <a:pt x="994" y="104"/>
                </a:cubicBezTo>
                <a:cubicBezTo>
                  <a:pt x="994" y="100"/>
                  <a:pt x="991" y="97"/>
                  <a:pt x="987" y="97"/>
                </a:cubicBezTo>
                <a:close/>
                <a:moveTo>
                  <a:pt x="965" y="116"/>
                </a:moveTo>
                <a:cubicBezTo>
                  <a:pt x="961" y="116"/>
                  <a:pt x="957" y="119"/>
                  <a:pt x="957" y="123"/>
                </a:cubicBezTo>
                <a:cubicBezTo>
                  <a:pt x="957" y="127"/>
                  <a:pt x="961" y="130"/>
                  <a:pt x="965" y="130"/>
                </a:cubicBezTo>
                <a:cubicBezTo>
                  <a:pt x="969" y="130"/>
                  <a:pt x="973" y="127"/>
                  <a:pt x="973" y="123"/>
                </a:cubicBezTo>
                <a:cubicBezTo>
                  <a:pt x="973" y="119"/>
                  <a:pt x="969" y="116"/>
                  <a:pt x="965" y="116"/>
                </a:cubicBezTo>
                <a:close/>
                <a:moveTo>
                  <a:pt x="987" y="116"/>
                </a:moveTo>
                <a:cubicBezTo>
                  <a:pt x="982" y="116"/>
                  <a:pt x="979" y="119"/>
                  <a:pt x="979" y="123"/>
                </a:cubicBezTo>
                <a:cubicBezTo>
                  <a:pt x="979" y="127"/>
                  <a:pt x="982" y="130"/>
                  <a:pt x="987" y="130"/>
                </a:cubicBezTo>
                <a:cubicBezTo>
                  <a:pt x="991" y="130"/>
                  <a:pt x="994" y="127"/>
                  <a:pt x="994" y="123"/>
                </a:cubicBezTo>
                <a:cubicBezTo>
                  <a:pt x="994" y="119"/>
                  <a:pt x="991" y="116"/>
                  <a:pt x="987" y="116"/>
                </a:cubicBezTo>
                <a:close/>
                <a:moveTo>
                  <a:pt x="1009" y="20"/>
                </a:moveTo>
                <a:cubicBezTo>
                  <a:pt x="1005" y="20"/>
                  <a:pt x="1001" y="23"/>
                  <a:pt x="1001" y="27"/>
                </a:cubicBezTo>
                <a:cubicBezTo>
                  <a:pt x="1001" y="30"/>
                  <a:pt x="1005" y="33"/>
                  <a:pt x="1009" y="33"/>
                </a:cubicBezTo>
                <a:cubicBezTo>
                  <a:pt x="1013" y="33"/>
                  <a:pt x="1016" y="30"/>
                  <a:pt x="1016" y="27"/>
                </a:cubicBezTo>
                <a:cubicBezTo>
                  <a:pt x="1016" y="23"/>
                  <a:pt x="1013" y="20"/>
                  <a:pt x="1009" y="20"/>
                </a:cubicBezTo>
                <a:close/>
                <a:moveTo>
                  <a:pt x="1031" y="20"/>
                </a:moveTo>
                <a:cubicBezTo>
                  <a:pt x="1026" y="20"/>
                  <a:pt x="1023" y="23"/>
                  <a:pt x="1023" y="27"/>
                </a:cubicBezTo>
                <a:cubicBezTo>
                  <a:pt x="1023" y="30"/>
                  <a:pt x="1026" y="33"/>
                  <a:pt x="1031" y="33"/>
                </a:cubicBezTo>
                <a:cubicBezTo>
                  <a:pt x="1035" y="33"/>
                  <a:pt x="1038" y="30"/>
                  <a:pt x="1038" y="27"/>
                </a:cubicBezTo>
                <a:cubicBezTo>
                  <a:pt x="1038" y="23"/>
                  <a:pt x="1035" y="20"/>
                  <a:pt x="1031" y="20"/>
                </a:cubicBezTo>
                <a:close/>
                <a:moveTo>
                  <a:pt x="1009" y="40"/>
                </a:moveTo>
                <a:cubicBezTo>
                  <a:pt x="1005" y="40"/>
                  <a:pt x="1001" y="43"/>
                  <a:pt x="1001" y="46"/>
                </a:cubicBezTo>
                <a:cubicBezTo>
                  <a:pt x="1001" y="50"/>
                  <a:pt x="1005" y="53"/>
                  <a:pt x="1009" y="53"/>
                </a:cubicBezTo>
                <a:cubicBezTo>
                  <a:pt x="1013" y="53"/>
                  <a:pt x="1016" y="50"/>
                  <a:pt x="1016" y="46"/>
                </a:cubicBezTo>
                <a:cubicBezTo>
                  <a:pt x="1016" y="43"/>
                  <a:pt x="1013" y="40"/>
                  <a:pt x="1009" y="40"/>
                </a:cubicBezTo>
                <a:close/>
                <a:moveTo>
                  <a:pt x="1031" y="40"/>
                </a:moveTo>
                <a:cubicBezTo>
                  <a:pt x="1026" y="40"/>
                  <a:pt x="1023" y="43"/>
                  <a:pt x="1023" y="46"/>
                </a:cubicBezTo>
                <a:cubicBezTo>
                  <a:pt x="1023" y="50"/>
                  <a:pt x="1026" y="53"/>
                  <a:pt x="1031" y="53"/>
                </a:cubicBezTo>
                <a:cubicBezTo>
                  <a:pt x="1035" y="53"/>
                  <a:pt x="1038" y="50"/>
                  <a:pt x="1038" y="46"/>
                </a:cubicBezTo>
                <a:cubicBezTo>
                  <a:pt x="1038" y="43"/>
                  <a:pt x="1035" y="40"/>
                  <a:pt x="1031" y="40"/>
                </a:cubicBezTo>
                <a:close/>
                <a:moveTo>
                  <a:pt x="1009" y="78"/>
                </a:moveTo>
                <a:cubicBezTo>
                  <a:pt x="1005" y="78"/>
                  <a:pt x="1001" y="81"/>
                  <a:pt x="1001" y="85"/>
                </a:cubicBezTo>
                <a:cubicBezTo>
                  <a:pt x="1001" y="88"/>
                  <a:pt x="1005" y="91"/>
                  <a:pt x="1009" y="91"/>
                </a:cubicBezTo>
                <a:cubicBezTo>
                  <a:pt x="1013" y="91"/>
                  <a:pt x="1016" y="88"/>
                  <a:pt x="1016" y="85"/>
                </a:cubicBezTo>
                <a:cubicBezTo>
                  <a:pt x="1016" y="81"/>
                  <a:pt x="1013" y="78"/>
                  <a:pt x="1009" y="78"/>
                </a:cubicBezTo>
                <a:close/>
                <a:moveTo>
                  <a:pt x="1009" y="97"/>
                </a:moveTo>
                <a:cubicBezTo>
                  <a:pt x="1005" y="97"/>
                  <a:pt x="1001" y="100"/>
                  <a:pt x="1001" y="104"/>
                </a:cubicBezTo>
                <a:cubicBezTo>
                  <a:pt x="1001" y="107"/>
                  <a:pt x="1005" y="110"/>
                  <a:pt x="1009" y="110"/>
                </a:cubicBezTo>
                <a:cubicBezTo>
                  <a:pt x="1013" y="110"/>
                  <a:pt x="1016" y="107"/>
                  <a:pt x="1016" y="104"/>
                </a:cubicBezTo>
                <a:cubicBezTo>
                  <a:pt x="1016" y="100"/>
                  <a:pt x="1013" y="97"/>
                  <a:pt x="1009" y="97"/>
                </a:cubicBezTo>
                <a:close/>
                <a:moveTo>
                  <a:pt x="876" y="136"/>
                </a:moveTo>
                <a:cubicBezTo>
                  <a:pt x="872" y="136"/>
                  <a:pt x="868" y="139"/>
                  <a:pt x="868" y="143"/>
                </a:cubicBezTo>
                <a:cubicBezTo>
                  <a:pt x="868" y="146"/>
                  <a:pt x="872" y="149"/>
                  <a:pt x="876" y="149"/>
                </a:cubicBezTo>
                <a:cubicBezTo>
                  <a:pt x="880" y="149"/>
                  <a:pt x="884" y="146"/>
                  <a:pt x="884" y="143"/>
                </a:cubicBezTo>
                <a:cubicBezTo>
                  <a:pt x="884" y="139"/>
                  <a:pt x="880" y="136"/>
                  <a:pt x="876" y="136"/>
                </a:cubicBezTo>
                <a:close/>
                <a:moveTo>
                  <a:pt x="898" y="136"/>
                </a:moveTo>
                <a:cubicBezTo>
                  <a:pt x="894" y="136"/>
                  <a:pt x="890" y="139"/>
                  <a:pt x="890" y="143"/>
                </a:cubicBezTo>
                <a:cubicBezTo>
                  <a:pt x="890" y="146"/>
                  <a:pt x="894" y="149"/>
                  <a:pt x="898" y="149"/>
                </a:cubicBezTo>
                <a:cubicBezTo>
                  <a:pt x="902" y="149"/>
                  <a:pt x="905" y="146"/>
                  <a:pt x="905" y="143"/>
                </a:cubicBezTo>
                <a:cubicBezTo>
                  <a:pt x="905" y="139"/>
                  <a:pt x="902" y="136"/>
                  <a:pt x="898" y="136"/>
                </a:cubicBezTo>
                <a:close/>
                <a:moveTo>
                  <a:pt x="876" y="155"/>
                </a:moveTo>
                <a:cubicBezTo>
                  <a:pt x="872" y="155"/>
                  <a:pt x="868" y="158"/>
                  <a:pt x="868" y="162"/>
                </a:cubicBezTo>
                <a:cubicBezTo>
                  <a:pt x="868" y="166"/>
                  <a:pt x="872" y="169"/>
                  <a:pt x="876" y="169"/>
                </a:cubicBezTo>
                <a:cubicBezTo>
                  <a:pt x="880" y="169"/>
                  <a:pt x="884" y="166"/>
                  <a:pt x="884" y="162"/>
                </a:cubicBezTo>
                <a:cubicBezTo>
                  <a:pt x="884" y="158"/>
                  <a:pt x="880" y="155"/>
                  <a:pt x="876" y="155"/>
                </a:cubicBezTo>
                <a:close/>
                <a:moveTo>
                  <a:pt x="898" y="155"/>
                </a:moveTo>
                <a:cubicBezTo>
                  <a:pt x="894" y="155"/>
                  <a:pt x="890" y="158"/>
                  <a:pt x="890" y="162"/>
                </a:cubicBezTo>
                <a:cubicBezTo>
                  <a:pt x="890" y="166"/>
                  <a:pt x="894" y="169"/>
                  <a:pt x="898" y="169"/>
                </a:cubicBezTo>
                <a:cubicBezTo>
                  <a:pt x="902" y="169"/>
                  <a:pt x="905" y="166"/>
                  <a:pt x="905" y="162"/>
                </a:cubicBezTo>
                <a:cubicBezTo>
                  <a:pt x="905" y="158"/>
                  <a:pt x="902" y="155"/>
                  <a:pt x="898" y="155"/>
                </a:cubicBezTo>
                <a:close/>
                <a:moveTo>
                  <a:pt x="876" y="175"/>
                </a:moveTo>
                <a:cubicBezTo>
                  <a:pt x="872" y="175"/>
                  <a:pt x="868" y="178"/>
                  <a:pt x="868" y="182"/>
                </a:cubicBezTo>
                <a:cubicBezTo>
                  <a:pt x="868" y="185"/>
                  <a:pt x="872" y="188"/>
                  <a:pt x="876" y="188"/>
                </a:cubicBezTo>
                <a:cubicBezTo>
                  <a:pt x="880" y="188"/>
                  <a:pt x="884" y="185"/>
                  <a:pt x="884" y="182"/>
                </a:cubicBezTo>
                <a:cubicBezTo>
                  <a:pt x="884" y="178"/>
                  <a:pt x="880" y="175"/>
                  <a:pt x="876" y="175"/>
                </a:cubicBezTo>
                <a:close/>
                <a:moveTo>
                  <a:pt x="898" y="175"/>
                </a:moveTo>
                <a:cubicBezTo>
                  <a:pt x="894" y="175"/>
                  <a:pt x="890" y="178"/>
                  <a:pt x="890" y="182"/>
                </a:cubicBezTo>
                <a:cubicBezTo>
                  <a:pt x="890" y="185"/>
                  <a:pt x="894" y="188"/>
                  <a:pt x="898" y="188"/>
                </a:cubicBezTo>
                <a:cubicBezTo>
                  <a:pt x="902" y="188"/>
                  <a:pt x="905" y="185"/>
                  <a:pt x="905" y="182"/>
                </a:cubicBezTo>
                <a:cubicBezTo>
                  <a:pt x="905" y="178"/>
                  <a:pt x="902" y="175"/>
                  <a:pt x="898" y="175"/>
                </a:cubicBezTo>
                <a:close/>
                <a:moveTo>
                  <a:pt x="876" y="194"/>
                </a:moveTo>
                <a:cubicBezTo>
                  <a:pt x="872" y="194"/>
                  <a:pt x="868" y="197"/>
                  <a:pt x="868" y="201"/>
                </a:cubicBezTo>
                <a:cubicBezTo>
                  <a:pt x="868" y="205"/>
                  <a:pt x="872" y="208"/>
                  <a:pt x="876" y="208"/>
                </a:cubicBezTo>
                <a:cubicBezTo>
                  <a:pt x="880" y="208"/>
                  <a:pt x="884" y="205"/>
                  <a:pt x="884" y="201"/>
                </a:cubicBezTo>
                <a:cubicBezTo>
                  <a:pt x="884" y="197"/>
                  <a:pt x="880" y="194"/>
                  <a:pt x="876" y="194"/>
                </a:cubicBezTo>
                <a:close/>
                <a:moveTo>
                  <a:pt x="898" y="194"/>
                </a:moveTo>
                <a:cubicBezTo>
                  <a:pt x="894" y="194"/>
                  <a:pt x="890" y="197"/>
                  <a:pt x="890" y="201"/>
                </a:cubicBezTo>
                <a:cubicBezTo>
                  <a:pt x="890" y="205"/>
                  <a:pt x="894" y="208"/>
                  <a:pt x="898" y="208"/>
                </a:cubicBezTo>
                <a:cubicBezTo>
                  <a:pt x="902" y="208"/>
                  <a:pt x="905" y="205"/>
                  <a:pt x="905" y="201"/>
                </a:cubicBezTo>
                <a:cubicBezTo>
                  <a:pt x="905" y="197"/>
                  <a:pt x="902" y="194"/>
                  <a:pt x="898" y="194"/>
                </a:cubicBezTo>
                <a:close/>
                <a:moveTo>
                  <a:pt x="920" y="136"/>
                </a:moveTo>
                <a:cubicBezTo>
                  <a:pt x="916" y="136"/>
                  <a:pt x="913" y="139"/>
                  <a:pt x="913" y="143"/>
                </a:cubicBezTo>
                <a:cubicBezTo>
                  <a:pt x="913" y="146"/>
                  <a:pt x="916" y="149"/>
                  <a:pt x="920" y="149"/>
                </a:cubicBezTo>
                <a:cubicBezTo>
                  <a:pt x="924" y="149"/>
                  <a:pt x="928" y="146"/>
                  <a:pt x="928" y="143"/>
                </a:cubicBezTo>
                <a:cubicBezTo>
                  <a:pt x="928" y="139"/>
                  <a:pt x="924" y="136"/>
                  <a:pt x="920" y="136"/>
                </a:cubicBezTo>
                <a:close/>
                <a:moveTo>
                  <a:pt x="943" y="136"/>
                </a:moveTo>
                <a:cubicBezTo>
                  <a:pt x="939" y="136"/>
                  <a:pt x="935" y="139"/>
                  <a:pt x="935" y="143"/>
                </a:cubicBezTo>
                <a:cubicBezTo>
                  <a:pt x="935" y="146"/>
                  <a:pt x="939" y="149"/>
                  <a:pt x="943" y="149"/>
                </a:cubicBezTo>
                <a:cubicBezTo>
                  <a:pt x="947" y="149"/>
                  <a:pt x="951" y="146"/>
                  <a:pt x="951" y="143"/>
                </a:cubicBezTo>
                <a:cubicBezTo>
                  <a:pt x="951" y="139"/>
                  <a:pt x="947" y="136"/>
                  <a:pt x="943" y="136"/>
                </a:cubicBezTo>
                <a:close/>
                <a:moveTo>
                  <a:pt x="920" y="155"/>
                </a:moveTo>
                <a:cubicBezTo>
                  <a:pt x="916" y="155"/>
                  <a:pt x="913" y="158"/>
                  <a:pt x="913" y="162"/>
                </a:cubicBezTo>
                <a:cubicBezTo>
                  <a:pt x="913" y="166"/>
                  <a:pt x="916" y="169"/>
                  <a:pt x="920" y="169"/>
                </a:cubicBezTo>
                <a:cubicBezTo>
                  <a:pt x="924" y="169"/>
                  <a:pt x="928" y="166"/>
                  <a:pt x="928" y="162"/>
                </a:cubicBezTo>
                <a:cubicBezTo>
                  <a:pt x="928" y="158"/>
                  <a:pt x="924" y="155"/>
                  <a:pt x="920" y="155"/>
                </a:cubicBezTo>
                <a:close/>
                <a:moveTo>
                  <a:pt x="943" y="155"/>
                </a:moveTo>
                <a:cubicBezTo>
                  <a:pt x="939" y="155"/>
                  <a:pt x="935" y="158"/>
                  <a:pt x="935" y="162"/>
                </a:cubicBezTo>
                <a:cubicBezTo>
                  <a:pt x="935" y="166"/>
                  <a:pt x="939" y="169"/>
                  <a:pt x="943" y="169"/>
                </a:cubicBezTo>
                <a:cubicBezTo>
                  <a:pt x="947" y="169"/>
                  <a:pt x="951" y="166"/>
                  <a:pt x="951" y="162"/>
                </a:cubicBezTo>
                <a:cubicBezTo>
                  <a:pt x="951" y="158"/>
                  <a:pt x="947" y="155"/>
                  <a:pt x="943" y="155"/>
                </a:cubicBezTo>
                <a:close/>
                <a:moveTo>
                  <a:pt x="920" y="175"/>
                </a:moveTo>
                <a:cubicBezTo>
                  <a:pt x="916" y="175"/>
                  <a:pt x="913" y="178"/>
                  <a:pt x="913" y="182"/>
                </a:cubicBezTo>
                <a:cubicBezTo>
                  <a:pt x="913" y="185"/>
                  <a:pt x="916" y="188"/>
                  <a:pt x="920" y="188"/>
                </a:cubicBezTo>
                <a:cubicBezTo>
                  <a:pt x="924" y="188"/>
                  <a:pt x="928" y="185"/>
                  <a:pt x="928" y="182"/>
                </a:cubicBezTo>
                <a:cubicBezTo>
                  <a:pt x="928" y="178"/>
                  <a:pt x="924" y="175"/>
                  <a:pt x="920" y="175"/>
                </a:cubicBezTo>
                <a:close/>
                <a:moveTo>
                  <a:pt x="943" y="175"/>
                </a:moveTo>
                <a:cubicBezTo>
                  <a:pt x="939" y="175"/>
                  <a:pt x="935" y="178"/>
                  <a:pt x="935" y="182"/>
                </a:cubicBezTo>
                <a:cubicBezTo>
                  <a:pt x="935" y="185"/>
                  <a:pt x="939" y="188"/>
                  <a:pt x="943" y="188"/>
                </a:cubicBezTo>
                <a:cubicBezTo>
                  <a:pt x="947" y="188"/>
                  <a:pt x="951" y="185"/>
                  <a:pt x="951" y="182"/>
                </a:cubicBezTo>
                <a:cubicBezTo>
                  <a:pt x="951" y="178"/>
                  <a:pt x="947" y="175"/>
                  <a:pt x="943" y="175"/>
                </a:cubicBezTo>
                <a:close/>
                <a:moveTo>
                  <a:pt x="965" y="136"/>
                </a:moveTo>
                <a:cubicBezTo>
                  <a:pt x="961" y="136"/>
                  <a:pt x="957" y="139"/>
                  <a:pt x="957" y="143"/>
                </a:cubicBezTo>
                <a:cubicBezTo>
                  <a:pt x="957" y="146"/>
                  <a:pt x="961" y="149"/>
                  <a:pt x="965" y="149"/>
                </a:cubicBezTo>
                <a:cubicBezTo>
                  <a:pt x="969" y="149"/>
                  <a:pt x="973" y="146"/>
                  <a:pt x="973" y="143"/>
                </a:cubicBezTo>
                <a:cubicBezTo>
                  <a:pt x="973" y="139"/>
                  <a:pt x="969" y="136"/>
                  <a:pt x="965" y="136"/>
                </a:cubicBezTo>
                <a:close/>
                <a:moveTo>
                  <a:pt x="987" y="136"/>
                </a:moveTo>
                <a:cubicBezTo>
                  <a:pt x="982" y="136"/>
                  <a:pt x="979" y="139"/>
                  <a:pt x="979" y="143"/>
                </a:cubicBezTo>
                <a:cubicBezTo>
                  <a:pt x="979" y="146"/>
                  <a:pt x="982" y="149"/>
                  <a:pt x="987" y="149"/>
                </a:cubicBezTo>
                <a:cubicBezTo>
                  <a:pt x="991" y="149"/>
                  <a:pt x="994" y="146"/>
                  <a:pt x="994" y="143"/>
                </a:cubicBezTo>
                <a:cubicBezTo>
                  <a:pt x="994" y="139"/>
                  <a:pt x="991" y="136"/>
                  <a:pt x="987" y="136"/>
                </a:cubicBezTo>
                <a:close/>
                <a:moveTo>
                  <a:pt x="965" y="155"/>
                </a:moveTo>
                <a:cubicBezTo>
                  <a:pt x="961" y="155"/>
                  <a:pt x="957" y="158"/>
                  <a:pt x="957" y="162"/>
                </a:cubicBezTo>
                <a:cubicBezTo>
                  <a:pt x="957" y="166"/>
                  <a:pt x="961" y="169"/>
                  <a:pt x="965" y="169"/>
                </a:cubicBezTo>
                <a:cubicBezTo>
                  <a:pt x="969" y="169"/>
                  <a:pt x="973" y="166"/>
                  <a:pt x="973" y="162"/>
                </a:cubicBezTo>
                <a:cubicBezTo>
                  <a:pt x="973" y="158"/>
                  <a:pt x="969" y="155"/>
                  <a:pt x="965" y="155"/>
                </a:cubicBezTo>
                <a:close/>
                <a:moveTo>
                  <a:pt x="987" y="155"/>
                </a:moveTo>
                <a:cubicBezTo>
                  <a:pt x="982" y="155"/>
                  <a:pt x="979" y="158"/>
                  <a:pt x="979" y="162"/>
                </a:cubicBezTo>
                <a:cubicBezTo>
                  <a:pt x="979" y="166"/>
                  <a:pt x="982" y="169"/>
                  <a:pt x="987" y="169"/>
                </a:cubicBezTo>
                <a:cubicBezTo>
                  <a:pt x="991" y="169"/>
                  <a:pt x="994" y="166"/>
                  <a:pt x="994" y="162"/>
                </a:cubicBezTo>
                <a:cubicBezTo>
                  <a:pt x="994" y="158"/>
                  <a:pt x="991" y="155"/>
                  <a:pt x="987" y="155"/>
                </a:cubicBezTo>
                <a:close/>
                <a:moveTo>
                  <a:pt x="965" y="175"/>
                </a:moveTo>
                <a:cubicBezTo>
                  <a:pt x="961" y="175"/>
                  <a:pt x="957" y="178"/>
                  <a:pt x="957" y="182"/>
                </a:cubicBezTo>
                <a:cubicBezTo>
                  <a:pt x="957" y="185"/>
                  <a:pt x="961" y="188"/>
                  <a:pt x="965" y="188"/>
                </a:cubicBezTo>
                <a:cubicBezTo>
                  <a:pt x="969" y="188"/>
                  <a:pt x="973" y="185"/>
                  <a:pt x="973" y="182"/>
                </a:cubicBezTo>
                <a:cubicBezTo>
                  <a:pt x="973" y="178"/>
                  <a:pt x="969" y="175"/>
                  <a:pt x="965" y="175"/>
                </a:cubicBezTo>
                <a:close/>
                <a:moveTo>
                  <a:pt x="1009" y="214"/>
                </a:moveTo>
                <a:cubicBezTo>
                  <a:pt x="1005" y="214"/>
                  <a:pt x="1001" y="217"/>
                  <a:pt x="1001" y="220"/>
                </a:cubicBezTo>
                <a:cubicBezTo>
                  <a:pt x="1001" y="224"/>
                  <a:pt x="1005" y="227"/>
                  <a:pt x="1009" y="227"/>
                </a:cubicBezTo>
                <a:cubicBezTo>
                  <a:pt x="1013" y="227"/>
                  <a:pt x="1016" y="224"/>
                  <a:pt x="1016" y="220"/>
                </a:cubicBezTo>
                <a:cubicBezTo>
                  <a:pt x="1016" y="217"/>
                  <a:pt x="1013" y="214"/>
                  <a:pt x="1009" y="214"/>
                </a:cubicBezTo>
                <a:close/>
                <a:moveTo>
                  <a:pt x="1031" y="214"/>
                </a:moveTo>
                <a:cubicBezTo>
                  <a:pt x="1026" y="214"/>
                  <a:pt x="1023" y="217"/>
                  <a:pt x="1023" y="220"/>
                </a:cubicBezTo>
                <a:cubicBezTo>
                  <a:pt x="1023" y="224"/>
                  <a:pt x="1026" y="227"/>
                  <a:pt x="1031" y="227"/>
                </a:cubicBezTo>
                <a:cubicBezTo>
                  <a:pt x="1035" y="227"/>
                  <a:pt x="1038" y="224"/>
                  <a:pt x="1038" y="220"/>
                </a:cubicBezTo>
                <a:cubicBezTo>
                  <a:pt x="1038" y="217"/>
                  <a:pt x="1035" y="214"/>
                  <a:pt x="1031" y="214"/>
                </a:cubicBezTo>
                <a:close/>
                <a:moveTo>
                  <a:pt x="1009" y="233"/>
                </a:moveTo>
                <a:cubicBezTo>
                  <a:pt x="1005" y="233"/>
                  <a:pt x="1001" y="236"/>
                  <a:pt x="1001" y="239"/>
                </a:cubicBezTo>
                <a:cubicBezTo>
                  <a:pt x="1001" y="243"/>
                  <a:pt x="1005" y="245"/>
                  <a:pt x="1009" y="245"/>
                </a:cubicBezTo>
                <a:cubicBezTo>
                  <a:pt x="1013" y="245"/>
                  <a:pt x="1016" y="243"/>
                  <a:pt x="1016" y="239"/>
                </a:cubicBezTo>
                <a:cubicBezTo>
                  <a:pt x="1016" y="236"/>
                  <a:pt x="1013" y="233"/>
                  <a:pt x="1009" y="233"/>
                </a:cubicBezTo>
                <a:close/>
                <a:moveTo>
                  <a:pt x="1054" y="20"/>
                </a:moveTo>
                <a:cubicBezTo>
                  <a:pt x="1050" y="20"/>
                  <a:pt x="1046" y="23"/>
                  <a:pt x="1046" y="27"/>
                </a:cubicBezTo>
                <a:cubicBezTo>
                  <a:pt x="1046" y="30"/>
                  <a:pt x="1050" y="33"/>
                  <a:pt x="1054" y="33"/>
                </a:cubicBezTo>
                <a:cubicBezTo>
                  <a:pt x="1058" y="33"/>
                  <a:pt x="1061" y="30"/>
                  <a:pt x="1061" y="27"/>
                </a:cubicBezTo>
                <a:cubicBezTo>
                  <a:pt x="1061" y="23"/>
                  <a:pt x="1058" y="20"/>
                  <a:pt x="1054" y="20"/>
                </a:cubicBezTo>
                <a:close/>
                <a:moveTo>
                  <a:pt x="1164" y="252"/>
                </a:moveTo>
                <a:cubicBezTo>
                  <a:pt x="1160" y="252"/>
                  <a:pt x="1157" y="255"/>
                  <a:pt x="1157" y="258"/>
                </a:cubicBezTo>
                <a:cubicBezTo>
                  <a:pt x="1157" y="262"/>
                  <a:pt x="1160" y="265"/>
                  <a:pt x="1164" y="265"/>
                </a:cubicBezTo>
                <a:cubicBezTo>
                  <a:pt x="1169" y="265"/>
                  <a:pt x="1172" y="262"/>
                  <a:pt x="1172" y="258"/>
                </a:cubicBezTo>
                <a:cubicBezTo>
                  <a:pt x="1172" y="255"/>
                  <a:pt x="1169" y="252"/>
                  <a:pt x="1164" y="252"/>
                </a:cubicBezTo>
                <a:close/>
                <a:moveTo>
                  <a:pt x="1208" y="214"/>
                </a:moveTo>
                <a:cubicBezTo>
                  <a:pt x="1204" y="214"/>
                  <a:pt x="1201" y="217"/>
                  <a:pt x="1201" y="220"/>
                </a:cubicBezTo>
                <a:cubicBezTo>
                  <a:pt x="1201" y="224"/>
                  <a:pt x="1204" y="227"/>
                  <a:pt x="1208" y="227"/>
                </a:cubicBezTo>
                <a:cubicBezTo>
                  <a:pt x="1213" y="227"/>
                  <a:pt x="1216" y="224"/>
                  <a:pt x="1216" y="220"/>
                </a:cubicBezTo>
                <a:cubicBezTo>
                  <a:pt x="1216" y="217"/>
                  <a:pt x="1213" y="214"/>
                  <a:pt x="1208" y="214"/>
                </a:cubicBezTo>
                <a:close/>
                <a:moveTo>
                  <a:pt x="1186" y="233"/>
                </a:moveTo>
                <a:cubicBezTo>
                  <a:pt x="1182" y="233"/>
                  <a:pt x="1179" y="236"/>
                  <a:pt x="1179" y="239"/>
                </a:cubicBezTo>
                <a:cubicBezTo>
                  <a:pt x="1179" y="243"/>
                  <a:pt x="1182" y="245"/>
                  <a:pt x="1186" y="245"/>
                </a:cubicBezTo>
                <a:cubicBezTo>
                  <a:pt x="1191" y="245"/>
                  <a:pt x="1194" y="243"/>
                  <a:pt x="1194" y="239"/>
                </a:cubicBezTo>
                <a:cubicBezTo>
                  <a:pt x="1194" y="236"/>
                  <a:pt x="1191" y="233"/>
                  <a:pt x="1186" y="233"/>
                </a:cubicBezTo>
                <a:close/>
                <a:moveTo>
                  <a:pt x="1208" y="233"/>
                </a:moveTo>
                <a:cubicBezTo>
                  <a:pt x="1204" y="233"/>
                  <a:pt x="1201" y="236"/>
                  <a:pt x="1201" y="239"/>
                </a:cubicBezTo>
                <a:cubicBezTo>
                  <a:pt x="1201" y="243"/>
                  <a:pt x="1204" y="245"/>
                  <a:pt x="1208" y="245"/>
                </a:cubicBezTo>
                <a:cubicBezTo>
                  <a:pt x="1213" y="245"/>
                  <a:pt x="1216" y="243"/>
                  <a:pt x="1216" y="239"/>
                </a:cubicBezTo>
                <a:cubicBezTo>
                  <a:pt x="1216" y="236"/>
                  <a:pt x="1213" y="233"/>
                  <a:pt x="1208" y="233"/>
                </a:cubicBezTo>
                <a:close/>
                <a:moveTo>
                  <a:pt x="1186" y="252"/>
                </a:moveTo>
                <a:cubicBezTo>
                  <a:pt x="1182" y="252"/>
                  <a:pt x="1179" y="255"/>
                  <a:pt x="1179" y="258"/>
                </a:cubicBezTo>
                <a:cubicBezTo>
                  <a:pt x="1179" y="262"/>
                  <a:pt x="1182" y="265"/>
                  <a:pt x="1186" y="265"/>
                </a:cubicBezTo>
                <a:cubicBezTo>
                  <a:pt x="1191" y="265"/>
                  <a:pt x="1194" y="262"/>
                  <a:pt x="1194" y="258"/>
                </a:cubicBezTo>
                <a:cubicBezTo>
                  <a:pt x="1194" y="255"/>
                  <a:pt x="1191" y="252"/>
                  <a:pt x="1186" y="252"/>
                </a:cubicBezTo>
                <a:close/>
                <a:moveTo>
                  <a:pt x="1208" y="252"/>
                </a:moveTo>
                <a:cubicBezTo>
                  <a:pt x="1204" y="252"/>
                  <a:pt x="1201" y="255"/>
                  <a:pt x="1201" y="258"/>
                </a:cubicBezTo>
                <a:cubicBezTo>
                  <a:pt x="1201" y="262"/>
                  <a:pt x="1204" y="265"/>
                  <a:pt x="1208" y="265"/>
                </a:cubicBezTo>
                <a:cubicBezTo>
                  <a:pt x="1213" y="265"/>
                  <a:pt x="1216" y="262"/>
                  <a:pt x="1216" y="258"/>
                </a:cubicBezTo>
                <a:cubicBezTo>
                  <a:pt x="1216" y="255"/>
                  <a:pt x="1213" y="252"/>
                  <a:pt x="1208" y="252"/>
                </a:cubicBezTo>
                <a:close/>
                <a:moveTo>
                  <a:pt x="1186" y="271"/>
                </a:moveTo>
                <a:cubicBezTo>
                  <a:pt x="1182" y="271"/>
                  <a:pt x="1179" y="274"/>
                  <a:pt x="1179" y="278"/>
                </a:cubicBezTo>
                <a:cubicBezTo>
                  <a:pt x="1179" y="282"/>
                  <a:pt x="1182" y="285"/>
                  <a:pt x="1186" y="285"/>
                </a:cubicBezTo>
                <a:cubicBezTo>
                  <a:pt x="1191" y="285"/>
                  <a:pt x="1194" y="282"/>
                  <a:pt x="1194" y="278"/>
                </a:cubicBezTo>
                <a:cubicBezTo>
                  <a:pt x="1194" y="274"/>
                  <a:pt x="1191" y="271"/>
                  <a:pt x="1186" y="271"/>
                </a:cubicBezTo>
                <a:close/>
                <a:moveTo>
                  <a:pt x="1208" y="271"/>
                </a:moveTo>
                <a:cubicBezTo>
                  <a:pt x="1204" y="271"/>
                  <a:pt x="1201" y="274"/>
                  <a:pt x="1201" y="278"/>
                </a:cubicBezTo>
                <a:cubicBezTo>
                  <a:pt x="1201" y="282"/>
                  <a:pt x="1204" y="285"/>
                  <a:pt x="1208" y="285"/>
                </a:cubicBezTo>
                <a:cubicBezTo>
                  <a:pt x="1213" y="285"/>
                  <a:pt x="1216" y="282"/>
                  <a:pt x="1216" y="278"/>
                </a:cubicBezTo>
                <a:cubicBezTo>
                  <a:pt x="1216" y="274"/>
                  <a:pt x="1213" y="271"/>
                  <a:pt x="1208" y="271"/>
                </a:cubicBezTo>
                <a:close/>
                <a:moveTo>
                  <a:pt x="520" y="290"/>
                </a:moveTo>
                <a:cubicBezTo>
                  <a:pt x="516" y="290"/>
                  <a:pt x="512" y="293"/>
                  <a:pt x="512" y="296"/>
                </a:cubicBezTo>
                <a:cubicBezTo>
                  <a:pt x="512" y="300"/>
                  <a:pt x="516" y="303"/>
                  <a:pt x="520" y="303"/>
                </a:cubicBezTo>
                <a:cubicBezTo>
                  <a:pt x="524" y="303"/>
                  <a:pt x="528" y="300"/>
                  <a:pt x="528" y="296"/>
                </a:cubicBezTo>
                <a:cubicBezTo>
                  <a:pt x="528" y="293"/>
                  <a:pt x="524" y="290"/>
                  <a:pt x="520" y="290"/>
                </a:cubicBezTo>
                <a:close/>
                <a:moveTo>
                  <a:pt x="542" y="290"/>
                </a:moveTo>
                <a:cubicBezTo>
                  <a:pt x="538" y="290"/>
                  <a:pt x="534" y="293"/>
                  <a:pt x="534" y="296"/>
                </a:cubicBezTo>
                <a:cubicBezTo>
                  <a:pt x="534" y="300"/>
                  <a:pt x="538" y="303"/>
                  <a:pt x="542" y="303"/>
                </a:cubicBezTo>
                <a:cubicBezTo>
                  <a:pt x="546" y="303"/>
                  <a:pt x="549" y="300"/>
                  <a:pt x="549" y="296"/>
                </a:cubicBezTo>
                <a:cubicBezTo>
                  <a:pt x="549" y="293"/>
                  <a:pt x="546" y="290"/>
                  <a:pt x="542" y="290"/>
                </a:cubicBezTo>
                <a:close/>
                <a:moveTo>
                  <a:pt x="520" y="309"/>
                </a:moveTo>
                <a:cubicBezTo>
                  <a:pt x="516" y="309"/>
                  <a:pt x="512" y="312"/>
                  <a:pt x="512" y="316"/>
                </a:cubicBezTo>
                <a:cubicBezTo>
                  <a:pt x="512" y="320"/>
                  <a:pt x="516" y="323"/>
                  <a:pt x="520" y="323"/>
                </a:cubicBezTo>
                <a:cubicBezTo>
                  <a:pt x="524" y="323"/>
                  <a:pt x="528" y="320"/>
                  <a:pt x="528" y="316"/>
                </a:cubicBezTo>
                <a:cubicBezTo>
                  <a:pt x="528" y="312"/>
                  <a:pt x="524" y="309"/>
                  <a:pt x="520" y="309"/>
                </a:cubicBezTo>
                <a:close/>
                <a:moveTo>
                  <a:pt x="542" y="309"/>
                </a:moveTo>
                <a:cubicBezTo>
                  <a:pt x="538" y="309"/>
                  <a:pt x="534" y="312"/>
                  <a:pt x="534" y="316"/>
                </a:cubicBezTo>
                <a:cubicBezTo>
                  <a:pt x="534" y="320"/>
                  <a:pt x="538" y="323"/>
                  <a:pt x="542" y="323"/>
                </a:cubicBezTo>
                <a:cubicBezTo>
                  <a:pt x="546" y="323"/>
                  <a:pt x="549" y="320"/>
                  <a:pt x="549" y="316"/>
                </a:cubicBezTo>
                <a:cubicBezTo>
                  <a:pt x="549" y="312"/>
                  <a:pt x="546" y="309"/>
                  <a:pt x="542" y="309"/>
                </a:cubicBezTo>
                <a:close/>
                <a:moveTo>
                  <a:pt x="520" y="329"/>
                </a:moveTo>
                <a:cubicBezTo>
                  <a:pt x="516" y="329"/>
                  <a:pt x="512" y="332"/>
                  <a:pt x="512" y="335"/>
                </a:cubicBezTo>
                <a:cubicBezTo>
                  <a:pt x="512" y="339"/>
                  <a:pt x="516" y="342"/>
                  <a:pt x="520" y="342"/>
                </a:cubicBezTo>
                <a:cubicBezTo>
                  <a:pt x="524" y="342"/>
                  <a:pt x="528" y="339"/>
                  <a:pt x="528" y="335"/>
                </a:cubicBezTo>
                <a:cubicBezTo>
                  <a:pt x="528" y="332"/>
                  <a:pt x="524" y="329"/>
                  <a:pt x="520" y="329"/>
                </a:cubicBezTo>
                <a:close/>
                <a:moveTo>
                  <a:pt x="542" y="329"/>
                </a:moveTo>
                <a:cubicBezTo>
                  <a:pt x="538" y="329"/>
                  <a:pt x="534" y="332"/>
                  <a:pt x="534" y="335"/>
                </a:cubicBezTo>
                <a:cubicBezTo>
                  <a:pt x="534" y="339"/>
                  <a:pt x="538" y="342"/>
                  <a:pt x="542" y="342"/>
                </a:cubicBezTo>
                <a:cubicBezTo>
                  <a:pt x="546" y="342"/>
                  <a:pt x="549" y="339"/>
                  <a:pt x="549" y="335"/>
                </a:cubicBezTo>
                <a:cubicBezTo>
                  <a:pt x="549" y="332"/>
                  <a:pt x="546" y="329"/>
                  <a:pt x="542" y="329"/>
                </a:cubicBezTo>
                <a:close/>
                <a:moveTo>
                  <a:pt x="520" y="348"/>
                </a:moveTo>
                <a:cubicBezTo>
                  <a:pt x="516" y="348"/>
                  <a:pt x="512" y="351"/>
                  <a:pt x="512" y="355"/>
                </a:cubicBezTo>
                <a:cubicBezTo>
                  <a:pt x="512" y="359"/>
                  <a:pt x="516" y="362"/>
                  <a:pt x="520" y="362"/>
                </a:cubicBezTo>
                <a:cubicBezTo>
                  <a:pt x="524" y="362"/>
                  <a:pt x="528" y="359"/>
                  <a:pt x="528" y="355"/>
                </a:cubicBezTo>
                <a:cubicBezTo>
                  <a:pt x="528" y="351"/>
                  <a:pt x="524" y="348"/>
                  <a:pt x="520" y="348"/>
                </a:cubicBezTo>
                <a:close/>
                <a:moveTo>
                  <a:pt x="542" y="348"/>
                </a:moveTo>
                <a:cubicBezTo>
                  <a:pt x="538" y="348"/>
                  <a:pt x="534" y="351"/>
                  <a:pt x="534" y="355"/>
                </a:cubicBezTo>
                <a:cubicBezTo>
                  <a:pt x="534" y="359"/>
                  <a:pt x="538" y="362"/>
                  <a:pt x="542" y="362"/>
                </a:cubicBezTo>
                <a:cubicBezTo>
                  <a:pt x="546" y="362"/>
                  <a:pt x="549" y="359"/>
                  <a:pt x="549" y="355"/>
                </a:cubicBezTo>
                <a:cubicBezTo>
                  <a:pt x="549" y="351"/>
                  <a:pt x="546" y="348"/>
                  <a:pt x="542" y="348"/>
                </a:cubicBezTo>
                <a:close/>
                <a:moveTo>
                  <a:pt x="520" y="368"/>
                </a:moveTo>
                <a:cubicBezTo>
                  <a:pt x="516" y="368"/>
                  <a:pt x="512" y="371"/>
                  <a:pt x="512" y="374"/>
                </a:cubicBezTo>
                <a:cubicBezTo>
                  <a:pt x="512" y="378"/>
                  <a:pt x="516" y="381"/>
                  <a:pt x="520" y="381"/>
                </a:cubicBezTo>
                <a:cubicBezTo>
                  <a:pt x="524" y="381"/>
                  <a:pt x="528" y="378"/>
                  <a:pt x="528" y="374"/>
                </a:cubicBezTo>
                <a:cubicBezTo>
                  <a:pt x="528" y="371"/>
                  <a:pt x="524" y="368"/>
                  <a:pt x="520" y="368"/>
                </a:cubicBezTo>
                <a:close/>
                <a:moveTo>
                  <a:pt x="542" y="368"/>
                </a:moveTo>
                <a:cubicBezTo>
                  <a:pt x="538" y="368"/>
                  <a:pt x="534" y="371"/>
                  <a:pt x="534" y="374"/>
                </a:cubicBezTo>
                <a:cubicBezTo>
                  <a:pt x="534" y="378"/>
                  <a:pt x="538" y="381"/>
                  <a:pt x="542" y="381"/>
                </a:cubicBezTo>
                <a:cubicBezTo>
                  <a:pt x="546" y="381"/>
                  <a:pt x="549" y="378"/>
                  <a:pt x="549" y="374"/>
                </a:cubicBezTo>
                <a:cubicBezTo>
                  <a:pt x="549" y="371"/>
                  <a:pt x="546" y="368"/>
                  <a:pt x="542" y="368"/>
                </a:cubicBezTo>
                <a:close/>
                <a:moveTo>
                  <a:pt x="520" y="387"/>
                </a:moveTo>
                <a:cubicBezTo>
                  <a:pt x="516" y="387"/>
                  <a:pt x="512" y="390"/>
                  <a:pt x="512" y="393"/>
                </a:cubicBezTo>
                <a:cubicBezTo>
                  <a:pt x="512" y="397"/>
                  <a:pt x="516" y="400"/>
                  <a:pt x="520" y="400"/>
                </a:cubicBezTo>
                <a:cubicBezTo>
                  <a:pt x="524" y="400"/>
                  <a:pt x="528" y="397"/>
                  <a:pt x="528" y="393"/>
                </a:cubicBezTo>
                <a:cubicBezTo>
                  <a:pt x="528" y="390"/>
                  <a:pt x="524" y="387"/>
                  <a:pt x="520" y="387"/>
                </a:cubicBezTo>
                <a:close/>
                <a:moveTo>
                  <a:pt x="542" y="387"/>
                </a:moveTo>
                <a:cubicBezTo>
                  <a:pt x="538" y="387"/>
                  <a:pt x="534" y="390"/>
                  <a:pt x="534" y="393"/>
                </a:cubicBezTo>
                <a:cubicBezTo>
                  <a:pt x="534" y="397"/>
                  <a:pt x="538" y="400"/>
                  <a:pt x="542" y="400"/>
                </a:cubicBezTo>
                <a:cubicBezTo>
                  <a:pt x="546" y="400"/>
                  <a:pt x="549" y="397"/>
                  <a:pt x="549" y="393"/>
                </a:cubicBezTo>
                <a:cubicBezTo>
                  <a:pt x="549" y="390"/>
                  <a:pt x="546" y="387"/>
                  <a:pt x="542" y="387"/>
                </a:cubicBezTo>
                <a:close/>
                <a:moveTo>
                  <a:pt x="520" y="406"/>
                </a:moveTo>
                <a:cubicBezTo>
                  <a:pt x="516" y="406"/>
                  <a:pt x="512" y="409"/>
                  <a:pt x="512" y="413"/>
                </a:cubicBezTo>
                <a:cubicBezTo>
                  <a:pt x="512" y="416"/>
                  <a:pt x="516" y="419"/>
                  <a:pt x="520" y="419"/>
                </a:cubicBezTo>
                <a:cubicBezTo>
                  <a:pt x="524" y="419"/>
                  <a:pt x="528" y="416"/>
                  <a:pt x="528" y="413"/>
                </a:cubicBezTo>
                <a:cubicBezTo>
                  <a:pt x="528" y="409"/>
                  <a:pt x="524" y="406"/>
                  <a:pt x="520" y="406"/>
                </a:cubicBezTo>
                <a:close/>
                <a:moveTo>
                  <a:pt x="542" y="406"/>
                </a:moveTo>
                <a:cubicBezTo>
                  <a:pt x="538" y="406"/>
                  <a:pt x="534" y="409"/>
                  <a:pt x="534" y="413"/>
                </a:cubicBezTo>
                <a:cubicBezTo>
                  <a:pt x="534" y="416"/>
                  <a:pt x="538" y="419"/>
                  <a:pt x="542" y="419"/>
                </a:cubicBezTo>
                <a:cubicBezTo>
                  <a:pt x="546" y="419"/>
                  <a:pt x="549" y="416"/>
                  <a:pt x="549" y="413"/>
                </a:cubicBezTo>
                <a:cubicBezTo>
                  <a:pt x="549" y="409"/>
                  <a:pt x="546" y="406"/>
                  <a:pt x="542" y="406"/>
                </a:cubicBezTo>
                <a:close/>
                <a:moveTo>
                  <a:pt x="520" y="425"/>
                </a:moveTo>
                <a:cubicBezTo>
                  <a:pt x="516" y="425"/>
                  <a:pt x="512" y="428"/>
                  <a:pt x="512" y="432"/>
                </a:cubicBezTo>
                <a:cubicBezTo>
                  <a:pt x="512" y="435"/>
                  <a:pt x="516" y="438"/>
                  <a:pt x="520" y="438"/>
                </a:cubicBezTo>
                <a:cubicBezTo>
                  <a:pt x="524" y="438"/>
                  <a:pt x="528" y="435"/>
                  <a:pt x="528" y="432"/>
                </a:cubicBezTo>
                <a:cubicBezTo>
                  <a:pt x="528" y="428"/>
                  <a:pt x="524" y="425"/>
                  <a:pt x="520" y="425"/>
                </a:cubicBezTo>
                <a:close/>
                <a:moveTo>
                  <a:pt x="542" y="425"/>
                </a:moveTo>
                <a:cubicBezTo>
                  <a:pt x="538" y="425"/>
                  <a:pt x="534" y="428"/>
                  <a:pt x="534" y="432"/>
                </a:cubicBezTo>
                <a:cubicBezTo>
                  <a:pt x="534" y="435"/>
                  <a:pt x="538" y="438"/>
                  <a:pt x="542" y="438"/>
                </a:cubicBezTo>
                <a:cubicBezTo>
                  <a:pt x="546" y="438"/>
                  <a:pt x="549" y="435"/>
                  <a:pt x="549" y="432"/>
                </a:cubicBezTo>
                <a:cubicBezTo>
                  <a:pt x="549" y="428"/>
                  <a:pt x="546" y="425"/>
                  <a:pt x="542" y="425"/>
                </a:cubicBezTo>
                <a:close/>
                <a:moveTo>
                  <a:pt x="564" y="309"/>
                </a:moveTo>
                <a:cubicBezTo>
                  <a:pt x="559" y="309"/>
                  <a:pt x="556" y="312"/>
                  <a:pt x="556" y="316"/>
                </a:cubicBezTo>
                <a:cubicBezTo>
                  <a:pt x="556" y="320"/>
                  <a:pt x="559" y="323"/>
                  <a:pt x="564" y="323"/>
                </a:cubicBezTo>
                <a:cubicBezTo>
                  <a:pt x="568" y="323"/>
                  <a:pt x="571" y="320"/>
                  <a:pt x="571" y="316"/>
                </a:cubicBezTo>
                <a:cubicBezTo>
                  <a:pt x="571" y="312"/>
                  <a:pt x="568" y="309"/>
                  <a:pt x="564" y="309"/>
                </a:cubicBezTo>
                <a:close/>
                <a:moveTo>
                  <a:pt x="564" y="329"/>
                </a:moveTo>
                <a:cubicBezTo>
                  <a:pt x="559" y="329"/>
                  <a:pt x="556" y="332"/>
                  <a:pt x="556" y="335"/>
                </a:cubicBezTo>
                <a:cubicBezTo>
                  <a:pt x="556" y="339"/>
                  <a:pt x="559" y="342"/>
                  <a:pt x="564" y="342"/>
                </a:cubicBezTo>
                <a:cubicBezTo>
                  <a:pt x="568" y="342"/>
                  <a:pt x="571" y="339"/>
                  <a:pt x="571" y="335"/>
                </a:cubicBezTo>
                <a:cubicBezTo>
                  <a:pt x="571" y="332"/>
                  <a:pt x="568" y="329"/>
                  <a:pt x="564" y="329"/>
                </a:cubicBezTo>
                <a:close/>
                <a:moveTo>
                  <a:pt x="586" y="329"/>
                </a:moveTo>
                <a:cubicBezTo>
                  <a:pt x="582" y="329"/>
                  <a:pt x="579" y="332"/>
                  <a:pt x="579" y="335"/>
                </a:cubicBezTo>
                <a:cubicBezTo>
                  <a:pt x="579" y="339"/>
                  <a:pt x="582" y="342"/>
                  <a:pt x="586" y="342"/>
                </a:cubicBezTo>
                <a:cubicBezTo>
                  <a:pt x="590" y="342"/>
                  <a:pt x="593" y="339"/>
                  <a:pt x="593" y="335"/>
                </a:cubicBezTo>
                <a:cubicBezTo>
                  <a:pt x="593" y="332"/>
                  <a:pt x="590" y="329"/>
                  <a:pt x="586" y="329"/>
                </a:cubicBezTo>
                <a:close/>
                <a:moveTo>
                  <a:pt x="564" y="348"/>
                </a:moveTo>
                <a:cubicBezTo>
                  <a:pt x="559" y="348"/>
                  <a:pt x="556" y="351"/>
                  <a:pt x="556" y="355"/>
                </a:cubicBezTo>
                <a:cubicBezTo>
                  <a:pt x="556" y="359"/>
                  <a:pt x="559" y="362"/>
                  <a:pt x="564" y="362"/>
                </a:cubicBezTo>
                <a:cubicBezTo>
                  <a:pt x="568" y="362"/>
                  <a:pt x="571" y="359"/>
                  <a:pt x="571" y="355"/>
                </a:cubicBezTo>
                <a:cubicBezTo>
                  <a:pt x="571" y="351"/>
                  <a:pt x="568" y="348"/>
                  <a:pt x="564" y="348"/>
                </a:cubicBezTo>
                <a:close/>
                <a:moveTo>
                  <a:pt x="586" y="348"/>
                </a:moveTo>
                <a:cubicBezTo>
                  <a:pt x="582" y="348"/>
                  <a:pt x="579" y="351"/>
                  <a:pt x="579" y="355"/>
                </a:cubicBezTo>
                <a:cubicBezTo>
                  <a:pt x="579" y="359"/>
                  <a:pt x="582" y="362"/>
                  <a:pt x="586" y="362"/>
                </a:cubicBezTo>
                <a:cubicBezTo>
                  <a:pt x="590" y="362"/>
                  <a:pt x="593" y="359"/>
                  <a:pt x="593" y="355"/>
                </a:cubicBezTo>
                <a:cubicBezTo>
                  <a:pt x="593" y="351"/>
                  <a:pt x="590" y="348"/>
                  <a:pt x="586" y="348"/>
                </a:cubicBezTo>
                <a:close/>
                <a:moveTo>
                  <a:pt x="564" y="368"/>
                </a:moveTo>
                <a:cubicBezTo>
                  <a:pt x="559" y="368"/>
                  <a:pt x="556" y="371"/>
                  <a:pt x="556" y="374"/>
                </a:cubicBezTo>
                <a:cubicBezTo>
                  <a:pt x="556" y="378"/>
                  <a:pt x="559" y="381"/>
                  <a:pt x="564" y="381"/>
                </a:cubicBezTo>
                <a:cubicBezTo>
                  <a:pt x="568" y="381"/>
                  <a:pt x="571" y="378"/>
                  <a:pt x="571" y="374"/>
                </a:cubicBezTo>
                <a:cubicBezTo>
                  <a:pt x="571" y="371"/>
                  <a:pt x="568" y="368"/>
                  <a:pt x="564" y="368"/>
                </a:cubicBezTo>
                <a:close/>
                <a:moveTo>
                  <a:pt x="586" y="368"/>
                </a:moveTo>
                <a:cubicBezTo>
                  <a:pt x="582" y="368"/>
                  <a:pt x="579" y="371"/>
                  <a:pt x="579" y="374"/>
                </a:cubicBezTo>
                <a:cubicBezTo>
                  <a:pt x="579" y="378"/>
                  <a:pt x="582" y="381"/>
                  <a:pt x="586" y="381"/>
                </a:cubicBezTo>
                <a:cubicBezTo>
                  <a:pt x="590" y="381"/>
                  <a:pt x="593" y="378"/>
                  <a:pt x="593" y="374"/>
                </a:cubicBezTo>
                <a:cubicBezTo>
                  <a:pt x="593" y="371"/>
                  <a:pt x="590" y="368"/>
                  <a:pt x="586" y="368"/>
                </a:cubicBezTo>
                <a:close/>
                <a:moveTo>
                  <a:pt x="586" y="406"/>
                </a:moveTo>
                <a:cubicBezTo>
                  <a:pt x="582" y="406"/>
                  <a:pt x="579" y="409"/>
                  <a:pt x="579" y="413"/>
                </a:cubicBezTo>
                <a:cubicBezTo>
                  <a:pt x="579" y="416"/>
                  <a:pt x="582" y="419"/>
                  <a:pt x="586" y="419"/>
                </a:cubicBezTo>
                <a:cubicBezTo>
                  <a:pt x="590" y="419"/>
                  <a:pt x="593" y="416"/>
                  <a:pt x="593" y="413"/>
                </a:cubicBezTo>
                <a:cubicBezTo>
                  <a:pt x="593" y="409"/>
                  <a:pt x="590" y="406"/>
                  <a:pt x="586" y="406"/>
                </a:cubicBezTo>
                <a:close/>
                <a:moveTo>
                  <a:pt x="564" y="425"/>
                </a:moveTo>
                <a:cubicBezTo>
                  <a:pt x="559" y="425"/>
                  <a:pt x="556" y="428"/>
                  <a:pt x="556" y="432"/>
                </a:cubicBezTo>
                <a:cubicBezTo>
                  <a:pt x="556" y="435"/>
                  <a:pt x="559" y="438"/>
                  <a:pt x="564" y="438"/>
                </a:cubicBezTo>
                <a:cubicBezTo>
                  <a:pt x="568" y="438"/>
                  <a:pt x="571" y="435"/>
                  <a:pt x="571" y="432"/>
                </a:cubicBezTo>
                <a:cubicBezTo>
                  <a:pt x="571" y="428"/>
                  <a:pt x="568" y="425"/>
                  <a:pt x="564" y="425"/>
                </a:cubicBezTo>
                <a:close/>
                <a:moveTo>
                  <a:pt x="586" y="425"/>
                </a:moveTo>
                <a:cubicBezTo>
                  <a:pt x="582" y="425"/>
                  <a:pt x="579" y="428"/>
                  <a:pt x="579" y="432"/>
                </a:cubicBezTo>
                <a:cubicBezTo>
                  <a:pt x="579" y="435"/>
                  <a:pt x="582" y="438"/>
                  <a:pt x="586" y="438"/>
                </a:cubicBezTo>
                <a:cubicBezTo>
                  <a:pt x="590" y="438"/>
                  <a:pt x="593" y="435"/>
                  <a:pt x="593" y="432"/>
                </a:cubicBezTo>
                <a:cubicBezTo>
                  <a:pt x="593" y="428"/>
                  <a:pt x="590" y="425"/>
                  <a:pt x="586" y="425"/>
                </a:cubicBezTo>
                <a:close/>
                <a:moveTo>
                  <a:pt x="631" y="290"/>
                </a:moveTo>
                <a:cubicBezTo>
                  <a:pt x="627" y="290"/>
                  <a:pt x="623" y="293"/>
                  <a:pt x="623" y="296"/>
                </a:cubicBezTo>
                <a:cubicBezTo>
                  <a:pt x="623" y="300"/>
                  <a:pt x="627" y="303"/>
                  <a:pt x="631" y="303"/>
                </a:cubicBezTo>
                <a:cubicBezTo>
                  <a:pt x="635" y="303"/>
                  <a:pt x="638" y="300"/>
                  <a:pt x="638" y="296"/>
                </a:cubicBezTo>
                <a:cubicBezTo>
                  <a:pt x="638" y="293"/>
                  <a:pt x="635" y="290"/>
                  <a:pt x="631" y="290"/>
                </a:cubicBezTo>
                <a:close/>
                <a:moveTo>
                  <a:pt x="631" y="309"/>
                </a:moveTo>
                <a:cubicBezTo>
                  <a:pt x="627" y="309"/>
                  <a:pt x="623" y="312"/>
                  <a:pt x="623" y="316"/>
                </a:cubicBezTo>
                <a:cubicBezTo>
                  <a:pt x="623" y="320"/>
                  <a:pt x="627" y="323"/>
                  <a:pt x="631" y="323"/>
                </a:cubicBezTo>
                <a:cubicBezTo>
                  <a:pt x="635" y="323"/>
                  <a:pt x="638" y="320"/>
                  <a:pt x="638" y="316"/>
                </a:cubicBezTo>
                <a:cubicBezTo>
                  <a:pt x="638" y="312"/>
                  <a:pt x="635" y="309"/>
                  <a:pt x="631" y="309"/>
                </a:cubicBezTo>
                <a:close/>
                <a:moveTo>
                  <a:pt x="631" y="329"/>
                </a:moveTo>
                <a:cubicBezTo>
                  <a:pt x="627" y="329"/>
                  <a:pt x="623" y="332"/>
                  <a:pt x="623" y="335"/>
                </a:cubicBezTo>
                <a:cubicBezTo>
                  <a:pt x="623" y="339"/>
                  <a:pt x="627" y="342"/>
                  <a:pt x="631" y="342"/>
                </a:cubicBezTo>
                <a:cubicBezTo>
                  <a:pt x="635" y="342"/>
                  <a:pt x="638" y="339"/>
                  <a:pt x="638" y="335"/>
                </a:cubicBezTo>
                <a:cubicBezTo>
                  <a:pt x="638" y="332"/>
                  <a:pt x="635" y="329"/>
                  <a:pt x="631" y="329"/>
                </a:cubicBezTo>
                <a:close/>
                <a:moveTo>
                  <a:pt x="609" y="348"/>
                </a:moveTo>
                <a:cubicBezTo>
                  <a:pt x="605" y="348"/>
                  <a:pt x="601" y="351"/>
                  <a:pt x="601" y="355"/>
                </a:cubicBezTo>
                <a:cubicBezTo>
                  <a:pt x="601" y="359"/>
                  <a:pt x="605" y="362"/>
                  <a:pt x="609" y="362"/>
                </a:cubicBezTo>
                <a:cubicBezTo>
                  <a:pt x="613" y="362"/>
                  <a:pt x="616" y="359"/>
                  <a:pt x="616" y="355"/>
                </a:cubicBezTo>
                <a:cubicBezTo>
                  <a:pt x="616" y="351"/>
                  <a:pt x="613" y="348"/>
                  <a:pt x="609" y="348"/>
                </a:cubicBezTo>
                <a:close/>
                <a:moveTo>
                  <a:pt x="631" y="348"/>
                </a:moveTo>
                <a:cubicBezTo>
                  <a:pt x="627" y="348"/>
                  <a:pt x="623" y="351"/>
                  <a:pt x="623" y="355"/>
                </a:cubicBezTo>
                <a:cubicBezTo>
                  <a:pt x="623" y="359"/>
                  <a:pt x="627" y="362"/>
                  <a:pt x="631" y="362"/>
                </a:cubicBezTo>
                <a:cubicBezTo>
                  <a:pt x="635" y="362"/>
                  <a:pt x="638" y="359"/>
                  <a:pt x="638" y="355"/>
                </a:cubicBezTo>
                <a:cubicBezTo>
                  <a:pt x="638" y="351"/>
                  <a:pt x="635" y="348"/>
                  <a:pt x="631" y="348"/>
                </a:cubicBezTo>
                <a:close/>
                <a:moveTo>
                  <a:pt x="609" y="368"/>
                </a:moveTo>
                <a:cubicBezTo>
                  <a:pt x="605" y="368"/>
                  <a:pt x="601" y="371"/>
                  <a:pt x="601" y="374"/>
                </a:cubicBezTo>
                <a:cubicBezTo>
                  <a:pt x="601" y="378"/>
                  <a:pt x="605" y="381"/>
                  <a:pt x="609" y="381"/>
                </a:cubicBezTo>
                <a:cubicBezTo>
                  <a:pt x="613" y="381"/>
                  <a:pt x="616" y="378"/>
                  <a:pt x="616" y="374"/>
                </a:cubicBezTo>
                <a:cubicBezTo>
                  <a:pt x="616" y="371"/>
                  <a:pt x="613" y="368"/>
                  <a:pt x="609" y="368"/>
                </a:cubicBezTo>
                <a:close/>
                <a:moveTo>
                  <a:pt x="631" y="368"/>
                </a:moveTo>
                <a:cubicBezTo>
                  <a:pt x="627" y="368"/>
                  <a:pt x="623" y="371"/>
                  <a:pt x="623" y="374"/>
                </a:cubicBezTo>
                <a:cubicBezTo>
                  <a:pt x="623" y="378"/>
                  <a:pt x="627" y="381"/>
                  <a:pt x="631" y="381"/>
                </a:cubicBezTo>
                <a:cubicBezTo>
                  <a:pt x="635" y="381"/>
                  <a:pt x="638" y="378"/>
                  <a:pt x="638" y="374"/>
                </a:cubicBezTo>
                <a:cubicBezTo>
                  <a:pt x="638" y="371"/>
                  <a:pt x="635" y="368"/>
                  <a:pt x="631" y="368"/>
                </a:cubicBezTo>
                <a:close/>
                <a:moveTo>
                  <a:pt x="609" y="387"/>
                </a:moveTo>
                <a:cubicBezTo>
                  <a:pt x="605" y="387"/>
                  <a:pt x="601" y="390"/>
                  <a:pt x="601" y="393"/>
                </a:cubicBezTo>
                <a:cubicBezTo>
                  <a:pt x="601" y="397"/>
                  <a:pt x="605" y="400"/>
                  <a:pt x="609" y="400"/>
                </a:cubicBezTo>
                <a:cubicBezTo>
                  <a:pt x="613" y="400"/>
                  <a:pt x="616" y="397"/>
                  <a:pt x="616" y="393"/>
                </a:cubicBezTo>
                <a:cubicBezTo>
                  <a:pt x="616" y="390"/>
                  <a:pt x="613" y="387"/>
                  <a:pt x="609" y="387"/>
                </a:cubicBezTo>
                <a:close/>
                <a:moveTo>
                  <a:pt x="631" y="387"/>
                </a:moveTo>
                <a:cubicBezTo>
                  <a:pt x="627" y="387"/>
                  <a:pt x="623" y="390"/>
                  <a:pt x="623" y="393"/>
                </a:cubicBezTo>
                <a:cubicBezTo>
                  <a:pt x="623" y="397"/>
                  <a:pt x="627" y="400"/>
                  <a:pt x="631" y="400"/>
                </a:cubicBezTo>
                <a:cubicBezTo>
                  <a:pt x="635" y="400"/>
                  <a:pt x="638" y="397"/>
                  <a:pt x="638" y="393"/>
                </a:cubicBezTo>
                <a:cubicBezTo>
                  <a:pt x="638" y="390"/>
                  <a:pt x="635" y="387"/>
                  <a:pt x="631" y="387"/>
                </a:cubicBezTo>
                <a:close/>
                <a:moveTo>
                  <a:pt x="609" y="406"/>
                </a:moveTo>
                <a:cubicBezTo>
                  <a:pt x="605" y="406"/>
                  <a:pt x="601" y="409"/>
                  <a:pt x="601" y="413"/>
                </a:cubicBezTo>
                <a:cubicBezTo>
                  <a:pt x="601" y="416"/>
                  <a:pt x="605" y="419"/>
                  <a:pt x="609" y="419"/>
                </a:cubicBezTo>
                <a:cubicBezTo>
                  <a:pt x="613" y="419"/>
                  <a:pt x="616" y="416"/>
                  <a:pt x="616" y="413"/>
                </a:cubicBezTo>
                <a:cubicBezTo>
                  <a:pt x="616" y="409"/>
                  <a:pt x="613" y="406"/>
                  <a:pt x="609" y="406"/>
                </a:cubicBezTo>
                <a:close/>
                <a:moveTo>
                  <a:pt x="631" y="406"/>
                </a:moveTo>
                <a:cubicBezTo>
                  <a:pt x="627" y="406"/>
                  <a:pt x="623" y="409"/>
                  <a:pt x="623" y="413"/>
                </a:cubicBezTo>
                <a:cubicBezTo>
                  <a:pt x="623" y="416"/>
                  <a:pt x="627" y="419"/>
                  <a:pt x="631" y="419"/>
                </a:cubicBezTo>
                <a:cubicBezTo>
                  <a:pt x="635" y="419"/>
                  <a:pt x="638" y="416"/>
                  <a:pt x="638" y="413"/>
                </a:cubicBezTo>
                <a:cubicBezTo>
                  <a:pt x="638" y="409"/>
                  <a:pt x="635" y="406"/>
                  <a:pt x="631" y="406"/>
                </a:cubicBezTo>
                <a:close/>
                <a:moveTo>
                  <a:pt x="609" y="425"/>
                </a:moveTo>
                <a:cubicBezTo>
                  <a:pt x="605" y="425"/>
                  <a:pt x="601" y="428"/>
                  <a:pt x="601" y="432"/>
                </a:cubicBezTo>
                <a:cubicBezTo>
                  <a:pt x="601" y="435"/>
                  <a:pt x="605" y="438"/>
                  <a:pt x="609" y="438"/>
                </a:cubicBezTo>
                <a:cubicBezTo>
                  <a:pt x="613" y="438"/>
                  <a:pt x="616" y="435"/>
                  <a:pt x="616" y="432"/>
                </a:cubicBezTo>
                <a:cubicBezTo>
                  <a:pt x="616" y="428"/>
                  <a:pt x="613" y="425"/>
                  <a:pt x="609" y="425"/>
                </a:cubicBezTo>
                <a:close/>
                <a:moveTo>
                  <a:pt x="631" y="425"/>
                </a:moveTo>
                <a:cubicBezTo>
                  <a:pt x="627" y="425"/>
                  <a:pt x="623" y="428"/>
                  <a:pt x="623" y="432"/>
                </a:cubicBezTo>
                <a:cubicBezTo>
                  <a:pt x="623" y="435"/>
                  <a:pt x="627" y="438"/>
                  <a:pt x="631" y="438"/>
                </a:cubicBezTo>
                <a:cubicBezTo>
                  <a:pt x="635" y="438"/>
                  <a:pt x="638" y="435"/>
                  <a:pt x="638" y="432"/>
                </a:cubicBezTo>
                <a:cubicBezTo>
                  <a:pt x="638" y="428"/>
                  <a:pt x="635" y="425"/>
                  <a:pt x="631" y="425"/>
                </a:cubicBezTo>
                <a:close/>
                <a:moveTo>
                  <a:pt x="652" y="290"/>
                </a:moveTo>
                <a:cubicBezTo>
                  <a:pt x="648" y="290"/>
                  <a:pt x="645" y="293"/>
                  <a:pt x="645" y="296"/>
                </a:cubicBezTo>
                <a:cubicBezTo>
                  <a:pt x="645" y="300"/>
                  <a:pt x="648" y="303"/>
                  <a:pt x="652" y="303"/>
                </a:cubicBezTo>
                <a:cubicBezTo>
                  <a:pt x="657" y="303"/>
                  <a:pt x="660" y="300"/>
                  <a:pt x="660" y="296"/>
                </a:cubicBezTo>
                <a:cubicBezTo>
                  <a:pt x="660" y="293"/>
                  <a:pt x="657" y="290"/>
                  <a:pt x="652" y="290"/>
                </a:cubicBezTo>
                <a:close/>
                <a:moveTo>
                  <a:pt x="675" y="291"/>
                </a:moveTo>
                <a:cubicBezTo>
                  <a:pt x="671" y="291"/>
                  <a:pt x="667" y="294"/>
                  <a:pt x="667" y="297"/>
                </a:cubicBezTo>
                <a:cubicBezTo>
                  <a:pt x="667" y="301"/>
                  <a:pt x="671" y="304"/>
                  <a:pt x="675" y="304"/>
                </a:cubicBezTo>
                <a:cubicBezTo>
                  <a:pt x="679" y="304"/>
                  <a:pt x="682" y="301"/>
                  <a:pt x="682" y="297"/>
                </a:cubicBezTo>
                <a:cubicBezTo>
                  <a:pt x="682" y="294"/>
                  <a:pt x="679" y="291"/>
                  <a:pt x="675" y="291"/>
                </a:cubicBezTo>
                <a:close/>
                <a:moveTo>
                  <a:pt x="652" y="309"/>
                </a:moveTo>
                <a:cubicBezTo>
                  <a:pt x="648" y="309"/>
                  <a:pt x="645" y="312"/>
                  <a:pt x="645" y="316"/>
                </a:cubicBezTo>
                <a:cubicBezTo>
                  <a:pt x="645" y="320"/>
                  <a:pt x="648" y="323"/>
                  <a:pt x="652" y="323"/>
                </a:cubicBezTo>
                <a:cubicBezTo>
                  <a:pt x="657" y="323"/>
                  <a:pt x="660" y="320"/>
                  <a:pt x="660" y="316"/>
                </a:cubicBezTo>
                <a:cubicBezTo>
                  <a:pt x="660" y="312"/>
                  <a:pt x="657" y="309"/>
                  <a:pt x="652" y="309"/>
                </a:cubicBezTo>
                <a:close/>
                <a:moveTo>
                  <a:pt x="675" y="310"/>
                </a:moveTo>
                <a:cubicBezTo>
                  <a:pt x="671" y="310"/>
                  <a:pt x="667" y="313"/>
                  <a:pt x="667" y="317"/>
                </a:cubicBezTo>
                <a:cubicBezTo>
                  <a:pt x="667" y="320"/>
                  <a:pt x="671" y="323"/>
                  <a:pt x="675" y="323"/>
                </a:cubicBezTo>
                <a:cubicBezTo>
                  <a:pt x="679" y="323"/>
                  <a:pt x="682" y="320"/>
                  <a:pt x="682" y="317"/>
                </a:cubicBezTo>
                <a:cubicBezTo>
                  <a:pt x="682" y="313"/>
                  <a:pt x="679" y="310"/>
                  <a:pt x="675" y="310"/>
                </a:cubicBezTo>
                <a:close/>
                <a:moveTo>
                  <a:pt x="652" y="329"/>
                </a:moveTo>
                <a:cubicBezTo>
                  <a:pt x="648" y="329"/>
                  <a:pt x="645" y="332"/>
                  <a:pt x="645" y="335"/>
                </a:cubicBezTo>
                <a:cubicBezTo>
                  <a:pt x="645" y="339"/>
                  <a:pt x="648" y="342"/>
                  <a:pt x="652" y="342"/>
                </a:cubicBezTo>
                <a:cubicBezTo>
                  <a:pt x="657" y="342"/>
                  <a:pt x="660" y="339"/>
                  <a:pt x="660" y="335"/>
                </a:cubicBezTo>
                <a:cubicBezTo>
                  <a:pt x="660" y="332"/>
                  <a:pt x="657" y="329"/>
                  <a:pt x="652" y="329"/>
                </a:cubicBezTo>
                <a:close/>
                <a:moveTo>
                  <a:pt x="675" y="329"/>
                </a:moveTo>
                <a:cubicBezTo>
                  <a:pt x="671" y="329"/>
                  <a:pt x="667" y="333"/>
                  <a:pt x="667" y="336"/>
                </a:cubicBezTo>
                <a:cubicBezTo>
                  <a:pt x="667" y="340"/>
                  <a:pt x="671" y="343"/>
                  <a:pt x="675" y="343"/>
                </a:cubicBezTo>
                <a:cubicBezTo>
                  <a:pt x="679" y="343"/>
                  <a:pt x="682" y="340"/>
                  <a:pt x="682" y="336"/>
                </a:cubicBezTo>
                <a:cubicBezTo>
                  <a:pt x="682" y="333"/>
                  <a:pt x="679" y="329"/>
                  <a:pt x="675" y="329"/>
                </a:cubicBezTo>
                <a:close/>
                <a:moveTo>
                  <a:pt x="652" y="348"/>
                </a:moveTo>
                <a:cubicBezTo>
                  <a:pt x="648" y="348"/>
                  <a:pt x="645" y="351"/>
                  <a:pt x="645" y="355"/>
                </a:cubicBezTo>
                <a:cubicBezTo>
                  <a:pt x="645" y="359"/>
                  <a:pt x="648" y="362"/>
                  <a:pt x="652" y="362"/>
                </a:cubicBezTo>
                <a:cubicBezTo>
                  <a:pt x="657" y="362"/>
                  <a:pt x="660" y="359"/>
                  <a:pt x="660" y="355"/>
                </a:cubicBezTo>
                <a:cubicBezTo>
                  <a:pt x="660" y="351"/>
                  <a:pt x="657" y="348"/>
                  <a:pt x="652" y="348"/>
                </a:cubicBezTo>
                <a:close/>
                <a:moveTo>
                  <a:pt x="675" y="349"/>
                </a:moveTo>
                <a:cubicBezTo>
                  <a:pt x="671" y="349"/>
                  <a:pt x="667" y="352"/>
                  <a:pt x="667" y="355"/>
                </a:cubicBezTo>
                <a:cubicBezTo>
                  <a:pt x="667" y="359"/>
                  <a:pt x="671" y="362"/>
                  <a:pt x="675" y="362"/>
                </a:cubicBezTo>
                <a:cubicBezTo>
                  <a:pt x="679" y="362"/>
                  <a:pt x="682" y="359"/>
                  <a:pt x="682" y="355"/>
                </a:cubicBezTo>
                <a:cubicBezTo>
                  <a:pt x="682" y="352"/>
                  <a:pt x="679" y="349"/>
                  <a:pt x="675" y="349"/>
                </a:cubicBezTo>
                <a:close/>
                <a:moveTo>
                  <a:pt x="652" y="368"/>
                </a:moveTo>
                <a:cubicBezTo>
                  <a:pt x="648" y="368"/>
                  <a:pt x="645" y="371"/>
                  <a:pt x="645" y="374"/>
                </a:cubicBezTo>
                <a:cubicBezTo>
                  <a:pt x="645" y="378"/>
                  <a:pt x="648" y="381"/>
                  <a:pt x="652" y="381"/>
                </a:cubicBezTo>
                <a:cubicBezTo>
                  <a:pt x="657" y="381"/>
                  <a:pt x="660" y="378"/>
                  <a:pt x="660" y="374"/>
                </a:cubicBezTo>
                <a:cubicBezTo>
                  <a:pt x="660" y="371"/>
                  <a:pt x="657" y="368"/>
                  <a:pt x="652" y="368"/>
                </a:cubicBezTo>
                <a:close/>
                <a:moveTo>
                  <a:pt x="675" y="368"/>
                </a:moveTo>
                <a:cubicBezTo>
                  <a:pt x="671" y="368"/>
                  <a:pt x="667" y="371"/>
                  <a:pt x="667" y="375"/>
                </a:cubicBezTo>
                <a:cubicBezTo>
                  <a:pt x="667" y="378"/>
                  <a:pt x="671" y="381"/>
                  <a:pt x="675" y="381"/>
                </a:cubicBezTo>
                <a:cubicBezTo>
                  <a:pt x="679" y="381"/>
                  <a:pt x="682" y="378"/>
                  <a:pt x="682" y="375"/>
                </a:cubicBezTo>
                <a:cubicBezTo>
                  <a:pt x="682" y="371"/>
                  <a:pt x="679" y="368"/>
                  <a:pt x="675" y="368"/>
                </a:cubicBezTo>
                <a:close/>
                <a:moveTo>
                  <a:pt x="652" y="387"/>
                </a:moveTo>
                <a:cubicBezTo>
                  <a:pt x="648" y="387"/>
                  <a:pt x="645" y="390"/>
                  <a:pt x="645" y="393"/>
                </a:cubicBezTo>
                <a:cubicBezTo>
                  <a:pt x="645" y="397"/>
                  <a:pt x="648" y="400"/>
                  <a:pt x="652" y="400"/>
                </a:cubicBezTo>
                <a:cubicBezTo>
                  <a:pt x="657" y="400"/>
                  <a:pt x="660" y="397"/>
                  <a:pt x="660" y="393"/>
                </a:cubicBezTo>
                <a:cubicBezTo>
                  <a:pt x="660" y="390"/>
                  <a:pt x="657" y="387"/>
                  <a:pt x="652" y="387"/>
                </a:cubicBezTo>
                <a:close/>
                <a:moveTo>
                  <a:pt x="675" y="387"/>
                </a:moveTo>
                <a:cubicBezTo>
                  <a:pt x="671" y="387"/>
                  <a:pt x="667" y="390"/>
                  <a:pt x="667" y="394"/>
                </a:cubicBezTo>
                <a:cubicBezTo>
                  <a:pt x="667" y="398"/>
                  <a:pt x="671" y="401"/>
                  <a:pt x="675" y="401"/>
                </a:cubicBezTo>
                <a:cubicBezTo>
                  <a:pt x="679" y="401"/>
                  <a:pt x="682" y="398"/>
                  <a:pt x="682" y="394"/>
                </a:cubicBezTo>
                <a:cubicBezTo>
                  <a:pt x="682" y="390"/>
                  <a:pt x="679" y="387"/>
                  <a:pt x="675" y="387"/>
                </a:cubicBezTo>
                <a:close/>
                <a:moveTo>
                  <a:pt x="652" y="406"/>
                </a:moveTo>
                <a:cubicBezTo>
                  <a:pt x="648" y="406"/>
                  <a:pt x="645" y="409"/>
                  <a:pt x="645" y="413"/>
                </a:cubicBezTo>
                <a:cubicBezTo>
                  <a:pt x="645" y="416"/>
                  <a:pt x="648" y="419"/>
                  <a:pt x="652" y="419"/>
                </a:cubicBezTo>
                <a:cubicBezTo>
                  <a:pt x="657" y="419"/>
                  <a:pt x="660" y="416"/>
                  <a:pt x="660" y="413"/>
                </a:cubicBezTo>
                <a:cubicBezTo>
                  <a:pt x="660" y="409"/>
                  <a:pt x="657" y="406"/>
                  <a:pt x="652" y="406"/>
                </a:cubicBezTo>
                <a:close/>
                <a:moveTo>
                  <a:pt x="652" y="425"/>
                </a:moveTo>
                <a:cubicBezTo>
                  <a:pt x="648" y="425"/>
                  <a:pt x="645" y="428"/>
                  <a:pt x="645" y="432"/>
                </a:cubicBezTo>
                <a:cubicBezTo>
                  <a:pt x="645" y="435"/>
                  <a:pt x="648" y="438"/>
                  <a:pt x="652" y="438"/>
                </a:cubicBezTo>
                <a:cubicBezTo>
                  <a:pt x="657" y="438"/>
                  <a:pt x="660" y="435"/>
                  <a:pt x="660" y="432"/>
                </a:cubicBezTo>
                <a:cubicBezTo>
                  <a:pt x="660" y="428"/>
                  <a:pt x="657" y="425"/>
                  <a:pt x="652" y="425"/>
                </a:cubicBezTo>
                <a:close/>
                <a:moveTo>
                  <a:pt x="520" y="446"/>
                </a:moveTo>
                <a:cubicBezTo>
                  <a:pt x="516" y="446"/>
                  <a:pt x="512" y="448"/>
                  <a:pt x="512" y="452"/>
                </a:cubicBezTo>
                <a:cubicBezTo>
                  <a:pt x="512" y="455"/>
                  <a:pt x="516" y="458"/>
                  <a:pt x="520" y="458"/>
                </a:cubicBezTo>
                <a:cubicBezTo>
                  <a:pt x="524" y="458"/>
                  <a:pt x="528" y="455"/>
                  <a:pt x="528" y="452"/>
                </a:cubicBezTo>
                <a:cubicBezTo>
                  <a:pt x="528" y="448"/>
                  <a:pt x="524" y="446"/>
                  <a:pt x="520" y="446"/>
                </a:cubicBezTo>
                <a:close/>
                <a:moveTo>
                  <a:pt x="542" y="446"/>
                </a:moveTo>
                <a:cubicBezTo>
                  <a:pt x="538" y="446"/>
                  <a:pt x="534" y="448"/>
                  <a:pt x="534" y="452"/>
                </a:cubicBezTo>
                <a:cubicBezTo>
                  <a:pt x="534" y="455"/>
                  <a:pt x="538" y="458"/>
                  <a:pt x="542" y="458"/>
                </a:cubicBezTo>
                <a:cubicBezTo>
                  <a:pt x="546" y="458"/>
                  <a:pt x="549" y="455"/>
                  <a:pt x="549" y="452"/>
                </a:cubicBezTo>
                <a:cubicBezTo>
                  <a:pt x="549" y="448"/>
                  <a:pt x="546" y="446"/>
                  <a:pt x="542" y="446"/>
                </a:cubicBezTo>
                <a:close/>
                <a:moveTo>
                  <a:pt x="520" y="464"/>
                </a:moveTo>
                <a:cubicBezTo>
                  <a:pt x="516" y="464"/>
                  <a:pt x="512" y="467"/>
                  <a:pt x="512" y="471"/>
                </a:cubicBezTo>
                <a:cubicBezTo>
                  <a:pt x="512" y="475"/>
                  <a:pt x="516" y="478"/>
                  <a:pt x="520" y="478"/>
                </a:cubicBezTo>
                <a:cubicBezTo>
                  <a:pt x="524" y="478"/>
                  <a:pt x="528" y="475"/>
                  <a:pt x="528" y="471"/>
                </a:cubicBezTo>
                <a:cubicBezTo>
                  <a:pt x="528" y="467"/>
                  <a:pt x="524" y="464"/>
                  <a:pt x="520" y="464"/>
                </a:cubicBezTo>
                <a:close/>
                <a:moveTo>
                  <a:pt x="542" y="464"/>
                </a:moveTo>
                <a:cubicBezTo>
                  <a:pt x="538" y="464"/>
                  <a:pt x="534" y="467"/>
                  <a:pt x="534" y="471"/>
                </a:cubicBezTo>
                <a:cubicBezTo>
                  <a:pt x="534" y="475"/>
                  <a:pt x="538" y="478"/>
                  <a:pt x="542" y="478"/>
                </a:cubicBezTo>
                <a:cubicBezTo>
                  <a:pt x="546" y="478"/>
                  <a:pt x="549" y="475"/>
                  <a:pt x="549" y="471"/>
                </a:cubicBezTo>
                <a:cubicBezTo>
                  <a:pt x="549" y="467"/>
                  <a:pt x="546" y="464"/>
                  <a:pt x="542" y="464"/>
                </a:cubicBezTo>
                <a:close/>
                <a:moveTo>
                  <a:pt x="520" y="484"/>
                </a:moveTo>
                <a:cubicBezTo>
                  <a:pt x="516" y="484"/>
                  <a:pt x="512" y="487"/>
                  <a:pt x="512" y="490"/>
                </a:cubicBezTo>
                <a:cubicBezTo>
                  <a:pt x="512" y="494"/>
                  <a:pt x="516" y="497"/>
                  <a:pt x="520" y="497"/>
                </a:cubicBezTo>
                <a:cubicBezTo>
                  <a:pt x="524" y="497"/>
                  <a:pt x="528" y="494"/>
                  <a:pt x="528" y="490"/>
                </a:cubicBezTo>
                <a:cubicBezTo>
                  <a:pt x="528" y="487"/>
                  <a:pt x="524" y="484"/>
                  <a:pt x="520" y="484"/>
                </a:cubicBezTo>
                <a:close/>
                <a:moveTo>
                  <a:pt x="542" y="484"/>
                </a:moveTo>
                <a:cubicBezTo>
                  <a:pt x="538" y="484"/>
                  <a:pt x="534" y="487"/>
                  <a:pt x="534" y="490"/>
                </a:cubicBezTo>
                <a:cubicBezTo>
                  <a:pt x="534" y="494"/>
                  <a:pt x="538" y="497"/>
                  <a:pt x="542" y="497"/>
                </a:cubicBezTo>
                <a:cubicBezTo>
                  <a:pt x="546" y="497"/>
                  <a:pt x="549" y="494"/>
                  <a:pt x="549" y="490"/>
                </a:cubicBezTo>
                <a:cubicBezTo>
                  <a:pt x="549" y="487"/>
                  <a:pt x="546" y="484"/>
                  <a:pt x="542" y="484"/>
                </a:cubicBezTo>
                <a:close/>
                <a:moveTo>
                  <a:pt x="520" y="503"/>
                </a:moveTo>
                <a:cubicBezTo>
                  <a:pt x="516" y="503"/>
                  <a:pt x="512" y="506"/>
                  <a:pt x="512" y="509"/>
                </a:cubicBezTo>
                <a:cubicBezTo>
                  <a:pt x="512" y="513"/>
                  <a:pt x="516" y="516"/>
                  <a:pt x="520" y="516"/>
                </a:cubicBezTo>
                <a:cubicBezTo>
                  <a:pt x="524" y="516"/>
                  <a:pt x="528" y="513"/>
                  <a:pt x="528" y="509"/>
                </a:cubicBezTo>
                <a:cubicBezTo>
                  <a:pt x="528" y="506"/>
                  <a:pt x="524" y="503"/>
                  <a:pt x="520" y="503"/>
                </a:cubicBezTo>
                <a:close/>
                <a:moveTo>
                  <a:pt x="542" y="503"/>
                </a:moveTo>
                <a:cubicBezTo>
                  <a:pt x="538" y="503"/>
                  <a:pt x="534" y="506"/>
                  <a:pt x="534" y="509"/>
                </a:cubicBezTo>
                <a:cubicBezTo>
                  <a:pt x="534" y="513"/>
                  <a:pt x="538" y="516"/>
                  <a:pt x="542" y="516"/>
                </a:cubicBezTo>
                <a:cubicBezTo>
                  <a:pt x="546" y="516"/>
                  <a:pt x="549" y="513"/>
                  <a:pt x="549" y="509"/>
                </a:cubicBezTo>
                <a:cubicBezTo>
                  <a:pt x="549" y="506"/>
                  <a:pt x="546" y="503"/>
                  <a:pt x="542" y="503"/>
                </a:cubicBezTo>
                <a:close/>
                <a:moveTo>
                  <a:pt x="520" y="522"/>
                </a:moveTo>
                <a:cubicBezTo>
                  <a:pt x="516" y="522"/>
                  <a:pt x="512" y="525"/>
                  <a:pt x="512" y="529"/>
                </a:cubicBezTo>
                <a:cubicBezTo>
                  <a:pt x="512" y="533"/>
                  <a:pt x="516" y="536"/>
                  <a:pt x="520" y="536"/>
                </a:cubicBezTo>
                <a:cubicBezTo>
                  <a:pt x="524" y="536"/>
                  <a:pt x="528" y="533"/>
                  <a:pt x="528" y="529"/>
                </a:cubicBezTo>
                <a:cubicBezTo>
                  <a:pt x="528" y="525"/>
                  <a:pt x="524" y="522"/>
                  <a:pt x="520" y="522"/>
                </a:cubicBezTo>
                <a:close/>
                <a:moveTo>
                  <a:pt x="542" y="522"/>
                </a:moveTo>
                <a:cubicBezTo>
                  <a:pt x="538" y="522"/>
                  <a:pt x="534" y="525"/>
                  <a:pt x="534" y="529"/>
                </a:cubicBezTo>
                <a:cubicBezTo>
                  <a:pt x="534" y="533"/>
                  <a:pt x="538" y="536"/>
                  <a:pt x="542" y="536"/>
                </a:cubicBezTo>
                <a:cubicBezTo>
                  <a:pt x="546" y="536"/>
                  <a:pt x="549" y="533"/>
                  <a:pt x="549" y="529"/>
                </a:cubicBezTo>
                <a:cubicBezTo>
                  <a:pt x="549" y="525"/>
                  <a:pt x="546" y="522"/>
                  <a:pt x="542" y="522"/>
                </a:cubicBezTo>
                <a:close/>
                <a:moveTo>
                  <a:pt x="542" y="580"/>
                </a:moveTo>
                <a:cubicBezTo>
                  <a:pt x="538" y="580"/>
                  <a:pt x="534" y="583"/>
                  <a:pt x="534" y="587"/>
                </a:cubicBezTo>
                <a:cubicBezTo>
                  <a:pt x="534" y="590"/>
                  <a:pt x="538" y="593"/>
                  <a:pt x="542" y="593"/>
                </a:cubicBezTo>
                <a:cubicBezTo>
                  <a:pt x="546" y="593"/>
                  <a:pt x="549" y="590"/>
                  <a:pt x="549" y="587"/>
                </a:cubicBezTo>
                <a:cubicBezTo>
                  <a:pt x="549" y="583"/>
                  <a:pt x="546" y="580"/>
                  <a:pt x="542" y="580"/>
                </a:cubicBezTo>
                <a:close/>
                <a:moveTo>
                  <a:pt x="564" y="446"/>
                </a:moveTo>
                <a:cubicBezTo>
                  <a:pt x="559" y="446"/>
                  <a:pt x="556" y="448"/>
                  <a:pt x="556" y="452"/>
                </a:cubicBezTo>
                <a:cubicBezTo>
                  <a:pt x="556" y="455"/>
                  <a:pt x="559" y="458"/>
                  <a:pt x="564" y="458"/>
                </a:cubicBezTo>
                <a:cubicBezTo>
                  <a:pt x="568" y="458"/>
                  <a:pt x="571" y="455"/>
                  <a:pt x="571" y="452"/>
                </a:cubicBezTo>
                <a:cubicBezTo>
                  <a:pt x="571" y="448"/>
                  <a:pt x="568" y="446"/>
                  <a:pt x="564" y="446"/>
                </a:cubicBezTo>
                <a:close/>
                <a:moveTo>
                  <a:pt x="586" y="446"/>
                </a:moveTo>
                <a:cubicBezTo>
                  <a:pt x="582" y="446"/>
                  <a:pt x="579" y="448"/>
                  <a:pt x="579" y="452"/>
                </a:cubicBezTo>
                <a:cubicBezTo>
                  <a:pt x="579" y="455"/>
                  <a:pt x="582" y="458"/>
                  <a:pt x="586" y="458"/>
                </a:cubicBezTo>
                <a:cubicBezTo>
                  <a:pt x="590" y="458"/>
                  <a:pt x="593" y="455"/>
                  <a:pt x="593" y="452"/>
                </a:cubicBezTo>
                <a:cubicBezTo>
                  <a:pt x="593" y="448"/>
                  <a:pt x="590" y="446"/>
                  <a:pt x="586" y="446"/>
                </a:cubicBezTo>
                <a:close/>
                <a:moveTo>
                  <a:pt x="564" y="464"/>
                </a:moveTo>
                <a:cubicBezTo>
                  <a:pt x="559" y="464"/>
                  <a:pt x="556" y="467"/>
                  <a:pt x="556" y="471"/>
                </a:cubicBezTo>
                <a:cubicBezTo>
                  <a:pt x="556" y="475"/>
                  <a:pt x="559" y="478"/>
                  <a:pt x="564" y="478"/>
                </a:cubicBezTo>
                <a:cubicBezTo>
                  <a:pt x="568" y="478"/>
                  <a:pt x="571" y="475"/>
                  <a:pt x="571" y="471"/>
                </a:cubicBezTo>
                <a:cubicBezTo>
                  <a:pt x="571" y="467"/>
                  <a:pt x="568" y="464"/>
                  <a:pt x="564" y="464"/>
                </a:cubicBezTo>
                <a:close/>
                <a:moveTo>
                  <a:pt x="586" y="464"/>
                </a:moveTo>
                <a:cubicBezTo>
                  <a:pt x="582" y="464"/>
                  <a:pt x="579" y="467"/>
                  <a:pt x="579" y="471"/>
                </a:cubicBezTo>
                <a:cubicBezTo>
                  <a:pt x="579" y="475"/>
                  <a:pt x="582" y="478"/>
                  <a:pt x="586" y="478"/>
                </a:cubicBezTo>
                <a:cubicBezTo>
                  <a:pt x="590" y="478"/>
                  <a:pt x="593" y="475"/>
                  <a:pt x="593" y="471"/>
                </a:cubicBezTo>
                <a:cubicBezTo>
                  <a:pt x="593" y="467"/>
                  <a:pt x="590" y="464"/>
                  <a:pt x="586" y="464"/>
                </a:cubicBezTo>
                <a:close/>
                <a:moveTo>
                  <a:pt x="564" y="484"/>
                </a:moveTo>
                <a:cubicBezTo>
                  <a:pt x="559" y="484"/>
                  <a:pt x="556" y="487"/>
                  <a:pt x="556" y="490"/>
                </a:cubicBezTo>
                <a:cubicBezTo>
                  <a:pt x="556" y="494"/>
                  <a:pt x="559" y="497"/>
                  <a:pt x="564" y="497"/>
                </a:cubicBezTo>
                <a:cubicBezTo>
                  <a:pt x="568" y="497"/>
                  <a:pt x="571" y="494"/>
                  <a:pt x="571" y="490"/>
                </a:cubicBezTo>
                <a:cubicBezTo>
                  <a:pt x="571" y="487"/>
                  <a:pt x="568" y="484"/>
                  <a:pt x="564" y="484"/>
                </a:cubicBezTo>
                <a:close/>
                <a:moveTo>
                  <a:pt x="586" y="484"/>
                </a:moveTo>
                <a:cubicBezTo>
                  <a:pt x="582" y="484"/>
                  <a:pt x="579" y="487"/>
                  <a:pt x="579" y="490"/>
                </a:cubicBezTo>
                <a:cubicBezTo>
                  <a:pt x="579" y="494"/>
                  <a:pt x="582" y="497"/>
                  <a:pt x="586" y="497"/>
                </a:cubicBezTo>
                <a:cubicBezTo>
                  <a:pt x="590" y="497"/>
                  <a:pt x="593" y="494"/>
                  <a:pt x="593" y="490"/>
                </a:cubicBezTo>
                <a:cubicBezTo>
                  <a:pt x="593" y="487"/>
                  <a:pt x="590" y="484"/>
                  <a:pt x="586" y="484"/>
                </a:cubicBezTo>
                <a:close/>
                <a:moveTo>
                  <a:pt x="564" y="503"/>
                </a:moveTo>
                <a:cubicBezTo>
                  <a:pt x="559" y="503"/>
                  <a:pt x="556" y="506"/>
                  <a:pt x="556" y="509"/>
                </a:cubicBezTo>
                <a:cubicBezTo>
                  <a:pt x="556" y="513"/>
                  <a:pt x="559" y="516"/>
                  <a:pt x="564" y="516"/>
                </a:cubicBezTo>
                <a:cubicBezTo>
                  <a:pt x="568" y="516"/>
                  <a:pt x="571" y="513"/>
                  <a:pt x="571" y="509"/>
                </a:cubicBezTo>
                <a:cubicBezTo>
                  <a:pt x="571" y="506"/>
                  <a:pt x="568" y="503"/>
                  <a:pt x="564" y="503"/>
                </a:cubicBezTo>
                <a:close/>
                <a:moveTo>
                  <a:pt x="586" y="503"/>
                </a:moveTo>
                <a:cubicBezTo>
                  <a:pt x="582" y="503"/>
                  <a:pt x="579" y="506"/>
                  <a:pt x="579" y="509"/>
                </a:cubicBezTo>
                <a:cubicBezTo>
                  <a:pt x="579" y="513"/>
                  <a:pt x="582" y="516"/>
                  <a:pt x="586" y="516"/>
                </a:cubicBezTo>
                <a:cubicBezTo>
                  <a:pt x="590" y="516"/>
                  <a:pt x="593" y="513"/>
                  <a:pt x="593" y="509"/>
                </a:cubicBezTo>
                <a:cubicBezTo>
                  <a:pt x="593" y="506"/>
                  <a:pt x="590" y="503"/>
                  <a:pt x="586" y="503"/>
                </a:cubicBezTo>
                <a:close/>
                <a:moveTo>
                  <a:pt x="586" y="522"/>
                </a:moveTo>
                <a:cubicBezTo>
                  <a:pt x="582" y="522"/>
                  <a:pt x="579" y="525"/>
                  <a:pt x="579" y="529"/>
                </a:cubicBezTo>
                <a:cubicBezTo>
                  <a:pt x="579" y="533"/>
                  <a:pt x="582" y="536"/>
                  <a:pt x="586" y="536"/>
                </a:cubicBezTo>
                <a:cubicBezTo>
                  <a:pt x="590" y="536"/>
                  <a:pt x="593" y="533"/>
                  <a:pt x="593" y="529"/>
                </a:cubicBezTo>
                <a:cubicBezTo>
                  <a:pt x="593" y="525"/>
                  <a:pt x="590" y="522"/>
                  <a:pt x="586" y="522"/>
                </a:cubicBezTo>
                <a:close/>
                <a:moveTo>
                  <a:pt x="586" y="542"/>
                </a:moveTo>
                <a:cubicBezTo>
                  <a:pt x="582" y="542"/>
                  <a:pt x="579" y="545"/>
                  <a:pt x="579" y="549"/>
                </a:cubicBezTo>
                <a:cubicBezTo>
                  <a:pt x="579" y="552"/>
                  <a:pt x="582" y="556"/>
                  <a:pt x="586" y="556"/>
                </a:cubicBezTo>
                <a:cubicBezTo>
                  <a:pt x="590" y="556"/>
                  <a:pt x="593" y="552"/>
                  <a:pt x="593" y="549"/>
                </a:cubicBezTo>
                <a:cubicBezTo>
                  <a:pt x="593" y="545"/>
                  <a:pt x="590" y="542"/>
                  <a:pt x="586" y="542"/>
                </a:cubicBezTo>
                <a:close/>
                <a:moveTo>
                  <a:pt x="609" y="446"/>
                </a:moveTo>
                <a:cubicBezTo>
                  <a:pt x="605" y="446"/>
                  <a:pt x="601" y="448"/>
                  <a:pt x="601" y="452"/>
                </a:cubicBezTo>
                <a:cubicBezTo>
                  <a:pt x="601" y="455"/>
                  <a:pt x="605" y="458"/>
                  <a:pt x="609" y="458"/>
                </a:cubicBezTo>
                <a:cubicBezTo>
                  <a:pt x="613" y="458"/>
                  <a:pt x="616" y="455"/>
                  <a:pt x="616" y="452"/>
                </a:cubicBezTo>
                <a:cubicBezTo>
                  <a:pt x="616" y="448"/>
                  <a:pt x="613" y="446"/>
                  <a:pt x="609" y="446"/>
                </a:cubicBezTo>
                <a:close/>
                <a:moveTo>
                  <a:pt x="631" y="446"/>
                </a:moveTo>
                <a:cubicBezTo>
                  <a:pt x="627" y="446"/>
                  <a:pt x="623" y="448"/>
                  <a:pt x="623" y="452"/>
                </a:cubicBezTo>
                <a:cubicBezTo>
                  <a:pt x="623" y="455"/>
                  <a:pt x="627" y="458"/>
                  <a:pt x="631" y="458"/>
                </a:cubicBezTo>
                <a:cubicBezTo>
                  <a:pt x="635" y="458"/>
                  <a:pt x="638" y="455"/>
                  <a:pt x="638" y="452"/>
                </a:cubicBezTo>
                <a:cubicBezTo>
                  <a:pt x="638" y="448"/>
                  <a:pt x="635" y="446"/>
                  <a:pt x="631" y="446"/>
                </a:cubicBezTo>
                <a:close/>
                <a:moveTo>
                  <a:pt x="609" y="464"/>
                </a:moveTo>
                <a:cubicBezTo>
                  <a:pt x="605" y="464"/>
                  <a:pt x="601" y="467"/>
                  <a:pt x="601" y="471"/>
                </a:cubicBezTo>
                <a:cubicBezTo>
                  <a:pt x="601" y="475"/>
                  <a:pt x="605" y="478"/>
                  <a:pt x="609" y="478"/>
                </a:cubicBezTo>
                <a:cubicBezTo>
                  <a:pt x="613" y="478"/>
                  <a:pt x="616" y="475"/>
                  <a:pt x="616" y="471"/>
                </a:cubicBezTo>
                <a:cubicBezTo>
                  <a:pt x="616" y="467"/>
                  <a:pt x="613" y="464"/>
                  <a:pt x="609" y="464"/>
                </a:cubicBezTo>
                <a:close/>
                <a:moveTo>
                  <a:pt x="631" y="464"/>
                </a:moveTo>
                <a:cubicBezTo>
                  <a:pt x="627" y="464"/>
                  <a:pt x="623" y="467"/>
                  <a:pt x="623" y="471"/>
                </a:cubicBezTo>
                <a:cubicBezTo>
                  <a:pt x="623" y="475"/>
                  <a:pt x="627" y="478"/>
                  <a:pt x="631" y="478"/>
                </a:cubicBezTo>
                <a:cubicBezTo>
                  <a:pt x="635" y="478"/>
                  <a:pt x="638" y="475"/>
                  <a:pt x="638" y="471"/>
                </a:cubicBezTo>
                <a:cubicBezTo>
                  <a:pt x="638" y="467"/>
                  <a:pt x="635" y="464"/>
                  <a:pt x="631" y="464"/>
                </a:cubicBezTo>
                <a:close/>
                <a:moveTo>
                  <a:pt x="609" y="484"/>
                </a:moveTo>
                <a:cubicBezTo>
                  <a:pt x="605" y="484"/>
                  <a:pt x="601" y="487"/>
                  <a:pt x="601" y="490"/>
                </a:cubicBezTo>
                <a:cubicBezTo>
                  <a:pt x="601" y="494"/>
                  <a:pt x="605" y="497"/>
                  <a:pt x="609" y="497"/>
                </a:cubicBezTo>
                <a:cubicBezTo>
                  <a:pt x="613" y="497"/>
                  <a:pt x="616" y="494"/>
                  <a:pt x="616" y="490"/>
                </a:cubicBezTo>
                <a:cubicBezTo>
                  <a:pt x="616" y="487"/>
                  <a:pt x="613" y="484"/>
                  <a:pt x="609" y="484"/>
                </a:cubicBezTo>
                <a:close/>
                <a:moveTo>
                  <a:pt x="609" y="580"/>
                </a:moveTo>
                <a:cubicBezTo>
                  <a:pt x="605" y="580"/>
                  <a:pt x="601" y="583"/>
                  <a:pt x="601" y="587"/>
                </a:cubicBezTo>
                <a:cubicBezTo>
                  <a:pt x="601" y="590"/>
                  <a:pt x="605" y="593"/>
                  <a:pt x="609" y="593"/>
                </a:cubicBezTo>
                <a:cubicBezTo>
                  <a:pt x="613" y="593"/>
                  <a:pt x="616" y="590"/>
                  <a:pt x="616" y="587"/>
                </a:cubicBezTo>
                <a:cubicBezTo>
                  <a:pt x="616" y="583"/>
                  <a:pt x="613" y="580"/>
                  <a:pt x="609" y="580"/>
                </a:cubicBezTo>
                <a:close/>
                <a:moveTo>
                  <a:pt x="631" y="580"/>
                </a:moveTo>
                <a:cubicBezTo>
                  <a:pt x="627" y="580"/>
                  <a:pt x="623" y="583"/>
                  <a:pt x="623" y="587"/>
                </a:cubicBezTo>
                <a:cubicBezTo>
                  <a:pt x="623" y="590"/>
                  <a:pt x="627" y="593"/>
                  <a:pt x="631" y="593"/>
                </a:cubicBezTo>
                <a:cubicBezTo>
                  <a:pt x="635" y="593"/>
                  <a:pt x="638" y="590"/>
                  <a:pt x="638" y="587"/>
                </a:cubicBezTo>
                <a:cubicBezTo>
                  <a:pt x="638" y="583"/>
                  <a:pt x="635" y="580"/>
                  <a:pt x="631" y="580"/>
                </a:cubicBezTo>
                <a:close/>
                <a:moveTo>
                  <a:pt x="698" y="290"/>
                </a:moveTo>
                <a:cubicBezTo>
                  <a:pt x="693" y="290"/>
                  <a:pt x="690" y="293"/>
                  <a:pt x="690" y="296"/>
                </a:cubicBezTo>
                <a:cubicBezTo>
                  <a:pt x="690" y="300"/>
                  <a:pt x="693" y="303"/>
                  <a:pt x="698" y="303"/>
                </a:cubicBezTo>
                <a:cubicBezTo>
                  <a:pt x="702" y="303"/>
                  <a:pt x="705" y="300"/>
                  <a:pt x="705" y="296"/>
                </a:cubicBezTo>
                <a:cubicBezTo>
                  <a:pt x="705" y="293"/>
                  <a:pt x="702" y="290"/>
                  <a:pt x="698" y="290"/>
                </a:cubicBezTo>
                <a:close/>
                <a:moveTo>
                  <a:pt x="720" y="290"/>
                </a:moveTo>
                <a:cubicBezTo>
                  <a:pt x="715" y="290"/>
                  <a:pt x="712" y="293"/>
                  <a:pt x="712" y="296"/>
                </a:cubicBezTo>
                <a:cubicBezTo>
                  <a:pt x="712" y="300"/>
                  <a:pt x="715" y="303"/>
                  <a:pt x="720" y="303"/>
                </a:cubicBezTo>
                <a:cubicBezTo>
                  <a:pt x="724" y="303"/>
                  <a:pt x="727" y="300"/>
                  <a:pt x="727" y="296"/>
                </a:cubicBezTo>
                <a:cubicBezTo>
                  <a:pt x="727" y="293"/>
                  <a:pt x="724" y="290"/>
                  <a:pt x="720" y="290"/>
                </a:cubicBezTo>
                <a:close/>
                <a:moveTo>
                  <a:pt x="698" y="309"/>
                </a:moveTo>
                <a:cubicBezTo>
                  <a:pt x="693" y="309"/>
                  <a:pt x="690" y="312"/>
                  <a:pt x="690" y="316"/>
                </a:cubicBezTo>
                <a:cubicBezTo>
                  <a:pt x="690" y="320"/>
                  <a:pt x="693" y="323"/>
                  <a:pt x="698" y="323"/>
                </a:cubicBezTo>
                <a:cubicBezTo>
                  <a:pt x="702" y="323"/>
                  <a:pt x="705" y="320"/>
                  <a:pt x="705" y="316"/>
                </a:cubicBezTo>
                <a:cubicBezTo>
                  <a:pt x="705" y="312"/>
                  <a:pt x="702" y="309"/>
                  <a:pt x="698" y="309"/>
                </a:cubicBezTo>
                <a:close/>
                <a:moveTo>
                  <a:pt x="720" y="309"/>
                </a:moveTo>
                <a:cubicBezTo>
                  <a:pt x="715" y="309"/>
                  <a:pt x="712" y="312"/>
                  <a:pt x="712" y="316"/>
                </a:cubicBezTo>
                <a:cubicBezTo>
                  <a:pt x="712" y="320"/>
                  <a:pt x="715" y="323"/>
                  <a:pt x="720" y="323"/>
                </a:cubicBezTo>
                <a:cubicBezTo>
                  <a:pt x="724" y="323"/>
                  <a:pt x="727" y="320"/>
                  <a:pt x="727" y="316"/>
                </a:cubicBezTo>
                <a:cubicBezTo>
                  <a:pt x="727" y="312"/>
                  <a:pt x="724" y="309"/>
                  <a:pt x="720" y="309"/>
                </a:cubicBezTo>
                <a:close/>
                <a:moveTo>
                  <a:pt x="698" y="329"/>
                </a:moveTo>
                <a:cubicBezTo>
                  <a:pt x="693" y="329"/>
                  <a:pt x="690" y="332"/>
                  <a:pt x="690" y="335"/>
                </a:cubicBezTo>
                <a:cubicBezTo>
                  <a:pt x="690" y="339"/>
                  <a:pt x="693" y="342"/>
                  <a:pt x="698" y="342"/>
                </a:cubicBezTo>
                <a:cubicBezTo>
                  <a:pt x="702" y="342"/>
                  <a:pt x="705" y="339"/>
                  <a:pt x="705" y="335"/>
                </a:cubicBezTo>
                <a:cubicBezTo>
                  <a:pt x="705" y="332"/>
                  <a:pt x="702" y="329"/>
                  <a:pt x="698" y="329"/>
                </a:cubicBezTo>
                <a:close/>
                <a:moveTo>
                  <a:pt x="720" y="329"/>
                </a:moveTo>
                <a:cubicBezTo>
                  <a:pt x="715" y="329"/>
                  <a:pt x="712" y="332"/>
                  <a:pt x="712" y="335"/>
                </a:cubicBezTo>
                <a:cubicBezTo>
                  <a:pt x="712" y="339"/>
                  <a:pt x="715" y="342"/>
                  <a:pt x="720" y="342"/>
                </a:cubicBezTo>
                <a:cubicBezTo>
                  <a:pt x="724" y="342"/>
                  <a:pt x="727" y="339"/>
                  <a:pt x="727" y="335"/>
                </a:cubicBezTo>
                <a:cubicBezTo>
                  <a:pt x="727" y="332"/>
                  <a:pt x="724" y="329"/>
                  <a:pt x="720" y="329"/>
                </a:cubicBezTo>
                <a:close/>
                <a:moveTo>
                  <a:pt x="698" y="348"/>
                </a:moveTo>
                <a:cubicBezTo>
                  <a:pt x="693" y="348"/>
                  <a:pt x="690" y="351"/>
                  <a:pt x="690" y="355"/>
                </a:cubicBezTo>
                <a:cubicBezTo>
                  <a:pt x="690" y="359"/>
                  <a:pt x="693" y="362"/>
                  <a:pt x="698" y="362"/>
                </a:cubicBezTo>
                <a:cubicBezTo>
                  <a:pt x="702" y="362"/>
                  <a:pt x="705" y="359"/>
                  <a:pt x="705" y="355"/>
                </a:cubicBezTo>
                <a:cubicBezTo>
                  <a:pt x="705" y="351"/>
                  <a:pt x="702" y="348"/>
                  <a:pt x="698" y="348"/>
                </a:cubicBezTo>
                <a:close/>
                <a:moveTo>
                  <a:pt x="720" y="348"/>
                </a:moveTo>
                <a:cubicBezTo>
                  <a:pt x="715" y="348"/>
                  <a:pt x="712" y="351"/>
                  <a:pt x="712" y="355"/>
                </a:cubicBezTo>
                <a:cubicBezTo>
                  <a:pt x="712" y="359"/>
                  <a:pt x="715" y="362"/>
                  <a:pt x="720" y="362"/>
                </a:cubicBezTo>
                <a:cubicBezTo>
                  <a:pt x="724" y="362"/>
                  <a:pt x="727" y="359"/>
                  <a:pt x="727" y="355"/>
                </a:cubicBezTo>
                <a:cubicBezTo>
                  <a:pt x="727" y="351"/>
                  <a:pt x="724" y="348"/>
                  <a:pt x="720" y="348"/>
                </a:cubicBezTo>
                <a:close/>
                <a:moveTo>
                  <a:pt x="698" y="368"/>
                </a:moveTo>
                <a:cubicBezTo>
                  <a:pt x="693" y="368"/>
                  <a:pt x="690" y="371"/>
                  <a:pt x="690" y="374"/>
                </a:cubicBezTo>
                <a:cubicBezTo>
                  <a:pt x="690" y="378"/>
                  <a:pt x="693" y="381"/>
                  <a:pt x="698" y="381"/>
                </a:cubicBezTo>
                <a:cubicBezTo>
                  <a:pt x="702" y="381"/>
                  <a:pt x="705" y="378"/>
                  <a:pt x="705" y="374"/>
                </a:cubicBezTo>
                <a:cubicBezTo>
                  <a:pt x="705" y="371"/>
                  <a:pt x="702" y="368"/>
                  <a:pt x="698" y="368"/>
                </a:cubicBezTo>
                <a:close/>
                <a:moveTo>
                  <a:pt x="698" y="387"/>
                </a:moveTo>
                <a:cubicBezTo>
                  <a:pt x="693" y="387"/>
                  <a:pt x="690" y="390"/>
                  <a:pt x="690" y="393"/>
                </a:cubicBezTo>
                <a:cubicBezTo>
                  <a:pt x="690" y="397"/>
                  <a:pt x="693" y="400"/>
                  <a:pt x="698" y="400"/>
                </a:cubicBezTo>
                <a:cubicBezTo>
                  <a:pt x="702" y="400"/>
                  <a:pt x="705" y="397"/>
                  <a:pt x="705" y="393"/>
                </a:cubicBezTo>
                <a:cubicBezTo>
                  <a:pt x="705" y="390"/>
                  <a:pt x="702" y="387"/>
                  <a:pt x="698" y="387"/>
                </a:cubicBezTo>
                <a:close/>
                <a:moveTo>
                  <a:pt x="720" y="387"/>
                </a:moveTo>
                <a:cubicBezTo>
                  <a:pt x="715" y="387"/>
                  <a:pt x="712" y="390"/>
                  <a:pt x="712" y="393"/>
                </a:cubicBezTo>
                <a:cubicBezTo>
                  <a:pt x="712" y="397"/>
                  <a:pt x="715" y="400"/>
                  <a:pt x="720" y="400"/>
                </a:cubicBezTo>
                <a:cubicBezTo>
                  <a:pt x="724" y="400"/>
                  <a:pt x="727" y="397"/>
                  <a:pt x="727" y="393"/>
                </a:cubicBezTo>
                <a:cubicBezTo>
                  <a:pt x="727" y="390"/>
                  <a:pt x="724" y="387"/>
                  <a:pt x="720" y="387"/>
                </a:cubicBezTo>
                <a:close/>
                <a:moveTo>
                  <a:pt x="698" y="406"/>
                </a:moveTo>
                <a:cubicBezTo>
                  <a:pt x="693" y="406"/>
                  <a:pt x="690" y="409"/>
                  <a:pt x="690" y="413"/>
                </a:cubicBezTo>
                <a:cubicBezTo>
                  <a:pt x="690" y="416"/>
                  <a:pt x="693" y="419"/>
                  <a:pt x="698" y="419"/>
                </a:cubicBezTo>
                <a:cubicBezTo>
                  <a:pt x="702" y="419"/>
                  <a:pt x="705" y="416"/>
                  <a:pt x="705" y="413"/>
                </a:cubicBezTo>
                <a:cubicBezTo>
                  <a:pt x="705" y="409"/>
                  <a:pt x="702" y="406"/>
                  <a:pt x="698" y="406"/>
                </a:cubicBezTo>
                <a:close/>
                <a:moveTo>
                  <a:pt x="741" y="323"/>
                </a:moveTo>
                <a:cubicBezTo>
                  <a:pt x="746" y="323"/>
                  <a:pt x="749" y="320"/>
                  <a:pt x="749" y="316"/>
                </a:cubicBezTo>
                <a:cubicBezTo>
                  <a:pt x="749" y="312"/>
                  <a:pt x="746" y="309"/>
                  <a:pt x="741" y="309"/>
                </a:cubicBezTo>
                <a:cubicBezTo>
                  <a:pt x="737" y="309"/>
                  <a:pt x="734" y="312"/>
                  <a:pt x="734" y="316"/>
                </a:cubicBezTo>
                <a:cubicBezTo>
                  <a:pt x="734" y="320"/>
                  <a:pt x="737" y="323"/>
                  <a:pt x="741" y="323"/>
                </a:cubicBezTo>
                <a:close/>
                <a:moveTo>
                  <a:pt x="741" y="342"/>
                </a:moveTo>
                <a:cubicBezTo>
                  <a:pt x="746" y="342"/>
                  <a:pt x="749" y="339"/>
                  <a:pt x="749" y="335"/>
                </a:cubicBezTo>
                <a:cubicBezTo>
                  <a:pt x="749" y="332"/>
                  <a:pt x="746" y="329"/>
                  <a:pt x="741" y="329"/>
                </a:cubicBezTo>
                <a:cubicBezTo>
                  <a:pt x="737" y="329"/>
                  <a:pt x="734" y="332"/>
                  <a:pt x="734" y="335"/>
                </a:cubicBezTo>
                <a:cubicBezTo>
                  <a:pt x="734" y="339"/>
                  <a:pt x="737" y="342"/>
                  <a:pt x="741" y="342"/>
                </a:cubicBezTo>
                <a:close/>
                <a:moveTo>
                  <a:pt x="764" y="362"/>
                </a:moveTo>
                <a:cubicBezTo>
                  <a:pt x="768" y="362"/>
                  <a:pt x="771" y="359"/>
                  <a:pt x="771" y="355"/>
                </a:cubicBezTo>
                <a:cubicBezTo>
                  <a:pt x="771" y="351"/>
                  <a:pt x="768" y="348"/>
                  <a:pt x="764" y="348"/>
                </a:cubicBezTo>
                <a:cubicBezTo>
                  <a:pt x="759" y="348"/>
                  <a:pt x="756" y="351"/>
                  <a:pt x="756" y="355"/>
                </a:cubicBezTo>
                <a:cubicBezTo>
                  <a:pt x="756" y="359"/>
                  <a:pt x="759" y="362"/>
                  <a:pt x="764" y="362"/>
                </a:cubicBezTo>
                <a:close/>
                <a:moveTo>
                  <a:pt x="741" y="381"/>
                </a:moveTo>
                <a:cubicBezTo>
                  <a:pt x="746" y="381"/>
                  <a:pt x="749" y="378"/>
                  <a:pt x="749" y="374"/>
                </a:cubicBezTo>
                <a:cubicBezTo>
                  <a:pt x="749" y="371"/>
                  <a:pt x="746" y="368"/>
                  <a:pt x="741" y="368"/>
                </a:cubicBezTo>
                <a:cubicBezTo>
                  <a:pt x="737" y="368"/>
                  <a:pt x="734" y="371"/>
                  <a:pt x="734" y="374"/>
                </a:cubicBezTo>
                <a:cubicBezTo>
                  <a:pt x="734" y="378"/>
                  <a:pt x="737" y="381"/>
                  <a:pt x="741" y="381"/>
                </a:cubicBezTo>
                <a:close/>
                <a:moveTo>
                  <a:pt x="764" y="381"/>
                </a:moveTo>
                <a:cubicBezTo>
                  <a:pt x="768" y="381"/>
                  <a:pt x="771" y="378"/>
                  <a:pt x="771" y="374"/>
                </a:cubicBezTo>
                <a:cubicBezTo>
                  <a:pt x="771" y="371"/>
                  <a:pt x="768" y="368"/>
                  <a:pt x="764" y="368"/>
                </a:cubicBezTo>
                <a:cubicBezTo>
                  <a:pt x="759" y="368"/>
                  <a:pt x="756" y="371"/>
                  <a:pt x="756" y="374"/>
                </a:cubicBezTo>
                <a:cubicBezTo>
                  <a:pt x="756" y="378"/>
                  <a:pt x="759" y="381"/>
                  <a:pt x="764" y="381"/>
                </a:cubicBezTo>
                <a:close/>
                <a:moveTo>
                  <a:pt x="786" y="381"/>
                </a:moveTo>
                <a:cubicBezTo>
                  <a:pt x="791" y="381"/>
                  <a:pt x="794" y="378"/>
                  <a:pt x="794" y="374"/>
                </a:cubicBezTo>
                <a:cubicBezTo>
                  <a:pt x="794" y="371"/>
                  <a:pt x="791" y="368"/>
                  <a:pt x="786" y="368"/>
                </a:cubicBezTo>
                <a:cubicBezTo>
                  <a:pt x="782" y="368"/>
                  <a:pt x="779" y="371"/>
                  <a:pt x="779" y="374"/>
                </a:cubicBezTo>
                <a:cubicBezTo>
                  <a:pt x="779" y="378"/>
                  <a:pt x="782" y="381"/>
                  <a:pt x="786" y="381"/>
                </a:cubicBezTo>
                <a:close/>
                <a:moveTo>
                  <a:pt x="1031" y="561"/>
                </a:moveTo>
                <a:cubicBezTo>
                  <a:pt x="1026" y="561"/>
                  <a:pt x="1023" y="564"/>
                  <a:pt x="1023" y="567"/>
                </a:cubicBezTo>
                <a:cubicBezTo>
                  <a:pt x="1023" y="571"/>
                  <a:pt x="1026" y="574"/>
                  <a:pt x="1031" y="574"/>
                </a:cubicBezTo>
                <a:cubicBezTo>
                  <a:pt x="1035" y="574"/>
                  <a:pt x="1038" y="571"/>
                  <a:pt x="1038" y="567"/>
                </a:cubicBezTo>
                <a:cubicBezTo>
                  <a:pt x="1038" y="564"/>
                  <a:pt x="1035" y="561"/>
                  <a:pt x="1031" y="561"/>
                </a:cubicBezTo>
                <a:close/>
                <a:moveTo>
                  <a:pt x="1031" y="580"/>
                </a:moveTo>
                <a:cubicBezTo>
                  <a:pt x="1026" y="580"/>
                  <a:pt x="1023" y="583"/>
                  <a:pt x="1023" y="587"/>
                </a:cubicBezTo>
                <a:cubicBezTo>
                  <a:pt x="1023" y="590"/>
                  <a:pt x="1026" y="593"/>
                  <a:pt x="1031" y="593"/>
                </a:cubicBezTo>
                <a:cubicBezTo>
                  <a:pt x="1035" y="593"/>
                  <a:pt x="1038" y="590"/>
                  <a:pt x="1038" y="587"/>
                </a:cubicBezTo>
                <a:cubicBezTo>
                  <a:pt x="1038" y="583"/>
                  <a:pt x="1035" y="580"/>
                  <a:pt x="1031" y="580"/>
                </a:cubicBezTo>
                <a:close/>
                <a:moveTo>
                  <a:pt x="1075" y="309"/>
                </a:moveTo>
                <a:cubicBezTo>
                  <a:pt x="1071" y="309"/>
                  <a:pt x="1068" y="312"/>
                  <a:pt x="1068" y="316"/>
                </a:cubicBezTo>
                <a:cubicBezTo>
                  <a:pt x="1068" y="320"/>
                  <a:pt x="1071" y="323"/>
                  <a:pt x="1075" y="323"/>
                </a:cubicBezTo>
                <a:cubicBezTo>
                  <a:pt x="1080" y="323"/>
                  <a:pt x="1083" y="320"/>
                  <a:pt x="1083" y="316"/>
                </a:cubicBezTo>
                <a:cubicBezTo>
                  <a:pt x="1083" y="312"/>
                  <a:pt x="1080" y="309"/>
                  <a:pt x="1075" y="309"/>
                </a:cubicBezTo>
                <a:close/>
                <a:moveTo>
                  <a:pt x="1075" y="329"/>
                </a:moveTo>
                <a:cubicBezTo>
                  <a:pt x="1071" y="329"/>
                  <a:pt x="1068" y="332"/>
                  <a:pt x="1068" y="335"/>
                </a:cubicBezTo>
                <a:cubicBezTo>
                  <a:pt x="1068" y="339"/>
                  <a:pt x="1071" y="342"/>
                  <a:pt x="1075" y="342"/>
                </a:cubicBezTo>
                <a:cubicBezTo>
                  <a:pt x="1080" y="342"/>
                  <a:pt x="1083" y="339"/>
                  <a:pt x="1083" y="335"/>
                </a:cubicBezTo>
                <a:cubicBezTo>
                  <a:pt x="1083" y="332"/>
                  <a:pt x="1080" y="329"/>
                  <a:pt x="1075" y="329"/>
                </a:cubicBezTo>
                <a:close/>
                <a:moveTo>
                  <a:pt x="1075" y="425"/>
                </a:moveTo>
                <a:cubicBezTo>
                  <a:pt x="1071" y="425"/>
                  <a:pt x="1068" y="428"/>
                  <a:pt x="1068" y="432"/>
                </a:cubicBezTo>
                <a:cubicBezTo>
                  <a:pt x="1068" y="435"/>
                  <a:pt x="1071" y="438"/>
                  <a:pt x="1075" y="438"/>
                </a:cubicBezTo>
                <a:cubicBezTo>
                  <a:pt x="1080" y="438"/>
                  <a:pt x="1083" y="435"/>
                  <a:pt x="1083" y="432"/>
                </a:cubicBezTo>
                <a:cubicBezTo>
                  <a:pt x="1083" y="428"/>
                  <a:pt x="1080" y="425"/>
                  <a:pt x="1075" y="425"/>
                </a:cubicBezTo>
                <a:close/>
                <a:moveTo>
                  <a:pt x="1098" y="290"/>
                </a:moveTo>
                <a:cubicBezTo>
                  <a:pt x="1094" y="290"/>
                  <a:pt x="1090" y="293"/>
                  <a:pt x="1090" y="296"/>
                </a:cubicBezTo>
                <a:cubicBezTo>
                  <a:pt x="1090" y="300"/>
                  <a:pt x="1094" y="303"/>
                  <a:pt x="1098" y="303"/>
                </a:cubicBezTo>
                <a:cubicBezTo>
                  <a:pt x="1102" y="303"/>
                  <a:pt x="1105" y="300"/>
                  <a:pt x="1105" y="296"/>
                </a:cubicBezTo>
                <a:cubicBezTo>
                  <a:pt x="1105" y="293"/>
                  <a:pt x="1102" y="290"/>
                  <a:pt x="1098" y="290"/>
                </a:cubicBezTo>
                <a:close/>
                <a:moveTo>
                  <a:pt x="1120" y="290"/>
                </a:moveTo>
                <a:cubicBezTo>
                  <a:pt x="1116" y="290"/>
                  <a:pt x="1113" y="293"/>
                  <a:pt x="1113" y="296"/>
                </a:cubicBezTo>
                <a:cubicBezTo>
                  <a:pt x="1113" y="300"/>
                  <a:pt x="1116" y="303"/>
                  <a:pt x="1120" y="303"/>
                </a:cubicBezTo>
                <a:cubicBezTo>
                  <a:pt x="1125" y="303"/>
                  <a:pt x="1128" y="300"/>
                  <a:pt x="1128" y="296"/>
                </a:cubicBezTo>
                <a:cubicBezTo>
                  <a:pt x="1128" y="293"/>
                  <a:pt x="1125" y="290"/>
                  <a:pt x="1120" y="290"/>
                </a:cubicBezTo>
                <a:close/>
                <a:moveTo>
                  <a:pt x="1098" y="309"/>
                </a:moveTo>
                <a:cubicBezTo>
                  <a:pt x="1094" y="309"/>
                  <a:pt x="1090" y="312"/>
                  <a:pt x="1090" y="316"/>
                </a:cubicBezTo>
                <a:cubicBezTo>
                  <a:pt x="1090" y="320"/>
                  <a:pt x="1094" y="323"/>
                  <a:pt x="1098" y="323"/>
                </a:cubicBezTo>
                <a:cubicBezTo>
                  <a:pt x="1102" y="323"/>
                  <a:pt x="1105" y="320"/>
                  <a:pt x="1105" y="316"/>
                </a:cubicBezTo>
                <a:cubicBezTo>
                  <a:pt x="1105" y="312"/>
                  <a:pt x="1102" y="309"/>
                  <a:pt x="1098" y="309"/>
                </a:cubicBezTo>
                <a:close/>
                <a:moveTo>
                  <a:pt x="1120" y="309"/>
                </a:moveTo>
                <a:cubicBezTo>
                  <a:pt x="1116" y="309"/>
                  <a:pt x="1113" y="312"/>
                  <a:pt x="1113" y="316"/>
                </a:cubicBezTo>
                <a:cubicBezTo>
                  <a:pt x="1113" y="320"/>
                  <a:pt x="1116" y="323"/>
                  <a:pt x="1120" y="323"/>
                </a:cubicBezTo>
                <a:cubicBezTo>
                  <a:pt x="1125" y="323"/>
                  <a:pt x="1128" y="320"/>
                  <a:pt x="1128" y="316"/>
                </a:cubicBezTo>
                <a:cubicBezTo>
                  <a:pt x="1128" y="312"/>
                  <a:pt x="1125" y="309"/>
                  <a:pt x="1120" y="309"/>
                </a:cubicBezTo>
                <a:close/>
                <a:moveTo>
                  <a:pt x="1120" y="329"/>
                </a:moveTo>
                <a:cubicBezTo>
                  <a:pt x="1116" y="329"/>
                  <a:pt x="1113" y="332"/>
                  <a:pt x="1113" y="335"/>
                </a:cubicBezTo>
                <a:cubicBezTo>
                  <a:pt x="1113" y="339"/>
                  <a:pt x="1116" y="342"/>
                  <a:pt x="1120" y="342"/>
                </a:cubicBezTo>
                <a:cubicBezTo>
                  <a:pt x="1125" y="342"/>
                  <a:pt x="1128" y="339"/>
                  <a:pt x="1128" y="335"/>
                </a:cubicBezTo>
                <a:cubicBezTo>
                  <a:pt x="1128" y="332"/>
                  <a:pt x="1125" y="329"/>
                  <a:pt x="1120" y="329"/>
                </a:cubicBezTo>
                <a:close/>
                <a:moveTo>
                  <a:pt x="1098" y="348"/>
                </a:moveTo>
                <a:cubicBezTo>
                  <a:pt x="1094" y="348"/>
                  <a:pt x="1090" y="351"/>
                  <a:pt x="1090" y="355"/>
                </a:cubicBezTo>
                <a:cubicBezTo>
                  <a:pt x="1090" y="359"/>
                  <a:pt x="1094" y="362"/>
                  <a:pt x="1098" y="362"/>
                </a:cubicBezTo>
                <a:cubicBezTo>
                  <a:pt x="1102" y="362"/>
                  <a:pt x="1105" y="359"/>
                  <a:pt x="1105" y="355"/>
                </a:cubicBezTo>
                <a:cubicBezTo>
                  <a:pt x="1105" y="351"/>
                  <a:pt x="1102" y="348"/>
                  <a:pt x="1098" y="348"/>
                </a:cubicBezTo>
                <a:close/>
                <a:moveTo>
                  <a:pt x="1120" y="348"/>
                </a:moveTo>
                <a:cubicBezTo>
                  <a:pt x="1116" y="348"/>
                  <a:pt x="1113" y="351"/>
                  <a:pt x="1113" y="355"/>
                </a:cubicBezTo>
                <a:cubicBezTo>
                  <a:pt x="1113" y="359"/>
                  <a:pt x="1116" y="362"/>
                  <a:pt x="1120" y="362"/>
                </a:cubicBezTo>
                <a:cubicBezTo>
                  <a:pt x="1125" y="362"/>
                  <a:pt x="1128" y="359"/>
                  <a:pt x="1128" y="355"/>
                </a:cubicBezTo>
                <a:cubicBezTo>
                  <a:pt x="1128" y="351"/>
                  <a:pt x="1125" y="348"/>
                  <a:pt x="1120" y="348"/>
                </a:cubicBezTo>
                <a:close/>
                <a:moveTo>
                  <a:pt x="1120" y="387"/>
                </a:moveTo>
                <a:cubicBezTo>
                  <a:pt x="1116" y="387"/>
                  <a:pt x="1113" y="390"/>
                  <a:pt x="1113" y="393"/>
                </a:cubicBezTo>
                <a:cubicBezTo>
                  <a:pt x="1113" y="397"/>
                  <a:pt x="1116" y="400"/>
                  <a:pt x="1120" y="400"/>
                </a:cubicBezTo>
                <a:cubicBezTo>
                  <a:pt x="1125" y="400"/>
                  <a:pt x="1128" y="397"/>
                  <a:pt x="1128" y="393"/>
                </a:cubicBezTo>
                <a:cubicBezTo>
                  <a:pt x="1128" y="390"/>
                  <a:pt x="1125" y="387"/>
                  <a:pt x="1120" y="387"/>
                </a:cubicBezTo>
                <a:close/>
                <a:moveTo>
                  <a:pt x="1098" y="425"/>
                </a:moveTo>
                <a:cubicBezTo>
                  <a:pt x="1094" y="425"/>
                  <a:pt x="1090" y="428"/>
                  <a:pt x="1090" y="432"/>
                </a:cubicBezTo>
                <a:cubicBezTo>
                  <a:pt x="1090" y="435"/>
                  <a:pt x="1094" y="438"/>
                  <a:pt x="1098" y="438"/>
                </a:cubicBezTo>
                <a:cubicBezTo>
                  <a:pt x="1102" y="438"/>
                  <a:pt x="1105" y="435"/>
                  <a:pt x="1105" y="432"/>
                </a:cubicBezTo>
                <a:cubicBezTo>
                  <a:pt x="1105" y="428"/>
                  <a:pt x="1102" y="425"/>
                  <a:pt x="1098" y="425"/>
                </a:cubicBezTo>
                <a:close/>
                <a:moveTo>
                  <a:pt x="1120" y="425"/>
                </a:moveTo>
                <a:cubicBezTo>
                  <a:pt x="1116" y="425"/>
                  <a:pt x="1113" y="428"/>
                  <a:pt x="1113" y="432"/>
                </a:cubicBezTo>
                <a:cubicBezTo>
                  <a:pt x="1113" y="435"/>
                  <a:pt x="1116" y="438"/>
                  <a:pt x="1120" y="438"/>
                </a:cubicBezTo>
                <a:cubicBezTo>
                  <a:pt x="1125" y="438"/>
                  <a:pt x="1128" y="435"/>
                  <a:pt x="1128" y="432"/>
                </a:cubicBezTo>
                <a:cubicBezTo>
                  <a:pt x="1128" y="428"/>
                  <a:pt x="1125" y="425"/>
                  <a:pt x="1120" y="425"/>
                </a:cubicBezTo>
                <a:close/>
                <a:moveTo>
                  <a:pt x="1143" y="329"/>
                </a:moveTo>
                <a:cubicBezTo>
                  <a:pt x="1138" y="329"/>
                  <a:pt x="1135" y="332"/>
                  <a:pt x="1135" y="335"/>
                </a:cubicBezTo>
                <a:cubicBezTo>
                  <a:pt x="1135" y="339"/>
                  <a:pt x="1138" y="342"/>
                  <a:pt x="1143" y="342"/>
                </a:cubicBezTo>
                <a:cubicBezTo>
                  <a:pt x="1147" y="342"/>
                  <a:pt x="1150" y="339"/>
                  <a:pt x="1150" y="335"/>
                </a:cubicBezTo>
                <a:cubicBezTo>
                  <a:pt x="1150" y="332"/>
                  <a:pt x="1147" y="329"/>
                  <a:pt x="1143" y="329"/>
                </a:cubicBezTo>
                <a:close/>
                <a:moveTo>
                  <a:pt x="1164" y="348"/>
                </a:moveTo>
                <a:cubicBezTo>
                  <a:pt x="1160" y="348"/>
                  <a:pt x="1157" y="351"/>
                  <a:pt x="1157" y="355"/>
                </a:cubicBezTo>
                <a:cubicBezTo>
                  <a:pt x="1157" y="359"/>
                  <a:pt x="1160" y="362"/>
                  <a:pt x="1164" y="362"/>
                </a:cubicBezTo>
                <a:cubicBezTo>
                  <a:pt x="1169" y="362"/>
                  <a:pt x="1172" y="359"/>
                  <a:pt x="1172" y="355"/>
                </a:cubicBezTo>
                <a:cubicBezTo>
                  <a:pt x="1172" y="351"/>
                  <a:pt x="1169" y="348"/>
                  <a:pt x="1164" y="348"/>
                </a:cubicBezTo>
                <a:close/>
                <a:moveTo>
                  <a:pt x="1143" y="368"/>
                </a:moveTo>
                <a:cubicBezTo>
                  <a:pt x="1138" y="368"/>
                  <a:pt x="1135" y="371"/>
                  <a:pt x="1135" y="374"/>
                </a:cubicBezTo>
                <a:cubicBezTo>
                  <a:pt x="1135" y="378"/>
                  <a:pt x="1138" y="381"/>
                  <a:pt x="1143" y="381"/>
                </a:cubicBezTo>
                <a:cubicBezTo>
                  <a:pt x="1147" y="381"/>
                  <a:pt x="1150" y="378"/>
                  <a:pt x="1150" y="374"/>
                </a:cubicBezTo>
                <a:cubicBezTo>
                  <a:pt x="1150" y="371"/>
                  <a:pt x="1147" y="368"/>
                  <a:pt x="1143" y="368"/>
                </a:cubicBezTo>
                <a:close/>
                <a:moveTo>
                  <a:pt x="1164" y="368"/>
                </a:moveTo>
                <a:cubicBezTo>
                  <a:pt x="1160" y="368"/>
                  <a:pt x="1157" y="371"/>
                  <a:pt x="1157" y="374"/>
                </a:cubicBezTo>
                <a:cubicBezTo>
                  <a:pt x="1157" y="378"/>
                  <a:pt x="1160" y="381"/>
                  <a:pt x="1164" y="381"/>
                </a:cubicBezTo>
                <a:cubicBezTo>
                  <a:pt x="1169" y="381"/>
                  <a:pt x="1172" y="378"/>
                  <a:pt x="1172" y="374"/>
                </a:cubicBezTo>
                <a:cubicBezTo>
                  <a:pt x="1172" y="371"/>
                  <a:pt x="1169" y="368"/>
                  <a:pt x="1164" y="368"/>
                </a:cubicBezTo>
                <a:close/>
                <a:moveTo>
                  <a:pt x="1143" y="387"/>
                </a:moveTo>
                <a:cubicBezTo>
                  <a:pt x="1138" y="387"/>
                  <a:pt x="1135" y="390"/>
                  <a:pt x="1135" y="393"/>
                </a:cubicBezTo>
                <a:cubicBezTo>
                  <a:pt x="1135" y="397"/>
                  <a:pt x="1138" y="400"/>
                  <a:pt x="1143" y="400"/>
                </a:cubicBezTo>
                <a:cubicBezTo>
                  <a:pt x="1147" y="400"/>
                  <a:pt x="1150" y="397"/>
                  <a:pt x="1150" y="393"/>
                </a:cubicBezTo>
                <a:cubicBezTo>
                  <a:pt x="1150" y="390"/>
                  <a:pt x="1147" y="387"/>
                  <a:pt x="1143" y="387"/>
                </a:cubicBezTo>
                <a:close/>
                <a:moveTo>
                  <a:pt x="1164" y="387"/>
                </a:moveTo>
                <a:cubicBezTo>
                  <a:pt x="1160" y="387"/>
                  <a:pt x="1157" y="390"/>
                  <a:pt x="1157" y="393"/>
                </a:cubicBezTo>
                <a:cubicBezTo>
                  <a:pt x="1157" y="397"/>
                  <a:pt x="1160" y="400"/>
                  <a:pt x="1164" y="400"/>
                </a:cubicBezTo>
                <a:cubicBezTo>
                  <a:pt x="1169" y="400"/>
                  <a:pt x="1172" y="397"/>
                  <a:pt x="1172" y="393"/>
                </a:cubicBezTo>
                <a:cubicBezTo>
                  <a:pt x="1172" y="390"/>
                  <a:pt x="1169" y="387"/>
                  <a:pt x="1164" y="387"/>
                </a:cubicBezTo>
                <a:close/>
                <a:moveTo>
                  <a:pt x="1143" y="406"/>
                </a:moveTo>
                <a:cubicBezTo>
                  <a:pt x="1138" y="406"/>
                  <a:pt x="1135" y="409"/>
                  <a:pt x="1135" y="413"/>
                </a:cubicBezTo>
                <a:cubicBezTo>
                  <a:pt x="1135" y="416"/>
                  <a:pt x="1138" y="419"/>
                  <a:pt x="1143" y="419"/>
                </a:cubicBezTo>
                <a:cubicBezTo>
                  <a:pt x="1147" y="419"/>
                  <a:pt x="1150" y="416"/>
                  <a:pt x="1150" y="413"/>
                </a:cubicBezTo>
                <a:cubicBezTo>
                  <a:pt x="1150" y="409"/>
                  <a:pt x="1147" y="406"/>
                  <a:pt x="1143" y="406"/>
                </a:cubicBezTo>
                <a:close/>
                <a:moveTo>
                  <a:pt x="1164" y="406"/>
                </a:moveTo>
                <a:cubicBezTo>
                  <a:pt x="1160" y="406"/>
                  <a:pt x="1157" y="409"/>
                  <a:pt x="1157" y="413"/>
                </a:cubicBezTo>
                <a:cubicBezTo>
                  <a:pt x="1157" y="416"/>
                  <a:pt x="1160" y="419"/>
                  <a:pt x="1164" y="419"/>
                </a:cubicBezTo>
                <a:cubicBezTo>
                  <a:pt x="1169" y="419"/>
                  <a:pt x="1172" y="416"/>
                  <a:pt x="1172" y="413"/>
                </a:cubicBezTo>
                <a:cubicBezTo>
                  <a:pt x="1172" y="409"/>
                  <a:pt x="1169" y="406"/>
                  <a:pt x="1164" y="406"/>
                </a:cubicBezTo>
                <a:close/>
                <a:moveTo>
                  <a:pt x="1143" y="425"/>
                </a:moveTo>
                <a:cubicBezTo>
                  <a:pt x="1138" y="425"/>
                  <a:pt x="1135" y="428"/>
                  <a:pt x="1135" y="432"/>
                </a:cubicBezTo>
                <a:cubicBezTo>
                  <a:pt x="1135" y="435"/>
                  <a:pt x="1138" y="438"/>
                  <a:pt x="1143" y="438"/>
                </a:cubicBezTo>
                <a:cubicBezTo>
                  <a:pt x="1147" y="438"/>
                  <a:pt x="1150" y="435"/>
                  <a:pt x="1150" y="432"/>
                </a:cubicBezTo>
                <a:cubicBezTo>
                  <a:pt x="1150" y="428"/>
                  <a:pt x="1147" y="425"/>
                  <a:pt x="1143" y="425"/>
                </a:cubicBezTo>
                <a:close/>
                <a:moveTo>
                  <a:pt x="1208" y="290"/>
                </a:moveTo>
                <a:cubicBezTo>
                  <a:pt x="1204" y="290"/>
                  <a:pt x="1201" y="293"/>
                  <a:pt x="1201" y="296"/>
                </a:cubicBezTo>
                <a:cubicBezTo>
                  <a:pt x="1201" y="300"/>
                  <a:pt x="1204" y="303"/>
                  <a:pt x="1208" y="303"/>
                </a:cubicBezTo>
                <a:cubicBezTo>
                  <a:pt x="1213" y="303"/>
                  <a:pt x="1216" y="300"/>
                  <a:pt x="1216" y="296"/>
                </a:cubicBezTo>
                <a:cubicBezTo>
                  <a:pt x="1216" y="293"/>
                  <a:pt x="1213" y="290"/>
                  <a:pt x="1208" y="290"/>
                </a:cubicBezTo>
                <a:close/>
                <a:moveTo>
                  <a:pt x="1186" y="309"/>
                </a:moveTo>
                <a:cubicBezTo>
                  <a:pt x="1182" y="309"/>
                  <a:pt x="1179" y="312"/>
                  <a:pt x="1179" y="316"/>
                </a:cubicBezTo>
                <a:cubicBezTo>
                  <a:pt x="1179" y="320"/>
                  <a:pt x="1182" y="323"/>
                  <a:pt x="1186" y="323"/>
                </a:cubicBezTo>
                <a:cubicBezTo>
                  <a:pt x="1191" y="323"/>
                  <a:pt x="1194" y="320"/>
                  <a:pt x="1194" y="316"/>
                </a:cubicBezTo>
                <a:cubicBezTo>
                  <a:pt x="1194" y="312"/>
                  <a:pt x="1191" y="309"/>
                  <a:pt x="1186" y="309"/>
                </a:cubicBezTo>
                <a:close/>
                <a:moveTo>
                  <a:pt x="1208" y="309"/>
                </a:moveTo>
                <a:cubicBezTo>
                  <a:pt x="1204" y="309"/>
                  <a:pt x="1201" y="312"/>
                  <a:pt x="1201" y="316"/>
                </a:cubicBezTo>
                <a:cubicBezTo>
                  <a:pt x="1201" y="320"/>
                  <a:pt x="1204" y="323"/>
                  <a:pt x="1208" y="323"/>
                </a:cubicBezTo>
                <a:cubicBezTo>
                  <a:pt x="1213" y="323"/>
                  <a:pt x="1216" y="320"/>
                  <a:pt x="1216" y="316"/>
                </a:cubicBezTo>
                <a:cubicBezTo>
                  <a:pt x="1216" y="312"/>
                  <a:pt x="1213" y="309"/>
                  <a:pt x="1208" y="309"/>
                </a:cubicBezTo>
                <a:close/>
                <a:moveTo>
                  <a:pt x="1186" y="329"/>
                </a:moveTo>
                <a:cubicBezTo>
                  <a:pt x="1182" y="329"/>
                  <a:pt x="1179" y="332"/>
                  <a:pt x="1179" y="335"/>
                </a:cubicBezTo>
                <a:cubicBezTo>
                  <a:pt x="1179" y="339"/>
                  <a:pt x="1182" y="342"/>
                  <a:pt x="1186" y="342"/>
                </a:cubicBezTo>
                <a:cubicBezTo>
                  <a:pt x="1191" y="342"/>
                  <a:pt x="1194" y="339"/>
                  <a:pt x="1194" y="335"/>
                </a:cubicBezTo>
                <a:cubicBezTo>
                  <a:pt x="1194" y="332"/>
                  <a:pt x="1191" y="329"/>
                  <a:pt x="1186" y="329"/>
                </a:cubicBezTo>
                <a:close/>
                <a:moveTo>
                  <a:pt x="1208" y="329"/>
                </a:moveTo>
                <a:cubicBezTo>
                  <a:pt x="1204" y="329"/>
                  <a:pt x="1201" y="332"/>
                  <a:pt x="1201" y="335"/>
                </a:cubicBezTo>
                <a:cubicBezTo>
                  <a:pt x="1201" y="339"/>
                  <a:pt x="1204" y="342"/>
                  <a:pt x="1208" y="342"/>
                </a:cubicBezTo>
                <a:cubicBezTo>
                  <a:pt x="1213" y="342"/>
                  <a:pt x="1216" y="339"/>
                  <a:pt x="1216" y="335"/>
                </a:cubicBezTo>
                <a:cubicBezTo>
                  <a:pt x="1216" y="332"/>
                  <a:pt x="1213" y="329"/>
                  <a:pt x="1208" y="329"/>
                </a:cubicBezTo>
                <a:close/>
                <a:moveTo>
                  <a:pt x="1186" y="348"/>
                </a:moveTo>
                <a:cubicBezTo>
                  <a:pt x="1182" y="348"/>
                  <a:pt x="1179" y="351"/>
                  <a:pt x="1179" y="355"/>
                </a:cubicBezTo>
                <a:cubicBezTo>
                  <a:pt x="1179" y="359"/>
                  <a:pt x="1182" y="362"/>
                  <a:pt x="1186" y="362"/>
                </a:cubicBezTo>
                <a:cubicBezTo>
                  <a:pt x="1191" y="362"/>
                  <a:pt x="1194" y="359"/>
                  <a:pt x="1194" y="355"/>
                </a:cubicBezTo>
                <a:cubicBezTo>
                  <a:pt x="1194" y="351"/>
                  <a:pt x="1191" y="348"/>
                  <a:pt x="1186" y="348"/>
                </a:cubicBezTo>
                <a:close/>
                <a:moveTo>
                  <a:pt x="1208" y="348"/>
                </a:moveTo>
                <a:cubicBezTo>
                  <a:pt x="1204" y="348"/>
                  <a:pt x="1201" y="351"/>
                  <a:pt x="1201" y="355"/>
                </a:cubicBezTo>
                <a:cubicBezTo>
                  <a:pt x="1201" y="359"/>
                  <a:pt x="1204" y="362"/>
                  <a:pt x="1208" y="362"/>
                </a:cubicBezTo>
                <a:cubicBezTo>
                  <a:pt x="1213" y="362"/>
                  <a:pt x="1216" y="359"/>
                  <a:pt x="1216" y="355"/>
                </a:cubicBezTo>
                <a:cubicBezTo>
                  <a:pt x="1216" y="351"/>
                  <a:pt x="1213" y="348"/>
                  <a:pt x="1208" y="348"/>
                </a:cubicBezTo>
                <a:close/>
                <a:moveTo>
                  <a:pt x="1186" y="368"/>
                </a:moveTo>
                <a:cubicBezTo>
                  <a:pt x="1182" y="368"/>
                  <a:pt x="1179" y="371"/>
                  <a:pt x="1179" y="374"/>
                </a:cubicBezTo>
                <a:cubicBezTo>
                  <a:pt x="1179" y="378"/>
                  <a:pt x="1182" y="381"/>
                  <a:pt x="1186" y="381"/>
                </a:cubicBezTo>
                <a:cubicBezTo>
                  <a:pt x="1191" y="381"/>
                  <a:pt x="1194" y="378"/>
                  <a:pt x="1194" y="374"/>
                </a:cubicBezTo>
                <a:cubicBezTo>
                  <a:pt x="1194" y="371"/>
                  <a:pt x="1191" y="368"/>
                  <a:pt x="1186" y="368"/>
                </a:cubicBezTo>
                <a:close/>
                <a:moveTo>
                  <a:pt x="1208" y="368"/>
                </a:moveTo>
                <a:cubicBezTo>
                  <a:pt x="1204" y="368"/>
                  <a:pt x="1201" y="371"/>
                  <a:pt x="1201" y="374"/>
                </a:cubicBezTo>
                <a:cubicBezTo>
                  <a:pt x="1201" y="378"/>
                  <a:pt x="1204" y="381"/>
                  <a:pt x="1208" y="381"/>
                </a:cubicBezTo>
                <a:cubicBezTo>
                  <a:pt x="1213" y="381"/>
                  <a:pt x="1216" y="378"/>
                  <a:pt x="1216" y="374"/>
                </a:cubicBezTo>
                <a:cubicBezTo>
                  <a:pt x="1216" y="371"/>
                  <a:pt x="1213" y="368"/>
                  <a:pt x="1208" y="368"/>
                </a:cubicBezTo>
                <a:close/>
                <a:moveTo>
                  <a:pt x="1186" y="387"/>
                </a:moveTo>
                <a:cubicBezTo>
                  <a:pt x="1182" y="387"/>
                  <a:pt x="1179" y="390"/>
                  <a:pt x="1179" y="393"/>
                </a:cubicBezTo>
                <a:cubicBezTo>
                  <a:pt x="1179" y="397"/>
                  <a:pt x="1182" y="400"/>
                  <a:pt x="1186" y="400"/>
                </a:cubicBezTo>
                <a:cubicBezTo>
                  <a:pt x="1191" y="400"/>
                  <a:pt x="1194" y="397"/>
                  <a:pt x="1194" y="393"/>
                </a:cubicBezTo>
                <a:cubicBezTo>
                  <a:pt x="1194" y="390"/>
                  <a:pt x="1191" y="387"/>
                  <a:pt x="1186" y="387"/>
                </a:cubicBezTo>
                <a:close/>
                <a:moveTo>
                  <a:pt x="1208" y="387"/>
                </a:moveTo>
                <a:cubicBezTo>
                  <a:pt x="1204" y="387"/>
                  <a:pt x="1201" y="390"/>
                  <a:pt x="1201" y="393"/>
                </a:cubicBezTo>
                <a:cubicBezTo>
                  <a:pt x="1201" y="397"/>
                  <a:pt x="1204" y="400"/>
                  <a:pt x="1208" y="400"/>
                </a:cubicBezTo>
                <a:cubicBezTo>
                  <a:pt x="1213" y="400"/>
                  <a:pt x="1216" y="397"/>
                  <a:pt x="1216" y="393"/>
                </a:cubicBezTo>
                <a:cubicBezTo>
                  <a:pt x="1216" y="390"/>
                  <a:pt x="1213" y="387"/>
                  <a:pt x="1208" y="387"/>
                </a:cubicBezTo>
                <a:close/>
                <a:moveTo>
                  <a:pt x="1186" y="406"/>
                </a:moveTo>
                <a:cubicBezTo>
                  <a:pt x="1182" y="406"/>
                  <a:pt x="1179" y="409"/>
                  <a:pt x="1179" y="413"/>
                </a:cubicBezTo>
                <a:cubicBezTo>
                  <a:pt x="1179" y="416"/>
                  <a:pt x="1182" y="419"/>
                  <a:pt x="1186" y="419"/>
                </a:cubicBezTo>
                <a:cubicBezTo>
                  <a:pt x="1191" y="419"/>
                  <a:pt x="1194" y="416"/>
                  <a:pt x="1194" y="413"/>
                </a:cubicBezTo>
                <a:cubicBezTo>
                  <a:pt x="1194" y="409"/>
                  <a:pt x="1191" y="406"/>
                  <a:pt x="1186" y="406"/>
                </a:cubicBezTo>
                <a:close/>
                <a:moveTo>
                  <a:pt x="1208" y="406"/>
                </a:moveTo>
                <a:cubicBezTo>
                  <a:pt x="1204" y="406"/>
                  <a:pt x="1201" y="409"/>
                  <a:pt x="1201" y="413"/>
                </a:cubicBezTo>
                <a:cubicBezTo>
                  <a:pt x="1201" y="416"/>
                  <a:pt x="1204" y="419"/>
                  <a:pt x="1208" y="419"/>
                </a:cubicBezTo>
                <a:cubicBezTo>
                  <a:pt x="1213" y="419"/>
                  <a:pt x="1216" y="416"/>
                  <a:pt x="1216" y="413"/>
                </a:cubicBezTo>
                <a:cubicBezTo>
                  <a:pt x="1216" y="409"/>
                  <a:pt x="1213" y="406"/>
                  <a:pt x="1208" y="406"/>
                </a:cubicBezTo>
                <a:close/>
                <a:moveTo>
                  <a:pt x="1208" y="425"/>
                </a:moveTo>
                <a:cubicBezTo>
                  <a:pt x="1204" y="425"/>
                  <a:pt x="1201" y="428"/>
                  <a:pt x="1201" y="432"/>
                </a:cubicBezTo>
                <a:cubicBezTo>
                  <a:pt x="1201" y="435"/>
                  <a:pt x="1204" y="438"/>
                  <a:pt x="1208" y="438"/>
                </a:cubicBezTo>
                <a:cubicBezTo>
                  <a:pt x="1213" y="438"/>
                  <a:pt x="1216" y="435"/>
                  <a:pt x="1216" y="432"/>
                </a:cubicBezTo>
                <a:cubicBezTo>
                  <a:pt x="1216" y="428"/>
                  <a:pt x="1213" y="425"/>
                  <a:pt x="1208" y="425"/>
                </a:cubicBezTo>
                <a:close/>
                <a:moveTo>
                  <a:pt x="1075" y="446"/>
                </a:moveTo>
                <a:cubicBezTo>
                  <a:pt x="1071" y="446"/>
                  <a:pt x="1068" y="448"/>
                  <a:pt x="1068" y="452"/>
                </a:cubicBezTo>
                <a:cubicBezTo>
                  <a:pt x="1068" y="455"/>
                  <a:pt x="1071" y="458"/>
                  <a:pt x="1075" y="458"/>
                </a:cubicBezTo>
                <a:cubicBezTo>
                  <a:pt x="1080" y="458"/>
                  <a:pt x="1083" y="455"/>
                  <a:pt x="1083" y="452"/>
                </a:cubicBezTo>
                <a:cubicBezTo>
                  <a:pt x="1083" y="448"/>
                  <a:pt x="1080" y="446"/>
                  <a:pt x="1075" y="446"/>
                </a:cubicBezTo>
                <a:close/>
                <a:moveTo>
                  <a:pt x="1075" y="503"/>
                </a:moveTo>
                <a:cubicBezTo>
                  <a:pt x="1071" y="503"/>
                  <a:pt x="1068" y="506"/>
                  <a:pt x="1068" y="509"/>
                </a:cubicBezTo>
                <a:cubicBezTo>
                  <a:pt x="1068" y="513"/>
                  <a:pt x="1071" y="516"/>
                  <a:pt x="1075" y="516"/>
                </a:cubicBezTo>
                <a:cubicBezTo>
                  <a:pt x="1080" y="516"/>
                  <a:pt x="1083" y="513"/>
                  <a:pt x="1083" y="509"/>
                </a:cubicBezTo>
                <a:cubicBezTo>
                  <a:pt x="1083" y="506"/>
                  <a:pt x="1080" y="503"/>
                  <a:pt x="1075" y="503"/>
                </a:cubicBezTo>
                <a:close/>
                <a:moveTo>
                  <a:pt x="1075" y="522"/>
                </a:moveTo>
                <a:cubicBezTo>
                  <a:pt x="1071" y="522"/>
                  <a:pt x="1068" y="525"/>
                  <a:pt x="1068" y="529"/>
                </a:cubicBezTo>
                <a:cubicBezTo>
                  <a:pt x="1068" y="533"/>
                  <a:pt x="1071" y="536"/>
                  <a:pt x="1075" y="536"/>
                </a:cubicBezTo>
                <a:cubicBezTo>
                  <a:pt x="1080" y="536"/>
                  <a:pt x="1083" y="533"/>
                  <a:pt x="1083" y="529"/>
                </a:cubicBezTo>
                <a:cubicBezTo>
                  <a:pt x="1083" y="525"/>
                  <a:pt x="1080" y="522"/>
                  <a:pt x="1075" y="522"/>
                </a:cubicBezTo>
                <a:close/>
                <a:moveTo>
                  <a:pt x="1054" y="542"/>
                </a:moveTo>
                <a:cubicBezTo>
                  <a:pt x="1050" y="542"/>
                  <a:pt x="1046" y="545"/>
                  <a:pt x="1046" y="549"/>
                </a:cubicBezTo>
                <a:cubicBezTo>
                  <a:pt x="1046" y="552"/>
                  <a:pt x="1050" y="556"/>
                  <a:pt x="1054" y="556"/>
                </a:cubicBezTo>
                <a:cubicBezTo>
                  <a:pt x="1058" y="556"/>
                  <a:pt x="1061" y="552"/>
                  <a:pt x="1061" y="549"/>
                </a:cubicBezTo>
                <a:cubicBezTo>
                  <a:pt x="1061" y="545"/>
                  <a:pt x="1058" y="542"/>
                  <a:pt x="1054" y="542"/>
                </a:cubicBezTo>
                <a:close/>
                <a:moveTo>
                  <a:pt x="1075" y="542"/>
                </a:moveTo>
                <a:cubicBezTo>
                  <a:pt x="1071" y="542"/>
                  <a:pt x="1068" y="545"/>
                  <a:pt x="1068" y="549"/>
                </a:cubicBezTo>
                <a:cubicBezTo>
                  <a:pt x="1068" y="552"/>
                  <a:pt x="1071" y="556"/>
                  <a:pt x="1075" y="556"/>
                </a:cubicBezTo>
                <a:cubicBezTo>
                  <a:pt x="1080" y="556"/>
                  <a:pt x="1083" y="552"/>
                  <a:pt x="1083" y="549"/>
                </a:cubicBezTo>
                <a:cubicBezTo>
                  <a:pt x="1083" y="545"/>
                  <a:pt x="1080" y="542"/>
                  <a:pt x="1075" y="542"/>
                </a:cubicBezTo>
                <a:close/>
                <a:moveTo>
                  <a:pt x="1054" y="561"/>
                </a:moveTo>
                <a:cubicBezTo>
                  <a:pt x="1050" y="561"/>
                  <a:pt x="1046" y="564"/>
                  <a:pt x="1046" y="567"/>
                </a:cubicBezTo>
                <a:cubicBezTo>
                  <a:pt x="1046" y="571"/>
                  <a:pt x="1050" y="574"/>
                  <a:pt x="1054" y="574"/>
                </a:cubicBezTo>
                <a:cubicBezTo>
                  <a:pt x="1058" y="574"/>
                  <a:pt x="1061" y="571"/>
                  <a:pt x="1061" y="567"/>
                </a:cubicBezTo>
                <a:cubicBezTo>
                  <a:pt x="1061" y="564"/>
                  <a:pt x="1058" y="561"/>
                  <a:pt x="1054" y="561"/>
                </a:cubicBezTo>
                <a:close/>
                <a:moveTo>
                  <a:pt x="1075" y="561"/>
                </a:moveTo>
                <a:cubicBezTo>
                  <a:pt x="1071" y="561"/>
                  <a:pt x="1068" y="564"/>
                  <a:pt x="1068" y="567"/>
                </a:cubicBezTo>
                <a:cubicBezTo>
                  <a:pt x="1068" y="571"/>
                  <a:pt x="1071" y="574"/>
                  <a:pt x="1075" y="574"/>
                </a:cubicBezTo>
                <a:cubicBezTo>
                  <a:pt x="1080" y="574"/>
                  <a:pt x="1083" y="571"/>
                  <a:pt x="1083" y="567"/>
                </a:cubicBezTo>
                <a:cubicBezTo>
                  <a:pt x="1083" y="564"/>
                  <a:pt x="1080" y="561"/>
                  <a:pt x="1075" y="561"/>
                </a:cubicBezTo>
                <a:close/>
                <a:moveTo>
                  <a:pt x="1054" y="580"/>
                </a:moveTo>
                <a:cubicBezTo>
                  <a:pt x="1050" y="580"/>
                  <a:pt x="1046" y="583"/>
                  <a:pt x="1046" y="587"/>
                </a:cubicBezTo>
                <a:cubicBezTo>
                  <a:pt x="1046" y="590"/>
                  <a:pt x="1050" y="593"/>
                  <a:pt x="1054" y="593"/>
                </a:cubicBezTo>
                <a:cubicBezTo>
                  <a:pt x="1058" y="593"/>
                  <a:pt x="1061" y="590"/>
                  <a:pt x="1061" y="587"/>
                </a:cubicBezTo>
                <a:cubicBezTo>
                  <a:pt x="1061" y="583"/>
                  <a:pt x="1058" y="580"/>
                  <a:pt x="1054" y="580"/>
                </a:cubicBezTo>
                <a:close/>
                <a:moveTo>
                  <a:pt x="1075" y="580"/>
                </a:moveTo>
                <a:cubicBezTo>
                  <a:pt x="1071" y="580"/>
                  <a:pt x="1068" y="583"/>
                  <a:pt x="1068" y="587"/>
                </a:cubicBezTo>
                <a:cubicBezTo>
                  <a:pt x="1068" y="590"/>
                  <a:pt x="1071" y="593"/>
                  <a:pt x="1075" y="593"/>
                </a:cubicBezTo>
                <a:cubicBezTo>
                  <a:pt x="1080" y="593"/>
                  <a:pt x="1083" y="590"/>
                  <a:pt x="1083" y="587"/>
                </a:cubicBezTo>
                <a:cubicBezTo>
                  <a:pt x="1083" y="583"/>
                  <a:pt x="1080" y="580"/>
                  <a:pt x="1075" y="580"/>
                </a:cubicBezTo>
                <a:close/>
                <a:moveTo>
                  <a:pt x="1098" y="446"/>
                </a:moveTo>
                <a:cubicBezTo>
                  <a:pt x="1094" y="446"/>
                  <a:pt x="1090" y="448"/>
                  <a:pt x="1090" y="452"/>
                </a:cubicBezTo>
                <a:cubicBezTo>
                  <a:pt x="1090" y="455"/>
                  <a:pt x="1094" y="458"/>
                  <a:pt x="1098" y="458"/>
                </a:cubicBezTo>
                <a:cubicBezTo>
                  <a:pt x="1102" y="458"/>
                  <a:pt x="1105" y="455"/>
                  <a:pt x="1105" y="452"/>
                </a:cubicBezTo>
                <a:cubicBezTo>
                  <a:pt x="1105" y="448"/>
                  <a:pt x="1102" y="446"/>
                  <a:pt x="1098" y="446"/>
                </a:cubicBezTo>
                <a:close/>
                <a:moveTo>
                  <a:pt x="1120" y="446"/>
                </a:moveTo>
                <a:cubicBezTo>
                  <a:pt x="1116" y="446"/>
                  <a:pt x="1113" y="448"/>
                  <a:pt x="1113" y="452"/>
                </a:cubicBezTo>
                <a:cubicBezTo>
                  <a:pt x="1113" y="455"/>
                  <a:pt x="1116" y="458"/>
                  <a:pt x="1120" y="458"/>
                </a:cubicBezTo>
                <a:cubicBezTo>
                  <a:pt x="1125" y="458"/>
                  <a:pt x="1128" y="455"/>
                  <a:pt x="1128" y="452"/>
                </a:cubicBezTo>
                <a:cubicBezTo>
                  <a:pt x="1128" y="448"/>
                  <a:pt x="1125" y="446"/>
                  <a:pt x="1120" y="446"/>
                </a:cubicBezTo>
                <a:close/>
                <a:moveTo>
                  <a:pt x="1098" y="464"/>
                </a:moveTo>
                <a:cubicBezTo>
                  <a:pt x="1094" y="464"/>
                  <a:pt x="1090" y="467"/>
                  <a:pt x="1090" y="471"/>
                </a:cubicBezTo>
                <a:cubicBezTo>
                  <a:pt x="1090" y="475"/>
                  <a:pt x="1094" y="478"/>
                  <a:pt x="1098" y="478"/>
                </a:cubicBezTo>
                <a:cubicBezTo>
                  <a:pt x="1102" y="478"/>
                  <a:pt x="1105" y="475"/>
                  <a:pt x="1105" y="471"/>
                </a:cubicBezTo>
                <a:cubicBezTo>
                  <a:pt x="1105" y="467"/>
                  <a:pt x="1102" y="464"/>
                  <a:pt x="1098" y="464"/>
                </a:cubicBezTo>
                <a:close/>
                <a:moveTo>
                  <a:pt x="1098" y="484"/>
                </a:moveTo>
                <a:cubicBezTo>
                  <a:pt x="1094" y="484"/>
                  <a:pt x="1090" y="487"/>
                  <a:pt x="1090" y="490"/>
                </a:cubicBezTo>
                <a:cubicBezTo>
                  <a:pt x="1090" y="494"/>
                  <a:pt x="1094" y="497"/>
                  <a:pt x="1098" y="497"/>
                </a:cubicBezTo>
                <a:cubicBezTo>
                  <a:pt x="1102" y="497"/>
                  <a:pt x="1105" y="494"/>
                  <a:pt x="1105" y="490"/>
                </a:cubicBezTo>
                <a:cubicBezTo>
                  <a:pt x="1105" y="487"/>
                  <a:pt x="1102" y="484"/>
                  <a:pt x="1098" y="484"/>
                </a:cubicBezTo>
                <a:close/>
                <a:moveTo>
                  <a:pt x="1120" y="484"/>
                </a:moveTo>
                <a:cubicBezTo>
                  <a:pt x="1116" y="484"/>
                  <a:pt x="1113" y="487"/>
                  <a:pt x="1113" y="490"/>
                </a:cubicBezTo>
                <a:cubicBezTo>
                  <a:pt x="1113" y="494"/>
                  <a:pt x="1116" y="497"/>
                  <a:pt x="1120" y="497"/>
                </a:cubicBezTo>
                <a:cubicBezTo>
                  <a:pt x="1125" y="497"/>
                  <a:pt x="1128" y="494"/>
                  <a:pt x="1128" y="490"/>
                </a:cubicBezTo>
                <a:cubicBezTo>
                  <a:pt x="1128" y="487"/>
                  <a:pt x="1125" y="484"/>
                  <a:pt x="1120" y="484"/>
                </a:cubicBezTo>
                <a:close/>
                <a:moveTo>
                  <a:pt x="1098" y="503"/>
                </a:moveTo>
                <a:cubicBezTo>
                  <a:pt x="1094" y="503"/>
                  <a:pt x="1090" y="506"/>
                  <a:pt x="1090" y="509"/>
                </a:cubicBezTo>
                <a:cubicBezTo>
                  <a:pt x="1090" y="513"/>
                  <a:pt x="1094" y="516"/>
                  <a:pt x="1098" y="516"/>
                </a:cubicBezTo>
                <a:cubicBezTo>
                  <a:pt x="1102" y="516"/>
                  <a:pt x="1105" y="513"/>
                  <a:pt x="1105" y="509"/>
                </a:cubicBezTo>
                <a:cubicBezTo>
                  <a:pt x="1105" y="506"/>
                  <a:pt x="1102" y="503"/>
                  <a:pt x="1098" y="503"/>
                </a:cubicBezTo>
                <a:close/>
                <a:moveTo>
                  <a:pt x="1120" y="503"/>
                </a:moveTo>
                <a:cubicBezTo>
                  <a:pt x="1116" y="503"/>
                  <a:pt x="1113" y="506"/>
                  <a:pt x="1113" y="509"/>
                </a:cubicBezTo>
                <a:cubicBezTo>
                  <a:pt x="1113" y="513"/>
                  <a:pt x="1116" y="516"/>
                  <a:pt x="1120" y="516"/>
                </a:cubicBezTo>
                <a:cubicBezTo>
                  <a:pt x="1125" y="516"/>
                  <a:pt x="1128" y="513"/>
                  <a:pt x="1128" y="509"/>
                </a:cubicBezTo>
                <a:cubicBezTo>
                  <a:pt x="1128" y="506"/>
                  <a:pt x="1125" y="503"/>
                  <a:pt x="1120" y="503"/>
                </a:cubicBezTo>
                <a:close/>
                <a:moveTo>
                  <a:pt x="1098" y="522"/>
                </a:moveTo>
                <a:cubicBezTo>
                  <a:pt x="1094" y="522"/>
                  <a:pt x="1090" y="525"/>
                  <a:pt x="1090" y="529"/>
                </a:cubicBezTo>
                <a:cubicBezTo>
                  <a:pt x="1090" y="533"/>
                  <a:pt x="1094" y="536"/>
                  <a:pt x="1098" y="536"/>
                </a:cubicBezTo>
                <a:cubicBezTo>
                  <a:pt x="1102" y="536"/>
                  <a:pt x="1105" y="533"/>
                  <a:pt x="1105" y="529"/>
                </a:cubicBezTo>
                <a:cubicBezTo>
                  <a:pt x="1105" y="525"/>
                  <a:pt x="1102" y="522"/>
                  <a:pt x="1098" y="522"/>
                </a:cubicBezTo>
                <a:close/>
                <a:moveTo>
                  <a:pt x="1120" y="522"/>
                </a:moveTo>
                <a:cubicBezTo>
                  <a:pt x="1116" y="522"/>
                  <a:pt x="1113" y="525"/>
                  <a:pt x="1113" y="529"/>
                </a:cubicBezTo>
                <a:cubicBezTo>
                  <a:pt x="1113" y="533"/>
                  <a:pt x="1116" y="536"/>
                  <a:pt x="1120" y="536"/>
                </a:cubicBezTo>
                <a:cubicBezTo>
                  <a:pt x="1125" y="536"/>
                  <a:pt x="1128" y="533"/>
                  <a:pt x="1128" y="529"/>
                </a:cubicBezTo>
                <a:cubicBezTo>
                  <a:pt x="1128" y="525"/>
                  <a:pt x="1125" y="522"/>
                  <a:pt x="1120" y="522"/>
                </a:cubicBezTo>
                <a:close/>
                <a:moveTo>
                  <a:pt x="1098" y="542"/>
                </a:moveTo>
                <a:cubicBezTo>
                  <a:pt x="1094" y="542"/>
                  <a:pt x="1090" y="545"/>
                  <a:pt x="1090" y="549"/>
                </a:cubicBezTo>
                <a:cubicBezTo>
                  <a:pt x="1090" y="552"/>
                  <a:pt x="1094" y="556"/>
                  <a:pt x="1098" y="556"/>
                </a:cubicBezTo>
                <a:cubicBezTo>
                  <a:pt x="1102" y="556"/>
                  <a:pt x="1105" y="552"/>
                  <a:pt x="1105" y="549"/>
                </a:cubicBezTo>
                <a:cubicBezTo>
                  <a:pt x="1105" y="545"/>
                  <a:pt x="1102" y="542"/>
                  <a:pt x="1098" y="542"/>
                </a:cubicBezTo>
                <a:close/>
                <a:moveTo>
                  <a:pt x="1120" y="542"/>
                </a:moveTo>
                <a:cubicBezTo>
                  <a:pt x="1116" y="542"/>
                  <a:pt x="1113" y="545"/>
                  <a:pt x="1113" y="549"/>
                </a:cubicBezTo>
                <a:cubicBezTo>
                  <a:pt x="1113" y="552"/>
                  <a:pt x="1116" y="556"/>
                  <a:pt x="1120" y="556"/>
                </a:cubicBezTo>
                <a:cubicBezTo>
                  <a:pt x="1125" y="556"/>
                  <a:pt x="1128" y="552"/>
                  <a:pt x="1128" y="549"/>
                </a:cubicBezTo>
                <a:cubicBezTo>
                  <a:pt x="1128" y="545"/>
                  <a:pt x="1125" y="542"/>
                  <a:pt x="1120" y="542"/>
                </a:cubicBezTo>
                <a:close/>
                <a:moveTo>
                  <a:pt x="1098" y="561"/>
                </a:moveTo>
                <a:cubicBezTo>
                  <a:pt x="1094" y="561"/>
                  <a:pt x="1090" y="564"/>
                  <a:pt x="1090" y="567"/>
                </a:cubicBezTo>
                <a:cubicBezTo>
                  <a:pt x="1090" y="571"/>
                  <a:pt x="1094" y="574"/>
                  <a:pt x="1098" y="574"/>
                </a:cubicBezTo>
                <a:cubicBezTo>
                  <a:pt x="1102" y="574"/>
                  <a:pt x="1105" y="571"/>
                  <a:pt x="1105" y="567"/>
                </a:cubicBezTo>
                <a:cubicBezTo>
                  <a:pt x="1105" y="564"/>
                  <a:pt x="1102" y="561"/>
                  <a:pt x="1098" y="561"/>
                </a:cubicBezTo>
                <a:close/>
                <a:moveTo>
                  <a:pt x="1120" y="561"/>
                </a:moveTo>
                <a:cubicBezTo>
                  <a:pt x="1116" y="561"/>
                  <a:pt x="1113" y="564"/>
                  <a:pt x="1113" y="567"/>
                </a:cubicBezTo>
                <a:cubicBezTo>
                  <a:pt x="1113" y="571"/>
                  <a:pt x="1116" y="574"/>
                  <a:pt x="1120" y="574"/>
                </a:cubicBezTo>
                <a:cubicBezTo>
                  <a:pt x="1125" y="574"/>
                  <a:pt x="1128" y="571"/>
                  <a:pt x="1128" y="567"/>
                </a:cubicBezTo>
                <a:cubicBezTo>
                  <a:pt x="1128" y="564"/>
                  <a:pt x="1125" y="561"/>
                  <a:pt x="1120" y="561"/>
                </a:cubicBezTo>
                <a:close/>
                <a:moveTo>
                  <a:pt x="1098" y="580"/>
                </a:moveTo>
                <a:cubicBezTo>
                  <a:pt x="1094" y="580"/>
                  <a:pt x="1090" y="583"/>
                  <a:pt x="1090" y="587"/>
                </a:cubicBezTo>
                <a:cubicBezTo>
                  <a:pt x="1090" y="590"/>
                  <a:pt x="1094" y="593"/>
                  <a:pt x="1098" y="593"/>
                </a:cubicBezTo>
                <a:cubicBezTo>
                  <a:pt x="1102" y="593"/>
                  <a:pt x="1105" y="590"/>
                  <a:pt x="1105" y="587"/>
                </a:cubicBezTo>
                <a:cubicBezTo>
                  <a:pt x="1105" y="583"/>
                  <a:pt x="1102" y="580"/>
                  <a:pt x="1098" y="580"/>
                </a:cubicBezTo>
                <a:close/>
                <a:moveTo>
                  <a:pt x="1120" y="580"/>
                </a:moveTo>
                <a:cubicBezTo>
                  <a:pt x="1116" y="580"/>
                  <a:pt x="1113" y="583"/>
                  <a:pt x="1113" y="587"/>
                </a:cubicBezTo>
                <a:cubicBezTo>
                  <a:pt x="1113" y="590"/>
                  <a:pt x="1116" y="593"/>
                  <a:pt x="1120" y="593"/>
                </a:cubicBezTo>
                <a:cubicBezTo>
                  <a:pt x="1125" y="593"/>
                  <a:pt x="1128" y="590"/>
                  <a:pt x="1128" y="587"/>
                </a:cubicBezTo>
                <a:cubicBezTo>
                  <a:pt x="1128" y="583"/>
                  <a:pt x="1125" y="580"/>
                  <a:pt x="1120" y="580"/>
                </a:cubicBezTo>
                <a:close/>
                <a:moveTo>
                  <a:pt x="1143" y="484"/>
                </a:moveTo>
                <a:cubicBezTo>
                  <a:pt x="1138" y="484"/>
                  <a:pt x="1135" y="487"/>
                  <a:pt x="1135" y="490"/>
                </a:cubicBezTo>
                <a:cubicBezTo>
                  <a:pt x="1135" y="494"/>
                  <a:pt x="1138" y="497"/>
                  <a:pt x="1143" y="497"/>
                </a:cubicBezTo>
                <a:cubicBezTo>
                  <a:pt x="1147" y="497"/>
                  <a:pt x="1150" y="494"/>
                  <a:pt x="1150" y="490"/>
                </a:cubicBezTo>
                <a:cubicBezTo>
                  <a:pt x="1150" y="487"/>
                  <a:pt x="1147" y="484"/>
                  <a:pt x="1143" y="484"/>
                </a:cubicBezTo>
                <a:close/>
                <a:moveTo>
                  <a:pt x="1164" y="484"/>
                </a:moveTo>
                <a:cubicBezTo>
                  <a:pt x="1160" y="484"/>
                  <a:pt x="1157" y="487"/>
                  <a:pt x="1157" y="490"/>
                </a:cubicBezTo>
                <a:cubicBezTo>
                  <a:pt x="1157" y="494"/>
                  <a:pt x="1160" y="497"/>
                  <a:pt x="1164" y="497"/>
                </a:cubicBezTo>
                <a:cubicBezTo>
                  <a:pt x="1169" y="497"/>
                  <a:pt x="1172" y="494"/>
                  <a:pt x="1172" y="490"/>
                </a:cubicBezTo>
                <a:cubicBezTo>
                  <a:pt x="1172" y="487"/>
                  <a:pt x="1169" y="484"/>
                  <a:pt x="1164" y="484"/>
                </a:cubicBezTo>
                <a:close/>
                <a:moveTo>
                  <a:pt x="1143" y="503"/>
                </a:moveTo>
                <a:cubicBezTo>
                  <a:pt x="1138" y="503"/>
                  <a:pt x="1135" y="506"/>
                  <a:pt x="1135" y="509"/>
                </a:cubicBezTo>
                <a:cubicBezTo>
                  <a:pt x="1135" y="513"/>
                  <a:pt x="1138" y="516"/>
                  <a:pt x="1143" y="516"/>
                </a:cubicBezTo>
                <a:cubicBezTo>
                  <a:pt x="1147" y="516"/>
                  <a:pt x="1150" y="513"/>
                  <a:pt x="1150" y="509"/>
                </a:cubicBezTo>
                <a:cubicBezTo>
                  <a:pt x="1150" y="506"/>
                  <a:pt x="1147" y="503"/>
                  <a:pt x="1143" y="503"/>
                </a:cubicBezTo>
                <a:close/>
                <a:moveTo>
                  <a:pt x="1164" y="503"/>
                </a:moveTo>
                <a:cubicBezTo>
                  <a:pt x="1160" y="503"/>
                  <a:pt x="1157" y="506"/>
                  <a:pt x="1157" y="509"/>
                </a:cubicBezTo>
                <a:cubicBezTo>
                  <a:pt x="1157" y="513"/>
                  <a:pt x="1160" y="516"/>
                  <a:pt x="1164" y="516"/>
                </a:cubicBezTo>
                <a:cubicBezTo>
                  <a:pt x="1169" y="516"/>
                  <a:pt x="1172" y="513"/>
                  <a:pt x="1172" y="509"/>
                </a:cubicBezTo>
                <a:cubicBezTo>
                  <a:pt x="1172" y="506"/>
                  <a:pt x="1169" y="503"/>
                  <a:pt x="1164" y="503"/>
                </a:cubicBezTo>
                <a:close/>
                <a:moveTo>
                  <a:pt x="1143" y="522"/>
                </a:moveTo>
                <a:cubicBezTo>
                  <a:pt x="1138" y="522"/>
                  <a:pt x="1135" y="525"/>
                  <a:pt x="1135" y="529"/>
                </a:cubicBezTo>
                <a:cubicBezTo>
                  <a:pt x="1135" y="533"/>
                  <a:pt x="1138" y="536"/>
                  <a:pt x="1143" y="536"/>
                </a:cubicBezTo>
                <a:cubicBezTo>
                  <a:pt x="1147" y="536"/>
                  <a:pt x="1150" y="533"/>
                  <a:pt x="1150" y="529"/>
                </a:cubicBezTo>
                <a:cubicBezTo>
                  <a:pt x="1150" y="525"/>
                  <a:pt x="1147" y="522"/>
                  <a:pt x="1143" y="522"/>
                </a:cubicBezTo>
                <a:close/>
                <a:moveTo>
                  <a:pt x="1164" y="522"/>
                </a:moveTo>
                <a:cubicBezTo>
                  <a:pt x="1160" y="522"/>
                  <a:pt x="1157" y="525"/>
                  <a:pt x="1157" y="529"/>
                </a:cubicBezTo>
                <a:cubicBezTo>
                  <a:pt x="1157" y="533"/>
                  <a:pt x="1160" y="536"/>
                  <a:pt x="1164" y="536"/>
                </a:cubicBezTo>
                <a:cubicBezTo>
                  <a:pt x="1169" y="536"/>
                  <a:pt x="1172" y="533"/>
                  <a:pt x="1172" y="529"/>
                </a:cubicBezTo>
                <a:cubicBezTo>
                  <a:pt x="1172" y="525"/>
                  <a:pt x="1169" y="522"/>
                  <a:pt x="1164" y="522"/>
                </a:cubicBezTo>
                <a:close/>
                <a:moveTo>
                  <a:pt x="1143" y="542"/>
                </a:moveTo>
                <a:cubicBezTo>
                  <a:pt x="1138" y="542"/>
                  <a:pt x="1135" y="545"/>
                  <a:pt x="1135" y="549"/>
                </a:cubicBezTo>
                <a:cubicBezTo>
                  <a:pt x="1135" y="552"/>
                  <a:pt x="1138" y="556"/>
                  <a:pt x="1143" y="556"/>
                </a:cubicBezTo>
                <a:cubicBezTo>
                  <a:pt x="1147" y="556"/>
                  <a:pt x="1150" y="552"/>
                  <a:pt x="1150" y="549"/>
                </a:cubicBezTo>
                <a:cubicBezTo>
                  <a:pt x="1150" y="545"/>
                  <a:pt x="1147" y="542"/>
                  <a:pt x="1143" y="542"/>
                </a:cubicBezTo>
                <a:close/>
                <a:moveTo>
                  <a:pt x="1164" y="542"/>
                </a:moveTo>
                <a:cubicBezTo>
                  <a:pt x="1160" y="542"/>
                  <a:pt x="1157" y="545"/>
                  <a:pt x="1157" y="549"/>
                </a:cubicBezTo>
                <a:cubicBezTo>
                  <a:pt x="1157" y="552"/>
                  <a:pt x="1160" y="556"/>
                  <a:pt x="1164" y="556"/>
                </a:cubicBezTo>
                <a:cubicBezTo>
                  <a:pt x="1169" y="556"/>
                  <a:pt x="1172" y="552"/>
                  <a:pt x="1172" y="549"/>
                </a:cubicBezTo>
                <a:cubicBezTo>
                  <a:pt x="1172" y="545"/>
                  <a:pt x="1169" y="542"/>
                  <a:pt x="1164" y="542"/>
                </a:cubicBezTo>
                <a:close/>
                <a:moveTo>
                  <a:pt x="1143" y="561"/>
                </a:moveTo>
                <a:cubicBezTo>
                  <a:pt x="1138" y="561"/>
                  <a:pt x="1135" y="564"/>
                  <a:pt x="1135" y="567"/>
                </a:cubicBezTo>
                <a:cubicBezTo>
                  <a:pt x="1135" y="571"/>
                  <a:pt x="1138" y="574"/>
                  <a:pt x="1143" y="574"/>
                </a:cubicBezTo>
                <a:cubicBezTo>
                  <a:pt x="1147" y="574"/>
                  <a:pt x="1150" y="571"/>
                  <a:pt x="1150" y="567"/>
                </a:cubicBezTo>
                <a:cubicBezTo>
                  <a:pt x="1150" y="564"/>
                  <a:pt x="1147" y="561"/>
                  <a:pt x="1143" y="561"/>
                </a:cubicBezTo>
                <a:close/>
                <a:moveTo>
                  <a:pt x="1164" y="561"/>
                </a:moveTo>
                <a:cubicBezTo>
                  <a:pt x="1160" y="561"/>
                  <a:pt x="1157" y="564"/>
                  <a:pt x="1157" y="567"/>
                </a:cubicBezTo>
                <a:cubicBezTo>
                  <a:pt x="1157" y="571"/>
                  <a:pt x="1160" y="574"/>
                  <a:pt x="1164" y="574"/>
                </a:cubicBezTo>
                <a:cubicBezTo>
                  <a:pt x="1169" y="574"/>
                  <a:pt x="1172" y="571"/>
                  <a:pt x="1172" y="567"/>
                </a:cubicBezTo>
                <a:cubicBezTo>
                  <a:pt x="1172" y="564"/>
                  <a:pt x="1169" y="561"/>
                  <a:pt x="1164" y="561"/>
                </a:cubicBezTo>
                <a:close/>
                <a:moveTo>
                  <a:pt x="1143" y="580"/>
                </a:moveTo>
                <a:cubicBezTo>
                  <a:pt x="1138" y="580"/>
                  <a:pt x="1135" y="583"/>
                  <a:pt x="1135" y="587"/>
                </a:cubicBezTo>
                <a:cubicBezTo>
                  <a:pt x="1135" y="590"/>
                  <a:pt x="1138" y="593"/>
                  <a:pt x="1143" y="593"/>
                </a:cubicBezTo>
                <a:cubicBezTo>
                  <a:pt x="1147" y="593"/>
                  <a:pt x="1150" y="590"/>
                  <a:pt x="1150" y="587"/>
                </a:cubicBezTo>
                <a:cubicBezTo>
                  <a:pt x="1150" y="583"/>
                  <a:pt x="1147" y="580"/>
                  <a:pt x="1143" y="580"/>
                </a:cubicBezTo>
                <a:close/>
                <a:moveTo>
                  <a:pt x="1164" y="580"/>
                </a:moveTo>
                <a:cubicBezTo>
                  <a:pt x="1160" y="580"/>
                  <a:pt x="1157" y="583"/>
                  <a:pt x="1157" y="587"/>
                </a:cubicBezTo>
                <a:cubicBezTo>
                  <a:pt x="1157" y="590"/>
                  <a:pt x="1160" y="593"/>
                  <a:pt x="1164" y="593"/>
                </a:cubicBezTo>
                <a:cubicBezTo>
                  <a:pt x="1169" y="593"/>
                  <a:pt x="1172" y="590"/>
                  <a:pt x="1172" y="587"/>
                </a:cubicBezTo>
                <a:cubicBezTo>
                  <a:pt x="1172" y="583"/>
                  <a:pt x="1169" y="580"/>
                  <a:pt x="1164" y="580"/>
                </a:cubicBezTo>
                <a:close/>
                <a:moveTo>
                  <a:pt x="1186" y="484"/>
                </a:moveTo>
                <a:cubicBezTo>
                  <a:pt x="1182" y="484"/>
                  <a:pt x="1179" y="487"/>
                  <a:pt x="1179" y="490"/>
                </a:cubicBezTo>
                <a:cubicBezTo>
                  <a:pt x="1179" y="494"/>
                  <a:pt x="1182" y="497"/>
                  <a:pt x="1186" y="497"/>
                </a:cubicBezTo>
                <a:cubicBezTo>
                  <a:pt x="1191" y="497"/>
                  <a:pt x="1194" y="494"/>
                  <a:pt x="1194" y="490"/>
                </a:cubicBezTo>
                <a:cubicBezTo>
                  <a:pt x="1194" y="487"/>
                  <a:pt x="1191" y="484"/>
                  <a:pt x="1186" y="484"/>
                </a:cubicBezTo>
                <a:close/>
                <a:moveTo>
                  <a:pt x="1186" y="503"/>
                </a:moveTo>
                <a:cubicBezTo>
                  <a:pt x="1182" y="503"/>
                  <a:pt x="1179" y="506"/>
                  <a:pt x="1179" y="509"/>
                </a:cubicBezTo>
                <a:cubicBezTo>
                  <a:pt x="1179" y="513"/>
                  <a:pt x="1182" y="516"/>
                  <a:pt x="1186" y="516"/>
                </a:cubicBezTo>
                <a:cubicBezTo>
                  <a:pt x="1191" y="516"/>
                  <a:pt x="1194" y="513"/>
                  <a:pt x="1194" y="509"/>
                </a:cubicBezTo>
                <a:cubicBezTo>
                  <a:pt x="1194" y="506"/>
                  <a:pt x="1191" y="503"/>
                  <a:pt x="1186" y="503"/>
                </a:cubicBezTo>
                <a:close/>
                <a:moveTo>
                  <a:pt x="1208" y="503"/>
                </a:moveTo>
                <a:cubicBezTo>
                  <a:pt x="1204" y="503"/>
                  <a:pt x="1201" y="506"/>
                  <a:pt x="1201" y="509"/>
                </a:cubicBezTo>
                <a:cubicBezTo>
                  <a:pt x="1201" y="513"/>
                  <a:pt x="1204" y="516"/>
                  <a:pt x="1208" y="516"/>
                </a:cubicBezTo>
                <a:cubicBezTo>
                  <a:pt x="1213" y="516"/>
                  <a:pt x="1216" y="513"/>
                  <a:pt x="1216" y="509"/>
                </a:cubicBezTo>
                <a:cubicBezTo>
                  <a:pt x="1216" y="506"/>
                  <a:pt x="1213" y="503"/>
                  <a:pt x="1208" y="503"/>
                </a:cubicBezTo>
                <a:close/>
                <a:moveTo>
                  <a:pt x="1186" y="522"/>
                </a:moveTo>
                <a:cubicBezTo>
                  <a:pt x="1182" y="522"/>
                  <a:pt x="1179" y="525"/>
                  <a:pt x="1179" y="529"/>
                </a:cubicBezTo>
                <a:cubicBezTo>
                  <a:pt x="1179" y="533"/>
                  <a:pt x="1182" y="536"/>
                  <a:pt x="1186" y="536"/>
                </a:cubicBezTo>
                <a:cubicBezTo>
                  <a:pt x="1191" y="536"/>
                  <a:pt x="1194" y="533"/>
                  <a:pt x="1194" y="529"/>
                </a:cubicBezTo>
                <a:cubicBezTo>
                  <a:pt x="1194" y="525"/>
                  <a:pt x="1191" y="522"/>
                  <a:pt x="1186" y="522"/>
                </a:cubicBezTo>
                <a:close/>
                <a:moveTo>
                  <a:pt x="1208" y="522"/>
                </a:moveTo>
                <a:cubicBezTo>
                  <a:pt x="1204" y="522"/>
                  <a:pt x="1201" y="525"/>
                  <a:pt x="1201" y="529"/>
                </a:cubicBezTo>
                <a:cubicBezTo>
                  <a:pt x="1201" y="533"/>
                  <a:pt x="1204" y="536"/>
                  <a:pt x="1208" y="536"/>
                </a:cubicBezTo>
                <a:cubicBezTo>
                  <a:pt x="1213" y="536"/>
                  <a:pt x="1216" y="533"/>
                  <a:pt x="1216" y="529"/>
                </a:cubicBezTo>
                <a:cubicBezTo>
                  <a:pt x="1216" y="525"/>
                  <a:pt x="1213" y="522"/>
                  <a:pt x="1208" y="522"/>
                </a:cubicBezTo>
                <a:close/>
                <a:moveTo>
                  <a:pt x="1186" y="542"/>
                </a:moveTo>
                <a:cubicBezTo>
                  <a:pt x="1182" y="542"/>
                  <a:pt x="1179" y="545"/>
                  <a:pt x="1179" y="549"/>
                </a:cubicBezTo>
                <a:cubicBezTo>
                  <a:pt x="1179" y="552"/>
                  <a:pt x="1182" y="556"/>
                  <a:pt x="1186" y="556"/>
                </a:cubicBezTo>
                <a:cubicBezTo>
                  <a:pt x="1191" y="556"/>
                  <a:pt x="1194" y="552"/>
                  <a:pt x="1194" y="549"/>
                </a:cubicBezTo>
                <a:cubicBezTo>
                  <a:pt x="1194" y="545"/>
                  <a:pt x="1191" y="542"/>
                  <a:pt x="1186" y="542"/>
                </a:cubicBezTo>
                <a:close/>
                <a:moveTo>
                  <a:pt x="1208" y="542"/>
                </a:moveTo>
                <a:cubicBezTo>
                  <a:pt x="1204" y="542"/>
                  <a:pt x="1201" y="545"/>
                  <a:pt x="1201" y="549"/>
                </a:cubicBezTo>
                <a:cubicBezTo>
                  <a:pt x="1201" y="552"/>
                  <a:pt x="1204" y="556"/>
                  <a:pt x="1208" y="556"/>
                </a:cubicBezTo>
                <a:cubicBezTo>
                  <a:pt x="1213" y="556"/>
                  <a:pt x="1216" y="552"/>
                  <a:pt x="1216" y="549"/>
                </a:cubicBezTo>
                <a:cubicBezTo>
                  <a:pt x="1216" y="545"/>
                  <a:pt x="1213" y="542"/>
                  <a:pt x="1208" y="542"/>
                </a:cubicBezTo>
                <a:close/>
                <a:moveTo>
                  <a:pt x="1186" y="561"/>
                </a:moveTo>
                <a:cubicBezTo>
                  <a:pt x="1182" y="561"/>
                  <a:pt x="1179" y="564"/>
                  <a:pt x="1179" y="567"/>
                </a:cubicBezTo>
                <a:cubicBezTo>
                  <a:pt x="1179" y="571"/>
                  <a:pt x="1182" y="574"/>
                  <a:pt x="1186" y="574"/>
                </a:cubicBezTo>
                <a:cubicBezTo>
                  <a:pt x="1191" y="574"/>
                  <a:pt x="1194" y="571"/>
                  <a:pt x="1194" y="567"/>
                </a:cubicBezTo>
                <a:cubicBezTo>
                  <a:pt x="1194" y="564"/>
                  <a:pt x="1191" y="561"/>
                  <a:pt x="1186" y="561"/>
                </a:cubicBezTo>
                <a:close/>
                <a:moveTo>
                  <a:pt x="1208" y="561"/>
                </a:moveTo>
                <a:cubicBezTo>
                  <a:pt x="1204" y="561"/>
                  <a:pt x="1201" y="564"/>
                  <a:pt x="1201" y="567"/>
                </a:cubicBezTo>
                <a:cubicBezTo>
                  <a:pt x="1201" y="571"/>
                  <a:pt x="1204" y="574"/>
                  <a:pt x="1208" y="574"/>
                </a:cubicBezTo>
                <a:cubicBezTo>
                  <a:pt x="1213" y="574"/>
                  <a:pt x="1216" y="571"/>
                  <a:pt x="1216" y="567"/>
                </a:cubicBezTo>
                <a:cubicBezTo>
                  <a:pt x="1216" y="564"/>
                  <a:pt x="1213" y="561"/>
                  <a:pt x="1208" y="561"/>
                </a:cubicBezTo>
                <a:close/>
                <a:moveTo>
                  <a:pt x="1186" y="580"/>
                </a:moveTo>
                <a:cubicBezTo>
                  <a:pt x="1182" y="580"/>
                  <a:pt x="1179" y="583"/>
                  <a:pt x="1179" y="587"/>
                </a:cubicBezTo>
                <a:cubicBezTo>
                  <a:pt x="1179" y="590"/>
                  <a:pt x="1182" y="593"/>
                  <a:pt x="1186" y="593"/>
                </a:cubicBezTo>
                <a:cubicBezTo>
                  <a:pt x="1191" y="593"/>
                  <a:pt x="1194" y="590"/>
                  <a:pt x="1194" y="587"/>
                </a:cubicBezTo>
                <a:cubicBezTo>
                  <a:pt x="1194" y="583"/>
                  <a:pt x="1191" y="580"/>
                  <a:pt x="1186" y="580"/>
                </a:cubicBezTo>
                <a:close/>
                <a:moveTo>
                  <a:pt x="1208" y="580"/>
                </a:moveTo>
                <a:cubicBezTo>
                  <a:pt x="1204" y="580"/>
                  <a:pt x="1201" y="583"/>
                  <a:pt x="1201" y="587"/>
                </a:cubicBezTo>
                <a:cubicBezTo>
                  <a:pt x="1201" y="590"/>
                  <a:pt x="1204" y="593"/>
                  <a:pt x="1208" y="593"/>
                </a:cubicBezTo>
                <a:cubicBezTo>
                  <a:pt x="1213" y="593"/>
                  <a:pt x="1216" y="590"/>
                  <a:pt x="1216" y="587"/>
                </a:cubicBezTo>
                <a:cubicBezTo>
                  <a:pt x="1216" y="583"/>
                  <a:pt x="1213" y="580"/>
                  <a:pt x="1208" y="580"/>
                </a:cubicBezTo>
                <a:close/>
                <a:moveTo>
                  <a:pt x="1255" y="175"/>
                </a:moveTo>
                <a:cubicBezTo>
                  <a:pt x="1251" y="175"/>
                  <a:pt x="1247" y="178"/>
                  <a:pt x="1247" y="182"/>
                </a:cubicBezTo>
                <a:cubicBezTo>
                  <a:pt x="1247" y="185"/>
                  <a:pt x="1251" y="188"/>
                  <a:pt x="1255" y="188"/>
                </a:cubicBezTo>
                <a:cubicBezTo>
                  <a:pt x="1259" y="188"/>
                  <a:pt x="1263" y="185"/>
                  <a:pt x="1263" y="182"/>
                </a:cubicBezTo>
                <a:cubicBezTo>
                  <a:pt x="1263" y="178"/>
                  <a:pt x="1259" y="175"/>
                  <a:pt x="1255" y="175"/>
                </a:cubicBezTo>
                <a:close/>
                <a:moveTo>
                  <a:pt x="1233" y="194"/>
                </a:moveTo>
                <a:cubicBezTo>
                  <a:pt x="1229" y="194"/>
                  <a:pt x="1226" y="197"/>
                  <a:pt x="1226" y="201"/>
                </a:cubicBezTo>
                <a:cubicBezTo>
                  <a:pt x="1226" y="205"/>
                  <a:pt x="1229" y="208"/>
                  <a:pt x="1233" y="208"/>
                </a:cubicBezTo>
                <a:cubicBezTo>
                  <a:pt x="1237" y="208"/>
                  <a:pt x="1240" y="205"/>
                  <a:pt x="1240" y="201"/>
                </a:cubicBezTo>
                <a:cubicBezTo>
                  <a:pt x="1240" y="197"/>
                  <a:pt x="1237" y="194"/>
                  <a:pt x="1233" y="194"/>
                </a:cubicBezTo>
                <a:close/>
                <a:moveTo>
                  <a:pt x="1255" y="194"/>
                </a:moveTo>
                <a:cubicBezTo>
                  <a:pt x="1251" y="194"/>
                  <a:pt x="1247" y="197"/>
                  <a:pt x="1247" y="201"/>
                </a:cubicBezTo>
                <a:cubicBezTo>
                  <a:pt x="1247" y="205"/>
                  <a:pt x="1251" y="208"/>
                  <a:pt x="1255" y="208"/>
                </a:cubicBezTo>
                <a:cubicBezTo>
                  <a:pt x="1259" y="208"/>
                  <a:pt x="1263" y="205"/>
                  <a:pt x="1263" y="201"/>
                </a:cubicBezTo>
                <a:cubicBezTo>
                  <a:pt x="1263" y="197"/>
                  <a:pt x="1259" y="194"/>
                  <a:pt x="1255" y="194"/>
                </a:cubicBezTo>
                <a:close/>
                <a:moveTo>
                  <a:pt x="1233" y="214"/>
                </a:moveTo>
                <a:cubicBezTo>
                  <a:pt x="1229" y="214"/>
                  <a:pt x="1226" y="217"/>
                  <a:pt x="1226" y="220"/>
                </a:cubicBezTo>
                <a:cubicBezTo>
                  <a:pt x="1226" y="224"/>
                  <a:pt x="1229" y="227"/>
                  <a:pt x="1233" y="227"/>
                </a:cubicBezTo>
                <a:cubicBezTo>
                  <a:pt x="1237" y="227"/>
                  <a:pt x="1240" y="224"/>
                  <a:pt x="1240" y="220"/>
                </a:cubicBezTo>
                <a:cubicBezTo>
                  <a:pt x="1240" y="217"/>
                  <a:pt x="1237" y="214"/>
                  <a:pt x="1233" y="214"/>
                </a:cubicBezTo>
                <a:close/>
                <a:moveTo>
                  <a:pt x="1255" y="214"/>
                </a:moveTo>
                <a:cubicBezTo>
                  <a:pt x="1251" y="214"/>
                  <a:pt x="1247" y="217"/>
                  <a:pt x="1247" y="220"/>
                </a:cubicBezTo>
                <a:cubicBezTo>
                  <a:pt x="1247" y="224"/>
                  <a:pt x="1251" y="227"/>
                  <a:pt x="1255" y="227"/>
                </a:cubicBezTo>
                <a:cubicBezTo>
                  <a:pt x="1259" y="227"/>
                  <a:pt x="1263" y="224"/>
                  <a:pt x="1263" y="220"/>
                </a:cubicBezTo>
                <a:cubicBezTo>
                  <a:pt x="1263" y="217"/>
                  <a:pt x="1259" y="214"/>
                  <a:pt x="1255" y="214"/>
                </a:cubicBezTo>
                <a:close/>
                <a:moveTo>
                  <a:pt x="1232" y="233"/>
                </a:moveTo>
                <a:cubicBezTo>
                  <a:pt x="1228" y="233"/>
                  <a:pt x="1224" y="236"/>
                  <a:pt x="1224" y="239"/>
                </a:cubicBezTo>
                <a:cubicBezTo>
                  <a:pt x="1224" y="243"/>
                  <a:pt x="1228" y="245"/>
                  <a:pt x="1232" y="245"/>
                </a:cubicBezTo>
                <a:cubicBezTo>
                  <a:pt x="1236" y="245"/>
                  <a:pt x="1240" y="243"/>
                  <a:pt x="1240" y="239"/>
                </a:cubicBezTo>
                <a:cubicBezTo>
                  <a:pt x="1240" y="236"/>
                  <a:pt x="1236" y="233"/>
                  <a:pt x="1232" y="233"/>
                </a:cubicBezTo>
                <a:close/>
                <a:moveTo>
                  <a:pt x="1255" y="233"/>
                </a:moveTo>
                <a:cubicBezTo>
                  <a:pt x="1251" y="233"/>
                  <a:pt x="1247" y="236"/>
                  <a:pt x="1247" y="239"/>
                </a:cubicBezTo>
                <a:cubicBezTo>
                  <a:pt x="1247" y="243"/>
                  <a:pt x="1251" y="245"/>
                  <a:pt x="1255" y="245"/>
                </a:cubicBezTo>
                <a:cubicBezTo>
                  <a:pt x="1259" y="245"/>
                  <a:pt x="1263" y="243"/>
                  <a:pt x="1263" y="239"/>
                </a:cubicBezTo>
                <a:cubicBezTo>
                  <a:pt x="1263" y="236"/>
                  <a:pt x="1259" y="233"/>
                  <a:pt x="1255" y="233"/>
                </a:cubicBezTo>
                <a:close/>
                <a:moveTo>
                  <a:pt x="1232" y="252"/>
                </a:moveTo>
                <a:cubicBezTo>
                  <a:pt x="1228" y="252"/>
                  <a:pt x="1224" y="255"/>
                  <a:pt x="1224" y="258"/>
                </a:cubicBezTo>
                <a:cubicBezTo>
                  <a:pt x="1224" y="262"/>
                  <a:pt x="1228" y="265"/>
                  <a:pt x="1232" y="265"/>
                </a:cubicBezTo>
                <a:cubicBezTo>
                  <a:pt x="1236" y="265"/>
                  <a:pt x="1240" y="262"/>
                  <a:pt x="1240" y="258"/>
                </a:cubicBezTo>
                <a:cubicBezTo>
                  <a:pt x="1240" y="255"/>
                  <a:pt x="1236" y="252"/>
                  <a:pt x="1232" y="252"/>
                </a:cubicBezTo>
                <a:close/>
                <a:moveTo>
                  <a:pt x="1232" y="271"/>
                </a:moveTo>
                <a:cubicBezTo>
                  <a:pt x="1228" y="271"/>
                  <a:pt x="1224" y="274"/>
                  <a:pt x="1224" y="278"/>
                </a:cubicBezTo>
                <a:cubicBezTo>
                  <a:pt x="1224" y="282"/>
                  <a:pt x="1228" y="285"/>
                  <a:pt x="1232" y="285"/>
                </a:cubicBezTo>
                <a:cubicBezTo>
                  <a:pt x="1236" y="285"/>
                  <a:pt x="1240" y="282"/>
                  <a:pt x="1240" y="278"/>
                </a:cubicBezTo>
                <a:cubicBezTo>
                  <a:pt x="1240" y="274"/>
                  <a:pt x="1236" y="271"/>
                  <a:pt x="1232" y="271"/>
                </a:cubicBezTo>
                <a:close/>
                <a:moveTo>
                  <a:pt x="1255" y="271"/>
                </a:moveTo>
                <a:cubicBezTo>
                  <a:pt x="1251" y="271"/>
                  <a:pt x="1247" y="274"/>
                  <a:pt x="1247" y="278"/>
                </a:cubicBezTo>
                <a:cubicBezTo>
                  <a:pt x="1247" y="282"/>
                  <a:pt x="1251" y="285"/>
                  <a:pt x="1255" y="285"/>
                </a:cubicBezTo>
                <a:cubicBezTo>
                  <a:pt x="1259" y="285"/>
                  <a:pt x="1263" y="282"/>
                  <a:pt x="1263" y="278"/>
                </a:cubicBezTo>
                <a:cubicBezTo>
                  <a:pt x="1263" y="274"/>
                  <a:pt x="1259" y="271"/>
                  <a:pt x="1255" y="271"/>
                </a:cubicBezTo>
                <a:close/>
                <a:moveTo>
                  <a:pt x="1277" y="155"/>
                </a:moveTo>
                <a:cubicBezTo>
                  <a:pt x="1273" y="155"/>
                  <a:pt x="1269" y="158"/>
                  <a:pt x="1269" y="162"/>
                </a:cubicBezTo>
                <a:cubicBezTo>
                  <a:pt x="1269" y="166"/>
                  <a:pt x="1273" y="169"/>
                  <a:pt x="1277" y="169"/>
                </a:cubicBezTo>
                <a:cubicBezTo>
                  <a:pt x="1281" y="169"/>
                  <a:pt x="1285" y="166"/>
                  <a:pt x="1285" y="162"/>
                </a:cubicBezTo>
                <a:cubicBezTo>
                  <a:pt x="1285" y="158"/>
                  <a:pt x="1281" y="155"/>
                  <a:pt x="1277" y="155"/>
                </a:cubicBezTo>
                <a:close/>
                <a:moveTo>
                  <a:pt x="1299" y="155"/>
                </a:moveTo>
                <a:cubicBezTo>
                  <a:pt x="1295" y="155"/>
                  <a:pt x="1291" y="158"/>
                  <a:pt x="1291" y="162"/>
                </a:cubicBezTo>
                <a:cubicBezTo>
                  <a:pt x="1291" y="166"/>
                  <a:pt x="1295" y="169"/>
                  <a:pt x="1299" y="169"/>
                </a:cubicBezTo>
                <a:cubicBezTo>
                  <a:pt x="1303" y="169"/>
                  <a:pt x="1307" y="166"/>
                  <a:pt x="1307" y="162"/>
                </a:cubicBezTo>
                <a:cubicBezTo>
                  <a:pt x="1307" y="158"/>
                  <a:pt x="1303" y="155"/>
                  <a:pt x="1299" y="155"/>
                </a:cubicBezTo>
                <a:close/>
                <a:moveTo>
                  <a:pt x="1277" y="175"/>
                </a:moveTo>
                <a:cubicBezTo>
                  <a:pt x="1273" y="175"/>
                  <a:pt x="1269" y="178"/>
                  <a:pt x="1269" y="182"/>
                </a:cubicBezTo>
                <a:cubicBezTo>
                  <a:pt x="1269" y="185"/>
                  <a:pt x="1273" y="188"/>
                  <a:pt x="1277" y="188"/>
                </a:cubicBezTo>
                <a:cubicBezTo>
                  <a:pt x="1281" y="188"/>
                  <a:pt x="1285" y="185"/>
                  <a:pt x="1285" y="182"/>
                </a:cubicBezTo>
                <a:cubicBezTo>
                  <a:pt x="1285" y="178"/>
                  <a:pt x="1281" y="175"/>
                  <a:pt x="1277" y="175"/>
                </a:cubicBezTo>
                <a:close/>
                <a:moveTo>
                  <a:pt x="1299" y="175"/>
                </a:moveTo>
                <a:cubicBezTo>
                  <a:pt x="1295" y="175"/>
                  <a:pt x="1291" y="178"/>
                  <a:pt x="1291" y="182"/>
                </a:cubicBezTo>
                <a:cubicBezTo>
                  <a:pt x="1291" y="185"/>
                  <a:pt x="1295" y="188"/>
                  <a:pt x="1299" y="188"/>
                </a:cubicBezTo>
                <a:cubicBezTo>
                  <a:pt x="1303" y="188"/>
                  <a:pt x="1307" y="185"/>
                  <a:pt x="1307" y="182"/>
                </a:cubicBezTo>
                <a:cubicBezTo>
                  <a:pt x="1307" y="178"/>
                  <a:pt x="1303" y="175"/>
                  <a:pt x="1299" y="175"/>
                </a:cubicBezTo>
                <a:close/>
                <a:moveTo>
                  <a:pt x="1277" y="194"/>
                </a:moveTo>
                <a:cubicBezTo>
                  <a:pt x="1273" y="194"/>
                  <a:pt x="1269" y="197"/>
                  <a:pt x="1269" y="201"/>
                </a:cubicBezTo>
                <a:cubicBezTo>
                  <a:pt x="1269" y="205"/>
                  <a:pt x="1273" y="208"/>
                  <a:pt x="1277" y="208"/>
                </a:cubicBezTo>
                <a:cubicBezTo>
                  <a:pt x="1281" y="208"/>
                  <a:pt x="1285" y="205"/>
                  <a:pt x="1285" y="201"/>
                </a:cubicBezTo>
                <a:cubicBezTo>
                  <a:pt x="1285" y="197"/>
                  <a:pt x="1281" y="194"/>
                  <a:pt x="1277" y="194"/>
                </a:cubicBezTo>
                <a:close/>
                <a:moveTo>
                  <a:pt x="1299" y="194"/>
                </a:moveTo>
                <a:cubicBezTo>
                  <a:pt x="1295" y="194"/>
                  <a:pt x="1291" y="197"/>
                  <a:pt x="1291" y="201"/>
                </a:cubicBezTo>
                <a:cubicBezTo>
                  <a:pt x="1291" y="205"/>
                  <a:pt x="1295" y="208"/>
                  <a:pt x="1299" y="208"/>
                </a:cubicBezTo>
                <a:cubicBezTo>
                  <a:pt x="1303" y="208"/>
                  <a:pt x="1307" y="205"/>
                  <a:pt x="1307" y="201"/>
                </a:cubicBezTo>
                <a:cubicBezTo>
                  <a:pt x="1307" y="197"/>
                  <a:pt x="1303" y="194"/>
                  <a:pt x="1299" y="194"/>
                </a:cubicBezTo>
                <a:close/>
                <a:moveTo>
                  <a:pt x="1299" y="214"/>
                </a:moveTo>
                <a:cubicBezTo>
                  <a:pt x="1295" y="214"/>
                  <a:pt x="1291" y="217"/>
                  <a:pt x="1291" y="220"/>
                </a:cubicBezTo>
                <a:cubicBezTo>
                  <a:pt x="1291" y="224"/>
                  <a:pt x="1295" y="227"/>
                  <a:pt x="1299" y="227"/>
                </a:cubicBezTo>
                <a:cubicBezTo>
                  <a:pt x="1303" y="227"/>
                  <a:pt x="1307" y="224"/>
                  <a:pt x="1307" y="220"/>
                </a:cubicBezTo>
                <a:cubicBezTo>
                  <a:pt x="1307" y="217"/>
                  <a:pt x="1303" y="214"/>
                  <a:pt x="1299" y="214"/>
                </a:cubicBezTo>
                <a:close/>
                <a:moveTo>
                  <a:pt x="1299" y="233"/>
                </a:moveTo>
                <a:cubicBezTo>
                  <a:pt x="1295" y="233"/>
                  <a:pt x="1291" y="236"/>
                  <a:pt x="1291" y="239"/>
                </a:cubicBezTo>
                <a:cubicBezTo>
                  <a:pt x="1291" y="243"/>
                  <a:pt x="1295" y="245"/>
                  <a:pt x="1299" y="245"/>
                </a:cubicBezTo>
                <a:cubicBezTo>
                  <a:pt x="1303" y="245"/>
                  <a:pt x="1307" y="243"/>
                  <a:pt x="1307" y="239"/>
                </a:cubicBezTo>
                <a:cubicBezTo>
                  <a:pt x="1307" y="236"/>
                  <a:pt x="1303" y="233"/>
                  <a:pt x="1299" y="233"/>
                </a:cubicBezTo>
                <a:close/>
                <a:moveTo>
                  <a:pt x="1299" y="252"/>
                </a:moveTo>
                <a:cubicBezTo>
                  <a:pt x="1295" y="252"/>
                  <a:pt x="1291" y="255"/>
                  <a:pt x="1291" y="258"/>
                </a:cubicBezTo>
                <a:cubicBezTo>
                  <a:pt x="1291" y="262"/>
                  <a:pt x="1295" y="265"/>
                  <a:pt x="1299" y="265"/>
                </a:cubicBezTo>
                <a:cubicBezTo>
                  <a:pt x="1303" y="265"/>
                  <a:pt x="1307" y="262"/>
                  <a:pt x="1307" y="258"/>
                </a:cubicBezTo>
                <a:cubicBezTo>
                  <a:pt x="1307" y="255"/>
                  <a:pt x="1303" y="252"/>
                  <a:pt x="1299" y="252"/>
                </a:cubicBezTo>
                <a:close/>
                <a:moveTo>
                  <a:pt x="1299" y="271"/>
                </a:moveTo>
                <a:cubicBezTo>
                  <a:pt x="1295" y="271"/>
                  <a:pt x="1291" y="274"/>
                  <a:pt x="1291" y="278"/>
                </a:cubicBezTo>
                <a:cubicBezTo>
                  <a:pt x="1291" y="282"/>
                  <a:pt x="1295" y="285"/>
                  <a:pt x="1299" y="285"/>
                </a:cubicBezTo>
                <a:cubicBezTo>
                  <a:pt x="1303" y="285"/>
                  <a:pt x="1307" y="282"/>
                  <a:pt x="1307" y="278"/>
                </a:cubicBezTo>
                <a:cubicBezTo>
                  <a:pt x="1307" y="274"/>
                  <a:pt x="1303" y="271"/>
                  <a:pt x="1299" y="271"/>
                </a:cubicBezTo>
                <a:close/>
                <a:moveTo>
                  <a:pt x="1321" y="155"/>
                </a:moveTo>
                <a:cubicBezTo>
                  <a:pt x="1317" y="155"/>
                  <a:pt x="1313" y="158"/>
                  <a:pt x="1313" y="162"/>
                </a:cubicBezTo>
                <a:cubicBezTo>
                  <a:pt x="1313" y="166"/>
                  <a:pt x="1317" y="169"/>
                  <a:pt x="1321" y="169"/>
                </a:cubicBezTo>
                <a:cubicBezTo>
                  <a:pt x="1325" y="169"/>
                  <a:pt x="1328" y="166"/>
                  <a:pt x="1328" y="162"/>
                </a:cubicBezTo>
                <a:cubicBezTo>
                  <a:pt x="1328" y="158"/>
                  <a:pt x="1325" y="155"/>
                  <a:pt x="1321" y="155"/>
                </a:cubicBezTo>
                <a:close/>
                <a:moveTo>
                  <a:pt x="1344" y="155"/>
                </a:moveTo>
                <a:cubicBezTo>
                  <a:pt x="1339" y="155"/>
                  <a:pt x="1336" y="158"/>
                  <a:pt x="1336" y="162"/>
                </a:cubicBezTo>
                <a:cubicBezTo>
                  <a:pt x="1336" y="166"/>
                  <a:pt x="1339" y="169"/>
                  <a:pt x="1344" y="169"/>
                </a:cubicBezTo>
                <a:cubicBezTo>
                  <a:pt x="1348" y="169"/>
                  <a:pt x="1351" y="166"/>
                  <a:pt x="1351" y="162"/>
                </a:cubicBezTo>
                <a:cubicBezTo>
                  <a:pt x="1351" y="158"/>
                  <a:pt x="1348" y="155"/>
                  <a:pt x="1344" y="155"/>
                </a:cubicBezTo>
                <a:close/>
                <a:moveTo>
                  <a:pt x="1321" y="175"/>
                </a:moveTo>
                <a:cubicBezTo>
                  <a:pt x="1317" y="175"/>
                  <a:pt x="1313" y="178"/>
                  <a:pt x="1313" y="182"/>
                </a:cubicBezTo>
                <a:cubicBezTo>
                  <a:pt x="1313" y="185"/>
                  <a:pt x="1317" y="188"/>
                  <a:pt x="1321" y="188"/>
                </a:cubicBezTo>
                <a:cubicBezTo>
                  <a:pt x="1325" y="188"/>
                  <a:pt x="1328" y="185"/>
                  <a:pt x="1328" y="182"/>
                </a:cubicBezTo>
                <a:cubicBezTo>
                  <a:pt x="1328" y="178"/>
                  <a:pt x="1325" y="175"/>
                  <a:pt x="1321" y="175"/>
                </a:cubicBezTo>
                <a:close/>
                <a:moveTo>
                  <a:pt x="1344" y="175"/>
                </a:moveTo>
                <a:cubicBezTo>
                  <a:pt x="1339" y="175"/>
                  <a:pt x="1336" y="178"/>
                  <a:pt x="1336" y="182"/>
                </a:cubicBezTo>
                <a:cubicBezTo>
                  <a:pt x="1336" y="185"/>
                  <a:pt x="1339" y="188"/>
                  <a:pt x="1344" y="188"/>
                </a:cubicBezTo>
                <a:cubicBezTo>
                  <a:pt x="1348" y="188"/>
                  <a:pt x="1351" y="185"/>
                  <a:pt x="1351" y="182"/>
                </a:cubicBezTo>
                <a:cubicBezTo>
                  <a:pt x="1351" y="178"/>
                  <a:pt x="1348" y="175"/>
                  <a:pt x="1344" y="175"/>
                </a:cubicBezTo>
                <a:close/>
                <a:moveTo>
                  <a:pt x="1321" y="194"/>
                </a:moveTo>
                <a:cubicBezTo>
                  <a:pt x="1317" y="194"/>
                  <a:pt x="1313" y="197"/>
                  <a:pt x="1313" y="201"/>
                </a:cubicBezTo>
                <a:cubicBezTo>
                  <a:pt x="1313" y="205"/>
                  <a:pt x="1317" y="208"/>
                  <a:pt x="1321" y="208"/>
                </a:cubicBezTo>
                <a:cubicBezTo>
                  <a:pt x="1325" y="208"/>
                  <a:pt x="1328" y="205"/>
                  <a:pt x="1328" y="201"/>
                </a:cubicBezTo>
                <a:cubicBezTo>
                  <a:pt x="1328" y="197"/>
                  <a:pt x="1325" y="194"/>
                  <a:pt x="1321" y="194"/>
                </a:cubicBezTo>
                <a:close/>
                <a:moveTo>
                  <a:pt x="1344" y="194"/>
                </a:moveTo>
                <a:cubicBezTo>
                  <a:pt x="1339" y="194"/>
                  <a:pt x="1336" y="197"/>
                  <a:pt x="1336" y="201"/>
                </a:cubicBezTo>
                <a:cubicBezTo>
                  <a:pt x="1336" y="205"/>
                  <a:pt x="1339" y="208"/>
                  <a:pt x="1344" y="208"/>
                </a:cubicBezTo>
                <a:cubicBezTo>
                  <a:pt x="1348" y="208"/>
                  <a:pt x="1351" y="205"/>
                  <a:pt x="1351" y="201"/>
                </a:cubicBezTo>
                <a:cubicBezTo>
                  <a:pt x="1351" y="197"/>
                  <a:pt x="1348" y="194"/>
                  <a:pt x="1344" y="194"/>
                </a:cubicBezTo>
                <a:close/>
                <a:moveTo>
                  <a:pt x="1321" y="214"/>
                </a:moveTo>
                <a:cubicBezTo>
                  <a:pt x="1317" y="214"/>
                  <a:pt x="1313" y="217"/>
                  <a:pt x="1313" y="220"/>
                </a:cubicBezTo>
                <a:cubicBezTo>
                  <a:pt x="1313" y="224"/>
                  <a:pt x="1317" y="227"/>
                  <a:pt x="1321" y="227"/>
                </a:cubicBezTo>
                <a:cubicBezTo>
                  <a:pt x="1325" y="227"/>
                  <a:pt x="1328" y="224"/>
                  <a:pt x="1328" y="220"/>
                </a:cubicBezTo>
                <a:cubicBezTo>
                  <a:pt x="1328" y="217"/>
                  <a:pt x="1325" y="214"/>
                  <a:pt x="1321" y="214"/>
                </a:cubicBezTo>
                <a:close/>
                <a:moveTo>
                  <a:pt x="1344" y="214"/>
                </a:moveTo>
                <a:cubicBezTo>
                  <a:pt x="1339" y="214"/>
                  <a:pt x="1336" y="217"/>
                  <a:pt x="1336" y="220"/>
                </a:cubicBezTo>
                <a:cubicBezTo>
                  <a:pt x="1336" y="224"/>
                  <a:pt x="1339" y="227"/>
                  <a:pt x="1344" y="227"/>
                </a:cubicBezTo>
                <a:cubicBezTo>
                  <a:pt x="1348" y="227"/>
                  <a:pt x="1351" y="224"/>
                  <a:pt x="1351" y="220"/>
                </a:cubicBezTo>
                <a:cubicBezTo>
                  <a:pt x="1351" y="217"/>
                  <a:pt x="1348" y="214"/>
                  <a:pt x="1344" y="214"/>
                </a:cubicBezTo>
                <a:close/>
                <a:moveTo>
                  <a:pt x="1321" y="233"/>
                </a:moveTo>
                <a:cubicBezTo>
                  <a:pt x="1317" y="233"/>
                  <a:pt x="1313" y="236"/>
                  <a:pt x="1313" y="239"/>
                </a:cubicBezTo>
                <a:cubicBezTo>
                  <a:pt x="1313" y="243"/>
                  <a:pt x="1317" y="245"/>
                  <a:pt x="1321" y="245"/>
                </a:cubicBezTo>
                <a:cubicBezTo>
                  <a:pt x="1325" y="245"/>
                  <a:pt x="1328" y="243"/>
                  <a:pt x="1328" y="239"/>
                </a:cubicBezTo>
                <a:cubicBezTo>
                  <a:pt x="1328" y="236"/>
                  <a:pt x="1325" y="233"/>
                  <a:pt x="1321" y="233"/>
                </a:cubicBezTo>
                <a:close/>
                <a:moveTo>
                  <a:pt x="1344" y="233"/>
                </a:moveTo>
                <a:cubicBezTo>
                  <a:pt x="1339" y="233"/>
                  <a:pt x="1336" y="236"/>
                  <a:pt x="1336" y="239"/>
                </a:cubicBezTo>
                <a:cubicBezTo>
                  <a:pt x="1336" y="243"/>
                  <a:pt x="1339" y="245"/>
                  <a:pt x="1344" y="245"/>
                </a:cubicBezTo>
                <a:cubicBezTo>
                  <a:pt x="1348" y="245"/>
                  <a:pt x="1351" y="243"/>
                  <a:pt x="1351" y="239"/>
                </a:cubicBezTo>
                <a:cubicBezTo>
                  <a:pt x="1351" y="236"/>
                  <a:pt x="1348" y="233"/>
                  <a:pt x="1344" y="233"/>
                </a:cubicBezTo>
                <a:close/>
                <a:moveTo>
                  <a:pt x="1321" y="252"/>
                </a:moveTo>
                <a:cubicBezTo>
                  <a:pt x="1317" y="252"/>
                  <a:pt x="1313" y="255"/>
                  <a:pt x="1313" y="258"/>
                </a:cubicBezTo>
                <a:cubicBezTo>
                  <a:pt x="1313" y="262"/>
                  <a:pt x="1317" y="265"/>
                  <a:pt x="1321" y="265"/>
                </a:cubicBezTo>
                <a:cubicBezTo>
                  <a:pt x="1325" y="265"/>
                  <a:pt x="1328" y="262"/>
                  <a:pt x="1328" y="258"/>
                </a:cubicBezTo>
                <a:cubicBezTo>
                  <a:pt x="1328" y="255"/>
                  <a:pt x="1325" y="252"/>
                  <a:pt x="1321" y="252"/>
                </a:cubicBezTo>
                <a:close/>
                <a:moveTo>
                  <a:pt x="1344" y="252"/>
                </a:moveTo>
                <a:cubicBezTo>
                  <a:pt x="1339" y="252"/>
                  <a:pt x="1336" y="255"/>
                  <a:pt x="1336" y="258"/>
                </a:cubicBezTo>
                <a:cubicBezTo>
                  <a:pt x="1336" y="262"/>
                  <a:pt x="1339" y="265"/>
                  <a:pt x="1344" y="265"/>
                </a:cubicBezTo>
                <a:cubicBezTo>
                  <a:pt x="1348" y="265"/>
                  <a:pt x="1351" y="262"/>
                  <a:pt x="1351" y="258"/>
                </a:cubicBezTo>
                <a:cubicBezTo>
                  <a:pt x="1351" y="255"/>
                  <a:pt x="1348" y="252"/>
                  <a:pt x="1344" y="252"/>
                </a:cubicBezTo>
                <a:close/>
                <a:moveTo>
                  <a:pt x="1321" y="271"/>
                </a:moveTo>
                <a:cubicBezTo>
                  <a:pt x="1317" y="271"/>
                  <a:pt x="1313" y="274"/>
                  <a:pt x="1313" y="278"/>
                </a:cubicBezTo>
                <a:cubicBezTo>
                  <a:pt x="1313" y="282"/>
                  <a:pt x="1317" y="285"/>
                  <a:pt x="1321" y="285"/>
                </a:cubicBezTo>
                <a:cubicBezTo>
                  <a:pt x="1325" y="285"/>
                  <a:pt x="1328" y="282"/>
                  <a:pt x="1328" y="278"/>
                </a:cubicBezTo>
                <a:cubicBezTo>
                  <a:pt x="1328" y="274"/>
                  <a:pt x="1325" y="271"/>
                  <a:pt x="1321" y="271"/>
                </a:cubicBezTo>
                <a:close/>
                <a:moveTo>
                  <a:pt x="1344" y="271"/>
                </a:moveTo>
                <a:cubicBezTo>
                  <a:pt x="1339" y="271"/>
                  <a:pt x="1336" y="274"/>
                  <a:pt x="1336" y="278"/>
                </a:cubicBezTo>
                <a:cubicBezTo>
                  <a:pt x="1336" y="282"/>
                  <a:pt x="1339" y="285"/>
                  <a:pt x="1344" y="285"/>
                </a:cubicBezTo>
                <a:cubicBezTo>
                  <a:pt x="1348" y="285"/>
                  <a:pt x="1351" y="282"/>
                  <a:pt x="1351" y="278"/>
                </a:cubicBezTo>
                <a:cubicBezTo>
                  <a:pt x="1351" y="274"/>
                  <a:pt x="1348" y="271"/>
                  <a:pt x="1344" y="271"/>
                </a:cubicBezTo>
                <a:close/>
                <a:moveTo>
                  <a:pt x="1366" y="175"/>
                </a:moveTo>
                <a:cubicBezTo>
                  <a:pt x="1362" y="175"/>
                  <a:pt x="1358" y="178"/>
                  <a:pt x="1358" y="182"/>
                </a:cubicBezTo>
                <a:cubicBezTo>
                  <a:pt x="1358" y="185"/>
                  <a:pt x="1362" y="188"/>
                  <a:pt x="1366" y="188"/>
                </a:cubicBezTo>
                <a:cubicBezTo>
                  <a:pt x="1370" y="188"/>
                  <a:pt x="1373" y="185"/>
                  <a:pt x="1373" y="182"/>
                </a:cubicBezTo>
                <a:cubicBezTo>
                  <a:pt x="1373" y="178"/>
                  <a:pt x="1370" y="175"/>
                  <a:pt x="1366" y="175"/>
                </a:cubicBezTo>
                <a:close/>
                <a:moveTo>
                  <a:pt x="1388" y="175"/>
                </a:moveTo>
                <a:cubicBezTo>
                  <a:pt x="1384" y="175"/>
                  <a:pt x="1380" y="178"/>
                  <a:pt x="1380" y="182"/>
                </a:cubicBezTo>
                <a:cubicBezTo>
                  <a:pt x="1380" y="185"/>
                  <a:pt x="1384" y="188"/>
                  <a:pt x="1388" y="188"/>
                </a:cubicBezTo>
                <a:cubicBezTo>
                  <a:pt x="1392" y="188"/>
                  <a:pt x="1396" y="185"/>
                  <a:pt x="1396" y="182"/>
                </a:cubicBezTo>
                <a:cubicBezTo>
                  <a:pt x="1396" y="178"/>
                  <a:pt x="1392" y="175"/>
                  <a:pt x="1388" y="175"/>
                </a:cubicBezTo>
                <a:close/>
                <a:moveTo>
                  <a:pt x="1366" y="194"/>
                </a:moveTo>
                <a:cubicBezTo>
                  <a:pt x="1362" y="194"/>
                  <a:pt x="1358" y="197"/>
                  <a:pt x="1358" y="201"/>
                </a:cubicBezTo>
                <a:cubicBezTo>
                  <a:pt x="1358" y="205"/>
                  <a:pt x="1362" y="208"/>
                  <a:pt x="1366" y="208"/>
                </a:cubicBezTo>
                <a:cubicBezTo>
                  <a:pt x="1370" y="208"/>
                  <a:pt x="1373" y="205"/>
                  <a:pt x="1373" y="201"/>
                </a:cubicBezTo>
                <a:cubicBezTo>
                  <a:pt x="1373" y="197"/>
                  <a:pt x="1370" y="194"/>
                  <a:pt x="1366" y="194"/>
                </a:cubicBezTo>
                <a:close/>
                <a:moveTo>
                  <a:pt x="1388" y="194"/>
                </a:moveTo>
                <a:cubicBezTo>
                  <a:pt x="1384" y="194"/>
                  <a:pt x="1380" y="197"/>
                  <a:pt x="1380" y="201"/>
                </a:cubicBezTo>
                <a:cubicBezTo>
                  <a:pt x="1380" y="205"/>
                  <a:pt x="1384" y="208"/>
                  <a:pt x="1388" y="208"/>
                </a:cubicBezTo>
                <a:cubicBezTo>
                  <a:pt x="1392" y="208"/>
                  <a:pt x="1396" y="205"/>
                  <a:pt x="1396" y="201"/>
                </a:cubicBezTo>
                <a:cubicBezTo>
                  <a:pt x="1396" y="197"/>
                  <a:pt x="1392" y="194"/>
                  <a:pt x="1388" y="194"/>
                </a:cubicBezTo>
                <a:close/>
                <a:moveTo>
                  <a:pt x="1366" y="214"/>
                </a:moveTo>
                <a:cubicBezTo>
                  <a:pt x="1362" y="214"/>
                  <a:pt x="1358" y="217"/>
                  <a:pt x="1358" y="220"/>
                </a:cubicBezTo>
                <a:cubicBezTo>
                  <a:pt x="1358" y="224"/>
                  <a:pt x="1362" y="227"/>
                  <a:pt x="1366" y="227"/>
                </a:cubicBezTo>
                <a:cubicBezTo>
                  <a:pt x="1370" y="227"/>
                  <a:pt x="1373" y="224"/>
                  <a:pt x="1373" y="220"/>
                </a:cubicBezTo>
                <a:cubicBezTo>
                  <a:pt x="1373" y="217"/>
                  <a:pt x="1370" y="214"/>
                  <a:pt x="1366" y="214"/>
                </a:cubicBezTo>
                <a:close/>
                <a:moveTo>
                  <a:pt x="1388" y="214"/>
                </a:moveTo>
                <a:cubicBezTo>
                  <a:pt x="1384" y="214"/>
                  <a:pt x="1380" y="217"/>
                  <a:pt x="1380" y="220"/>
                </a:cubicBezTo>
                <a:cubicBezTo>
                  <a:pt x="1380" y="224"/>
                  <a:pt x="1384" y="227"/>
                  <a:pt x="1388" y="227"/>
                </a:cubicBezTo>
                <a:cubicBezTo>
                  <a:pt x="1392" y="227"/>
                  <a:pt x="1396" y="224"/>
                  <a:pt x="1396" y="220"/>
                </a:cubicBezTo>
                <a:cubicBezTo>
                  <a:pt x="1396" y="217"/>
                  <a:pt x="1392" y="214"/>
                  <a:pt x="1388" y="214"/>
                </a:cubicBezTo>
                <a:close/>
                <a:moveTo>
                  <a:pt x="1366" y="233"/>
                </a:moveTo>
                <a:cubicBezTo>
                  <a:pt x="1362" y="233"/>
                  <a:pt x="1358" y="236"/>
                  <a:pt x="1358" y="239"/>
                </a:cubicBezTo>
                <a:cubicBezTo>
                  <a:pt x="1358" y="243"/>
                  <a:pt x="1362" y="245"/>
                  <a:pt x="1366" y="245"/>
                </a:cubicBezTo>
                <a:cubicBezTo>
                  <a:pt x="1370" y="245"/>
                  <a:pt x="1373" y="243"/>
                  <a:pt x="1373" y="239"/>
                </a:cubicBezTo>
                <a:cubicBezTo>
                  <a:pt x="1373" y="236"/>
                  <a:pt x="1370" y="233"/>
                  <a:pt x="1366" y="233"/>
                </a:cubicBezTo>
                <a:close/>
                <a:moveTo>
                  <a:pt x="1388" y="233"/>
                </a:moveTo>
                <a:cubicBezTo>
                  <a:pt x="1384" y="233"/>
                  <a:pt x="1380" y="236"/>
                  <a:pt x="1380" y="239"/>
                </a:cubicBezTo>
                <a:cubicBezTo>
                  <a:pt x="1380" y="243"/>
                  <a:pt x="1384" y="245"/>
                  <a:pt x="1388" y="245"/>
                </a:cubicBezTo>
                <a:cubicBezTo>
                  <a:pt x="1392" y="245"/>
                  <a:pt x="1396" y="243"/>
                  <a:pt x="1396" y="239"/>
                </a:cubicBezTo>
                <a:cubicBezTo>
                  <a:pt x="1396" y="236"/>
                  <a:pt x="1392" y="233"/>
                  <a:pt x="1388" y="233"/>
                </a:cubicBezTo>
                <a:close/>
                <a:moveTo>
                  <a:pt x="1366" y="252"/>
                </a:moveTo>
                <a:cubicBezTo>
                  <a:pt x="1362" y="252"/>
                  <a:pt x="1358" y="255"/>
                  <a:pt x="1358" y="258"/>
                </a:cubicBezTo>
                <a:cubicBezTo>
                  <a:pt x="1358" y="262"/>
                  <a:pt x="1362" y="265"/>
                  <a:pt x="1366" y="265"/>
                </a:cubicBezTo>
                <a:cubicBezTo>
                  <a:pt x="1370" y="265"/>
                  <a:pt x="1373" y="262"/>
                  <a:pt x="1373" y="258"/>
                </a:cubicBezTo>
                <a:cubicBezTo>
                  <a:pt x="1373" y="255"/>
                  <a:pt x="1370" y="252"/>
                  <a:pt x="1366" y="252"/>
                </a:cubicBezTo>
                <a:close/>
                <a:moveTo>
                  <a:pt x="1388" y="252"/>
                </a:moveTo>
                <a:cubicBezTo>
                  <a:pt x="1384" y="252"/>
                  <a:pt x="1380" y="255"/>
                  <a:pt x="1380" y="258"/>
                </a:cubicBezTo>
                <a:cubicBezTo>
                  <a:pt x="1380" y="262"/>
                  <a:pt x="1384" y="265"/>
                  <a:pt x="1388" y="265"/>
                </a:cubicBezTo>
                <a:cubicBezTo>
                  <a:pt x="1392" y="265"/>
                  <a:pt x="1396" y="262"/>
                  <a:pt x="1396" y="258"/>
                </a:cubicBezTo>
                <a:cubicBezTo>
                  <a:pt x="1396" y="255"/>
                  <a:pt x="1392" y="252"/>
                  <a:pt x="1388" y="252"/>
                </a:cubicBezTo>
                <a:close/>
                <a:moveTo>
                  <a:pt x="1366" y="271"/>
                </a:moveTo>
                <a:cubicBezTo>
                  <a:pt x="1362" y="271"/>
                  <a:pt x="1358" y="274"/>
                  <a:pt x="1358" y="278"/>
                </a:cubicBezTo>
                <a:cubicBezTo>
                  <a:pt x="1358" y="282"/>
                  <a:pt x="1362" y="285"/>
                  <a:pt x="1366" y="285"/>
                </a:cubicBezTo>
                <a:cubicBezTo>
                  <a:pt x="1370" y="285"/>
                  <a:pt x="1373" y="282"/>
                  <a:pt x="1373" y="278"/>
                </a:cubicBezTo>
                <a:cubicBezTo>
                  <a:pt x="1373" y="274"/>
                  <a:pt x="1370" y="271"/>
                  <a:pt x="1366" y="271"/>
                </a:cubicBezTo>
                <a:close/>
                <a:moveTo>
                  <a:pt x="1388" y="271"/>
                </a:moveTo>
                <a:cubicBezTo>
                  <a:pt x="1384" y="271"/>
                  <a:pt x="1380" y="274"/>
                  <a:pt x="1380" y="278"/>
                </a:cubicBezTo>
                <a:cubicBezTo>
                  <a:pt x="1380" y="282"/>
                  <a:pt x="1384" y="285"/>
                  <a:pt x="1388" y="285"/>
                </a:cubicBezTo>
                <a:cubicBezTo>
                  <a:pt x="1392" y="285"/>
                  <a:pt x="1396" y="282"/>
                  <a:pt x="1396" y="278"/>
                </a:cubicBezTo>
                <a:cubicBezTo>
                  <a:pt x="1396" y="274"/>
                  <a:pt x="1392" y="271"/>
                  <a:pt x="1388" y="271"/>
                </a:cubicBezTo>
                <a:close/>
                <a:moveTo>
                  <a:pt x="1521" y="97"/>
                </a:moveTo>
                <a:cubicBezTo>
                  <a:pt x="1517" y="97"/>
                  <a:pt x="1514" y="100"/>
                  <a:pt x="1514" y="104"/>
                </a:cubicBezTo>
                <a:cubicBezTo>
                  <a:pt x="1514" y="107"/>
                  <a:pt x="1517" y="110"/>
                  <a:pt x="1521" y="110"/>
                </a:cubicBezTo>
                <a:cubicBezTo>
                  <a:pt x="1526" y="110"/>
                  <a:pt x="1529" y="107"/>
                  <a:pt x="1529" y="104"/>
                </a:cubicBezTo>
                <a:cubicBezTo>
                  <a:pt x="1529" y="100"/>
                  <a:pt x="1526" y="97"/>
                  <a:pt x="1521" y="97"/>
                </a:cubicBezTo>
                <a:close/>
                <a:moveTo>
                  <a:pt x="1498" y="116"/>
                </a:moveTo>
                <a:cubicBezTo>
                  <a:pt x="1494" y="116"/>
                  <a:pt x="1491" y="119"/>
                  <a:pt x="1491" y="123"/>
                </a:cubicBezTo>
                <a:cubicBezTo>
                  <a:pt x="1491" y="127"/>
                  <a:pt x="1494" y="130"/>
                  <a:pt x="1498" y="130"/>
                </a:cubicBezTo>
                <a:cubicBezTo>
                  <a:pt x="1503" y="130"/>
                  <a:pt x="1506" y="127"/>
                  <a:pt x="1506" y="123"/>
                </a:cubicBezTo>
                <a:cubicBezTo>
                  <a:pt x="1506" y="119"/>
                  <a:pt x="1503" y="116"/>
                  <a:pt x="1498" y="116"/>
                </a:cubicBezTo>
                <a:close/>
                <a:moveTo>
                  <a:pt x="1543" y="97"/>
                </a:moveTo>
                <a:cubicBezTo>
                  <a:pt x="1539" y="97"/>
                  <a:pt x="1536" y="100"/>
                  <a:pt x="1536" y="104"/>
                </a:cubicBezTo>
                <a:cubicBezTo>
                  <a:pt x="1536" y="107"/>
                  <a:pt x="1539" y="110"/>
                  <a:pt x="1543" y="110"/>
                </a:cubicBezTo>
                <a:cubicBezTo>
                  <a:pt x="1548" y="110"/>
                  <a:pt x="1551" y="107"/>
                  <a:pt x="1551" y="104"/>
                </a:cubicBezTo>
                <a:cubicBezTo>
                  <a:pt x="1551" y="100"/>
                  <a:pt x="1548" y="97"/>
                  <a:pt x="1543" y="97"/>
                </a:cubicBezTo>
                <a:close/>
                <a:moveTo>
                  <a:pt x="1432" y="175"/>
                </a:moveTo>
                <a:cubicBezTo>
                  <a:pt x="1428" y="175"/>
                  <a:pt x="1425" y="178"/>
                  <a:pt x="1425" y="182"/>
                </a:cubicBezTo>
                <a:cubicBezTo>
                  <a:pt x="1425" y="185"/>
                  <a:pt x="1428" y="188"/>
                  <a:pt x="1432" y="188"/>
                </a:cubicBezTo>
                <a:cubicBezTo>
                  <a:pt x="1437" y="188"/>
                  <a:pt x="1440" y="185"/>
                  <a:pt x="1440" y="182"/>
                </a:cubicBezTo>
                <a:cubicBezTo>
                  <a:pt x="1440" y="178"/>
                  <a:pt x="1437" y="175"/>
                  <a:pt x="1432" y="175"/>
                </a:cubicBezTo>
                <a:close/>
                <a:moveTo>
                  <a:pt x="1432" y="194"/>
                </a:moveTo>
                <a:cubicBezTo>
                  <a:pt x="1428" y="194"/>
                  <a:pt x="1425" y="197"/>
                  <a:pt x="1425" y="201"/>
                </a:cubicBezTo>
                <a:cubicBezTo>
                  <a:pt x="1425" y="205"/>
                  <a:pt x="1428" y="208"/>
                  <a:pt x="1432" y="208"/>
                </a:cubicBezTo>
                <a:cubicBezTo>
                  <a:pt x="1437" y="208"/>
                  <a:pt x="1440" y="205"/>
                  <a:pt x="1440" y="201"/>
                </a:cubicBezTo>
                <a:cubicBezTo>
                  <a:pt x="1440" y="197"/>
                  <a:pt x="1437" y="194"/>
                  <a:pt x="1432" y="194"/>
                </a:cubicBezTo>
                <a:close/>
                <a:moveTo>
                  <a:pt x="1410" y="214"/>
                </a:moveTo>
                <a:cubicBezTo>
                  <a:pt x="1406" y="214"/>
                  <a:pt x="1402" y="217"/>
                  <a:pt x="1402" y="220"/>
                </a:cubicBezTo>
                <a:cubicBezTo>
                  <a:pt x="1402" y="224"/>
                  <a:pt x="1406" y="227"/>
                  <a:pt x="1410" y="227"/>
                </a:cubicBezTo>
                <a:cubicBezTo>
                  <a:pt x="1414" y="227"/>
                  <a:pt x="1417" y="224"/>
                  <a:pt x="1417" y="220"/>
                </a:cubicBezTo>
                <a:cubicBezTo>
                  <a:pt x="1417" y="217"/>
                  <a:pt x="1414" y="214"/>
                  <a:pt x="1410" y="214"/>
                </a:cubicBezTo>
                <a:close/>
                <a:moveTo>
                  <a:pt x="1432" y="214"/>
                </a:moveTo>
                <a:cubicBezTo>
                  <a:pt x="1428" y="214"/>
                  <a:pt x="1425" y="217"/>
                  <a:pt x="1425" y="220"/>
                </a:cubicBezTo>
                <a:cubicBezTo>
                  <a:pt x="1425" y="224"/>
                  <a:pt x="1428" y="227"/>
                  <a:pt x="1432" y="227"/>
                </a:cubicBezTo>
                <a:cubicBezTo>
                  <a:pt x="1437" y="227"/>
                  <a:pt x="1440" y="224"/>
                  <a:pt x="1440" y="220"/>
                </a:cubicBezTo>
                <a:cubicBezTo>
                  <a:pt x="1440" y="217"/>
                  <a:pt x="1437" y="214"/>
                  <a:pt x="1432" y="214"/>
                </a:cubicBezTo>
                <a:close/>
                <a:moveTo>
                  <a:pt x="1410" y="233"/>
                </a:moveTo>
                <a:cubicBezTo>
                  <a:pt x="1406" y="233"/>
                  <a:pt x="1402" y="236"/>
                  <a:pt x="1402" y="239"/>
                </a:cubicBezTo>
                <a:cubicBezTo>
                  <a:pt x="1402" y="243"/>
                  <a:pt x="1406" y="245"/>
                  <a:pt x="1410" y="245"/>
                </a:cubicBezTo>
                <a:cubicBezTo>
                  <a:pt x="1414" y="245"/>
                  <a:pt x="1417" y="243"/>
                  <a:pt x="1417" y="239"/>
                </a:cubicBezTo>
                <a:cubicBezTo>
                  <a:pt x="1417" y="236"/>
                  <a:pt x="1414" y="233"/>
                  <a:pt x="1410" y="233"/>
                </a:cubicBezTo>
                <a:close/>
                <a:moveTo>
                  <a:pt x="1432" y="233"/>
                </a:moveTo>
                <a:cubicBezTo>
                  <a:pt x="1428" y="233"/>
                  <a:pt x="1425" y="236"/>
                  <a:pt x="1425" y="239"/>
                </a:cubicBezTo>
                <a:cubicBezTo>
                  <a:pt x="1425" y="243"/>
                  <a:pt x="1428" y="245"/>
                  <a:pt x="1432" y="245"/>
                </a:cubicBezTo>
                <a:cubicBezTo>
                  <a:pt x="1437" y="245"/>
                  <a:pt x="1440" y="243"/>
                  <a:pt x="1440" y="239"/>
                </a:cubicBezTo>
                <a:cubicBezTo>
                  <a:pt x="1440" y="236"/>
                  <a:pt x="1437" y="233"/>
                  <a:pt x="1432" y="233"/>
                </a:cubicBezTo>
                <a:close/>
                <a:moveTo>
                  <a:pt x="1410" y="252"/>
                </a:moveTo>
                <a:cubicBezTo>
                  <a:pt x="1406" y="252"/>
                  <a:pt x="1402" y="255"/>
                  <a:pt x="1402" y="258"/>
                </a:cubicBezTo>
                <a:cubicBezTo>
                  <a:pt x="1402" y="262"/>
                  <a:pt x="1406" y="265"/>
                  <a:pt x="1410" y="265"/>
                </a:cubicBezTo>
                <a:cubicBezTo>
                  <a:pt x="1414" y="265"/>
                  <a:pt x="1417" y="262"/>
                  <a:pt x="1417" y="258"/>
                </a:cubicBezTo>
                <a:cubicBezTo>
                  <a:pt x="1417" y="255"/>
                  <a:pt x="1414" y="252"/>
                  <a:pt x="1410" y="252"/>
                </a:cubicBezTo>
                <a:close/>
                <a:moveTo>
                  <a:pt x="1432" y="252"/>
                </a:moveTo>
                <a:cubicBezTo>
                  <a:pt x="1428" y="252"/>
                  <a:pt x="1425" y="255"/>
                  <a:pt x="1425" y="258"/>
                </a:cubicBezTo>
                <a:cubicBezTo>
                  <a:pt x="1425" y="262"/>
                  <a:pt x="1428" y="265"/>
                  <a:pt x="1432" y="265"/>
                </a:cubicBezTo>
                <a:cubicBezTo>
                  <a:pt x="1437" y="265"/>
                  <a:pt x="1440" y="262"/>
                  <a:pt x="1440" y="258"/>
                </a:cubicBezTo>
                <a:cubicBezTo>
                  <a:pt x="1440" y="255"/>
                  <a:pt x="1437" y="252"/>
                  <a:pt x="1432" y="252"/>
                </a:cubicBezTo>
                <a:close/>
                <a:moveTo>
                  <a:pt x="1410" y="271"/>
                </a:moveTo>
                <a:cubicBezTo>
                  <a:pt x="1406" y="271"/>
                  <a:pt x="1402" y="274"/>
                  <a:pt x="1402" y="278"/>
                </a:cubicBezTo>
                <a:cubicBezTo>
                  <a:pt x="1402" y="282"/>
                  <a:pt x="1406" y="285"/>
                  <a:pt x="1410" y="285"/>
                </a:cubicBezTo>
                <a:cubicBezTo>
                  <a:pt x="1414" y="285"/>
                  <a:pt x="1417" y="282"/>
                  <a:pt x="1417" y="278"/>
                </a:cubicBezTo>
                <a:cubicBezTo>
                  <a:pt x="1417" y="274"/>
                  <a:pt x="1414" y="271"/>
                  <a:pt x="1410" y="271"/>
                </a:cubicBezTo>
                <a:close/>
                <a:moveTo>
                  <a:pt x="1432" y="271"/>
                </a:moveTo>
                <a:cubicBezTo>
                  <a:pt x="1428" y="271"/>
                  <a:pt x="1425" y="274"/>
                  <a:pt x="1425" y="278"/>
                </a:cubicBezTo>
                <a:cubicBezTo>
                  <a:pt x="1425" y="282"/>
                  <a:pt x="1428" y="285"/>
                  <a:pt x="1432" y="285"/>
                </a:cubicBezTo>
                <a:cubicBezTo>
                  <a:pt x="1437" y="285"/>
                  <a:pt x="1440" y="282"/>
                  <a:pt x="1440" y="278"/>
                </a:cubicBezTo>
                <a:cubicBezTo>
                  <a:pt x="1440" y="274"/>
                  <a:pt x="1437" y="271"/>
                  <a:pt x="1432" y="271"/>
                </a:cubicBezTo>
                <a:close/>
                <a:moveTo>
                  <a:pt x="1477" y="136"/>
                </a:moveTo>
                <a:cubicBezTo>
                  <a:pt x="1472" y="136"/>
                  <a:pt x="1469" y="139"/>
                  <a:pt x="1469" y="143"/>
                </a:cubicBezTo>
                <a:cubicBezTo>
                  <a:pt x="1469" y="146"/>
                  <a:pt x="1472" y="149"/>
                  <a:pt x="1477" y="149"/>
                </a:cubicBezTo>
                <a:cubicBezTo>
                  <a:pt x="1481" y="149"/>
                  <a:pt x="1484" y="146"/>
                  <a:pt x="1484" y="143"/>
                </a:cubicBezTo>
                <a:cubicBezTo>
                  <a:pt x="1484" y="139"/>
                  <a:pt x="1481" y="136"/>
                  <a:pt x="1477" y="136"/>
                </a:cubicBezTo>
                <a:close/>
                <a:moveTo>
                  <a:pt x="1477" y="175"/>
                </a:moveTo>
                <a:cubicBezTo>
                  <a:pt x="1472" y="175"/>
                  <a:pt x="1469" y="178"/>
                  <a:pt x="1469" y="182"/>
                </a:cubicBezTo>
                <a:cubicBezTo>
                  <a:pt x="1469" y="185"/>
                  <a:pt x="1472" y="188"/>
                  <a:pt x="1477" y="188"/>
                </a:cubicBezTo>
                <a:cubicBezTo>
                  <a:pt x="1481" y="188"/>
                  <a:pt x="1484" y="185"/>
                  <a:pt x="1484" y="182"/>
                </a:cubicBezTo>
                <a:cubicBezTo>
                  <a:pt x="1484" y="178"/>
                  <a:pt x="1481" y="175"/>
                  <a:pt x="1477" y="175"/>
                </a:cubicBezTo>
                <a:close/>
                <a:moveTo>
                  <a:pt x="1455" y="194"/>
                </a:moveTo>
                <a:cubicBezTo>
                  <a:pt x="1450" y="194"/>
                  <a:pt x="1447" y="197"/>
                  <a:pt x="1447" y="201"/>
                </a:cubicBezTo>
                <a:cubicBezTo>
                  <a:pt x="1447" y="205"/>
                  <a:pt x="1450" y="208"/>
                  <a:pt x="1455" y="208"/>
                </a:cubicBezTo>
                <a:cubicBezTo>
                  <a:pt x="1459" y="208"/>
                  <a:pt x="1462" y="205"/>
                  <a:pt x="1462" y="201"/>
                </a:cubicBezTo>
                <a:cubicBezTo>
                  <a:pt x="1462" y="197"/>
                  <a:pt x="1459" y="194"/>
                  <a:pt x="1455" y="194"/>
                </a:cubicBezTo>
                <a:close/>
                <a:moveTo>
                  <a:pt x="1477" y="194"/>
                </a:moveTo>
                <a:cubicBezTo>
                  <a:pt x="1472" y="194"/>
                  <a:pt x="1469" y="197"/>
                  <a:pt x="1469" y="201"/>
                </a:cubicBezTo>
                <a:cubicBezTo>
                  <a:pt x="1469" y="205"/>
                  <a:pt x="1472" y="208"/>
                  <a:pt x="1477" y="208"/>
                </a:cubicBezTo>
                <a:cubicBezTo>
                  <a:pt x="1481" y="208"/>
                  <a:pt x="1484" y="205"/>
                  <a:pt x="1484" y="201"/>
                </a:cubicBezTo>
                <a:cubicBezTo>
                  <a:pt x="1484" y="197"/>
                  <a:pt x="1481" y="194"/>
                  <a:pt x="1477" y="194"/>
                </a:cubicBezTo>
                <a:close/>
                <a:moveTo>
                  <a:pt x="1455" y="214"/>
                </a:moveTo>
                <a:cubicBezTo>
                  <a:pt x="1450" y="214"/>
                  <a:pt x="1447" y="217"/>
                  <a:pt x="1447" y="220"/>
                </a:cubicBezTo>
                <a:cubicBezTo>
                  <a:pt x="1447" y="224"/>
                  <a:pt x="1450" y="227"/>
                  <a:pt x="1455" y="227"/>
                </a:cubicBezTo>
                <a:cubicBezTo>
                  <a:pt x="1459" y="227"/>
                  <a:pt x="1462" y="224"/>
                  <a:pt x="1462" y="220"/>
                </a:cubicBezTo>
                <a:cubicBezTo>
                  <a:pt x="1462" y="217"/>
                  <a:pt x="1459" y="214"/>
                  <a:pt x="1455" y="214"/>
                </a:cubicBezTo>
                <a:close/>
                <a:moveTo>
                  <a:pt x="1477" y="214"/>
                </a:moveTo>
                <a:cubicBezTo>
                  <a:pt x="1472" y="214"/>
                  <a:pt x="1469" y="217"/>
                  <a:pt x="1469" y="220"/>
                </a:cubicBezTo>
                <a:cubicBezTo>
                  <a:pt x="1469" y="224"/>
                  <a:pt x="1472" y="227"/>
                  <a:pt x="1477" y="227"/>
                </a:cubicBezTo>
                <a:cubicBezTo>
                  <a:pt x="1481" y="227"/>
                  <a:pt x="1484" y="224"/>
                  <a:pt x="1484" y="220"/>
                </a:cubicBezTo>
                <a:cubicBezTo>
                  <a:pt x="1484" y="217"/>
                  <a:pt x="1481" y="214"/>
                  <a:pt x="1477" y="214"/>
                </a:cubicBezTo>
                <a:close/>
                <a:moveTo>
                  <a:pt x="1455" y="233"/>
                </a:moveTo>
                <a:cubicBezTo>
                  <a:pt x="1450" y="233"/>
                  <a:pt x="1447" y="236"/>
                  <a:pt x="1447" y="239"/>
                </a:cubicBezTo>
                <a:cubicBezTo>
                  <a:pt x="1447" y="243"/>
                  <a:pt x="1450" y="245"/>
                  <a:pt x="1455" y="245"/>
                </a:cubicBezTo>
                <a:cubicBezTo>
                  <a:pt x="1459" y="245"/>
                  <a:pt x="1462" y="243"/>
                  <a:pt x="1462" y="239"/>
                </a:cubicBezTo>
                <a:cubicBezTo>
                  <a:pt x="1462" y="236"/>
                  <a:pt x="1459" y="233"/>
                  <a:pt x="1455" y="233"/>
                </a:cubicBezTo>
                <a:close/>
                <a:moveTo>
                  <a:pt x="1477" y="233"/>
                </a:moveTo>
                <a:cubicBezTo>
                  <a:pt x="1472" y="233"/>
                  <a:pt x="1469" y="236"/>
                  <a:pt x="1469" y="239"/>
                </a:cubicBezTo>
                <a:cubicBezTo>
                  <a:pt x="1469" y="243"/>
                  <a:pt x="1472" y="245"/>
                  <a:pt x="1477" y="245"/>
                </a:cubicBezTo>
                <a:cubicBezTo>
                  <a:pt x="1481" y="245"/>
                  <a:pt x="1484" y="243"/>
                  <a:pt x="1484" y="239"/>
                </a:cubicBezTo>
                <a:cubicBezTo>
                  <a:pt x="1484" y="236"/>
                  <a:pt x="1481" y="233"/>
                  <a:pt x="1477" y="233"/>
                </a:cubicBezTo>
                <a:close/>
                <a:moveTo>
                  <a:pt x="1455" y="252"/>
                </a:moveTo>
                <a:cubicBezTo>
                  <a:pt x="1450" y="252"/>
                  <a:pt x="1447" y="255"/>
                  <a:pt x="1447" y="258"/>
                </a:cubicBezTo>
                <a:cubicBezTo>
                  <a:pt x="1447" y="262"/>
                  <a:pt x="1450" y="265"/>
                  <a:pt x="1455" y="265"/>
                </a:cubicBezTo>
                <a:cubicBezTo>
                  <a:pt x="1459" y="265"/>
                  <a:pt x="1462" y="262"/>
                  <a:pt x="1462" y="258"/>
                </a:cubicBezTo>
                <a:cubicBezTo>
                  <a:pt x="1462" y="255"/>
                  <a:pt x="1459" y="252"/>
                  <a:pt x="1455" y="252"/>
                </a:cubicBezTo>
                <a:close/>
                <a:moveTo>
                  <a:pt x="1477" y="252"/>
                </a:moveTo>
                <a:cubicBezTo>
                  <a:pt x="1472" y="252"/>
                  <a:pt x="1469" y="255"/>
                  <a:pt x="1469" y="258"/>
                </a:cubicBezTo>
                <a:cubicBezTo>
                  <a:pt x="1469" y="262"/>
                  <a:pt x="1472" y="265"/>
                  <a:pt x="1477" y="265"/>
                </a:cubicBezTo>
                <a:cubicBezTo>
                  <a:pt x="1481" y="265"/>
                  <a:pt x="1484" y="262"/>
                  <a:pt x="1484" y="258"/>
                </a:cubicBezTo>
                <a:cubicBezTo>
                  <a:pt x="1484" y="255"/>
                  <a:pt x="1481" y="252"/>
                  <a:pt x="1477" y="252"/>
                </a:cubicBezTo>
                <a:close/>
                <a:moveTo>
                  <a:pt x="1455" y="271"/>
                </a:moveTo>
                <a:cubicBezTo>
                  <a:pt x="1450" y="271"/>
                  <a:pt x="1447" y="274"/>
                  <a:pt x="1447" y="278"/>
                </a:cubicBezTo>
                <a:cubicBezTo>
                  <a:pt x="1447" y="282"/>
                  <a:pt x="1450" y="285"/>
                  <a:pt x="1455" y="285"/>
                </a:cubicBezTo>
                <a:cubicBezTo>
                  <a:pt x="1459" y="285"/>
                  <a:pt x="1462" y="282"/>
                  <a:pt x="1462" y="278"/>
                </a:cubicBezTo>
                <a:cubicBezTo>
                  <a:pt x="1462" y="274"/>
                  <a:pt x="1459" y="271"/>
                  <a:pt x="1455" y="271"/>
                </a:cubicBezTo>
                <a:close/>
                <a:moveTo>
                  <a:pt x="1477" y="271"/>
                </a:moveTo>
                <a:cubicBezTo>
                  <a:pt x="1472" y="271"/>
                  <a:pt x="1469" y="274"/>
                  <a:pt x="1469" y="278"/>
                </a:cubicBezTo>
                <a:cubicBezTo>
                  <a:pt x="1469" y="282"/>
                  <a:pt x="1472" y="285"/>
                  <a:pt x="1477" y="285"/>
                </a:cubicBezTo>
                <a:cubicBezTo>
                  <a:pt x="1481" y="285"/>
                  <a:pt x="1484" y="282"/>
                  <a:pt x="1484" y="278"/>
                </a:cubicBezTo>
                <a:cubicBezTo>
                  <a:pt x="1484" y="274"/>
                  <a:pt x="1481" y="271"/>
                  <a:pt x="1477" y="271"/>
                </a:cubicBezTo>
                <a:close/>
                <a:moveTo>
                  <a:pt x="1498" y="136"/>
                </a:moveTo>
                <a:cubicBezTo>
                  <a:pt x="1494" y="136"/>
                  <a:pt x="1491" y="139"/>
                  <a:pt x="1491" y="143"/>
                </a:cubicBezTo>
                <a:cubicBezTo>
                  <a:pt x="1491" y="146"/>
                  <a:pt x="1494" y="149"/>
                  <a:pt x="1498" y="149"/>
                </a:cubicBezTo>
                <a:cubicBezTo>
                  <a:pt x="1503" y="149"/>
                  <a:pt x="1506" y="146"/>
                  <a:pt x="1506" y="143"/>
                </a:cubicBezTo>
                <a:cubicBezTo>
                  <a:pt x="1506" y="139"/>
                  <a:pt x="1503" y="136"/>
                  <a:pt x="1498" y="136"/>
                </a:cubicBezTo>
                <a:close/>
                <a:moveTo>
                  <a:pt x="1498" y="155"/>
                </a:moveTo>
                <a:cubicBezTo>
                  <a:pt x="1494" y="155"/>
                  <a:pt x="1491" y="158"/>
                  <a:pt x="1491" y="162"/>
                </a:cubicBezTo>
                <a:cubicBezTo>
                  <a:pt x="1491" y="166"/>
                  <a:pt x="1494" y="169"/>
                  <a:pt x="1498" y="169"/>
                </a:cubicBezTo>
                <a:cubicBezTo>
                  <a:pt x="1503" y="169"/>
                  <a:pt x="1506" y="166"/>
                  <a:pt x="1506" y="162"/>
                </a:cubicBezTo>
                <a:cubicBezTo>
                  <a:pt x="1506" y="158"/>
                  <a:pt x="1503" y="155"/>
                  <a:pt x="1498" y="155"/>
                </a:cubicBezTo>
                <a:close/>
                <a:moveTo>
                  <a:pt x="1521" y="155"/>
                </a:moveTo>
                <a:cubicBezTo>
                  <a:pt x="1517" y="155"/>
                  <a:pt x="1514" y="158"/>
                  <a:pt x="1514" y="162"/>
                </a:cubicBezTo>
                <a:cubicBezTo>
                  <a:pt x="1514" y="166"/>
                  <a:pt x="1517" y="169"/>
                  <a:pt x="1521" y="169"/>
                </a:cubicBezTo>
                <a:cubicBezTo>
                  <a:pt x="1526" y="169"/>
                  <a:pt x="1529" y="166"/>
                  <a:pt x="1529" y="162"/>
                </a:cubicBezTo>
                <a:cubicBezTo>
                  <a:pt x="1529" y="158"/>
                  <a:pt x="1526" y="155"/>
                  <a:pt x="1521" y="155"/>
                </a:cubicBezTo>
                <a:close/>
                <a:moveTo>
                  <a:pt x="1498" y="175"/>
                </a:moveTo>
                <a:cubicBezTo>
                  <a:pt x="1494" y="175"/>
                  <a:pt x="1491" y="178"/>
                  <a:pt x="1491" y="182"/>
                </a:cubicBezTo>
                <a:cubicBezTo>
                  <a:pt x="1491" y="185"/>
                  <a:pt x="1494" y="188"/>
                  <a:pt x="1498" y="188"/>
                </a:cubicBezTo>
                <a:cubicBezTo>
                  <a:pt x="1503" y="188"/>
                  <a:pt x="1506" y="185"/>
                  <a:pt x="1506" y="182"/>
                </a:cubicBezTo>
                <a:cubicBezTo>
                  <a:pt x="1506" y="178"/>
                  <a:pt x="1503" y="175"/>
                  <a:pt x="1498" y="175"/>
                </a:cubicBezTo>
                <a:close/>
                <a:moveTo>
                  <a:pt x="1498" y="194"/>
                </a:moveTo>
                <a:cubicBezTo>
                  <a:pt x="1494" y="194"/>
                  <a:pt x="1491" y="197"/>
                  <a:pt x="1491" y="201"/>
                </a:cubicBezTo>
                <a:cubicBezTo>
                  <a:pt x="1491" y="205"/>
                  <a:pt x="1494" y="208"/>
                  <a:pt x="1498" y="208"/>
                </a:cubicBezTo>
                <a:cubicBezTo>
                  <a:pt x="1503" y="208"/>
                  <a:pt x="1506" y="205"/>
                  <a:pt x="1506" y="201"/>
                </a:cubicBezTo>
                <a:cubicBezTo>
                  <a:pt x="1506" y="197"/>
                  <a:pt x="1503" y="194"/>
                  <a:pt x="1498" y="194"/>
                </a:cubicBezTo>
                <a:close/>
                <a:moveTo>
                  <a:pt x="1521" y="194"/>
                </a:moveTo>
                <a:cubicBezTo>
                  <a:pt x="1517" y="194"/>
                  <a:pt x="1514" y="197"/>
                  <a:pt x="1514" y="201"/>
                </a:cubicBezTo>
                <a:cubicBezTo>
                  <a:pt x="1514" y="205"/>
                  <a:pt x="1517" y="208"/>
                  <a:pt x="1521" y="208"/>
                </a:cubicBezTo>
                <a:cubicBezTo>
                  <a:pt x="1526" y="208"/>
                  <a:pt x="1529" y="205"/>
                  <a:pt x="1529" y="201"/>
                </a:cubicBezTo>
                <a:cubicBezTo>
                  <a:pt x="1529" y="197"/>
                  <a:pt x="1526" y="194"/>
                  <a:pt x="1521" y="194"/>
                </a:cubicBezTo>
                <a:close/>
                <a:moveTo>
                  <a:pt x="1498" y="214"/>
                </a:moveTo>
                <a:cubicBezTo>
                  <a:pt x="1494" y="214"/>
                  <a:pt x="1491" y="217"/>
                  <a:pt x="1491" y="220"/>
                </a:cubicBezTo>
                <a:cubicBezTo>
                  <a:pt x="1491" y="224"/>
                  <a:pt x="1494" y="227"/>
                  <a:pt x="1498" y="227"/>
                </a:cubicBezTo>
                <a:cubicBezTo>
                  <a:pt x="1503" y="227"/>
                  <a:pt x="1506" y="224"/>
                  <a:pt x="1506" y="220"/>
                </a:cubicBezTo>
                <a:cubicBezTo>
                  <a:pt x="1506" y="217"/>
                  <a:pt x="1503" y="214"/>
                  <a:pt x="1498" y="214"/>
                </a:cubicBezTo>
                <a:close/>
                <a:moveTo>
                  <a:pt x="1521" y="214"/>
                </a:moveTo>
                <a:cubicBezTo>
                  <a:pt x="1517" y="214"/>
                  <a:pt x="1514" y="217"/>
                  <a:pt x="1514" y="220"/>
                </a:cubicBezTo>
                <a:cubicBezTo>
                  <a:pt x="1514" y="224"/>
                  <a:pt x="1517" y="227"/>
                  <a:pt x="1521" y="227"/>
                </a:cubicBezTo>
                <a:cubicBezTo>
                  <a:pt x="1526" y="227"/>
                  <a:pt x="1529" y="224"/>
                  <a:pt x="1529" y="220"/>
                </a:cubicBezTo>
                <a:cubicBezTo>
                  <a:pt x="1529" y="217"/>
                  <a:pt x="1526" y="214"/>
                  <a:pt x="1521" y="214"/>
                </a:cubicBezTo>
                <a:close/>
                <a:moveTo>
                  <a:pt x="1498" y="233"/>
                </a:moveTo>
                <a:cubicBezTo>
                  <a:pt x="1494" y="233"/>
                  <a:pt x="1491" y="236"/>
                  <a:pt x="1491" y="239"/>
                </a:cubicBezTo>
                <a:cubicBezTo>
                  <a:pt x="1491" y="243"/>
                  <a:pt x="1494" y="245"/>
                  <a:pt x="1498" y="245"/>
                </a:cubicBezTo>
                <a:cubicBezTo>
                  <a:pt x="1503" y="245"/>
                  <a:pt x="1506" y="243"/>
                  <a:pt x="1506" y="239"/>
                </a:cubicBezTo>
                <a:cubicBezTo>
                  <a:pt x="1506" y="236"/>
                  <a:pt x="1503" y="233"/>
                  <a:pt x="1498" y="233"/>
                </a:cubicBezTo>
                <a:close/>
                <a:moveTo>
                  <a:pt x="1521" y="233"/>
                </a:moveTo>
                <a:cubicBezTo>
                  <a:pt x="1517" y="233"/>
                  <a:pt x="1514" y="236"/>
                  <a:pt x="1514" y="239"/>
                </a:cubicBezTo>
                <a:cubicBezTo>
                  <a:pt x="1514" y="243"/>
                  <a:pt x="1517" y="245"/>
                  <a:pt x="1521" y="245"/>
                </a:cubicBezTo>
                <a:cubicBezTo>
                  <a:pt x="1526" y="245"/>
                  <a:pt x="1529" y="243"/>
                  <a:pt x="1529" y="239"/>
                </a:cubicBezTo>
                <a:cubicBezTo>
                  <a:pt x="1529" y="236"/>
                  <a:pt x="1526" y="233"/>
                  <a:pt x="1521" y="233"/>
                </a:cubicBezTo>
                <a:close/>
                <a:moveTo>
                  <a:pt x="1498" y="252"/>
                </a:moveTo>
                <a:cubicBezTo>
                  <a:pt x="1494" y="252"/>
                  <a:pt x="1491" y="255"/>
                  <a:pt x="1491" y="258"/>
                </a:cubicBezTo>
                <a:cubicBezTo>
                  <a:pt x="1491" y="262"/>
                  <a:pt x="1494" y="265"/>
                  <a:pt x="1498" y="265"/>
                </a:cubicBezTo>
                <a:cubicBezTo>
                  <a:pt x="1503" y="265"/>
                  <a:pt x="1506" y="262"/>
                  <a:pt x="1506" y="258"/>
                </a:cubicBezTo>
                <a:cubicBezTo>
                  <a:pt x="1506" y="255"/>
                  <a:pt x="1503" y="252"/>
                  <a:pt x="1498" y="252"/>
                </a:cubicBezTo>
                <a:close/>
                <a:moveTo>
                  <a:pt x="1521" y="252"/>
                </a:moveTo>
                <a:cubicBezTo>
                  <a:pt x="1517" y="252"/>
                  <a:pt x="1514" y="255"/>
                  <a:pt x="1514" y="258"/>
                </a:cubicBezTo>
                <a:cubicBezTo>
                  <a:pt x="1514" y="262"/>
                  <a:pt x="1517" y="265"/>
                  <a:pt x="1521" y="265"/>
                </a:cubicBezTo>
                <a:cubicBezTo>
                  <a:pt x="1526" y="265"/>
                  <a:pt x="1529" y="262"/>
                  <a:pt x="1529" y="258"/>
                </a:cubicBezTo>
                <a:cubicBezTo>
                  <a:pt x="1529" y="255"/>
                  <a:pt x="1526" y="252"/>
                  <a:pt x="1521" y="252"/>
                </a:cubicBezTo>
                <a:close/>
                <a:moveTo>
                  <a:pt x="1498" y="271"/>
                </a:moveTo>
                <a:cubicBezTo>
                  <a:pt x="1494" y="271"/>
                  <a:pt x="1491" y="274"/>
                  <a:pt x="1491" y="278"/>
                </a:cubicBezTo>
                <a:cubicBezTo>
                  <a:pt x="1491" y="282"/>
                  <a:pt x="1494" y="285"/>
                  <a:pt x="1498" y="285"/>
                </a:cubicBezTo>
                <a:cubicBezTo>
                  <a:pt x="1503" y="285"/>
                  <a:pt x="1506" y="282"/>
                  <a:pt x="1506" y="278"/>
                </a:cubicBezTo>
                <a:cubicBezTo>
                  <a:pt x="1506" y="274"/>
                  <a:pt x="1503" y="271"/>
                  <a:pt x="1498" y="271"/>
                </a:cubicBezTo>
                <a:close/>
                <a:moveTo>
                  <a:pt x="1521" y="271"/>
                </a:moveTo>
                <a:cubicBezTo>
                  <a:pt x="1517" y="271"/>
                  <a:pt x="1514" y="274"/>
                  <a:pt x="1514" y="278"/>
                </a:cubicBezTo>
                <a:cubicBezTo>
                  <a:pt x="1514" y="282"/>
                  <a:pt x="1517" y="285"/>
                  <a:pt x="1521" y="285"/>
                </a:cubicBezTo>
                <a:cubicBezTo>
                  <a:pt x="1526" y="285"/>
                  <a:pt x="1529" y="282"/>
                  <a:pt x="1529" y="278"/>
                </a:cubicBezTo>
                <a:cubicBezTo>
                  <a:pt x="1529" y="274"/>
                  <a:pt x="1526" y="271"/>
                  <a:pt x="1521" y="271"/>
                </a:cubicBezTo>
                <a:close/>
                <a:moveTo>
                  <a:pt x="1543" y="175"/>
                </a:moveTo>
                <a:cubicBezTo>
                  <a:pt x="1539" y="175"/>
                  <a:pt x="1536" y="178"/>
                  <a:pt x="1536" y="182"/>
                </a:cubicBezTo>
                <a:cubicBezTo>
                  <a:pt x="1536" y="185"/>
                  <a:pt x="1539" y="188"/>
                  <a:pt x="1543" y="188"/>
                </a:cubicBezTo>
                <a:cubicBezTo>
                  <a:pt x="1548" y="188"/>
                  <a:pt x="1551" y="185"/>
                  <a:pt x="1551" y="182"/>
                </a:cubicBezTo>
                <a:cubicBezTo>
                  <a:pt x="1551" y="178"/>
                  <a:pt x="1548" y="175"/>
                  <a:pt x="1543" y="175"/>
                </a:cubicBezTo>
                <a:close/>
                <a:moveTo>
                  <a:pt x="1543" y="194"/>
                </a:moveTo>
                <a:cubicBezTo>
                  <a:pt x="1539" y="194"/>
                  <a:pt x="1536" y="197"/>
                  <a:pt x="1536" y="201"/>
                </a:cubicBezTo>
                <a:cubicBezTo>
                  <a:pt x="1536" y="205"/>
                  <a:pt x="1539" y="208"/>
                  <a:pt x="1543" y="208"/>
                </a:cubicBezTo>
                <a:cubicBezTo>
                  <a:pt x="1548" y="208"/>
                  <a:pt x="1551" y="205"/>
                  <a:pt x="1551" y="201"/>
                </a:cubicBezTo>
                <a:cubicBezTo>
                  <a:pt x="1551" y="197"/>
                  <a:pt x="1548" y="194"/>
                  <a:pt x="1543" y="194"/>
                </a:cubicBezTo>
                <a:close/>
                <a:moveTo>
                  <a:pt x="1543" y="214"/>
                </a:moveTo>
                <a:cubicBezTo>
                  <a:pt x="1539" y="214"/>
                  <a:pt x="1536" y="217"/>
                  <a:pt x="1536" y="220"/>
                </a:cubicBezTo>
                <a:cubicBezTo>
                  <a:pt x="1536" y="224"/>
                  <a:pt x="1539" y="227"/>
                  <a:pt x="1543" y="227"/>
                </a:cubicBezTo>
                <a:cubicBezTo>
                  <a:pt x="1548" y="227"/>
                  <a:pt x="1551" y="224"/>
                  <a:pt x="1551" y="220"/>
                </a:cubicBezTo>
                <a:cubicBezTo>
                  <a:pt x="1551" y="217"/>
                  <a:pt x="1548" y="214"/>
                  <a:pt x="1543" y="214"/>
                </a:cubicBezTo>
                <a:close/>
                <a:moveTo>
                  <a:pt x="1543" y="233"/>
                </a:moveTo>
                <a:cubicBezTo>
                  <a:pt x="1539" y="233"/>
                  <a:pt x="1536" y="236"/>
                  <a:pt x="1536" y="239"/>
                </a:cubicBezTo>
                <a:cubicBezTo>
                  <a:pt x="1536" y="243"/>
                  <a:pt x="1539" y="245"/>
                  <a:pt x="1543" y="245"/>
                </a:cubicBezTo>
                <a:cubicBezTo>
                  <a:pt x="1548" y="245"/>
                  <a:pt x="1551" y="243"/>
                  <a:pt x="1551" y="239"/>
                </a:cubicBezTo>
                <a:cubicBezTo>
                  <a:pt x="1551" y="236"/>
                  <a:pt x="1548" y="233"/>
                  <a:pt x="1543" y="233"/>
                </a:cubicBezTo>
                <a:close/>
                <a:moveTo>
                  <a:pt x="1543" y="252"/>
                </a:moveTo>
                <a:cubicBezTo>
                  <a:pt x="1539" y="252"/>
                  <a:pt x="1536" y="255"/>
                  <a:pt x="1536" y="258"/>
                </a:cubicBezTo>
                <a:cubicBezTo>
                  <a:pt x="1536" y="262"/>
                  <a:pt x="1539" y="265"/>
                  <a:pt x="1543" y="265"/>
                </a:cubicBezTo>
                <a:cubicBezTo>
                  <a:pt x="1548" y="265"/>
                  <a:pt x="1551" y="262"/>
                  <a:pt x="1551" y="258"/>
                </a:cubicBezTo>
                <a:cubicBezTo>
                  <a:pt x="1551" y="255"/>
                  <a:pt x="1548" y="252"/>
                  <a:pt x="1543" y="252"/>
                </a:cubicBezTo>
                <a:close/>
                <a:moveTo>
                  <a:pt x="1543" y="271"/>
                </a:moveTo>
                <a:cubicBezTo>
                  <a:pt x="1539" y="271"/>
                  <a:pt x="1536" y="274"/>
                  <a:pt x="1536" y="278"/>
                </a:cubicBezTo>
                <a:cubicBezTo>
                  <a:pt x="1536" y="282"/>
                  <a:pt x="1539" y="285"/>
                  <a:pt x="1543" y="285"/>
                </a:cubicBezTo>
                <a:cubicBezTo>
                  <a:pt x="1548" y="285"/>
                  <a:pt x="1551" y="282"/>
                  <a:pt x="1551" y="278"/>
                </a:cubicBezTo>
                <a:cubicBezTo>
                  <a:pt x="1551" y="274"/>
                  <a:pt x="1548" y="271"/>
                  <a:pt x="1543" y="271"/>
                </a:cubicBezTo>
                <a:close/>
                <a:moveTo>
                  <a:pt x="1232" y="329"/>
                </a:moveTo>
                <a:cubicBezTo>
                  <a:pt x="1228" y="329"/>
                  <a:pt x="1224" y="332"/>
                  <a:pt x="1224" y="335"/>
                </a:cubicBezTo>
                <a:cubicBezTo>
                  <a:pt x="1224" y="339"/>
                  <a:pt x="1228" y="342"/>
                  <a:pt x="1232" y="342"/>
                </a:cubicBezTo>
                <a:cubicBezTo>
                  <a:pt x="1236" y="342"/>
                  <a:pt x="1240" y="339"/>
                  <a:pt x="1240" y="335"/>
                </a:cubicBezTo>
                <a:cubicBezTo>
                  <a:pt x="1240" y="332"/>
                  <a:pt x="1236" y="329"/>
                  <a:pt x="1232" y="329"/>
                </a:cubicBezTo>
                <a:close/>
                <a:moveTo>
                  <a:pt x="1255" y="329"/>
                </a:moveTo>
                <a:cubicBezTo>
                  <a:pt x="1251" y="329"/>
                  <a:pt x="1247" y="332"/>
                  <a:pt x="1247" y="335"/>
                </a:cubicBezTo>
                <a:cubicBezTo>
                  <a:pt x="1247" y="339"/>
                  <a:pt x="1251" y="342"/>
                  <a:pt x="1255" y="342"/>
                </a:cubicBezTo>
                <a:cubicBezTo>
                  <a:pt x="1259" y="342"/>
                  <a:pt x="1263" y="339"/>
                  <a:pt x="1263" y="335"/>
                </a:cubicBezTo>
                <a:cubicBezTo>
                  <a:pt x="1263" y="332"/>
                  <a:pt x="1259" y="329"/>
                  <a:pt x="1255" y="329"/>
                </a:cubicBezTo>
                <a:close/>
                <a:moveTo>
                  <a:pt x="1232" y="348"/>
                </a:moveTo>
                <a:cubicBezTo>
                  <a:pt x="1228" y="348"/>
                  <a:pt x="1224" y="351"/>
                  <a:pt x="1224" y="355"/>
                </a:cubicBezTo>
                <a:cubicBezTo>
                  <a:pt x="1224" y="359"/>
                  <a:pt x="1228" y="362"/>
                  <a:pt x="1232" y="362"/>
                </a:cubicBezTo>
                <a:cubicBezTo>
                  <a:pt x="1236" y="362"/>
                  <a:pt x="1240" y="359"/>
                  <a:pt x="1240" y="355"/>
                </a:cubicBezTo>
                <a:cubicBezTo>
                  <a:pt x="1240" y="351"/>
                  <a:pt x="1236" y="348"/>
                  <a:pt x="1232" y="348"/>
                </a:cubicBezTo>
                <a:close/>
                <a:moveTo>
                  <a:pt x="1255" y="348"/>
                </a:moveTo>
                <a:cubicBezTo>
                  <a:pt x="1251" y="348"/>
                  <a:pt x="1247" y="351"/>
                  <a:pt x="1247" y="355"/>
                </a:cubicBezTo>
                <a:cubicBezTo>
                  <a:pt x="1247" y="359"/>
                  <a:pt x="1251" y="362"/>
                  <a:pt x="1255" y="362"/>
                </a:cubicBezTo>
                <a:cubicBezTo>
                  <a:pt x="1259" y="362"/>
                  <a:pt x="1263" y="359"/>
                  <a:pt x="1263" y="355"/>
                </a:cubicBezTo>
                <a:cubicBezTo>
                  <a:pt x="1263" y="351"/>
                  <a:pt x="1259" y="348"/>
                  <a:pt x="1255" y="348"/>
                </a:cubicBezTo>
                <a:close/>
                <a:moveTo>
                  <a:pt x="1232" y="368"/>
                </a:moveTo>
                <a:cubicBezTo>
                  <a:pt x="1228" y="368"/>
                  <a:pt x="1224" y="371"/>
                  <a:pt x="1224" y="374"/>
                </a:cubicBezTo>
                <a:cubicBezTo>
                  <a:pt x="1224" y="378"/>
                  <a:pt x="1228" y="381"/>
                  <a:pt x="1232" y="381"/>
                </a:cubicBezTo>
                <a:cubicBezTo>
                  <a:pt x="1236" y="381"/>
                  <a:pt x="1240" y="378"/>
                  <a:pt x="1240" y="374"/>
                </a:cubicBezTo>
                <a:cubicBezTo>
                  <a:pt x="1240" y="371"/>
                  <a:pt x="1236" y="368"/>
                  <a:pt x="1232" y="368"/>
                </a:cubicBezTo>
                <a:close/>
                <a:moveTo>
                  <a:pt x="1255" y="368"/>
                </a:moveTo>
                <a:cubicBezTo>
                  <a:pt x="1251" y="368"/>
                  <a:pt x="1247" y="371"/>
                  <a:pt x="1247" y="374"/>
                </a:cubicBezTo>
                <a:cubicBezTo>
                  <a:pt x="1247" y="378"/>
                  <a:pt x="1251" y="381"/>
                  <a:pt x="1255" y="381"/>
                </a:cubicBezTo>
                <a:cubicBezTo>
                  <a:pt x="1259" y="381"/>
                  <a:pt x="1263" y="378"/>
                  <a:pt x="1263" y="374"/>
                </a:cubicBezTo>
                <a:cubicBezTo>
                  <a:pt x="1263" y="371"/>
                  <a:pt x="1259" y="368"/>
                  <a:pt x="1255" y="368"/>
                </a:cubicBezTo>
                <a:close/>
                <a:moveTo>
                  <a:pt x="1232" y="387"/>
                </a:moveTo>
                <a:cubicBezTo>
                  <a:pt x="1228" y="387"/>
                  <a:pt x="1224" y="390"/>
                  <a:pt x="1224" y="393"/>
                </a:cubicBezTo>
                <a:cubicBezTo>
                  <a:pt x="1224" y="397"/>
                  <a:pt x="1228" y="400"/>
                  <a:pt x="1232" y="400"/>
                </a:cubicBezTo>
                <a:cubicBezTo>
                  <a:pt x="1236" y="400"/>
                  <a:pt x="1240" y="397"/>
                  <a:pt x="1240" y="393"/>
                </a:cubicBezTo>
                <a:cubicBezTo>
                  <a:pt x="1240" y="390"/>
                  <a:pt x="1236" y="387"/>
                  <a:pt x="1232" y="387"/>
                </a:cubicBezTo>
                <a:close/>
                <a:moveTo>
                  <a:pt x="1255" y="387"/>
                </a:moveTo>
                <a:cubicBezTo>
                  <a:pt x="1251" y="387"/>
                  <a:pt x="1247" y="390"/>
                  <a:pt x="1247" y="393"/>
                </a:cubicBezTo>
                <a:cubicBezTo>
                  <a:pt x="1247" y="397"/>
                  <a:pt x="1251" y="400"/>
                  <a:pt x="1255" y="400"/>
                </a:cubicBezTo>
                <a:cubicBezTo>
                  <a:pt x="1259" y="400"/>
                  <a:pt x="1263" y="397"/>
                  <a:pt x="1263" y="393"/>
                </a:cubicBezTo>
                <a:cubicBezTo>
                  <a:pt x="1263" y="390"/>
                  <a:pt x="1259" y="387"/>
                  <a:pt x="1255" y="387"/>
                </a:cubicBezTo>
                <a:close/>
                <a:moveTo>
                  <a:pt x="1255" y="406"/>
                </a:moveTo>
                <a:cubicBezTo>
                  <a:pt x="1251" y="406"/>
                  <a:pt x="1247" y="409"/>
                  <a:pt x="1247" y="413"/>
                </a:cubicBezTo>
                <a:cubicBezTo>
                  <a:pt x="1247" y="416"/>
                  <a:pt x="1251" y="419"/>
                  <a:pt x="1255" y="419"/>
                </a:cubicBezTo>
                <a:cubicBezTo>
                  <a:pt x="1259" y="419"/>
                  <a:pt x="1263" y="416"/>
                  <a:pt x="1263" y="413"/>
                </a:cubicBezTo>
                <a:cubicBezTo>
                  <a:pt x="1263" y="409"/>
                  <a:pt x="1259" y="406"/>
                  <a:pt x="1255" y="406"/>
                </a:cubicBezTo>
                <a:close/>
                <a:moveTo>
                  <a:pt x="1232" y="425"/>
                </a:moveTo>
                <a:cubicBezTo>
                  <a:pt x="1228" y="425"/>
                  <a:pt x="1224" y="428"/>
                  <a:pt x="1224" y="432"/>
                </a:cubicBezTo>
                <a:cubicBezTo>
                  <a:pt x="1224" y="435"/>
                  <a:pt x="1228" y="438"/>
                  <a:pt x="1232" y="438"/>
                </a:cubicBezTo>
                <a:cubicBezTo>
                  <a:pt x="1236" y="438"/>
                  <a:pt x="1240" y="435"/>
                  <a:pt x="1240" y="432"/>
                </a:cubicBezTo>
                <a:cubicBezTo>
                  <a:pt x="1240" y="428"/>
                  <a:pt x="1236" y="425"/>
                  <a:pt x="1232" y="425"/>
                </a:cubicBezTo>
                <a:close/>
                <a:moveTo>
                  <a:pt x="1299" y="290"/>
                </a:moveTo>
                <a:cubicBezTo>
                  <a:pt x="1295" y="290"/>
                  <a:pt x="1291" y="293"/>
                  <a:pt x="1291" y="296"/>
                </a:cubicBezTo>
                <a:cubicBezTo>
                  <a:pt x="1291" y="300"/>
                  <a:pt x="1295" y="303"/>
                  <a:pt x="1299" y="303"/>
                </a:cubicBezTo>
                <a:cubicBezTo>
                  <a:pt x="1303" y="303"/>
                  <a:pt x="1307" y="300"/>
                  <a:pt x="1307" y="296"/>
                </a:cubicBezTo>
                <a:cubicBezTo>
                  <a:pt x="1307" y="293"/>
                  <a:pt x="1303" y="290"/>
                  <a:pt x="1299" y="290"/>
                </a:cubicBezTo>
                <a:close/>
                <a:moveTo>
                  <a:pt x="1277" y="309"/>
                </a:moveTo>
                <a:cubicBezTo>
                  <a:pt x="1273" y="309"/>
                  <a:pt x="1269" y="312"/>
                  <a:pt x="1269" y="316"/>
                </a:cubicBezTo>
                <a:cubicBezTo>
                  <a:pt x="1269" y="320"/>
                  <a:pt x="1273" y="323"/>
                  <a:pt x="1277" y="323"/>
                </a:cubicBezTo>
                <a:cubicBezTo>
                  <a:pt x="1281" y="323"/>
                  <a:pt x="1285" y="320"/>
                  <a:pt x="1285" y="316"/>
                </a:cubicBezTo>
                <a:cubicBezTo>
                  <a:pt x="1285" y="312"/>
                  <a:pt x="1281" y="309"/>
                  <a:pt x="1277" y="309"/>
                </a:cubicBezTo>
                <a:close/>
                <a:moveTo>
                  <a:pt x="1299" y="309"/>
                </a:moveTo>
                <a:cubicBezTo>
                  <a:pt x="1295" y="309"/>
                  <a:pt x="1291" y="312"/>
                  <a:pt x="1291" y="316"/>
                </a:cubicBezTo>
                <a:cubicBezTo>
                  <a:pt x="1291" y="320"/>
                  <a:pt x="1295" y="323"/>
                  <a:pt x="1299" y="323"/>
                </a:cubicBezTo>
                <a:cubicBezTo>
                  <a:pt x="1303" y="323"/>
                  <a:pt x="1307" y="320"/>
                  <a:pt x="1307" y="316"/>
                </a:cubicBezTo>
                <a:cubicBezTo>
                  <a:pt x="1307" y="312"/>
                  <a:pt x="1303" y="309"/>
                  <a:pt x="1299" y="309"/>
                </a:cubicBezTo>
                <a:close/>
                <a:moveTo>
                  <a:pt x="1277" y="329"/>
                </a:moveTo>
                <a:cubicBezTo>
                  <a:pt x="1273" y="329"/>
                  <a:pt x="1269" y="332"/>
                  <a:pt x="1269" y="335"/>
                </a:cubicBezTo>
                <a:cubicBezTo>
                  <a:pt x="1269" y="339"/>
                  <a:pt x="1273" y="342"/>
                  <a:pt x="1277" y="342"/>
                </a:cubicBezTo>
                <a:cubicBezTo>
                  <a:pt x="1281" y="342"/>
                  <a:pt x="1285" y="339"/>
                  <a:pt x="1285" y="335"/>
                </a:cubicBezTo>
                <a:cubicBezTo>
                  <a:pt x="1285" y="332"/>
                  <a:pt x="1281" y="329"/>
                  <a:pt x="1277" y="329"/>
                </a:cubicBezTo>
                <a:close/>
                <a:moveTo>
                  <a:pt x="1299" y="329"/>
                </a:moveTo>
                <a:cubicBezTo>
                  <a:pt x="1295" y="329"/>
                  <a:pt x="1291" y="332"/>
                  <a:pt x="1291" y="335"/>
                </a:cubicBezTo>
                <a:cubicBezTo>
                  <a:pt x="1291" y="339"/>
                  <a:pt x="1295" y="342"/>
                  <a:pt x="1299" y="342"/>
                </a:cubicBezTo>
                <a:cubicBezTo>
                  <a:pt x="1303" y="342"/>
                  <a:pt x="1307" y="339"/>
                  <a:pt x="1307" y="335"/>
                </a:cubicBezTo>
                <a:cubicBezTo>
                  <a:pt x="1307" y="332"/>
                  <a:pt x="1303" y="329"/>
                  <a:pt x="1299" y="329"/>
                </a:cubicBezTo>
                <a:close/>
                <a:moveTo>
                  <a:pt x="1277" y="348"/>
                </a:moveTo>
                <a:cubicBezTo>
                  <a:pt x="1273" y="348"/>
                  <a:pt x="1269" y="351"/>
                  <a:pt x="1269" y="355"/>
                </a:cubicBezTo>
                <a:cubicBezTo>
                  <a:pt x="1269" y="359"/>
                  <a:pt x="1273" y="362"/>
                  <a:pt x="1277" y="362"/>
                </a:cubicBezTo>
                <a:cubicBezTo>
                  <a:pt x="1281" y="362"/>
                  <a:pt x="1285" y="359"/>
                  <a:pt x="1285" y="355"/>
                </a:cubicBezTo>
                <a:cubicBezTo>
                  <a:pt x="1285" y="351"/>
                  <a:pt x="1281" y="348"/>
                  <a:pt x="1277" y="348"/>
                </a:cubicBezTo>
                <a:close/>
                <a:moveTo>
                  <a:pt x="1299" y="348"/>
                </a:moveTo>
                <a:cubicBezTo>
                  <a:pt x="1295" y="348"/>
                  <a:pt x="1291" y="351"/>
                  <a:pt x="1291" y="355"/>
                </a:cubicBezTo>
                <a:cubicBezTo>
                  <a:pt x="1291" y="359"/>
                  <a:pt x="1295" y="362"/>
                  <a:pt x="1299" y="362"/>
                </a:cubicBezTo>
                <a:cubicBezTo>
                  <a:pt x="1303" y="362"/>
                  <a:pt x="1307" y="359"/>
                  <a:pt x="1307" y="355"/>
                </a:cubicBezTo>
                <a:cubicBezTo>
                  <a:pt x="1307" y="351"/>
                  <a:pt x="1303" y="348"/>
                  <a:pt x="1299" y="348"/>
                </a:cubicBezTo>
                <a:close/>
                <a:moveTo>
                  <a:pt x="1277" y="368"/>
                </a:moveTo>
                <a:cubicBezTo>
                  <a:pt x="1273" y="368"/>
                  <a:pt x="1269" y="371"/>
                  <a:pt x="1269" y="374"/>
                </a:cubicBezTo>
                <a:cubicBezTo>
                  <a:pt x="1269" y="378"/>
                  <a:pt x="1273" y="381"/>
                  <a:pt x="1277" y="381"/>
                </a:cubicBezTo>
                <a:cubicBezTo>
                  <a:pt x="1281" y="381"/>
                  <a:pt x="1285" y="378"/>
                  <a:pt x="1285" y="374"/>
                </a:cubicBezTo>
                <a:cubicBezTo>
                  <a:pt x="1285" y="371"/>
                  <a:pt x="1281" y="368"/>
                  <a:pt x="1277" y="368"/>
                </a:cubicBezTo>
                <a:close/>
                <a:moveTo>
                  <a:pt x="1299" y="368"/>
                </a:moveTo>
                <a:cubicBezTo>
                  <a:pt x="1295" y="368"/>
                  <a:pt x="1291" y="371"/>
                  <a:pt x="1291" y="374"/>
                </a:cubicBezTo>
                <a:cubicBezTo>
                  <a:pt x="1291" y="378"/>
                  <a:pt x="1295" y="381"/>
                  <a:pt x="1299" y="381"/>
                </a:cubicBezTo>
                <a:cubicBezTo>
                  <a:pt x="1303" y="381"/>
                  <a:pt x="1307" y="378"/>
                  <a:pt x="1307" y="374"/>
                </a:cubicBezTo>
                <a:cubicBezTo>
                  <a:pt x="1307" y="371"/>
                  <a:pt x="1303" y="368"/>
                  <a:pt x="1299" y="368"/>
                </a:cubicBezTo>
                <a:close/>
                <a:moveTo>
                  <a:pt x="1277" y="387"/>
                </a:moveTo>
                <a:cubicBezTo>
                  <a:pt x="1273" y="387"/>
                  <a:pt x="1269" y="390"/>
                  <a:pt x="1269" y="393"/>
                </a:cubicBezTo>
                <a:cubicBezTo>
                  <a:pt x="1269" y="397"/>
                  <a:pt x="1273" y="400"/>
                  <a:pt x="1277" y="400"/>
                </a:cubicBezTo>
                <a:cubicBezTo>
                  <a:pt x="1281" y="400"/>
                  <a:pt x="1285" y="397"/>
                  <a:pt x="1285" y="393"/>
                </a:cubicBezTo>
                <a:cubicBezTo>
                  <a:pt x="1285" y="390"/>
                  <a:pt x="1281" y="387"/>
                  <a:pt x="1277" y="387"/>
                </a:cubicBezTo>
                <a:close/>
                <a:moveTo>
                  <a:pt x="1299" y="387"/>
                </a:moveTo>
                <a:cubicBezTo>
                  <a:pt x="1295" y="387"/>
                  <a:pt x="1291" y="390"/>
                  <a:pt x="1291" y="393"/>
                </a:cubicBezTo>
                <a:cubicBezTo>
                  <a:pt x="1291" y="397"/>
                  <a:pt x="1295" y="400"/>
                  <a:pt x="1299" y="400"/>
                </a:cubicBezTo>
                <a:cubicBezTo>
                  <a:pt x="1303" y="400"/>
                  <a:pt x="1307" y="397"/>
                  <a:pt x="1307" y="393"/>
                </a:cubicBezTo>
                <a:cubicBezTo>
                  <a:pt x="1307" y="390"/>
                  <a:pt x="1303" y="387"/>
                  <a:pt x="1299" y="387"/>
                </a:cubicBezTo>
                <a:close/>
                <a:moveTo>
                  <a:pt x="1277" y="406"/>
                </a:moveTo>
                <a:cubicBezTo>
                  <a:pt x="1273" y="406"/>
                  <a:pt x="1269" y="409"/>
                  <a:pt x="1269" y="413"/>
                </a:cubicBezTo>
                <a:cubicBezTo>
                  <a:pt x="1269" y="416"/>
                  <a:pt x="1273" y="419"/>
                  <a:pt x="1277" y="419"/>
                </a:cubicBezTo>
                <a:cubicBezTo>
                  <a:pt x="1281" y="419"/>
                  <a:pt x="1285" y="416"/>
                  <a:pt x="1285" y="413"/>
                </a:cubicBezTo>
                <a:cubicBezTo>
                  <a:pt x="1285" y="409"/>
                  <a:pt x="1281" y="406"/>
                  <a:pt x="1277" y="406"/>
                </a:cubicBezTo>
                <a:close/>
                <a:moveTo>
                  <a:pt x="1299" y="406"/>
                </a:moveTo>
                <a:cubicBezTo>
                  <a:pt x="1295" y="406"/>
                  <a:pt x="1291" y="409"/>
                  <a:pt x="1291" y="413"/>
                </a:cubicBezTo>
                <a:cubicBezTo>
                  <a:pt x="1291" y="416"/>
                  <a:pt x="1295" y="419"/>
                  <a:pt x="1299" y="419"/>
                </a:cubicBezTo>
                <a:cubicBezTo>
                  <a:pt x="1303" y="419"/>
                  <a:pt x="1307" y="416"/>
                  <a:pt x="1307" y="413"/>
                </a:cubicBezTo>
                <a:cubicBezTo>
                  <a:pt x="1307" y="409"/>
                  <a:pt x="1303" y="406"/>
                  <a:pt x="1299" y="406"/>
                </a:cubicBezTo>
                <a:close/>
                <a:moveTo>
                  <a:pt x="1277" y="425"/>
                </a:moveTo>
                <a:cubicBezTo>
                  <a:pt x="1273" y="425"/>
                  <a:pt x="1269" y="428"/>
                  <a:pt x="1269" y="432"/>
                </a:cubicBezTo>
                <a:cubicBezTo>
                  <a:pt x="1269" y="435"/>
                  <a:pt x="1273" y="438"/>
                  <a:pt x="1277" y="438"/>
                </a:cubicBezTo>
                <a:cubicBezTo>
                  <a:pt x="1281" y="438"/>
                  <a:pt x="1285" y="435"/>
                  <a:pt x="1285" y="432"/>
                </a:cubicBezTo>
                <a:cubicBezTo>
                  <a:pt x="1285" y="428"/>
                  <a:pt x="1281" y="425"/>
                  <a:pt x="1277" y="425"/>
                </a:cubicBezTo>
                <a:close/>
                <a:moveTo>
                  <a:pt x="1299" y="425"/>
                </a:moveTo>
                <a:cubicBezTo>
                  <a:pt x="1295" y="425"/>
                  <a:pt x="1291" y="428"/>
                  <a:pt x="1291" y="432"/>
                </a:cubicBezTo>
                <a:cubicBezTo>
                  <a:pt x="1291" y="435"/>
                  <a:pt x="1295" y="438"/>
                  <a:pt x="1299" y="438"/>
                </a:cubicBezTo>
                <a:cubicBezTo>
                  <a:pt x="1303" y="438"/>
                  <a:pt x="1307" y="435"/>
                  <a:pt x="1307" y="432"/>
                </a:cubicBezTo>
                <a:cubicBezTo>
                  <a:pt x="1307" y="428"/>
                  <a:pt x="1303" y="425"/>
                  <a:pt x="1299" y="425"/>
                </a:cubicBezTo>
                <a:close/>
                <a:moveTo>
                  <a:pt x="1321" y="290"/>
                </a:moveTo>
                <a:cubicBezTo>
                  <a:pt x="1317" y="290"/>
                  <a:pt x="1313" y="293"/>
                  <a:pt x="1313" y="296"/>
                </a:cubicBezTo>
                <a:cubicBezTo>
                  <a:pt x="1313" y="300"/>
                  <a:pt x="1317" y="303"/>
                  <a:pt x="1321" y="303"/>
                </a:cubicBezTo>
                <a:cubicBezTo>
                  <a:pt x="1325" y="303"/>
                  <a:pt x="1328" y="300"/>
                  <a:pt x="1328" y="296"/>
                </a:cubicBezTo>
                <a:cubicBezTo>
                  <a:pt x="1328" y="293"/>
                  <a:pt x="1325" y="290"/>
                  <a:pt x="1321" y="290"/>
                </a:cubicBezTo>
                <a:close/>
                <a:moveTo>
                  <a:pt x="1344" y="290"/>
                </a:moveTo>
                <a:cubicBezTo>
                  <a:pt x="1339" y="290"/>
                  <a:pt x="1336" y="293"/>
                  <a:pt x="1336" y="296"/>
                </a:cubicBezTo>
                <a:cubicBezTo>
                  <a:pt x="1336" y="300"/>
                  <a:pt x="1339" y="303"/>
                  <a:pt x="1344" y="303"/>
                </a:cubicBezTo>
                <a:cubicBezTo>
                  <a:pt x="1348" y="303"/>
                  <a:pt x="1351" y="300"/>
                  <a:pt x="1351" y="296"/>
                </a:cubicBezTo>
                <a:cubicBezTo>
                  <a:pt x="1351" y="293"/>
                  <a:pt x="1348" y="290"/>
                  <a:pt x="1344" y="290"/>
                </a:cubicBezTo>
                <a:close/>
                <a:moveTo>
                  <a:pt x="1321" y="309"/>
                </a:moveTo>
                <a:cubicBezTo>
                  <a:pt x="1317" y="309"/>
                  <a:pt x="1313" y="312"/>
                  <a:pt x="1313" y="316"/>
                </a:cubicBezTo>
                <a:cubicBezTo>
                  <a:pt x="1313" y="320"/>
                  <a:pt x="1317" y="323"/>
                  <a:pt x="1321" y="323"/>
                </a:cubicBezTo>
                <a:cubicBezTo>
                  <a:pt x="1325" y="323"/>
                  <a:pt x="1328" y="320"/>
                  <a:pt x="1328" y="316"/>
                </a:cubicBezTo>
                <a:cubicBezTo>
                  <a:pt x="1328" y="312"/>
                  <a:pt x="1325" y="309"/>
                  <a:pt x="1321" y="309"/>
                </a:cubicBezTo>
                <a:close/>
                <a:moveTo>
                  <a:pt x="1344" y="309"/>
                </a:moveTo>
                <a:cubicBezTo>
                  <a:pt x="1339" y="309"/>
                  <a:pt x="1336" y="312"/>
                  <a:pt x="1336" y="316"/>
                </a:cubicBezTo>
                <a:cubicBezTo>
                  <a:pt x="1336" y="320"/>
                  <a:pt x="1339" y="323"/>
                  <a:pt x="1344" y="323"/>
                </a:cubicBezTo>
                <a:cubicBezTo>
                  <a:pt x="1348" y="323"/>
                  <a:pt x="1351" y="320"/>
                  <a:pt x="1351" y="316"/>
                </a:cubicBezTo>
                <a:cubicBezTo>
                  <a:pt x="1351" y="312"/>
                  <a:pt x="1348" y="309"/>
                  <a:pt x="1344" y="309"/>
                </a:cubicBezTo>
                <a:close/>
                <a:moveTo>
                  <a:pt x="1321" y="329"/>
                </a:moveTo>
                <a:cubicBezTo>
                  <a:pt x="1317" y="329"/>
                  <a:pt x="1313" y="332"/>
                  <a:pt x="1313" y="335"/>
                </a:cubicBezTo>
                <a:cubicBezTo>
                  <a:pt x="1313" y="339"/>
                  <a:pt x="1317" y="342"/>
                  <a:pt x="1321" y="342"/>
                </a:cubicBezTo>
                <a:cubicBezTo>
                  <a:pt x="1325" y="342"/>
                  <a:pt x="1328" y="339"/>
                  <a:pt x="1328" y="335"/>
                </a:cubicBezTo>
                <a:cubicBezTo>
                  <a:pt x="1328" y="332"/>
                  <a:pt x="1325" y="329"/>
                  <a:pt x="1321" y="329"/>
                </a:cubicBezTo>
                <a:close/>
                <a:moveTo>
                  <a:pt x="1344" y="329"/>
                </a:moveTo>
                <a:cubicBezTo>
                  <a:pt x="1339" y="329"/>
                  <a:pt x="1336" y="332"/>
                  <a:pt x="1336" y="335"/>
                </a:cubicBezTo>
                <a:cubicBezTo>
                  <a:pt x="1336" y="339"/>
                  <a:pt x="1339" y="342"/>
                  <a:pt x="1344" y="342"/>
                </a:cubicBezTo>
                <a:cubicBezTo>
                  <a:pt x="1348" y="342"/>
                  <a:pt x="1351" y="339"/>
                  <a:pt x="1351" y="335"/>
                </a:cubicBezTo>
                <a:cubicBezTo>
                  <a:pt x="1351" y="332"/>
                  <a:pt x="1348" y="329"/>
                  <a:pt x="1344" y="329"/>
                </a:cubicBezTo>
                <a:close/>
                <a:moveTo>
                  <a:pt x="1321" y="348"/>
                </a:moveTo>
                <a:cubicBezTo>
                  <a:pt x="1317" y="348"/>
                  <a:pt x="1313" y="351"/>
                  <a:pt x="1313" y="355"/>
                </a:cubicBezTo>
                <a:cubicBezTo>
                  <a:pt x="1313" y="359"/>
                  <a:pt x="1317" y="362"/>
                  <a:pt x="1321" y="362"/>
                </a:cubicBezTo>
                <a:cubicBezTo>
                  <a:pt x="1325" y="362"/>
                  <a:pt x="1328" y="359"/>
                  <a:pt x="1328" y="355"/>
                </a:cubicBezTo>
                <a:cubicBezTo>
                  <a:pt x="1328" y="351"/>
                  <a:pt x="1325" y="348"/>
                  <a:pt x="1321" y="348"/>
                </a:cubicBezTo>
                <a:close/>
                <a:moveTo>
                  <a:pt x="1344" y="348"/>
                </a:moveTo>
                <a:cubicBezTo>
                  <a:pt x="1339" y="348"/>
                  <a:pt x="1336" y="351"/>
                  <a:pt x="1336" y="355"/>
                </a:cubicBezTo>
                <a:cubicBezTo>
                  <a:pt x="1336" y="359"/>
                  <a:pt x="1339" y="362"/>
                  <a:pt x="1344" y="362"/>
                </a:cubicBezTo>
                <a:cubicBezTo>
                  <a:pt x="1348" y="362"/>
                  <a:pt x="1351" y="359"/>
                  <a:pt x="1351" y="355"/>
                </a:cubicBezTo>
                <a:cubicBezTo>
                  <a:pt x="1351" y="351"/>
                  <a:pt x="1348" y="348"/>
                  <a:pt x="1344" y="348"/>
                </a:cubicBezTo>
                <a:close/>
                <a:moveTo>
                  <a:pt x="1321" y="368"/>
                </a:moveTo>
                <a:cubicBezTo>
                  <a:pt x="1317" y="368"/>
                  <a:pt x="1313" y="371"/>
                  <a:pt x="1313" y="374"/>
                </a:cubicBezTo>
                <a:cubicBezTo>
                  <a:pt x="1313" y="378"/>
                  <a:pt x="1317" y="381"/>
                  <a:pt x="1321" y="381"/>
                </a:cubicBezTo>
                <a:cubicBezTo>
                  <a:pt x="1325" y="381"/>
                  <a:pt x="1328" y="378"/>
                  <a:pt x="1328" y="374"/>
                </a:cubicBezTo>
                <a:cubicBezTo>
                  <a:pt x="1328" y="371"/>
                  <a:pt x="1325" y="368"/>
                  <a:pt x="1321" y="368"/>
                </a:cubicBezTo>
                <a:close/>
                <a:moveTo>
                  <a:pt x="1344" y="368"/>
                </a:moveTo>
                <a:cubicBezTo>
                  <a:pt x="1339" y="368"/>
                  <a:pt x="1336" y="371"/>
                  <a:pt x="1336" y="374"/>
                </a:cubicBezTo>
                <a:cubicBezTo>
                  <a:pt x="1336" y="378"/>
                  <a:pt x="1339" y="381"/>
                  <a:pt x="1344" y="381"/>
                </a:cubicBezTo>
                <a:cubicBezTo>
                  <a:pt x="1348" y="381"/>
                  <a:pt x="1351" y="378"/>
                  <a:pt x="1351" y="374"/>
                </a:cubicBezTo>
                <a:cubicBezTo>
                  <a:pt x="1351" y="371"/>
                  <a:pt x="1348" y="368"/>
                  <a:pt x="1344" y="368"/>
                </a:cubicBezTo>
                <a:close/>
                <a:moveTo>
                  <a:pt x="1321" y="387"/>
                </a:moveTo>
                <a:cubicBezTo>
                  <a:pt x="1317" y="387"/>
                  <a:pt x="1313" y="390"/>
                  <a:pt x="1313" y="393"/>
                </a:cubicBezTo>
                <a:cubicBezTo>
                  <a:pt x="1313" y="397"/>
                  <a:pt x="1317" y="400"/>
                  <a:pt x="1321" y="400"/>
                </a:cubicBezTo>
                <a:cubicBezTo>
                  <a:pt x="1325" y="400"/>
                  <a:pt x="1328" y="397"/>
                  <a:pt x="1328" y="393"/>
                </a:cubicBezTo>
                <a:cubicBezTo>
                  <a:pt x="1328" y="390"/>
                  <a:pt x="1325" y="387"/>
                  <a:pt x="1321" y="387"/>
                </a:cubicBezTo>
                <a:close/>
                <a:moveTo>
                  <a:pt x="1344" y="387"/>
                </a:moveTo>
                <a:cubicBezTo>
                  <a:pt x="1339" y="387"/>
                  <a:pt x="1336" y="390"/>
                  <a:pt x="1336" y="393"/>
                </a:cubicBezTo>
                <a:cubicBezTo>
                  <a:pt x="1336" y="397"/>
                  <a:pt x="1339" y="400"/>
                  <a:pt x="1344" y="400"/>
                </a:cubicBezTo>
                <a:cubicBezTo>
                  <a:pt x="1348" y="400"/>
                  <a:pt x="1351" y="397"/>
                  <a:pt x="1351" y="393"/>
                </a:cubicBezTo>
                <a:cubicBezTo>
                  <a:pt x="1351" y="390"/>
                  <a:pt x="1348" y="387"/>
                  <a:pt x="1344" y="387"/>
                </a:cubicBezTo>
                <a:close/>
                <a:moveTo>
                  <a:pt x="1321" y="406"/>
                </a:moveTo>
                <a:cubicBezTo>
                  <a:pt x="1317" y="406"/>
                  <a:pt x="1313" y="409"/>
                  <a:pt x="1313" y="413"/>
                </a:cubicBezTo>
                <a:cubicBezTo>
                  <a:pt x="1313" y="416"/>
                  <a:pt x="1317" y="419"/>
                  <a:pt x="1321" y="419"/>
                </a:cubicBezTo>
                <a:cubicBezTo>
                  <a:pt x="1325" y="419"/>
                  <a:pt x="1328" y="416"/>
                  <a:pt x="1328" y="413"/>
                </a:cubicBezTo>
                <a:cubicBezTo>
                  <a:pt x="1328" y="409"/>
                  <a:pt x="1325" y="406"/>
                  <a:pt x="1321" y="406"/>
                </a:cubicBezTo>
                <a:close/>
                <a:moveTo>
                  <a:pt x="1366" y="290"/>
                </a:moveTo>
                <a:cubicBezTo>
                  <a:pt x="1362" y="290"/>
                  <a:pt x="1358" y="293"/>
                  <a:pt x="1358" y="296"/>
                </a:cubicBezTo>
                <a:cubicBezTo>
                  <a:pt x="1358" y="300"/>
                  <a:pt x="1362" y="303"/>
                  <a:pt x="1366" y="303"/>
                </a:cubicBezTo>
                <a:cubicBezTo>
                  <a:pt x="1370" y="303"/>
                  <a:pt x="1373" y="300"/>
                  <a:pt x="1373" y="296"/>
                </a:cubicBezTo>
                <a:cubicBezTo>
                  <a:pt x="1373" y="293"/>
                  <a:pt x="1370" y="290"/>
                  <a:pt x="1366" y="290"/>
                </a:cubicBezTo>
                <a:close/>
                <a:moveTo>
                  <a:pt x="1388" y="290"/>
                </a:moveTo>
                <a:cubicBezTo>
                  <a:pt x="1384" y="290"/>
                  <a:pt x="1380" y="293"/>
                  <a:pt x="1380" y="296"/>
                </a:cubicBezTo>
                <a:cubicBezTo>
                  <a:pt x="1380" y="300"/>
                  <a:pt x="1384" y="303"/>
                  <a:pt x="1388" y="303"/>
                </a:cubicBezTo>
                <a:cubicBezTo>
                  <a:pt x="1392" y="303"/>
                  <a:pt x="1396" y="300"/>
                  <a:pt x="1396" y="296"/>
                </a:cubicBezTo>
                <a:cubicBezTo>
                  <a:pt x="1396" y="293"/>
                  <a:pt x="1392" y="290"/>
                  <a:pt x="1388" y="290"/>
                </a:cubicBezTo>
                <a:close/>
                <a:moveTo>
                  <a:pt x="1366" y="309"/>
                </a:moveTo>
                <a:cubicBezTo>
                  <a:pt x="1362" y="309"/>
                  <a:pt x="1358" y="312"/>
                  <a:pt x="1358" y="316"/>
                </a:cubicBezTo>
                <a:cubicBezTo>
                  <a:pt x="1358" y="320"/>
                  <a:pt x="1362" y="323"/>
                  <a:pt x="1366" y="323"/>
                </a:cubicBezTo>
                <a:cubicBezTo>
                  <a:pt x="1370" y="323"/>
                  <a:pt x="1373" y="320"/>
                  <a:pt x="1373" y="316"/>
                </a:cubicBezTo>
                <a:cubicBezTo>
                  <a:pt x="1373" y="312"/>
                  <a:pt x="1370" y="309"/>
                  <a:pt x="1366" y="309"/>
                </a:cubicBezTo>
                <a:close/>
                <a:moveTo>
                  <a:pt x="1388" y="309"/>
                </a:moveTo>
                <a:cubicBezTo>
                  <a:pt x="1384" y="309"/>
                  <a:pt x="1380" y="312"/>
                  <a:pt x="1380" y="316"/>
                </a:cubicBezTo>
                <a:cubicBezTo>
                  <a:pt x="1380" y="320"/>
                  <a:pt x="1384" y="323"/>
                  <a:pt x="1388" y="323"/>
                </a:cubicBezTo>
                <a:cubicBezTo>
                  <a:pt x="1392" y="323"/>
                  <a:pt x="1396" y="320"/>
                  <a:pt x="1396" y="316"/>
                </a:cubicBezTo>
                <a:cubicBezTo>
                  <a:pt x="1396" y="312"/>
                  <a:pt x="1392" y="309"/>
                  <a:pt x="1388" y="309"/>
                </a:cubicBezTo>
                <a:close/>
                <a:moveTo>
                  <a:pt x="1366" y="329"/>
                </a:moveTo>
                <a:cubicBezTo>
                  <a:pt x="1362" y="329"/>
                  <a:pt x="1358" y="332"/>
                  <a:pt x="1358" y="335"/>
                </a:cubicBezTo>
                <a:cubicBezTo>
                  <a:pt x="1358" y="339"/>
                  <a:pt x="1362" y="342"/>
                  <a:pt x="1366" y="342"/>
                </a:cubicBezTo>
                <a:cubicBezTo>
                  <a:pt x="1370" y="342"/>
                  <a:pt x="1373" y="339"/>
                  <a:pt x="1373" y="335"/>
                </a:cubicBezTo>
                <a:cubicBezTo>
                  <a:pt x="1373" y="332"/>
                  <a:pt x="1370" y="329"/>
                  <a:pt x="1366" y="329"/>
                </a:cubicBezTo>
                <a:close/>
                <a:moveTo>
                  <a:pt x="1388" y="329"/>
                </a:moveTo>
                <a:cubicBezTo>
                  <a:pt x="1384" y="329"/>
                  <a:pt x="1380" y="332"/>
                  <a:pt x="1380" y="335"/>
                </a:cubicBezTo>
                <a:cubicBezTo>
                  <a:pt x="1380" y="339"/>
                  <a:pt x="1384" y="342"/>
                  <a:pt x="1388" y="342"/>
                </a:cubicBezTo>
                <a:cubicBezTo>
                  <a:pt x="1392" y="342"/>
                  <a:pt x="1396" y="339"/>
                  <a:pt x="1396" y="335"/>
                </a:cubicBezTo>
                <a:cubicBezTo>
                  <a:pt x="1396" y="332"/>
                  <a:pt x="1392" y="329"/>
                  <a:pt x="1388" y="329"/>
                </a:cubicBezTo>
                <a:close/>
                <a:moveTo>
                  <a:pt x="1366" y="348"/>
                </a:moveTo>
                <a:cubicBezTo>
                  <a:pt x="1362" y="348"/>
                  <a:pt x="1358" y="351"/>
                  <a:pt x="1358" y="355"/>
                </a:cubicBezTo>
                <a:cubicBezTo>
                  <a:pt x="1358" y="359"/>
                  <a:pt x="1362" y="362"/>
                  <a:pt x="1366" y="362"/>
                </a:cubicBezTo>
                <a:cubicBezTo>
                  <a:pt x="1370" y="362"/>
                  <a:pt x="1373" y="359"/>
                  <a:pt x="1373" y="355"/>
                </a:cubicBezTo>
                <a:cubicBezTo>
                  <a:pt x="1373" y="351"/>
                  <a:pt x="1370" y="348"/>
                  <a:pt x="1366" y="348"/>
                </a:cubicBezTo>
                <a:close/>
                <a:moveTo>
                  <a:pt x="1388" y="348"/>
                </a:moveTo>
                <a:cubicBezTo>
                  <a:pt x="1384" y="348"/>
                  <a:pt x="1380" y="351"/>
                  <a:pt x="1380" y="355"/>
                </a:cubicBezTo>
                <a:cubicBezTo>
                  <a:pt x="1380" y="359"/>
                  <a:pt x="1384" y="362"/>
                  <a:pt x="1388" y="362"/>
                </a:cubicBezTo>
                <a:cubicBezTo>
                  <a:pt x="1392" y="362"/>
                  <a:pt x="1396" y="359"/>
                  <a:pt x="1396" y="355"/>
                </a:cubicBezTo>
                <a:cubicBezTo>
                  <a:pt x="1396" y="351"/>
                  <a:pt x="1392" y="348"/>
                  <a:pt x="1388" y="348"/>
                </a:cubicBezTo>
                <a:close/>
                <a:moveTo>
                  <a:pt x="1366" y="368"/>
                </a:moveTo>
                <a:cubicBezTo>
                  <a:pt x="1362" y="368"/>
                  <a:pt x="1358" y="371"/>
                  <a:pt x="1358" y="374"/>
                </a:cubicBezTo>
                <a:cubicBezTo>
                  <a:pt x="1358" y="378"/>
                  <a:pt x="1362" y="381"/>
                  <a:pt x="1366" y="381"/>
                </a:cubicBezTo>
                <a:cubicBezTo>
                  <a:pt x="1370" y="381"/>
                  <a:pt x="1373" y="378"/>
                  <a:pt x="1373" y="374"/>
                </a:cubicBezTo>
                <a:cubicBezTo>
                  <a:pt x="1373" y="371"/>
                  <a:pt x="1370" y="368"/>
                  <a:pt x="1366" y="368"/>
                </a:cubicBezTo>
                <a:close/>
                <a:moveTo>
                  <a:pt x="1388" y="368"/>
                </a:moveTo>
                <a:cubicBezTo>
                  <a:pt x="1384" y="368"/>
                  <a:pt x="1380" y="371"/>
                  <a:pt x="1380" y="374"/>
                </a:cubicBezTo>
                <a:cubicBezTo>
                  <a:pt x="1380" y="378"/>
                  <a:pt x="1384" y="381"/>
                  <a:pt x="1388" y="381"/>
                </a:cubicBezTo>
                <a:cubicBezTo>
                  <a:pt x="1392" y="381"/>
                  <a:pt x="1396" y="378"/>
                  <a:pt x="1396" y="374"/>
                </a:cubicBezTo>
                <a:cubicBezTo>
                  <a:pt x="1396" y="371"/>
                  <a:pt x="1392" y="368"/>
                  <a:pt x="1388" y="368"/>
                </a:cubicBezTo>
                <a:close/>
                <a:moveTo>
                  <a:pt x="1366" y="387"/>
                </a:moveTo>
                <a:cubicBezTo>
                  <a:pt x="1362" y="387"/>
                  <a:pt x="1358" y="390"/>
                  <a:pt x="1358" y="393"/>
                </a:cubicBezTo>
                <a:cubicBezTo>
                  <a:pt x="1358" y="397"/>
                  <a:pt x="1362" y="400"/>
                  <a:pt x="1366" y="400"/>
                </a:cubicBezTo>
                <a:cubicBezTo>
                  <a:pt x="1370" y="400"/>
                  <a:pt x="1373" y="397"/>
                  <a:pt x="1373" y="393"/>
                </a:cubicBezTo>
                <a:cubicBezTo>
                  <a:pt x="1373" y="390"/>
                  <a:pt x="1370" y="387"/>
                  <a:pt x="1366" y="387"/>
                </a:cubicBezTo>
                <a:close/>
                <a:moveTo>
                  <a:pt x="1388" y="387"/>
                </a:moveTo>
                <a:cubicBezTo>
                  <a:pt x="1384" y="387"/>
                  <a:pt x="1380" y="390"/>
                  <a:pt x="1380" y="393"/>
                </a:cubicBezTo>
                <a:cubicBezTo>
                  <a:pt x="1380" y="397"/>
                  <a:pt x="1384" y="400"/>
                  <a:pt x="1388" y="400"/>
                </a:cubicBezTo>
                <a:cubicBezTo>
                  <a:pt x="1392" y="400"/>
                  <a:pt x="1396" y="397"/>
                  <a:pt x="1396" y="393"/>
                </a:cubicBezTo>
                <a:cubicBezTo>
                  <a:pt x="1396" y="390"/>
                  <a:pt x="1392" y="387"/>
                  <a:pt x="1388" y="387"/>
                </a:cubicBezTo>
                <a:close/>
                <a:moveTo>
                  <a:pt x="1388" y="406"/>
                </a:moveTo>
                <a:cubicBezTo>
                  <a:pt x="1384" y="406"/>
                  <a:pt x="1380" y="409"/>
                  <a:pt x="1380" y="413"/>
                </a:cubicBezTo>
                <a:cubicBezTo>
                  <a:pt x="1380" y="416"/>
                  <a:pt x="1384" y="419"/>
                  <a:pt x="1388" y="419"/>
                </a:cubicBezTo>
                <a:cubicBezTo>
                  <a:pt x="1392" y="419"/>
                  <a:pt x="1396" y="416"/>
                  <a:pt x="1396" y="413"/>
                </a:cubicBezTo>
                <a:cubicBezTo>
                  <a:pt x="1396" y="409"/>
                  <a:pt x="1392" y="406"/>
                  <a:pt x="1388" y="406"/>
                </a:cubicBezTo>
                <a:close/>
                <a:moveTo>
                  <a:pt x="1232" y="446"/>
                </a:moveTo>
                <a:cubicBezTo>
                  <a:pt x="1228" y="446"/>
                  <a:pt x="1224" y="448"/>
                  <a:pt x="1224" y="452"/>
                </a:cubicBezTo>
                <a:cubicBezTo>
                  <a:pt x="1224" y="455"/>
                  <a:pt x="1228" y="458"/>
                  <a:pt x="1232" y="458"/>
                </a:cubicBezTo>
                <a:cubicBezTo>
                  <a:pt x="1236" y="458"/>
                  <a:pt x="1240" y="455"/>
                  <a:pt x="1240" y="452"/>
                </a:cubicBezTo>
                <a:cubicBezTo>
                  <a:pt x="1240" y="448"/>
                  <a:pt x="1236" y="446"/>
                  <a:pt x="1232" y="446"/>
                </a:cubicBezTo>
                <a:close/>
                <a:moveTo>
                  <a:pt x="1255" y="446"/>
                </a:moveTo>
                <a:cubicBezTo>
                  <a:pt x="1251" y="446"/>
                  <a:pt x="1247" y="448"/>
                  <a:pt x="1247" y="452"/>
                </a:cubicBezTo>
                <a:cubicBezTo>
                  <a:pt x="1247" y="455"/>
                  <a:pt x="1251" y="458"/>
                  <a:pt x="1255" y="458"/>
                </a:cubicBezTo>
                <a:cubicBezTo>
                  <a:pt x="1259" y="458"/>
                  <a:pt x="1263" y="455"/>
                  <a:pt x="1263" y="452"/>
                </a:cubicBezTo>
                <a:cubicBezTo>
                  <a:pt x="1263" y="448"/>
                  <a:pt x="1259" y="446"/>
                  <a:pt x="1255" y="446"/>
                </a:cubicBezTo>
                <a:close/>
                <a:moveTo>
                  <a:pt x="1232" y="464"/>
                </a:moveTo>
                <a:cubicBezTo>
                  <a:pt x="1228" y="464"/>
                  <a:pt x="1224" y="467"/>
                  <a:pt x="1224" y="471"/>
                </a:cubicBezTo>
                <a:cubicBezTo>
                  <a:pt x="1224" y="475"/>
                  <a:pt x="1228" y="478"/>
                  <a:pt x="1232" y="478"/>
                </a:cubicBezTo>
                <a:cubicBezTo>
                  <a:pt x="1236" y="478"/>
                  <a:pt x="1240" y="475"/>
                  <a:pt x="1240" y="471"/>
                </a:cubicBezTo>
                <a:cubicBezTo>
                  <a:pt x="1240" y="467"/>
                  <a:pt x="1236" y="464"/>
                  <a:pt x="1232" y="464"/>
                </a:cubicBezTo>
                <a:close/>
                <a:moveTo>
                  <a:pt x="1232" y="522"/>
                </a:moveTo>
                <a:cubicBezTo>
                  <a:pt x="1228" y="522"/>
                  <a:pt x="1224" y="525"/>
                  <a:pt x="1224" y="529"/>
                </a:cubicBezTo>
                <a:cubicBezTo>
                  <a:pt x="1224" y="533"/>
                  <a:pt x="1228" y="536"/>
                  <a:pt x="1232" y="536"/>
                </a:cubicBezTo>
                <a:cubicBezTo>
                  <a:pt x="1236" y="536"/>
                  <a:pt x="1240" y="533"/>
                  <a:pt x="1240" y="529"/>
                </a:cubicBezTo>
                <a:cubicBezTo>
                  <a:pt x="1240" y="525"/>
                  <a:pt x="1236" y="522"/>
                  <a:pt x="1232" y="522"/>
                </a:cubicBezTo>
                <a:close/>
                <a:moveTo>
                  <a:pt x="1232" y="542"/>
                </a:moveTo>
                <a:cubicBezTo>
                  <a:pt x="1228" y="542"/>
                  <a:pt x="1224" y="545"/>
                  <a:pt x="1224" y="549"/>
                </a:cubicBezTo>
                <a:cubicBezTo>
                  <a:pt x="1224" y="552"/>
                  <a:pt x="1228" y="556"/>
                  <a:pt x="1232" y="556"/>
                </a:cubicBezTo>
                <a:cubicBezTo>
                  <a:pt x="1236" y="556"/>
                  <a:pt x="1240" y="552"/>
                  <a:pt x="1240" y="549"/>
                </a:cubicBezTo>
                <a:cubicBezTo>
                  <a:pt x="1240" y="545"/>
                  <a:pt x="1236" y="542"/>
                  <a:pt x="1232" y="542"/>
                </a:cubicBezTo>
                <a:close/>
                <a:moveTo>
                  <a:pt x="1255" y="542"/>
                </a:moveTo>
                <a:cubicBezTo>
                  <a:pt x="1251" y="542"/>
                  <a:pt x="1247" y="545"/>
                  <a:pt x="1247" y="549"/>
                </a:cubicBezTo>
                <a:cubicBezTo>
                  <a:pt x="1247" y="552"/>
                  <a:pt x="1251" y="556"/>
                  <a:pt x="1255" y="556"/>
                </a:cubicBezTo>
                <a:cubicBezTo>
                  <a:pt x="1259" y="556"/>
                  <a:pt x="1263" y="552"/>
                  <a:pt x="1263" y="549"/>
                </a:cubicBezTo>
                <a:cubicBezTo>
                  <a:pt x="1263" y="545"/>
                  <a:pt x="1259" y="542"/>
                  <a:pt x="1255" y="542"/>
                </a:cubicBezTo>
                <a:close/>
                <a:moveTo>
                  <a:pt x="1232" y="561"/>
                </a:moveTo>
                <a:cubicBezTo>
                  <a:pt x="1228" y="561"/>
                  <a:pt x="1224" y="564"/>
                  <a:pt x="1224" y="567"/>
                </a:cubicBezTo>
                <a:cubicBezTo>
                  <a:pt x="1224" y="571"/>
                  <a:pt x="1228" y="574"/>
                  <a:pt x="1232" y="574"/>
                </a:cubicBezTo>
                <a:cubicBezTo>
                  <a:pt x="1236" y="574"/>
                  <a:pt x="1240" y="571"/>
                  <a:pt x="1240" y="567"/>
                </a:cubicBezTo>
                <a:cubicBezTo>
                  <a:pt x="1240" y="564"/>
                  <a:pt x="1236" y="561"/>
                  <a:pt x="1232" y="561"/>
                </a:cubicBezTo>
                <a:close/>
                <a:moveTo>
                  <a:pt x="1255" y="561"/>
                </a:moveTo>
                <a:cubicBezTo>
                  <a:pt x="1251" y="561"/>
                  <a:pt x="1247" y="564"/>
                  <a:pt x="1247" y="567"/>
                </a:cubicBezTo>
                <a:cubicBezTo>
                  <a:pt x="1247" y="571"/>
                  <a:pt x="1251" y="574"/>
                  <a:pt x="1255" y="574"/>
                </a:cubicBezTo>
                <a:cubicBezTo>
                  <a:pt x="1259" y="574"/>
                  <a:pt x="1263" y="571"/>
                  <a:pt x="1263" y="567"/>
                </a:cubicBezTo>
                <a:cubicBezTo>
                  <a:pt x="1263" y="564"/>
                  <a:pt x="1259" y="561"/>
                  <a:pt x="1255" y="561"/>
                </a:cubicBezTo>
                <a:close/>
                <a:moveTo>
                  <a:pt x="1232" y="580"/>
                </a:moveTo>
                <a:cubicBezTo>
                  <a:pt x="1228" y="580"/>
                  <a:pt x="1224" y="583"/>
                  <a:pt x="1224" y="587"/>
                </a:cubicBezTo>
                <a:cubicBezTo>
                  <a:pt x="1224" y="590"/>
                  <a:pt x="1228" y="593"/>
                  <a:pt x="1232" y="593"/>
                </a:cubicBezTo>
                <a:cubicBezTo>
                  <a:pt x="1236" y="593"/>
                  <a:pt x="1240" y="590"/>
                  <a:pt x="1240" y="587"/>
                </a:cubicBezTo>
                <a:cubicBezTo>
                  <a:pt x="1240" y="583"/>
                  <a:pt x="1236" y="580"/>
                  <a:pt x="1232" y="580"/>
                </a:cubicBezTo>
                <a:close/>
                <a:moveTo>
                  <a:pt x="1255" y="580"/>
                </a:moveTo>
                <a:cubicBezTo>
                  <a:pt x="1251" y="580"/>
                  <a:pt x="1247" y="583"/>
                  <a:pt x="1247" y="587"/>
                </a:cubicBezTo>
                <a:cubicBezTo>
                  <a:pt x="1247" y="590"/>
                  <a:pt x="1251" y="593"/>
                  <a:pt x="1255" y="593"/>
                </a:cubicBezTo>
                <a:cubicBezTo>
                  <a:pt x="1259" y="593"/>
                  <a:pt x="1263" y="590"/>
                  <a:pt x="1263" y="587"/>
                </a:cubicBezTo>
                <a:cubicBezTo>
                  <a:pt x="1263" y="583"/>
                  <a:pt x="1259" y="580"/>
                  <a:pt x="1255" y="580"/>
                </a:cubicBezTo>
                <a:close/>
                <a:moveTo>
                  <a:pt x="1299" y="446"/>
                </a:moveTo>
                <a:cubicBezTo>
                  <a:pt x="1295" y="446"/>
                  <a:pt x="1291" y="448"/>
                  <a:pt x="1291" y="452"/>
                </a:cubicBezTo>
                <a:cubicBezTo>
                  <a:pt x="1291" y="455"/>
                  <a:pt x="1295" y="458"/>
                  <a:pt x="1299" y="458"/>
                </a:cubicBezTo>
                <a:cubicBezTo>
                  <a:pt x="1303" y="458"/>
                  <a:pt x="1307" y="455"/>
                  <a:pt x="1307" y="452"/>
                </a:cubicBezTo>
                <a:cubicBezTo>
                  <a:pt x="1307" y="448"/>
                  <a:pt x="1303" y="446"/>
                  <a:pt x="1299" y="446"/>
                </a:cubicBezTo>
                <a:close/>
                <a:moveTo>
                  <a:pt x="1299" y="464"/>
                </a:moveTo>
                <a:cubicBezTo>
                  <a:pt x="1295" y="464"/>
                  <a:pt x="1291" y="467"/>
                  <a:pt x="1291" y="471"/>
                </a:cubicBezTo>
                <a:cubicBezTo>
                  <a:pt x="1291" y="475"/>
                  <a:pt x="1295" y="478"/>
                  <a:pt x="1299" y="478"/>
                </a:cubicBezTo>
                <a:cubicBezTo>
                  <a:pt x="1303" y="478"/>
                  <a:pt x="1307" y="475"/>
                  <a:pt x="1307" y="471"/>
                </a:cubicBezTo>
                <a:cubicBezTo>
                  <a:pt x="1307" y="467"/>
                  <a:pt x="1303" y="464"/>
                  <a:pt x="1299" y="464"/>
                </a:cubicBezTo>
                <a:close/>
                <a:moveTo>
                  <a:pt x="1299" y="484"/>
                </a:moveTo>
                <a:cubicBezTo>
                  <a:pt x="1295" y="484"/>
                  <a:pt x="1291" y="487"/>
                  <a:pt x="1291" y="490"/>
                </a:cubicBezTo>
                <a:cubicBezTo>
                  <a:pt x="1291" y="494"/>
                  <a:pt x="1295" y="497"/>
                  <a:pt x="1299" y="497"/>
                </a:cubicBezTo>
                <a:cubicBezTo>
                  <a:pt x="1303" y="497"/>
                  <a:pt x="1307" y="494"/>
                  <a:pt x="1307" y="490"/>
                </a:cubicBezTo>
                <a:cubicBezTo>
                  <a:pt x="1307" y="487"/>
                  <a:pt x="1303" y="484"/>
                  <a:pt x="1299" y="484"/>
                </a:cubicBezTo>
                <a:close/>
                <a:moveTo>
                  <a:pt x="1277" y="542"/>
                </a:moveTo>
                <a:cubicBezTo>
                  <a:pt x="1273" y="542"/>
                  <a:pt x="1269" y="545"/>
                  <a:pt x="1269" y="549"/>
                </a:cubicBezTo>
                <a:cubicBezTo>
                  <a:pt x="1269" y="552"/>
                  <a:pt x="1273" y="556"/>
                  <a:pt x="1277" y="556"/>
                </a:cubicBezTo>
                <a:cubicBezTo>
                  <a:pt x="1281" y="556"/>
                  <a:pt x="1285" y="552"/>
                  <a:pt x="1285" y="549"/>
                </a:cubicBezTo>
                <a:cubicBezTo>
                  <a:pt x="1285" y="545"/>
                  <a:pt x="1281" y="542"/>
                  <a:pt x="1277" y="542"/>
                </a:cubicBezTo>
                <a:close/>
                <a:moveTo>
                  <a:pt x="1299" y="542"/>
                </a:moveTo>
                <a:cubicBezTo>
                  <a:pt x="1295" y="542"/>
                  <a:pt x="1291" y="545"/>
                  <a:pt x="1291" y="549"/>
                </a:cubicBezTo>
                <a:cubicBezTo>
                  <a:pt x="1291" y="552"/>
                  <a:pt x="1295" y="556"/>
                  <a:pt x="1299" y="556"/>
                </a:cubicBezTo>
                <a:cubicBezTo>
                  <a:pt x="1303" y="556"/>
                  <a:pt x="1307" y="552"/>
                  <a:pt x="1307" y="549"/>
                </a:cubicBezTo>
                <a:cubicBezTo>
                  <a:pt x="1307" y="545"/>
                  <a:pt x="1303" y="542"/>
                  <a:pt x="1299" y="542"/>
                </a:cubicBezTo>
                <a:close/>
                <a:moveTo>
                  <a:pt x="1277" y="561"/>
                </a:moveTo>
                <a:cubicBezTo>
                  <a:pt x="1273" y="561"/>
                  <a:pt x="1269" y="564"/>
                  <a:pt x="1269" y="567"/>
                </a:cubicBezTo>
                <a:cubicBezTo>
                  <a:pt x="1269" y="571"/>
                  <a:pt x="1273" y="574"/>
                  <a:pt x="1277" y="574"/>
                </a:cubicBezTo>
                <a:cubicBezTo>
                  <a:pt x="1281" y="574"/>
                  <a:pt x="1285" y="571"/>
                  <a:pt x="1285" y="567"/>
                </a:cubicBezTo>
                <a:cubicBezTo>
                  <a:pt x="1285" y="564"/>
                  <a:pt x="1281" y="561"/>
                  <a:pt x="1277" y="561"/>
                </a:cubicBezTo>
                <a:close/>
                <a:moveTo>
                  <a:pt x="1299" y="561"/>
                </a:moveTo>
                <a:cubicBezTo>
                  <a:pt x="1295" y="561"/>
                  <a:pt x="1291" y="564"/>
                  <a:pt x="1291" y="567"/>
                </a:cubicBezTo>
                <a:cubicBezTo>
                  <a:pt x="1291" y="571"/>
                  <a:pt x="1295" y="574"/>
                  <a:pt x="1299" y="574"/>
                </a:cubicBezTo>
                <a:cubicBezTo>
                  <a:pt x="1303" y="574"/>
                  <a:pt x="1307" y="571"/>
                  <a:pt x="1307" y="567"/>
                </a:cubicBezTo>
                <a:cubicBezTo>
                  <a:pt x="1307" y="564"/>
                  <a:pt x="1303" y="561"/>
                  <a:pt x="1299" y="561"/>
                </a:cubicBezTo>
                <a:close/>
                <a:moveTo>
                  <a:pt x="1277" y="580"/>
                </a:moveTo>
                <a:cubicBezTo>
                  <a:pt x="1273" y="580"/>
                  <a:pt x="1269" y="583"/>
                  <a:pt x="1269" y="587"/>
                </a:cubicBezTo>
                <a:cubicBezTo>
                  <a:pt x="1269" y="590"/>
                  <a:pt x="1273" y="593"/>
                  <a:pt x="1277" y="593"/>
                </a:cubicBezTo>
                <a:cubicBezTo>
                  <a:pt x="1281" y="593"/>
                  <a:pt x="1285" y="590"/>
                  <a:pt x="1285" y="587"/>
                </a:cubicBezTo>
                <a:cubicBezTo>
                  <a:pt x="1285" y="583"/>
                  <a:pt x="1281" y="580"/>
                  <a:pt x="1277" y="580"/>
                </a:cubicBezTo>
                <a:close/>
                <a:moveTo>
                  <a:pt x="1299" y="580"/>
                </a:moveTo>
                <a:cubicBezTo>
                  <a:pt x="1295" y="580"/>
                  <a:pt x="1291" y="583"/>
                  <a:pt x="1291" y="587"/>
                </a:cubicBezTo>
                <a:cubicBezTo>
                  <a:pt x="1291" y="590"/>
                  <a:pt x="1295" y="593"/>
                  <a:pt x="1299" y="593"/>
                </a:cubicBezTo>
                <a:cubicBezTo>
                  <a:pt x="1303" y="593"/>
                  <a:pt x="1307" y="590"/>
                  <a:pt x="1307" y="587"/>
                </a:cubicBezTo>
                <a:cubicBezTo>
                  <a:pt x="1307" y="583"/>
                  <a:pt x="1303" y="580"/>
                  <a:pt x="1299" y="580"/>
                </a:cubicBezTo>
                <a:close/>
                <a:moveTo>
                  <a:pt x="1321" y="446"/>
                </a:moveTo>
                <a:cubicBezTo>
                  <a:pt x="1317" y="446"/>
                  <a:pt x="1313" y="448"/>
                  <a:pt x="1313" y="452"/>
                </a:cubicBezTo>
                <a:cubicBezTo>
                  <a:pt x="1313" y="455"/>
                  <a:pt x="1317" y="458"/>
                  <a:pt x="1321" y="458"/>
                </a:cubicBezTo>
                <a:cubicBezTo>
                  <a:pt x="1325" y="458"/>
                  <a:pt x="1328" y="455"/>
                  <a:pt x="1328" y="452"/>
                </a:cubicBezTo>
                <a:cubicBezTo>
                  <a:pt x="1328" y="448"/>
                  <a:pt x="1325" y="446"/>
                  <a:pt x="1321" y="446"/>
                </a:cubicBezTo>
                <a:close/>
                <a:moveTo>
                  <a:pt x="1344" y="446"/>
                </a:moveTo>
                <a:cubicBezTo>
                  <a:pt x="1339" y="446"/>
                  <a:pt x="1336" y="448"/>
                  <a:pt x="1336" y="452"/>
                </a:cubicBezTo>
                <a:cubicBezTo>
                  <a:pt x="1336" y="455"/>
                  <a:pt x="1339" y="458"/>
                  <a:pt x="1344" y="458"/>
                </a:cubicBezTo>
                <a:cubicBezTo>
                  <a:pt x="1348" y="458"/>
                  <a:pt x="1351" y="455"/>
                  <a:pt x="1351" y="452"/>
                </a:cubicBezTo>
                <a:cubicBezTo>
                  <a:pt x="1351" y="448"/>
                  <a:pt x="1348" y="446"/>
                  <a:pt x="1344" y="446"/>
                </a:cubicBezTo>
                <a:close/>
                <a:moveTo>
                  <a:pt x="1321" y="464"/>
                </a:moveTo>
                <a:cubicBezTo>
                  <a:pt x="1317" y="464"/>
                  <a:pt x="1313" y="467"/>
                  <a:pt x="1313" y="471"/>
                </a:cubicBezTo>
                <a:cubicBezTo>
                  <a:pt x="1313" y="475"/>
                  <a:pt x="1317" y="478"/>
                  <a:pt x="1321" y="478"/>
                </a:cubicBezTo>
                <a:cubicBezTo>
                  <a:pt x="1325" y="478"/>
                  <a:pt x="1328" y="475"/>
                  <a:pt x="1328" y="471"/>
                </a:cubicBezTo>
                <a:cubicBezTo>
                  <a:pt x="1328" y="467"/>
                  <a:pt x="1325" y="464"/>
                  <a:pt x="1321" y="464"/>
                </a:cubicBezTo>
                <a:close/>
                <a:moveTo>
                  <a:pt x="1344" y="464"/>
                </a:moveTo>
                <a:cubicBezTo>
                  <a:pt x="1339" y="464"/>
                  <a:pt x="1336" y="467"/>
                  <a:pt x="1336" y="471"/>
                </a:cubicBezTo>
                <a:cubicBezTo>
                  <a:pt x="1336" y="475"/>
                  <a:pt x="1339" y="478"/>
                  <a:pt x="1344" y="478"/>
                </a:cubicBezTo>
                <a:cubicBezTo>
                  <a:pt x="1348" y="478"/>
                  <a:pt x="1351" y="475"/>
                  <a:pt x="1351" y="471"/>
                </a:cubicBezTo>
                <a:cubicBezTo>
                  <a:pt x="1351" y="467"/>
                  <a:pt x="1348" y="464"/>
                  <a:pt x="1344" y="464"/>
                </a:cubicBezTo>
                <a:close/>
                <a:moveTo>
                  <a:pt x="1321" y="484"/>
                </a:moveTo>
                <a:cubicBezTo>
                  <a:pt x="1317" y="484"/>
                  <a:pt x="1313" y="487"/>
                  <a:pt x="1313" y="490"/>
                </a:cubicBezTo>
                <a:cubicBezTo>
                  <a:pt x="1313" y="494"/>
                  <a:pt x="1317" y="497"/>
                  <a:pt x="1321" y="497"/>
                </a:cubicBezTo>
                <a:cubicBezTo>
                  <a:pt x="1325" y="497"/>
                  <a:pt x="1328" y="494"/>
                  <a:pt x="1328" y="490"/>
                </a:cubicBezTo>
                <a:cubicBezTo>
                  <a:pt x="1328" y="487"/>
                  <a:pt x="1325" y="484"/>
                  <a:pt x="1321" y="484"/>
                </a:cubicBezTo>
                <a:close/>
                <a:moveTo>
                  <a:pt x="1321" y="522"/>
                </a:moveTo>
                <a:cubicBezTo>
                  <a:pt x="1317" y="522"/>
                  <a:pt x="1313" y="525"/>
                  <a:pt x="1313" y="529"/>
                </a:cubicBezTo>
                <a:cubicBezTo>
                  <a:pt x="1313" y="533"/>
                  <a:pt x="1317" y="536"/>
                  <a:pt x="1321" y="536"/>
                </a:cubicBezTo>
                <a:cubicBezTo>
                  <a:pt x="1325" y="536"/>
                  <a:pt x="1328" y="533"/>
                  <a:pt x="1328" y="529"/>
                </a:cubicBezTo>
                <a:cubicBezTo>
                  <a:pt x="1328" y="525"/>
                  <a:pt x="1325" y="522"/>
                  <a:pt x="1321" y="522"/>
                </a:cubicBezTo>
                <a:close/>
                <a:moveTo>
                  <a:pt x="1344" y="522"/>
                </a:moveTo>
                <a:cubicBezTo>
                  <a:pt x="1339" y="522"/>
                  <a:pt x="1336" y="525"/>
                  <a:pt x="1336" y="529"/>
                </a:cubicBezTo>
                <a:cubicBezTo>
                  <a:pt x="1336" y="533"/>
                  <a:pt x="1339" y="536"/>
                  <a:pt x="1344" y="536"/>
                </a:cubicBezTo>
                <a:cubicBezTo>
                  <a:pt x="1348" y="536"/>
                  <a:pt x="1351" y="533"/>
                  <a:pt x="1351" y="529"/>
                </a:cubicBezTo>
                <a:cubicBezTo>
                  <a:pt x="1351" y="525"/>
                  <a:pt x="1348" y="522"/>
                  <a:pt x="1344" y="522"/>
                </a:cubicBezTo>
                <a:close/>
                <a:moveTo>
                  <a:pt x="1321" y="542"/>
                </a:moveTo>
                <a:cubicBezTo>
                  <a:pt x="1317" y="542"/>
                  <a:pt x="1313" y="545"/>
                  <a:pt x="1313" y="549"/>
                </a:cubicBezTo>
                <a:cubicBezTo>
                  <a:pt x="1313" y="552"/>
                  <a:pt x="1317" y="556"/>
                  <a:pt x="1321" y="556"/>
                </a:cubicBezTo>
                <a:cubicBezTo>
                  <a:pt x="1325" y="556"/>
                  <a:pt x="1328" y="552"/>
                  <a:pt x="1328" y="549"/>
                </a:cubicBezTo>
                <a:cubicBezTo>
                  <a:pt x="1328" y="545"/>
                  <a:pt x="1325" y="542"/>
                  <a:pt x="1321" y="542"/>
                </a:cubicBezTo>
                <a:close/>
                <a:moveTo>
                  <a:pt x="1344" y="542"/>
                </a:moveTo>
                <a:cubicBezTo>
                  <a:pt x="1339" y="542"/>
                  <a:pt x="1336" y="545"/>
                  <a:pt x="1336" y="549"/>
                </a:cubicBezTo>
                <a:cubicBezTo>
                  <a:pt x="1336" y="552"/>
                  <a:pt x="1339" y="556"/>
                  <a:pt x="1344" y="556"/>
                </a:cubicBezTo>
                <a:cubicBezTo>
                  <a:pt x="1348" y="556"/>
                  <a:pt x="1351" y="552"/>
                  <a:pt x="1351" y="549"/>
                </a:cubicBezTo>
                <a:cubicBezTo>
                  <a:pt x="1351" y="545"/>
                  <a:pt x="1348" y="542"/>
                  <a:pt x="1344" y="542"/>
                </a:cubicBezTo>
                <a:close/>
                <a:moveTo>
                  <a:pt x="1321" y="561"/>
                </a:moveTo>
                <a:cubicBezTo>
                  <a:pt x="1317" y="561"/>
                  <a:pt x="1313" y="564"/>
                  <a:pt x="1313" y="567"/>
                </a:cubicBezTo>
                <a:cubicBezTo>
                  <a:pt x="1313" y="571"/>
                  <a:pt x="1317" y="574"/>
                  <a:pt x="1321" y="574"/>
                </a:cubicBezTo>
                <a:cubicBezTo>
                  <a:pt x="1325" y="574"/>
                  <a:pt x="1328" y="571"/>
                  <a:pt x="1328" y="567"/>
                </a:cubicBezTo>
                <a:cubicBezTo>
                  <a:pt x="1328" y="564"/>
                  <a:pt x="1325" y="561"/>
                  <a:pt x="1321" y="561"/>
                </a:cubicBezTo>
                <a:close/>
                <a:moveTo>
                  <a:pt x="1344" y="561"/>
                </a:moveTo>
                <a:cubicBezTo>
                  <a:pt x="1339" y="561"/>
                  <a:pt x="1336" y="564"/>
                  <a:pt x="1336" y="567"/>
                </a:cubicBezTo>
                <a:cubicBezTo>
                  <a:pt x="1336" y="571"/>
                  <a:pt x="1339" y="574"/>
                  <a:pt x="1344" y="574"/>
                </a:cubicBezTo>
                <a:cubicBezTo>
                  <a:pt x="1348" y="574"/>
                  <a:pt x="1351" y="571"/>
                  <a:pt x="1351" y="567"/>
                </a:cubicBezTo>
                <a:cubicBezTo>
                  <a:pt x="1351" y="564"/>
                  <a:pt x="1348" y="561"/>
                  <a:pt x="1344" y="561"/>
                </a:cubicBezTo>
                <a:close/>
                <a:moveTo>
                  <a:pt x="1321" y="580"/>
                </a:moveTo>
                <a:cubicBezTo>
                  <a:pt x="1317" y="580"/>
                  <a:pt x="1313" y="583"/>
                  <a:pt x="1313" y="587"/>
                </a:cubicBezTo>
                <a:cubicBezTo>
                  <a:pt x="1313" y="590"/>
                  <a:pt x="1317" y="593"/>
                  <a:pt x="1321" y="593"/>
                </a:cubicBezTo>
                <a:cubicBezTo>
                  <a:pt x="1325" y="593"/>
                  <a:pt x="1328" y="590"/>
                  <a:pt x="1328" y="587"/>
                </a:cubicBezTo>
                <a:cubicBezTo>
                  <a:pt x="1328" y="583"/>
                  <a:pt x="1325" y="580"/>
                  <a:pt x="1321" y="580"/>
                </a:cubicBezTo>
                <a:close/>
                <a:moveTo>
                  <a:pt x="1344" y="580"/>
                </a:moveTo>
                <a:cubicBezTo>
                  <a:pt x="1339" y="580"/>
                  <a:pt x="1336" y="583"/>
                  <a:pt x="1336" y="587"/>
                </a:cubicBezTo>
                <a:cubicBezTo>
                  <a:pt x="1336" y="590"/>
                  <a:pt x="1339" y="593"/>
                  <a:pt x="1344" y="593"/>
                </a:cubicBezTo>
                <a:cubicBezTo>
                  <a:pt x="1348" y="593"/>
                  <a:pt x="1351" y="590"/>
                  <a:pt x="1351" y="587"/>
                </a:cubicBezTo>
                <a:cubicBezTo>
                  <a:pt x="1351" y="583"/>
                  <a:pt x="1348" y="580"/>
                  <a:pt x="1344" y="580"/>
                </a:cubicBezTo>
                <a:close/>
                <a:moveTo>
                  <a:pt x="1366" y="446"/>
                </a:moveTo>
                <a:cubicBezTo>
                  <a:pt x="1362" y="446"/>
                  <a:pt x="1358" y="448"/>
                  <a:pt x="1358" y="452"/>
                </a:cubicBezTo>
                <a:cubicBezTo>
                  <a:pt x="1358" y="455"/>
                  <a:pt x="1362" y="458"/>
                  <a:pt x="1366" y="458"/>
                </a:cubicBezTo>
                <a:cubicBezTo>
                  <a:pt x="1370" y="458"/>
                  <a:pt x="1373" y="455"/>
                  <a:pt x="1373" y="452"/>
                </a:cubicBezTo>
                <a:cubicBezTo>
                  <a:pt x="1373" y="448"/>
                  <a:pt x="1370" y="446"/>
                  <a:pt x="1366" y="446"/>
                </a:cubicBezTo>
                <a:close/>
                <a:moveTo>
                  <a:pt x="1388" y="446"/>
                </a:moveTo>
                <a:cubicBezTo>
                  <a:pt x="1384" y="446"/>
                  <a:pt x="1380" y="448"/>
                  <a:pt x="1380" y="452"/>
                </a:cubicBezTo>
                <a:cubicBezTo>
                  <a:pt x="1380" y="455"/>
                  <a:pt x="1384" y="458"/>
                  <a:pt x="1388" y="458"/>
                </a:cubicBezTo>
                <a:cubicBezTo>
                  <a:pt x="1392" y="458"/>
                  <a:pt x="1396" y="455"/>
                  <a:pt x="1396" y="452"/>
                </a:cubicBezTo>
                <a:cubicBezTo>
                  <a:pt x="1396" y="448"/>
                  <a:pt x="1392" y="446"/>
                  <a:pt x="1388" y="446"/>
                </a:cubicBezTo>
                <a:close/>
                <a:moveTo>
                  <a:pt x="1366" y="464"/>
                </a:moveTo>
                <a:cubicBezTo>
                  <a:pt x="1362" y="464"/>
                  <a:pt x="1358" y="467"/>
                  <a:pt x="1358" y="471"/>
                </a:cubicBezTo>
                <a:cubicBezTo>
                  <a:pt x="1358" y="475"/>
                  <a:pt x="1362" y="478"/>
                  <a:pt x="1366" y="478"/>
                </a:cubicBezTo>
                <a:cubicBezTo>
                  <a:pt x="1370" y="478"/>
                  <a:pt x="1373" y="475"/>
                  <a:pt x="1373" y="471"/>
                </a:cubicBezTo>
                <a:cubicBezTo>
                  <a:pt x="1373" y="467"/>
                  <a:pt x="1370" y="464"/>
                  <a:pt x="1366" y="464"/>
                </a:cubicBezTo>
                <a:close/>
                <a:moveTo>
                  <a:pt x="1388" y="464"/>
                </a:moveTo>
                <a:cubicBezTo>
                  <a:pt x="1384" y="464"/>
                  <a:pt x="1380" y="467"/>
                  <a:pt x="1380" y="471"/>
                </a:cubicBezTo>
                <a:cubicBezTo>
                  <a:pt x="1380" y="475"/>
                  <a:pt x="1384" y="478"/>
                  <a:pt x="1388" y="478"/>
                </a:cubicBezTo>
                <a:cubicBezTo>
                  <a:pt x="1392" y="478"/>
                  <a:pt x="1396" y="475"/>
                  <a:pt x="1396" y="471"/>
                </a:cubicBezTo>
                <a:cubicBezTo>
                  <a:pt x="1396" y="467"/>
                  <a:pt x="1392" y="464"/>
                  <a:pt x="1388" y="464"/>
                </a:cubicBezTo>
                <a:close/>
                <a:moveTo>
                  <a:pt x="1366" y="484"/>
                </a:moveTo>
                <a:cubicBezTo>
                  <a:pt x="1362" y="484"/>
                  <a:pt x="1358" y="487"/>
                  <a:pt x="1358" y="490"/>
                </a:cubicBezTo>
                <a:cubicBezTo>
                  <a:pt x="1358" y="494"/>
                  <a:pt x="1362" y="497"/>
                  <a:pt x="1366" y="497"/>
                </a:cubicBezTo>
                <a:cubicBezTo>
                  <a:pt x="1370" y="497"/>
                  <a:pt x="1373" y="494"/>
                  <a:pt x="1373" y="490"/>
                </a:cubicBezTo>
                <a:cubicBezTo>
                  <a:pt x="1373" y="487"/>
                  <a:pt x="1370" y="484"/>
                  <a:pt x="1366" y="484"/>
                </a:cubicBezTo>
                <a:close/>
                <a:moveTo>
                  <a:pt x="1388" y="484"/>
                </a:moveTo>
                <a:cubicBezTo>
                  <a:pt x="1384" y="484"/>
                  <a:pt x="1380" y="487"/>
                  <a:pt x="1380" y="490"/>
                </a:cubicBezTo>
                <a:cubicBezTo>
                  <a:pt x="1380" y="494"/>
                  <a:pt x="1384" y="497"/>
                  <a:pt x="1388" y="497"/>
                </a:cubicBezTo>
                <a:cubicBezTo>
                  <a:pt x="1392" y="497"/>
                  <a:pt x="1396" y="494"/>
                  <a:pt x="1396" y="490"/>
                </a:cubicBezTo>
                <a:cubicBezTo>
                  <a:pt x="1396" y="487"/>
                  <a:pt x="1392" y="484"/>
                  <a:pt x="1388" y="484"/>
                </a:cubicBezTo>
                <a:close/>
                <a:moveTo>
                  <a:pt x="1366" y="503"/>
                </a:moveTo>
                <a:cubicBezTo>
                  <a:pt x="1362" y="503"/>
                  <a:pt x="1358" y="506"/>
                  <a:pt x="1358" y="509"/>
                </a:cubicBezTo>
                <a:cubicBezTo>
                  <a:pt x="1358" y="513"/>
                  <a:pt x="1362" y="516"/>
                  <a:pt x="1366" y="516"/>
                </a:cubicBezTo>
                <a:cubicBezTo>
                  <a:pt x="1370" y="516"/>
                  <a:pt x="1373" y="513"/>
                  <a:pt x="1373" y="509"/>
                </a:cubicBezTo>
                <a:cubicBezTo>
                  <a:pt x="1373" y="506"/>
                  <a:pt x="1370" y="503"/>
                  <a:pt x="1366" y="503"/>
                </a:cubicBezTo>
                <a:close/>
                <a:moveTo>
                  <a:pt x="1388" y="503"/>
                </a:moveTo>
                <a:cubicBezTo>
                  <a:pt x="1384" y="503"/>
                  <a:pt x="1380" y="506"/>
                  <a:pt x="1380" y="509"/>
                </a:cubicBezTo>
                <a:cubicBezTo>
                  <a:pt x="1380" y="513"/>
                  <a:pt x="1384" y="516"/>
                  <a:pt x="1388" y="516"/>
                </a:cubicBezTo>
                <a:cubicBezTo>
                  <a:pt x="1392" y="516"/>
                  <a:pt x="1396" y="513"/>
                  <a:pt x="1396" y="509"/>
                </a:cubicBezTo>
                <a:cubicBezTo>
                  <a:pt x="1396" y="506"/>
                  <a:pt x="1392" y="503"/>
                  <a:pt x="1388" y="503"/>
                </a:cubicBezTo>
                <a:close/>
                <a:moveTo>
                  <a:pt x="1366" y="522"/>
                </a:moveTo>
                <a:cubicBezTo>
                  <a:pt x="1362" y="522"/>
                  <a:pt x="1358" y="525"/>
                  <a:pt x="1358" y="529"/>
                </a:cubicBezTo>
                <a:cubicBezTo>
                  <a:pt x="1358" y="533"/>
                  <a:pt x="1362" y="536"/>
                  <a:pt x="1366" y="536"/>
                </a:cubicBezTo>
                <a:cubicBezTo>
                  <a:pt x="1370" y="536"/>
                  <a:pt x="1373" y="533"/>
                  <a:pt x="1373" y="529"/>
                </a:cubicBezTo>
                <a:cubicBezTo>
                  <a:pt x="1373" y="525"/>
                  <a:pt x="1370" y="522"/>
                  <a:pt x="1366" y="522"/>
                </a:cubicBezTo>
                <a:close/>
                <a:moveTo>
                  <a:pt x="1388" y="522"/>
                </a:moveTo>
                <a:cubicBezTo>
                  <a:pt x="1384" y="522"/>
                  <a:pt x="1380" y="525"/>
                  <a:pt x="1380" y="529"/>
                </a:cubicBezTo>
                <a:cubicBezTo>
                  <a:pt x="1380" y="533"/>
                  <a:pt x="1384" y="536"/>
                  <a:pt x="1388" y="536"/>
                </a:cubicBezTo>
                <a:cubicBezTo>
                  <a:pt x="1392" y="536"/>
                  <a:pt x="1396" y="533"/>
                  <a:pt x="1396" y="529"/>
                </a:cubicBezTo>
                <a:cubicBezTo>
                  <a:pt x="1396" y="525"/>
                  <a:pt x="1392" y="522"/>
                  <a:pt x="1388" y="522"/>
                </a:cubicBezTo>
                <a:close/>
                <a:moveTo>
                  <a:pt x="1388" y="542"/>
                </a:moveTo>
                <a:cubicBezTo>
                  <a:pt x="1384" y="542"/>
                  <a:pt x="1380" y="545"/>
                  <a:pt x="1380" y="549"/>
                </a:cubicBezTo>
                <a:cubicBezTo>
                  <a:pt x="1380" y="552"/>
                  <a:pt x="1384" y="556"/>
                  <a:pt x="1388" y="556"/>
                </a:cubicBezTo>
                <a:cubicBezTo>
                  <a:pt x="1392" y="556"/>
                  <a:pt x="1396" y="552"/>
                  <a:pt x="1396" y="549"/>
                </a:cubicBezTo>
                <a:cubicBezTo>
                  <a:pt x="1396" y="545"/>
                  <a:pt x="1392" y="542"/>
                  <a:pt x="1388" y="542"/>
                </a:cubicBezTo>
                <a:close/>
                <a:moveTo>
                  <a:pt x="1388" y="561"/>
                </a:moveTo>
                <a:cubicBezTo>
                  <a:pt x="1384" y="561"/>
                  <a:pt x="1380" y="564"/>
                  <a:pt x="1380" y="567"/>
                </a:cubicBezTo>
                <a:cubicBezTo>
                  <a:pt x="1380" y="571"/>
                  <a:pt x="1384" y="574"/>
                  <a:pt x="1388" y="574"/>
                </a:cubicBezTo>
                <a:cubicBezTo>
                  <a:pt x="1392" y="574"/>
                  <a:pt x="1396" y="571"/>
                  <a:pt x="1396" y="567"/>
                </a:cubicBezTo>
                <a:cubicBezTo>
                  <a:pt x="1396" y="564"/>
                  <a:pt x="1392" y="561"/>
                  <a:pt x="1388" y="561"/>
                </a:cubicBezTo>
                <a:close/>
                <a:moveTo>
                  <a:pt x="1366" y="580"/>
                </a:moveTo>
                <a:cubicBezTo>
                  <a:pt x="1362" y="580"/>
                  <a:pt x="1358" y="583"/>
                  <a:pt x="1358" y="587"/>
                </a:cubicBezTo>
                <a:cubicBezTo>
                  <a:pt x="1358" y="590"/>
                  <a:pt x="1362" y="593"/>
                  <a:pt x="1366" y="593"/>
                </a:cubicBezTo>
                <a:cubicBezTo>
                  <a:pt x="1370" y="593"/>
                  <a:pt x="1373" y="590"/>
                  <a:pt x="1373" y="587"/>
                </a:cubicBezTo>
                <a:cubicBezTo>
                  <a:pt x="1373" y="583"/>
                  <a:pt x="1370" y="580"/>
                  <a:pt x="1366" y="580"/>
                </a:cubicBezTo>
                <a:close/>
                <a:moveTo>
                  <a:pt x="1410" y="290"/>
                </a:moveTo>
                <a:cubicBezTo>
                  <a:pt x="1406" y="290"/>
                  <a:pt x="1402" y="293"/>
                  <a:pt x="1402" y="296"/>
                </a:cubicBezTo>
                <a:cubicBezTo>
                  <a:pt x="1402" y="300"/>
                  <a:pt x="1406" y="303"/>
                  <a:pt x="1410" y="303"/>
                </a:cubicBezTo>
                <a:cubicBezTo>
                  <a:pt x="1414" y="303"/>
                  <a:pt x="1417" y="300"/>
                  <a:pt x="1417" y="296"/>
                </a:cubicBezTo>
                <a:cubicBezTo>
                  <a:pt x="1417" y="293"/>
                  <a:pt x="1414" y="290"/>
                  <a:pt x="1410" y="290"/>
                </a:cubicBezTo>
                <a:close/>
                <a:moveTo>
                  <a:pt x="1432" y="290"/>
                </a:moveTo>
                <a:cubicBezTo>
                  <a:pt x="1428" y="290"/>
                  <a:pt x="1425" y="293"/>
                  <a:pt x="1425" y="296"/>
                </a:cubicBezTo>
                <a:cubicBezTo>
                  <a:pt x="1425" y="300"/>
                  <a:pt x="1428" y="303"/>
                  <a:pt x="1432" y="303"/>
                </a:cubicBezTo>
                <a:cubicBezTo>
                  <a:pt x="1437" y="303"/>
                  <a:pt x="1440" y="300"/>
                  <a:pt x="1440" y="296"/>
                </a:cubicBezTo>
                <a:cubicBezTo>
                  <a:pt x="1440" y="293"/>
                  <a:pt x="1437" y="290"/>
                  <a:pt x="1432" y="290"/>
                </a:cubicBezTo>
                <a:close/>
                <a:moveTo>
                  <a:pt x="1410" y="309"/>
                </a:moveTo>
                <a:cubicBezTo>
                  <a:pt x="1406" y="309"/>
                  <a:pt x="1402" y="312"/>
                  <a:pt x="1402" y="316"/>
                </a:cubicBezTo>
                <a:cubicBezTo>
                  <a:pt x="1402" y="320"/>
                  <a:pt x="1406" y="323"/>
                  <a:pt x="1410" y="323"/>
                </a:cubicBezTo>
                <a:cubicBezTo>
                  <a:pt x="1414" y="323"/>
                  <a:pt x="1417" y="320"/>
                  <a:pt x="1417" y="316"/>
                </a:cubicBezTo>
                <a:cubicBezTo>
                  <a:pt x="1417" y="312"/>
                  <a:pt x="1414" y="309"/>
                  <a:pt x="1410" y="309"/>
                </a:cubicBezTo>
                <a:close/>
                <a:moveTo>
                  <a:pt x="1432" y="309"/>
                </a:moveTo>
                <a:cubicBezTo>
                  <a:pt x="1428" y="309"/>
                  <a:pt x="1425" y="312"/>
                  <a:pt x="1425" y="316"/>
                </a:cubicBezTo>
                <a:cubicBezTo>
                  <a:pt x="1425" y="320"/>
                  <a:pt x="1428" y="323"/>
                  <a:pt x="1432" y="323"/>
                </a:cubicBezTo>
                <a:cubicBezTo>
                  <a:pt x="1437" y="323"/>
                  <a:pt x="1440" y="320"/>
                  <a:pt x="1440" y="316"/>
                </a:cubicBezTo>
                <a:cubicBezTo>
                  <a:pt x="1440" y="312"/>
                  <a:pt x="1437" y="309"/>
                  <a:pt x="1432" y="309"/>
                </a:cubicBezTo>
                <a:close/>
                <a:moveTo>
                  <a:pt x="1410" y="329"/>
                </a:moveTo>
                <a:cubicBezTo>
                  <a:pt x="1406" y="329"/>
                  <a:pt x="1402" y="332"/>
                  <a:pt x="1402" y="335"/>
                </a:cubicBezTo>
                <a:cubicBezTo>
                  <a:pt x="1402" y="339"/>
                  <a:pt x="1406" y="342"/>
                  <a:pt x="1410" y="342"/>
                </a:cubicBezTo>
                <a:cubicBezTo>
                  <a:pt x="1414" y="342"/>
                  <a:pt x="1417" y="339"/>
                  <a:pt x="1417" y="335"/>
                </a:cubicBezTo>
                <a:cubicBezTo>
                  <a:pt x="1417" y="332"/>
                  <a:pt x="1414" y="329"/>
                  <a:pt x="1410" y="329"/>
                </a:cubicBezTo>
                <a:close/>
                <a:moveTo>
                  <a:pt x="1432" y="329"/>
                </a:moveTo>
                <a:cubicBezTo>
                  <a:pt x="1428" y="329"/>
                  <a:pt x="1425" y="332"/>
                  <a:pt x="1425" y="335"/>
                </a:cubicBezTo>
                <a:cubicBezTo>
                  <a:pt x="1425" y="339"/>
                  <a:pt x="1428" y="342"/>
                  <a:pt x="1432" y="342"/>
                </a:cubicBezTo>
                <a:cubicBezTo>
                  <a:pt x="1437" y="342"/>
                  <a:pt x="1440" y="339"/>
                  <a:pt x="1440" y="335"/>
                </a:cubicBezTo>
                <a:cubicBezTo>
                  <a:pt x="1440" y="332"/>
                  <a:pt x="1437" y="329"/>
                  <a:pt x="1432" y="329"/>
                </a:cubicBezTo>
                <a:close/>
                <a:moveTo>
                  <a:pt x="1410" y="348"/>
                </a:moveTo>
                <a:cubicBezTo>
                  <a:pt x="1406" y="348"/>
                  <a:pt x="1402" y="351"/>
                  <a:pt x="1402" y="355"/>
                </a:cubicBezTo>
                <a:cubicBezTo>
                  <a:pt x="1402" y="359"/>
                  <a:pt x="1406" y="362"/>
                  <a:pt x="1410" y="362"/>
                </a:cubicBezTo>
                <a:cubicBezTo>
                  <a:pt x="1414" y="362"/>
                  <a:pt x="1417" y="359"/>
                  <a:pt x="1417" y="355"/>
                </a:cubicBezTo>
                <a:cubicBezTo>
                  <a:pt x="1417" y="351"/>
                  <a:pt x="1414" y="348"/>
                  <a:pt x="1410" y="348"/>
                </a:cubicBezTo>
                <a:close/>
                <a:moveTo>
                  <a:pt x="1432" y="348"/>
                </a:moveTo>
                <a:cubicBezTo>
                  <a:pt x="1428" y="348"/>
                  <a:pt x="1425" y="351"/>
                  <a:pt x="1425" y="355"/>
                </a:cubicBezTo>
                <a:cubicBezTo>
                  <a:pt x="1425" y="359"/>
                  <a:pt x="1428" y="362"/>
                  <a:pt x="1432" y="362"/>
                </a:cubicBezTo>
                <a:cubicBezTo>
                  <a:pt x="1437" y="362"/>
                  <a:pt x="1440" y="359"/>
                  <a:pt x="1440" y="355"/>
                </a:cubicBezTo>
                <a:cubicBezTo>
                  <a:pt x="1440" y="351"/>
                  <a:pt x="1437" y="348"/>
                  <a:pt x="1432" y="348"/>
                </a:cubicBezTo>
                <a:close/>
                <a:moveTo>
                  <a:pt x="1410" y="368"/>
                </a:moveTo>
                <a:cubicBezTo>
                  <a:pt x="1406" y="368"/>
                  <a:pt x="1402" y="371"/>
                  <a:pt x="1402" y="374"/>
                </a:cubicBezTo>
                <a:cubicBezTo>
                  <a:pt x="1402" y="378"/>
                  <a:pt x="1406" y="381"/>
                  <a:pt x="1410" y="381"/>
                </a:cubicBezTo>
                <a:cubicBezTo>
                  <a:pt x="1414" y="381"/>
                  <a:pt x="1417" y="378"/>
                  <a:pt x="1417" y="374"/>
                </a:cubicBezTo>
                <a:cubicBezTo>
                  <a:pt x="1417" y="371"/>
                  <a:pt x="1414" y="368"/>
                  <a:pt x="1410" y="368"/>
                </a:cubicBezTo>
                <a:close/>
                <a:moveTo>
                  <a:pt x="1432" y="368"/>
                </a:moveTo>
                <a:cubicBezTo>
                  <a:pt x="1428" y="368"/>
                  <a:pt x="1425" y="371"/>
                  <a:pt x="1425" y="374"/>
                </a:cubicBezTo>
                <a:cubicBezTo>
                  <a:pt x="1425" y="378"/>
                  <a:pt x="1428" y="381"/>
                  <a:pt x="1432" y="381"/>
                </a:cubicBezTo>
                <a:cubicBezTo>
                  <a:pt x="1437" y="381"/>
                  <a:pt x="1440" y="378"/>
                  <a:pt x="1440" y="374"/>
                </a:cubicBezTo>
                <a:cubicBezTo>
                  <a:pt x="1440" y="371"/>
                  <a:pt x="1437" y="368"/>
                  <a:pt x="1432" y="368"/>
                </a:cubicBezTo>
                <a:close/>
                <a:moveTo>
                  <a:pt x="1410" y="387"/>
                </a:moveTo>
                <a:cubicBezTo>
                  <a:pt x="1406" y="387"/>
                  <a:pt x="1402" y="390"/>
                  <a:pt x="1402" y="393"/>
                </a:cubicBezTo>
                <a:cubicBezTo>
                  <a:pt x="1402" y="397"/>
                  <a:pt x="1406" y="400"/>
                  <a:pt x="1410" y="400"/>
                </a:cubicBezTo>
                <a:cubicBezTo>
                  <a:pt x="1414" y="400"/>
                  <a:pt x="1417" y="397"/>
                  <a:pt x="1417" y="393"/>
                </a:cubicBezTo>
                <a:cubicBezTo>
                  <a:pt x="1417" y="390"/>
                  <a:pt x="1414" y="387"/>
                  <a:pt x="1410" y="387"/>
                </a:cubicBezTo>
                <a:close/>
                <a:moveTo>
                  <a:pt x="1432" y="387"/>
                </a:moveTo>
                <a:cubicBezTo>
                  <a:pt x="1428" y="387"/>
                  <a:pt x="1425" y="390"/>
                  <a:pt x="1425" y="393"/>
                </a:cubicBezTo>
                <a:cubicBezTo>
                  <a:pt x="1425" y="397"/>
                  <a:pt x="1428" y="400"/>
                  <a:pt x="1432" y="400"/>
                </a:cubicBezTo>
                <a:cubicBezTo>
                  <a:pt x="1437" y="400"/>
                  <a:pt x="1440" y="397"/>
                  <a:pt x="1440" y="393"/>
                </a:cubicBezTo>
                <a:cubicBezTo>
                  <a:pt x="1440" y="390"/>
                  <a:pt x="1437" y="387"/>
                  <a:pt x="1432" y="387"/>
                </a:cubicBezTo>
                <a:close/>
                <a:moveTo>
                  <a:pt x="1410" y="406"/>
                </a:moveTo>
                <a:cubicBezTo>
                  <a:pt x="1406" y="406"/>
                  <a:pt x="1402" y="409"/>
                  <a:pt x="1402" y="413"/>
                </a:cubicBezTo>
                <a:cubicBezTo>
                  <a:pt x="1402" y="416"/>
                  <a:pt x="1406" y="419"/>
                  <a:pt x="1410" y="419"/>
                </a:cubicBezTo>
                <a:cubicBezTo>
                  <a:pt x="1414" y="419"/>
                  <a:pt x="1417" y="416"/>
                  <a:pt x="1417" y="413"/>
                </a:cubicBezTo>
                <a:cubicBezTo>
                  <a:pt x="1417" y="409"/>
                  <a:pt x="1414" y="406"/>
                  <a:pt x="1410" y="406"/>
                </a:cubicBezTo>
                <a:close/>
                <a:moveTo>
                  <a:pt x="1432" y="406"/>
                </a:moveTo>
                <a:cubicBezTo>
                  <a:pt x="1428" y="406"/>
                  <a:pt x="1425" y="409"/>
                  <a:pt x="1425" y="413"/>
                </a:cubicBezTo>
                <a:cubicBezTo>
                  <a:pt x="1425" y="416"/>
                  <a:pt x="1428" y="419"/>
                  <a:pt x="1432" y="419"/>
                </a:cubicBezTo>
                <a:cubicBezTo>
                  <a:pt x="1437" y="419"/>
                  <a:pt x="1440" y="416"/>
                  <a:pt x="1440" y="413"/>
                </a:cubicBezTo>
                <a:cubicBezTo>
                  <a:pt x="1440" y="409"/>
                  <a:pt x="1437" y="406"/>
                  <a:pt x="1432" y="406"/>
                </a:cubicBezTo>
                <a:close/>
                <a:moveTo>
                  <a:pt x="1410" y="425"/>
                </a:moveTo>
                <a:cubicBezTo>
                  <a:pt x="1406" y="425"/>
                  <a:pt x="1402" y="428"/>
                  <a:pt x="1402" y="432"/>
                </a:cubicBezTo>
                <a:cubicBezTo>
                  <a:pt x="1402" y="435"/>
                  <a:pt x="1406" y="438"/>
                  <a:pt x="1410" y="438"/>
                </a:cubicBezTo>
                <a:cubicBezTo>
                  <a:pt x="1414" y="438"/>
                  <a:pt x="1417" y="435"/>
                  <a:pt x="1417" y="432"/>
                </a:cubicBezTo>
                <a:cubicBezTo>
                  <a:pt x="1417" y="428"/>
                  <a:pt x="1414" y="425"/>
                  <a:pt x="1410" y="425"/>
                </a:cubicBezTo>
                <a:close/>
                <a:moveTo>
                  <a:pt x="1432" y="425"/>
                </a:moveTo>
                <a:cubicBezTo>
                  <a:pt x="1428" y="425"/>
                  <a:pt x="1425" y="428"/>
                  <a:pt x="1425" y="432"/>
                </a:cubicBezTo>
                <a:cubicBezTo>
                  <a:pt x="1425" y="435"/>
                  <a:pt x="1428" y="438"/>
                  <a:pt x="1432" y="438"/>
                </a:cubicBezTo>
                <a:cubicBezTo>
                  <a:pt x="1437" y="438"/>
                  <a:pt x="1440" y="435"/>
                  <a:pt x="1440" y="432"/>
                </a:cubicBezTo>
                <a:cubicBezTo>
                  <a:pt x="1440" y="428"/>
                  <a:pt x="1437" y="425"/>
                  <a:pt x="1432" y="425"/>
                </a:cubicBezTo>
                <a:close/>
                <a:moveTo>
                  <a:pt x="1455" y="290"/>
                </a:moveTo>
                <a:cubicBezTo>
                  <a:pt x="1450" y="290"/>
                  <a:pt x="1447" y="293"/>
                  <a:pt x="1447" y="296"/>
                </a:cubicBezTo>
                <a:cubicBezTo>
                  <a:pt x="1447" y="300"/>
                  <a:pt x="1450" y="303"/>
                  <a:pt x="1455" y="303"/>
                </a:cubicBezTo>
                <a:cubicBezTo>
                  <a:pt x="1459" y="303"/>
                  <a:pt x="1462" y="300"/>
                  <a:pt x="1462" y="296"/>
                </a:cubicBezTo>
                <a:cubicBezTo>
                  <a:pt x="1462" y="293"/>
                  <a:pt x="1459" y="290"/>
                  <a:pt x="1455" y="290"/>
                </a:cubicBezTo>
                <a:close/>
                <a:moveTo>
                  <a:pt x="1477" y="290"/>
                </a:moveTo>
                <a:cubicBezTo>
                  <a:pt x="1472" y="290"/>
                  <a:pt x="1469" y="293"/>
                  <a:pt x="1469" y="296"/>
                </a:cubicBezTo>
                <a:cubicBezTo>
                  <a:pt x="1469" y="300"/>
                  <a:pt x="1472" y="303"/>
                  <a:pt x="1477" y="303"/>
                </a:cubicBezTo>
                <a:cubicBezTo>
                  <a:pt x="1481" y="303"/>
                  <a:pt x="1484" y="300"/>
                  <a:pt x="1484" y="296"/>
                </a:cubicBezTo>
                <a:cubicBezTo>
                  <a:pt x="1484" y="293"/>
                  <a:pt x="1481" y="290"/>
                  <a:pt x="1477" y="290"/>
                </a:cubicBezTo>
                <a:close/>
                <a:moveTo>
                  <a:pt x="1455" y="309"/>
                </a:moveTo>
                <a:cubicBezTo>
                  <a:pt x="1450" y="309"/>
                  <a:pt x="1447" y="312"/>
                  <a:pt x="1447" y="316"/>
                </a:cubicBezTo>
                <a:cubicBezTo>
                  <a:pt x="1447" y="320"/>
                  <a:pt x="1450" y="323"/>
                  <a:pt x="1455" y="323"/>
                </a:cubicBezTo>
                <a:cubicBezTo>
                  <a:pt x="1459" y="323"/>
                  <a:pt x="1462" y="320"/>
                  <a:pt x="1462" y="316"/>
                </a:cubicBezTo>
                <a:cubicBezTo>
                  <a:pt x="1462" y="312"/>
                  <a:pt x="1459" y="309"/>
                  <a:pt x="1455" y="309"/>
                </a:cubicBezTo>
                <a:close/>
                <a:moveTo>
                  <a:pt x="1477" y="309"/>
                </a:moveTo>
                <a:cubicBezTo>
                  <a:pt x="1472" y="309"/>
                  <a:pt x="1469" y="312"/>
                  <a:pt x="1469" y="316"/>
                </a:cubicBezTo>
                <a:cubicBezTo>
                  <a:pt x="1469" y="320"/>
                  <a:pt x="1472" y="323"/>
                  <a:pt x="1477" y="323"/>
                </a:cubicBezTo>
                <a:cubicBezTo>
                  <a:pt x="1481" y="323"/>
                  <a:pt x="1484" y="320"/>
                  <a:pt x="1484" y="316"/>
                </a:cubicBezTo>
                <a:cubicBezTo>
                  <a:pt x="1484" y="312"/>
                  <a:pt x="1481" y="309"/>
                  <a:pt x="1477" y="309"/>
                </a:cubicBezTo>
                <a:close/>
                <a:moveTo>
                  <a:pt x="1455" y="329"/>
                </a:moveTo>
                <a:cubicBezTo>
                  <a:pt x="1450" y="329"/>
                  <a:pt x="1447" y="332"/>
                  <a:pt x="1447" y="335"/>
                </a:cubicBezTo>
                <a:cubicBezTo>
                  <a:pt x="1447" y="339"/>
                  <a:pt x="1450" y="342"/>
                  <a:pt x="1455" y="342"/>
                </a:cubicBezTo>
                <a:cubicBezTo>
                  <a:pt x="1459" y="342"/>
                  <a:pt x="1462" y="339"/>
                  <a:pt x="1462" y="335"/>
                </a:cubicBezTo>
                <a:cubicBezTo>
                  <a:pt x="1462" y="332"/>
                  <a:pt x="1459" y="329"/>
                  <a:pt x="1455" y="329"/>
                </a:cubicBezTo>
                <a:close/>
                <a:moveTo>
                  <a:pt x="1477" y="329"/>
                </a:moveTo>
                <a:cubicBezTo>
                  <a:pt x="1472" y="329"/>
                  <a:pt x="1469" y="332"/>
                  <a:pt x="1469" y="335"/>
                </a:cubicBezTo>
                <a:cubicBezTo>
                  <a:pt x="1469" y="339"/>
                  <a:pt x="1472" y="342"/>
                  <a:pt x="1477" y="342"/>
                </a:cubicBezTo>
                <a:cubicBezTo>
                  <a:pt x="1481" y="342"/>
                  <a:pt x="1484" y="339"/>
                  <a:pt x="1484" y="335"/>
                </a:cubicBezTo>
                <a:cubicBezTo>
                  <a:pt x="1484" y="332"/>
                  <a:pt x="1481" y="329"/>
                  <a:pt x="1477" y="329"/>
                </a:cubicBezTo>
                <a:close/>
                <a:moveTo>
                  <a:pt x="1455" y="348"/>
                </a:moveTo>
                <a:cubicBezTo>
                  <a:pt x="1450" y="348"/>
                  <a:pt x="1447" y="351"/>
                  <a:pt x="1447" y="355"/>
                </a:cubicBezTo>
                <a:cubicBezTo>
                  <a:pt x="1447" y="359"/>
                  <a:pt x="1450" y="362"/>
                  <a:pt x="1455" y="362"/>
                </a:cubicBezTo>
                <a:cubicBezTo>
                  <a:pt x="1459" y="362"/>
                  <a:pt x="1462" y="359"/>
                  <a:pt x="1462" y="355"/>
                </a:cubicBezTo>
                <a:cubicBezTo>
                  <a:pt x="1462" y="351"/>
                  <a:pt x="1459" y="348"/>
                  <a:pt x="1455" y="348"/>
                </a:cubicBezTo>
                <a:close/>
                <a:moveTo>
                  <a:pt x="1477" y="348"/>
                </a:moveTo>
                <a:cubicBezTo>
                  <a:pt x="1472" y="348"/>
                  <a:pt x="1469" y="351"/>
                  <a:pt x="1469" y="355"/>
                </a:cubicBezTo>
                <a:cubicBezTo>
                  <a:pt x="1469" y="359"/>
                  <a:pt x="1472" y="362"/>
                  <a:pt x="1477" y="362"/>
                </a:cubicBezTo>
                <a:cubicBezTo>
                  <a:pt x="1481" y="362"/>
                  <a:pt x="1484" y="359"/>
                  <a:pt x="1484" y="355"/>
                </a:cubicBezTo>
                <a:cubicBezTo>
                  <a:pt x="1484" y="351"/>
                  <a:pt x="1481" y="348"/>
                  <a:pt x="1477" y="348"/>
                </a:cubicBezTo>
                <a:close/>
                <a:moveTo>
                  <a:pt x="1455" y="368"/>
                </a:moveTo>
                <a:cubicBezTo>
                  <a:pt x="1450" y="368"/>
                  <a:pt x="1447" y="371"/>
                  <a:pt x="1447" y="374"/>
                </a:cubicBezTo>
                <a:cubicBezTo>
                  <a:pt x="1447" y="378"/>
                  <a:pt x="1450" y="381"/>
                  <a:pt x="1455" y="381"/>
                </a:cubicBezTo>
                <a:cubicBezTo>
                  <a:pt x="1459" y="381"/>
                  <a:pt x="1462" y="378"/>
                  <a:pt x="1462" y="374"/>
                </a:cubicBezTo>
                <a:cubicBezTo>
                  <a:pt x="1462" y="371"/>
                  <a:pt x="1459" y="368"/>
                  <a:pt x="1455" y="368"/>
                </a:cubicBezTo>
                <a:close/>
                <a:moveTo>
                  <a:pt x="1477" y="368"/>
                </a:moveTo>
                <a:cubicBezTo>
                  <a:pt x="1472" y="368"/>
                  <a:pt x="1469" y="371"/>
                  <a:pt x="1469" y="374"/>
                </a:cubicBezTo>
                <a:cubicBezTo>
                  <a:pt x="1469" y="378"/>
                  <a:pt x="1472" y="381"/>
                  <a:pt x="1477" y="381"/>
                </a:cubicBezTo>
                <a:cubicBezTo>
                  <a:pt x="1481" y="381"/>
                  <a:pt x="1484" y="378"/>
                  <a:pt x="1484" y="374"/>
                </a:cubicBezTo>
                <a:cubicBezTo>
                  <a:pt x="1484" y="371"/>
                  <a:pt x="1481" y="368"/>
                  <a:pt x="1477" y="368"/>
                </a:cubicBezTo>
                <a:close/>
                <a:moveTo>
                  <a:pt x="1455" y="387"/>
                </a:moveTo>
                <a:cubicBezTo>
                  <a:pt x="1450" y="387"/>
                  <a:pt x="1447" y="390"/>
                  <a:pt x="1447" y="393"/>
                </a:cubicBezTo>
                <a:cubicBezTo>
                  <a:pt x="1447" y="397"/>
                  <a:pt x="1450" y="400"/>
                  <a:pt x="1455" y="400"/>
                </a:cubicBezTo>
                <a:cubicBezTo>
                  <a:pt x="1459" y="400"/>
                  <a:pt x="1462" y="397"/>
                  <a:pt x="1462" y="393"/>
                </a:cubicBezTo>
                <a:cubicBezTo>
                  <a:pt x="1462" y="390"/>
                  <a:pt x="1459" y="387"/>
                  <a:pt x="1455" y="387"/>
                </a:cubicBezTo>
                <a:close/>
                <a:moveTo>
                  <a:pt x="1477" y="387"/>
                </a:moveTo>
                <a:cubicBezTo>
                  <a:pt x="1472" y="387"/>
                  <a:pt x="1469" y="390"/>
                  <a:pt x="1469" y="393"/>
                </a:cubicBezTo>
                <a:cubicBezTo>
                  <a:pt x="1469" y="397"/>
                  <a:pt x="1472" y="400"/>
                  <a:pt x="1477" y="400"/>
                </a:cubicBezTo>
                <a:cubicBezTo>
                  <a:pt x="1481" y="400"/>
                  <a:pt x="1484" y="397"/>
                  <a:pt x="1484" y="393"/>
                </a:cubicBezTo>
                <a:cubicBezTo>
                  <a:pt x="1484" y="390"/>
                  <a:pt x="1481" y="387"/>
                  <a:pt x="1477" y="387"/>
                </a:cubicBezTo>
                <a:close/>
                <a:moveTo>
                  <a:pt x="1477" y="406"/>
                </a:moveTo>
                <a:cubicBezTo>
                  <a:pt x="1472" y="406"/>
                  <a:pt x="1469" y="409"/>
                  <a:pt x="1469" y="413"/>
                </a:cubicBezTo>
                <a:cubicBezTo>
                  <a:pt x="1469" y="416"/>
                  <a:pt x="1472" y="419"/>
                  <a:pt x="1477" y="419"/>
                </a:cubicBezTo>
                <a:cubicBezTo>
                  <a:pt x="1481" y="419"/>
                  <a:pt x="1484" y="416"/>
                  <a:pt x="1484" y="413"/>
                </a:cubicBezTo>
                <a:cubicBezTo>
                  <a:pt x="1484" y="409"/>
                  <a:pt x="1481" y="406"/>
                  <a:pt x="1477" y="406"/>
                </a:cubicBezTo>
                <a:close/>
                <a:moveTo>
                  <a:pt x="1455" y="425"/>
                </a:moveTo>
                <a:cubicBezTo>
                  <a:pt x="1450" y="425"/>
                  <a:pt x="1447" y="428"/>
                  <a:pt x="1447" y="432"/>
                </a:cubicBezTo>
                <a:cubicBezTo>
                  <a:pt x="1447" y="435"/>
                  <a:pt x="1450" y="438"/>
                  <a:pt x="1455" y="438"/>
                </a:cubicBezTo>
                <a:cubicBezTo>
                  <a:pt x="1459" y="438"/>
                  <a:pt x="1462" y="435"/>
                  <a:pt x="1462" y="432"/>
                </a:cubicBezTo>
                <a:cubicBezTo>
                  <a:pt x="1462" y="428"/>
                  <a:pt x="1459" y="425"/>
                  <a:pt x="1455" y="425"/>
                </a:cubicBezTo>
                <a:close/>
                <a:moveTo>
                  <a:pt x="1498" y="290"/>
                </a:moveTo>
                <a:cubicBezTo>
                  <a:pt x="1494" y="290"/>
                  <a:pt x="1491" y="293"/>
                  <a:pt x="1491" y="296"/>
                </a:cubicBezTo>
                <a:cubicBezTo>
                  <a:pt x="1491" y="300"/>
                  <a:pt x="1494" y="303"/>
                  <a:pt x="1498" y="303"/>
                </a:cubicBezTo>
                <a:cubicBezTo>
                  <a:pt x="1503" y="303"/>
                  <a:pt x="1506" y="300"/>
                  <a:pt x="1506" y="296"/>
                </a:cubicBezTo>
                <a:cubicBezTo>
                  <a:pt x="1506" y="293"/>
                  <a:pt x="1503" y="290"/>
                  <a:pt x="1498" y="290"/>
                </a:cubicBezTo>
                <a:close/>
                <a:moveTo>
                  <a:pt x="1521" y="290"/>
                </a:moveTo>
                <a:cubicBezTo>
                  <a:pt x="1517" y="290"/>
                  <a:pt x="1514" y="293"/>
                  <a:pt x="1514" y="296"/>
                </a:cubicBezTo>
                <a:cubicBezTo>
                  <a:pt x="1514" y="300"/>
                  <a:pt x="1517" y="303"/>
                  <a:pt x="1521" y="303"/>
                </a:cubicBezTo>
                <a:cubicBezTo>
                  <a:pt x="1526" y="303"/>
                  <a:pt x="1529" y="300"/>
                  <a:pt x="1529" y="296"/>
                </a:cubicBezTo>
                <a:cubicBezTo>
                  <a:pt x="1529" y="293"/>
                  <a:pt x="1526" y="290"/>
                  <a:pt x="1521" y="290"/>
                </a:cubicBezTo>
                <a:close/>
                <a:moveTo>
                  <a:pt x="1498" y="309"/>
                </a:moveTo>
                <a:cubicBezTo>
                  <a:pt x="1494" y="309"/>
                  <a:pt x="1491" y="312"/>
                  <a:pt x="1491" y="316"/>
                </a:cubicBezTo>
                <a:cubicBezTo>
                  <a:pt x="1491" y="320"/>
                  <a:pt x="1494" y="323"/>
                  <a:pt x="1498" y="323"/>
                </a:cubicBezTo>
                <a:cubicBezTo>
                  <a:pt x="1503" y="323"/>
                  <a:pt x="1506" y="320"/>
                  <a:pt x="1506" y="316"/>
                </a:cubicBezTo>
                <a:cubicBezTo>
                  <a:pt x="1506" y="312"/>
                  <a:pt x="1503" y="309"/>
                  <a:pt x="1498" y="309"/>
                </a:cubicBezTo>
                <a:close/>
                <a:moveTo>
                  <a:pt x="1521" y="309"/>
                </a:moveTo>
                <a:cubicBezTo>
                  <a:pt x="1517" y="309"/>
                  <a:pt x="1514" y="312"/>
                  <a:pt x="1514" y="316"/>
                </a:cubicBezTo>
                <a:cubicBezTo>
                  <a:pt x="1514" y="320"/>
                  <a:pt x="1517" y="323"/>
                  <a:pt x="1521" y="323"/>
                </a:cubicBezTo>
                <a:cubicBezTo>
                  <a:pt x="1526" y="323"/>
                  <a:pt x="1529" y="320"/>
                  <a:pt x="1529" y="316"/>
                </a:cubicBezTo>
                <a:cubicBezTo>
                  <a:pt x="1529" y="312"/>
                  <a:pt x="1526" y="309"/>
                  <a:pt x="1521" y="309"/>
                </a:cubicBezTo>
                <a:close/>
                <a:moveTo>
                  <a:pt x="1498" y="329"/>
                </a:moveTo>
                <a:cubicBezTo>
                  <a:pt x="1494" y="329"/>
                  <a:pt x="1491" y="332"/>
                  <a:pt x="1491" y="335"/>
                </a:cubicBezTo>
                <a:cubicBezTo>
                  <a:pt x="1491" y="339"/>
                  <a:pt x="1494" y="342"/>
                  <a:pt x="1498" y="342"/>
                </a:cubicBezTo>
                <a:cubicBezTo>
                  <a:pt x="1503" y="342"/>
                  <a:pt x="1506" y="339"/>
                  <a:pt x="1506" y="335"/>
                </a:cubicBezTo>
                <a:cubicBezTo>
                  <a:pt x="1506" y="332"/>
                  <a:pt x="1503" y="329"/>
                  <a:pt x="1498" y="329"/>
                </a:cubicBezTo>
                <a:close/>
                <a:moveTo>
                  <a:pt x="1521" y="329"/>
                </a:moveTo>
                <a:cubicBezTo>
                  <a:pt x="1517" y="329"/>
                  <a:pt x="1514" y="332"/>
                  <a:pt x="1514" y="335"/>
                </a:cubicBezTo>
                <a:cubicBezTo>
                  <a:pt x="1514" y="339"/>
                  <a:pt x="1517" y="342"/>
                  <a:pt x="1521" y="342"/>
                </a:cubicBezTo>
                <a:cubicBezTo>
                  <a:pt x="1526" y="342"/>
                  <a:pt x="1529" y="339"/>
                  <a:pt x="1529" y="335"/>
                </a:cubicBezTo>
                <a:cubicBezTo>
                  <a:pt x="1529" y="332"/>
                  <a:pt x="1526" y="329"/>
                  <a:pt x="1521" y="329"/>
                </a:cubicBezTo>
                <a:close/>
                <a:moveTo>
                  <a:pt x="1498" y="348"/>
                </a:moveTo>
                <a:cubicBezTo>
                  <a:pt x="1494" y="348"/>
                  <a:pt x="1491" y="351"/>
                  <a:pt x="1491" y="355"/>
                </a:cubicBezTo>
                <a:cubicBezTo>
                  <a:pt x="1491" y="359"/>
                  <a:pt x="1494" y="362"/>
                  <a:pt x="1498" y="362"/>
                </a:cubicBezTo>
                <a:cubicBezTo>
                  <a:pt x="1503" y="362"/>
                  <a:pt x="1506" y="359"/>
                  <a:pt x="1506" y="355"/>
                </a:cubicBezTo>
                <a:cubicBezTo>
                  <a:pt x="1506" y="351"/>
                  <a:pt x="1503" y="348"/>
                  <a:pt x="1498" y="348"/>
                </a:cubicBezTo>
                <a:close/>
                <a:moveTo>
                  <a:pt x="1521" y="348"/>
                </a:moveTo>
                <a:cubicBezTo>
                  <a:pt x="1517" y="348"/>
                  <a:pt x="1514" y="351"/>
                  <a:pt x="1514" y="355"/>
                </a:cubicBezTo>
                <a:cubicBezTo>
                  <a:pt x="1514" y="359"/>
                  <a:pt x="1517" y="362"/>
                  <a:pt x="1521" y="362"/>
                </a:cubicBezTo>
                <a:cubicBezTo>
                  <a:pt x="1526" y="362"/>
                  <a:pt x="1529" y="359"/>
                  <a:pt x="1529" y="355"/>
                </a:cubicBezTo>
                <a:cubicBezTo>
                  <a:pt x="1529" y="351"/>
                  <a:pt x="1526" y="348"/>
                  <a:pt x="1521" y="348"/>
                </a:cubicBezTo>
                <a:close/>
                <a:moveTo>
                  <a:pt x="1498" y="368"/>
                </a:moveTo>
                <a:cubicBezTo>
                  <a:pt x="1494" y="368"/>
                  <a:pt x="1491" y="371"/>
                  <a:pt x="1491" y="374"/>
                </a:cubicBezTo>
                <a:cubicBezTo>
                  <a:pt x="1491" y="378"/>
                  <a:pt x="1494" y="381"/>
                  <a:pt x="1498" y="381"/>
                </a:cubicBezTo>
                <a:cubicBezTo>
                  <a:pt x="1503" y="381"/>
                  <a:pt x="1506" y="378"/>
                  <a:pt x="1506" y="374"/>
                </a:cubicBezTo>
                <a:cubicBezTo>
                  <a:pt x="1506" y="371"/>
                  <a:pt x="1503" y="368"/>
                  <a:pt x="1498" y="368"/>
                </a:cubicBezTo>
                <a:close/>
                <a:moveTo>
                  <a:pt x="1521" y="368"/>
                </a:moveTo>
                <a:cubicBezTo>
                  <a:pt x="1517" y="368"/>
                  <a:pt x="1514" y="371"/>
                  <a:pt x="1514" y="374"/>
                </a:cubicBezTo>
                <a:cubicBezTo>
                  <a:pt x="1514" y="378"/>
                  <a:pt x="1517" y="381"/>
                  <a:pt x="1521" y="381"/>
                </a:cubicBezTo>
                <a:cubicBezTo>
                  <a:pt x="1526" y="381"/>
                  <a:pt x="1529" y="378"/>
                  <a:pt x="1529" y="374"/>
                </a:cubicBezTo>
                <a:cubicBezTo>
                  <a:pt x="1529" y="371"/>
                  <a:pt x="1526" y="368"/>
                  <a:pt x="1521" y="368"/>
                </a:cubicBezTo>
                <a:close/>
                <a:moveTo>
                  <a:pt x="1498" y="387"/>
                </a:moveTo>
                <a:cubicBezTo>
                  <a:pt x="1494" y="387"/>
                  <a:pt x="1491" y="390"/>
                  <a:pt x="1491" y="393"/>
                </a:cubicBezTo>
                <a:cubicBezTo>
                  <a:pt x="1491" y="397"/>
                  <a:pt x="1494" y="400"/>
                  <a:pt x="1498" y="400"/>
                </a:cubicBezTo>
                <a:cubicBezTo>
                  <a:pt x="1503" y="400"/>
                  <a:pt x="1506" y="397"/>
                  <a:pt x="1506" y="393"/>
                </a:cubicBezTo>
                <a:cubicBezTo>
                  <a:pt x="1506" y="390"/>
                  <a:pt x="1503" y="387"/>
                  <a:pt x="1498" y="387"/>
                </a:cubicBezTo>
                <a:close/>
                <a:moveTo>
                  <a:pt x="1521" y="387"/>
                </a:moveTo>
                <a:cubicBezTo>
                  <a:pt x="1517" y="387"/>
                  <a:pt x="1514" y="390"/>
                  <a:pt x="1514" y="393"/>
                </a:cubicBezTo>
                <a:cubicBezTo>
                  <a:pt x="1514" y="397"/>
                  <a:pt x="1517" y="400"/>
                  <a:pt x="1521" y="400"/>
                </a:cubicBezTo>
                <a:cubicBezTo>
                  <a:pt x="1526" y="400"/>
                  <a:pt x="1529" y="397"/>
                  <a:pt x="1529" y="393"/>
                </a:cubicBezTo>
                <a:cubicBezTo>
                  <a:pt x="1529" y="390"/>
                  <a:pt x="1526" y="387"/>
                  <a:pt x="1521" y="387"/>
                </a:cubicBezTo>
                <a:close/>
                <a:moveTo>
                  <a:pt x="1498" y="406"/>
                </a:moveTo>
                <a:cubicBezTo>
                  <a:pt x="1494" y="406"/>
                  <a:pt x="1491" y="409"/>
                  <a:pt x="1491" y="413"/>
                </a:cubicBezTo>
                <a:cubicBezTo>
                  <a:pt x="1491" y="416"/>
                  <a:pt x="1494" y="419"/>
                  <a:pt x="1498" y="419"/>
                </a:cubicBezTo>
                <a:cubicBezTo>
                  <a:pt x="1503" y="419"/>
                  <a:pt x="1506" y="416"/>
                  <a:pt x="1506" y="413"/>
                </a:cubicBezTo>
                <a:cubicBezTo>
                  <a:pt x="1506" y="409"/>
                  <a:pt x="1503" y="406"/>
                  <a:pt x="1498" y="406"/>
                </a:cubicBezTo>
                <a:close/>
                <a:moveTo>
                  <a:pt x="1521" y="406"/>
                </a:moveTo>
                <a:cubicBezTo>
                  <a:pt x="1517" y="406"/>
                  <a:pt x="1514" y="409"/>
                  <a:pt x="1514" y="413"/>
                </a:cubicBezTo>
                <a:cubicBezTo>
                  <a:pt x="1514" y="416"/>
                  <a:pt x="1517" y="419"/>
                  <a:pt x="1521" y="419"/>
                </a:cubicBezTo>
                <a:cubicBezTo>
                  <a:pt x="1526" y="419"/>
                  <a:pt x="1529" y="416"/>
                  <a:pt x="1529" y="413"/>
                </a:cubicBezTo>
                <a:cubicBezTo>
                  <a:pt x="1529" y="409"/>
                  <a:pt x="1526" y="406"/>
                  <a:pt x="1521" y="406"/>
                </a:cubicBezTo>
                <a:close/>
                <a:moveTo>
                  <a:pt x="1498" y="425"/>
                </a:moveTo>
                <a:cubicBezTo>
                  <a:pt x="1494" y="425"/>
                  <a:pt x="1491" y="428"/>
                  <a:pt x="1491" y="432"/>
                </a:cubicBezTo>
                <a:cubicBezTo>
                  <a:pt x="1491" y="435"/>
                  <a:pt x="1494" y="438"/>
                  <a:pt x="1498" y="438"/>
                </a:cubicBezTo>
                <a:cubicBezTo>
                  <a:pt x="1503" y="438"/>
                  <a:pt x="1506" y="435"/>
                  <a:pt x="1506" y="432"/>
                </a:cubicBezTo>
                <a:cubicBezTo>
                  <a:pt x="1506" y="428"/>
                  <a:pt x="1503" y="425"/>
                  <a:pt x="1498" y="425"/>
                </a:cubicBezTo>
                <a:close/>
                <a:moveTo>
                  <a:pt x="1521" y="425"/>
                </a:moveTo>
                <a:cubicBezTo>
                  <a:pt x="1517" y="425"/>
                  <a:pt x="1514" y="428"/>
                  <a:pt x="1514" y="432"/>
                </a:cubicBezTo>
                <a:cubicBezTo>
                  <a:pt x="1514" y="435"/>
                  <a:pt x="1517" y="438"/>
                  <a:pt x="1521" y="438"/>
                </a:cubicBezTo>
                <a:cubicBezTo>
                  <a:pt x="1526" y="438"/>
                  <a:pt x="1529" y="435"/>
                  <a:pt x="1529" y="432"/>
                </a:cubicBezTo>
                <a:cubicBezTo>
                  <a:pt x="1529" y="428"/>
                  <a:pt x="1526" y="425"/>
                  <a:pt x="1521" y="425"/>
                </a:cubicBezTo>
                <a:close/>
                <a:moveTo>
                  <a:pt x="1543" y="290"/>
                </a:moveTo>
                <a:cubicBezTo>
                  <a:pt x="1539" y="290"/>
                  <a:pt x="1536" y="293"/>
                  <a:pt x="1536" y="296"/>
                </a:cubicBezTo>
                <a:cubicBezTo>
                  <a:pt x="1536" y="300"/>
                  <a:pt x="1539" y="303"/>
                  <a:pt x="1543" y="303"/>
                </a:cubicBezTo>
                <a:cubicBezTo>
                  <a:pt x="1548" y="303"/>
                  <a:pt x="1551" y="300"/>
                  <a:pt x="1551" y="296"/>
                </a:cubicBezTo>
                <a:cubicBezTo>
                  <a:pt x="1551" y="293"/>
                  <a:pt x="1548" y="290"/>
                  <a:pt x="1543" y="290"/>
                </a:cubicBezTo>
                <a:close/>
                <a:moveTo>
                  <a:pt x="1543" y="309"/>
                </a:moveTo>
                <a:cubicBezTo>
                  <a:pt x="1539" y="309"/>
                  <a:pt x="1536" y="312"/>
                  <a:pt x="1536" y="316"/>
                </a:cubicBezTo>
                <a:cubicBezTo>
                  <a:pt x="1536" y="320"/>
                  <a:pt x="1539" y="323"/>
                  <a:pt x="1543" y="323"/>
                </a:cubicBezTo>
                <a:cubicBezTo>
                  <a:pt x="1548" y="323"/>
                  <a:pt x="1551" y="320"/>
                  <a:pt x="1551" y="316"/>
                </a:cubicBezTo>
                <a:cubicBezTo>
                  <a:pt x="1551" y="312"/>
                  <a:pt x="1548" y="309"/>
                  <a:pt x="1543" y="309"/>
                </a:cubicBezTo>
                <a:close/>
                <a:moveTo>
                  <a:pt x="1543" y="329"/>
                </a:moveTo>
                <a:cubicBezTo>
                  <a:pt x="1539" y="329"/>
                  <a:pt x="1536" y="332"/>
                  <a:pt x="1536" y="335"/>
                </a:cubicBezTo>
                <a:cubicBezTo>
                  <a:pt x="1536" y="339"/>
                  <a:pt x="1539" y="342"/>
                  <a:pt x="1543" y="342"/>
                </a:cubicBezTo>
                <a:cubicBezTo>
                  <a:pt x="1548" y="342"/>
                  <a:pt x="1551" y="339"/>
                  <a:pt x="1551" y="335"/>
                </a:cubicBezTo>
                <a:cubicBezTo>
                  <a:pt x="1551" y="332"/>
                  <a:pt x="1548" y="329"/>
                  <a:pt x="1543" y="329"/>
                </a:cubicBezTo>
                <a:close/>
                <a:moveTo>
                  <a:pt x="1543" y="348"/>
                </a:moveTo>
                <a:cubicBezTo>
                  <a:pt x="1539" y="348"/>
                  <a:pt x="1536" y="351"/>
                  <a:pt x="1536" y="355"/>
                </a:cubicBezTo>
                <a:cubicBezTo>
                  <a:pt x="1536" y="359"/>
                  <a:pt x="1539" y="362"/>
                  <a:pt x="1543" y="362"/>
                </a:cubicBezTo>
                <a:cubicBezTo>
                  <a:pt x="1548" y="362"/>
                  <a:pt x="1551" y="359"/>
                  <a:pt x="1551" y="355"/>
                </a:cubicBezTo>
                <a:cubicBezTo>
                  <a:pt x="1551" y="351"/>
                  <a:pt x="1548" y="348"/>
                  <a:pt x="1543" y="348"/>
                </a:cubicBezTo>
                <a:close/>
                <a:moveTo>
                  <a:pt x="1543" y="368"/>
                </a:moveTo>
                <a:cubicBezTo>
                  <a:pt x="1539" y="368"/>
                  <a:pt x="1536" y="371"/>
                  <a:pt x="1536" y="374"/>
                </a:cubicBezTo>
                <a:cubicBezTo>
                  <a:pt x="1536" y="378"/>
                  <a:pt x="1539" y="381"/>
                  <a:pt x="1543" y="381"/>
                </a:cubicBezTo>
                <a:cubicBezTo>
                  <a:pt x="1548" y="381"/>
                  <a:pt x="1551" y="378"/>
                  <a:pt x="1551" y="374"/>
                </a:cubicBezTo>
                <a:cubicBezTo>
                  <a:pt x="1551" y="371"/>
                  <a:pt x="1548" y="368"/>
                  <a:pt x="1543" y="368"/>
                </a:cubicBezTo>
                <a:close/>
                <a:moveTo>
                  <a:pt x="1410" y="446"/>
                </a:moveTo>
                <a:cubicBezTo>
                  <a:pt x="1406" y="446"/>
                  <a:pt x="1402" y="448"/>
                  <a:pt x="1402" y="452"/>
                </a:cubicBezTo>
                <a:cubicBezTo>
                  <a:pt x="1402" y="455"/>
                  <a:pt x="1406" y="458"/>
                  <a:pt x="1410" y="458"/>
                </a:cubicBezTo>
                <a:cubicBezTo>
                  <a:pt x="1414" y="458"/>
                  <a:pt x="1417" y="455"/>
                  <a:pt x="1417" y="452"/>
                </a:cubicBezTo>
                <a:cubicBezTo>
                  <a:pt x="1417" y="448"/>
                  <a:pt x="1414" y="446"/>
                  <a:pt x="1410" y="446"/>
                </a:cubicBezTo>
                <a:close/>
                <a:moveTo>
                  <a:pt x="1432" y="446"/>
                </a:moveTo>
                <a:cubicBezTo>
                  <a:pt x="1428" y="446"/>
                  <a:pt x="1425" y="448"/>
                  <a:pt x="1425" y="452"/>
                </a:cubicBezTo>
                <a:cubicBezTo>
                  <a:pt x="1425" y="455"/>
                  <a:pt x="1428" y="458"/>
                  <a:pt x="1432" y="458"/>
                </a:cubicBezTo>
                <a:cubicBezTo>
                  <a:pt x="1437" y="458"/>
                  <a:pt x="1440" y="455"/>
                  <a:pt x="1440" y="452"/>
                </a:cubicBezTo>
                <a:cubicBezTo>
                  <a:pt x="1440" y="448"/>
                  <a:pt x="1437" y="446"/>
                  <a:pt x="1432" y="446"/>
                </a:cubicBezTo>
                <a:close/>
                <a:moveTo>
                  <a:pt x="1410" y="464"/>
                </a:moveTo>
                <a:cubicBezTo>
                  <a:pt x="1406" y="464"/>
                  <a:pt x="1402" y="467"/>
                  <a:pt x="1402" y="471"/>
                </a:cubicBezTo>
                <a:cubicBezTo>
                  <a:pt x="1402" y="475"/>
                  <a:pt x="1406" y="478"/>
                  <a:pt x="1410" y="478"/>
                </a:cubicBezTo>
                <a:cubicBezTo>
                  <a:pt x="1414" y="478"/>
                  <a:pt x="1417" y="475"/>
                  <a:pt x="1417" y="471"/>
                </a:cubicBezTo>
                <a:cubicBezTo>
                  <a:pt x="1417" y="467"/>
                  <a:pt x="1414" y="464"/>
                  <a:pt x="1410" y="464"/>
                </a:cubicBezTo>
                <a:close/>
                <a:moveTo>
                  <a:pt x="1432" y="464"/>
                </a:moveTo>
                <a:cubicBezTo>
                  <a:pt x="1428" y="464"/>
                  <a:pt x="1425" y="467"/>
                  <a:pt x="1425" y="471"/>
                </a:cubicBezTo>
                <a:cubicBezTo>
                  <a:pt x="1425" y="475"/>
                  <a:pt x="1428" y="478"/>
                  <a:pt x="1432" y="478"/>
                </a:cubicBezTo>
                <a:cubicBezTo>
                  <a:pt x="1437" y="478"/>
                  <a:pt x="1440" y="475"/>
                  <a:pt x="1440" y="471"/>
                </a:cubicBezTo>
                <a:cubicBezTo>
                  <a:pt x="1440" y="467"/>
                  <a:pt x="1437" y="464"/>
                  <a:pt x="1432" y="464"/>
                </a:cubicBezTo>
                <a:close/>
                <a:moveTo>
                  <a:pt x="1410" y="484"/>
                </a:moveTo>
                <a:cubicBezTo>
                  <a:pt x="1406" y="484"/>
                  <a:pt x="1402" y="487"/>
                  <a:pt x="1402" y="490"/>
                </a:cubicBezTo>
                <a:cubicBezTo>
                  <a:pt x="1402" y="494"/>
                  <a:pt x="1406" y="497"/>
                  <a:pt x="1410" y="497"/>
                </a:cubicBezTo>
                <a:cubicBezTo>
                  <a:pt x="1414" y="497"/>
                  <a:pt x="1417" y="494"/>
                  <a:pt x="1417" y="490"/>
                </a:cubicBezTo>
                <a:cubicBezTo>
                  <a:pt x="1417" y="487"/>
                  <a:pt x="1414" y="484"/>
                  <a:pt x="1410" y="484"/>
                </a:cubicBezTo>
                <a:close/>
                <a:moveTo>
                  <a:pt x="1432" y="484"/>
                </a:moveTo>
                <a:cubicBezTo>
                  <a:pt x="1428" y="484"/>
                  <a:pt x="1425" y="487"/>
                  <a:pt x="1425" y="490"/>
                </a:cubicBezTo>
                <a:cubicBezTo>
                  <a:pt x="1425" y="494"/>
                  <a:pt x="1428" y="497"/>
                  <a:pt x="1432" y="497"/>
                </a:cubicBezTo>
                <a:cubicBezTo>
                  <a:pt x="1437" y="497"/>
                  <a:pt x="1440" y="494"/>
                  <a:pt x="1440" y="490"/>
                </a:cubicBezTo>
                <a:cubicBezTo>
                  <a:pt x="1440" y="487"/>
                  <a:pt x="1437" y="484"/>
                  <a:pt x="1432" y="484"/>
                </a:cubicBezTo>
                <a:close/>
                <a:moveTo>
                  <a:pt x="1410" y="503"/>
                </a:moveTo>
                <a:cubicBezTo>
                  <a:pt x="1406" y="503"/>
                  <a:pt x="1402" y="506"/>
                  <a:pt x="1402" y="509"/>
                </a:cubicBezTo>
                <a:cubicBezTo>
                  <a:pt x="1402" y="513"/>
                  <a:pt x="1406" y="516"/>
                  <a:pt x="1410" y="516"/>
                </a:cubicBezTo>
                <a:cubicBezTo>
                  <a:pt x="1414" y="516"/>
                  <a:pt x="1417" y="513"/>
                  <a:pt x="1417" y="509"/>
                </a:cubicBezTo>
                <a:cubicBezTo>
                  <a:pt x="1417" y="506"/>
                  <a:pt x="1414" y="503"/>
                  <a:pt x="1410" y="503"/>
                </a:cubicBezTo>
                <a:close/>
                <a:moveTo>
                  <a:pt x="1432" y="503"/>
                </a:moveTo>
                <a:cubicBezTo>
                  <a:pt x="1428" y="503"/>
                  <a:pt x="1425" y="506"/>
                  <a:pt x="1425" y="509"/>
                </a:cubicBezTo>
                <a:cubicBezTo>
                  <a:pt x="1425" y="513"/>
                  <a:pt x="1428" y="516"/>
                  <a:pt x="1432" y="516"/>
                </a:cubicBezTo>
                <a:cubicBezTo>
                  <a:pt x="1437" y="516"/>
                  <a:pt x="1440" y="513"/>
                  <a:pt x="1440" y="509"/>
                </a:cubicBezTo>
                <a:cubicBezTo>
                  <a:pt x="1440" y="506"/>
                  <a:pt x="1437" y="503"/>
                  <a:pt x="1432" y="503"/>
                </a:cubicBezTo>
                <a:close/>
                <a:moveTo>
                  <a:pt x="1410" y="522"/>
                </a:moveTo>
                <a:cubicBezTo>
                  <a:pt x="1406" y="522"/>
                  <a:pt x="1402" y="525"/>
                  <a:pt x="1402" y="529"/>
                </a:cubicBezTo>
                <a:cubicBezTo>
                  <a:pt x="1402" y="533"/>
                  <a:pt x="1406" y="536"/>
                  <a:pt x="1410" y="536"/>
                </a:cubicBezTo>
                <a:cubicBezTo>
                  <a:pt x="1414" y="536"/>
                  <a:pt x="1417" y="533"/>
                  <a:pt x="1417" y="529"/>
                </a:cubicBezTo>
                <a:cubicBezTo>
                  <a:pt x="1417" y="525"/>
                  <a:pt x="1414" y="522"/>
                  <a:pt x="1410" y="522"/>
                </a:cubicBezTo>
                <a:close/>
                <a:moveTo>
                  <a:pt x="1432" y="522"/>
                </a:moveTo>
                <a:cubicBezTo>
                  <a:pt x="1428" y="522"/>
                  <a:pt x="1425" y="525"/>
                  <a:pt x="1425" y="529"/>
                </a:cubicBezTo>
                <a:cubicBezTo>
                  <a:pt x="1425" y="533"/>
                  <a:pt x="1428" y="536"/>
                  <a:pt x="1432" y="536"/>
                </a:cubicBezTo>
                <a:cubicBezTo>
                  <a:pt x="1437" y="536"/>
                  <a:pt x="1440" y="533"/>
                  <a:pt x="1440" y="529"/>
                </a:cubicBezTo>
                <a:cubicBezTo>
                  <a:pt x="1440" y="525"/>
                  <a:pt x="1437" y="522"/>
                  <a:pt x="1432" y="522"/>
                </a:cubicBezTo>
                <a:close/>
                <a:moveTo>
                  <a:pt x="1410" y="542"/>
                </a:moveTo>
                <a:cubicBezTo>
                  <a:pt x="1406" y="542"/>
                  <a:pt x="1402" y="545"/>
                  <a:pt x="1402" y="549"/>
                </a:cubicBezTo>
                <a:cubicBezTo>
                  <a:pt x="1402" y="552"/>
                  <a:pt x="1406" y="556"/>
                  <a:pt x="1410" y="556"/>
                </a:cubicBezTo>
                <a:cubicBezTo>
                  <a:pt x="1414" y="556"/>
                  <a:pt x="1417" y="552"/>
                  <a:pt x="1417" y="549"/>
                </a:cubicBezTo>
                <a:cubicBezTo>
                  <a:pt x="1417" y="545"/>
                  <a:pt x="1414" y="542"/>
                  <a:pt x="1410" y="542"/>
                </a:cubicBezTo>
                <a:close/>
                <a:moveTo>
                  <a:pt x="1432" y="542"/>
                </a:moveTo>
                <a:cubicBezTo>
                  <a:pt x="1428" y="542"/>
                  <a:pt x="1425" y="545"/>
                  <a:pt x="1425" y="549"/>
                </a:cubicBezTo>
                <a:cubicBezTo>
                  <a:pt x="1425" y="552"/>
                  <a:pt x="1428" y="556"/>
                  <a:pt x="1432" y="556"/>
                </a:cubicBezTo>
                <a:cubicBezTo>
                  <a:pt x="1437" y="556"/>
                  <a:pt x="1440" y="552"/>
                  <a:pt x="1440" y="549"/>
                </a:cubicBezTo>
                <a:cubicBezTo>
                  <a:pt x="1440" y="545"/>
                  <a:pt x="1437" y="542"/>
                  <a:pt x="1432" y="542"/>
                </a:cubicBezTo>
                <a:close/>
                <a:moveTo>
                  <a:pt x="1410" y="561"/>
                </a:moveTo>
                <a:cubicBezTo>
                  <a:pt x="1406" y="561"/>
                  <a:pt x="1402" y="564"/>
                  <a:pt x="1402" y="567"/>
                </a:cubicBezTo>
                <a:cubicBezTo>
                  <a:pt x="1402" y="571"/>
                  <a:pt x="1406" y="574"/>
                  <a:pt x="1410" y="574"/>
                </a:cubicBezTo>
                <a:cubicBezTo>
                  <a:pt x="1414" y="574"/>
                  <a:pt x="1417" y="571"/>
                  <a:pt x="1417" y="567"/>
                </a:cubicBezTo>
                <a:cubicBezTo>
                  <a:pt x="1417" y="564"/>
                  <a:pt x="1414" y="561"/>
                  <a:pt x="1410" y="561"/>
                </a:cubicBezTo>
                <a:close/>
                <a:moveTo>
                  <a:pt x="1432" y="561"/>
                </a:moveTo>
                <a:cubicBezTo>
                  <a:pt x="1428" y="561"/>
                  <a:pt x="1425" y="564"/>
                  <a:pt x="1425" y="567"/>
                </a:cubicBezTo>
                <a:cubicBezTo>
                  <a:pt x="1425" y="571"/>
                  <a:pt x="1428" y="574"/>
                  <a:pt x="1432" y="574"/>
                </a:cubicBezTo>
                <a:cubicBezTo>
                  <a:pt x="1437" y="574"/>
                  <a:pt x="1440" y="571"/>
                  <a:pt x="1440" y="567"/>
                </a:cubicBezTo>
                <a:cubicBezTo>
                  <a:pt x="1440" y="564"/>
                  <a:pt x="1437" y="561"/>
                  <a:pt x="1432" y="561"/>
                </a:cubicBezTo>
                <a:close/>
                <a:moveTo>
                  <a:pt x="1410" y="580"/>
                </a:moveTo>
                <a:cubicBezTo>
                  <a:pt x="1406" y="580"/>
                  <a:pt x="1402" y="583"/>
                  <a:pt x="1402" y="587"/>
                </a:cubicBezTo>
                <a:cubicBezTo>
                  <a:pt x="1402" y="590"/>
                  <a:pt x="1406" y="593"/>
                  <a:pt x="1410" y="593"/>
                </a:cubicBezTo>
                <a:cubicBezTo>
                  <a:pt x="1414" y="593"/>
                  <a:pt x="1417" y="590"/>
                  <a:pt x="1417" y="587"/>
                </a:cubicBezTo>
                <a:cubicBezTo>
                  <a:pt x="1417" y="583"/>
                  <a:pt x="1414" y="580"/>
                  <a:pt x="1410" y="580"/>
                </a:cubicBezTo>
                <a:close/>
                <a:moveTo>
                  <a:pt x="1432" y="580"/>
                </a:moveTo>
                <a:cubicBezTo>
                  <a:pt x="1428" y="580"/>
                  <a:pt x="1425" y="583"/>
                  <a:pt x="1425" y="587"/>
                </a:cubicBezTo>
                <a:cubicBezTo>
                  <a:pt x="1425" y="590"/>
                  <a:pt x="1428" y="593"/>
                  <a:pt x="1432" y="593"/>
                </a:cubicBezTo>
                <a:cubicBezTo>
                  <a:pt x="1437" y="593"/>
                  <a:pt x="1440" y="590"/>
                  <a:pt x="1440" y="587"/>
                </a:cubicBezTo>
                <a:cubicBezTo>
                  <a:pt x="1440" y="583"/>
                  <a:pt x="1437" y="580"/>
                  <a:pt x="1432" y="580"/>
                </a:cubicBezTo>
                <a:close/>
                <a:moveTo>
                  <a:pt x="1455" y="446"/>
                </a:moveTo>
                <a:cubicBezTo>
                  <a:pt x="1450" y="446"/>
                  <a:pt x="1447" y="448"/>
                  <a:pt x="1447" y="452"/>
                </a:cubicBezTo>
                <a:cubicBezTo>
                  <a:pt x="1447" y="455"/>
                  <a:pt x="1450" y="458"/>
                  <a:pt x="1455" y="458"/>
                </a:cubicBezTo>
                <a:cubicBezTo>
                  <a:pt x="1459" y="458"/>
                  <a:pt x="1462" y="455"/>
                  <a:pt x="1462" y="452"/>
                </a:cubicBezTo>
                <a:cubicBezTo>
                  <a:pt x="1462" y="448"/>
                  <a:pt x="1459" y="446"/>
                  <a:pt x="1455" y="446"/>
                </a:cubicBezTo>
                <a:close/>
                <a:moveTo>
                  <a:pt x="1455" y="464"/>
                </a:moveTo>
                <a:cubicBezTo>
                  <a:pt x="1450" y="464"/>
                  <a:pt x="1447" y="467"/>
                  <a:pt x="1447" y="471"/>
                </a:cubicBezTo>
                <a:cubicBezTo>
                  <a:pt x="1447" y="475"/>
                  <a:pt x="1450" y="478"/>
                  <a:pt x="1455" y="478"/>
                </a:cubicBezTo>
                <a:cubicBezTo>
                  <a:pt x="1459" y="478"/>
                  <a:pt x="1462" y="475"/>
                  <a:pt x="1462" y="471"/>
                </a:cubicBezTo>
                <a:cubicBezTo>
                  <a:pt x="1462" y="467"/>
                  <a:pt x="1459" y="464"/>
                  <a:pt x="1455" y="464"/>
                </a:cubicBezTo>
                <a:close/>
                <a:moveTo>
                  <a:pt x="1455" y="484"/>
                </a:moveTo>
                <a:cubicBezTo>
                  <a:pt x="1450" y="484"/>
                  <a:pt x="1447" y="487"/>
                  <a:pt x="1447" y="490"/>
                </a:cubicBezTo>
                <a:cubicBezTo>
                  <a:pt x="1447" y="494"/>
                  <a:pt x="1450" y="497"/>
                  <a:pt x="1455" y="497"/>
                </a:cubicBezTo>
                <a:cubicBezTo>
                  <a:pt x="1459" y="497"/>
                  <a:pt x="1462" y="494"/>
                  <a:pt x="1462" y="490"/>
                </a:cubicBezTo>
                <a:cubicBezTo>
                  <a:pt x="1462" y="487"/>
                  <a:pt x="1459" y="484"/>
                  <a:pt x="1455" y="484"/>
                </a:cubicBezTo>
                <a:close/>
                <a:moveTo>
                  <a:pt x="1477" y="484"/>
                </a:moveTo>
                <a:cubicBezTo>
                  <a:pt x="1472" y="484"/>
                  <a:pt x="1469" y="487"/>
                  <a:pt x="1469" y="490"/>
                </a:cubicBezTo>
                <a:cubicBezTo>
                  <a:pt x="1469" y="494"/>
                  <a:pt x="1472" y="497"/>
                  <a:pt x="1477" y="497"/>
                </a:cubicBezTo>
                <a:cubicBezTo>
                  <a:pt x="1481" y="497"/>
                  <a:pt x="1484" y="494"/>
                  <a:pt x="1484" y="490"/>
                </a:cubicBezTo>
                <a:cubicBezTo>
                  <a:pt x="1484" y="487"/>
                  <a:pt x="1481" y="484"/>
                  <a:pt x="1477" y="484"/>
                </a:cubicBezTo>
                <a:close/>
                <a:moveTo>
                  <a:pt x="1455" y="503"/>
                </a:moveTo>
                <a:cubicBezTo>
                  <a:pt x="1450" y="503"/>
                  <a:pt x="1447" y="506"/>
                  <a:pt x="1447" y="509"/>
                </a:cubicBezTo>
                <a:cubicBezTo>
                  <a:pt x="1447" y="513"/>
                  <a:pt x="1450" y="516"/>
                  <a:pt x="1455" y="516"/>
                </a:cubicBezTo>
                <a:cubicBezTo>
                  <a:pt x="1459" y="516"/>
                  <a:pt x="1462" y="513"/>
                  <a:pt x="1462" y="509"/>
                </a:cubicBezTo>
                <a:cubicBezTo>
                  <a:pt x="1462" y="506"/>
                  <a:pt x="1459" y="503"/>
                  <a:pt x="1455" y="503"/>
                </a:cubicBezTo>
                <a:close/>
                <a:moveTo>
                  <a:pt x="1477" y="503"/>
                </a:moveTo>
                <a:cubicBezTo>
                  <a:pt x="1472" y="503"/>
                  <a:pt x="1469" y="506"/>
                  <a:pt x="1469" y="509"/>
                </a:cubicBezTo>
                <a:cubicBezTo>
                  <a:pt x="1469" y="513"/>
                  <a:pt x="1472" y="516"/>
                  <a:pt x="1477" y="516"/>
                </a:cubicBezTo>
                <a:cubicBezTo>
                  <a:pt x="1481" y="516"/>
                  <a:pt x="1484" y="513"/>
                  <a:pt x="1484" y="509"/>
                </a:cubicBezTo>
                <a:cubicBezTo>
                  <a:pt x="1484" y="506"/>
                  <a:pt x="1481" y="503"/>
                  <a:pt x="1477" y="503"/>
                </a:cubicBezTo>
                <a:close/>
                <a:moveTo>
                  <a:pt x="1455" y="522"/>
                </a:moveTo>
                <a:cubicBezTo>
                  <a:pt x="1450" y="522"/>
                  <a:pt x="1447" y="525"/>
                  <a:pt x="1447" y="529"/>
                </a:cubicBezTo>
                <a:cubicBezTo>
                  <a:pt x="1447" y="533"/>
                  <a:pt x="1450" y="536"/>
                  <a:pt x="1455" y="536"/>
                </a:cubicBezTo>
                <a:cubicBezTo>
                  <a:pt x="1459" y="536"/>
                  <a:pt x="1462" y="533"/>
                  <a:pt x="1462" y="529"/>
                </a:cubicBezTo>
                <a:cubicBezTo>
                  <a:pt x="1462" y="525"/>
                  <a:pt x="1459" y="522"/>
                  <a:pt x="1455" y="522"/>
                </a:cubicBezTo>
                <a:close/>
                <a:moveTo>
                  <a:pt x="1477" y="522"/>
                </a:moveTo>
                <a:cubicBezTo>
                  <a:pt x="1472" y="522"/>
                  <a:pt x="1469" y="525"/>
                  <a:pt x="1469" y="529"/>
                </a:cubicBezTo>
                <a:cubicBezTo>
                  <a:pt x="1469" y="533"/>
                  <a:pt x="1472" y="536"/>
                  <a:pt x="1477" y="536"/>
                </a:cubicBezTo>
                <a:cubicBezTo>
                  <a:pt x="1481" y="536"/>
                  <a:pt x="1484" y="533"/>
                  <a:pt x="1484" y="529"/>
                </a:cubicBezTo>
                <a:cubicBezTo>
                  <a:pt x="1484" y="525"/>
                  <a:pt x="1481" y="522"/>
                  <a:pt x="1477" y="522"/>
                </a:cubicBezTo>
                <a:close/>
                <a:moveTo>
                  <a:pt x="1455" y="542"/>
                </a:moveTo>
                <a:cubicBezTo>
                  <a:pt x="1450" y="542"/>
                  <a:pt x="1447" y="545"/>
                  <a:pt x="1447" y="549"/>
                </a:cubicBezTo>
                <a:cubicBezTo>
                  <a:pt x="1447" y="552"/>
                  <a:pt x="1450" y="556"/>
                  <a:pt x="1455" y="556"/>
                </a:cubicBezTo>
                <a:cubicBezTo>
                  <a:pt x="1459" y="556"/>
                  <a:pt x="1462" y="552"/>
                  <a:pt x="1462" y="549"/>
                </a:cubicBezTo>
                <a:cubicBezTo>
                  <a:pt x="1462" y="545"/>
                  <a:pt x="1459" y="542"/>
                  <a:pt x="1455" y="542"/>
                </a:cubicBezTo>
                <a:close/>
                <a:moveTo>
                  <a:pt x="1455" y="561"/>
                </a:moveTo>
                <a:cubicBezTo>
                  <a:pt x="1450" y="561"/>
                  <a:pt x="1447" y="564"/>
                  <a:pt x="1447" y="567"/>
                </a:cubicBezTo>
                <a:cubicBezTo>
                  <a:pt x="1447" y="571"/>
                  <a:pt x="1450" y="574"/>
                  <a:pt x="1455" y="574"/>
                </a:cubicBezTo>
                <a:cubicBezTo>
                  <a:pt x="1459" y="574"/>
                  <a:pt x="1462" y="571"/>
                  <a:pt x="1462" y="567"/>
                </a:cubicBezTo>
                <a:cubicBezTo>
                  <a:pt x="1462" y="564"/>
                  <a:pt x="1459" y="561"/>
                  <a:pt x="1455" y="561"/>
                </a:cubicBezTo>
                <a:close/>
                <a:moveTo>
                  <a:pt x="1477" y="561"/>
                </a:moveTo>
                <a:cubicBezTo>
                  <a:pt x="1472" y="561"/>
                  <a:pt x="1469" y="564"/>
                  <a:pt x="1469" y="567"/>
                </a:cubicBezTo>
                <a:cubicBezTo>
                  <a:pt x="1469" y="571"/>
                  <a:pt x="1472" y="574"/>
                  <a:pt x="1477" y="574"/>
                </a:cubicBezTo>
                <a:cubicBezTo>
                  <a:pt x="1481" y="574"/>
                  <a:pt x="1484" y="571"/>
                  <a:pt x="1484" y="567"/>
                </a:cubicBezTo>
                <a:cubicBezTo>
                  <a:pt x="1484" y="564"/>
                  <a:pt x="1481" y="561"/>
                  <a:pt x="1477" y="561"/>
                </a:cubicBezTo>
                <a:close/>
                <a:moveTo>
                  <a:pt x="1455" y="580"/>
                </a:moveTo>
                <a:cubicBezTo>
                  <a:pt x="1450" y="580"/>
                  <a:pt x="1447" y="583"/>
                  <a:pt x="1447" y="587"/>
                </a:cubicBezTo>
                <a:cubicBezTo>
                  <a:pt x="1447" y="590"/>
                  <a:pt x="1450" y="593"/>
                  <a:pt x="1455" y="593"/>
                </a:cubicBezTo>
                <a:cubicBezTo>
                  <a:pt x="1459" y="593"/>
                  <a:pt x="1462" y="590"/>
                  <a:pt x="1462" y="587"/>
                </a:cubicBezTo>
                <a:cubicBezTo>
                  <a:pt x="1462" y="583"/>
                  <a:pt x="1459" y="580"/>
                  <a:pt x="1455" y="580"/>
                </a:cubicBezTo>
                <a:close/>
                <a:moveTo>
                  <a:pt x="1477" y="580"/>
                </a:moveTo>
                <a:cubicBezTo>
                  <a:pt x="1472" y="580"/>
                  <a:pt x="1469" y="583"/>
                  <a:pt x="1469" y="587"/>
                </a:cubicBezTo>
                <a:cubicBezTo>
                  <a:pt x="1469" y="590"/>
                  <a:pt x="1472" y="593"/>
                  <a:pt x="1477" y="593"/>
                </a:cubicBezTo>
                <a:cubicBezTo>
                  <a:pt x="1481" y="593"/>
                  <a:pt x="1484" y="590"/>
                  <a:pt x="1484" y="587"/>
                </a:cubicBezTo>
                <a:cubicBezTo>
                  <a:pt x="1484" y="583"/>
                  <a:pt x="1481" y="580"/>
                  <a:pt x="1477" y="580"/>
                </a:cubicBezTo>
                <a:close/>
                <a:moveTo>
                  <a:pt x="1521" y="446"/>
                </a:moveTo>
                <a:cubicBezTo>
                  <a:pt x="1517" y="446"/>
                  <a:pt x="1514" y="448"/>
                  <a:pt x="1514" y="452"/>
                </a:cubicBezTo>
                <a:cubicBezTo>
                  <a:pt x="1514" y="455"/>
                  <a:pt x="1517" y="458"/>
                  <a:pt x="1521" y="458"/>
                </a:cubicBezTo>
                <a:cubicBezTo>
                  <a:pt x="1526" y="458"/>
                  <a:pt x="1529" y="455"/>
                  <a:pt x="1529" y="452"/>
                </a:cubicBezTo>
                <a:cubicBezTo>
                  <a:pt x="1529" y="448"/>
                  <a:pt x="1526" y="446"/>
                  <a:pt x="1521" y="446"/>
                </a:cubicBezTo>
                <a:close/>
                <a:moveTo>
                  <a:pt x="1498" y="464"/>
                </a:moveTo>
                <a:cubicBezTo>
                  <a:pt x="1494" y="464"/>
                  <a:pt x="1491" y="467"/>
                  <a:pt x="1491" y="471"/>
                </a:cubicBezTo>
                <a:cubicBezTo>
                  <a:pt x="1491" y="475"/>
                  <a:pt x="1494" y="478"/>
                  <a:pt x="1498" y="478"/>
                </a:cubicBezTo>
                <a:cubicBezTo>
                  <a:pt x="1503" y="478"/>
                  <a:pt x="1506" y="475"/>
                  <a:pt x="1506" y="471"/>
                </a:cubicBezTo>
                <a:cubicBezTo>
                  <a:pt x="1506" y="467"/>
                  <a:pt x="1503" y="464"/>
                  <a:pt x="1498" y="464"/>
                </a:cubicBezTo>
                <a:close/>
                <a:moveTo>
                  <a:pt x="1521" y="464"/>
                </a:moveTo>
                <a:cubicBezTo>
                  <a:pt x="1517" y="464"/>
                  <a:pt x="1514" y="467"/>
                  <a:pt x="1514" y="471"/>
                </a:cubicBezTo>
                <a:cubicBezTo>
                  <a:pt x="1514" y="475"/>
                  <a:pt x="1517" y="478"/>
                  <a:pt x="1521" y="478"/>
                </a:cubicBezTo>
                <a:cubicBezTo>
                  <a:pt x="1526" y="478"/>
                  <a:pt x="1529" y="475"/>
                  <a:pt x="1529" y="471"/>
                </a:cubicBezTo>
                <a:cubicBezTo>
                  <a:pt x="1529" y="467"/>
                  <a:pt x="1526" y="464"/>
                  <a:pt x="1521" y="464"/>
                </a:cubicBezTo>
                <a:close/>
                <a:moveTo>
                  <a:pt x="1498" y="484"/>
                </a:moveTo>
                <a:cubicBezTo>
                  <a:pt x="1494" y="484"/>
                  <a:pt x="1491" y="487"/>
                  <a:pt x="1491" y="490"/>
                </a:cubicBezTo>
                <a:cubicBezTo>
                  <a:pt x="1491" y="494"/>
                  <a:pt x="1494" y="497"/>
                  <a:pt x="1498" y="497"/>
                </a:cubicBezTo>
                <a:cubicBezTo>
                  <a:pt x="1503" y="497"/>
                  <a:pt x="1506" y="494"/>
                  <a:pt x="1506" y="490"/>
                </a:cubicBezTo>
                <a:cubicBezTo>
                  <a:pt x="1506" y="487"/>
                  <a:pt x="1503" y="484"/>
                  <a:pt x="1498" y="484"/>
                </a:cubicBezTo>
                <a:close/>
                <a:moveTo>
                  <a:pt x="1521" y="484"/>
                </a:moveTo>
                <a:cubicBezTo>
                  <a:pt x="1517" y="484"/>
                  <a:pt x="1514" y="487"/>
                  <a:pt x="1514" y="490"/>
                </a:cubicBezTo>
                <a:cubicBezTo>
                  <a:pt x="1514" y="494"/>
                  <a:pt x="1517" y="497"/>
                  <a:pt x="1521" y="497"/>
                </a:cubicBezTo>
                <a:cubicBezTo>
                  <a:pt x="1526" y="497"/>
                  <a:pt x="1529" y="494"/>
                  <a:pt x="1529" y="490"/>
                </a:cubicBezTo>
                <a:cubicBezTo>
                  <a:pt x="1529" y="487"/>
                  <a:pt x="1526" y="484"/>
                  <a:pt x="1521" y="484"/>
                </a:cubicBezTo>
                <a:close/>
                <a:moveTo>
                  <a:pt x="1498" y="503"/>
                </a:moveTo>
                <a:cubicBezTo>
                  <a:pt x="1494" y="503"/>
                  <a:pt x="1491" y="506"/>
                  <a:pt x="1491" y="509"/>
                </a:cubicBezTo>
                <a:cubicBezTo>
                  <a:pt x="1491" y="513"/>
                  <a:pt x="1494" y="516"/>
                  <a:pt x="1498" y="516"/>
                </a:cubicBezTo>
                <a:cubicBezTo>
                  <a:pt x="1503" y="516"/>
                  <a:pt x="1506" y="513"/>
                  <a:pt x="1506" y="509"/>
                </a:cubicBezTo>
                <a:cubicBezTo>
                  <a:pt x="1506" y="506"/>
                  <a:pt x="1503" y="503"/>
                  <a:pt x="1498" y="503"/>
                </a:cubicBezTo>
                <a:close/>
                <a:moveTo>
                  <a:pt x="1521" y="503"/>
                </a:moveTo>
                <a:cubicBezTo>
                  <a:pt x="1517" y="503"/>
                  <a:pt x="1514" y="506"/>
                  <a:pt x="1514" y="509"/>
                </a:cubicBezTo>
                <a:cubicBezTo>
                  <a:pt x="1514" y="513"/>
                  <a:pt x="1517" y="516"/>
                  <a:pt x="1521" y="516"/>
                </a:cubicBezTo>
                <a:cubicBezTo>
                  <a:pt x="1526" y="516"/>
                  <a:pt x="1529" y="513"/>
                  <a:pt x="1529" y="509"/>
                </a:cubicBezTo>
                <a:cubicBezTo>
                  <a:pt x="1529" y="506"/>
                  <a:pt x="1526" y="503"/>
                  <a:pt x="1521" y="503"/>
                </a:cubicBezTo>
                <a:close/>
                <a:moveTo>
                  <a:pt x="1498" y="522"/>
                </a:moveTo>
                <a:cubicBezTo>
                  <a:pt x="1494" y="522"/>
                  <a:pt x="1491" y="525"/>
                  <a:pt x="1491" y="529"/>
                </a:cubicBezTo>
                <a:cubicBezTo>
                  <a:pt x="1491" y="533"/>
                  <a:pt x="1494" y="536"/>
                  <a:pt x="1498" y="536"/>
                </a:cubicBezTo>
                <a:cubicBezTo>
                  <a:pt x="1503" y="536"/>
                  <a:pt x="1506" y="533"/>
                  <a:pt x="1506" y="529"/>
                </a:cubicBezTo>
                <a:cubicBezTo>
                  <a:pt x="1506" y="525"/>
                  <a:pt x="1503" y="522"/>
                  <a:pt x="1498" y="522"/>
                </a:cubicBezTo>
                <a:close/>
                <a:moveTo>
                  <a:pt x="1521" y="522"/>
                </a:moveTo>
                <a:cubicBezTo>
                  <a:pt x="1517" y="522"/>
                  <a:pt x="1514" y="525"/>
                  <a:pt x="1514" y="529"/>
                </a:cubicBezTo>
                <a:cubicBezTo>
                  <a:pt x="1514" y="533"/>
                  <a:pt x="1517" y="536"/>
                  <a:pt x="1521" y="536"/>
                </a:cubicBezTo>
                <a:cubicBezTo>
                  <a:pt x="1526" y="536"/>
                  <a:pt x="1529" y="533"/>
                  <a:pt x="1529" y="529"/>
                </a:cubicBezTo>
                <a:cubicBezTo>
                  <a:pt x="1529" y="525"/>
                  <a:pt x="1526" y="522"/>
                  <a:pt x="1521" y="522"/>
                </a:cubicBezTo>
                <a:close/>
                <a:moveTo>
                  <a:pt x="1521" y="542"/>
                </a:moveTo>
                <a:cubicBezTo>
                  <a:pt x="1517" y="542"/>
                  <a:pt x="1514" y="545"/>
                  <a:pt x="1514" y="549"/>
                </a:cubicBezTo>
                <a:cubicBezTo>
                  <a:pt x="1514" y="552"/>
                  <a:pt x="1517" y="556"/>
                  <a:pt x="1521" y="556"/>
                </a:cubicBezTo>
                <a:cubicBezTo>
                  <a:pt x="1526" y="556"/>
                  <a:pt x="1529" y="552"/>
                  <a:pt x="1529" y="549"/>
                </a:cubicBezTo>
                <a:cubicBezTo>
                  <a:pt x="1529" y="545"/>
                  <a:pt x="1526" y="542"/>
                  <a:pt x="1521" y="542"/>
                </a:cubicBezTo>
                <a:close/>
                <a:moveTo>
                  <a:pt x="1498" y="561"/>
                </a:moveTo>
                <a:cubicBezTo>
                  <a:pt x="1494" y="561"/>
                  <a:pt x="1491" y="564"/>
                  <a:pt x="1491" y="567"/>
                </a:cubicBezTo>
                <a:cubicBezTo>
                  <a:pt x="1491" y="571"/>
                  <a:pt x="1494" y="574"/>
                  <a:pt x="1498" y="574"/>
                </a:cubicBezTo>
                <a:cubicBezTo>
                  <a:pt x="1503" y="574"/>
                  <a:pt x="1506" y="571"/>
                  <a:pt x="1506" y="567"/>
                </a:cubicBezTo>
                <a:cubicBezTo>
                  <a:pt x="1506" y="564"/>
                  <a:pt x="1503" y="561"/>
                  <a:pt x="1498" y="561"/>
                </a:cubicBezTo>
                <a:close/>
                <a:moveTo>
                  <a:pt x="1498" y="580"/>
                </a:moveTo>
                <a:cubicBezTo>
                  <a:pt x="1494" y="580"/>
                  <a:pt x="1491" y="583"/>
                  <a:pt x="1491" y="587"/>
                </a:cubicBezTo>
                <a:cubicBezTo>
                  <a:pt x="1491" y="590"/>
                  <a:pt x="1494" y="593"/>
                  <a:pt x="1498" y="593"/>
                </a:cubicBezTo>
                <a:cubicBezTo>
                  <a:pt x="1503" y="593"/>
                  <a:pt x="1506" y="590"/>
                  <a:pt x="1506" y="587"/>
                </a:cubicBezTo>
                <a:cubicBezTo>
                  <a:pt x="1506" y="583"/>
                  <a:pt x="1503" y="580"/>
                  <a:pt x="1498" y="580"/>
                </a:cubicBezTo>
                <a:close/>
                <a:moveTo>
                  <a:pt x="1521" y="580"/>
                </a:moveTo>
                <a:cubicBezTo>
                  <a:pt x="1517" y="580"/>
                  <a:pt x="1514" y="583"/>
                  <a:pt x="1514" y="587"/>
                </a:cubicBezTo>
                <a:cubicBezTo>
                  <a:pt x="1514" y="590"/>
                  <a:pt x="1517" y="593"/>
                  <a:pt x="1521" y="593"/>
                </a:cubicBezTo>
                <a:cubicBezTo>
                  <a:pt x="1526" y="593"/>
                  <a:pt x="1529" y="590"/>
                  <a:pt x="1529" y="587"/>
                </a:cubicBezTo>
                <a:cubicBezTo>
                  <a:pt x="1529" y="583"/>
                  <a:pt x="1526" y="580"/>
                  <a:pt x="1521" y="580"/>
                </a:cubicBezTo>
                <a:close/>
                <a:moveTo>
                  <a:pt x="452" y="601"/>
                </a:moveTo>
                <a:cubicBezTo>
                  <a:pt x="448" y="601"/>
                  <a:pt x="445" y="604"/>
                  <a:pt x="445" y="608"/>
                </a:cubicBezTo>
                <a:cubicBezTo>
                  <a:pt x="445" y="612"/>
                  <a:pt x="448" y="615"/>
                  <a:pt x="452" y="615"/>
                </a:cubicBezTo>
                <a:cubicBezTo>
                  <a:pt x="457" y="615"/>
                  <a:pt x="460" y="612"/>
                  <a:pt x="460" y="608"/>
                </a:cubicBezTo>
                <a:cubicBezTo>
                  <a:pt x="460" y="604"/>
                  <a:pt x="457" y="601"/>
                  <a:pt x="452" y="601"/>
                </a:cubicBezTo>
                <a:close/>
                <a:moveTo>
                  <a:pt x="474" y="601"/>
                </a:moveTo>
                <a:cubicBezTo>
                  <a:pt x="470" y="601"/>
                  <a:pt x="467" y="604"/>
                  <a:pt x="467" y="608"/>
                </a:cubicBezTo>
                <a:cubicBezTo>
                  <a:pt x="467" y="612"/>
                  <a:pt x="470" y="615"/>
                  <a:pt x="474" y="615"/>
                </a:cubicBezTo>
                <a:cubicBezTo>
                  <a:pt x="478" y="615"/>
                  <a:pt x="482" y="612"/>
                  <a:pt x="482" y="608"/>
                </a:cubicBezTo>
                <a:cubicBezTo>
                  <a:pt x="482" y="604"/>
                  <a:pt x="478" y="601"/>
                  <a:pt x="474" y="601"/>
                </a:cubicBezTo>
                <a:close/>
                <a:moveTo>
                  <a:pt x="497" y="601"/>
                </a:moveTo>
                <a:cubicBezTo>
                  <a:pt x="493" y="601"/>
                  <a:pt x="490" y="604"/>
                  <a:pt x="490" y="608"/>
                </a:cubicBezTo>
                <a:cubicBezTo>
                  <a:pt x="490" y="612"/>
                  <a:pt x="493" y="615"/>
                  <a:pt x="497" y="615"/>
                </a:cubicBezTo>
                <a:cubicBezTo>
                  <a:pt x="501" y="615"/>
                  <a:pt x="505" y="612"/>
                  <a:pt x="505" y="608"/>
                </a:cubicBezTo>
                <a:cubicBezTo>
                  <a:pt x="505" y="604"/>
                  <a:pt x="501" y="601"/>
                  <a:pt x="497" y="601"/>
                </a:cubicBezTo>
                <a:close/>
                <a:moveTo>
                  <a:pt x="474" y="620"/>
                </a:moveTo>
                <a:cubicBezTo>
                  <a:pt x="470" y="620"/>
                  <a:pt x="467" y="623"/>
                  <a:pt x="467" y="627"/>
                </a:cubicBezTo>
                <a:cubicBezTo>
                  <a:pt x="467" y="631"/>
                  <a:pt x="470" y="634"/>
                  <a:pt x="474" y="634"/>
                </a:cubicBezTo>
                <a:cubicBezTo>
                  <a:pt x="478" y="634"/>
                  <a:pt x="482" y="631"/>
                  <a:pt x="482" y="627"/>
                </a:cubicBezTo>
                <a:cubicBezTo>
                  <a:pt x="482" y="623"/>
                  <a:pt x="478" y="620"/>
                  <a:pt x="474" y="620"/>
                </a:cubicBezTo>
                <a:close/>
                <a:moveTo>
                  <a:pt x="497" y="620"/>
                </a:moveTo>
                <a:cubicBezTo>
                  <a:pt x="493" y="620"/>
                  <a:pt x="490" y="623"/>
                  <a:pt x="490" y="627"/>
                </a:cubicBezTo>
                <a:cubicBezTo>
                  <a:pt x="490" y="631"/>
                  <a:pt x="493" y="634"/>
                  <a:pt x="497" y="634"/>
                </a:cubicBezTo>
                <a:cubicBezTo>
                  <a:pt x="501" y="634"/>
                  <a:pt x="505" y="631"/>
                  <a:pt x="505" y="627"/>
                </a:cubicBezTo>
                <a:cubicBezTo>
                  <a:pt x="505" y="623"/>
                  <a:pt x="501" y="620"/>
                  <a:pt x="497" y="620"/>
                </a:cubicBezTo>
                <a:close/>
                <a:moveTo>
                  <a:pt x="520" y="601"/>
                </a:moveTo>
                <a:cubicBezTo>
                  <a:pt x="516" y="601"/>
                  <a:pt x="512" y="604"/>
                  <a:pt x="512" y="608"/>
                </a:cubicBezTo>
                <a:cubicBezTo>
                  <a:pt x="512" y="612"/>
                  <a:pt x="516" y="615"/>
                  <a:pt x="520" y="615"/>
                </a:cubicBezTo>
                <a:cubicBezTo>
                  <a:pt x="524" y="615"/>
                  <a:pt x="528" y="612"/>
                  <a:pt x="528" y="608"/>
                </a:cubicBezTo>
                <a:cubicBezTo>
                  <a:pt x="528" y="604"/>
                  <a:pt x="524" y="601"/>
                  <a:pt x="520" y="601"/>
                </a:cubicBezTo>
                <a:close/>
                <a:moveTo>
                  <a:pt x="542" y="601"/>
                </a:moveTo>
                <a:cubicBezTo>
                  <a:pt x="538" y="601"/>
                  <a:pt x="534" y="604"/>
                  <a:pt x="534" y="608"/>
                </a:cubicBezTo>
                <a:cubicBezTo>
                  <a:pt x="534" y="612"/>
                  <a:pt x="538" y="615"/>
                  <a:pt x="542" y="615"/>
                </a:cubicBezTo>
                <a:cubicBezTo>
                  <a:pt x="546" y="615"/>
                  <a:pt x="549" y="612"/>
                  <a:pt x="549" y="608"/>
                </a:cubicBezTo>
                <a:cubicBezTo>
                  <a:pt x="549" y="604"/>
                  <a:pt x="546" y="601"/>
                  <a:pt x="542" y="601"/>
                </a:cubicBezTo>
                <a:close/>
                <a:moveTo>
                  <a:pt x="520" y="620"/>
                </a:moveTo>
                <a:cubicBezTo>
                  <a:pt x="516" y="620"/>
                  <a:pt x="512" y="623"/>
                  <a:pt x="512" y="627"/>
                </a:cubicBezTo>
                <a:cubicBezTo>
                  <a:pt x="512" y="631"/>
                  <a:pt x="516" y="634"/>
                  <a:pt x="520" y="634"/>
                </a:cubicBezTo>
                <a:cubicBezTo>
                  <a:pt x="524" y="634"/>
                  <a:pt x="528" y="631"/>
                  <a:pt x="528" y="627"/>
                </a:cubicBezTo>
                <a:cubicBezTo>
                  <a:pt x="528" y="623"/>
                  <a:pt x="524" y="620"/>
                  <a:pt x="520" y="620"/>
                </a:cubicBezTo>
                <a:close/>
                <a:moveTo>
                  <a:pt x="542" y="620"/>
                </a:moveTo>
                <a:cubicBezTo>
                  <a:pt x="538" y="620"/>
                  <a:pt x="534" y="623"/>
                  <a:pt x="534" y="627"/>
                </a:cubicBezTo>
                <a:cubicBezTo>
                  <a:pt x="534" y="631"/>
                  <a:pt x="538" y="634"/>
                  <a:pt x="542" y="634"/>
                </a:cubicBezTo>
                <a:cubicBezTo>
                  <a:pt x="546" y="634"/>
                  <a:pt x="549" y="631"/>
                  <a:pt x="549" y="627"/>
                </a:cubicBezTo>
                <a:cubicBezTo>
                  <a:pt x="549" y="623"/>
                  <a:pt x="546" y="620"/>
                  <a:pt x="542" y="620"/>
                </a:cubicBezTo>
                <a:close/>
                <a:moveTo>
                  <a:pt x="542" y="640"/>
                </a:moveTo>
                <a:cubicBezTo>
                  <a:pt x="538" y="640"/>
                  <a:pt x="534" y="643"/>
                  <a:pt x="534" y="647"/>
                </a:cubicBezTo>
                <a:cubicBezTo>
                  <a:pt x="534" y="650"/>
                  <a:pt x="538" y="653"/>
                  <a:pt x="542" y="653"/>
                </a:cubicBezTo>
                <a:cubicBezTo>
                  <a:pt x="546" y="653"/>
                  <a:pt x="549" y="650"/>
                  <a:pt x="549" y="647"/>
                </a:cubicBezTo>
                <a:cubicBezTo>
                  <a:pt x="549" y="643"/>
                  <a:pt x="546" y="640"/>
                  <a:pt x="542" y="640"/>
                </a:cubicBezTo>
                <a:close/>
                <a:moveTo>
                  <a:pt x="564" y="640"/>
                </a:moveTo>
                <a:cubicBezTo>
                  <a:pt x="559" y="640"/>
                  <a:pt x="556" y="643"/>
                  <a:pt x="556" y="647"/>
                </a:cubicBezTo>
                <a:cubicBezTo>
                  <a:pt x="556" y="650"/>
                  <a:pt x="559" y="653"/>
                  <a:pt x="564" y="653"/>
                </a:cubicBezTo>
                <a:cubicBezTo>
                  <a:pt x="568" y="653"/>
                  <a:pt x="571" y="650"/>
                  <a:pt x="571" y="647"/>
                </a:cubicBezTo>
                <a:cubicBezTo>
                  <a:pt x="571" y="643"/>
                  <a:pt x="568" y="640"/>
                  <a:pt x="564" y="640"/>
                </a:cubicBezTo>
                <a:close/>
                <a:moveTo>
                  <a:pt x="564" y="659"/>
                </a:moveTo>
                <a:cubicBezTo>
                  <a:pt x="559" y="659"/>
                  <a:pt x="556" y="662"/>
                  <a:pt x="556" y="666"/>
                </a:cubicBezTo>
                <a:cubicBezTo>
                  <a:pt x="556" y="670"/>
                  <a:pt x="559" y="673"/>
                  <a:pt x="564" y="673"/>
                </a:cubicBezTo>
                <a:cubicBezTo>
                  <a:pt x="568" y="673"/>
                  <a:pt x="571" y="670"/>
                  <a:pt x="571" y="666"/>
                </a:cubicBezTo>
                <a:cubicBezTo>
                  <a:pt x="571" y="662"/>
                  <a:pt x="568" y="659"/>
                  <a:pt x="564" y="659"/>
                </a:cubicBezTo>
                <a:close/>
                <a:moveTo>
                  <a:pt x="586" y="679"/>
                </a:moveTo>
                <a:cubicBezTo>
                  <a:pt x="582" y="679"/>
                  <a:pt x="579" y="682"/>
                  <a:pt x="579" y="686"/>
                </a:cubicBezTo>
                <a:cubicBezTo>
                  <a:pt x="579" y="689"/>
                  <a:pt x="582" y="692"/>
                  <a:pt x="586" y="692"/>
                </a:cubicBezTo>
                <a:cubicBezTo>
                  <a:pt x="590" y="692"/>
                  <a:pt x="593" y="689"/>
                  <a:pt x="593" y="686"/>
                </a:cubicBezTo>
                <a:cubicBezTo>
                  <a:pt x="593" y="682"/>
                  <a:pt x="590" y="679"/>
                  <a:pt x="586" y="679"/>
                </a:cubicBezTo>
                <a:close/>
                <a:moveTo>
                  <a:pt x="609" y="679"/>
                </a:moveTo>
                <a:cubicBezTo>
                  <a:pt x="605" y="679"/>
                  <a:pt x="601" y="682"/>
                  <a:pt x="601" y="686"/>
                </a:cubicBezTo>
                <a:cubicBezTo>
                  <a:pt x="601" y="689"/>
                  <a:pt x="605" y="692"/>
                  <a:pt x="609" y="692"/>
                </a:cubicBezTo>
                <a:cubicBezTo>
                  <a:pt x="613" y="692"/>
                  <a:pt x="616" y="689"/>
                  <a:pt x="616" y="686"/>
                </a:cubicBezTo>
                <a:cubicBezTo>
                  <a:pt x="616" y="682"/>
                  <a:pt x="613" y="679"/>
                  <a:pt x="609" y="679"/>
                </a:cubicBezTo>
                <a:close/>
                <a:moveTo>
                  <a:pt x="631" y="679"/>
                </a:moveTo>
                <a:cubicBezTo>
                  <a:pt x="627" y="679"/>
                  <a:pt x="623" y="682"/>
                  <a:pt x="623" y="686"/>
                </a:cubicBezTo>
                <a:cubicBezTo>
                  <a:pt x="623" y="689"/>
                  <a:pt x="627" y="692"/>
                  <a:pt x="631" y="692"/>
                </a:cubicBezTo>
                <a:cubicBezTo>
                  <a:pt x="635" y="692"/>
                  <a:pt x="638" y="689"/>
                  <a:pt x="638" y="686"/>
                </a:cubicBezTo>
                <a:cubicBezTo>
                  <a:pt x="638" y="682"/>
                  <a:pt x="635" y="679"/>
                  <a:pt x="631" y="679"/>
                </a:cubicBezTo>
                <a:close/>
                <a:moveTo>
                  <a:pt x="631" y="698"/>
                </a:moveTo>
                <a:cubicBezTo>
                  <a:pt x="627" y="698"/>
                  <a:pt x="623" y="701"/>
                  <a:pt x="623" y="705"/>
                </a:cubicBezTo>
                <a:cubicBezTo>
                  <a:pt x="623" y="708"/>
                  <a:pt x="627" y="711"/>
                  <a:pt x="631" y="711"/>
                </a:cubicBezTo>
                <a:cubicBezTo>
                  <a:pt x="635" y="711"/>
                  <a:pt x="638" y="708"/>
                  <a:pt x="638" y="705"/>
                </a:cubicBezTo>
                <a:cubicBezTo>
                  <a:pt x="638" y="701"/>
                  <a:pt x="635" y="698"/>
                  <a:pt x="631" y="698"/>
                </a:cubicBezTo>
                <a:close/>
                <a:moveTo>
                  <a:pt x="631" y="717"/>
                </a:moveTo>
                <a:cubicBezTo>
                  <a:pt x="627" y="717"/>
                  <a:pt x="623" y="720"/>
                  <a:pt x="623" y="724"/>
                </a:cubicBezTo>
                <a:cubicBezTo>
                  <a:pt x="623" y="727"/>
                  <a:pt x="627" y="730"/>
                  <a:pt x="631" y="730"/>
                </a:cubicBezTo>
                <a:cubicBezTo>
                  <a:pt x="635" y="730"/>
                  <a:pt x="638" y="727"/>
                  <a:pt x="638" y="724"/>
                </a:cubicBezTo>
                <a:cubicBezTo>
                  <a:pt x="638" y="720"/>
                  <a:pt x="635" y="717"/>
                  <a:pt x="631" y="717"/>
                </a:cubicBezTo>
                <a:close/>
                <a:moveTo>
                  <a:pt x="609" y="736"/>
                </a:moveTo>
                <a:cubicBezTo>
                  <a:pt x="605" y="736"/>
                  <a:pt x="601" y="739"/>
                  <a:pt x="601" y="743"/>
                </a:cubicBezTo>
                <a:cubicBezTo>
                  <a:pt x="601" y="747"/>
                  <a:pt x="605" y="750"/>
                  <a:pt x="609" y="750"/>
                </a:cubicBezTo>
                <a:cubicBezTo>
                  <a:pt x="613" y="750"/>
                  <a:pt x="616" y="747"/>
                  <a:pt x="616" y="743"/>
                </a:cubicBezTo>
                <a:cubicBezTo>
                  <a:pt x="616" y="739"/>
                  <a:pt x="613" y="736"/>
                  <a:pt x="609" y="736"/>
                </a:cubicBezTo>
                <a:close/>
                <a:moveTo>
                  <a:pt x="631" y="736"/>
                </a:moveTo>
                <a:cubicBezTo>
                  <a:pt x="627" y="736"/>
                  <a:pt x="623" y="739"/>
                  <a:pt x="623" y="743"/>
                </a:cubicBezTo>
                <a:cubicBezTo>
                  <a:pt x="623" y="747"/>
                  <a:pt x="627" y="750"/>
                  <a:pt x="631" y="750"/>
                </a:cubicBezTo>
                <a:cubicBezTo>
                  <a:pt x="635" y="750"/>
                  <a:pt x="638" y="747"/>
                  <a:pt x="638" y="743"/>
                </a:cubicBezTo>
                <a:cubicBezTo>
                  <a:pt x="638" y="739"/>
                  <a:pt x="635" y="736"/>
                  <a:pt x="631" y="736"/>
                </a:cubicBezTo>
                <a:close/>
                <a:moveTo>
                  <a:pt x="652" y="659"/>
                </a:moveTo>
                <a:cubicBezTo>
                  <a:pt x="648" y="659"/>
                  <a:pt x="645" y="662"/>
                  <a:pt x="645" y="666"/>
                </a:cubicBezTo>
                <a:cubicBezTo>
                  <a:pt x="645" y="670"/>
                  <a:pt x="648" y="673"/>
                  <a:pt x="652" y="673"/>
                </a:cubicBezTo>
                <a:cubicBezTo>
                  <a:pt x="657" y="673"/>
                  <a:pt x="660" y="670"/>
                  <a:pt x="660" y="666"/>
                </a:cubicBezTo>
                <a:cubicBezTo>
                  <a:pt x="660" y="662"/>
                  <a:pt x="657" y="659"/>
                  <a:pt x="652" y="659"/>
                </a:cubicBezTo>
                <a:close/>
                <a:moveTo>
                  <a:pt x="675" y="660"/>
                </a:moveTo>
                <a:cubicBezTo>
                  <a:pt x="671" y="660"/>
                  <a:pt x="667" y="663"/>
                  <a:pt x="667" y="666"/>
                </a:cubicBezTo>
                <a:cubicBezTo>
                  <a:pt x="667" y="670"/>
                  <a:pt x="671" y="673"/>
                  <a:pt x="675" y="673"/>
                </a:cubicBezTo>
                <a:cubicBezTo>
                  <a:pt x="679" y="673"/>
                  <a:pt x="682" y="670"/>
                  <a:pt x="682" y="666"/>
                </a:cubicBezTo>
                <a:cubicBezTo>
                  <a:pt x="682" y="663"/>
                  <a:pt x="679" y="660"/>
                  <a:pt x="675" y="660"/>
                </a:cubicBezTo>
                <a:close/>
                <a:moveTo>
                  <a:pt x="652" y="679"/>
                </a:moveTo>
                <a:cubicBezTo>
                  <a:pt x="648" y="679"/>
                  <a:pt x="645" y="682"/>
                  <a:pt x="645" y="686"/>
                </a:cubicBezTo>
                <a:cubicBezTo>
                  <a:pt x="645" y="689"/>
                  <a:pt x="648" y="692"/>
                  <a:pt x="652" y="692"/>
                </a:cubicBezTo>
                <a:cubicBezTo>
                  <a:pt x="657" y="692"/>
                  <a:pt x="660" y="689"/>
                  <a:pt x="660" y="686"/>
                </a:cubicBezTo>
                <a:cubicBezTo>
                  <a:pt x="660" y="682"/>
                  <a:pt x="657" y="679"/>
                  <a:pt x="652" y="679"/>
                </a:cubicBezTo>
                <a:close/>
                <a:moveTo>
                  <a:pt x="675" y="679"/>
                </a:moveTo>
                <a:cubicBezTo>
                  <a:pt x="671" y="679"/>
                  <a:pt x="667" y="682"/>
                  <a:pt x="667" y="686"/>
                </a:cubicBezTo>
                <a:cubicBezTo>
                  <a:pt x="667" y="689"/>
                  <a:pt x="671" y="692"/>
                  <a:pt x="675" y="692"/>
                </a:cubicBezTo>
                <a:cubicBezTo>
                  <a:pt x="679" y="692"/>
                  <a:pt x="682" y="689"/>
                  <a:pt x="682" y="686"/>
                </a:cubicBezTo>
                <a:cubicBezTo>
                  <a:pt x="682" y="682"/>
                  <a:pt x="679" y="679"/>
                  <a:pt x="675" y="679"/>
                </a:cubicBezTo>
                <a:close/>
                <a:moveTo>
                  <a:pt x="652" y="698"/>
                </a:moveTo>
                <a:cubicBezTo>
                  <a:pt x="648" y="698"/>
                  <a:pt x="645" y="701"/>
                  <a:pt x="645" y="705"/>
                </a:cubicBezTo>
                <a:cubicBezTo>
                  <a:pt x="645" y="708"/>
                  <a:pt x="648" y="711"/>
                  <a:pt x="652" y="711"/>
                </a:cubicBezTo>
                <a:cubicBezTo>
                  <a:pt x="657" y="711"/>
                  <a:pt x="660" y="708"/>
                  <a:pt x="660" y="705"/>
                </a:cubicBezTo>
                <a:cubicBezTo>
                  <a:pt x="660" y="701"/>
                  <a:pt x="657" y="698"/>
                  <a:pt x="652" y="698"/>
                </a:cubicBezTo>
                <a:close/>
                <a:moveTo>
                  <a:pt x="675" y="698"/>
                </a:moveTo>
                <a:cubicBezTo>
                  <a:pt x="671" y="698"/>
                  <a:pt x="667" y="701"/>
                  <a:pt x="667" y="705"/>
                </a:cubicBezTo>
                <a:cubicBezTo>
                  <a:pt x="667" y="709"/>
                  <a:pt x="671" y="712"/>
                  <a:pt x="675" y="712"/>
                </a:cubicBezTo>
                <a:cubicBezTo>
                  <a:pt x="679" y="712"/>
                  <a:pt x="682" y="709"/>
                  <a:pt x="682" y="705"/>
                </a:cubicBezTo>
                <a:cubicBezTo>
                  <a:pt x="682" y="701"/>
                  <a:pt x="679" y="698"/>
                  <a:pt x="675" y="698"/>
                </a:cubicBezTo>
                <a:close/>
                <a:moveTo>
                  <a:pt x="652" y="717"/>
                </a:moveTo>
                <a:cubicBezTo>
                  <a:pt x="648" y="717"/>
                  <a:pt x="645" y="720"/>
                  <a:pt x="645" y="724"/>
                </a:cubicBezTo>
                <a:cubicBezTo>
                  <a:pt x="645" y="727"/>
                  <a:pt x="648" y="730"/>
                  <a:pt x="652" y="730"/>
                </a:cubicBezTo>
                <a:cubicBezTo>
                  <a:pt x="657" y="730"/>
                  <a:pt x="660" y="727"/>
                  <a:pt x="660" y="724"/>
                </a:cubicBezTo>
                <a:cubicBezTo>
                  <a:pt x="660" y="720"/>
                  <a:pt x="657" y="717"/>
                  <a:pt x="652" y="717"/>
                </a:cubicBezTo>
                <a:close/>
                <a:moveTo>
                  <a:pt x="675" y="718"/>
                </a:moveTo>
                <a:cubicBezTo>
                  <a:pt x="671" y="718"/>
                  <a:pt x="667" y="721"/>
                  <a:pt x="667" y="725"/>
                </a:cubicBezTo>
                <a:cubicBezTo>
                  <a:pt x="667" y="728"/>
                  <a:pt x="671" y="731"/>
                  <a:pt x="675" y="731"/>
                </a:cubicBezTo>
                <a:cubicBezTo>
                  <a:pt x="679" y="731"/>
                  <a:pt x="682" y="728"/>
                  <a:pt x="682" y="725"/>
                </a:cubicBezTo>
                <a:cubicBezTo>
                  <a:pt x="682" y="721"/>
                  <a:pt x="679" y="718"/>
                  <a:pt x="675" y="718"/>
                </a:cubicBezTo>
                <a:close/>
                <a:moveTo>
                  <a:pt x="652" y="736"/>
                </a:moveTo>
                <a:cubicBezTo>
                  <a:pt x="648" y="736"/>
                  <a:pt x="645" y="739"/>
                  <a:pt x="645" y="743"/>
                </a:cubicBezTo>
                <a:cubicBezTo>
                  <a:pt x="645" y="747"/>
                  <a:pt x="648" y="750"/>
                  <a:pt x="652" y="750"/>
                </a:cubicBezTo>
                <a:cubicBezTo>
                  <a:pt x="657" y="750"/>
                  <a:pt x="660" y="747"/>
                  <a:pt x="660" y="743"/>
                </a:cubicBezTo>
                <a:cubicBezTo>
                  <a:pt x="660" y="739"/>
                  <a:pt x="657" y="736"/>
                  <a:pt x="652" y="736"/>
                </a:cubicBezTo>
                <a:close/>
                <a:moveTo>
                  <a:pt x="675" y="737"/>
                </a:moveTo>
                <a:cubicBezTo>
                  <a:pt x="671" y="737"/>
                  <a:pt x="667" y="741"/>
                  <a:pt x="667" y="744"/>
                </a:cubicBezTo>
                <a:cubicBezTo>
                  <a:pt x="667" y="748"/>
                  <a:pt x="671" y="751"/>
                  <a:pt x="675" y="751"/>
                </a:cubicBezTo>
                <a:cubicBezTo>
                  <a:pt x="679" y="751"/>
                  <a:pt x="682" y="748"/>
                  <a:pt x="682" y="744"/>
                </a:cubicBezTo>
                <a:cubicBezTo>
                  <a:pt x="682" y="741"/>
                  <a:pt x="679" y="737"/>
                  <a:pt x="675" y="737"/>
                </a:cubicBezTo>
                <a:close/>
                <a:moveTo>
                  <a:pt x="609" y="757"/>
                </a:moveTo>
                <a:cubicBezTo>
                  <a:pt x="605" y="757"/>
                  <a:pt x="601" y="759"/>
                  <a:pt x="601" y="763"/>
                </a:cubicBezTo>
                <a:cubicBezTo>
                  <a:pt x="601" y="766"/>
                  <a:pt x="605" y="769"/>
                  <a:pt x="609" y="769"/>
                </a:cubicBezTo>
                <a:cubicBezTo>
                  <a:pt x="613" y="769"/>
                  <a:pt x="616" y="766"/>
                  <a:pt x="616" y="763"/>
                </a:cubicBezTo>
                <a:cubicBezTo>
                  <a:pt x="616" y="759"/>
                  <a:pt x="613" y="757"/>
                  <a:pt x="609" y="757"/>
                </a:cubicBezTo>
                <a:close/>
                <a:moveTo>
                  <a:pt x="631" y="757"/>
                </a:moveTo>
                <a:cubicBezTo>
                  <a:pt x="627" y="757"/>
                  <a:pt x="623" y="759"/>
                  <a:pt x="623" y="763"/>
                </a:cubicBezTo>
                <a:cubicBezTo>
                  <a:pt x="623" y="766"/>
                  <a:pt x="627" y="769"/>
                  <a:pt x="631" y="769"/>
                </a:cubicBezTo>
                <a:cubicBezTo>
                  <a:pt x="635" y="769"/>
                  <a:pt x="638" y="766"/>
                  <a:pt x="638" y="763"/>
                </a:cubicBezTo>
                <a:cubicBezTo>
                  <a:pt x="638" y="759"/>
                  <a:pt x="635" y="757"/>
                  <a:pt x="631" y="757"/>
                </a:cubicBezTo>
                <a:close/>
                <a:moveTo>
                  <a:pt x="609" y="775"/>
                </a:moveTo>
                <a:cubicBezTo>
                  <a:pt x="605" y="775"/>
                  <a:pt x="601" y="778"/>
                  <a:pt x="601" y="782"/>
                </a:cubicBezTo>
                <a:cubicBezTo>
                  <a:pt x="601" y="786"/>
                  <a:pt x="605" y="789"/>
                  <a:pt x="609" y="789"/>
                </a:cubicBezTo>
                <a:cubicBezTo>
                  <a:pt x="613" y="789"/>
                  <a:pt x="616" y="786"/>
                  <a:pt x="616" y="782"/>
                </a:cubicBezTo>
                <a:cubicBezTo>
                  <a:pt x="616" y="778"/>
                  <a:pt x="613" y="775"/>
                  <a:pt x="609" y="775"/>
                </a:cubicBezTo>
                <a:close/>
                <a:moveTo>
                  <a:pt x="631" y="775"/>
                </a:moveTo>
                <a:cubicBezTo>
                  <a:pt x="627" y="775"/>
                  <a:pt x="623" y="778"/>
                  <a:pt x="623" y="782"/>
                </a:cubicBezTo>
                <a:cubicBezTo>
                  <a:pt x="623" y="786"/>
                  <a:pt x="627" y="789"/>
                  <a:pt x="631" y="789"/>
                </a:cubicBezTo>
                <a:cubicBezTo>
                  <a:pt x="635" y="789"/>
                  <a:pt x="638" y="786"/>
                  <a:pt x="638" y="782"/>
                </a:cubicBezTo>
                <a:cubicBezTo>
                  <a:pt x="638" y="778"/>
                  <a:pt x="635" y="775"/>
                  <a:pt x="631" y="775"/>
                </a:cubicBezTo>
                <a:close/>
                <a:moveTo>
                  <a:pt x="609" y="795"/>
                </a:moveTo>
                <a:cubicBezTo>
                  <a:pt x="605" y="795"/>
                  <a:pt x="601" y="798"/>
                  <a:pt x="601" y="801"/>
                </a:cubicBezTo>
                <a:cubicBezTo>
                  <a:pt x="601" y="805"/>
                  <a:pt x="605" y="808"/>
                  <a:pt x="609" y="808"/>
                </a:cubicBezTo>
                <a:cubicBezTo>
                  <a:pt x="613" y="808"/>
                  <a:pt x="616" y="805"/>
                  <a:pt x="616" y="801"/>
                </a:cubicBezTo>
                <a:cubicBezTo>
                  <a:pt x="616" y="798"/>
                  <a:pt x="613" y="795"/>
                  <a:pt x="609" y="795"/>
                </a:cubicBezTo>
                <a:close/>
                <a:moveTo>
                  <a:pt x="631" y="795"/>
                </a:moveTo>
                <a:cubicBezTo>
                  <a:pt x="627" y="795"/>
                  <a:pt x="623" y="798"/>
                  <a:pt x="623" y="801"/>
                </a:cubicBezTo>
                <a:cubicBezTo>
                  <a:pt x="623" y="805"/>
                  <a:pt x="627" y="808"/>
                  <a:pt x="631" y="808"/>
                </a:cubicBezTo>
                <a:cubicBezTo>
                  <a:pt x="635" y="808"/>
                  <a:pt x="638" y="805"/>
                  <a:pt x="638" y="801"/>
                </a:cubicBezTo>
                <a:cubicBezTo>
                  <a:pt x="638" y="798"/>
                  <a:pt x="635" y="795"/>
                  <a:pt x="631" y="795"/>
                </a:cubicBezTo>
                <a:close/>
                <a:moveTo>
                  <a:pt x="631" y="814"/>
                </a:moveTo>
                <a:cubicBezTo>
                  <a:pt x="627" y="814"/>
                  <a:pt x="623" y="817"/>
                  <a:pt x="623" y="821"/>
                </a:cubicBezTo>
                <a:cubicBezTo>
                  <a:pt x="623" y="825"/>
                  <a:pt x="627" y="828"/>
                  <a:pt x="631" y="828"/>
                </a:cubicBezTo>
                <a:cubicBezTo>
                  <a:pt x="635" y="828"/>
                  <a:pt x="638" y="825"/>
                  <a:pt x="638" y="821"/>
                </a:cubicBezTo>
                <a:cubicBezTo>
                  <a:pt x="638" y="817"/>
                  <a:pt x="635" y="814"/>
                  <a:pt x="631" y="814"/>
                </a:cubicBezTo>
                <a:close/>
                <a:moveTo>
                  <a:pt x="631" y="833"/>
                </a:moveTo>
                <a:cubicBezTo>
                  <a:pt x="627" y="833"/>
                  <a:pt x="623" y="837"/>
                  <a:pt x="623" y="840"/>
                </a:cubicBezTo>
                <a:cubicBezTo>
                  <a:pt x="623" y="844"/>
                  <a:pt x="627" y="847"/>
                  <a:pt x="631" y="847"/>
                </a:cubicBezTo>
                <a:cubicBezTo>
                  <a:pt x="635" y="847"/>
                  <a:pt x="638" y="844"/>
                  <a:pt x="638" y="840"/>
                </a:cubicBezTo>
                <a:cubicBezTo>
                  <a:pt x="638" y="837"/>
                  <a:pt x="635" y="833"/>
                  <a:pt x="631" y="833"/>
                </a:cubicBezTo>
                <a:close/>
                <a:moveTo>
                  <a:pt x="652" y="757"/>
                </a:moveTo>
                <a:cubicBezTo>
                  <a:pt x="648" y="757"/>
                  <a:pt x="645" y="759"/>
                  <a:pt x="645" y="763"/>
                </a:cubicBezTo>
                <a:cubicBezTo>
                  <a:pt x="645" y="766"/>
                  <a:pt x="648" y="769"/>
                  <a:pt x="652" y="769"/>
                </a:cubicBezTo>
                <a:cubicBezTo>
                  <a:pt x="657" y="769"/>
                  <a:pt x="660" y="766"/>
                  <a:pt x="660" y="763"/>
                </a:cubicBezTo>
                <a:cubicBezTo>
                  <a:pt x="660" y="759"/>
                  <a:pt x="657" y="757"/>
                  <a:pt x="652" y="757"/>
                </a:cubicBezTo>
                <a:close/>
                <a:moveTo>
                  <a:pt x="675" y="757"/>
                </a:moveTo>
                <a:cubicBezTo>
                  <a:pt x="671" y="757"/>
                  <a:pt x="667" y="760"/>
                  <a:pt x="667" y="763"/>
                </a:cubicBezTo>
                <a:cubicBezTo>
                  <a:pt x="667" y="767"/>
                  <a:pt x="671" y="770"/>
                  <a:pt x="675" y="770"/>
                </a:cubicBezTo>
                <a:cubicBezTo>
                  <a:pt x="679" y="770"/>
                  <a:pt x="682" y="767"/>
                  <a:pt x="682" y="763"/>
                </a:cubicBezTo>
                <a:cubicBezTo>
                  <a:pt x="682" y="760"/>
                  <a:pt x="679" y="757"/>
                  <a:pt x="675" y="757"/>
                </a:cubicBezTo>
                <a:close/>
                <a:moveTo>
                  <a:pt x="652" y="775"/>
                </a:moveTo>
                <a:cubicBezTo>
                  <a:pt x="648" y="775"/>
                  <a:pt x="645" y="778"/>
                  <a:pt x="645" y="782"/>
                </a:cubicBezTo>
                <a:cubicBezTo>
                  <a:pt x="645" y="786"/>
                  <a:pt x="648" y="789"/>
                  <a:pt x="652" y="789"/>
                </a:cubicBezTo>
                <a:cubicBezTo>
                  <a:pt x="657" y="789"/>
                  <a:pt x="660" y="786"/>
                  <a:pt x="660" y="782"/>
                </a:cubicBezTo>
                <a:cubicBezTo>
                  <a:pt x="660" y="778"/>
                  <a:pt x="657" y="775"/>
                  <a:pt x="652" y="775"/>
                </a:cubicBezTo>
                <a:close/>
                <a:moveTo>
                  <a:pt x="675" y="776"/>
                </a:moveTo>
                <a:cubicBezTo>
                  <a:pt x="671" y="776"/>
                  <a:pt x="667" y="779"/>
                  <a:pt x="667" y="783"/>
                </a:cubicBezTo>
                <a:cubicBezTo>
                  <a:pt x="667" y="786"/>
                  <a:pt x="671" y="789"/>
                  <a:pt x="675" y="789"/>
                </a:cubicBezTo>
                <a:cubicBezTo>
                  <a:pt x="679" y="789"/>
                  <a:pt x="682" y="786"/>
                  <a:pt x="682" y="783"/>
                </a:cubicBezTo>
                <a:cubicBezTo>
                  <a:pt x="682" y="779"/>
                  <a:pt x="679" y="776"/>
                  <a:pt x="675" y="776"/>
                </a:cubicBezTo>
                <a:close/>
                <a:moveTo>
                  <a:pt x="652" y="795"/>
                </a:moveTo>
                <a:cubicBezTo>
                  <a:pt x="648" y="795"/>
                  <a:pt x="645" y="798"/>
                  <a:pt x="645" y="801"/>
                </a:cubicBezTo>
                <a:cubicBezTo>
                  <a:pt x="645" y="805"/>
                  <a:pt x="648" y="808"/>
                  <a:pt x="652" y="808"/>
                </a:cubicBezTo>
                <a:cubicBezTo>
                  <a:pt x="657" y="808"/>
                  <a:pt x="660" y="805"/>
                  <a:pt x="660" y="801"/>
                </a:cubicBezTo>
                <a:cubicBezTo>
                  <a:pt x="660" y="798"/>
                  <a:pt x="657" y="795"/>
                  <a:pt x="652" y="795"/>
                </a:cubicBezTo>
                <a:close/>
                <a:moveTo>
                  <a:pt x="675" y="795"/>
                </a:moveTo>
                <a:cubicBezTo>
                  <a:pt x="671" y="795"/>
                  <a:pt x="667" y="798"/>
                  <a:pt x="667" y="801"/>
                </a:cubicBezTo>
                <a:cubicBezTo>
                  <a:pt x="667" y="805"/>
                  <a:pt x="671" y="808"/>
                  <a:pt x="675" y="808"/>
                </a:cubicBezTo>
                <a:cubicBezTo>
                  <a:pt x="679" y="808"/>
                  <a:pt x="682" y="805"/>
                  <a:pt x="682" y="801"/>
                </a:cubicBezTo>
                <a:cubicBezTo>
                  <a:pt x="682" y="798"/>
                  <a:pt x="679" y="795"/>
                  <a:pt x="675" y="795"/>
                </a:cubicBezTo>
                <a:close/>
                <a:moveTo>
                  <a:pt x="652" y="814"/>
                </a:moveTo>
                <a:cubicBezTo>
                  <a:pt x="648" y="814"/>
                  <a:pt x="645" y="817"/>
                  <a:pt x="645" y="821"/>
                </a:cubicBezTo>
                <a:cubicBezTo>
                  <a:pt x="645" y="825"/>
                  <a:pt x="648" y="828"/>
                  <a:pt x="652" y="828"/>
                </a:cubicBezTo>
                <a:cubicBezTo>
                  <a:pt x="657" y="828"/>
                  <a:pt x="660" y="825"/>
                  <a:pt x="660" y="821"/>
                </a:cubicBezTo>
                <a:cubicBezTo>
                  <a:pt x="660" y="817"/>
                  <a:pt x="657" y="814"/>
                  <a:pt x="652" y="814"/>
                </a:cubicBezTo>
                <a:close/>
                <a:moveTo>
                  <a:pt x="675" y="814"/>
                </a:moveTo>
                <a:cubicBezTo>
                  <a:pt x="671" y="814"/>
                  <a:pt x="667" y="817"/>
                  <a:pt x="667" y="821"/>
                </a:cubicBezTo>
                <a:cubicBezTo>
                  <a:pt x="667" y="825"/>
                  <a:pt x="671" y="828"/>
                  <a:pt x="675" y="828"/>
                </a:cubicBezTo>
                <a:cubicBezTo>
                  <a:pt x="679" y="828"/>
                  <a:pt x="682" y="825"/>
                  <a:pt x="682" y="821"/>
                </a:cubicBezTo>
                <a:cubicBezTo>
                  <a:pt x="682" y="817"/>
                  <a:pt x="679" y="814"/>
                  <a:pt x="675" y="814"/>
                </a:cubicBezTo>
                <a:close/>
                <a:moveTo>
                  <a:pt x="652" y="833"/>
                </a:moveTo>
                <a:cubicBezTo>
                  <a:pt x="648" y="833"/>
                  <a:pt x="645" y="837"/>
                  <a:pt x="645" y="840"/>
                </a:cubicBezTo>
                <a:cubicBezTo>
                  <a:pt x="645" y="844"/>
                  <a:pt x="648" y="847"/>
                  <a:pt x="652" y="847"/>
                </a:cubicBezTo>
                <a:cubicBezTo>
                  <a:pt x="657" y="847"/>
                  <a:pt x="660" y="844"/>
                  <a:pt x="660" y="840"/>
                </a:cubicBezTo>
                <a:cubicBezTo>
                  <a:pt x="660" y="837"/>
                  <a:pt x="657" y="833"/>
                  <a:pt x="652" y="833"/>
                </a:cubicBezTo>
                <a:close/>
                <a:moveTo>
                  <a:pt x="675" y="833"/>
                </a:moveTo>
                <a:cubicBezTo>
                  <a:pt x="671" y="833"/>
                  <a:pt x="667" y="837"/>
                  <a:pt x="667" y="840"/>
                </a:cubicBezTo>
                <a:cubicBezTo>
                  <a:pt x="667" y="844"/>
                  <a:pt x="671" y="847"/>
                  <a:pt x="675" y="847"/>
                </a:cubicBezTo>
                <a:cubicBezTo>
                  <a:pt x="679" y="847"/>
                  <a:pt x="682" y="844"/>
                  <a:pt x="682" y="840"/>
                </a:cubicBezTo>
                <a:cubicBezTo>
                  <a:pt x="682" y="837"/>
                  <a:pt x="679" y="833"/>
                  <a:pt x="675" y="833"/>
                </a:cubicBezTo>
                <a:close/>
                <a:moveTo>
                  <a:pt x="652" y="853"/>
                </a:moveTo>
                <a:cubicBezTo>
                  <a:pt x="648" y="853"/>
                  <a:pt x="645" y="856"/>
                  <a:pt x="645" y="860"/>
                </a:cubicBezTo>
                <a:cubicBezTo>
                  <a:pt x="645" y="864"/>
                  <a:pt x="648" y="867"/>
                  <a:pt x="652" y="867"/>
                </a:cubicBezTo>
                <a:cubicBezTo>
                  <a:pt x="657" y="867"/>
                  <a:pt x="660" y="864"/>
                  <a:pt x="660" y="860"/>
                </a:cubicBezTo>
                <a:cubicBezTo>
                  <a:pt x="660" y="856"/>
                  <a:pt x="657" y="853"/>
                  <a:pt x="652" y="853"/>
                </a:cubicBezTo>
                <a:close/>
                <a:moveTo>
                  <a:pt x="675" y="853"/>
                </a:moveTo>
                <a:cubicBezTo>
                  <a:pt x="671" y="853"/>
                  <a:pt x="667" y="856"/>
                  <a:pt x="667" y="860"/>
                </a:cubicBezTo>
                <a:cubicBezTo>
                  <a:pt x="667" y="864"/>
                  <a:pt x="671" y="867"/>
                  <a:pt x="675" y="867"/>
                </a:cubicBezTo>
                <a:cubicBezTo>
                  <a:pt x="679" y="867"/>
                  <a:pt x="682" y="864"/>
                  <a:pt x="682" y="860"/>
                </a:cubicBezTo>
                <a:cubicBezTo>
                  <a:pt x="682" y="856"/>
                  <a:pt x="679" y="853"/>
                  <a:pt x="675" y="853"/>
                </a:cubicBezTo>
                <a:close/>
                <a:moveTo>
                  <a:pt x="675" y="873"/>
                </a:moveTo>
                <a:cubicBezTo>
                  <a:pt x="671" y="873"/>
                  <a:pt x="667" y="876"/>
                  <a:pt x="667" y="879"/>
                </a:cubicBezTo>
                <a:cubicBezTo>
                  <a:pt x="667" y="883"/>
                  <a:pt x="671" y="885"/>
                  <a:pt x="675" y="885"/>
                </a:cubicBezTo>
                <a:cubicBezTo>
                  <a:pt x="679" y="885"/>
                  <a:pt x="682" y="883"/>
                  <a:pt x="682" y="879"/>
                </a:cubicBezTo>
                <a:cubicBezTo>
                  <a:pt x="682" y="876"/>
                  <a:pt x="679" y="873"/>
                  <a:pt x="675" y="873"/>
                </a:cubicBezTo>
                <a:close/>
                <a:moveTo>
                  <a:pt x="675" y="891"/>
                </a:moveTo>
                <a:cubicBezTo>
                  <a:pt x="671" y="891"/>
                  <a:pt x="667" y="894"/>
                  <a:pt x="667" y="898"/>
                </a:cubicBezTo>
                <a:cubicBezTo>
                  <a:pt x="667" y="902"/>
                  <a:pt x="671" y="905"/>
                  <a:pt x="675" y="905"/>
                </a:cubicBezTo>
                <a:cubicBezTo>
                  <a:pt x="679" y="905"/>
                  <a:pt x="682" y="902"/>
                  <a:pt x="682" y="898"/>
                </a:cubicBezTo>
                <a:cubicBezTo>
                  <a:pt x="682" y="894"/>
                  <a:pt x="679" y="891"/>
                  <a:pt x="675" y="891"/>
                </a:cubicBezTo>
                <a:close/>
                <a:moveTo>
                  <a:pt x="698" y="679"/>
                </a:moveTo>
                <a:cubicBezTo>
                  <a:pt x="693" y="679"/>
                  <a:pt x="690" y="682"/>
                  <a:pt x="690" y="686"/>
                </a:cubicBezTo>
                <a:cubicBezTo>
                  <a:pt x="690" y="689"/>
                  <a:pt x="693" y="692"/>
                  <a:pt x="698" y="692"/>
                </a:cubicBezTo>
                <a:cubicBezTo>
                  <a:pt x="702" y="692"/>
                  <a:pt x="705" y="689"/>
                  <a:pt x="705" y="686"/>
                </a:cubicBezTo>
                <a:cubicBezTo>
                  <a:pt x="705" y="682"/>
                  <a:pt x="702" y="679"/>
                  <a:pt x="698" y="679"/>
                </a:cubicBezTo>
                <a:close/>
                <a:moveTo>
                  <a:pt x="720" y="679"/>
                </a:moveTo>
                <a:cubicBezTo>
                  <a:pt x="715" y="679"/>
                  <a:pt x="712" y="682"/>
                  <a:pt x="712" y="686"/>
                </a:cubicBezTo>
                <a:cubicBezTo>
                  <a:pt x="712" y="689"/>
                  <a:pt x="715" y="692"/>
                  <a:pt x="720" y="692"/>
                </a:cubicBezTo>
                <a:cubicBezTo>
                  <a:pt x="724" y="692"/>
                  <a:pt x="727" y="689"/>
                  <a:pt x="727" y="686"/>
                </a:cubicBezTo>
                <a:cubicBezTo>
                  <a:pt x="727" y="682"/>
                  <a:pt x="724" y="679"/>
                  <a:pt x="720" y="679"/>
                </a:cubicBezTo>
                <a:close/>
                <a:moveTo>
                  <a:pt x="698" y="698"/>
                </a:moveTo>
                <a:cubicBezTo>
                  <a:pt x="693" y="698"/>
                  <a:pt x="690" y="701"/>
                  <a:pt x="690" y="705"/>
                </a:cubicBezTo>
                <a:cubicBezTo>
                  <a:pt x="690" y="708"/>
                  <a:pt x="693" y="711"/>
                  <a:pt x="698" y="711"/>
                </a:cubicBezTo>
                <a:cubicBezTo>
                  <a:pt x="702" y="711"/>
                  <a:pt x="705" y="708"/>
                  <a:pt x="705" y="705"/>
                </a:cubicBezTo>
                <a:cubicBezTo>
                  <a:pt x="705" y="701"/>
                  <a:pt x="702" y="698"/>
                  <a:pt x="698" y="698"/>
                </a:cubicBezTo>
                <a:close/>
                <a:moveTo>
                  <a:pt x="720" y="698"/>
                </a:moveTo>
                <a:cubicBezTo>
                  <a:pt x="715" y="698"/>
                  <a:pt x="712" y="701"/>
                  <a:pt x="712" y="705"/>
                </a:cubicBezTo>
                <a:cubicBezTo>
                  <a:pt x="712" y="708"/>
                  <a:pt x="715" y="711"/>
                  <a:pt x="720" y="711"/>
                </a:cubicBezTo>
                <a:cubicBezTo>
                  <a:pt x="724" y="711"/>
                  <a:pt x="727" y="708"/>
                  <a:pt x="727" y="705"/>
                </a:cubicBezTo>
                <a:cubicBezTo>
                  <a:pt x="727" y="701"/>
                  <a:pt x="724" y="698"/>
                  <a:pt x="720" y="698"/>
                </a:cubicBezTo>
                <a:close/>
                <a:moveTo>
                  <a:pt x="698" y="717"/>
                </a:moveTo>
                <a:cubicBezTo>
                  <a:pt x="693" y="717"/>
                  <a:pt x="690" y="720"/>
                  <a:pt x="690" y="724"/>
                </a:cubicBezTo>
                <a:cubicBezTo>
                  <a:pt x="690" y="727"/>
                  <a:pt x="693" y="730"/>
                  <a:pt x="698" y="730"/>
                </a:cubicBezTo>
                <a:cubicBezTo>
                  <a:pt x="702" y="730"/>
                  <a:pt x="705" y="727"/>
                  <a:pt x="705" y="724"/>
                </a:cubicBezTo>
                <a:cubicBezTo>
                  <a:pt x="705" y="720"/>
                  <a:pt x="702" y="717"/>
                  <a:pt x="698" y="717"/>
                </a:cubicBezTo>
                <a:close/>
                <a:moveTo>
                  <a:pt x="720" y="717"/>
                </a:moveTo>
                <a:cubicBezTo>
                  <a:pt x="715" y="717"/>
                  <a:pt x="712" y="720"/>
                  <a:pt x="712" y="724"/>
                </a:cubicBezTo>
                <a:cubicBezTo>
                  <a:pt x="712" y="727"/>
                  <a:pt x="715" y="730"/>
                  <a:pt x="720" y="730"/>
                </a:cubicBezTo>
                <a:cubicBezTo>
                  <a:pt x="724" y="730"/>
                  <a:pt x="727" y="727"/>
                  <a:pt x="727" y="724"/>
                </a:cubicBezTo>
                <a:cubicBezTo>
                  <a:pt x="727" y="720"/>
                  <a:pt x="724" y="717"/>
                  <a:pt x="720" y="717"/>
                </a:cubicBezTo>
                <a:close/>
                <a:moveTo>
                  <a:pt x="698" y="736"/>
                </a:moveTo>
                <a:cubicBezTo>
                  <a:pt x="693" y="736"/>
                  <a:pt x="690" y="739"/>
                  <a:pt x="690" y="743"/>
                </a:cubicBezTo>
                <a:cubicBezTo>
                  <a:pt x="690" y="747"/>
                  <a:pt x="693" y="750"/>
                  <a:pt x="698" y="750"/>
                </a:cubicBezTo>
                <a:cubicBezTo>
                  <a:pt x="702" y="750"/>
                  <a:pt x="705" y="747"/>
                  <a:pt x="705" y="743"/>
                </a:cubicBezTo>
                <a:cubicBezTo>
                  <a:pt x="705" y="739"/>
                  <a:pt x="702" y="736"/>
                  <a:pt x="698" y="736"/>
                </a:cubicBezTo>
                <a:close/>
                <a:moveTo>
                  <a:pt x="720" y="736"/>
                </a:moveTo>
                <a:cubicBezTo>
                  <a:pt x="715" y="736"/>
                  <a:pt x="712" y="739"/>
                  <a:pt x="712" y="743"/>
                </a:cubicBezTo>
                <a:cubicBezTo>
                  <a:pt x="712" y="747"/>
                  <a:pt x="715" y="750"/>
                  <a:pt x="720" y="750"/>
                </a:cubicBezTo>
                <a:cubicBezTo>
                  <a:pt x="724" y="750"/>
                  <a:pt x="727" y="747"/>
                  <a:pt x="727" y="743"/>
                </a:cubicBezTo>
                <a:cubicBezTo>
                  <a:pt x="727" y="739"/>
                  <a:pt x="724" y="736"/>
                  <a:pt x="720" y="736"/>
                </a:cubicBezTo>
                <a:close/>
                <a:moveTo>
                  <a:pt x="741" y="692"/>
                </a:moveTo>
                <a:cubicBezTo>
                  <a:pt x="746" y="692"/>
                  <a:pt x="749" y="689"/>
                  <a:pt x="749" y="686"/>
                </a:cubicBezTo>
                <a:cubicBezTo>
                  <a:pt x="749" y="682"/>
                  <a:pt x="746" y="679"/>
                  <a:pt x="741" y="679"/>
                </a:cubicBezTo>
                <a:cubicBezTo>
                  <a:pt x="737" y="679"/>
                  <a:pt x="734" y="682"/>
                  <a:pt x="734" y="686"/>
                </a:cubicBezTo>
                <a:cubicBezTo>
                  <a:pt x="734" y="689"/>
                  <a:pt x="737" y="692"/>
                  <a:pt x="741" y="692"/>
                </a:cubicBezTo>
                <a:close/>
                <a:moveTo>
                  <a:pt x="741" y="711"/>
                </a:moveTo>
                <a:cubicBezTo>
                  <a:pt x="746" y="711"/>
                  <a:pt x="749" y="708"/>
                  <a:pt x="749" y="705"/>
                </a:cubicBezTo>
                <a:cubicBezTo>
                  <a:pt x="749" y="701"/>
                  <a:pt x="746" y="698"/>
                  <a:pt x="741" y="698"/>
                </a:cubicBezTo>
                <a:cubicBezTo>
                  <a:pt x="737" y="698"/>
                  <a:pt x="734" y="701"/>
                  <a:pt x="734" y="705"/>
                </a:cubicBezTo>
                <a:cubicBezTo>
                  <a:pt x="734" y="708"/>
                  <a:pt x="737" y="711"/>
                  <a:pt x="741" y="711"/>
                </a:cubicBezTo>
                <a:close/>
                <a:moveTo>
                  <a:pt x="765" y="699"/>
                </a:moveTo>
                <a:cubicBezTo>
                  <a:pt x="761" y="699"/>
                  <a:pt x="758" y="702"/>
                  <a:pt x="758" y="706"/>
                </a:cubicBezTo>
                <a:cubicBezTo>
                  <a:pt x="758" y="709"/>
                  <a:pt x="761" y="712"/>
                  <a:pt x="765" y="712"/>
                </a:cubicBezTo>
                <a:cubicBezTo>
                  <a:pt x="770" y="712"/>
                  <a:pt x="773" y="709"/>
                  <a:pt x="773" y="706"/>
                </a:cubicBezTo>
                <a:cubicBezTo>
                  <a:pt x="773" y="702"/>
                  <a:pt x="770" y="699"/>
                  <a:pt x="765" y="699"/>
                </a:cubicBezTo>
                <a:close/>
                <a:moveTo>
                  <a:pt x="741" y="730"/>
                </a:moveTo>
                <a:cubicBezTo>
                  <a:pt x="746" y="730"/>
                  <a:pt x="749" y="727"/>
                  <a:pt x="749" y="724"/>
                </a:cubicBezTo>
                <a:cubicBezTo>
                  <a:pt x="749" y="720"/>
                  <a:pt x="746" y="717"/>
                  <a:pt x="741" y="717"/>
                </a:cubicBezTo>
                <a:cubicBezTo>
                  <a:pt x="737" y="717"/>
                  <a:pt x="734" y="720"/>
                  <a:pt x="734" y="724"/>
                </a:cubicBezTo>
                <a:cubicBezTo>
                  <a:pt x="734" y="727"/>
                  <a:pt x="737" y="730"/>
                  <a:pt x="741" y="730"/>
                </a:cubicBezTo>
                <a:close/>
                <a:moveTo>
                  <a:pt x="765" y="719"/>
                </a:moveTo>
                <a:cubicBezTo>
                  <a:pt x="761" y="719"/>
                  <a:pt x="758" y="722"/>
                  <a:pt x="758" y="725"/>
                </a:cubicBezTo>
                <a:cubicBezTo>
                  <a:pt x="758" y="728"/>
                  <a:pt x="761" y="731"/>
                  <a:pt x="765" y="731"/>
                </a:cubicBezTo>
                <a:cubicBezTo>
                  <a:pt x="770" y="731"/>
                  <a:pt x="773" y="728"/>
                  <a:pt x="773" y="725"/>
                </a:cubicBezTo>
                <a:cubicBezTo>
                  <a:pt x="773" y="722"/>
                  <a:pt x="770" y="719"/>
                  <a:pt x="765" y="719"/>
                </a:cubicBezTo>
                <a:close/>
                <a:moveTo>
                  <a:pt x="742" y="751"/>
                </a:moveTo>
                <a:cubicBezTo>
                  <a:pt x="746" y="751"/>
                  <a:pt x="749" y="747"/>
                  <a:pt x="749" y="743"/>
                </a:cubicBezTo>
                <a:cubicBezTo>
                  <a:pt x="749" y="740"/>
                  <a:pt x="746" y="736"/>
                  <a:pt x="741" y="736"/>
                </a:cubicBezTo>
                <a:cubicBezTo>
                  <a:pt x="737" y="736"/>
                  <a:pt x="734" y="740"/>
                  <a:pt x="734" y="743"/>
                </a:cubicBezTo>
                <a:cubicBezTo>
                  <a:pt x="734" y="747"/>
                  <a:pt x="738" y="751"/>
                  <a:pt x="742" y="751"/>
                </a:cubicBezTo>
                <a:close/>
                <a:moveTo>
                  <a:pt x="765" y="737"/>
                </a:moveTo>
                <a:cubicBezTo>
                  <a:pt x="761" y="737"/>
                  <a:pt x="758" y="741"/>
                  <a:pt x="758" y="744"/>
                </a:cubicBezTo>
                <a:cubicBezTo>
                  <a:pt x="758" y="748"/>
                  <a:pt x="761" y="751"/>
                  <a:pt x="765" y="751"/>
                </a:cubicBezTo>
                <a:cubicBezTo>
                  <a:pt x="770" y="751"/>
                  <a:pt x="773" y="748"/>
                  <a:pt x="773" y="744"/>
                </a:cubicBezTo>
                <a:cubicBezTo>
                  <a:pt x="773" y="741"/>
                  <a:pt x="770" y="737"/>
                  <a:pt x="765" y="737"/>
                </a:cubicBezTo>
                <a:close/>
                <a:moveTo>
                  <a:pt x="787" y="719"/>
                </a:moveTo>
                <a:cubicBezTo>
                  <a:pt x="783" y="719"/>
                  <a:pt x="780" y="722"/>
                  <a:pt x="780" y="725"/>
                </a:cubicBezTo>
                <a:cubicBezTo>
                  <a:pt x="780" y="728"/>
                  <a:pt x="783" y="731"/>
                  <a:pt x="787" y="731"/>
                </a:cubicBezTo>
                <a:cubicBezTo>
                  <a:pt x="791" y="731"/>
                  <a:pt x="795" y="728"/>
                  <a:pt x="795" y="725"/>
                </a:cubicBezTo>
                <a:cubicBezTo>
                  <a:pt x="795" y="722"/>
                  <a:pt x="791" y="719"/>
                  <a:pt x="787" y="719"/>
                </a:cubicBezTo>
                <a:close/>
                <a:moveTo>
                  <a:pt x="787" y="737"/>
                </a:moveTo>
                <a:cubicBezTo>
                  <a:pt x="783" y="737"/>
                  <a:pt x="780" y="741"/>
                  <a:pt x="780" y="744"/>
                </a:cubicBezTo>
                <a:cubicBezTo>
                  <a:pt x="780" y="748"/>
                  <a:pt x="783" y="751"/>
                  <a:pt x="787" y="751"/>
                </a:cubicBezTo>
                <a:cubicBezTo>
                  <a:pt x="791" y="751"/>
                  <a:pt x="795" y="748"/>
                  <a:pt x="795" y="744"/>
                </a:cubicBezTo>
                <a:cubicBezTo>
                  <a:pt x="795" y="741"/>
                  <a:pt x="791" y="737"/>
                  <a:pt x="787" y="737"/>
                </a:cubicBezTo>
                <a:close/>
                <a:moveTo>
                  <a:pt x="808" y="736"/>
                </a:moveTo>
                <a:cubicBezTo>
                  <a:pt x="804" y="736"/>
                  <a:pt x="801" y="739"/>
                  <a:pt x="801" y="743"/>
                </a:cubicBezTo>
                <a:cubicBezTo>
                  <a:pt x="801" y="747"/>
                  <a:pt x="804" y="750"/>
                  <a:pt x="808" y="750"/>
                </a:cubicBezTo>
                <a:cubicBezTo>
                  <a:pt x="813" y="750"/>
                  <a:pt x="816" y="747"/>
                  <a:pt x="816" y="743"/>
                </a:cubicBezTo>
                <a:cubicBezTo>
                  <a:pt x="816" y="739"/>
                  <a:pt x="813" y="736"/>
                  <a:pt x="808" y="736"/>
                </a:cubicBezTo>
                <a:close/>
                <a:moveTo>
                  <a:pt x="698" y="757"/>
                </a:moveTo>
                <a:cubicBezTo>
                  <a:pt x="693" y="757"/>
                  <a:pt x="690" y="759"/>
                  <a:pt x="690" y="763"/>
                </a:cubicBezTo>
                <a:cubicBezTo>
                  <a:pt x="690" y="766"/>
                  <a:pt x="693" y="769"/>
                  <a:pt x="698" y="769"/>
                </a:cubicBezTo>
                <a:cubicBezTo>
                  <a:pt x="702" y="769"/>
                  <a:pt x="705" y="766"/>
                  <a:pt x="705" y="763"/>
                </a:cubicBezTo>
                <a:cubicBezTo>
                  <a:pt x="705" y="759"/>
                  <a:pt x="702" y="757"/>
                  <a:pt x="698" y="757"/>
                </a:cubicBezTo>
                <a:close/>
                <a:moveTo>
                  <a:pt x="720" y="757"/>
                </a:moveTo>
                <a:cubicBezTo>
                  <a:pt x="715" y="757"/>
                  <a:pt x="712" y="759"/>
                  <a:pt x="712" y="763"/>
                </a:cubicBezTo>
                <a:cubicBezTo>
                  <a:pt x="712" y="766"/>
                  <a:pt x="715" y="769"/>
                  <a:pt x="720" y="769"/>
                </a:cubicBezTo>
                <a:cubicBezTo>
                  <a:pt x="724" y="769"/>
                  <a:pt x="727" y="766"/>
                  <a:pt x="727" y="763"/>
                </a:cubicBezTo>
                <a:cubicBezTo>
                  <a:pt x="727" y="759"/>
                  <a:pt x="724" y="757"/>
                  <a:pt x="720" y="757"/>
                </a:cubicBezTo>
                <a:close/>
                <a:moveTo>
                  <a:pt x="698" y="775"/>
                </a:moveTo>
                <a:cubicBezTo>
                  <a:pt x="693" y="775"/>
                  <a:pt x="690" y="778"/>
                  <a:pt x="690" y="782"/>
                </a:cubicBezTo>
                <a:cubicBezTo>
                  <a:pt x="690" y="786"/>
                  <a:pt x="693" y="789"/>
                  <a:pt x="698" y="789"/>
                </a:cubicBezTo>
                <a:cubicBezTo>
                  <a:pt x="702" y="789"/>
                  <a:pt x="705" y="786"/>
                  <a:pt x="705" y="782"/>
                </a:cubicBezTo>
                <a:cubicBezTo>
                  <a:pt x="705" y="778"/>
                  <a:pt x="702" y="775"/>
                  <a:pt x="698" y="775"/>
                </a:cubicBezTo>
                <a:close/>
                <a:moveTo>
                  <a:pt x="720" y="775"/>
                </a:moveTo>
                <a:cubicBezTo>
                  <a:pt x="715" y="775"/>
                  <a:pt x="712" y="778"/>
                  <a:pt x="712" y="782"/>
                </a:cubicBezTo>
                <a:cubicBezTo>
                  <a:pt x="712" y="786"/>
                  <a:pt x="715" y="789"/>
                  <a:pt x="720" y="789"/>
                </a:cubicBezTo>
                <a:cubicBezTo>
                  <a:pt x="724" y="789"/>
                  <a:pt x="727" y="786"/>
                  <a:pt x="727" y="782"/>
                </a:cubicBezTo>
                <a:cubicBezTo>
                  <a:pt x="727" y="778"/>
                  <a:pt x="724" y="775"/>
                  <a:pt x="720" y="775"/>
                </a:cubicBezTo>
                <a:close/>
                <a:moveTo>
                  <a:pt x="698" y="795"/>
                </a:moveTo>
                <a:cubicBezTo>
                  <a:pt x="693" y="795"/>
                  <a:pt x="690" y="798"/>
                  <a:pt x="690" y="801"/>
                </a:cubicBezTo>
                <a:cubicBezTo>
                  <a:pt x="690" y="805"/>
                  <a:pt x="693" y="808"/>
                  <a:pt x="698" y="808"/>
                </a:cubicBezTo>
                <a:cubicBezTo>
                  <a:pt x="702" y="808"/>
                  <a:pt x="705" y="805"/>
                  <a:pt x="705" y="801"/>
                </a:cubicBezTo>
                <a:cubicBezTo>
                  <a:pt x="705" y="798"/>
                  <a:pt x="702" y="795"/>
                  <a:pt x="698" y="795"/>
                </a:cubicBezTo>
                <a:close/>
                <a:moveTo>
                  <a:pt x="720" y="795"/>
                </a:moveTo>
                <a:cubicBezTo>
                  <a:pt x="715" y="795"/>
                  <a:pt x="712" y="798"/>
                  <a:pt x="712" y="801"/>
                </a:cubicBezTo>
                <a:cubicBezTo>
                  <a:pt x="712" y="805"/>
                  <a:pt x="715" y="808"/>
                  <a:pt x="720" y="808"/>
                </a:cubicBezTo>
                <a:cubicBezTo>
                  <a:pt x="724" y="808"/>
                  <a:pt x="727" y="805"/>
                  <a:pt x="727" y="801"/>
                </a:cubicBezTo>
                <a:cubicBezTo>
                  <a:pt x="727" y="798"/>
                  <a:pt x="724" y="795"/>
                  <a:pt x="720" y="795"/>
                </a:cubicBezTo>
                <a:close/>
                <a:moveTo>
                  <a:pt x="698" y="814"/>
                </a:moveTo>
                <a:cubicBezTo>
                  <a:pt x="693" y="814"/>
                  <a:pt x="690" y="817"/>
                  <a:pt x="690" y="821"/>
                </a:cubicBezTo>
                <a:cubicBezTo>
                  <a:pt x="690" y="825"/>
                  <a:pt x="693" y="828"/>
                  <a:pt x="698" y="828"/>
                </a:cubicBezTo>
                <a:cubicBezTo>
                  <a:pt x="702" y="828"/>
                  <a:pt x="705" y="825"/>
                  <a:pt x="705" y="821"/>
                </a:cubicBezTo>
                <a:cubicBezTo>
                  <a:pt x="705" y="817"/>
                  <a:pt x="702" y="814"/>
                  <a:pt x="698" y="814"/>
                </a:cubicBezTo>
                <a:close/>
                <a:moveTo>
                  <a:pt x="720" y="814"/>
                </a:moveTo>
                <a:cubicBezTo>
                  <a:pt x="715" y="814"/>
                  <a:pt x="712" y="817"/>
                  <a:pt x="712" y="821"/>
                </a:cubicBezTo>
                <a:cubicBezTo>
                  <a:pt x="712" y="825"/>
                  <a:pt x="715" y="828"/>
                  <a:pt x="720" y="828"/>
                </a:cubicBezTo>
                <a:cubicBezTo>
                  <a:pt x="724" y="828"/>
                  <a:pt x="727" y="825"/>
                  <a:pt x="727" y="821"/>
                </a:cubicBezTo>
                <a:cubicBezTo>
                  <a:pt x="727" y="817"/>
                  <a:pt x="724" y="814"/>
                  <a:pt x="720" y="814"/>
                </a:cubicBezTo>
                <a:close/>
                <a:moveTo>
                  <a:pt x="698" y="833"/>
                </a:moveTo>
                <a:cubicBezTo>
                  <a:pt x="693" y="833"/>
                  <a:pt x="690" y="837"/>
                  <a:pt x="690" y="840"/>
                </a:cubicBezTo>
                <a:cubicBezTo>
                  <a:pt x="690" y="844"/>
                  <a:pt x="693" y="847"/>
                  <a:pt x="698" y="847"/>
                </a:cubicBezTo>
                <a:cubicBezTo>
                  <a:pt x="702" y="847"/>
                  <a:pt x="705" y="844"/>
                  <a:pt x="705" y="840"/>
                </a:cubicBezTo>
                <a:cubicBezTo>
                  <a:pt x="705" y="837"/>
                  <a:pt x="702" y="833"/>
                  <a:pt x="698" y="833"/>
                </a:cubicBezTo>
                <a:close/>
                <a:moveTo>
                  <a:pt x="720" y="833"/>
                </a:moveTo>
                <a:cubicBezTo>
                  <a:pt x="715" y="833"/>
                  <a:pt x="712" y="837"/>
                  <a:pt x="712" y="840"/>
                </a:cubicBezTo>
                <a:cubicBezTo>
                  <a:pt x="712" y="844"/>
                  <a:pt x="715" y="847"/>
                  <a:pt x="720" y="847"/>
                </a:cubicBezTo>
                <a:cubicBezTo>
                  <a:pt x="724" y="847"/>
                  <a:pt x="727" y="844"/>
                  <a:pt x="727" y="840"/>
                </a:cubicBezTo>
                <a:cubicBezTo>
                  <a:pt x="727" y="837"/>
                  <a:pt x="724" y="833"/>
                  <a:pt x="720" y="833"/>
                </a:cubicBezTo>
                <a:close/>
                <a:moveTo>
                  <a:pt x="698" y="853"/>
                </a:moveTo>
                <a:cubicBezTo>
                  <a:pt x="693" y="853"/>
                  <a:pt x="690" y="856"/>
                  <a:pt x="690" y="860"/>
                </a:cubicBezTo>
                <a:cubicBezTo>
                  <a:pt x="690" y="864"/>
                  <a:pt x="693" y="867"/>
                  <a:pt x="698" y="867"/>
                </a:cubicBezTo>
                <a:cubicBezTo>
                  <a:pt x="702" y="867"/>
                  <a:pt x="705" y="864"/>
                  <a:pt x="705" y="860"/>
                </a:cubicBezTo>
                <a:cubicBezTo>
                  <a:pt x="705" y="856"/>
                  <a:pt x="702" y="853"/>
                  <a:pt x="698" y="853"/>
                </a:cubicBezTo>
                <a:close/>
                <a:moveTo>
                  <a:pt x="720" y="853"/>
                </a:moveTo>
                <a:cubicBezTo>
                  <a:pt x="715" y="853"/>
                  <a:pt x="712" y="856"/>
                  <a:pt x="712" y="860"/>
                </a:cubicBezTo>
                <a:cubicBezTo>
                  <a:pt x="712" y="864"/>
                  <a:pt x="715" y="867"/>
                  <a:pt x="720" y="867"/>
                </a:cubicBezTo>
                <a:cubicBezTo>
                  <a:pt x="724" y="867"/>
                  <a:pt x="727" y="864"/>
                  <a:pt x="727" y="860"/>
                </a:cubicBezTo>
                <a:cubicBezTo>
                  <a:pt x="727" y="856"/>
                  <a:pt x="724" y="853"/>
                  <a:pt x="720" y="853"/>
                </a:cubicBezTo>
                <a:close/>
                <a:moveTo>
                  <a:pt x="698" y="873"/>
                </a:moveTo>
                <a:cubicBezTo>
                  <a:pt x="693" y="873"/>
                  <a:pt x="690" y="876"/>
                  <a:pt x="690" y="879"/>
                </a:cubicBezTo>
                <a:cubicBezTo>
                  <a:pt x="690" y="883"/>
                  <a:pt x="693" y="885"/>
                  <a:pt x="698" y="885"/>
                </a:cubicBezTo>
                <a:cubicBezTo>
                  <a:pt x="702" y="885"/>
                  <a:pt x="705" y="883"/>
                  <a:pt x="705" y="879"/>
                </a:cubicBezTo>
                <a:cubicBezTo>
                  <a:pt x="705" y="876"/>
                  <a:pt x="702" y="873"/>
                  <a:pt x="698" y="873"/>
                </a:cubicBezTo>
                <a:close/>
                <a:moveTo>
                  <a:pt x="720" y="873"/>
                </a:moveTo>
                <a:cubicBezTo>
                  <a:pt x="715" y="873"/>
                  <a:pt x="712" y="876"/>
                  <a:pt x="712" y="879"/>
                </a:cubicBezTo>
                <a:cubicBezTo>
                  <a:pt x="712" y="883"/>
                  <a:pt x="715" y="885"/>
                  <a:pt x="720" y="885"/>
                </a:cubicBezTo>
                <a:cubicBezTo>
                  <a:pt x="724" y="885"/>
                  <a:pt x="727" y="883"/>
                  <a:pt x="727" y="879"/>
                </a:cubicBezTo>
                <a:cubicBezTo>
                  <a:pt x="727" y="876"/>
                  <a:pt x="724" y="873"/>
                  <a:pt x="720" y="873"/>
                </a:cubicBezTo>
                <a:close/>
                <a:moveTo>
                  <a:pt x="698" y="891"/>
                </a:moveTo>
                <a:cubicBezTo>
                  <a:pt x="693" y="891"/>
                  <a:pt x="690" y="894"/>
                  <a:pt x="690" y="898"/>
                </a:cubicBezTo>
                <a:cubicBezTo>
                  <a:pt x="690" y="902"/>
                  <a:pt x="693" y="905"/>
                  <a:pt x="698" y="905"/>
                </a:cubicBezTo>
                <a:cubicBezTo>
                  <a:pt x="702" y="905"/>
                  <a:pt x="705" y="902"/>
                  <a:pt x="705" y="898"/>
                </a:cubicBezTo>
                <a:cubicBezTo>
                  <a:pt x="705" y="894"/>
                  <a:pt x="702" y="891"/>
                  <a:pt x="698" y="891"/>
                </a:cubicBezTo>
                <a:close/>
                <a:moveTo>
                  <a:pt x="720" y="891"/>
                </a:moveTo>
                <a:cubicBezTo>
                  <a:pt x="715" y="891"/>
                  <a:pt x="712" y="894"/>
                  <a:pt x="712" y="898"/>
                </a:cubicBezTo>
                <a:cubicBezTo>
                  <a:pt x="712" y="902"/>
                  <a:pt x="715" y="905"/>
                  <a:pt x="720" y="905"/>
                </a:cubicBezTo>
                <a:cubicBezTo>
                  <a:pt x="724" y="905"/>
                  <a:pt x="727" y="902"/>
                  <a:pt x="727" y="898"/>
                </a:cubicBezTo>
                <a:cubicBezTo>
                  <a:pt x="727" y="894"/>
                  <a:pt x="724" y="891"/>
                  <a:pt x="720" y="891"/>
                </a:cubicBezTo>
                <a:close/>
                <a:moveTo>
                  <a:pt x="742" y="757"/>
                </a:moveTo>
                <a:cubicBezTo>
                  <a:pt x="738" y="757"/>
                  <a:pt x="735" y="760"/>
                  <a:pt x="735" y="764"/>
                </a:cubicBezTo>
                <a:cubicBezTo>
                  <a:pt x="735" y="767"/>
                  <a:pt x="738" y="770"/>
                  <a:pt x="742" y="770"/>
                </a:cubicBezTo>
                <a:cubicBezTo>
                  <a:pt x="747" y="770"/>
                  <a:pt x="750" y="767"/>
                  <a:pt x="750" y="764"/>
                </a:cubicBezTo>
                <a:cubicBezTo>
                  <a:pt x="750" y="760"/>
                  <a:pt x="747" y="757"/>
                  <a:pt x="742" y="757"/>
                </a:cubicBezTo>
                <a:close/>
                <a:moveTo>
                  <a:pt x="765" y="757"/>
                </a:moveTo>
                <a:cubicBezTo>
                  <a:pt x="761" y="757"/>
                  <a:pt x="758" y="760"/>
                  <a:pt x="758" y="764"/>
                </a:cubicBezTo>
                <a:cubicBezTo>
                  <a:pt x="758" y="767"/>
                  <a:pt x="761" y="770"/>
                  <a:pt x="765" y="770"/>
                </a:cubicBezTo>
                <a:cubicBezTo>
                  <a:pt x="770" y="770"/>
                  <a:pt x="773" y="767"/>
                  <a:pt x="773" y="764"/>
                </a:cubicBezTo>
                <a:cubicBezTo>
                  <a:pt x="773" y="760"/>
                  <a:pt x="770" y="757"/>
                  <a:pt x="765" y="757"/>
                </a:cubicBezTo>
                <a:close/>
                <a:moveTo>
                  <a:pt x="742" y="776"/>
                </a:moveTo>
                <a:cubicBezTo>
                  <a:pt x="738" y="776"/>
                  <a:pt x="735" y="779"/>
                  <a:pt x="735" y="783"/>
                </a:cubicBezTo>
                <a:cubicBezTo>
                  <a:pt x="735" y="786"/>
                  <a:pt x="738" y="789"/>
                  <a:pt x="742" y="789"/>
                </a:cubicBezTo>
                <a:cubicBezTo>
                  <a:pt x="747" y="789"/>
                  <a:pt x="750" y="786"/>
                  <a:pt x="750" y="783"/>
                </a:cubicBezTo>
                <a:cubicBezTo>
                  <a:pt x="750" y="779"/>
                  <a:pt x="747" y="776"/>
                  <a:pt x="742" y="776"/>
                </a:cubicBezTo>
                <a:close/>
                <a:moveTo>
                  <a:pt x="765" y="776"/>
                </a:moveTo>
                <a:cubicBezTo>
                  <a:pt x="761" y="776"/>
                  <a:pt x="758" y="779"/>
                  <a:pt x="758" y="783"/>
                </a:cubicBezTo>
                <a:cubicBezTo>
                  <a:pt x="758" y="786"/>
                  <a:pt x="761" y="789"/>
                  <a:pt x="765" y="789"/>
                </a:cubicBezTo>
                <a:cubicBezTo>
                  <a:pt x="770" y="789"/>
                  <a:pt x="773" y="786"/>
                  <a:pt x="773" y="783"/>
                </a:cubicBezTo>
                <a:cubicBezTo>
                  <a:pt x="773" y="779"/>
                  <a:pt x="770" y="776"/>
                  <a:pt x="765" y="776"/>
                </a:cubicBezTo>
                <a:close/>
                <a:moveTo>
                  <a:pt x="742" y="796"/>
                </a:moveTo>
                <a:cubicBezTo>
                  <a:pt x="738" y="796"/>
                  <a:pt x="735" y="799"/>
                  <a:pt x="735" y="802"/>
                </a:cubicBezTo>
                <a:cubicBezTo>
                  <a:pt x="735" y="806"/>
                  <a:pt x="738" y="809"/>
                  <a:pt x="742" y="809"/>
                </a:cubicBezTo>
                <a:cubicBezTo>
                  <a:pt x="747" y="809"/>
                  <a:pt x="750" y="806"/>
                  <a:pt x="750" y="802"/>
                </a:cubicBezTo>
                <a:cubicBezTo>
                  <a:pt x="750" y="799"/>
                  <a:pt x="747" y="796"/>
                  <a:pt x="742" y="796"/>
                </a:cubicBezTo>
                <a:close/>
                <a:moveTo>
                  <a:pt x="765" y="796"/>
                </a:moveTo>
                <a:cubicBezTo>
                  <a:pt x="761" y="796"/>
                  <a:pt x="758" y="799"/>
                  <a:pt x="758" y="802"/>
                </a:cubicBezTo>
                <a:cubicBezTo>
                  <a:pt x="758" y="806"/>
                  <a:pt x="761" y="809"/>
                  <a:pt x="765" y="809"/>
                </a:cubicBezTo>
                <a:cubicBezTo>
                  <a:pt x="770" y="809"/>
                  <a:pt x="773" y="806"/>
                  <a:pt x="773" y="802"/>
                </a:cubicBezTo>
                <a:cubicBezTo>
                  <a:pt x="773" y="799"/>
                  <a:pt x="770" y="796"/>
                  <a:pt x="765" y="796"/>
                </a:cubicBezTo>
                <a:close/>
                <a:moveTo>
                  <a:pt x="742" y="829"/>
                </a:moveTo>
                <a:cubicBezTo>
                  <a:pt x="746" y="829"/>
                  <a:pt x="749" y="824"/>
                  <a:pt x="749" y="821"/>
                </a:cubicBezTo>
                <a:cubicBezTo>
                  <a:pt x="749" y="817"/>
                  <a:pt x="746" y="814"/>
                  <a:pt x="741" y="814"/>
                </a:cubicBezTo>
                <a:cubicBezTo>
                  <a:pt x="737" y="814"/>
                  <a:pt x="734" y="817"/>
                  <a:pt x="734" y="821"/>
                </a:cubicBezTo>
                <a:cubicBezTo>
                  <a:pt x="734" y="824"/>
                  <a:pt x="738" y="829"/>
                  <a:pt x="742" y="829"/>
                </a:cubicBezTo>
                <a:close/>
                <a:moveTo>
                  <a:pt x="765" y="815"/>
                </a:moveTo>
                <a:cubicBezTo>
                  <a:pt x="761" y="815"/>
                  <a:pt x="758" y="818"/>
                  <a:pt x="758" y="822"/>
                </a:cubicBezTo>
                <a:cubicBezTo>
                  <a:pt x="758" y="826"/>
                  <a:pt x="761" y="829"/>
                  <a:pt x="765" y="829"/>
                </a:cubicBezTo>
                <a:cubicBezTo>
                  <a:pt x="770" y="829"/>
                  <a:pt x="773" y="826"/>
                  <a:pt x="773" y="822"/>
                </a:cubicBezTo>
                <a:cubicBezTo>
                  <a:pt x="773" y="818"/>
                  <a:pt x="770" y="815"/>
                  <a:pt x="765" y="815"/>
                </a:cubicBezTo>
                <a:close/>
                <a:moveTo>
                  <a:pt x="742" y="834"/>
                </a:moveTo>
                <a:cubicBezTo>
                  <a:pt x="738" y="834"/>
                  <a:pt x="735" y="837"/>
                  <a:pt x="735" y="841"/>
                </a:cubicBezTo>
                <a:cubicBezTo>
                  <a:pt x="735" y="845"/>
                  <a:pt x="738" y="848"/>
                  <a:pt x="742" y="848"/>
                </a:cubicBezTo>
                <a:cubicBezTo>
                  <a:pt x="747" y="848"/>
                  <a:pt x="750" y="845"/>
                  <a:pt x="750" y="841"/>
                </a:cubicBezTo>
                <a:cubicBezTo>
                  <a:pt x="750" y="837"/>
                  <a:pt x="747" y="834"/>
                  <a:pt x="742" y="834"/>
                </a:cubicBezTo>
                <a:close/>
                <a:moveTo>
                  <a:pt x="765" y="834"/>
                </a:moveTo>
                <a:cubicBezTo>
                  <a:pt x="761" y="834"/>
                  <a:pt x="758" y="837"/>
                  <a:pt x="758" y="841"/>
                </a:cubicBezTo>
                <a:cubicBezTo>
                  <a:pt x="758" y="845"/>
                  <a:pt x="761" y="848"/>
                  <a:pt x="765" y="848"/>
                </a:cubicBezTo>
                <a:cubicBezTo>
                  <a:pt x="770" y="848"/>
                  <a:pt x="773" y="845"/>
                  <a:pt x="773" y="841"/>
                </a:cubicBezTo>
                <a:cubicBezTo>
                  <a:pt x="773" y="837"/>
                  <a:pt x="770" y="834"/>
                  <a:pt x="765" y="834"/>
                </a:cubicBezTo>
                <a:close/>
                <a:moveTo>
                  <a:pt x="741" y="867"/>
                </a:moveTo>
                <a:cubicBezTo>
                  <a:pt x="748" y="867"/>
                  <a:pt x="749" y="866"/>
                  <a:pt x="749" y="860"/>
                </a:cubicBezTo>
                <a:cubicBezTo>
                  <a:pt x="749" y="855"/>
                  <a:pt x="746" y="853"/>
                  <a:pt x="741" y="853"/>
                </a:cubicBezTo>
                <a:cubicBezTo>
                  <a:pt x="737" y="853"/>
                  <a:pt x="734" y="855"/>
                  <a:pt x="734" y="860"/>
                </a:cubicBezTo>
                <a:cubicBezTo>
                  <a:pt x="734" y="863"/>
                  <a:pt x="737" y="867"/>
                  <a:pt x="741" y="867"/>
                </a:cubicBezTo>
                <a:close/>
                <a:moveTo>
                  <a:pt x="765" y="854"/>
                </a:moveTo>
                <a:cubicBezTo>
                  <a:pt x="761" y="854"/>
                  <a:pt x="758" y="857"/>
                  <a:pt x="758" y="861"/>
                </a:cubicBezTo>
                <a:cubicBezTo>
                  <a:pt x="758" y="864"/>
                  <a:pt x="761" y="867"/>
                  <a:pt x="765" y="867"/>
                </a:cubicBezTo>
                <a:cubicBezTo>
                  <a:pt x="770" y="867"/>
                  <a:pt x="773" y="864"/>
                  <a:pt x="773" y="861"/>
                </a:cubicBezTo>
                <a:cubicBezTo>
                  <a:pt x="773" y="857"/>
                  <a:pt x="770" y="854"/>
                  <a:pt x="765" y="854"/>
                </a:cubicBezTo>
                <a:close/>
                <a:moveTo>
                  <a:pt x="742" y="873"/>
                </a:moveTo>
                <a:cubicBezTo>
                  <a:pt x="738" y="873"/>
                  <a:pt x="735" y="876"/>
                  <a:pt x="735" y="880"/>
                </a:cubicBezTo>
                <a:cubicBezTo>
                  <a:pt x="735" y="883"/>
                  <a:pt x="738" y="886"/>
                  <a:pt x="742" y="886"/>
                </a:cubicBezTo>
                <a:cubicBezTo>
                  <a:pt x="747" y="886"/>
                  <a:pt x="750" y="883"/>
                  <a:pt x="750" y="880"/>
                </a:cubicBezTo>
                <a:cubicBezTo>
                  <a:pt x="750" y="876"/>
                  <a:pt x="747" y="873"/>
                  <a:pt x="742" y="873"/>
                </a:cubicBezTo>
                <a:close/>
                <a:moveTo>
                  <a:pt x="764" y="885"/>
                </a:moveTo>
                <a:cubicBezTo>
                  <a:pt x="768" y="885"/>
                  <a:pt x="771" y="883"/>
                  <a:pt x="771" y="878"/>
                </a:cubicBezTo>
                <a:cubicBezTo>
                  <a:pt x="771" y="875"/>
                  <a:pt x="769" y="873"/>
                  <a:pt x="765" y="873"/>
                </a:cubicBezTo>
                <a:cubicBezTo>
                  <a:pt x="761" y="873"/>
                  <a:pt x="756" y="875"/>
                  <a:pt x="756" y="878"/>
                </a:cubicBezTo>
                <a:cubicBezTo>
                  <a:pt x="756" y="883"/>
                  <a:pt x="759" y="885"/>
                  <a:pt x="764" y="885"/>
                </a:cubicBezTo>
                <a:close/>
                <a:moveTo>
                  <a:pt x="742" y="905"/>
                </a:moveTo>
                <a:cubicBezTo>
                  <a:pt x="746" y="905"/>
                  <a:pt x="749" y="902"/>
                  <a:pt x="749" y="898"/>
                </a:cubicBezTo>
                <a:cubicBezTo>
                  <a:pt x="749" y="894"/>
                  <a:pt x="746" y="891"/>
                  <a:pt x="741" y="891"/>
                </a:cubicBezTo>
                <a:cubicBezTo>
                  <a:pt x="737" y="891"/>
                  <a:pt x="734" y="894"/>
                  <a:pt x="734" y="898"/>
                </a:cubicBezTo>
                <a:cubicBezTo>
                  <a:pt x="734" y="902"/>
                  <a:pt x="738" y="905"/>
                  <a:pt x="742" y="905"/>
                </a:cubicBezTo>
                <a:close/>
                <a:moveTo>
                  <a:pt x="764" y="905"/>
                </a:moveTo>
                <a:cubicBezTo>
                  <a:pt x="768" y="905"/>
                  <a:pt x="771" y="902"/>
                  <a:pt x="771" y="898"/>
                </a:cubicBezTo>
                <a:cubicBezTo>
                  <a:pt x="771" y="895"/>
                  <a:pt x="769" y="892"/>
                  <a:pt x="765" y="892"/>
                </a:cubicBezTo>
                <a:cubicBezTo>
                  <a:pt x="761" y="892"/>
                  <a:pt x="756" y="895"/>
                  <a:pt x="756" y="898"/>
                </a:cubicBezTo>
                <a:cubicBezTo>
                  <a:pt x="756" y="902"/>
                  <a:pt x="759" y="905"/>
                  <a:pt x="764" y="905"/>
                </a:cubicBezTo>
                <a:close/>
                <a:moveTo>
                  <a:pt x="786" y="757"/>
                </a:moveTo>
                <a:cubicBezTo>
                  <a:pt x="782" y="757"/>
                  <a:pt x="779" y="759"/>
                  <a:pt x="779" y="763"/>
                </a:cubicBezTo>
                <a:cubicBezTo>
                  <a:pt x="779" y="766"/>
                  <a:pt x="782" y="769"/>
                  <a:pt x="786" y="769"/>
                </a:cubicBezTo>
                <a:cubicBezTo>
                  <a:pt x="791" y="769"/>
                  <a:pt x="794" y="766"/>
                  <a:pt x="794" y="763"/>
                </a:cubicBezTo>
                <a:cubicBezTo>
                  <a:pt x="794" y="759"/>
                  <a:pt x="791" y="757"/>
                  <a:pt x="786" y="757"/>
                </a:cubicBezTo>
                <a:close/>
                <a:moveTo>
                  <a:pt x="808" y="757"/>
                </a:moveTo>
                <a:cubicBezTo>
                  <a:pt x="804" y="757"/>
                  <a:pt x="801" y="759"/>
                  <a:pt x="801" y="763"/>
                </a:cubicBezTo>
                <a:cubicBezTo>
                  <a:pt x="801" y="766"/>
                  <a:pt x="804" y="769"/>
                  <a:pt x="808" y="769"/>
                </a:cubicBezTo>
                <a:cubicBezTo>
                  <a:pt x="813" y="769"/>
                  <a:pt x="816" y="766"/>
                  <a:pt x="816" y="763"/>
                </a:cubicBezTo>
                <a:cubicBezTo>
                  <a:pt x="816" y="759"/>
                  <a:pt x="813" y="757"/>
                  <a:pt x="808" y="757"/>
                </a:cubicBezTo>
                <a:close/>
                <a:moveTo>
                  <a:pt x="786" y="775"/>
                </a:moveTo>
                <a:cubicBezTo>
                  <a:pt x="782" y="775"/>
                  <a:pt x="779" y="778"/>
                  <a:pt x="779" y="782"/>
                </a:cubicBezTo>
                <a:cubicBezTo>
                  <a:pt x="779" y="786"/>
                  <a:pt x="782" y="789"/>
                  <a:pt x="786" y="789"/>
                </a:cubicBezTo>
                <a:cubicBezTo>
                  <a:pt x="791" y="789"/>
                  <a:pt x="794" y="786"/>
                  <a:pt x="794" y="782"/>
                </a:cubicBezTo>
                <a:cubicBezTo>
                  <a:pt x="794" y="778"/>
                  <a:pt x="791" y="775"/>
                  <a:pt x="786" y="775"/>
                </a:cubicBezTo>
                <a:close/>
                <a:moveTo>
                  <a:pt x="808" y="775"/>
                </a:moveTo>
                <a:cubicBezTo>
                  <a:pt x="804" y="775"/>
                  <a:pt x="801" y="778"/>
                  <a:pt x="801" y="782"/>
                </a:cubicBezTo>
                <a:cubicBezTo>
                  <a:pt x="801" y="786"/>
                  <a:pt x="804" y="789"/>
                  <a:pt x="808" y="789"/>
                </a:cubicBezTo>
                <a:cubicBezTo>
                  <a:pt x="813" y="789"/>
                  <a:pt x="816" y="786"/>
                  <a:pt x="816" y="782"/>
                </a:cubicBezTo>
                <a:cubicBezTo>
                  <a:pt x="816" y="778"/>
                  <a:pt x="813" y="775"/>
                  <a:pt x="808" y="775"/>
                </a:cubicBezTo>
                <a:close/>
                <a:moveTo>
                  <a:pt x="786" y="795"/>
                </a:moveTo>
                <a:cubicBezTo>
                  <a:pt x="782" y="795"/>
                  <a:pt x="779" y="798"/>
                  <a:pt x="779" y="801"/>
                </a:cubicBezTo>
                <a:cubicBezTo>
                  <a:pt x="779" y="805"/>
                  <a:pt x="782" y="808"/>
                  <a:pt x="786" y="808"/>
                </a:cubicBezTo>
                <a:cubicBezTo>
                  <a:pt x="791" y="808"/>
                  <a:pt x="794" y="805"/>
                  <a:pt x="794" y="801"/>
                </a:cubicBezTo>
                <a:cubicBezTo>
                  <a:pt x="794" y="798"/>
                  <a:pt x="791" y="795"/>
                  <a:pt x="786" y="795"/>
                </a:cubicBezTo>
                <a:close/>
                <a:moveTo>
                  <a:pt x="808" y="795"/>
                </a:moveTo>
                <a:cubicBezTo>
                  <a:pt x="804" y="795"/>
                  <a:pt x="801" y="798"/>
                  <a:pt x="801" y="801"/>
                </a:cubicBezTo>
                <a:cubicBezTo>
                  <a:pt x="801" y="805"/>
                  <a:pt x="804" y="808"/>
                  <a:pt x="808" y="808"/>
                </a:cubicBezTo>
                <a:cubicBezTo>
                  <a:pt x="813" y="808"/>
                  <a:pt x="816" y="805"/>
                  <a:pt x="816" y="801"/>
                </a:cubicBezTo>
                <a:cubicBezTo>
                  <a:pt x="816" y="798"/>
                  <a:pt x="813" y="795"/>
                  <a:pt x="808" y="795"/>
                </a:cubicBezTo>
                <a:close/>
                <a:moveTo>
                  <a:pt x="786" y="814"/>
                </a:moveTo>
                <a:cubicBezTo>
                  <a:pt x="782" y="814"/>
                  <a:pt x="779" y="817"/>
                  <a:pt x="779" y="821"/>
                </a:cubicBezTo>
                <a:cubicBezTo>
                  <a:pt x="779" y="825"/>
                  <a:pt x="782" y="828"/>
                  <a:pt x="786" y="828"/>
                </a:cubicBezTo>
                <a:cubicBezTo>
                  <a:pt x="791" y="828"/>
                  <a:pt x="794" y="825"/>
                  <a:pt x="794" y="821"/>
                </a:cubicBezTo>
                <a:cubicBezTo>
                  <a:pt x="794" y="817"/>
                  <a:pt x="791" y="814"/>
                  <a:pt x="786" y="814"/>
                </a:cubicBezTo>
                <a:close/>
                <a:moveTo>
                  <a:pt x="808" y="814"/>
                </a:moveTo>
                <a:cubicBezTo>
                  <a:pt x="804" y="814"/>
                  <a:pt x="801" y="817"/>
                  <a:pt x="801" y="821"/>
                </a:cubicBezTo>
                <a:cubicBezTo>
                  <a:pt x="801" y="825"/>
                  <a:pt x="804" y="828"/>
                  <a:pt x="808" y="828"/>
                </a:cubicBezTo>
                <a:cubicBezTo>
                  <a:pt x="813" y="828"/>
                  <a:pt x="816" y="825"/>
                  <a:pt x="816" y="821"/>
                </a:cubicBezTo>
                <a:cubicBezTo>
                  <a:pt x="816" y="817"/>
                  <a:pt x="813" y="814"/>
                  <a:pt x="808" y="814"/>
                </a:cubicBezTo>
                <a:close/>
                <a:moveTo>
                  <a:pt x="786" y="833"/>
                </a:moveTo>
                <a:cubicBezTo>
                  <a:pt x="782" y="833"/>
                  <a:pt x="779" y="837"/>
                  <a:pt x="779" y="840"/>
                </a:cubicBezTo>
                <a:cubicBezTo>
                  <a:pt x="779" y="844"/>
                  <a:pt x="782" y="847"/>
                  <a:pt x="786" y="847"/>
                </a:cubicBezTo>
                <a:cubicBezTo>
                  <a:pt x="791" y="847"/>
                  <a:pt x="794" y="844"/>
                  <a:pt x="794" y="840"/>
                </a:cubicBezTo>
                <a:cubicBezTo>
                  <a:pt x="794" y="837"/>
                  <a:pt x="791" y="833"/>
                  <a:pt x="786" y="833"/>
                </a:cubicBezTo>
                <a:close/>
                <a:moveTo>
                  <a:pt x="808" y="833"/>
                </a:moveTo>
                <a:cubicBezTo>
                  <a:pt x="804" y="833"/>
                  <a:pt x="801" y="837"/>
                  <a:pt x="801" y="840"/>
                </a:cubicBezTo>
                <a:cubicBezTo>
                  <a:pt x="801" y="844"/>
                  <a:pt x="804" y="847"/>
                  <a:pt x="808" y="847"/>
                </a:cubicBezTo>
                <a:cubicBezTo>
                  <a:pt x="813" y="847"/>
                  <a:pt x="816" y="844"/>
                  <a:pt x="816" y="840"/>
                </a:cubicBezTo>
                <a:cubicBezTo>
                  <a:pt x="816" y="837"/>
                  <a:pt x="813" y="833"/>
                  <a:pt x="808" y="833"/>
                </a:cubicBezTo>
                <a:close/>
                <a:moveTo>
                  <a:pt x="786" y="853"/>
                </a:moveTo>
                <a:cubicBezTo>
                  <a:pt x="782" y="853"/>
                  <a:pt x="779" y="856"/>
                  <a:pt x="779" y="860"/>
                </a:cubicBezTo>
                <a:cubicBezTo>
                  <a:pt x="779" y="864"/>
                  <a:pt x="782" y="867"/>
                  <a:pt x="786" y="867"/>
                </a:cubicBezTo>
                <a:cubicBezTo>
                  <a:pt x="791" y="867"/>
                  <a:pt x="794" y="864"/>
                  <a:pt x="794" y="860"/>
                </a:cubicBezTo>
                <a:cubicBezTo>
                  <a:pt x="794" y="856"/>
                  <a:pt x="791" y="853"/>
                  <a:pt x="786" y="853"/>
                </a:cubicBezTo>
                <a:close/>
                <a:moveTo>
                  <a:pt x="808" y="853"/>
                </a:moveTo>
                <a:cubicBezTo>
                  <a:pt x="804" y="853"/>
                  <a:pt x="801" y="856"/>
                  <a:pt x="801" y="860"/>
                </a:cubicBezTo>
                <a:cubicBezTo>
                  <a:pt x="801" y="864"/>
                  <a:pt x="804" y="867"/>
                  <a:pt x="808" y="867"/>
                </a:cubicBezTo>
                <a:cubicBezTo>
                  <a:pt x="813" y="867"/>
                  <a:pt x="816" y="864"/>
                  <a:pt x="816" y="860"/>
                </a:cubicBezTo>
                <a:cubicBezTo>
                  <a:pt x="816" y="856"/>
                  <a:pt x="813" y="853"/>
                  <a:pt x="808" y="853"/>
                </a:cubicBezTo>
                <a:close/>
                <a:moveTo>
                  <a:pt x="786" y="873"/>
                </a:moveTo>
                <a:cubicBezTo>
                  <a:pt x="782" y="873"/>
                  <a:pt x="779" y="876"/>
                  <a:pt x="779" y="879"/>
                </a:cubicBezTo>
                <a:cubicBezTo>
                  <a:pt x="779" y="883"/>
                  <a:pt x="782" y="885"/>
                  <a:pt x="786" y="885"/>
                </a:cubicBezTo>
                <a:cubicBezTo>
                  <a:pt x="791" y="885"/>
                  <a:pt x="794" y="883"/>
                  <a:pt x="794" y="879"/>
                </a:cubicBezTo>
                <a:cubicBezTo>
                  <a:pt x="794" y="876"/>
                  <a:pt x="791" y="873"/>
                  <a:pt x="786" y="873"/>
                </a:cubicBezTo>
                <a:close/>
                <a:moveTo>
                  <a:pt x="808" y="873"/>
                </a:moveTo>
                <a:cubicBezTo>
                  <a:pt x="804" y="873"/>
                  <a:pt x="801" y="876"/>
                  <a:pt x="801" y="879"/>
                </a:cubicBezTo>
                <a:cubicBezTo>
                  <a:pt x="801" y="883"/>
                  <a:pt x="804" y="885"/>
                  <a:pt x="808" y="885"/>
                </a:cubicBezTo>
                <a:cubicBezTo>
                  <a:pt x="813" y="885"/>
                  <a:pt x="816" y="883"/>
                  <a:pt x="816" y="879"/>
                </a:cubicBezTo>
                <a:cubicBezTo>
                  <a:pt x="816" y="876"/>
                  <a:pt x="813" y="873"/>
                  <a:pt x="808" y="873"/>
                </a:cubicBezTo>
                <a:close/>
                <a:moveTo>
                  <a:pt x="786" y="891"/>
                </a:moveTo>
                <a:cubicBezTo>
                  <a:pt x="782" y="891"/>
                  <a:pt x="779" y="894"/>
                  <a:pt x="779" y="898"/>
                </a:cubicBezTo>
                <a:cubicBezTo>
                  <a:pt x="779" y="902"/>
                  <a:pt x="782" y="905"/>
                  <a:pt x="786" y="905"/>
                </a:cubicBezTo>
                <a:cubicBezTo>
                  <a:pt x="791" y="905"/>
                  <a:pt x="794" y="902"/>
                  <a:pt x="794" y="898"/>
                </a:cubicBezTo>
                <a:cubicBezTo>
                  <a:pt x="794" y="894"/>
                  <a:pt x="791" y="891"/>
                  <a:pt x="786" y="891"/>
                </a:cubicBezTo>
                <a:close/>
                <a:moveTo>
                  <a:pt x="808" y="891"/>
                </a:moveTo>
                <a:cubicBezTo>
                  <a:pt x="804" y="891"/>
                  <a:pt x="801" y="894"/>
                  <a:pt x="801" y="898"/>
                </a:cubicBezTo>
                <a:cubicBezTo>
                  <a:pt x="801" y="902"/>
                  <a:pt x="804" y="905"/>
                  <a:pt x="808" y="905"/>
                </a:cubicBezTo>
                <a:cubicBezTo>
                  <a:pt x="813" y="905"/>
                  <a:pt x="816" y="902"/>
                  <a:pt x="816" y="898"/>
                </a:cubicBezTo>
                <a:cubicBezTo>
                  <a:pt x="816" y="894"/>
                  <a:pt x="813" y="891"/>
                  <a:pt x="808" y="891"/>
                </a:cubicBezTo>
                <a:close/>
                <a:moveTo>
                  <a:pt x="830" y="757"/>
                </a:moveTo>
                <a:cubicBezTo>
                  <a:pt x="826" y="757"/>
                  <a:pt x="822" y="759"/>
                  <a:pt x="822" y="763"/>
                </a:cubicBezTo>
                <a:cubicBezTo>
                  <a:pt x="822" y="766"/>
                  <a:pt x="826" y="769"/>
                  <a:pt x="830" y="769"/>
                </a:cubicBezTo>
                <a:cubicBezTo>
                  <a:pt x="834" y="769"/>
                  <a:pt x="838" y="766"/>
                  <a:pt x="838" y="763"/>
                </a:cubicBezTo>
                <a:cubicBezTo>
                  <a:pt x="838" y="759"/>
                  <a:pt x="834" y="757"/>
                  <a:pt x="830" y="757"/>
                </a:cubicBezTo>
                <a:close/>
                <a:moveTo>
                  <a:pt x="830" y="775"/>
                </a:moveTo>
                <a:cubicBezTo>
                  <a:pt x="826" y="775"/>
                  <a:pt x="822" y="778"/>
                  <a:pt x="822" y="782"/>
                </a:cubicBezTo>
                <a:cubicBezTo>
                  <a:pt x="822" y="786"/>
                  <a:pt x="826" y="789"/>
                  <a:pt x="830" y="789"/>
                </a:cubicBezTo>
                <a:cubicBezTo>
                  <a:pt x="834" y="789"/>
                  <a:pt x="838" y="786"/>
                  <a:pt x="838" y="782"/>
                </a:cubicBezTo>
                <a:cubicBezTo>
                  <a:pt x="838" y="778"/>
                  <a:pt x="834" y="775"/>
                  <a:pt x="830" y="775"/>
                </a:cubicBezTo>
                <a:close/>
                <a:moveTo>
                  <a:pt x="852" y="775"/>
                </a:moveTo>
                <a:cubicBezTo>
                  <a:pt x="848" y="775"/>
                  <a:pt x="845" y="778"/>
                  <a:pt x="845" y="782"/>
                </a:cubicBezTo>
                <a:cubicBezTo>
                  <a:pt x="845" y="786"/>
                  <a:pt x="848" y="789"/>
                  <a:pt x="852" y="789"/>
                </a:cubicBezTo>
                <a:cubicBezTo>
                  <a:pt x="857" y="789"/>
                  <a:pt x="860" y="786"/>
                  <a:pt x="860" y="782"/>
                </a:cubicBezTo>
                <a:cubicBezTo>
                  <a:pt x="860" y="778"/>
                  <a:pt x="857" y="775"/>
                  <a:pt x="852" y="775"/>
                </a:cubicBezTo>
                <a:close/>
                <a:moveTo>
                  <a:pt x="830" y="795"/>
                </a:moveTo>
                <a:cubicBezTo>
                  <a:pt x="826" y="795"/>
                  <a:pt x="822" y="798"/>
                  <a:pt x="822" y="801"/>
                </a:cubicBezTo>
                <a:cubicBezTo>
                  <a:pt x="822" y="805"/>
                  <a:pt x="826" y="808"/>
                  <a:pt x="830" y="808"/>
                </a:cubicBezTo>
                <a:cubicBezTo>
                  <a:pt x="834" y="808"/>
                  <a:pt x="838" y="805"/>
                  <a:pt x="838" y="801"/>
                </a:cubicBezTo>
                <a:cubicBezTo>
                  <a:pt x="838" y="798"/>
                  <a:pt x="834" y="795"/>
                  <a:pt x="830" y="795"/>
                </a:cubicBezTo>
                <a:close/>
                <a:moveTo>
                  <a:pt x="852" y="795"/>
                </a:moveTo>
                <a:cubicBezTo>
                  <a:pt x="848" y="795"/>
                  <a:pt x="845" y="798"/>
                  <a:pt x="845" y="801"/>
                </a:cubicBezTo>
                <a:cubicBezTo>
                  <a:pt x="845" y="805"/>
                  <a:pt x="848" y="808"/>
                  <a:pt x="852" y="808"/>
                </a:cubicBezTo>
                <a:cubicBezTo>
                  <a:pt x="857" y="808"/>
                  <a:pt x="860" y="805"/>
                  <a:pt x="860" y="801"/>
                </a:cubicBezTo>
                <a:cubicBezTo>
                  <a:pt x="860" y="798"/>
                  <a:pt x="857" y="795"/>
                  <a:pt x="852" y="795"/>
                </a:cubicBezTo>
                <a:close/>
                <a:moveTo>
                  <a:pt x="830" y="814"/>
                </a:moveTo>
                <a:cubicBezTo>
                  <a:pt x="826" y="814"/>
                  <a:pt x="822" y="817"/>
                  <a:pt x="822" y="821"/>
                </a:cubicBezTo>
                <a:cubicBezTo>
                  <a:pt x="822" y="825"/>
                  <a:pt x="826" y="828"/>
                  <a:pt x="830" y="828"/>
                </a:cubicBezTo>
                <a:cubicBezTo>
                  <a:pt x="834" y="828"/>
                  <a:pt x="838" y="825"/>
                  <a:pt x="838" y="821"/>
                </a:cubicBezTo>
                <a:cubicBezTo>
                  <a:pt x="838" y="817"/>
                  <a:pt x="834" y="814"/>
                  <a:pt x="830" y="814"/>
                </a:cubicBezTo>
                <a:close/>
                <a:moveTo>
                  <a:pt x="852" y="814"/>
                </a:moveTo>
                <a:cubicBezTo>
                  <a:pt x="848" y="814"/>
                  <a:pt x="845" y="817"/>
                  <a:pt x="845" y="821"/>
                </a:cubicBezTo>
                <a:cubicBezTo>
                  <a:pt x="845" y="825"/>
                  <a:pt x="848" y="828"/>
                  <a:pt x="852" y="828"/>
                </a:cubicBezTo>
                <a:cubicBezTo>
                  <a:pt x="857" y="828"/>
                  <a:pt x="860" y="825"/>
                  <a:pt x="860" y="821"/>
                </a:cubicBezTo>
                <a:cubicBezTo>
                  <a:pt x="860" y="817"/>
                  <a:pt x="857" y="814"/>
                  <a:pt x="852" y="814"/>
                </a:cubicBezTo>
                <a:close/>
                <a:moveTo>
                  <a:pt x="830" y="833"/>
                </a:moveTo>
                <a:cubicBezTo>
                  <a:pt x="826" y="833"/>
                  <a:pt x="822" y="837"/>
                  <a:pt x="822" y="840"/>
                </a:cubicBezTo>
                <a:cubicBezTo>
                  <a:pt x="822" y="844"/>
                  <a:pt x="826" y="847"/>
                  <a:pt x="830" y="847"/>
                </a:cubicBezTo>
                <a:cubicBezTo>
                  <a:pt x="834" y="847"/>
                  <a:pt x="838" y="844"/>
                  <a:pt x="838" y="840"/>
                </a:cubicBezTo>
                <a:cubicBezTo>
                  <a:pt x="838" y="837"/>
                  <a:pt x="834" y="833"/>
                  <a:pt x="830" y="833"/>
                </a:cubicBezTo>
                <a:close/>
                <a:moveTo>
                  <a:pt x="852" y="833"/>
                </a:moveTo>
                <a:cubicBezTo>
                  <a:pt x="848" y="833"/>
                  <a:pt x="845" y="837"/>
                  <a:pt x="845" y="840"/>
                </a:cubicBezTo>
                <a:cubicBezTo>
                  <a:pt x="845" y="844"/>
                  <a:pt x="848" y="847"/>
                  <a:pt x="852" y="847"/>
                </a:cubicBezTo>
                <a:cubicBezTo>
                  <a:pt x="857" y="847"/>
                  <a:pt x="860" y="844"/>
                  <a:pt x="860" y="840"/>
                </a:cubicBezTo>
                <a:cubicBezTo>
                  <a:pt x="860" y="837"/>
                  <a:pt x="857" y="833"/>
                  <a:pt x="852" y="833"/>
                </a:cubicBezTo>
                <a:close/>
                <a:moveTo>
                  <a:pt x="830" y="853"/>
                </a:moveTo>
                <a:cubicBezTo>
                  <a:pt x="826" y="853"/>
                  <a:pt x="822" y="856"/>
                  <a:pt x="822" y="860"/>
                </a:cubicBezTo>
                <a:cubicBezTo>
                  <a:pt x="822" y="864"/>
                  <a:pt x="826" y="867"/>
                  <a:pt x="830" y="867"/>
                </a:cubicBezTo>
                <a:cubicBezTo>
                  <a:pt x="834" y="867"/>
                  <a:pt x="838" y="864"/>
                  <a:pt x="838" y="860"/>
                </a:cubicBezTo>
                <a:cubicBezTo>
                  <a:pt x="838" y="856"/>
                  <a:pt x="834" y="853"/>
                  <a:pt x="830" y="853"/>
                </a:cubicBezTo>
                <a:close/>
                <a:moveTo>
                  <a:pt x="852" y="853"/>
                </a:moveTo>
                <a:cubicBezTo>
                  <a:pt x="848" y="853"/>
                  <a:pt x="845" y="856"/>
                  <a:pt x="845" y="860"/>
                </a:cubicBezTo>
                <a:cubicBezTo>
                  <a:pt x="845" y="864"/>
                  <a:pt x="848" y="867"/>
                  <a:pt x="852" y="867"/>
                </a:cubicBezTo>
                <a:cubicBezTo>
                  <a:pt x="857" y="867"/>
                  <a:pt x="860" y="864"/>
                  <a:pt x="860" y="860"/>
                </a:cubicBezTo>
                <a:cubicBezTo>
                  <a:pt x="860" y="856"/>
                  <a:pt x="857" y="853"/>
                  <a:pt x="852" y="853"/>
                </a:cubicBezTo>
                <a:close/>
                <a:moveTo>
                  <a:pt x="830" y="873"/>
                </a:moveTo>
                <a:cubicBezTo>
                  <a:pt x="826" y="873"/>
                  <a:pt x="822" y="876"/>
                  <a:pt x="822" y="879"/>
                </a:cubicBezTo>
                <a:cubicBezTo>
                  <a:pt x="822" y="883"/>
                  <a:pt x="826" y="885"/>
                  <a:pt x="830" y="885"/>
                </a:cubicBezTo>
                <a:cubicBezTo>
                  <a:pt x="834" y="885"/>
                  <a:pt x="838" y="883"/>
                  <a:pt x="838" y="879"/>
                </a:cubicBezTo>
                <a:cubicBezTo>
                  <a:pt x="838" y="876"/>
                  <a:pt x="834" y="873"/>
                  <a:pt x="830" y="873"/>
                </a:cubicBezTo>
                <a:close/>
                <a:moveTo>
                  <a:pt x="852" y="873"/>
                </a:moveTo>
                <a:cubicBezTo>
                  <a:pt x="848" y="873"/>
                  <a:pt x="845" y="876"/>
                  <a:pt x="845" y="879"/>
                </a:cubicBezTo>
                <a:cubicBezTo>
                  <a:pt x="845" y="883"/>
                  <a:pt x="848" y="885"/>
                  <a:pt x="852" y="885"/>
                </a:cubicBezTo>
                <a:cubicBezTo>
                  <a:pt x="857" y="885"/>
                  <a:pt x="860" y="883"/>
                  <a:pt x="860" y="879"/>
                </a:cubicBezTo>
                <a:cubicBezTo>
                  <a:pt x="860" y="876"/>
                  <a:pt x="857" y="873"/>
                  <a:pt x="852" y="873"/>
                </a:cubicBezTo>
                <a:close/>
                <a:moveTo>
                  <a:pt x="830" y="891"/>
                </a:moveTo>
                <a:cubicBezTo>
                  <a:pt x="826" y="891"/>
                  <a:pt x="822" y="894"/>
                  <a:pt x="822" y="898"/>
                </a:cubicBezTo>
                <a:cubicBezTo>
                  <a:pt x="822" y="902"/>
                  <a:pt x="826" y="905"/>
                  <a:pt x="830" y="905"/>
                </a:cubicBezTo>
                <a:cubicBezTo>
                  <a:pt x="834" y="905"/>
                  <a:pt x="838" y="902"/>
                  <a:pt x="838" y="898"/>
                </a:cubicBezTo>
                <a:cubicBezTo>
                  <a:pt x="838" y="894"/>
                  <a:pt x="834" y="891"/>
                  <a:pt x="830" y="891"/>
                </a:cubicBezTo>
                <a:close/>
                <a:moveTo>
                  <a:pt x="852" y="891"/>
                </a:moveTo>
                <a:cubicBezTo>
                  <a:pt x="848" y="891"/>
                  <a:pt x="845" y="894"/>
                  <a:pt x="845" y="898"/>
                </a:cubicBezTo>
                <a:cubicBezTo>
                  <a:pt x="845" y="902"/>
                  <a:pt x="848" y="905"/>
                  <a:pt x="852" y="905"/>
                </a:cubicBezTo>
                <a:cubicBezTo>
                  <a:pt x="857" y="905"/>
                  <a:pt x="860" y="902"/>
                  <a:pt x="860" y="898"/>
                </a:cubicBezTo>
                <a:cubicBezTo>
                  <a:pt x="860" y="894"/>
                  <a:pt x="857" y="891"/>
                  <a:pt x="852" y="891"/>
                </a:cubicBezTo>
                <a:close/>
                <a:moveTo>
                  <a:pt x="1031" y="601"/>
                </a:moveTo>
                <a:cubicBezTo>
                  <a:pt x="1026" y="601"/>
                  <a:pt x="1023" y="604"/>
                  <a:pt x="1023" y="608"/>
                </a:cubicBezTo>
                <a:cubicBezTo>
                  <a:pt x="1023" y="612"/>
                  <a:pt x="1026" y="615"/>
                  <a:pt x="1031" y="615"/>
                </a:cubicBezTo>
                <a:cubicBezTo>
                  <a:pt x="1035" y="615"/>
                  <a:pt x="1038" y="612"/>
                  <a:pt x="1038" y="608"/>
                </a:cubicBezTo>
                <a:cubicBezTo>
                  <a:pt x="1038" y="604"/>
                  <a:pt x="1035" y="601"/>
                  <a:pt x="1031" y="601"/>
                </a:cubicBezTo>
                <a:close/>
                <a:moveTo>
                  <a:pt x="1031" y="620"/>
                </a:moveTo>
                <a:cubicBezTo>
                  <a:pt x="1026" y="620"/>
                  <a:pt x="1023" y="623"/>
                  <a:pt x="1023" y="627"/>
                </a:cubicBezTo>
                <a:cubicBezTo>
                  <a:pt x="1023" y="631"/>
                  <a:pt x="1026" y="634"/>
                  <a:pt x="1031" y="634"/>
                </a:cubicBezTo>
                <a:cubicBezTo>
                  <a:pt x="1035" y="634"/>
                  <a:pt x="1038" y="631"/>
                  <a:pt x="1038" y="627"/>
                </a:cubicBezTo>
                <a:cubicBezTo>
                  <a:pt x="1038" y="623"/>
                  <a:pt x="1035" y="620"/>
                  <a:pt x="1031" y="620"/>
                </a:cubicBezTo>
                <a:close/>
                <a:moveTo>
                  <a:pt x="1031" y="640"/>
                </a:moveTo>
                <a:cubicBezTo>
                  <a:pt x="1026" y="640"/>
                  <a:pt x="1023" y="643"/>
                  <a:pt x="1023" y="647"/>
                </a:cubicBezTo>
                <a:cubicBezTo>
                  <a:pt x="1023" y="650"/>
                  <a:pt x="1026" y="653"/>
                  <a:pt x="1031" y="653"/>
                </a:cubicBezTo>
                <a:cubicBezTo>
                  <a:pt x="1035" y="653"/>
                  <a:pt x="1038" y="650"/>
                  <a:pt x="1038" y="647"/>
                </a:cubicBezTo>
                <a:cubicBezTo>
                  <a:pt x="1038" y="643"/>
                  <a:pt x="1035" y="640"/>
                  <a:pt x="1031" y="640"/>
                </a:cubicBezTo>
                <a:close/>
                <a:moveTo>
                  <a:pt x="1031" y="659"/>
                </a:moveTo>
                <a:cubicBezTo>
                  <a:pt x="1026" y="659"/>
                  <a:pt x="1023" y="662"/>
                  <a:pt x="1023" y="666"/>
                </a:cubicBezTo>
                <a:cubicBezTo>
                  <a:pt x="1023" y="670"/>
                  <a:pt x="1026" y="673"/>
                  <a:pt x="1031" y="673"/>
                </a:cubicBezTo>
                <a:cubicBezTo>
                  <a:pt x="1035" y="673"/>
                  <a:pt x="1038" y="670"/>
                  <a:pt x="1038" y="666"/>
                </a:cubicBezTo>
                <a:cubicBezTo>
                  <a:pt x="1038" y="662"/>
                  <a:pt x="1035" y="659"/>
                  <a:pt x="1031" y="659"/>
                </a:cubicBezTo>
                <a:close/>
                <a:moveTo>
                  <a:pt x="876" y="775"/>
                </a:moveTo>
                <a:cubicBezTo>
                  <a:pt x="872" y="775"/>
                  <a:pt x="868" y="778"/>
                  <a:pt x="868" y="782"/>
                </a:cubicBezTo>
                <a:cubicBezTo>
                  <a:pt x="868" y="786"/>
                  <a:pt x="872" y="789"/>
                  <a:pt x="876" y="789"/>
                </a:cubicBezTo>
                <a:cubicBezTo>
                  <a:pt x="880" y="789"/>
                  <a:pt x="884" y="786"/>
                  <a:pt x="884" y="782"/>
                </a:cubicBezTo>
                <a:cubicBezTo>
                  <a:pt x="884" y="778"/>
                  <a:pt x="880" y="775"/>
                  <a:pt x="876" y="775"/>
                </a:cubicBezTo>
                <a:close/>
                <a:moveTo>
                  <a:pt x="876" y="795"/>
                </a:moveTo>
                <a:cubicBezTo>
                  <a:pt x="872" y="795"/>
                  <a:pt x="868" y="798"/>
                  <a:pt x="868" y="801"/>
                </a:cubicBezTo>
                <a:cubicBezTo>
                  <a:pt x="868" y="805"/>
                  <a:pt x="872" y="808"/>
                  <a:pt x="876" y="808"/>
                </a:cubicBezTo>
                <a:cubicBezTo>
                  <a:pt x="880" y="808"/>
                  <a:pt x="884" y="805"/>
                  <a:pt x="884" y="801"/>
                </a:cubicBezTo>
                <a:cubicBezTo>
                  <a:pt x="884" y="798"/>
                  <a:pt x="880" y="795"/>
                  <a:pt x="876" y="795"/>
                </a:cubicBezTo>
                <a:close/>
                <a:moveTo>
                  <a:pt x="898" y="795"/>
                </a:moveTo>
                <a:cubicBezTo>
                  <a:pt x="894" y="795"/>
                  <a:pt x="890" y="798"/>
                  <a:pt x="890" y="801"/>
                </a:cubicBezTo>
                <a:cubicBezTo>
                  <a:pt x="890" y="805"/>
                  <a:pt x="894" y="808"/>
                  <a:pt x="898" y="808"/>
                </a:cubicBezTo>
                <a:cubicBezTo>
                  <a:pt x="902" y="808"/>
                  <a:pt x="905" y="805"/>
                  <a:pt x="905" y="801"/>
                </a:cubicBezTo>
                <a:cubicBezTo>
                  <a:pt x="905" y="798"/>
                  <a:pt x="902" y="795"/>
                  <a:pt x="898" y="795"/>
                </a:cubicBezTo>
                <a:close/>
                <a:moveTo>
                  <a:pt x="876" y="814"/>
                </a:moveTo>
                <a:cubicBezTo>
                  <a:pt x="872" y="814"/>
                  <a:pt x="868" y="817"/>
                  <a:pt x="868" y="821"/>
                </a:cubicBezTo>
                <a:cubicBezTo>
                  <a:pt x="868" y="825"/>
                  <a:pt x="872" y="828"/>
                  <a:pt x="876" y="828"/>
                </a:cubicBezTo>
                <a:cubicBezTo>
                  <a:pt x="880" y="828"/>
                  <a:pt x="884" y="825"/>
                  <a:pt x="884" y="821"/>
                </a:cubicBezTo>
                <a:cubicBezTo>
                  <a:pt x="884" y="817"/>
                  <a:pt x="880" y="814"/>
                  <a:pt x="876" y="814"/>
                </a:cubicBezTo>
                <a:close/>
                <a:moveTo>
                  <a:pt x="898" y="814"/>
                </a:moveTo>
                <a:cubicBezTo>
                  <a:pt x="894" y="814"/>
                  <a:pt x="890" y="817"/>
                  <a:pt x="890" y="821"/>
                </a:cubicBezTo>
                <a:cubicBezTo>
                  <a:pt x="890" y="825"/>
                  <a:pt x="894" y="828"/>
                  <a:pt x="898" y="828"/>
                </a:cubicBezTo>
                <a:cubicBezTo>
                  <a:pt x="902" y="828"/>
                  <a:pt x="905" y="825"/>
                  <a:pt x="905" y="821"/>
                </a:cubicBezTo>
                <a:cubicBezTo>
                  <a:pt x="905" y="817"/>
                  <a:pt x="902" y="814"/>
                  <a:pt x="898" y="814"/>
                </a:cubicBezTo>
                <a:close/>
                <a:moveTo>
                  <a:pt x="876" y="833"/>
                </a:moveTo>
                <a:cubicBezTo>
                  <a:pt x="872" y="833"/>
                  <a:pt x="868" y="837"/>
                  <a:pt x="868" y="840"/>
                </a:cubicBezTo>
                <a:cubicBezTo>
                  <a:pt x="868" y="844"/>
                  <a:pt x="872" y="847"/>
                  <a:pt x="876" y="847"/>
                </a:cubicBezTo>
                <a:cubicBezTo>
                  <a:pt x="880" y="847"/>
                  <a:pt x="884" y="844"/>
                  <a:pt x="884" y="840"/>
                </a:cubicBezTo>
                <a:cubicBezTo>
                  <a:pt x="884" y="837"/>
                  <a:pt x="880" y="833"/>
                  <a:pt x="876" y="833"/>
                </a:cubicBezTo>
                <a:close/>
                <a:moveTo>
                  <a:pt x="876" y="853"/>
                </a:moveTo>
                <a:cubicBezTo>
                  <a:pt x="872" y="853"/>
                  <a:pt x="868" y="856"/>
                  <a:pt x="868" y="860"/>
                </a:cubicBezTo>
                <a:cubicBezTo>
                  <a:pt x="868" y="864"/>
                  <a:pt x="872" y="867"/>
                  <a:pt x="876" y="867"/>
                </a:cubicBezTo>
                <a:cubicBezTo>
                  <a:pt x="880" y="867"/>
                  <a:pt x="884" y="864"/>
                  <a:pt x="884" y="860"/>
                </a:cubicBezTo>
                <a:cubicBezTo>
                  <a:pt x="884" y="856"/>
                  <a:pt x="880" y="853"/>
                  <a:pt x="876" y="853"/>
                </a:cubicBezTo>
                <a:close/>
                <a:moveTo>
                  <a:pt x="1054" y="601"/>
                </a:moveTo>
                <a:cubicBezTo>
                  <a:pt x="1050" y="601"/>
                  <a:pt x="1046" y="604"/>
                  <a:pt x="1046" y="608"/>
                </a:cubicBezTo>
                <a:cubicBezTo>
                  <a:pt x="1046" y="612"/>
                  <a:pt x="1050" y="615"/>
                  <a:pt x="1054" y="615"/>
                </a:cubicBezTo>
                <a:cubicBezTo>
                  <a:pt x="1058" y="615"/>
                  <a:pt x="1061" y="612"/>
                  <a:pt x="1061" y="608"/>
                </a:cubicBezTo>
                <a:cubicBezTo>
                  <a:pt x="1061" y="604"/>
                  <a:pt x="1058" y="601"/>
                  <a:pt x="1054" y="601"/>
                </a:cubicBezTo>
                <a:close/>
                <a:moveTo>
                  <a:pt x="1075" y="601"/>
                </a:moveTo>
                <a:cubicBezTo>
                  <a:pt x="1071" y="601"/>
                  <a:pt x="1068" y="604"/>
                  <a:pt x="1068" y="608"/>
                </a:cubicBezTo>
                <a:cubicBezTo>
                  <a:pt x="1068" y="612"/>
                  <a:pt x="1071" y="615"/>
                  <a:pt x="1075" y="615"/>
                </a:cubicBezTo>
                <a:cubicBezTo>
                  <a:pt x="1080" y="615"/>
                  <a:pt x="1083" y="612"/>
                  <a:pt x="1083" y="608"/>
                </a:cubicBezTo>
                <a:cubicBezTo>
                  <a:pt x="1083" y="604"/>
                  <a:pt x="1080" y="601"/>
                  <a:pt x="1075" y="601"/>
                </a:cubicBezTo>
                <a:close/>
                <a:moveTo>
                  <a:pt x="1054" y="620"/>
                </a:moveTo>
                <a:cubicBezTo>
                  <a:pt x="1050" y="620"/>
                  <a:pt x="1046" y="623"/>
                  <a:pt x="1046" y="627"/>
                </a:cubicBezTo>
                <a:cubicBezTo>
                  <a:pt x="1046" y="631"/>
                  <a:pt x="1050" y="634"/>
                  <a:pt x="1054" y="634"/>
                </a:cubicBezTo>
                <a:cubicBezTo>
                  <a:pt x="1058" y="634"/>
                  <a:pt x="1061" y="631"/>
                  <a:pt x="1061" y="627"/>
                </a:cubicBezTo>
                <a:cubicBezTo>
                  <a:pt x="1061" y="623"/>
                  <a:pt x="1058" y="620"/>
                  <a:pt x="1054" y="620"/>
                </a:cubicBezTo>
                <a:close/>
                <a:moveTo>
                  <a:pt x="1075" y="620"/>
                </a:moveTo>
                <a:cubicBezTo>
                  <a:pt x="1071" y="620"/>
                  <a:pt x="1068" y="623"/>
                  <a:pt x="1068" y="627"/>
                </a:cubicBezTo>
                <a:cubicBezTo>
                  <a:pt x="1068" y="631"/>
                  <a:pt x="1071" y="634"/>
                  <a:pt x="1075" y="634"/>
                </a:cubicBezTo>
                <a:cubicBezTo>
                  <a:pt x="1080" y="634"/>
                  <a:pt x="1083" y="631"/>
                  <a:pt x="1083" y="627"/>
                </a:cubicBezTo>
                <a:cubicBezTo>
                  <a:pt x="1083" y="623"/>
                  <a:pt x="1080" y="620"/>
                  <a:pt x="1075" y="620"/>
                </a:cubicBezTo>
                <a:close/>
                <a:moveTo>
                  <a:pt x="1054" y="640"/>
                </a:moveTo>
                <a:cubicBezTo>
                  <a:pt x="1050" y="640"/>
                  <a:pt x="1046" y="643"/>
                  <a:pt x="1046" y="647"/>
                </a:cubicBezTo>
                <a:cubicBezTo>
                  <a:pt x="1046" y="650"/>
                  <a:pt x="1050" y="653"/>
                  <a:pt x="1054" y="653"/>
                </a:cubicBezTo>
                <a:cubicBezTo>
                  <a:pt x="1058" y="653"/>
                  <a:pt x="1061" y="650"/>
                  <a:pt x="1061" y="647"/>
                </a:cubicBezTo>
                <a:cubicBezTo>
                  <a:pt x="1061" y="643"/>
                  <a:pt x="1058" y="640"/>
                  <a:pt x="1054" y="640"/>
                </a:cubicBezTo>
                <a:close/>
                <a:moveTo>
                  <a:pt x="1075" y="640"/>
                </a:moveTo>
                <a:cubicBezTo>
                  <a:pt x="1071" y="640"/>
                  <a:pt x="1068" y="643"/>
                  <a:pt x="1068" y="647"/>
                </a:cubicBezTo>
                <a:cubicBezTo>
                  <a:pt x="1068" y="650"/>
                  <a:pt x="1071" y="653"/>
                  <a:pt x="1075" y="653"/>
                </a:cubicBezTo>
                <a:cubicBezTo>
                  <a:pt x="1080" y="653"/>
                  <a:pt x="1083" y="650"/>
                  <a:pt x="1083" y="647"/>
                </a:cubicBezTo>
                <a:cubicBezTo>
                  <a:pt x="1083" y="643"/>
                  <a:pt x="1080" y="640"/>
                  <a:pt x="1075" y="640"/>
                </a:cubicBezTo>
                <a:close/>
                <a:moveTo>
                  <a:pt x="1054" y="659"/>
                </a:moveTo>
                <a:cubicBezTo>
                  <a:pt x="1050" y="659"/>
                  <a:pt x="1046" y="662"/>
                  <a:pt x="1046" y="666"/>
                </a:cubicBezTo>
                <a:cubicBezTo>
                  <a:pt x="1046" y="670"/>
                  <a:pt x="1050" y="673"/>
                  <a:pt x="1054" y="673"/>
                </a:cubicBezTo>
                <a:cubicBezTo>
                  <a:pt x="1058" y="673"/>
                  <a:pt x="1061" y="670"/>
                  <a:pt x="1061" y="666"/>
                </a:cubicBezTo>
                <a:cubicBezTo>
                  <a:pt x="1061" y="662"/>
                  <a:pt x="1058" y="659"/>
                  <a:pt x="1054" y="659"/>
                </a:cubicBezTo>
                <a:close/>
                <a:moveTo>
                  <a:pt x="1075" y="659"/>
                </a:moveTo>
                <a:cubicBezTo>
                  <a:pt x="1071" y="659"/>
                  <a:pt x="1068" y="662"/>
                  <a:pt x="1068" y="666"/>
                </a:cubicBezTo>
                <a:cubicBezTo>
                  <a:pt x="1068" y="670"/>
                  <a:pt x="1071" y="673"/>
                  <a:pt x="1075" y="673"/>
                </a:cubicBezTo>
                <a:cubicBezTo>
                  <a:pt x="1080" y="673"/>
                  <a:pt x="1083" y="670"/>
                  <a:pt x="1083" y="666"/>
                </a:cubicBezTo>
                <a:cubicBezTo>
                  <a:pt x="1083" y="662"/>
                  <a:pt x="1080" y="659"/>
                  <a:pt x="1075" y="659"/>
                </a:cubicBezTo>
                <a:close/>
                <a:moveTo>
                  <a:pt x="1054" y="679"/>
                </a:moveTo>
                <a:cubicBezTo>
                  <a:pt x="1050" y="679"/>
                  <a:pt x="1046" y="682"/>
                  <a:pt x="1046" y="686"/>
                </a:cubicBezTo>
                <a:cubicBezTo>
                  <a:pt x="1046" y="689"/>
                  <a:pt x="1050" y="692"/>
                  <a:pt x="1054" y="692"/>
                </a:cubicBezTo>
                <a:cubicBezTo>
                  <a:pt x="1058" y="692"/>
                  <a:pt x="1061" y="689"/>
                  <a:pt x="1061" y="686"/>
                </a:cubicBezTo>
                <a:cubicBezTo>
                  <a:pt x="1061" y="682"/>
                  <a:pt x="1058" y="679"/>
                  <a:pt x="1054" y="679"/>
                </a:cubicBezTo>
                <a:close/>
                <a:moveTo>
                  <a:pt x="1075" y="679"/>
                </a:moveTo>
                <a:cubicBezTo>
                  <a:pt x="1071" y="679"/>
                  <a:pt x="1068" y="682"/>
                  <a:pt x="1068" y="686"/>
                </a:cubicBezTo>
                <a:cubicBezTo>
                  <a:pt x="1068" y="689"/>
                  <a:pt x="1071" y="692"/>
                  <a:pt x="1075" y="692"/>
                </a:cubicBezTo>
                <a:cubicBezTo>
                  <a:pt x="1080" y="692"/>
                  <a:pt x="1083" y="689"/>
                  <a:pt x="1083" y="686"/>
                </a:cubicBezTo>
                <a:cubicBezTo>
                  <a:pt x="1083" y="682"/>
                  <a:pt x="1080" y="679"/>
                  <a:pt x="1075" y="679"/>
                </a:cubicBezTo>
                <a:close/>
                <a:moveTo>
                  <a:pt x="1075" y="698"/>
                </a:moveTo>
                <a:cubicBezTo>
                  <a:pt x="1071" y="698"/>
                  <a:pt x="1068" y="701"/>
                  <a:pt x="1068" y="705"/>
                </a:cubicBezTo>
                <a:cubicBezTo>
                  <a:pt x="1068" y="708"/>
                  <a:pt x="1071" y="711"/>
                  <a:pt x="1075" y="711"/>
                </a:cubicBezTo>
                <a:cubicBezTo>
                  <a:pt x="1080" y="711"/>
                  <a:pt x="1083" y="708"/>
                  <a:pt x="1083" y="705"/>
                </a:cubicBezTo>
                <a:cubicBezTo>
                  <a:pt x="1083" y="701"/>
                  <a:pt x="1080" y="698"/>
                  <a:pt x="1075" y="698"/>
                </a:cubicBezTo>
                <a:close/>
                <a:moveTo>
                  <a:pt x="1098" y="601"/>
                </a:moveTo>
                <a:cubicBezTo>
                  <a:pt x="1094" y="601"/>
                  <a:pt x="1090" y="604"/>
                  <a:pt x="1090" y="608"/>
                </a:cubicBezTo>
                <a:cubicBezTo>
                  <a:pt x="1090" y="612"/>
                  <a:pt x="1094" y="615"/>
                  <a:pt x="1098" y="615"/>
                </a:cubicBezTo>
                <a:cubicBezTo>
                  <a:pt x="1102" y="615"/>
                  <a:pt x="1105" y="612"/>
                  <a:pt x="1105" y="608"/>
                </a:cubicBezTo>
                <a:cubicBezTo>
                  <a:pt x="1105" y="604"/>
                  <a:pt x="1102" y="601"/>
                  <a:pt x="1098" y="601"/>
                </a:cubicBezTo>
                <a:close/>
                <a:moveTo>
                  <a:pt x="1120" y="601"/>
                </a:moveTo>
                <a:cubicBezTo>
                  <a:pt x="1116" y="601"/>
                  <a:pt x="1113" y="604"/>
                  <a:pt x="1113" y="608"/>
                </a:cubicBezTo>
                <a:cubicBezTo>
                  <a:pt x="1113" y="612"/>
                  <a:pt x="1116" y="615"/>
                  <a:pt x="1120" y="615"/>
                </a:cubicBezTo>
                <a:cubicBezTo>
                  <a:pt x="1125" y="615"/>
                  <a:pt x="1128" y="612"/>
                  <a:pt x="1128" y="608"/>
                </a:cubicBezTo>
                <a:cubicBezTo>
                  <a:pt x="1128" y="604"/>
                  <a:pt x="1125" y="601"/>
                  <a:pt x="1120" y="601"/>
                </a:cubicBezTo>
                <a:close/>
                <a:moveTo>
                  <a:pt x="1098" y="620"/>
                </a:moveTo>
                <a:cubicBezTo>
                  <a:pt x="1094" y="620"/>
                  <a:pt x="1090" y="623"/>
                  <a:pt x="1090" y="627"/>
                </a:cubicBezTo>
                <a:cubicBezTo>
                  <a:pt x="1090" y="631"/>
                  <a:pt x="1094" y="634"/>
                  <a:pt x="1098" y="634"/>
                </a:cubicBezTo>
                <a:cubicBezTo>
                  <a:pt x="1102" y="634"/>
                  <a:pt x="1105" y="631"/>
                  <a:pt x="1105" y="627"/>
                </a:cubicBezTo>
                <a:cubicBezTo>
                  <a:pt x="1105" y="623"/>
                  <a:pt x="1102" y="620"/>
                  <a:pt x="1098" y="620"/>
                </a:cubicBezTo>
                <a:close/>
                <a:moveTo>
                  <a:pt x="1120" y="620"/>
                </a:moveTo>
                <a:cubicBezTo>
                  <a:pt x="1116" y="620"/>
                  <a:pt x="1113" y="623"/>
                  <a:pt x="1113" y="627"/>
                </a:cubicBezTo>
                <a:cubicBezTo>
                  <a:pt x="1113" y="631"/>
                  <a:pt x="1116" y="634"/>
                  <a:pt x="1120" y="634"/>
                </a:cubicBezTo>
                <a:cubicBezTo>
                  <a:pt x="1125" y="634"/>
                  <a:pt x="1128" y="631"/>
                  <a:pt x="1128" y="627"/>
                </a:cubicBezTo>
                <a:cubicBezTo>
                  <a:pt x="1128" y="623"/>
                  <a:pt x="1125" y="620"/>
                  <a:pt x="1120" y="620"/>
                </a:cubicBezTo>
                <a:close/>
                <a:moveTo>
                  <a:pt x="1098" y="640"/>
                </a:moveTo>
                <a:cubicBezTo>
                  <a:pt x="1094" y="640"/>
                  <a:pt x="1090" y="643"/>
                  <a:pt x="1090" y="647"/>
                </a:cubicBezTo>
                <a:cubicBezTo>
                  <a:pt x="1090" y="650"/>
                  <a:pt x="1094" y="653"/>
                  <a:pt x="1098" y="653"/>
                </a:cubicBezTo>
                <a:cubicBezTo>
                  <a:pt x="1102" y="653"/>
                  <a:pt x="1105" y="650"/>
                  <a:pt x="1105" y="647"/>
                </a:cubicBezTo>
                <a:cubicBezTo>
                  <a:pt x="1105" y="643"/>
                  <a:pt x="1102" y="640"/>
                  <a:pt x="1098" y="640"/>
                </a:cubicBezTo>
                <a:close/>
                <a:moveTo>
                  <a:pt x="1120" y="640"/>
                </a:moveTo>
                <a:cubicBezTo>
                  <a:pt x="1116" y="640"/>
                  <a:pt x="1113" y="643"/>
                  <a:pt x="1113" y="647"/>
                </a:cubicBezTo>
                <a:cubicBezTo>
                  <a:pt x="1113" y="650"/>
                  <a:pt x="1116" y="653"/>
                  <a:pt x="1120" y="653"/>
                </a:cubicBezTo>
                <a:cubicBezTo>
                  <a:pt x="1125" y="653"/>
                  <a:pt x="1128" y="650"/>
                  <a:pt x="1128" y="647"/>
                </a:cubicBezTo>
                <a:cubicBezTo>
                  <a:pt x="1128" y="643"/>
                  <a:pt x="1125" y="640"/>
                  <a:pt x="1120" y="640"/>
                </a:cubicBezTo>
                <a:close/>
                <a:moveTo>
                  <a:pt x="1098" y="659"/>
                </a:moveTo>
                <a:cubicBezTo>
                  <a:pt x="1094" y="659"/>
                  <a:pt x="1090" y="662"/>
                  <a:pt x="1090" y="666"/>
                </a:cubicBezTo>
                <a:cubicBezTo>
                  <a:pt x="1090" y="670"/>
                  <a:pt x="1094" y="673"/>
                  <a:pt x="1098" y="673"/>
                </a:cubicBezTo>
                <a:cubicBezTo>
                  <a:pt x="1102" y="673"/>
                  <a:pt x="1105" y="670"/>
                  <a:pt x="1105" y="666"/>
                </a:cubicBezTo>
                <a:cubicBezTo>
                  <a:pt x="1105" y="662"/>
                  <a:pt x="1102" y="659"/>
                  <a:pt x="1098" y="659"/>
                </a:cubicBezTo>
                <a:close/>
                <a:moveTo>
                  <a:pt x="1120" y="659"/>
                </a:moveTo>
                <a:cubicBezTo>
                  <a:pt x="1116" y="659"/>
                  <a:pt x="1113" y="662"/>
                  <a:pt x="1113" y="666"/>
                </a:cubicBezTo>
                <a:cubicBezTo>
                  <a:pt x="1113" y="670"/>
                  <a:pt x="1116" y="673"/>
                  <a:pt x="1120" y="673"/>
                </a:cubicBezTo>
                <a:cubicBezTo>
                  <a:pt x="1125" y="673"/>
                  <a:pt x="1128" y="670"/>
                  <a:pt x="1128" y="666"/>
                </a:cubicBezTo>
                <a:cubicBezTo>
                  <a:pt x="1128" y="662"/>
                  <a:pt x="1125" y="659"/>
                  <a:pt x="1120" y="659"/>
                </a:cubicBezTo>
                <a:close/>
                <a:moveTo>
                  <a:pt x="1098" y="679"/>
                </a:moveTo>
                <a:cubicBezTo>
                  <a:pt x="1094" y="679"/>
                  <a:pt x="1090" y="682"/>
                  <a:pt x="1090" y="686"/>
                </a:cubicBezTo>
                <a:cubicBezTo>
                  <a:pt x="1090" y="689"/>
                  <a:pt x="1094" y="692"/>
                  <a:pt x="1098" y="692"/>
                </a:cubicBezTo>
                <a:cubicBezTo>
                  <a:pt x="1102" y="692"/>
                  <a:pt x="1105" y="689"/>
                  <a:pt x="1105" y="686"/>
                </a:cubicBezTo>
                <a:cubicBezTo>
                  <a:pt x="1105" y="682"/>
                  <a:pt x="1102" y="679"/>
                  <a:pt x="1098" y="679"/>
                </a:cubicBezTo>
                <a:close/>
                <a:moveTo>
                  <a:pt x="1120" y="679"/>
                </a:moveTo>
                <a:cubicBezTo>
                  <a:pt x="1116" y="679"/>
                  <a:pt x="1113" y="682"/>
                  <a:pt x="1113" y="686"/>
                </a:cubicBezTo>
                <a:cubicBezTo>
                  <a:pt x="1113" y="689"/>
                  <a:pt x="1116" y="692"/>
                  <a:pt x="1120" y="692"/>
                </a:cubicBezTo>
                <a:cubicBezTo>
                  <a:pt x="1125" y="692"/>
                  <a:pt x="1128" y="689"/>
                  <a:pt x="1128" y="686"/>
                </a:cubicBezTo>
                <a:cubicBezTo>
                  <a:pt x="1128" y="682"/>
                  <a:pt x="1125" y="679"/>
                  <a:pt x="1120" y="679"/>
                </a:cubicBezTo>
                <a:close/>
                <a:moveTo>
                  <a:pt x="1098" y="698"/>
                </a:moveTo>
                <a:cubicBezTo>
                  <a:pt x="1094" y="698"/>
                  <a:pt x="1090" y="701"/>
                  <a:pt x="1090" y="705"/>
                </a:cubicBezTo>
                <a:cubicBezTo>
                  <a:pt x="1090" y="708"/>
                  <a:pt x="1094" y="711"/>
                  <a:pt x="1098" y="711"/>
                </a:cubicBezTo>
                <a:cubicBezTo>
                  <a:pt x="1102" y="711"/>
                  <a:pt x="1105" y="708"/>
                  <a:pt x="1105" y="705"/>
                </a:cubicBezTo>
                <a:cubicBezTo>
                  <a:pt x="1105" y="701"/>
                  <a:pt x="1102" y="698"/>
                  <a:pt x="1098" y="698"/>
                </a:cubicBezTo>
                <a:close/>
                <a:moveTo>
                  <a:pt x="1120" y="698"/>
                </a:moveTo>
                <a:cubicBezTo>
                  <a:pt x="1116" y="698"/>
                  <a:pt x="1113" y="701"/>
                  <a:pt x="1113" y="705"/>
                </a:cubicBezTo>
                <a:cubicBezTo>
                  <a:pt x="1113" y="708"/>
                  <a:pt x="1116" y="711"/>
                  <a:pt x="1120" y="711"/>
                </a:cubicBezTo>
                <a:cubicBezTo>
                  <a:pt x="1125" y="711"/>
                  <a:pt x="1128" y="708"/>
                  <a:pt x="1128" y="705"/>
                </a:cubicBezTo>
                <a:cubicBezTo>
                  <a:pt x="1128" y="701"/>
                  <a:pt x="1125" y="698"/>
                  <a:pt x="1120" y="698"/>
                </a:cubicBezTo>
                <a:close/>
                <a:moveTo>
                  <a:pt x="1143" y="601"/>
                </a:moveTo>
                <a:cubicBezTo>
                  <a:pt x="1138" y="601"/>
                  <a:pt x="1135" y="604"/>
                  <a:pt x="1135" y="608"/>
                </a:cubicBezTo>
                <a:cubicBezTo>
                  <a:pt x="1135" y="612"/>
                  <a:pt x="1138" y="615"/>
                  <a:pt x="1143" y="615"/>
                </a:cubicBezTo>
                <a:cubicBezTo>
                  <a:pt x="1147" y="615"/>
                  <a:pt x="1150" y="612"/>
                  <a:pt x="1150" y="608"/>
                </a:cubicBezTo>
                <a:cubicBezTo>
                  <a:pt x="1150" y="604"/>
                  <a:pt x="1147" y="601"/>
                  <a:pt x="1143" y="601"/>
                </a:cubicBezTo>
                <a:close/>
                <a:moveTo>
                  <a:pt x="1164" y="601"/>
                </a:moveTo>
                <a:cubicBezTo>
                  <a:pt x="1160" y="601"/>
                  <a:pt x="1157" y="604"/>
                  <a:pt x="1157" y="608"/>
                </a:cubicBezTo>
                <a:cubicBezTo>
                  <a:pt x="1157" y="612"/>
                  <a:pt x="1160" y="615"/>
                  <a:pt x="1164" y="615"/>
                </a:cubicBezTo>
                <a:cubicBezTo>
                  <a:pt x="1169" y="615"/>
                  <a:pt x="1172" y="612"/>
                  <a:pt x="1172" y="608"/>
                </a:cubicBezTo>
                <a:cubicBezTo>
                  <a:pt x="1172" y="604"/>
                  <a:pt x="1169" y="601"/>
                  <a:pt x="1164" y="601"/>
                </a:cubicBezTo>
                <a:close/>
                <a:moveTo>
                  <a:pt x="1143" y="620"/>
                </a:moveTo>
                <a:cubicBezTo>
                  <a:pt x="1138" y="620"/>
                  <a:pt x="1135" y="623"/>
                  <a:pt x="1135" y="627"/>
                </a:cubicBezTo>
                <a:cubicBezTo>
                  <a:pt x="1135" y="631"/>
                  <a:pt x="1138" y="634"/>
                  <a:pt x="1143" y="634"/>
                </a:cubicBezTo>
                <a:cubicBezTo>
                  <a:pt x="1147" y="634"/>
                  <a:pt x="1150" y="631"/>
                  <a:pt x="1150" y="627"/>
                </a:cubicBezTo>
                <a:cubicBezTo>
                  <a:pt x="1150" y="623"/>
                  <a:pt x="1147" y="620"/>
                  <a:pt x="1143" y="620"/>
                </a:cubicBezTo>
                <a:close/>
                <a:moveTo>
                  <a:pt x="1164" y="620"/>
                </a:moveTo>
                <a:cubicBezTo>
                  <a:pt x="1160" y="620"/>
                  <a:pt x="1157" y="623"/>
                  <a:pt x="1157" y="627"/>
                </a:cubicBezTo>
                <a:cubicBezTo>
                  <a:pt x="1157" y="631"/>
                  <a:pt x="1160" y="634"/>
                  <a:pt x="1164" y="634"/>
                </a:cubicBezTo>
                <a:cubicBezTo>
                  <a:pt x="1169" y="634"/>
                  <a:pt x="1172" y="631"/>
                  <a:pt x="1172" y="627"/>
                </a:cubicBezTo>
                <a:cubicBezTo>
                  <a:pt x="1172" y="623"/>
                  <a:pt x="1169" y="620"/>
                  <a:pt x="1164" y="620"/>
                </a:cubicBezTo>
                <a:close/>
                <a:moveTo>
                  <a:pt x="1143" y="640"/>
                </a:moveTo>
                <a:cubicBezTo>
                  <a:pt x="1138" y="640"/>
                  <a:pt x="1135" y="643"/>
                  <a:pt x="1135" y="647"/>
                </a:cubicBezTo>
                <a:cubicBezTo>
                  <a:pt x="1135" y="650"/>
                  <a:pt x="1138" y="653"/>
                  <a:pt x="1143" y="653"/>
                </a:cubicBezTo>
                <a:cubicBezTo>
                  <a:pt x="1147" y="653"/>
                  <a:pt x="1150" y="650"/>
                  <a:pt x="1150" y="647"/>
                </a:cubicBezTo>
                <a:cubicBezTo>
                  <a:pt x="1150" y="643"/>
                  <a:pt x="1147" y="640"/>
                  <a:pt x="1143" y="640"/>
                </a:cubicBezTo>
                <a:close/>
                <a:moveTo>
                  <a:pt x="1164" y="640"/>
                </a:moveTo>
                <a:cubicBezTo>
                  <a:pt x="1160" y="640"/>
                  <a:pt x="1157" y="643"/>
                  <a:pt x="1157" y="647"/>
                </a:cubicBezTo>
                <a:cubicBezTo>
                  <a:pt x="1157" y="650"/>
                  <a:pt x="1160" y="653"/>
                  <a:pt x="1164" y="653"/>
                </a:cubicBezTo>
                <a:cubicBezTo>
                  <a:pt x="1169" y="653"/>
                  <a:pt x="1172" y="650"/>
                  <a:pt x="1172" y="647"/>
                </a:cubicBezTo>
                <a:cubicBezTo>
                  <a:pt x="1172" y="643"/>
                  <a:pt x="1169" y="640"/>
                  <a:pt x="1164" y="640"/>
                </a:cubicBezTo>
                <a:close/>
                <a:moveTo>
                  <a:pt x="1143" y="659"/>
                </a:moveTo>
                <a:cubicBezTo>
                  <a:pt x="1138" y="659"/>
                  <a:pt x="1135" y="662"/>
                  <a:pt x="1135" y="666"/>
                </a:cubicBezTo>
                <a:cubicBezTo>
                  <a:pt x="1135" y="670"/>
                  <a:pt x="1138" y="673"/>
                  <a:pt x="1143" y="673"/>
                </a:cubicBezTo>
                <a:cubicBezTo>
                  <a:pt x="1147" y="673"/>
                  <a:pt x="1150" y="670"/>
                  <a:pt x="1150" y="666"/>
                </a:cubicBezTo>
                <a:cubicBezTo>
                  <a:pt x="1150" y="662"/>
                  <a:pt x="1147" y="659"/>
                  <a:pt x="1143" y="659"/>
                </a:cubicBezTo>
                <a:close/>
                <a:moveTo>
                  <a:pt x="1164" y="659"/>
                </a:moveTo>
                <a:cubicBezTo>
                  <a:pt x="1160" y="659"/>
                  <a:pt x="1157" y="662"/>
                  <a:pt x="1157" y="666"/>
                </a:cubicBezTo>
                <a:cubicBezTo>
                  <a:pt x="1157" y="670"/>
                  <a:pt x="1160" y="673"/>
                  <a:pt x="1164" y="673"/>
                </a:cubicBezTo>
                <a:cubicBezTo>
                  <a:pt x="1169" y="673"/>
                  <a:pt x="1172" y="670"/>
                  <a:pt x="1172" y="666"/>
                </a:cubicBezTo>
                <a:cubicBezTo>
                  <a:pt x="1172" y="662"/>
                  <a:pt x="1169" y="659"/>
                  <a:pt x="1164" y="659"/>
                </a:cubicBezTo>
                <a:close/>
                <a:moveTo>
                  <a:pt x="1143" y="679"/>
                </a:moveTo>
                <a:cubicBezTo>
                  <a:pt x="1138" y="679"/>
                  <a:pt x="1135" y="682"/>
                  <a:pt x="1135" y="686"/>
                </a:cubicBezTo>
                <a:cubicBezTo>
                  <a:pt x="1135" y="689"/>
                  <a:pt x="1138" y="692"/>
                  <a:pt x="1143" y="692"/>
                </a:cubicBezTo>
                <a:cubicBezTo>
                  <a:pt x="1147" y="692"/>
                  <a:pt x="1150" y="689"/>
                  <a:pt x="1150" y="686"/>
                </a:cubicBezTo>
                <a:cubicBezTo>
                  <a:pt x="1150" y="682"/>
                  <a:pt x="1147" y="679"/>
                  <a:pt x="1143" y="679"/>
                </a:cubicBezTo>
                <a:close/>
                <a:moveTo>
                  <a:pt x="1164" y="679"/>
                </a:moveTo>
                <a:cubicBezTo>
                  <a:pt x="1160" y="679"/>
                  <a:pt x="1157" y="682"/>
                  <a:pt x="1157" y="686"/>
                </a:cubicBezTo>
                <a:cubicBezTo>
                  <a:pt x="1157" y="689"/>
                  <a:pt x="1160" y="692"/>
                  <a:pt x="1164" y="692"/>
                </a:cubicBezTo>
                <a:cubicBezTo>
                  <a:pt x="1169" y="692"/>
                  <a:pt x="1172" y="689"/>
                  <a:pt x="1172" y="686"/>
                </a:cubicBezTo>
                <a:cubicBezTo>
                  <a:pt x="1172" y="682"/>
                  <a:pt x="1169" y="679"/>
                  <a:pt x="1164" y="679"/>
                </a:cubicBezTo>
                <a:close/>
                <a:moveTo>
                  <a:pt x="1164" y="698"/>
                </a:moveTo>
                <a:cubicBezTo>
                  <a:pt x="1160" y="698"/>
                  <a:pt x="1157" y="701"/>
                  <a:pt x="1157" y="705"/>
                </a:cubicBezTo>
                <a:cubicBezTo>
                  <a:pt x="1157" y="708"/>
                  <a:pt x="1160" y="711"/>
                  <a:pt x="1164" y="711"/>
                </a:cubicBezTo>
                <a:cubicBezTo>
                  <a:pt x="1169" y="711"/>
                  <a:pt x="1172" y="708"/>
                  <a:pt x="1172" y="705"/>
                </a:cubicBezTo>
                <a:cubicBezTo>
                  <a:pt x="1172" y="701"/>
                  <a:pt x="1169" y="698"/>
                  <a:pt x="1164" y="698"/>
                </a:cubicBezTo>
                <a:close/>
                <a:moveTo>
                  <a:pt x="1186" y="601"/>
                </a:moveTo>
                <a:cubicBezTo>
                  <a:pt x="1182" y="601"/>
                  <a:pt x="1179" y="604"/>
                  <a:pt x="1179" y="608"/>
                </a:cubicBezTo>
                <a:cubicBezTo>
                  <a:pt x="1179" y="612"/>
                  <a:pt x="1182" y="615"/>
                  <a:pt x="1186" y="615"/>
                </a:cubicBezTo>
                <a:cubicBezTo>
                  <a:pt x="1191" y="615"/>
                  <a:pt x="1194" y="612"/>
                  <a:pt x="1194" y="608"/>
                </a:cubicBezTo>
                <a:cubicBezTo>
                  <a:pt x="1194" y="604"/>
                  <a:pt x="1191" y="601"/>
                  <a:pt x="1186" y="601"/>
                </a:cubicBezTo>
                <a:close/>
                <a:moveTo>
                  <a:pt x="1208" y="601"/>
                </a:moveTo>
                <a:cubicBezTo>
                  <a:pt x="1204" y="601"/>
                  <a:pt x="1201" y="604"/>
                  <a:pt x="1201" y="608"/>
                </a:cubicBezTo>
                <a:cubicBezTo>
                  <a:pt x="1201" y="612"/>
                  <a:pt x="1204" y="615"/>
                  <a:pt x="1208" y="615"/>
                </a:cubicBezTo>
                <a:cubicBezTo>
                  <a:pt x="1213" y="615"/>
                  <a:pt x="1216" y="612"/>
                  <a:pt x="1216" y="608"/>
                </a:cubicBezTo>
                <a:cubicBezTo>
                  <a:pt x="1216" y="604"/>
                  <a:pt x="1213" y="601"/>
                  <a:pt x="1208" y="601"/>
                </a:cubicBezTo>
                <a:close/>
                <a:moveTo>
                  <a:pt x="1186" y="620"/>
                </a:moveTo>
                <a:cubicBezTo>
                  <a:pt x="1182" y="620"/>
                  <a:pt x="1179" y="623"/>
                  <a:pt x="1179" y="627"/>
                </a:cubicBezTo>
                <a:cubicBezTo>
                  <a:pt x="1179" y="631"/>
                  <a:pt x="1182" y="634"/>
                  <a:pt x="1186" y="634"/>
                </a:cubicBezTo>
                <a:cubicBezTo>
                  <a:pt x="1191" y="634"/>
                  <a:pt x="1194" y="631"/>
                  <a:pt x="1194" y="627"/>
                </a:cubicBezTo>
                <a:cubicBezTo>
                  <a:pt x="1194" y="623"/>
                  <a:pt x="1191" y="620"/>
                  <a:pt x="1186" y="620"/>
                </a:cubicBezTo>
                <a:close/>
                <a:moveTo>
                  <a:pt x="1208" y="620"/>
                </a:moveTo>
                <a:cubicBezTo>
                  <a:pt x="1204" y="620"/>
                  <a:pt x="1201" y="623"/>
                  <a:pt x="1201" y="627"/>
                </a:cubicBezTo>
                <a:cubicBezTo>
                  <a:pt x="1201" y="631"/>
                  <a:pt x="1204" y="634"/>
                  <a:pt x="1208" y="634"/>
                </a:cubicBezTo>
                <a:cubicBezTo>
                  <a:pt x="1213" y="634"/>
                  <a:pt x="1216" y="631"/>
                  <a:pt x="1216" y="627"/>
                </a:cubicBezTo>
                <a:cubicBezTo>
                  <a:pt x="1216" y="623"/>
                  <a:pt x="1213" y="620"/>
                  <a:pt x="1208" y="620"/>
                </a:cubicBezTo>
                <a:close/>
                <a:moveTo>
                  <a:pt x="1186" y="640"/>
                </a:moveTo>
                <a:cubicBezTo>
                  <a:pt x="1182" y="640"/>
                  <a:pt x="1179" y="643"/>
                  <a:pt x="1179" y="647"/>
                </a:cubicBezTo>
                <a:cubicBezTo>
                  <a:pt x="1179" y="650"/>
                  <a:pt x="1182" y="653"/>
                  <a:pt x="1186" y="653"/>
                </a:cubicBezTo>
                <a:cubicBezTo>
                  <a:pt x="1191" y="653"/>
                  <a:pt x="1194" y="650"/>
                  <a:pt x="1194" y="647"/>
                </a:cubicBezTo>
                <a:cubicBezTo>
                  <a:pt x="1194" y="643"/>
                  <a:pt x="1191" y="640"/>
                  <a:pt x="1186" y="640"/>
                </a:cubicBezTo>
                <a:close/>
                <a:moveTo>
                  <a:pt x="1208" y="640"/>
                </a:moveTo>
                <a:cubicBezTo>
                  <a:pt x="1204" y="640"/>
                  <a:pt x="1201" y="643"/>
                  <a:pt x="1201" y="647"/>
                </a:cubicBezTo>
                <a:cubicBezTo>
                  <a:pt x="1201" y="650"/>
                  <a:pt x="1204" y="653"/>
                  <a:pt x="1208" y="653"/>
                </a:cubicBezTo>
                <a:cubicBezTo>
                  <a:pt x="1213" y="653"/>
                  <a:pt x="1216" y="650"/>
                  <a:pt x="1216" y="647"/>
                </a:cubicBezTo>
                <a:cubicBezTo>
                  <a:pt x="1216" y="643"/>
                  <a:pt x="1213" y="640"/>
                  <a:pt x="1208" y="640"/>
                </a:cubicBezTo>
                <a:close/>
                <a:moveTo>
                  <a:pt x="1186" y="659"/>
                </a:moveTo>
                <a:cubicBezTo>
                  <a:pt x="1182" y="659"/>
                  <a:pt x="1179" y="662"/>
                  <a:pt x="1179" y="666"/>
                </a:cubicBezTo>
                <a:cubicBezTo>
                  <a:pt x="1179" y="670"/>
                  <a:pt x="1182" y="673"/>
                  <a:pt x="1186" y="673"/>
                </a:cubicBezTo>
                <a:cubicBezTo>
                  <a:pt x="1191" y="673"/>
                  <a:pt x="1194" y="670"/>
                  <a:pt x="1194" y="666"/>
                </a:cubicBezTo>
                <a:cubicBezTo>
                  <a:pt x="1194" y="662"/>
                  <a:pt x="1191" y="659"/>
                  <a:pt x="1186" y="659"/>
                </a:cubicBezTo>
                <a:close/>
                <a:moveTo>
                  <a:pt x="1208" y="659"/>
                </a:moveTo>
                <a:cubicBezTo>
                  <a:pt x="1204" y="659"/>
                  <a:pt x="1201" y="662"/>
                  <a:pt x="1201" y="666"/>
                </a:cubicBezTo>
                <a:cubicBezTo>
                  <a:pt x="1201" y="670"/>
                  <a:pt x="1204" y="673"/>
                  <a:pt x="1208" y="673"/>
                </a:cubicBezTo>
                <a:cubicBezTo>
                  <a:pt x="1213" y="673"/>
                  <a:pt x="1216" y="670"/>
                  <a:pt x="1216" y="666"/>
                </a:cubicBezTo>
                <a:cubicBezTo>
                  <a:pt x="1216" y="662"/>
                  <a:pt x="1213" y="659"/>
                  <a:pt x="1208" y="659"/>
                </a:cubicBezTo>
                <a:close/>
                <a:moveTo>
                  <a:pt x="1186" y="679"/>
                </a:moveTo>
                <a:cubicBezTo>
                  <a:pt x="1182" y="679"/>
                  <a:pt x="1179" y="682"/>
                  <a:pt x="1179" y="686"/>
                </a:cubicBezTo>
                <a:cubicBezTo>
                  <a:pt x="1179" y="689"/>
                  <a:pt x="1182" y="692"/>
                  <a:pt x="1186" y="692"/>
                </a:cubicBezTo>
                <a:cubicBezTo>
                  <a:pt x="1191" y="692"/>
                  <a:pt x="1194" y="689"/>
                  <a:pt x="1194" y="686"/>
                </a:cubicBezTo>
                <a:cubicBezTo>
                  <a:pt x="1194" y="682"/>
                  <a:pt x="1191" y="679"/>
                  <a:pt x="1186" y="679"/>
                </a:cubicBezTo>
                <a:close/>
                <a:moveTo>
                  <a:pt x="1208" y="679"/>
                </a:moveTo>
                <a:cubicBezTo>
                  <a:pt x="1204" y="679"/>
                  <a:pt x="1201" y="682"/>
                  <a:pt x="1201" y="686"/>
                </a:cubicBezTo>
                <a:cubicBezTo>
                  <a:pt x="1201" y="689"/>
                  <a:pt x="1204" y="692"/>
                  <a:pt x="1208" y="692"/>
                </a:cubicBezTo>
                <a:cubicBezTo>
                  <a:pt x="1213" y="692"/>
                  <a:pt x="1216" y="689"/>
                  <a:pt x="1216" y="686"/>
                </a:cubicBezTo>
                <a:cubicBezTo>
                  <a:pt x="1216" y="682"/>
                  <a:pt x="1213" y="679"/>
                  <a:pt x="1208" y="679"/>
                </a:cubicBezTo>
                <a:close/>
                <a:moveTo>
                  <a:pt x="1186" y="698"/>
                </a:moveTo>
                <a:cubicBezTo>
                  <a:pt x="1182" y="698"/>
                  <a:pt x="1179" y="701"/>
                  <a:pt x="1179" y="705"/>
                </a:cubicBezTo>
                <a:cubicBezTo>
                  <a:pt x="1179" y="708"/>
                  <a:pt x="1182" y="711"/>
                  <a:pt x="1186" y="711"/>
                </a:cubicBezTo>
                <a:cubicBezTo>
                  <a:pt x="1191" y="711"/>
                  <a:pt x="1194" y="708"/>
                  <a:pt x="1194" y="705"/>
                </a:cubicBezTo>
                <a:cubicBezTo>
                  <a:pt x="1194" y="701"/>
                  <a:pt x="1191" y="698"/>
                  <a:pt x="1186" y="698"/>
                </a:cubicBezTo>
                <a:close/>
                <a:moveTo>
                  <a:pt x="1208" y="698"/>
                </a:moveTo>
                <a:cubicBezTo>
                  <a:pt x="1204" y="698"/>
                  <a:pt x="1201" y="701"/>
                  <a:pt x="1201" y="705"/>
                </a:cubicBezTo>
                <a:cubicBezTo>
                  <a:pt x="1201" y="708"/>
                  <a:pt x="1204" y="711"/>
                  <a:pt x="1208" y="711"/>
                </a:cubicBezTo>
                <a:cubicBezTo>
                  <a:pt x="1213" y="711"/>
                  <a:pt x="1216" y="708"/>
                  <a:pt x="1216" y="705"/>
                </a:cubicBezTo>
                <a:cubicBezTo>
                  <a:pt x="1216" y="701"/>
                  <a:pt x="1213" y="698"/>
                  <a:pt x="1208" y="698"/>
                </a:cubicBezTo>
                <a:close/>
                <a:moveTo>
                  <a:pt x="1208" y="717"/>
                </a:moveTo>
                <a:cubicBezTo>
                  <a:pt x="1204" y="717"/>
                  <a:pt x="1201" y="720"/>
                  <a:pt x="1201" y="724"/>
                </a:cubicBezTo>
                <a:cubicBezTo>
                  <a:pt x="1201" y="727"/>
                  <a:pt x="1204" y="730"/>
                  <a:pt x="1208" y="730"/>
                </a:cubicBezTo>
                <a:cubicBezTo>
                  <a:pt x="1213" y="730"/>
                  <a:pt x="1216" y="727"/>
                  <a:pt x="1216" y="724"/>
                </a:cubicBezTo>
                <a:cubicBezTo>
                  <a:pt x="1216" y="720"/>
                  <a:pt x="1213" y="717"/>
                  <a:pt x="1208" y="717"/>
                </a:cubicBezTo>
                <a:close/>
                <a:moveTo>
                  <a:pt x="1208" y="736"/>
                </a:moveTo>
                <a:cubicBezTo>
                  <a:pt x="1204" y="736"/>
                  <a:pt x="1201" y="739"/>
                  <a:pt x="1201" y="743"/>
                </a:cubicBezTo>
                <a:cubicBezTo>
                  <a:pt x="1201" y="747"/>
                  <a:pt x="1204" y="750"/>
                  <a:pt x="1208" y="750"/>
                </a:cubicBezTo>
                <a:cubicBezTo>
                  <a:pt x="1213" y="750"/>
                  <a:pt x="1216" y="747"/>
                  <a:pt x="1216" y="743"/>
                </a:cubicBezTo>
                <a:cubicBezTo>
                  <a:pt x="1216" y="739"/>
                  <a:pt x="1213" y="736"/>
                  <a:pt x="1208" y="736"/>
                </a:cubicBezTo>
                <a:close/>
                <a:moveTo>
                  <a:pt x="1208" y="757"/>
                </a:moveTo>
                <a:cubicBezTo>
                  <a:pt x="1204" y="757"/>
                  <a:pt x="1201" y="759"/>
                  <a:pt x="1201" y="763"/>
                </a:cubicBezTo>
                <a:cubicBezTo>
                  <a:pt x="1201" y="766"/>
                  <a:pt x="1204" y="769"/>
                  <a:pt x="1208" y="769"/>
                </a:cubicBezTo>
                <a:cubicBezTo>
                  <a:pt x="1213" y="769"/>
                  <a:pt x="1216" y="766"/>
                  <a:pt x="1216" y="763"/>
                </a:cubicBezTo>
                <a:cubicBezTo>
                  <a:pt x="1216" y="759"/>
                  <a:pt x="1213" y="757"/>
                  <a:pt x="1208" y="757"/>
                </a:cubicBezTo>
                <a:close/>
                <a:moveTo>
                  <a:pt x="1208" y="833"/>
                </a:moveTo>
                <a:cubicBezTo>
                  <a:pt x="1204" y="833"/>
                  <a:pt x="1201" y="837"/>
                  <a:pt x="1201" y="840"/>
                </a:cubicBezTo>
                <a:cubicBezTo>
                  <a:pt x="1201" y="844"/>
                  <a:pt x="1204" y="847"/>
                  <a:pt x="1208" y="847"/>
                </a:cubicBezTo>
                <a:cubicBezTo>
                  <a:pt x="1213" y="847"/>
                  <a:pt x="1216" y="844"/>
                  <a:pt x="1216" y="840"/>
                </a:cubicBezTo>
                <a:cubicBezTo>
                  <a:pt x="1216" y="837"/>
                  <a:pt x="1213" y="833"/>
                  <a:pt x="1208" y="833"/>
                </a:cubicBezTo>
                <a:close/>
                <a:moveTo>
                  <a:pt x="1208" y="853"/>
                </a:moveTo>
                <a:cubicBezTo>
                  <a:pt x="1204" y="853"/>
                  <a:pt x="1201" y="856"/>
                  <a:pt x="1201" y="860"/>
                </a:cubicBezTo>
                <a:cubicBezTo>
                  <a:pt x="1201" y="864"/>
                  <a:pt x="1204" y="867"/>
                  <a:pt x="1208" y="867"/>
                </a:cubicBezTo>
                <a:cubicBezTo>
                  <a:pt x="1213" y="867"/>
                  <a:pt x="1216" y="864"/>
                  <a:pt x="1216" y="860"/>
                </a:cubicBezTo>
                <a:cubicBezTo>
                  <a:pt x="1216" y="856"/>
                  <a:pt x="1213" y="853"/>
                  <a:pt x="1208" y="853"/>
                </a:cubicBezTo>
                <a:close/>
                <a:moveTo>
                  <a:pt x="1208" y="873"/>
                </a:moveTo>
                <a:cubicBezTo>
                  <a:pt x="1204" y="873"/>
                  <a:pt x="1201" y="876"/>
                  <a:pt x="1201" y="879"/>
                </a:cubicBezTo>
                <a:cubicBezTo>
                  <a:pt x="1201" y="883"/>
                  <a:pt x="1204" y="885"/>
                  <a:pt x="1208" y="885"/>
                </a:cubicBezTo>
                <a:cubicBezTo>
                  <a:pt x="1213" y="885"/>
                  <a:pt x="1216" y="883"/>
                  <a:pt x="1216" y="879"/>
                </a:cubicBezTo>
                <a:cubicBezTo>
                  <a:pt x="1216" y="876"/>
                  <a:pt x="1213" y="873"/>
                  <a:pt x="1208" y="873"/>
                </a:cubicBezTo>
                <a:close/>
                <a:moveTo>
                  <a:pt x="1232" y="601"/>
                </a:moveTo>
                <a:cubicBezTo>
                  <a:pt x="1228" y="601"/>
                  <a:pt x="1224" y="604"/>
                  <a:pt x="1224" y="608"/>
                </a:cubicBezTo>
                <a:cubicBezTo>
                  <a:pt x="1224" y="612"/>
                  <a:pt x="1228" y="615"/>
                  <a:pt x="1232" y="615"/>
                </a:cubicBezTo>
                <a:cubicBezTo>
                  <a:pt x="1236" y="615"/>
                  <a:pt x="1240" y="612"/>
                  <a:pt x="1240" y="608"/>
                </a:cubicBezTo>
                <a:cubicBezTo>
                  <a:pt x="1240" y="604"/>
                  <a:pt x="1236" y="601"/>
                  <a:pt x="1232" y="601"/>
                </a:cubicBezTo>
                <a:close/>
                <a:moveTo>
                  <a:pt x="1255" y="601"/>
                </a:moveTo>
                <a:cubicBezTo>
                  <a:pt x="1251" y="601"/>
                  <a:pt x="1247" y="604"/>
                  <a:pt x="1247" y="608"/>
                </a:cubicBezTo>
                <a:cubicBezTo>
                  <a:pt x="1247" y="612"/>
                  <a:pt x="1251" y="615"/>
                  <a:pt x="1255" y="615"/>
                </a:cubicBezTo>
                <a:cubicBezTo>
                  <a:pt x="1259" y="615"/>
                  <a:pt x="1263" y="612"/>
                  <a:pt x="1263" y="608"/>
                </a:cubicBezTo>
                <a:cubicBezTo>
                  <a:pt x="1263" y="604"/>
                  <a:pt x="1259" y="601"/>
                  <a:pt x="1255" y="601"/>
                </a:cubicBezTo>
                <a:close/>
                <a:moveTo>
                  <a:pt x="1232" y="620"/>
                </a:moveTo>
                <a:cubicBezTo>
                  <a:pt x="1228" y="620"/>
                  <a:pt x="1224" y="623"/>
                  <a:pt x="1224" y="627"/>
                </a:cubicBezTo>
                <a:cubicBezTo>
                  <a:pt x="1224" y="631"/>
                  <a:pt x="1228" y="634"/>
                  <a:pt x="1232" y="634"/>
                </a:cubicBezTo>
                <a:cubicBezTo>
                  <a:pt x="1236" y="634"/>
                  <a:pt x="1240" y="631"/>
                  <a:pt x="1240" y="627"/>
                </a:cubicBezTo>
                <a:cubicBezTo>
                  <a:pt x="1240" y="623"/>
                  <a:pt x="1236" y="620"/>
                  <a:pt x="1232" y="620"/>
                </a:cubicBezTo>
                <a:close/>
                <a:moveTo>
                  <a:pt x="1255" y="620"/>
                </a:moveTo>
                <a:cubicBezTo>
                  <a:pt x="1251" y="620"/>
                  <a:pt x="1247" y="623"/>
                  <a:pt x="1247" y="627"/>
                </a:cubicBezTo>
                <a:cubicBezTo>
                  <a:pt x="1247" y="631"/>
                  <a:pt x="1251" y="634"/>
                  <a:pt x="1255" y="634"/>
                </a:cubicBezTo>
                <a:cubicBezTo>
                  <a:pt x="1259" y="634"/>
                  <a:pt x="1263" y="631"/>
                  <a:pt x="1263" y="627"/>
                </a:cubicBezTo>
                <a:cubicBezTo>
                  <a:pt x="1263" y="623"/>
                  <a:pt x="1259" y="620"/>
                  <a:pt x="1255" y="620"/>
                </a:cubicBezTo>
                <a:close/>
                <a:moveTo>
                  <a:pt x="1232" y="640"/>
                </a:moveTo>
                <a:cubicBezTo>
                  <a:pt x="1228" y="640"/>
                  <a:pt x="1224" y="643"/>
                  <a:pt x="1224" y="647"/>
                </a:cubicBezTo>
                <a:cubicBezTo>
                  <a:pt x="1224" y="650"/>
                  <a:pt x="1228" y="653"/>
                  <a:pt x="1232" y="653"/>
                </a:cubicBezTo>
                <a:cubicBezTo>
                  <a:pt x="1236" y="653"/>
                  <a:pt x="1240" y="650"/>
                  <a:pt x="1240" y="647"/>
                </a:cubicBezTo>
                <a:cubicBezTo>
                  <a:pt x="1240" y="643"/>
                  <a:pt x="1236" y="640"/>
                  <a:pt x="1232" y="640"/>
                </a:cubicBezTo>
                <a:close/>
                <a:moveTo>
                  <a:pt x="1255" y="640"/>
                </a:moveTo>
                <a:cubicBezTo>
                  <a:pt x="1251" y="640"/>
                  <a:pt x="1247" y="643"/>
                  <a:pt x="1247" y="647"/>
                </a:cubicBezTo>
                <a:cubicBezTo>
                  <a:pt x="1247" y="650"/>
                  <a:pt x="1251" y="653"/>
                  <a:pt x="1255" y="653"/>
                </a:cubicBezTo>
                <a:cubicBezTo>
                  <a:pt x="1259" y="653"/>
                  <a:pt x="1263" y="650"/>
                  <a:pt x="1263" y="647"/>
                </a:cubicBezTo>
                <a:cubicBezTo>
                  <a:pt x="1263" y="643"/>
                  <a:pt x="1259" y="640"/>
                  <a:pt x="1255" y="640"/>
                </a:cubicBezTo>
                <a:close/>
                <a:moveTo>
                  <a:pt x="1232" y="659"/>
                </a:moveTo>
                <a:cubicBezTo>
                  <a:pt x="1228" y="659"/>
                  <a:pt x="1224" y="662"/>
                  <a:pt x="1224" y="666"/>
                </a:cubicBezTo>
                <a:cubicBezTo>
                  <a:pt x="1224" y="670"/>
                  <a:pt x="1228" y="673"/>
                  <a:pt x="1232" y="673"/>
                </a:cubicBezTo>
                <a:cubicBezTo>
                  <a:pt x="1236" y="673"/>
                  <a:pt x="1240" y="670"/>
                  <a:pt x="1240" y="666"/>
                </a:cubicBezTo>
                <a:cubicBezTo>
                  <a:pt x="1240" y="662"/>
                  <a:pt x="1236" y="659"/>
                  <a:pt x="1232" y="659"/>
                </a:cubicBezTo>
                <a:close/>
                <a:moveTo>
                  <a:pt x="1255" y="659"/>
                </a:moveTo>
                <a:cubicBezTo>
                  <a:pt x="1251" y="659"/>
                  <a:pt x="1247" y="662"/>
                  <a:pt x="1247" y="666"/>
                </a:cubicBezTo>
                <a:cubicBezTo>
                  <a:pt x="1247" y="670"/>
                  <a:pt x="1251" y="673"/>
                  <a:pt x="1255" y="673"/>
                </a:cubicBezTo>
                <a:cubicBezTo>
                  <a:pt x="1259" y="673"/>
                  <a:pt x="1263" y="670"/>
                  <a:pt x="1263" y="666"/>
                </a:cubicBezTo>
                <a:cubicBezTo>
                  <a:pt x="1263" y="662"/>
                  <a:pt x="1259" y="659"/>
                  <a:pt x="1255" y="659"/>
                </a:cubicBezTo>
                <a:close/>
                <a:moveTo>
                  <a:pt x="1232" y="679"/>
                </a:moveTo>
                <a:cubicBezTo>
                  <a:pt x="1228" y="679"/>
                  <a:pt x="1224" y="682"/>
                  <a:pt x="1224" y="686"/>
                </a:cubicBezTo>
                <a:cubicBezTo>
                  <a:pt x="1224" y="689"/>
                  <a:pt x="1228" y="692"/>
                  <a:pt x="1232" y="692"/>
                </a:cubicBezTo>
                <a:cubicBezTo>
                  <a:pt x="1236" y="692"/>
                  <a:pt x="1240" y="689"/>
                  <a:pt x="1240" y="686"/>
                </a:cubicBezTo>
                <a:cubicBezTo>
                  <a:pt x="1240" y="682"/>
                  <a:pt x="1236" y="679"/>
                  <a:pt x="1232" y="679"/>
                </a:cubicBezTo>
                <a:close/>
                <a:moveTo>
                  <a:pt x="1255" y="679"/>
                </a:moveTo>
                <a:cubicBezTo>
                  <a:pt x="1251" y="679"/>
                  <a:pt x="1247" y="682"/>
                  <a:pt x="1247" y="686"/>
                </a:cubicBezTo>
                <a:cubicBezTo>
                  <a:pt x="1247" y="689"/>
                  <a:pt x="1251" y="692"/>
                  <a:pt x="1255" y="692"/>
                </a:cubicBezTo>
                <a:cubicBezTo>
                  <a:pt x="1259" y="692"/>
                  <a:pt x="1263" y="689"/>
                  <a:pt x="1263" y="686"/>
                </a:cubicBezTo>
                <a:cubicBezTo>
                  <a:pt x="1263" y="682"/>
                  <a:pt x="1259" y="679"/>
                  <a:pt x="1255" y="679"/>
                </a:cubicBezTo>
                <a:close/>
                <a:moveTo>
                  <a:pt x="1232" y="698"/>
                </a:moveTo>
                <a:cubicBezTo>
                  <a:pt x="1228" y="698"/>
                  <a:pt x="1224" y="701"/>
                  <a:pt x="1224" y="705"/>
                </a:cubicBezTo>
                <a:cubicBezTo>
                  <a:pt x="1224" y="708"/>
                  <a:pt x="1228" y="711"/>
                  <a:pt x="1232" y="711"/>
                </a:cubicBezTo>
                <a:cubicBezTo>
                  <a:pt x="1236" y="711"/>
                  <a:pt x="1240" y="708"/>
                  <a:pt x="1240" y="705"/>
                </a:cubicBezTo>
                <a:cubicBezTo>
                  <a:pt x="1240" y="701"/>
                  <a:pt x="1236" y="698"/>
                  <a:pt x="1232" y="698"/>
                </a:cubicBezTo>
                <a:close/>
                <a:moveTo>
                  <a:pt x="1255" y="698"/>
                </a:moveTo>
                <a:cubicBezTo>
                  <a:pt x="1251" y="698"/>
                  <a:pt x="1247" y="701"/>
                  <a:pt x="1247" y="705"/>
                </a:cubicBezTo>
                <a:cubicBezTo>
                  <a:pt x="1247" y="708"/>
                  <a:pt x="1251" y="711"/>
                  <a:pt x="1255" y="711"/>
                </a:cubicBezTo>
                <a:cubicBezTo>
                  <a:pt x="1259" y="711"/>
                  <a:pt x="1263" y="708"/>
                  <a:pt x="1263" y="705"/>
                </a:cubicBezTo>
                <a:cubicBezTo>
                  <a:pt x="1263" y="701"/>
                  <a:pt x="1259" y="698"/>
                  <a:pt x="1255" y="698"/>
                </a:cubicBezTo>
                <a:close/>
                <a:moveTo>
                  <a:pt x="1232" y="717"/>
                </a:moveTo>
                <a:cubicBezTo>
                  <a:pt x="1228" y="717"/>
                  <a:pt x="1224" y="720"/>
                  <a:pt x="1224" y="724"/>
                </a:cubicBezTo>
                <a:cubicBezTo>
                  <a:pt x="1224" y="727"/>
                  <a:pt x="1228" y="730"/>
                  <a:pt x="1232" y="730"/>
                </a:cubicBezTo>
                <a:cubicBezTo>
                  <a:pt x="1236" y="730"/>
                  <a:pt x="1240" y="727"/>
                  <a:pt x="1240" y="724"/>
                </a:cubicBezTo>
                <a:cubicBezTo>
                  <a:pt x="1240" y="720"/>
                  <a:pt x="1236" y="717"/>
                  <a:pt x="1232" y="717"/>
                </a:cubicBezTo>
                <a:close/>
                <a:moveTo>
                  <a:pt x="1255" y="717"/>
                </a:moveTo>
                <a:cubicBezTo>
                  <a:pt x="1251" y="717"/>
                  <a:pt x="1247" y="720"/>
                  <a:pt x="1247" y="724"/>
                </a:cubicBezTo>
                <a:cubicBezTo>
                  <a:pt x="1247" y="727"/>
                  <a:pt x="1251" y="730"/>
                  <a:pt x="1255" y="730"/>
                </a:cubicBezTo>
                <a:cubicBezTo>
                  <a:pt x="1259" y="730"/>
                  <a:pt x="1263" y="727"/>
                  <a:pt x="1263" y="724"/>
                </a:cubicBezTo>
                <a:cubicBezTo>
                  <a:pt x="1263" y="720"/>
                  <a:pt x="1259" y="717"/>
                  <a:pt x="1255" y="717"/>
                </a:cubicBezTo>
                <a:close/>
                <a:moveTo>
                  <a:pt x="1232" y="736"/>
                </a:moveTo>
                <a:cubicBezTo>
                  <a:pt x="1228" y="736"/>
                  <a:pt x="1224" y="739"/>
                  <a:pt x="1224" y="743"/>
                </a:cubicBezTo>
                <a:cubicBezTo>
                  <a:pt x="1224" y="747"/>
                  <a:pt x="1228" y="750"/>
                  <a:pt x="1232" y="750"/>
                </a:cubicBezTo>
                <a:cubicBezTo>
                  <a:pt x="1236" y="750"/>
                  <a:pt x="1240" y="747"/>
                  <a:pt x="1240" y="743"/>
                </a:cubicBezTo>
                <a:cubicBezTo>
                  <a:pt x="1240" y="739"/>
                  <a:pt x="1236" y="736"/>
                  <a:pt x="1232" y="736"/>
                </a:cubicBezTo>
                <a:close/>
                <a:moveTo>
                  <a:pt x="1255" y="736"/>
                </a:moveTo>
                <a:cubicBezTo>
                  <a:pt x="1251" y="736"/>
                  <a:pt x="1247" y="739"/>
                  <a:pt x="1247" y="743"/>
                </a:cubicBezTo>
                <a:cubicBezTo>
                  <a:pt x="1247" y="747"/>
                  <a:pt x="1251" y="750"/>
                  <a:pt x="1255" y="750"/>
                </a:cubicBezTo>
                <a:cubicBezTo>
                  <a:pt x="1259" y="750"/>
                  <a:pt x="1263" y="747"/>
                  <a:pt x="1263" y="743"/>
                </a:cubicBezTo>
                <a:cubicBezTo>
                  <a:pt x="1263" y="739"/>
                  <a:pt x="1259" y="736"/>
                  <a:pt x="1255" y="736"/>
                </a:cubicBezTo>
                <a:close/>
                <a:moveTo>
                  <a:pt x="1277" y="601"/>
                </a:moveTo>
                <a:cubicBezTo>
                  <a:pt x="1273" y="601"/>
                  <a:pt x="1269" y="604"/>
                  <a:pt x="1269" y="608"/>
                </a:cubicBezTo>
                <a:cubicBezTo>
                  <a:pt x="1269" y="612"/>
                  <a:pt x="1273" y="615"/>
                  <a:pt x="1277" y="615"/>
                </a:cubicBezTo>
                <a:cubicBezTo>
                  <a:pt x="1281" y="615"/>
                  <a:pt x="1285" y="612"/>
                  <a:pt x="1285" y="608"/>
                </a:cubicBezTo>
                <a:cubicBezTo>
                  <a:pt x="1285" y="604"/>
                  <a:pt x="1281" y="601"/>
                  <a:pt x="1277" y="601"/>
                </a:cubicBezTo>
                <a:close/>
                <a:moveTo>
                  <a:pt x="1299" y="601"/>
                </a:moveTo>
                <a:cubicBezTo>
                  <a:pt x="1295" y="601"/>
                  <a:pt x="1291" y="604"/>
                  <a:pt x="1291" y="608"/>
                </a:cubicBezTo>
                <a:cubicBezTo>
                  <a:pt x="1291" y="612"/>
                  <a:pt x="1295" y="615"/>
                  <a:pt x="1299" y="615"/>
                </a:cubicBezTo>
                <a:cubicBezTo>
                  <a:pt x="1303" y="615"/>
                  <a:pt x="1307" y="612"/>
                  <a:pt x="1307" y="608"/>
                </a:cubicBezTo>
                <a:cubicBezTo>
                  <a:pt x="1307" y="604"/>
                  <a:pt x="1303" y="601"/>
                  <a:pt x="1299" y="601"/>
                </a:cubicBezTo>
                <a:close/>
                <a:moveTo>
                  <a:pt x="1277" y="620"/>
                </a:moveTo>
                <a:cubicBezTo>
                  <a:pt x="1273" y="620"/>
                  <a:pt x="1269" y="623"/>
                  <a:pt x="1269" y="627"/>
                </a:cubicBezTo>
                <a:cubicBezTo>
                  <a:pt x="1269" y="631"/>
                  <a:pt x="1273" y="634"/>
                  <a:pt x="1277" y="634"/>
                </a:cubicBezTo>
                <a:cubicBezTo>
                  <a:pt x="1281" y="634"/>
                  <a:pt x="1285" y="631"/>
                  <a:pt x="1285" y="627"/>
                </a:cubicBezTo>
                <a:cubicBezTo>
                  <a:pt x="1285" y="623"/>
                  <a:pt x="1281" y="620"/>
                  <a:pt x="1277" y="620"/>
                </a:cubicBezTo>
                <a:close/>
                <a:moveTo>
                  <a:pt x="1299" y="620"/>
                </a:moveTo>
                <a:cubicBezTo>
                  <a:pt x="1295" y="620"/>
                  <a:pt x="1291" y="623"/>
                  <a:pt x="1291" y="627"/>
                </a:cubicBezTo>
                <a:cubicBezTo>
                  <a:pt x="1291" y="631"/>
                  <a:pt x="1295" y="634"/>
                  <a:pt x="1299" y="634"/>
                </a:cubicBezTo>
                <a:cubicBezTo>
                  <a:pt x="1303" y="634"/>
                  <a:pt x="1307" y="631"/>
                  <a:pt x="1307" y="627"/>
                </a:cubicBezTo>
                <a:cubicBezTo>
                  <a:pt x="1307" y="623"/>
                  <a:pt x="1303" y="620"/>
                  <a:pt x="1299" y="620"/>
                </a:cubicBezTo>
                <a:close/>
                <a:moveTo>
                  <a:pt x="1277" y="640"/>
                </a:moveTo>
                <a:cubicBezTo>
                  <a:pt x="1273" y="640"/>
                  <a:pt x="1269" y="643"/>
                  <a:pt x="1269" y="647"/>
                </a:cubicBezTo>
                <a:cubicBezTo>
                  <a:pt x="1269" y="650"/>
                  <a:pt x="1273" y="653"/>
                  <a:pt x="1277" y="653"/>
                </a:cubicBezTo>
                <a:cubicBezTo>
                  <a:pt x="1281" y="653"/>
                  <a:pt x="1285" y="650"/>
                  <a:pt x="1285" y="647"/>
                </a:cubicBezTo>
                <a:cubicBezTo>
                  <a:pt x="1285" y="643"/>
                  <a:pt x="1281" y="640"/>
                  <a:pt x="1277" y="640"/>
                </a:cubicBezTo>
                <a:close/>
                <a:moveTo>
                  <a:pt x="1299" y="640"/>
                </a:moveTo>
                <a:cubicBezTo>
                  <a:pt x="1295" y="640"/>
                  <a:pt x="1291" y="643"/>
                  <a:pt x="1291" y="647"/>
                </a:cubicBezTo>
                <a:cubicBezTo>
                  <a:pt x="1291" y="650"/>
                  <a:pt x="1295" y="653"/>
                  <a:pt x="1299" y="653"/>
                </a:cubicBezTo>
                <a:cubicBezTo>
                  <a:pt x="1303" y="653"/>
                  <a:pt x="1307" y="650"/>
                  <a:pt x="1307" y="647"/>
                </a:cubicBezTo>
                <a:cubicBezTo>
                  <a:pt x="1307" y="643"/>
                  <a:pt x="1303" y="640"/>
                  <a:pt x="1299" y="640"/>
                </a:cubicBezTo>
                <a:close/>
                <a:moveTo>
                  <a:pt x="1277" y="659"/>
                </a:moveTo>
                <a:cubicBezTo>
                  <a:pt x="1273" y="659"/>
                  <a:pt x="1269" y="662"/>
                  <a:pt x="1269" y="666"/>
                </a:cubicBezTo>
                <a:cubicBezTo>
                  <a:pt x="1269" y="670"/>
                  <a:pt x="1273" y="673"/>
                  <a:pt x="1277" y="673"/>
                </a:cubicBezTo>
                <a:cubicBezTo>
                  <a:pt x="1281" y="673"/>
                  <a:pt x="1285" y="670"/>
                  <a:pt x="1285" y="666"/>
                </a:cubicBezTo>
                <a:cubicBezTo>
                  <a:pt x="1285" y="662"/>
                  <a:pt x="1281" y="659"/>
                  <a:pt x="1277" y="659"/>
                </a:cubicBezTo>
                <a:close/>
                <a:moveTo>
                  <a:pt x="1299" y="659"/>
                </a:moveTo>
                <a:cubicBezTo>
                  <a:pt x="1295" y="659"/>
                  <a:pt x="1291" y="662"/>
                  <a:pt x="1291" y="666"/>
                </a:cubicBezTo>
                <a:cubicBezTo>
                  <a:pt x="1291" y="670"/>
                  <a:pt x="1295" y="673"/>
                  <a:pt x="1299" y="673"/>
                </a:cubicBezTo>
                <a:cubicBezTo>
                  <a:pt x="1303" y="673"/>
                  <a:pt x="1307" y="670"/>
                  <a:pt x="1307" y="666"/>
                </a:cubicBezTo>
                <a:cubicBezTo>
                  <a:pt x="1307" y="662"/>
                  <a:pt x="1303" y="659"/>
                  <a:pt x="1299" y="659"/>
                </a:cubicBezTo>
                <a:close/>
                <a:moveTo>
                  <a:pt x="1277" y="679"/>
                </a:moveTo>
                <a:cubicBezTo>
                  <a:pt x="1273" y="679"/>
                  <a:pt x="1269" y="682"/>
                  <a:pt x="1269" y="686"/>
                </a:cubicBezTo>
                <a:cubicBezTo>
                  <a:pt x="1269" y="689"/>
                  <a:pt x="1273" y="692"/>
                  <a:pt x="1277" y="692"/>
                </a:cubicBezTo>
                <a:cubicBezTo>
                  <a:pt x="1281" y="692"/>
                  <a:pt x="1285" y="689"/>
                  <a:pt x="1285" y="686"/>
                </a:cubicBezTo>
                <a:cubicBezTo>
                  <a:pt x="1285" y="682"/>
                  <a:pt x="1281" y="679"/>
                  <a:pt x="1277" y="679"/>
                </a:cubicBezTo>
                <a:close/>
                <a:moveTo>
                  <a:pt x="1299" y="679"/>
                </a:moveTo>
                <a:cubicBezTo>
                  <a:pt x="1295" y="679"/>
                  <a:pt x="1291" y="682"/>
                  <a:pt x="1291" y="686"/>
                </a:cubicBezTo>
                <a:cubicBezTo>
                  <a:pt x="1291" y="689"/>
                  <a:pt x="1295" y="692"/>
                  <a:pt x="1299" y="692"/>
                </a:cubicBezTo>
                <a:cubicBezTo>
                  <a:pt x="1303" y="692"/>
                  <a:pt x="1307" y="689"/>
                  <a:pt x="1307" y="686"/>
                </a:cubicBezTo>
                <a:cubicBezTo>
                  <a:pt x="1307" y="682"/>
                  <a:pt x="1303" y="679"/>
                  <a:pt x="1299" y="679"/>
                </a:cubicBezTo>
                <a:close/>
                <a:moveTo>
                  <a:pt x="1277" y="698"/>
                </a:moveTo>
                <a:cubicBezTo>
                  <a:pt x="1273" y="698"/>
                  <a:pt x="1269" y="701"/>
                  <a:pt x="1269" y="705"/>
                </a:cubicBezTo>
                <a:cubicBezTo>
                  <a:pt x="1269" y="708"/>
                  <a:pt x="1273" y="711"/>
                  <a:pt x="1277" y="711"/>
                </a:cubicBezTo>
                <a:cubicBezTo>
                  <a:pt x="1281" y="711"/>
                  <a:pt x="1285" y="708"/>
                  <a:pt x="1285" y="705"/>
                </a:cubicBezTo>
                <a:cubicBezTo>
                  <a:pt x="1285" y="701"/>
                  <a:pt x="1281" y="698"/>
                  <a:pt x="1277" y="698"/>
                </a:cubicBezTo>
                <a:close/>
                <a:moveTo>
                  <a:pt x="1299" y="698"/>
                </a:moveTo>
                <a:cubicBezTo>
                  <a:pt x="1295" y="698"/>
                  <a:pt x="1291" y="701"/>
                  <a:pt x="1291" y="705"/>
                </a:cubicBezTo>
                <a:cubicBezTo>
                  <a:pt x="1291" y="708"/>
                  <a:pt x="1295" y="711"/>
                  <a:pt x="1299" y="711"/>
                </a:cubicBezTo>
                <a:cubicBezTo>
                  <a:pt x="1303" y="711"/>
                  <a:pt x="1307" y="708"/>
                  <a:pt x="1307" y="705"/>
                </a:cubicBezTo>
                <a:cubicBezTo>
                  <a:pt x="1307" y="701"/>
                  <a:pt x="1303" y="698"/>
                  <a:pt x="1299" y="698"/>
                </a:cubicBezTo>
                <a:close/>
                <a:moveTo>
                  <a:pt x="1277" y="717"/>
                </a:moveTo>
                <a:cubicBezTo>
                  <a:pt x="1273" y="717"/>
                  <a:pt x="1269" y="720"/>
                  <a:pt x="1269" y="724"/>
                </a:cubicBezTo>
                <a:cubicBezTo>
                  <a:pt x="1269" y="727"/>
                  <a:pt x="1273" y="730"/>
                  <a:pt x="1277" y="730"/>
                </a:cubicBezTo>
                <a:cubicBezTo>
                  <a:pt x="1281" y="730"/>
                  <a:pt x="1285" y="727"/>
                  <a:pt x="1285" y="724"/>
                </a:cubicBezTo>
                <a:cubicBezTo>
                  <a:pt x="1285" y="720"/>
                  <a:pt x="1281" y="717"/>
                  <a:pt x="1277" y="717"/>
                </a:cubicBezTo>
                <a:close/>
                <a:moveTo>
                  <a:pt x="1299" y="717"/>
                </a:moveTo>
                <a:cubicBezTo>
                  <a:pt x="1295" y="717"/>
                  <a:pt x="1291" y="720"/>
                  <a:pt x="1291" y="724"/>
                </a:cubicBezTo>
                <a:cubicBezTo>
                  <a:pt x="1291" y="727"/>
                  <a:pt x="1295" y="730"/>
                  <a:pt x="1299" y="730"/>
                </a:cubicBezTo>
                <a:cubicBezTo>
                  <a:pt x="1303" y="730"/>
                  <a:pt x="1307" y="727"/>
                  <a:pt x="1307" y="724"/>
                </a:cubicBezTo>
                <a:cubicBezTo>
                  <a:pt x="1307" y="720"/>
                  <a:pt x="1303" y="717"/>
                  <a:pt x="1299" y="717"/>
                </a:cubicBezTo>
                <a:close/>
                <a:moveTo>
                  <a:pt x="1277" y="736"/>
                </a:moveTo>
                <a:cubicBezTo>
                  <a:pt x="1273" y="736"/>
                  <a:pt x="1269" y="739"/>
                  <a:pt x="1269" y="743"/>
                </a:cubicBezTo>
                <a:cubicBezTo>
                  <a:pt x="1269" y="747"/>
                  <a:pt x="1273" y="750"/>
                  <a:pt x="1277" y="750"/>
                </a:cubicBezTo>
                <a:cubicBezTo>
                  <a:pt x="1281" y="750"/>
                  <a:pt x="1285" y="747"/>
                  <a:pt x="1285" y="743"/>
                </a:cubicBezTo>
                <a:cubicBezTo>
                  <a:pt x="1285" y="739"/>
                  <a:pt x="1281" y="736"/>
                  <a:pt x="1277" y="736"/>
                </a:cubicBezTo>
                <a:close/>
                <a:moveTo>
                  <a:pt x="1299" y="736"/>
                </a:moveTo>
                <a:cubicBezTo>
                  <a:pt x="1295" y="736"/>
                  <a:pt x="1291" y="739"/>
                  <a:pt x="1291" y="743"/>
                </a:cubicBezTo>
                <a:cubicBezTo>
                  <a:pt x="1291" y="747"/>
                  <a:pt x="1295" y="750"/>
                  <a:pt x="1299" y="750"/>
                </a:cubicBezTo>
                <a:cubicBezTo>
                  <a:pt x="1303" y="750"/>
                  <a:pt x="1307" y="747"/>
                  <a:pt x="1307" y="743"/>
                </a:cubicBezTo>
                <a:cubicBezTo>
                  <a:pt x="1307" y="739"/>
                  <a:pt x="1303" y="736"/>
                  <a:pt x="1299" y="736"/>
                </a:cubicBezTo>
                <a:close/>
                <a:moveTo>
                  <a:pt x="1321" y="601"/>
                </a:moveTo>
                <a:cubicBezTo>
                  <a:pt x="1317" y="601"/>
                  <a:pt x="1313" y="604"/>
                  <a:pt x="1313" y="608"/>
                </a:cubicBezTo>
                <a:cubicBezTo>
                  <a:pt x="1313" y="612"/>
                  <a:pt x="1317" y="615"/>
                  <a:pt x="1321" y="615"/>
                </a:cubicBezTo>
                <a:cubicBezTo>
                  <a:pt x="1325" y="615"/>
                  <a:pt x="1328" y="612"/>
                  <a:pt x="1328" y="608"/>
                </a:cubicBezTo>
                <a:cubicBezTo>
                  <a:pt x="1328" y="604"/>
                  <a:pt x="1325" y="601"/>
                  <a:pt x="1321" y="601"/>
                </a:cubicBezTo>
                <a:close/>
                <a:moveTo>
                  <a:pt x="1344" y="601"/>
                </a:moveTo>
                <a:cubicBezTo>
                  <a:pt x="1339" y="601"/>
                  <a:pt x="1336" y="604"/>
                  <a:pt x="1336" y="608"/>
                </a:cubicBezTo>
                <a:cubicBezTo>
                  <a:pt x="1336" y="612"/>
                  <a:pt x="1339" y="615"/>
                  <a:pt x="1344" y="615"/>
                </a:cubicBezTo>
                <a:cubicBezTo>
                  <a:pt x="1348" y="615"/>
                  <a:pt x="1351" y="612"/>
                  <a:pt x="1351" y="608"/>
                </a:cubicBezTo>
                <a:cubicBezTo>
                  <a:pt x="1351" y="604"/>
                  <a:pt x="1348" y="601"/>
                  <a:pt x="1344" y="601"/>
                </a:cubicBezTo>
                <a:close/>
                <a:moveTo>
                  <a:pt x="1321" y="620"/>
                </a:moveTo>
                <a:cubicBezTo>
                  <a:pt x="1317" y="620"/>
                  <a:pt x="1313" y="623"/>
                  <a:pt x="1313" y="627"/>
                </a:cubicBezTo>
                <a:cubicBezTo>
                  <a:pt x="1313" y="631"/>
                  <a:pt x="1317" y="634"/>
                  <a:pt x="1321" y="634"/>
                </a:cubicBezTo>
                <a:cubicBezTo>
                  <a:pt x="1325" y="634"/>
                  <a:pt x="1328" y="631"/>
                  <a:pt x="1328" y="627"/>
                </a:cubicBezTo>
                <a:cubicBezTo>
                  <a:pt x="1328" y="623"/>
                  <a:pt x="1325" y="620"/>
                  <a:pt x="1321" y="620"/>
                </a:cubicBezTo>
                <a:close/>
                <a:moveTo>
                  <a:pt x="1344" y="620"/>
                </a:moveTo>
                <a:cubicBezTo>
                  <a:pt x="1339" y="620"/>
                  <a:pt x="1336" y="623"/>
                  <a:pt x="1336" y="627"/>
                </a:cubicBezTo>
                <a:cubicBezTo>
                  <a:pt x="1336" y="631"/>
                  <a:pt x="1339" y="634"/>
                  <a:pt x="1344" y="634"/>
                </a:cubicBezTo>
                <a:cubicBezTo>
                  <a:pt x="1348" y="634"/>
                  <a:pt x="1351" y="631"/>
                  <a:pt x="1351" y="627"/>
                </a:cubicBezTo>
                <a:cubicBezTo>
                  <a:pt x="1351" y="623"/>
                  <a:pt x="1348" y="620"/>
                  <a:pt x="1344" y="620"/>
                </a:cubicBezTo>
                <a:close/>
                <a:moveTo>
                  <a:pt x="1321" y="640"/>
                </a:moveTo>
                <a:cubicBezTo>
                  <a:pt x="1317" y="640"/>
                  <a:pt x="1313" y="643"/>
                  <a:pt x="1313" y="647"/>
                </a:cubicBezTo>
                <a:cubicBezTo>
                  <a:pt x="1313" y="650"/>
                  <a:pt x="1317" y="653"/>
                  <a:pt x="1321" y="653"/>
                </a:cubicBezTo>
                <a:cubicBezTo>
                  <a:pt x="1325" y="653"/>
                  <a:pt x="1328" y="650"/>
                  <a:pt x="1328" y="647"/>
                </a:cubicBezTo>
                <a:cubicBezTo>
                  <a:pt x="1328" y="643"/>
                  <a:pt x="1325" y="640"/>
                  <a:pt x="1321" y="640"/>
                </a:cubicBezTo>
                <a:close/>
                <a:moveTo>
                  <a:pt x="1344" y="640"/>
                </a:moveTo>
                <a:cubicBezTo>
                  <a:pt x="1339" y="640"/>
                  <a:pt x="1336" y="643"/>
                  <a:pt x="1336" y="647"/>
                </a:cubicBezTo>
                <a:cubicBezTo>
                  <a:pt x="1336" y="650"/>
                  <a:pt x="1339" y="653"/>
                  <a:pt x="1344" y="653"/>
                </a:cubicBezTo>
                <a:cubicBezTo>
                  <a:pt x="1348" y="653"/>
                  <a:pt x="1351" y="650"/>
                  <a:pt x="1351" y="647"/>
                </a:cubicBezTo>
                <a:cubicBezTo>
                  <a:pt x="1351" y="643"/>
                  <a:pt x="1348" y="640"/>
                  <a:pt x="1344" y="640"/>
                </a:cubicBezTo>
                <a:close/>
                <a:moveTo>
                  <a:pt x="1321" y="659"/>
                </a:moveTo>
                <a:cubicBezTo>
                  <a:pt x="1317" y="659"/>
                  <a:pt x="1313" y="662"/>
                  <a:pt x="1313" y="666"/>
                </a:cubicBezTo>
                <a:cubicBezTo>
                  <a:pt x="1313" y="670"/>
                  <a:pt x="1317" y="673"/>
                  <a:pt x="1321" y="673"/>
                </a:cubicBezTo>
                <a:cubicBezTo>
                  <a:pt x="1325" y="673"/>
                  <a:pt x="1328" y="670"/>
                  <a:pt x="1328" y="666"/>
                </a:cubicBezTo>
                <a:cubicBezTo>
                  <a:pt x="1328" y="662"/>
                  <a:pt x="1325" y="659"/>
                  <a:pt x="1321" y="659"/>
                </a:cubicBezTo>
                <a:close/>
                <a:moveTo>
                  <a:pt x="1344" y="659"/>
                </a:moveTo>
                <a:cubicBezTo>
                  <a:pt x="1339" y="659"/>
                  <a:pt x="1336" y="662"/>
                  <a:pt x="1336" y="666"/>
                </a:cubicBezTo>
                <a:cubicBezTo>
                  <a:pt x="1336" y="670"/>
                  <a:pt x="1339" y="673"/>
                  <a:pt x="1344" y="673"/>
                </a:cubicBezTo>
                <a:cubicBezTo>
                  <a:pt x="1348" y="673"/>
                  <a:pt x="1351" y="670"/>
                  <a:pt x="1351" y="666"/>
                </a:cubicBezTo>
                <a:cubicBezTo>
                  <a:pt x="1351" y="662"/>
                  <a:pt x="1348" y="659"/>
                  <a:pt x="1344" y="659"/>
                </a:cubicBezTo>
                <a:close/>
                <a:moveTo>
                  <a:pt x="1321" y="679"/>
                </a:moveTo>
                <a:cubicBezTo>
                  <a:pt x="1317" y="679"/>
                  <a:pt x="1313" y="682"/>
                  <a:pt x="1313" y="686"/>
                </a:cubicBezTo>
                <a:cubicBezTo>
                  <a:pt x="1313" y="689"/>
                  <a:pt x="1317" y="692"/>
                  <a:pt x="1321" y="692"/>
                </a:cubicBezTo>
                <a:cubicBezTo>
                  <a:pt x="1325" y="692"/>
                  <a:pt x="1328" y="689"/>
                  <a:pt x="1328" y="686"/>
                </a:cubicBezTo>
                <a:cubicBezTo>
                  <a:pt x="1328" y="682"/>
                  <a:pt x="1325" y="679"/>
                  <a:pt x="1321" y="679"/>
                </a:cubicBezTo>
                <a:close/>
                <a:moveTo>
                  <a:pt x="1344" y="679"/>
                </a:moveTo>
                <a:cubicBezTo>
                  <a:pt x="1339" y="679"/>
                  <a:pt x="1336" y="682"/>
                  <a:pt x="1336" y="686"/>
                </a:cubicBezTo>
                <a:cubicBezTo>
                  <a:pt x="1336" y="689"/>
                  <a:pt x="1339" y="692"/>
                  <a:pt x="1344" y="692"/>
                </a:cubicBezTo>
                <a:cubicBezTo>
                  <a:pt x="1348" y="692"/>
                  <a:pt x="1351" y="689"/>
                  <a:pt x="1351" y="686"/>
                </a:cubicBezTo>
                <a:cubicBezTo>
                  <a:pt x="1351" y="682"/>
                  <a:pt x="1348" y="679"/>
                  <a:pt x="1344" y="679"/>
                </a:cubicBezTo>
                <a:close/>
                <a:moveTo>
                  <a:pt x="1321" y="698"/>
                </a:moveTo>
                <a:cubicBezTo>
                  <a:pt x="1317" y="698"/>
                  <a:pt x="1313" y="701"/>
                  <a:pt x="1313" y="705"/>
                </a:cubicBezTo>
                <a:cubicBezTo>
                  <a:pt x="1313" y="708"/>
                  <a:pt x="1317" y="711"/>
                  <a:pt x="1321" y="711"/>
                </a:cubicBezTo>
                <a:cubicBezTo>
                  <a:pt x="1325" y="711"/>
                  <a:pt x="1328" y="708"/>
                  <a:pt x="1328" y="705"/>
                </a:cubicBezTo>
                <a:cubicBezTo>
                  <a:pt x="1328" y="701"/>
                  <a:pt x="1325" y="698"/>
                  <a:pt x="1321" y="698"/>
                </a:cubicBezTo>
                <a:close/>
                <a:moveTo>
                  <a:pt x="1344" y="698"/>
                </a:moveTo>
                <a:cubicBezTo>
                  <a:pt x="1339" y="698"/>
                  <a:pt x="1336" y="701"/>
                  <a:pt x="1336" y="705"/>
                </a:cubicBezTo>
                <a:cubicBezTo>
                  <a:pt x="1336" y="708"/>
                  <a:pt x="1339" y="711"/>
                  <a:pt x="1344" y="711"/>
                </a:cubicBezTo>
                <a:cubicBezTo>
                  <a:pt x="1348" y="711"/>
                  <a:pt x="1351" y="708"/>
                  <a:pt x="1351" y="705"/>
                </a:cubicBezTo>
                <a:cubicBezTo>
                  <a:pt x="1351" y="701"/>
                  <a:pt x="1348" y="698"/>
                  <a:pt x="1344" y="698"/>
                </a:cubicBezTo>
                <a:close/>
                <a:moveTo>
                  <a:pt x="1321" y="717"/>
                </a:moveTo>
                <a:cubicBezTo>
                  <a:pt x="1317" y="717"/>
                  <a:pt x="1313" y="720"/>
                  <a:pt x="1313" y="724"/>
                </a:cubicBezTo>
                <a:cubicBezTo>
                  <a:pt x="1313" y="727"/>
                  <a:pt x="1317" y="730"/>
                  <a:pt x="1321" y="730"/>
                </a:cubicBezTo>
                <a:cubicBezTo>
                  <a:pt x="1325" y="730"/>
                  <a:pt x="1328" y="727"/>
                  <a:pt x="1328" y="724"/>
                </a:cubicBezTo>
                <a:cubicBezTo>
                  <a:pt x="1328" y="720"/>
                  <a:pt x="1325" y="717"/>
                  <a:pt x="1321" y="717"/>
                </a:cubicBezTo>
                <a:close/>
                <a:moveTo>
                  <a:pt x="1344" y="717"/>
                </a:moveTo>
                <a:cubicBezTo>
                  <a:pt x="1339" y="717"/>
                  <a:pt x="1336" y="720"/>
                  <a:pt x="1336" y="724"/>
                </a:cubicBezTo>
                <a:cubicBezTo>
                  <a:pt x="1336" y="727"/>
                  <a:pt x="1339" y="730"/>
                  <a:pt x="1344" y="730"/>
                </a:cubicBezTo>
                <a:cubicBezTo>
                  <a:pt x="1348" y="730"/>
                  <a:pt x="1351" y="727"/>
                  <a:pt x="1351" y="724"/>
                </a:cubicBezTo>
                <a:cubicBezTo>
                  <a:pt x="1351" y="720"/>
                  <a:pt x="1348" y="717"/>
                  <a:pt x="1344" y="717"/>
                </a:cubicBezTo>
                <a:close/>
                <a:moveTo>
                  <a:pt x="1321" y="736"/>
                </a:moveTo>
                <a:cubicBezTo>
                  <a:pt x="1317" y="736"/>
                  <a:pt x="1313" y="739"/>
                  <a:pt x="1313" y="743"/>
                </a:cubicBezTo>
                <a:cubicBezTo>
                  <a:pt x="1313" y="747"/>
                  <a:pt x="1317" y="750"/>
                  <a:pt x="1321" y="750"/>
                </a:cubicBezTo>
                <a:cubicBezTo>
                  <a:pt x="1325" y="750"/>
                  <a:pt x="1328" y="747"/>
                  <a:pt x="1328" y="743"/>
                </a:cubicBezTo>
                <a:cubicBezTo>
                  <a:pt x="1328" y="739"/>
                  <a:pt x="1325" y="736"/>
                  <a:pt x="1321" y="736"/>
                </a:cubicBezTo>
                <a:close/>
                <a:moveTo>
                  <a:pt x="1344" y="736"/>
                </a:moveTo>
                <a:cubicBezTo>
                  <a:pt x="1339" y="736"/>
                  <a:pt x="1336" y="739"/>
                  <a:pt x="1336" y="743"/>
                </a:cubicBezTo>
                <a:cubicBezTo>
                  <a:pt x="1336" y="747"/>
                  <a:pt x="1339" y="750"/>
                  <a:pt x="1344" y="750"/>
                </a:cubicBezTo>
                <a:cubicBezTo>
                  <a:pt x="1348" y="750"/>
                  <a:pt x="1351" y="747"/>
                  <a:pt x="1351" y="743"/>
                </a:cubicBezTo>
                <a:cubicBezTo>
                  <a:pt x="1351" y="739"/>
                  <a:pt x="1348" y="736"/>
                  <a:pt x="1344" y="736"/>
                </a:cubicBezTo>
                <a:close/>
                <a:moveTo>
                  <a:pt x="1366" y="601"/>
                </a:moveTo>
                <a:cubicBezTo>
                  <a:pt x="1362" y="601"/>
                  <a:pt x="1358" y="604"/>
                  <a:pt x="1358" y="608"/>
                </a:cubicBezTo>
                <a:cubicBezTo>
                  <a:pt x="1358" y="612"/>
                  <a:pt x="1362" y="615"/>
                  <a:pt x="1366" y="615"/>
                </a:cubicBezTo>
                <a:cubicBezTo>
                  <a:pt x="1370" y="615"/>
                  <a:pt x="1373" y="612"/>
                  <a:pt x="1373" y="608"/>
                </a:cubicBezTo>
                <a:cubicBezTo>
                  <a:pt x="1373" y="604"/>
                  <a:pt x="1370" y="601"/>
                  <a:pt x="1366" y="601"/>
                </a:cubicBezTo>
                <a:close/>
                <a:moveTo>
                  <a:pt x="1366" y="620"/>
                </a:moveTo>
                <a:cubicBezTo>
                  <a:pt x="1362" y="620"/>
                  <a:pt x="1358" y="623"/>
                  <a:pt x="1358" y="627"/>
                </a:cubicBezTo>
                <a:cubicBezTo>
                  <a:pt x="1358" y="631"/>
                  <a:pt x="1362" y="634"/>
                  <a:pt x="1366" y="634"/>
                </a:cubicBezTo>
                <a:cubicBezTo>
                  <a:pt x="1370" y="634"/>
                  <a:pt x="1373" y="631"/>
                  <a:pt x="1373" y="627"/>
                </a:cubicBezTo>
                <a:cubicBezTo>
                  <a:pt x="1373" y="623"/>
                  <a:pt x="1370" y="620"/>
                  <a:pt x="1366" y="620"/>
                </a:cubicBezTo>
                <a:close/>
                <a:moveTo>
                  <a:pt x="1388" y="620"/>
                </a:moveTo>
                <a:cubicBezTo>
                  <a:pt x="1384" y="620"/>
                  <a:pt x="1380" y="623"/>
                  <a:pt x="1380" y="627"/>
                </a:cubicBezTo>
                <a:cubicBezTo>
                  <a:pt x="1380" y="631"/>
                  <a:pt x="1384" y="634"/>
                  <a:pt x="1388" y="634"/>
                </a:cubicBezTo>
                <a:cubicBezTo>
                  <a:pt x="1392" y="634"/>
                  <a:pt x="1396" y="631"/>
                  <a:pt x="1396" y="627"/>
                </a:cubicBezTo>
                <a:cubicBezTo>
                  <a:pt x="1396" y="623"/>
                  <a:pt x="1392" y="620"/>
                  <a:pt x="1388" y="620"/>
                </a:cubicBezTo>
                <a:close/>
                <a:moveTo>
                  <a:pt x="1366" y="640"/>
                </a:moveTo>
                <a:cubicBezTo>
                  <a:pt x="1362" y="640"/>
                  <a:pt x="1358" y="643"/>
                  <a:pt x="1358" y="647"/>
                </a:cubicBezTo>
                <a:cubicBezTo>
                  <a:pt x="1358" y="650"/>
                  <a:pt x="1362" y="653"/>
                  <a:pt x="1366" y="653"/>
                </a:cubicBezTo>
                <a:cubicBezTo>
                  <a:pt x="1370" y="653"/>
                  <a:pt x="1373" y="650"/>
                  <a:pt x="1373" y="647"/>
                </a:cubicBezTo>
                <a:cubicBezTo>
                  <a:pt x="1373" y="643"/>
                  <a:pt x="1370" y="640"/>
                  <a:pt x="1366" y="640"/>
                </a:cubicBezTo>
                <a:close/>
                <a:moveTo>
                  <a:pt x="1388" y="640"/>
                </a:moveTo>
                <a:cubicBezTo>
                  <a:pt x="1384" y="640"/>
                  <a:pt x="1380" y="643"/>
                  <a:pt x="1380" y="647"/>
                </a:cubicBezTo>
                <a:cubicBezTo>
                  <a:pt x="1380" y="650"/>
                  <a:pt x="1384" y="653"/>
                  <a:pt x="1388" y="653"/>
                </a:cubicBezTo>
                <a:cubicBezTo>
                  <a:pt x="1392" y="653"/>
                  <a:pt x="1396" y="650"/>
                  <a:pt x="1396" y="647"/>
                </a:cubicBezTo>
                <a:cubicBezTo>
                  <a:pt x="1396" y="643"/>
                  <a:pt x="1392" y="640"/>
                  <a:pt x="1388" y="640"/>
                </a:cubicBezTo>
                <a:close/>
                <a:moveTo>
                  <a:pt x="1366" y="659"/>
                </a:moveTo>
                <a:cubicBezTo>
                  <a:pt x="1362" y="659"/>
                  <a:pt x="1358" y="662"/>
                  <a:pt x="1358" y="666"/>
                </a:cubicBezTo>
                <a:cubicBezTo>
                  <a:pt x="1358" y="670"/>
                  <a:pt x="1362" y="673"/>
                  <a:pt x="1366" y="673"/>
                </a:cubicBezTo>
                <a:cubicBezTo>
                  <a:pt x="1370" y="673"/>
                  <a:pt x="1373" y="670"/>
                  <a:pt x="1373" y="666"/>
                </a:cubicBezTo>
                <a:cubicBezTo>
                  <a:pt x="1373" y="662"/>
                  <a:pt x="1370" y="659"/>
                  <a:pt x="1366" y="659"/>
                </a:cubicBezTo>
                <a:close/>
                <a:moveTo>
                  <a:pt x="1388" y="659"/>
                </a:moveTo>
                <a:cubicBezTo>
                  <a:pt x="1384" y="659"/>
                  <a:pt x="1380" y="662"/>
                  <a:pt x="1380" y="666"/>
                </a:cubicBezTo>
                <a:cubicBezTo>
                  <a:pt x="1380" y="670"/>
                  <a:pt x="1384" y="673"/>
                  <a:pt x="1388" y="673"/>
                </a:cubicBezTo>
                <a:cubicBezTo>
                  <a:pt x="1392" y="673"/>
                  <a:pt x="1396" y="670"/>
                  <a:pt x="1396" y="666"/>
                </a:cubicBezTo>
                <a:cubicBezTo>
                  <a:pt x="1396" y="662"/>
                  <a:pt x="1392" y="659"/>
                  <a:pt x="1388" y="659"/>
                </a:cubicBezTo>
                <a:close/>
                <a:moveTo>
                  <a:pt x="1366" y="679"/>
                </a:moveTo>
                <a:cubicBezTo>
                  <a:pt x="1362" y="679"/>
                  <a:pt x="1358" y="682"/>
                  <a:pt x="1358" y="686"/>
                </a:cubicBezTo>
                <a:cubicBezTo>
                  <a:pt x="1358" y="689"/>
                  <a:pt x="1362" y="692"/>
                  <a:pt x="1366" y="692"/>
                </a:cubicBezTo>
                <a:cubicBezTo>
                  <a:pt x="1370" y="692"/>
                  <a:pt x="1373" y="689"/>
                  <a:pt x="1373" y="686"/>
                </a:cubicBezTo>
                <a:cubicBezTo>
                  <a:pt x="1373" y="682"/>
                  <a:pt x="1370" y="679"/>
                  <a:pt x="1366" y="679"/>
                </a:cubicBezTo>
                <a:close/>
                <a:moveTo>
                  <a:pt x="1388" y="679"/>
                </a:moveTo>
                <a:cubicBezTo>
                  <a:pt x="1384" y="679"/>
                  <a:pt x="1380" y="682"/>
                  <a:pt x="1380" y="686"/>
                </a:cubicBezTo>
                <a:cubicBezTo>
                  <a:pt x="1380" y="689"/>
                  <a:pt x="1384" y="692"/>
                  <a:pt x="1388" y="692"/>
                </a:cubicBezTo>
                <a:cubicBezTo>
                  <a:pt x="1392" y="692"/>
                  <a:pt x="1396" y="689"/>
                  <a:pt x="1396" y="686"/>
                </a:cubicBezTo>
                <a:cubicBezTo>
                  <a:pt x="1396" y="682"/>
                  <a:pt x="1392" y="679"/>
                  <a:pt x="1388" y="679"/>
                </a:cubicBezTo>
                <a:close/>
                <a:moveTo>
                  <a:pt x="1366" y="698"/>
                </a:moveTo>
                <a:cubicBezTo>
                  <a:pt x="1362" y="698"/>
                  <a:pt x="1358" y="701"/>
                  <a:pt x="1358" y="705"/>
                </a:cubicBezTo>
                <a:cubicBezTo>
                  <a:pt x="1358" y="708"/>
                  <a:pt x="1362" y="711"/>
                  <a:pt x="1366" y="711"/>
                </a:cubicBezTo>
                <a:cubicBezTo>
                  <a:pt x="1370" y="711"/>
                  <a:pt x="1373" y="708"/>
                  <a:pt x="1373" y="705"/>
                </a:cubicBezTo>
                <a:cubicBezTo>
                  <a:pt x="1373" y="701"/>
                  <a:pt x="1370" y="698"/>
                  <a:pt x="1366" y="698"/>
                </a:cubicBezTo>
                <a:close/>
                <a:moveTo>
                  <a:pt x="1388" y="698"/>
                </a:moveTo>
                <a:cubicBezTo>
                  <a:pt x="1384" y="698"/>
                  <a:pt x="1380" y="701"/>
                  <a:pt x="1380" y="705"/>
                </a:cubicBezTo>
                <a:cubicBezTo>
                  <a:pt x="1380" y="708"/>
                  <a:pt x="1384" y="711"/>
                  <a:pt x="1388" y="711"/>
                </a:cubicBezTo>
                <a:cubicBezTo>
                  <a:pt x="1392" y="711"/>
                  <a:pt x="1396" y="708"/>
                  <a:pt x="1396" y="705"/>
                </a:cubicBezTo>
                <a:cubicBezTo>
                  <a:pt x="1396" y="701"/>
                  <a:pt x="1392" y="698"/>
                  <a:pt x="1388" y="698"/>
                </a:cubicBezTo>
                <a:close/>
                <a:moveTo>
                  <a:pt x="1366" y="717"/>
                </a:moveTo>
                <a:cubicBezTo>
                  <a:pt x="1362" y="717"/>
                  <a:pt x="1358" y="720"/>
                  <a:pt x="1358" y="724"/>
                </a:cubicBezTo>
                <a:cubicBezTo>
                  <a:pt x="1358" y="727"/>
                  <a:pt x="1362" y="730"/>
                  <a:pt x="1366" y="730"/>
                </a:cubicBezTo>
                <a:cubicBezTo>
                  <a:pt x="1370" y="730"/>
                  <a:pt x="1373" y="727"/>
                  <a:pt x="1373" y="724"/>
                </a:cubicBezTo>
                <a:cubicBezTo>
                  <a:pt x="1373" y="720"/>
                  <a:pt x="1370" y="717"/>
                  <a:pt x="1366" y="717"/>
                </a:cubicBezTo>
                <a:close/>
                <a:moveTo>
                  <a:pt x="1388" y="717"/>
                </a:moveTo>
                <a:cubicBezTo>
                  <a:pt x="1384" y="717"/>
                  <a:pt x="1380" y="720"/>
                  <a:pt x="1380" y="724"/>
                </a:cubicBezTo>
                <a:cubicBezTo>
                  <a:pt x="1380" y="727"/>
                  <a:pt x="1384" y="730"/>
                  <a:pt x="1388" y="730"/>
                </a:cubicBezTo>
                <a:cubicBezTo>
                  <a:pt x="1392" y="730"/>
                  <a:pt x="1396" y="727"/>
                  <a:pt x="1396" y="724"/>
                </a:cubicBezTo>
                <a:cubicBezTo>
                  <a:pt x="1396" y="720"/>
                  <a:pt x="1392" y="717"/>
                  <a:pt x="1388" y="717"/>
                </a:cubicBezTo>
                <a:close/>
                <a:moveTo>
                  <a:pt x="1366" y="736"/>
                </a:moveTo>
                <a:cubicBezTo>
                  <a:pt x="1362" y="736"/>
                  <a:pt x="1358" y="739"/>
                  <a:pt x="1358" y="743"/>
                </a:cubicBezTo>
                <a:cubicBezTo>
                  <a:pt x="1358" y="747"/>
                  <a:pt x="1362" y="750"/>
                  <a:pt x="1366" y="750"/>
                </a:cubicBezTo>
                <a:cubicBezTo>
                  <a:pt x="1370" y="750"/>
                  <a:pt x="1373" y="747"/>
                  <a:pt x="1373" y="743"/>
                </a:cubicBezTo>
                <a:cubicBezTo>
                  <a:pt x="1373" y="739"/>
                  <a:pt x="1370" y="736"/>
                  <a:pt x="1366" y="736"/>
                </a:cubicBezTo>
                <a:close/>
                <a:moveTo>
                  <a:pt x="1388" y="736"/>
                </a:moveTo>
                <a:cubicBezTo>
                  <a:pt x="1384" y="736"/>
                  <a:pt x="1380" y="739"/>
                  <a:pt x="1380" y="743"/>
                </a:cubicBezTo>
                <a:cubicBezTo>
                  <a:pt x="1380" y="747"/>
                  <a:pt x="1384" y="750"/>
                  <a:pt x="1388" y="750"/>
                </a:cubicBezTo>
                <a:cubicBezTo>
                  <a:pt x="1392" y="750"/>
                  <a:pt x="1396" y="747"/>
                  <a:pt x="1396" y="743"/>
                </a:cubicBezTo>
                <a:cubicBezTo>
                  <a:pt x="1396" y="739"/>
                  <a:pt x="1392" y="736"/>
                  <a:pt x="1388" y="736"/>
                </a:cubicBezTo>
                <a:close/>
                <a:moveTo>
                  <a:pt x="1232" y="757"/>
                </a:moveTo>
                <a:cubicBezTo>
                  <a:pt x="1228" y="757"/>
                  <a:pt x="1224" y="759"/>
                  <a:pt x="1224" y="763"/>
                </a:cubicBezTo>
                <a:cubicBezTo>
                  <a:pt x="1224" y="766"/>
                  <a:pt x="1228" y="769"/>
                  <a:pt x="1232" y="769"/>
                </a:cubicBezTo>
                <a:cubicBezTo>
                  <a:pt x="1236" y="769"/>
                  <a:pt x="1240" y="766"/>
                  <a:pt x="1240" y="763"/>
                </a:cubicBezTo>
                <a:cubicBezTo>
                  <a:pt x="1240" y="759"/>
                  <a:pt x="1236" y="757"/>
                  <a:pt x="1232" y="757"/>
                </a:cubicBezTo>
                <a:close/>
                <a:moveTo>
                  <a:pt x="1255" y="757"/>
                </a:moveTo>
                <a:cubicBezTo>
                  <a:pt x="1251" y="757"/>
                  <a:pt x="1247" y="759"/>
                  <a:pt x="1247" y="763"/>
                </a:cubicBezTo>
                <a:cubicBezTo>
                  <a:pt x="1247" y="766"/>
                  <a:pt x="1251" y="769"/>
                  <a:pt x="1255" y="769"/>
                </a:cubicBezTo>
                <a:cubicBezTo>
                  <a:pt x="1259" y="769"/>
                  <a:pt x="1263" y="766"/>
                  <a:pt x="1263" y="763"/>
                </a:cubicBezTo>
                <a:cubicBezTo>
                  <a:pt x="1263" y="759"/>
                  <a:pt x="1259" y="757"/>
                  <a:pt x="1255" y="757"/>
                </a:cubicBezTo>
                <a:close/>
                <a:moveTo>
                  <a:pt x="1232" y="775"/>
                </a:moveTo>
                <a:cubicBezTo>
                  <a:pt x="1228" y="775"/>
                  <a:pt x="1224" y="778"/>
                  <a:pt x="1224" y="782"/>
                </a:cubicBezTo>
                <a:cubicBezTo>
                  <a:pt x="1224" y="786"/>
                  <a:pt x="1228" y="789"/>
                  <a:pt x="1232" y="789"/>
                </a:cubicBezTo>
                <a:cubicBezTo>
                  <a:pt x="1236" y="789"/>
                  <a:pt x="1240" y="786"/>
                  <a:pt x="1240" y="782"/>
                </a:cubicBezTo>
                <a:cubicBezTo>
                  <a:pt x="1240" y="778"/>
                  <a:pt x="1236" y="775"/>
                  <a:pt x="1232" y="775"/>
                </a:cubicBezTo>
                <a:close/>
                <a:moveTo>
                  <a:pt x="1255" y="775"/>
                </a:moveTo>
                <a:cubicBezTo>
                  <a:pt x="1251" y="775"/>
                  <a:pt x="1247" y="778"/>
                  <a:pt x="1247" y="782"/>
                </a:cubicBezTo>
                <a:cubicBezTo>
                  <a:pt x="1247" y="786"/>
                  <a:pt x="1251" y="789"/>
                  <a:pt x="1255" y="789"/>
                </a:cubicBezTo>
                <a:cubicBezTo>
                  <a:pt x="1259" y="789"/>
                  <a:pt x="1263" y="786"/>
                  <a:pt x="1263" y="782"/>
                </a:cubicBezTo>
                <a:cubicBezTo>
                  <a:pt x="1263" y="778"/>
                  <a:pt x="1259" y="775"/>
                  <a:pt x="1255" y="775"/>
                </a:cubicBezTo>
                <a:close/>
                <a:moveTo>
                  <a:pt x="1232" y="795"/>
                </a:moveTo>
                <a:cubicBezTo>
                  <a:pt x="1228" y="795"/>
                  <a:pt x="1224" y="798"/>
                  <a:pt x="1224" y="801"/>
                </a:cubicBezTo>
                <a:cubicBezTo>
                  <a:pt x="1224" y="805"/>
                  <a:pt x="1228" y="808"/>
                  <a:pt x="1232" y="808"/>
                </a:cubicBezTo>
                <a:cubicBezTo>
                  <a:pt x="1236" y="808"/>
                  <a:pt x="1240" y="805"/>
                  <a:pt x="1240" y="801"/>
                </a:cubicBezTo>
                <a:cubicBezTo>
                  <a:pt x="1240" y="798"/>
                  <a:pt x="1236" y="795"/>
                  <a:pt x="1232" y="795"/>
                </a:cubicBezTo>
                <a:close/>
                <a:moveTo>
                  <a:pt x="1255" y="795"/>
                </a:moveTo>
                <a:cubicBezTo>
                  <a:pt x="1251" y="795"/>
                  <a:pt x="1247" y="798"/>
                  <a:pt x="1247" y="801"/>
                </a:cubicBezTo>
                <a:cubicBezTo>
                  <a:pt x="1247" y="805"/>
                  <a:pt x="1251" y="808"/>
                  <a:pt x="1255" y="808"/>
                </a:cubicBezTo>
                <a:cubicBezTo>
                  <a:pt x="1259" y="808"/>
                  <a:pt x="1263" y="805"/>
                  <a:pt x="1263" y="801"/>
                </a:cubicBezTo>
                <a:cubicBezTo>
                  <a:pt x="1263" y="798"/>
                  <a:pt x="1259" y="795"/>
                  <a:pt x="1255" y="795"/>
                </a:cubicBezTo>
                <a:close/>
                <a:moveTo>
                  <a:pt x="1232" y="814"/>
                </a:moveTo>
                <a:cubicBezTo>
                  <a:pt x="1228" y="814"/>
                  <a:pt x="1224" y="817"/>
                  <a:pt x="1224" y="821"/>
                </a:cubicBezTo>
                <a:cubicBezTo>
                  <a:pt x="1224" y="825"/>
                  <a:pt x="1228" y="828"/>
                  <a:pt x="1232" y="828"/>
                </a:cubicBezTo>
                <a:cubicBezTo>
                  <a:pt x="1236" y="828"/>
                  <a:pt x="1240" y="825"/>
                  <a:pt x="1240" y="821"/>
                </a:cubicBezTo>
                <a:cubicBezTo>
                  <a:pt x="1240" y="817"/>
                  <a:pt x="1236" y="814"/>
                  <a:pt x="1232" y="814"/>
                </a:cubicBezTo>
                <a:close/>
                <a:moveTo>
                  <a:pt x="1255" y="814"/>
                </a:moveTo>
                <a:cubicBezTo>
                  <a:pt x="1251" y="814"/>
                  <a:pt x="1247" y="817"/>
                  <a:pt x="1247" y="821"/>
                </a:cubicBezTo>
                <a:cubicBezTo>
                  <a:pt x="1247" y="825"/>
                  <a:pt x="1251" y="828"/>
                  <a:pt x="1255" y="828"/>
                </a:cubicBezTo>
                <a:cubicBezTo>
                  <a:pt x="1259" y="828"/>
                  <a:pt x="1263" y="825"/>
                  <a:pt x="1263" y="821"/>
                </a:cubicBezTo>
                <a:cubicBezTo>
                  <a:pt x="1263" y="817"/>
                  <a:pt x="1259" y="814"/>
                  <a:pt x="1255" y="814"/>
                </a:cubicBezTo>
                <a:close/>
                <a:moveTo>
                  <a:pt x="1232" y="833"/>
                </a:moveTo>
                <a:cubicBezTo>
                  <a:pt x="1228" y="833"/>
                  <a:pt x="1224" y="837"/>
                  <a:pt x="1224" y="840"/>
                </a:cubicBezTo>
                <a:cubicBezTo>
                  <a:pt x="1224" y="844"/>
                  <a:pt x="1228" y="847"/>
                  <a:pt x="1232" y="847"/>
                </a:cubicBezTo>
                <a:cubicBezTo>
                  <a:pt x="1236" y="847"/>
                  <a:pt x="1240" y="844"/>
                  <a:pt x="1240" y="840"/>
                </a:cubicBezTo>
                <a:cubicBezTo>
                  <a:pt x="1240" y="837"/>
                  <a:pt x="1236" y="833"/>
                  <a:pt x="1232" y="833"/>
                </a:cubicBezTo>
                <a:close/>
                <a:moveTo>
                  <a:pt x="1255" y="833"/>
                </a:moveTo>
                <a:cubicBezTo>
                  <a:pt x="1251" y="833"/>
                  <a:pt x="1247" y="837"/>
                  <a:pt x="1247" y="840"/>
                </a:cubicBezTo>
                <a:cubicBezTo>
                  <a:pt x="1247" y="844"/>
                  <a:pt x="1251" y="847"/>
                  <a:pt x="1255" y="847"/>
                </a:cubicBezTo>
                <a:cubicBezTo>
                  <a:pt x="1259" y="847"/>
                  <a:pt x="1263" y="844"/>
                  <a:pt x="1263" y="840"/>
                </a:cubicBezTo>
                <a:cubicBezTo>
                  <a:pt x="1263" y="837"/>
                  <a:pt x="1259" y="833"/>
                  <a:pt x="1255" y="833"/>
                </a:cubicBezTo>
                <a:close/>
                <a:moveTo>
                  <a:pt x="1232" y="853"/>
                </a:moveTo>
                <a:cubicBezTo>
                  <a:pt x="1228" y="853"/>
                  <a:pt x="1224" y="856"/>
                  <a:pt x="1224" y="860"/>
                </a:cubicBezTo>
                <a:cubicBezTo>
                  <a:pt x="1224" y="864"/>
                  <a:pt x="1228" y="867"/>
                  <a:pt x="1232" y="867"/>
                </a:cubicBezTo>
                <a:cubicBezTo>
                  <a:pt x="1236" y="867"/>
                  <a:pt x="1240" y="864"/>
                  <a:pt x="1240" y="860"/>
                </a:cubicBezTo>
                <a:cubicBezTo>
                  <a:pt x="1240" y="856"/>
                  <a:pt x="1236" y="853"/>
                  <a:pt x="1232" y="853"/>
                </a:cubicBezTo>
                <a:close/>
                <a:moveTo>
                  <a:pt x="1255" y="853"/>
                </a:moveTo>
                <a:cubicBezTo>
                  <a:pt x="1251" y="853"/>
                  <a:pt x="1247" y="856"/>
                  <a:pt x="1247" y="860"/>
                </a:cubicBezTo>
                <a:cubicBezTo>
                  <a:pt x="1247" y="864"/>
                  <a:pt x="1251" y="867"/>
                  <a:pt x="1255" y="867"/>
                </a:cubicBezTo>
                <a:cubicBezTo>
                  <a:pt x="1259" y="867"/>
                  <a:pt x="1263" y="864"/>
                  <a:pt x="1263" y="860"/>
                </a:cubicBezTo>
                <a:cubicBezTo>
                  <a:pt x="1263" y="856"/>
                  <a:pt x="1259" y="853"/>
                  <a:pt x="1255" y="853"/>
                </a:cubicBezTo>
                <a:close/>
                <a:moveTo>
                  <a:pt x="1232" y="873"/>
                </a:moveTo>
                <a:cubicBezTo>
                  <a:pt x="1228" y="873"/>
                  <a:pt x="1224" y="876"/>
                  <a:pt x="1224" y="879"/>
                </a:cubicBezTo>
                <a:cubicBezTo>
                  <a:pt x="1224" y="883"/>
                  <a:pt x="1228" y="885"/>
                  <a:pt x="1232" y="885"/>
                </a:cubicBezTo>
                <a:cubicBezTo>
                  <a:pt x="1236" y="885"/>
                  <a:pt x="1240" y="883"/>
                  <a:pt x="1240" y="879"/>
                </a:cubicBezTo>
                <a:cubicBezTo>
                  <a:pt x="1240" y="876"/>
                  <a:pt x="1236" y="873"/>
                  <a:pt x="1232" y="873"/>
                </a:cubicBezTo>
                <a:close/>
                <a:moveTo>
                  <a:pt x="1255" y="873"/>
                </a:moveTo>
                <a:cubicBezTo>
                  <a:pt x="1251" y="873"/>
                  <a:pt x="1247" y="876"/>
                  <a:pt x="1247" y="879"/>
                </a:cubicBezTo>
                <a:cubicBezTo>
                  <a:pt x="1247" y="883"/>
                  <a:pt x="1251" y="885"/>
                  <a:pt x="1255" y="885"/>
                </a:cubicBezTo>
                <a:cubicBezTo>
                  <a:pt x="1259" y="885"/>
                  <a:pt x="1263" y="883"/>
                  <a:pt x="1263" y="879"/>
                </a:cubicBezTo>
                <a:cubicBezTo>
                  <a:pt x="1263" y="876"/>
                  <a:pt x="1259" y="873"/>
                  <a:pt x="1255" y="873"/>
                </a:cubicBezTo>
                <a:close/>
                <a:moveTo>
                  <a:pt x="1232" y="891"/>
                </a:moveTo>
                <a:cubicBezTo>
                  <a:pt x="1228" y="891"/>
                  <a:pt x="1224" y="894"/>
                  <a:pt x="1224" y="898"/>
                </a:cubicBezTo>
                <a:cubicBezTo>
                  <a:pt x="1224" y="902"/>
                  <a:pt x="1228" y="905"/>
                  <a:pt x="1232" y="905"/>
                </a:cubicBezTo>
                <a:cubicBezTo>
                  <a:pt x="1236" y="905"/>
                  <a:pt x="1240" y="902"/>
                  <a:pt x="1240" y="898"/>
                </a:cubicBezTo>
                <a:cubicBezTo>
                  <a:pt x="1240" y="894"/>
                  <a:pt x="1236" y="891"/>
                  <a:pt x="1232" y="891"/>
                </a:cubicBezTo>
                <a:close/>
                <a:moveTo>
                  <a:pt x="1255" y="891"/>
                </a:moveTo>
                <a:cubicBezTo>
                  <a:pt x="1251" y="891"/>
                  <a:pt x="1247" y="894"/>
                  <a:pt x="1247" y="898"/>
                </a:cubicBezTo>
                <a:cubicBezTo>
                  <a:pt x="1247" y="902"/>
                  <a:pt x="1251" y="905"/>
                  <a:pt x="1255" y="905"/>
                </a:cubicBezTo>
                <a:cubicBezTo>
                  <a:pt x="1259" y="905"/>
                  <a:pt x="1263" y="902"/>
                  <a:pt x="1263" y="898"/>
                </a:cubicBezTo>
                <a:cubicBezTo>
                  <a:pt x="1263" y="894"/>
                  <a:pt x="1259" y="891"/>
                  <a:pt x="1255" y="891"/>
                </a:cubicBezTo>
                <a:close/>
                <a:moveTo>
                  <a:pt x="1277" y="757"/>
                </a:moveTo>
                <a:cubicBezTo>
                  <a:pt x="1273" y="757"/>
                  <a:pt x="1269" y="759"/>
                  <a:pt x="1269" y="763"/>
                </a:cubicBezTo>
                <a:cubicBezTo>
                  <a:pt x="1269" y="766"/>
                  <a:pt x="1273" y="769"/>
                  <a:pt x="1277" y="769"/>
                </a:cubicBezTo>
                <a:cubicBezTo>
                  <a:pt x="1281" y="769"/>
                  <a:pt x="1285" y="766"/>
                  <a:pt x="1285" y="763"/>
                </a:cubicBezTo>
                <a:cubicBezTo>
                  <a:pt x="1285" y="759"/>
                  <a:pt x="1281" y="757"/>
                  <a:pt x="1277" y="757"/>
                </a:cubicBezTo>
                <a:close/>
                <a:moveTo>
                  <a:pt x="1299" y="757"/>
                </a:moveTo>
                <a:cubicBezTo>
                  <a:pt x="1295" y="757"/>
                  <a:pt x="1291" y="759"/>
                  <a:pt x="1291" y="763"/>
                </a:cubicBezTo>
                <a:cubicBezTo>
                  <a:pt x="1291" y="766"/>
                  <a:pt x="1295" y="769"/>
                  <a:pt x="1299" y="769"/>
                </a:cubicBezTo>
                <a:cubicBezTo>
                  <a:pt x="1303" y="769"/>
                  <a:pt x="1307" y="766"/>
                  <a:pt x="1307" y="763"/>
                </a:cubicBezTo>
                <a:cubicBezTo>
                  <a:pt x="1307" y="759"/>
                  <a:pt x="1303" y="757"/>
                  <a:pt x="1299" y="757"/>
                </a:cubicBezTo>
                <a:close/>
                <a:moveTo>
                  <a:pt x="1277" y="775"/>
                </a:moveTo>
                <a:cubicBezTo>
                  <a:pt x="1273" y="775"/>
                  <a:pt x="1269" y="778"/>
                  <a:pt x="1269" y="782"/>
                </a:cubicBezTo>
                <a:cubicBezTo>
                  <a:pt x="1269" y="786"/>
                  <a:pt x="1273" y="789"/>
                  <a:pt x="1277" y="789"/>
                </a:cubicBezTo>
                <a:cubicBezTo>
                  <a:pt x="1281" y="789"/>
                  <a:pt x="1285" y="786"/>
                  <a:pt x="1285" y="782"/>
                </a:cubicBezTo>
                <a:cubicBezTo>
                  <a:pt x="1285" y="778"/>
                  <a:pt x="1281" y="775"/>
                  <a:pt x="1277" y="775"/>
                </a:cubicBezTo>
                <a:close/>
                <a:moveTo>
                  <a:pt x="1299" y="775"/>
                </a:moveTo>
                <a:cubicBezTo>
                  <a:pt x="1295" y="775"/>
                  <a:pt x="1291" y="778"/>
                  <a:pt x="1291" y="782"/>
                </a:cubicBezTo>
                <a:cubicBezTo>
                  <a:pt x="1291" y="786"/>
                  <a:pt x="1295" y="789"/>
                  <a:pt x="1299" y="789"/>
                </a:cubicBezTo>
                <a:cubicBezTo>
                  <a:pt x="1303" y="789"/>
                  <a:pt x="1307" y="786"/>
                  <a:pt x="1307" y="782"/>
                </a:cubicBezTo>
                <a:cubicBezTo>
                  <a:pt x="1307" y="778"/>
                  <a:pt x="1303" y="775"/>
                  <a:pt x="1299" y="775"/>
                </a:cubicBezTo>
                <a:close/>
                <a:moveTo>
                  <a:pt x="1277" y="795"/>
                </a:moveTo>
                <a:cubicBezTo>
                  <a:pt x="1273" y="795"/>
                  <a:pt x="1269" y="798"/>
                  <a:pt x="1269" y="801"/>
                </a:cubicBezTo>
                <a:cubicBezTo>
                  <a:pt x="1269" y="805"/>
                  <a:pt x="1273" y="808"/>
                  <a:pt x="1277" y="808"/>
                </a:cubicBezTo>
                <a:cubicBezTo>
                  <a:pt x="1281" y="808"/>
                  <a:pt x="1285" y="805"/>
                  <a:pt x="1285" y="801"/>
                </a:cubicBezTo>
                <a:cubicBezTo>
                  <a:pt x="1285" y="798"/>
                  <a:pt x="1281" y="795"/>
                  <a:pt x="1277" y="795"/>
                </a:cubicBezTo>
                <a:close/>
                <a:moveTo>
                  <a:pt x="1299" y="795"/>
                </a:moveTo>
                <a:cubicBezTo>
                  <a:pt x="1295" y="795"/>
                  <a:pt x="1291" y="798"/>
                  <a:pt x="1291" y="801"/>
                </a:cubicBezTo>
                <a:cubicBezTo>
                  <a:pt x="1291" y="805"/>
                  <a:pt x="1295" y="808"/>
                  <a:pt x="1299" y="808"/>
                </a:cubicBezTo>
                <a:cubicBezTo>
                  <a:pt x="1303" y="808"/>
                  <a:pt x="1307" y="805"/>
                  <a:pt x="1307" y="801"/>
                </a:cubicBezTo>
                <a:cubicBezTo>
                  <a:pt x="1307" y="798"/>
                  <a:pt x="1303" y="795"/>
                  <a:pt x="1299" y="795"/>
                </a:cubicBezTo>
                <a:close/>
                <a:moveTo>
                  <a:pt x="1277" y="814"/>
                </a:moveTo>
                <a:cubicBezTo>
                  <a:pt x="1273" y="814"/>
                  <a:pt x="1269" y="817"/>
                  <a:pt x="1269" y="821"/>
                </a:cubicBezTo>
                <a:cubicBezTo>
                  <a:pt x="1269" y="825"/>
                  <a:pt x="1273" y="828"/>
                  <a:pt x="1277" y="828"/>
                </a:cubicBezTo>
                <a:cubicBezTo>
                  <a:pt x="1281" y="828"/>
                  <a:pt x="1285" y="825"/>
                  <a:pt x="1285" y="821"/>
                </a:cubicBezTo>
                <a:cubicBezTo>
                  <a:pt x="1285" y="817"/>
                  <a:pt x="1281" y="814"/>
                  <a:pt x="1277" y="814"/>
                </a:cubicBezTo>
                <a:close/>
                <a:moveTo>
                  <a:pt x="1299" y="814"/>
                </a:moveTo>
                <a:cubicBezTo>
                  <a:pt x="1295" y="814"/>
                  <a:pt x="1291" y="817"/>
                  <a:pt x="1291" y="821"/>
                </a:cubicBezTo>
                <a:cubicBezTo>
                  <a:pt x="1291" y="825"/>
                  <a:pt x="1295" y="828"/>
                  <a:pt x="1299" y="828"/>
                </a:cubicBezTo>
                <a:cubicBezTo>
                  <a:pt x="1303" y="828"/>
                  <a:pt x="1307" y="825"/>
                  <a:pt x="1307" y="821"/>
                </a:cubicBezTo>
                <a:cubicBezTo>
                  <a:pt x="1307" y="817"/>
                  <a:pt x="1303" y="814"/>
                  <a:pt x="1299" y="814"/>
                </a:cubicBezTo>
                <a:close/>
                <a:moveTo>
                  <a:pt x="1277" y="833"/>
                </a:moveTo>
                <a:cubicBezTo>
                  <a:pt x="1273" y="833"/>
                  <a:pt x="1269" y="837"/>
                  <a:pt x="1269" y="840"/>
                </a:cubicBezTo>
                <a:cubicBezTo>
                  <a:pt x="1269" y="844"/>
                  <a:pt x="1273" y="847"/>
                  <a:pt x="1277" y="847"/>
                </a:cubicBezTo>
                <a:cubicBezTo>
                  <a:pt x="1281" y="847"/>
                  <a:pt x="1285" y="844"/>
                  <a:pt x="1285" y="840"/>
                </a:cubicBezTo>
                <a:cubicBezTo>
                  <a:pt x="1285" y="837"/>
                  <a:pt x="1281" y="833"/>
                  <a:pt x="1277" y="833"/>
                </a:cubicBezTo>
                <a:close/>
                <a:moveTo>
                  <a:pt x="1299" y="833"/>
                </a:moveTo>
                <a:cubicBezTo>
                  <a:pt x="1295" y="833"/>
                  <a:pt x="1291" y="837"/>
                  <a:pt x="1291" y="840"/>
                </a:cubicBezTo>
                <a:cubicBezTo>
                  <a:pt x="1291" y="844"/>
                  <a:pt x="1295" y="847"/>
                  <a:pt x="1299" y="847"/>
                </a:cubicBezTo>
                <a:cubicBezTo>
                  <a:pt x="1303" y="847"/>
                  <a:pt x="1307" y="844"/>
                  <a:pt x="1307" y="840"/>
                </a:cubicBezTo>
                <a:cubicBezTo>
                  <a:pt x="1307" y="837"/>
                  <a:pt x="1303" y="833"/>
                  <a:pt x="1299" y="833"/>
                </a:cubicBezTo>
                <a:close/>
                <a:moveTo>
                  <a:pt x="1277" y="853"/>
                </a:moveTo>
                <a:cubicBezTo>
                  <a:pt x="1273" y="853"/>
                  <a:pt x="1269" y="856"/>
                  <a:pt x="1269" y="860"/>
                </a:cubicBezTo>
                <a:cubicBezTo>
                  <a:pt x="1269" y="864"/>
                  <a:pt x="1273" y="867"/>
                  <a:pt x="1277" y="867"/>
                </a:cubicBezTo>
                <a:cubicBezTo>
                  <a:pt x="1281" y="867"/>
                  <a:pt x="1285" y="864"/>
                  <a:pt x="1285" y="860"/>
                </a:cubicBezTo>
                <a:cubicBezTo>
                  <a:pt x="1285" y="856"/>
                  <a:pt x="1281" y="853"/>
                  <a:pt x="1277" y="853"/>
                </a:cubicBezTo>
                <a:close/>
                <a:moveTo>
                  <a:pt x="1299" y="853"/>
                </a:moveTo>
                <a:cubicBezTo>
                  <a:pt x="1295" y="853"/>
                  <a:pt x="1291" y="856"/>
                  <a:pt x="1291" y="860"/>
                </a:cubicBezTo>
                <a:cubicBezTo>
                  <a:pt x="1291" y="864"/>
                  <a:pt x="1295" y="867"/>
                  <a:pt x="1299" y="867"/>
                </a:cubicBezTo>
                <a:cubicBezTo>
                  <a:pt x="1303" y="867"/>
                  <a:pt x="1307" y="864"/>
                  <a:pt x="1307" y="860"/>
                </a:cubicBezTo>
                <a:cubicBezTo>
                  <a:pt x="1307" y="856"/>
                  <a:pt x="1303" y="853"/>
                  <a:pt x="1299" y="853"/>
                </a:cubicBezTo>
                <a:close/>
                <a:moveTo>
                  <a:pt x="1277" y="873"/>
                </a:moveTo>
                <a:cubicBezTo>
                  <a:pt x="1273" y="873"/>
                  <a:pt x="1269" y="876"/>
                  <a:pt x="1269" y="879"/>
                </a:cubicBezTo>
                <a:cubicBezTo>
                  <a:pt x="1269" y="883"/>
                  <a:pt x="1273" y="885"/>
                  <a:pt x="1277" y="885"/>
                </a:cubicBezTo>
                <a:cubicBezTo>
                  <a:pt x="1281" y="885"/>
                  <a:pt x="1285" y="883"/>
                  <a:pt x="1285" y="879"/>
                </a:cubicBezTo>
                <a:cubicBezTo>
                  <a:pt x="1285" y="876"/>
                  <a:pt x="1281" y="873"/>
                  <a:pt x="1277" y="873"/>
                </a:cubicBezTo>
                <a:close/>
                <a:moveTo>
                  <a:pt x="1299" y="873"/>
                </a:moveTo>
                <a:cubicBezTo>
                  <a:pt x="1295" y="873"/>
                  <a:pt x="1291" y="876"/>
                  <a:pt x="1291" y="879"/>
                </a:cubicBezTo>
                <a:cubicBezTo>
                  <a:pt x="1291" y="883"/>
                  <a:pt x="1295" y="885"/>
                  <a:pt x="1299" y="885"/>
                </a:cubicBezTo>
                <a:cubicBezTo>
                  <a:pt x="1303" y="885"/>
                  <a:pt x="1307" y="883"/>
                  <a:pt x="1307" y="879"/>
                </a:cubicBezTo>
                <a:cubicBezTo>
                  <a:pt x="1307" y="876"/>
                  <a:pt x="1303" y="873"/>
                  <a:pt x="1299" y="873"/>
                </a:cubicBezTo>
                <a:close/>
                <a:moveTo>
                  <a:pt x="1277" y="891"/>
                </a:moveTo>
                <a:cubicBezTo>
                  <a:pt x="1273" y="891"/>
                  <a:pt x="1269" y="894"/>
                  <a:pt x="1269" y="898"/>
                </a:cubicBezTo>
                <a:cubicBezTo>
                  <a:pt x="1269" y="902"/>
                  <a:pt x="1273" y="905"/>
                  <a:pt x="1277" y="905"/>
                </a:cubicBezTo>
                <a:cubicBezTo>
                  <a:pt x="1281" y="905"/>
                  <a:pt x="1285" y="902"/>
                  <a:pt x="1285" y="898"/>
                </a:cubicBezTo>
                <a:cubicBezTo>
                  <a:pt x="1285" y="894"/>
                  <a:pt x="1281" y="891"/>
                  <a:pt x="1277" y="891"/>
                </a:cubicBezTo>
                <a:close/>
                <a:moveTo>
                  <a:pt x="1299" y="891"/>
                </a:moveTo>
                <a:cubicBezTo>
                  <a:pt x="1295" y="891"/>
                  <a:pt x="1291" y="894"/>
                  <a:pt x="1291" y="898"/>
                </a:cubicBezTo>
                <a:cubicBezTo>
                  <a:pt x="1291" y="902"/>
                  <a:pt x="1295" y="905"/>
                  <a:pt x="1299" y="905"/>
                </a:cubicBezTo>
                <a:cubicBezTo>
                  <a:pt x="1303" y="905"/>
                  <a:pt x="1307" y="902"/>
                  <a:pt x="1307" y="898"/>
                </a:cubicBezTo>
                <a:cubicBezTo>
                  <a:pt x="1307" y="894"/>
                  <a:pt x="1303" y="891"/>
                  <a:pt x="1299" y="891"/>
                </a:cubicBezTo>
                <a:close/>
                <a:moveTo>
                  <a:pt x="1321" y="757"/>
                </a:moveTo>
                <a:cubicBezTo>
                  <a:pt x="1317" y="757"/>
                  <a:pt x="1313" y="759"/>
                  <a:pt x="1313" y="763"/>
                </a:cubicBezTo>
                <a:cubicBezTo>
                  <a:pt x="1313" y="766"/>
                  <a:pt x="1317" y="769"/>
                  <a:pt x="1321" y="769"/>
                </a:cubicBezTo>
                <a:cubicBezTo>
                  <a:pt x="1325" y="769"/>
                  <a:pt x="1328" y="766"/>
                  <a:pt x="1328" y="763"/>
                </a:cubicBezTo>
                <a:cubicBezTo>
                  <a:pt x="1328" y="759"/>
                  <a:pt x="1325" y="757"/>
                  <a:pt x="1321" y="757"/>
                </a:cubicBezTo>
                <a:close/>
                <a:moveTo>
                  <a:pt x="1321" y="775"/>
                </a:moveTo>
                <a:cubicBezTo>
                  <a:pt x="1317" y="775"/>
                  <a:pt x="1313" y="778"/>
                  <a:pt x="1313" y="782"/>
                </a:cubicBezTo>
                <a:cubicBezTo>
                  <a:pt x="1313" y="786"/>
                  <a:pt x="1317" y="789"/>
                  <a:pt x="1321" y="789"/>
                </a:cubicBezTo>
                <a:cubicBezTo>
                  <a:pt x="1325" y="789"/>
                  <a:pt x="1328" y="786"/>
                  <a:pt x="1328" y="782"/>
                </a:cubicBezTo>
                <a:cubicBezTo>
                  <a:pt x="1328" y="778"/>
                  <a:pt x="1325" y="775"/>
                  <a:pt x="1321" y="775"/>
                </a:cubicBezTo>
                <a:close/>
                <a:moveTo>
                  <a:pt x="1344" y="775"/>
                </a:moveTo>
                <a:cubicBezTo>
                  <a:pt x="1339" y="775"/>
                  <a:pt x="1336" y="778"/>
                  <a:pt x="1336" y="782"/>
                </a:cubicBezTo>
                <a:cubicBezTo>
                  <a:pt x="1336" y="786"/>
                  <a:pt x="1339" y="789"/>
                  <a:pt x="1344" y="789"/>
                </a:cubicBezTo>
                <a:cubicBezTo>
                  <a:pt x="1348" y="789"/>
                  <a:pt x="1351" y="786"/>
                  <a:pt x="1351" y="782"/>
                </a:cubicBezTo>
                <a:cubicBezTo>
                  <a:pt x="1351" y="778"/>
                  <a:pt x="1348" y="775"/>
                  <a:pt x="1344" y="775"/>
                </a:cubicBezTo>
                <a:close/>
                <a:moveTo>
                  <a:pt x="1321" y="795"/>
                </a:moveTo>
                <a:cubicBezTo>
                  <a:pt x="1317" y="795"/>
                  <a:pt x="1313" y="798"/>
                  <a:pt x="1313" y="801"/>
                </a:cubicBezTo>
                <a:cubicBezTo>
                  <a:pt x="1313" y="805"/>
                  <a:pt x="1317" y="808"/>
                  <a:pt x="1321" y="808"/>
                </a:cubicBezTo>
                <a:cubicBezTo>
                  <a:pt x="1325" y="808"/>
                  <a:pt x="1328" y="805"/>
                  <a:pt x="1328" y="801"/>
                </a:cubicBezTo>
                <a:cubicBezTo>
                  <a:pt x="1328" y="798"/>
                  <a:pt x="1325" y="795"/>
                  <a:pt x="1321" y="795"/>
                </a:cubicBezTo>
                <a:close/>
                <a:moveTo>
                  <a:pt x="1344" y="795"/>
                </a:moveTo>
                <a:cubicBezTo>
                  <a:pt x="1339" y="795"/>
                  <a:pt x="1336" y="798"/>
                  <a:pt x="1336" y="801"/>
                </a:cubicBezTo>
                <a:cubicBezTo>
                  <a:pt x="1336" y="805"/>
                  <a:pt x="1339" y="808"/>
                  <a:pt x="1344" y="808"/>
                </a:cubicBezTo>
                <a:cubicBezTo>
                  <a:pt x="1348" y="808"/>
                  <a:pt x="1351" y="805"/>
                  <a:pt x="1351" y="801"/>
                </a:cubicBezTo>
                <a:cubicBezTo>
                  <a:pt x="1351" y="798"/>
                  <a:pt x="1348" y="795"/>
                  <a:pt x="1344" y="795"/>
                </a:cubicBezTo>
                <a:close/>
                <a:moveTo>
                  <a:pt x="1321" y="814"/>
                </a:moveTo>
                <a:cubicBezTo>
                  <a:pt x="1317" y="814"/>
                  <a:pt x="1313" y="817"/>
                  <a:pt x="1313" y="821"/>
                </a:cubicBezTo>
                <a:cubicBezTo>
                  <a:pt x="1313" y="825"/>
                  <a:pt x="1317" y="828"/>
                  <a:pt x="1321" y="828"/>
                </a:cubicBezTo>
                <a:cubicBezTo>
                  <a:pt x="1325" y="828"/>
                  <a:pt x="1328" y="825"/>
                  <a:pt x="1328" y="821"/>
                </a:cubicBezTo>
                <a:cubicBezTo>
                  <a:pt x="1328" y="817"/>
                  <a:pt x="1325" y="814"/>
                  <a:pt x="1321" y="814"/>
                </a:cubicBezTo>
                <a:close/>
                <a:moveTo>
                  <a:pt x="1344" y="814"/>
                </a:moveTo>
                <a:cubicBezTo>
                  <a:pt x="1339" y="814"/>
                  <a:pt x="1336" y="817"/>
                  <a:pt x="1336" y="821"/>
                </a:cubicBezTo>
                <a:cubicBezTo>
                  <a:pt x="1336" y="825"/>
                  <a:pt x="1339" y="828"/>
                  <a:pt x="1344" y="828"/>
                </a:cubicBezTo>
                <a:cubicBezTo>
                  <a:pt x="1348" y="828"/>
                  <a:pt x="1351" y="825"/>
                  <a:pt x="1351" y="821"/>
                </a:cubicBezTo>
                <a:cubicBezTo>
                  <a:pt x="1351" y="817"/>
                  <a:pt x="1348" y="814"/>
                  <a:pt x="1344" y="814"/>
                </a:cubicBezTo>
                <a:close/>
                <a:moveTo>
                  <a:pt x="1321" y="833"/>
                </a:moveTo>
                <a:cubicBezTo>
                  <a:pt x="1317" y="833"/>
                  <a:pt x="1313" y="837"/>
                  <a:pt x="1313" y="840"/>
                </a:cubicBezTo>
                <a:cubicBezTo>
                  <a:pt x="1313" y="844"/>
                  <a:pt x="1317" y="847"/>
                  <a:pt x="1321" y="847"/>
                </a:cubicBezTo>
                <a:cubicBezTo>
                  <a:pt x="1325" y="847"/>
                  <a:pt x="1328" y="844"/>
                  <a:pt x="1328" y="840"/>
                </a:cubicBezTo>
                <a:cubicBezTo>
                  <a:pt x="1328" y="837"/>
                  <a:pt x="1325" y="833"/>
                  <a:pt x="1321" y="833"/>
                </a:cubicBezTo>
                <a:close/>
                <a:moveTo>
                  <a:pt x="1344" y="833"/>
                </a:moveTo>
                <a:cubicBezTo>
                  <a:pt x="1339" y="833"/>
                  <a:pt x="1336" y="837"/>
                  <a:pt x="1336" y="840"/>
                </a:cubicBezTo>
                <a:cubicBezTo>
                  <a:pt x="1336" y="844"/>
                  <a:pt x="1339" y="847"/>
                  <a:pt x="1344" y="847"/>
                </a:cubicBezTo>
                <a:cubicBezTo>
                  <a:pt x="1348" y="847"/>
                  <a:pt x="1351" y="844"/>
                  <a:pt x="1351" y="840"/>
                </a:cubicBezTo>
                <a:cubicBezTo>
                  <a:pt x="1351" y="837"/>
                  <a:pt x="1348" y="833"/>
                  <a:pt x="1344" y="833"/>
                </a:cubicBezTo>
                <a:close/>
                <a:moveTo>
                  <a:pt x="1321" y="853"/>
                </a:moveTo>
                <a:cubicBezTo>
                  <a:pt x="1317" y="853"/>
                  <a:pt x="1313" y="856"/>
                  <a:pt x="1313" y="860"/>
                </a:cubicBezTo>
                <a:cubicBezTo>
                  <a:pt x="1313" y="864"/>
                  <a:pt x="1317" y="867"/>
                  <a:pt x="1321" y="867"/>
                </a:cubicBezTo>
                <a:cubicBezTo>
                  <a:pt x="1325" y="867"/>
                  <a:pt x="1328" y="864"/>
                  <a:pt x="1328" y="860"/>
                </a:cubicBezTo>
                <a:cubicBezTo>
                  <a:pt x="1328" y="856"/>
                  <a:pt x="1325" y="853"/>
                  <a:pt x="1321" y="853"/>
                </a:cubicBezTo>
                <a:close/>
                <a:moveTo>
                  <a:pt x="1344" y="853"/>
                </a:moveTo>
                <a:cubicBezTo>
                  <a:pt x="1339" y="853"/>
                  <a:pt x="1336" y="856"/>
                  <a:pt x="1336" y="860"/>
                </a:cubicBezTo>
                <a:cubicBezTo>
                  <a:pt x="1336" y="864"/>
                  <a:pt x="1339" y="867"/>
                  <a:pt x="1344" y="867"/>
                </a:cubicBezTo>
                <a:cubicBezTo>
                  <a:pt x="1348" y="867"/>
                  <a:pt x="1351" y="864"/>
                  <a:pt x="1351" y="860"/>
                </a:cubicBezTo>
                <a:cubicBezTo>
                  <a:pt x="1351" y="856"/>
                  <a:pt x="1348" y="853"/>
                  <a:pt x="1344" y="853"/>
                </a:cubicBezTo>
                <a:close/>
                <a:moveTo>
                  <a:pt x="1321" y="873"/>
                </a:moveTo>
                <a:cubicBezTo>
                  <a:pt x="1317" y="873"/>
                  <a:pt x="1313" y="876"/>
                  <a:pt x="1313" y="879"/>
                </a:cubicBezTo>
                <a:cubicBezTo>
                  <a:pt x="1313" y="883"/>
                  <a:pt x="1317" y="885"/>
                  <a:pt x="1321" y="885"/>
                </a:cubicBezTo>
                <a:cubicBezTo>
                  <a:pt x="1325" y="885"/>
                  <a:pt x="1328" y="883"/>
                  <a:pt x="1328" y="879"/>
                </a:cubicBezTo>
                <a:cubicBezTo>
                  <a:pt x="1328" y="876"/>
                  <a:pt x="1325" y="873"/>
                  <a:pt x="1321" y="873"/>
                </a:cubicBezTo>
                <a:close/>
                <a:moveTo>
                  <a:pt x="1344" y="873"/>
                </a:moveTo>
                <a:cubicBezTo>
                  <a:pt x="1339" y="873"/>
                  <a:pt x="1336" y="876"/>
                  <a:pt x="1336" y="879"/>
                </a:cubicBezTo>
                <a:cubicBezTo>
                  <a:pt x="1336" y="883"/>
                  <a:pt x="1339" y="885"/>
                  <a:pt x="1344" y="885"/>
                </a:cubicBezTo>
                <a:cubicBezTo>
                  <a:pt x="1348" y="885"/>
                  <a:pt x="1351" y="883"/>
                  <a:pt x="1351" y="879"/>
                </a:cubicBezTo>
                <a:cubicBezTo>
                  <a:pt x="1351" y="876"/>
                  <a:pt x="1348" y="873"/>
                  <a:pt x="1344" y="873"/>
                </a:cubicBezTo>
                <a:close/>
                <a:moveTo>
                  <a:pt x="1321" y="891"/>
                </a:moveTo>
                <a:cubicBezTo>
                  <a:pt x="1317" y="891"/>
                  <a:pt x="1313" y="894"/>
                  <a:pt x="1313" y="898"/>
                </a:cubicBezTo>
                <a:cubicBezTo>
                  <a:pt x="1313" y="902"/>
                  <a:pt x="1317" y="905"/>
                  <a:pt x="1321" y="905"/>
                </a:cubicBezTo>
                <a:cubicBezTo>
                  <a:pt x="1325" y="905"/>
                  <a:pt x="1328" y="902"/>
                  <a:pt x="1328" y="898"/>
                </a:cubicBezTo>
                <a:cubicBezTo>
                  <a:pt x="1328" y="894"/>
                  <a:pt x="1325" y="891"/>
                  <a:pt x="1321" y="891"/>
                </a:cubicBezTo>
                <a:close/>
                <a:moveTo>
                  <a:pt x="1344" y="891"/>
                </a:moveTo>
                <a:cubicBezTo>
                  <a:pt x="1339" y="891"/>
                  <a:pt x="1336" y="894"/>
                  <a:pt x="1336" y="898"/>
                </a:cubicBezTo>
                <a:cubicBezTo>
                  <a:pt x="1336" y="902"/>
                  <a:pt x="1339" y="905"/>
                  <a:pt x="1344" y="905"/>
                </a:cubicBezTo>
                <a:cubicBezTo>
                  <a:pt x="1348" y="905"/>
                  <a:pt x="1351" y="902"/>
                  <a:pt x="1351" y="898"/>
                </a:cubicBezTo>
                <a:cubicBezTo>
                  <a:pt x="1351" y="894"/>
                  <a:pt x="1348" y="891"/>
                  <a:pt x="1344" y="891"/>
                </a:cubicBezTo>
                <a:close/>
                <a:moveTo>
                  <a:pt x="1366" y="757"/>
                </a:moveTo>
                <a:cubicBezTo>
                  <a:pt x="1362" y="757"/>
                  <a:pt x="1358" y="759"/>
                  <a:pt x="1358" y="763"/>
                </a:cubicBezTo>
                <a:cubicBezTo>
                  <a:pt x="1358" y="766"/>
                  <a:pt x="1362" y="769"/>
                  <a:pt x="1366" y="769"/>
                </a:cubicBezTo>
                <a:cubicBezTo>
                  <a:pt x="1370" y="769"/>
                  <a:pt x="1373" y="766"/>
                  <a:pt x="1373" y="763"/>
                </a:cubicBezTo>
                <a:cubicBezTo>
                  <a:pt x="1373" y="759"/>
                  <a:pt x="1370" y="757"/>
                  <a:pt x="1366" y="757"/>
                </a:cubicBezTo>
                <a:close/>
                <a:moveTo>
                  <a:pt x="1388" y="757"/>
                </a:moveTo>
                <a:cubicBezTo>
                  <a:pt x="1384" y="757"/>
                  <a:pt x="1380" y="759"/>
                  <a:pt x="1380" y="763"/>
                </a:cubicBezTo>
                <a:cubicBezTo>
                  <a:pt x="1380" y="766"/>
                  <a:pt x="1384" y="769"/>
                  <a:pt x="1388" y="769"/>
                </a:cubicBezTo>
                <a:cubicBezTo>
                  <a:pt x="1392" y="769"/>
                  <a:pt x="1396" y="766"/>
                  <a:pt x="1396" y="763"/>
                </a:cubicBezTo>
                <a:cubicBezTo>
                  <a:pt x="1396" y="759"/>
                  <a:pt x="1392" y="757"/>
                  <a:pt x="1388" y="757"/>
                </a:cubicBezTo>
                <a:close/>
                <a:moveTo>
                  <a:pt x="1366" y="775"/>
                </a:moveTo>
                <a:cubicBezTo>
                  <a:pt x="1362" y="775"/>
                  <a:pt x="1358" y="778"/>
                  <a:pt x="1358" y="782"/>
                </a:cubicBezTo>
                <a:cubicBezTo>
                  <a:pt x="1358" y="786"/>
                  <a:pt x="1362" y="789"/>
                  <a:pt x="1366" y="789"/>
                </a:cubicBezTo>
                <a:cubicBezTo>
                  <a:pt x="1370" y="789"/>
                  <a:pt x="1373" y="786"/>
                  <a:pt x="1373" y="782"/>
                </a:cubicBezTo>
                <a:cubicBezTo>
                  <a:pt x="1373" y="778"/>
                  <a:pt x="1370" y="775"/>
                  <a:pt x="1366" y="775"/>
                </a:cubicBezTo>
                <a:close/>
                <a:moveTo>
                  <a:pt x="1388" y="775"/>
                </a:moveTo>
                <a:cubicBezTo>
                  <a:pt x="1384" y="775"/>
                  <a:pt x="1380" y="778"/>
                  <a:pt x="1380" y="782"/>
                </a:cubicBezTo>
                <a:cubicBezTo>
                  <a:pt x="1380" y="786"/>
                  <a:pt x="1384" y="789"/>
                  <a:pt x="1388" y="789"/>
                </a:cubicBezTo>
                <a:cubicBezTo>
                  <a:pt x="1392" y="789"/>
                  <a:pt x="1396" y="786"/>
                  <a:pt x="1396" y="782"/>
                </a:cubicBezTo>
                <a:cubicBezTo>
                  <a:pt x="1396" y="778"/>
                  <a:pt x="1392" y="775"/>
                  <a:pt x="1388" y="775"/>
                </a:cubicBezTo>
                <a:close/>
                <a:moveTo>
                  <a:pt x="1366" y="795"/>
                </a:moveTo>
                <a:cubicBezTo>
                  <a:pt x="1362" y="795"/>
                  <a:pt x="1358" y="798"/>
                  <a:pt x="1358" y="801"/>
                </a:cubicBezTo>
                <a:cubicBezTo>
                  <a:pt x="1358" y="805"/>
                  <a:pt x="1362" y="808"/>
                  <a:pt x="1366" y="808"/>
                </a:cubicBezTo>
                <a:cubicBezTo>
                  <a:pt x="1370" y="808"/>
                  <a:pt x="1373" y="805"/>
                  <a:pt x="1373" y="801"/>
                </a:cubicBezTo>
                <a:cubicBezTo>
                  <a:pt x="1373" y="798"/>
                  <a:pt x="1370" y="795"/>
                  <a:pt x="1366" y="795"/>
                </a:cubicBezTo>
                <a:close/>
                <a:moveTo>
                  <a:pt x="1388" y="795"/>
                </a:moveTo>
                <a:cubicBezTo>
                  <a:pt x="1384" y="795"/>
                  <a:pt x="1380" y="798"/>
                  <a:pt x="1380" y="801"/>
                </a:cubicBezTo>
                <a:cubicBezTo>
                  <a:pt x="1380" y="805"/>
                  <a:pt x="1384" y="808"/>
                  <a:pt x="1388" y="808"/>
                </a:cubicBezTo>
                <a:cubicBezTo>
                  <a:pt x="1392" y="808"/>
                  <a:pt x="1396" y="805"/>
                  <a:pt x="1396" y="801"/>
                </a:cubicBezTo>
                <a:cubicBezTo>
                  <a:pt x="1396" y="798"/>
                  <a:pt x="1392" y="795"/>
                  <a:pt x="1388" y="795"/>
                </a:cubicBezTo>
                <a:close/>
                <a:moveTo>
                  <a:pt x="1366" y="814"/>
                </a:moveTo>
                <a:cubicBezTo>
                  <a:pt x="1362" y="814"/>
                  <a:pt x="1358" y="817"/>
                  <a:pt x="1358" y="821"/>
                </a:cubicBezTo>
                <a:cubicBezTo>
                  <a:pt x="1358" y="825"/>
                  <a:pt x="1362" y="828"/>
                  <a:pt x="1366" y="828"/>
                </a:cubicBezTo>
                <a:cubicBezTo>
                  <a:pt x="1370" y="828"/>
                  <a:pt x="1373" y="825"/>
                  <a:pt x="1373" y="821"/>
                </a:cubicBezTo>
                <a:cubicBezTo>
                  <a:pt x="1373" y="817"/>
                  <a:pt x="1370" y="814"/>
                  <a:pt x="1366" y="814"/>
                </a:cubicBezTo>
                <a:close/>
                <a:moveTo>
                  <a:pt x="1388" y="814"/>
                </a:moveTo>
                <a:cubicBezTo>
                  <a:pt x="1384" y="814"/>
                  <a:pt x="1380" y="817"/>
                  <a:pt x="1380" y="821"/>
                </a:cubicBezTo>
                <a:cubicBezTo>
                  <a:pt x="1380" y="825"/>
                  <a:pt x="1384" y="828"/>
                  <a:pt x="1388" y="828"/>
                </a:cubicBezTo>
                <a:cubicBezTo>
                  <a:pt x="1392" y="828"/>
                  <a:pt x="1396" y="825"/>
                  <a:pt x="1396" y="821"/>
                </a:cubicBezTo>
                <a:cubicBezTo>
                  <a:pt x="1396" y="817"/>
                  <a:pt x="1392" y="814"/>
                  <a:pt x="1388" y="814"/>
                </a:cubicBezTo>
                <a:close/>
                <a:moveTo>
                  <a:pt x="1366" y="833"/>
                </a:moveTo>
                <a:cubicBezTo>
                  <a:pt x="1362" y="833"/>
                  <a:pt x="1358" y="837"/>
                  <a:pt x="1358" y="840"/>
                </a:cubicBezTo>
                <a:cubicBezTo>
                  <a:pt x="1358" y="844"/>
                  <a:pt x="1362" y="847"/>
                  <a:pt x="1366" y="847"/>
                </a:cubicBezTo>
                <a:cubicBezTo>
                  <a:pt x="1370" y="847"/>
                  <a:pt x="1373" y="844"/>
                  <a:pt x="1373" y="840"/>
                </a:cubicBezTo>
                <a:cubicBezTo>
                  <a:pt x="1373" y="837"/>
                  <a:pt x="1370" y="833"/>
                  <a:pt x="1366" y="833"/>
                </a:cubicBezTo>
                <a:close/>
                <a:moveTo>
                  <a:pt x="1388" y="833"/>
                </a:moveTo>
                <a:cubicBezTo>
                  <a:pt x="1384" y="833"/>
                  <a:pt x="1380" y="837"/>
                  <a:pt x="1380" y="840"/>
                </a:cubicBezTo>
                <a:cubicBezTo>
                  <a:pt x="1380" y="844"/>
                  <a:pt x="1384" y="847"/>
                  <a:pt x="1388" y="847"/>
                </a:cubicBezTo>
                <a:cubicBezTo>
                  <a:pt x="1392" y="847"/>
                  <a:pt x="1396" y="844"/>
                  <a:pt x="1396" y="840"/>
                </a:cubicBezTo>
                <a:cubicBezTo>
                  <a:pt x="1396" y="837"/>
                  <a:pt x="1392" y="833"/>
                  <a:pt x="1388" y="833"/>
                </a:cubicBezTo>
                <a:close/>
                <a:moveTo>
                  <a:pt x="1366" y="853"/>
                </a:moveTo>
                <a:cubicBezTo>
                  <a:pt x="1362" y="853"/>
                  <a:pt x="1358" y="856"/>
                  <a:pt x="1358" y="860"/>
                </a:cubicBezTo>
                <a:cubicBezTo>
                  <a:pt x="1358" y="864"/>
                  <a:pt x="1362" y="867"/>
                  <a:pt x="1366" y="867"/>
                </a:cubicBezTo>
                <a:cubicBezTo>
                  <a:pt x="1370" y="867"/>
                  <a:pt x="1373" y="864"/>
                  <a:pt x="1373" y="860"/>
                </a:cubicBezTo>
                <a:cubicBezTo>
                  <a:pt x="1373" y="856"/>
                  <a:pt x="1370" y="853"/>
                  <a:pt x="1366" y="853"/>
                </a:cubicBezTo>
                <a:close/>
                <a:moveTo>
                  <a:pt x="1388" y="853"/>
                </a:moveTo>
                <a:cubicBezTo>
                  <a:pt x="1384" y="853"/>
                  <a:pt x="1380" y="856"/>
                  <a:pt x="1380" y="860"/>
                </a:cubicBezTo>
                <a:cubicBezTo>
                  <a:pt x="1380" y="864"/>
                  <a:pt x="1384" y="867"/>
                  <a:pt x="1388" y="867"/>
                </a:cubicBezTo>
                <a:cubicBezTo>
                  <a:pt x="1392" y="867"/>
                  <a:pt x="1396" y="864"/>
                  <a:pt x="1396" y="860"/>
                </a:cubicBezTo>
                <a:cubicBezTo>
                  <a:pt x="1396" y="856"/>
                  <a:pt x="1392" y="853"/>
                  <a:pt x="1388" y="853"/>
                </a:cubicBezTo>
                <a:close/>
                <a:moveTo>
                  <a:pt x="1366" y="873"/>
                </a:moveTo>
                <a:cubicBezTo>
                  <a:pt x="1362" y="873"/>
                  <a:pt x="1358" y="876"/>
                  <a:pt x="1358" y="879"/>
                </a:cubicBezTo>
                <a:cubicBezTo>
                  <a:pt x="1358" y="883"/>
                  <a:pt x="1362" y="885"/>
                  <a:pt x="1366" y="885"/>
                </a:cubicBezTo>
                <a:cubicBezTo>
                  <a:pt x="1370" y="885"/>
                  <a:pt x="1373" y="883"/>
                  <a:pt x="1373" y="879"/>
                </a:cubicBezTo>
                <a:cubicBezTo>
                  <a:pt x="1373" y="876"/>
                  <a:pt x="1370" y="873"/>
                  <a:pt x="1366" y="873"/>
                </a:cubicBezTo>
                <a:close/>
                <a:moveTo>
                  <a:pt x="1366" y="891"/>
                </a:moveTo>
                <a:cubicBezTo>
                  <a:pt x="1362" y="891"/>
                  <a:pt x="1358" y="894"/>
                  <a:pt x="1358" y="898"/>
                </a:cubicBezTo>
                <a:cubicBezTo>
                  <a:pt x="1358" y="902"/>
                  <a:pt x="1362" y="905"/>
                  <a:pt x="1366" y="905"/>
                </a:cubicBezTo>
                <a:cubicBezTo>
                  <a:pt x="1370" y="905"/>
                  <a:pt x="1373" y="902"/>
                  <a:pt x="1373" y="898"/>
                </a:cubicBezTo>
                <a:cubicBezTo>
                  <a:pt x="1373" y="894"/>
                  <a:pt x="1370" y="891"/>
                  <a:pt x="1366" y="891"/>
                </a:cubicBezTo>
                <a:close/>
                <a:moveTo>
                  <a:pt x="1410" y="601"/>
                </a:moveTo>
                <a:cubicBezTo>
                  <a:pt x="1406" y="601"/>
                  <a:pt x="1402" y="604"/>
                  <a:pt x="1402" y="608"/>
                </a:cubicBezTo>
                <a:cubicBezTo>
                  <a:pt x="1402" y="612"/>
                  <a:pt x="1406" y="615"/>
                  <a:pt x="1410" y="615"/>
                </a:cubicBezTo>
                <a:cubicBezTo>
                  <a:pt x="1414" y="615"/>
                  <a:pt x="1417" y="612"/>
                  <a:pt x="1417" y="608"/>
                </a:cubicBezTo>
                <a:cubicBezTo>
                  <a:pt x="1417" y="604"/>
                  <a:pt x="1414" y="601"/>
                  <a:pt x="1410" y="601"/>
                </a:cubicBezTo>
                <a:close/>
                <a:moveTo>
                  <a:pt x="1432" y="601"/>
                </a:moveTo>
                <a:cubicBezTo>
                  <a:pt x="1428" y="601"/>
                  <a:pt x="1425" y="604"/>
                  <a:pt x="1425" y="608"/>
                </a:cubicBezTo>
                <a:cubicBezTo>
                  <a:pt x="1425" y="612"/>
                  <a:pt x="1428" y="615"/>
                  <a:pt x="1432" y="615"/>
                </a:cubicBezTo>
                <a:cubicBezTo>
                  <a:pt x="1437" y="615"/>
                  <a:pt x="1440" y="612"/>
                  <a:pt x="1440" y="608"/>
                </a:cubicBezTo>
                <a:cubicBezTo>
                  <a:pt x="1440" y="604"/>
                  <a:pt x="1437" y="601"/>
                  <a:pt x="1432" y="601"/>
                </a:cubicBezTo>
                <a:close/>
                <a:moveTo>
                  <a:pt x="1432" y="620"/>
                </a:moveTo>
                <a:cubicBezTo>
                  <a:pt x="1428" y="620"/>
                  <a:pt x="1425" y="623"/>
                  <a:pt x="1425" y="627"/>
                </a:cubicBezTo>
                <a:cubicBezTo>
                  <a:pt x="1425" y="631"/>
                  <a:pt x="1428" y="634"/>
                  <a:pt x="1432" y="634"/>
                </a:cubicBezTo>
                <a:cubicBezTo>
                  <a:pt x="1437" y="634"/>
                  <a:pt x="1440" y="631"/>
                  <a:pt x="1440" y="627"/>
                </a:cubicBezTo>
                <a:cubicBezTo>
                  <a:pt x="1440" y="623"/>
                  <a:pt x="1437" y="620"/>
                  <a:pt x="1432" y="620"/>
                </a:cubicBezTo>
                <a:close/>
                <a:moveTo>
                  <a:pt x="1410" y="640"/>
                </a:moveTo>
                <a:cubicBezTo>
                  <a:pt x="1406" y="640"/>
                  <a:pt x="1402" y="643"/>
                  <a:pt x="1402" y="647"/>
                </a:cubicBezTo>
                <a:cubicBezTo>
                  <a:pt x="1402" y="650"/>
                  <a:pt x="1406" y="653"/>
                  <a:pt x="1410" y="653"/>
                </a:cubicBezTo>
                <a:cubicBezTo>
                  <a:pt x="1414" y="653"/>
                  <a:pt x="1417" y="650"/>
                  <a:pt x="1417" y="647"/>
                </a:cubicBezTo>
                <a:cubicBezTo>
                  <a:pt x="1417" y="643"/>
                  <a:pt x="1414" y="640"/>
                  <a:pt x="1410" y="640"/>
                </a:cubicBezTo>
                <a:close/>
                <a:moveTo>
                  <a:pt x="1432" y="640"/>
                </a:moveTo>
                <a:cubicBezTo>
                  <a:pt x="1428" y="640"/>
                  <a:pt x="1425" y="643"/>
                  <a:pt x="1425" y="647"/>
                </a:cubicBezTo>
                <a:cubicBezTo>
                  <a:pt x="1425" y="650"/>
                  <a:pt x="1428" y="653"/>
                  <a:pt x="1432" y="653"/>
                </a:cubicBezTo>
                <a:cubicBezTo>
                  <a:pt x="1437" y="653"/>
                  <a:pt x="1440" y="650"/>
                  <a:pt x="1440" y="647"/>
                </a:cubicBezTo>
                <a:cubicBezTo>
                  <a:pt x="1440" y="643"/>
                  <a:pt x="1437" y="640"/>
                  <a:pt x="1432" y="640"/>
                </a:cubicBezTo>
                <a:close/>
                <a:moveTo>
                  <a:pt x="1410" y="659"/>
                </a:moveTo>
                <a:cubicBezTo>
                  <a:pt x="1406" y="659"/>
                  <a:pt x="1402" y="662"/>
                  <a:pt x="1402" y="666"/>
                </a:cubicBezTo>
                <a:cubicBezTo>
                  <a:pt x="1402" y="670"/>
                  <a:pt x="1406" y="673"/>
                  <a:pt x="1410" y="673"/>
                </a:cubicBezTo>
                <a:cubicBezTo>
                  <a:pt x="1414" y="673"/>
                  <a:pt x="1417" y="670"/>
                  <a:pt x="1417" y="666"/>
                </a:cubicBezTo>
                <a:cubicBezTo>
                  <a:pt x="1417" y="662"/>
                  <a:pt x="1414" y="659"/>
                  <a:pt x="1410" y="659"/>
                </a:cubicBezTo>
                <a:close/>
                <a:moveTo>
                  <a:pt x="1432" y="659"/>
                </a:moveTo>
                <a:cubicBezTo>
                  <a:pt x="1428" y="659"/>
                  <a:pt x="1425" y="662"/>
                  <a:pt x="1425" y="666"/>
                </a:cubicBezTo>
                <a:cubicBezTo>
                  <a:pt x="1425" y="670"/>
                  <a:pt x="1428" y="673"/>
                  <a:pt x="1432" y="673"/>
                </a:cubicBezTo>
                <a:cubicBezTo>
                  <a:pt x="1437" y="673"/>
                  <a:pt x="1440" y="670"/>
                  <a:pt x="1440" y="666"/>
                </a:cubicBezTo>
                <a:cubicBezTo>
                  <a:pt x="1440" y="662"/>
                  <a:pt x="1437" y="659"/>
                  <a:pt x="1432" y="659"/>
                </a:cubicBezTo>
                <a:close/>
                <a:moveTo>
                  <a:pt x="1410" y="679"/>
                </a:moveTo>
                <a:cubicBezTo>
                  <a:pt x="1406" y="679"/>
                  <a:pt x="1402" y="682"/>
                  <a:pt x="1402" y="686"/>
                </a:cubicBezTo>
                <a:cubicBezTo>
                  <a:pt x="1402" y="689"/>
                  <a:pt x="1406" y="692"/>
                  <a:pt x="1410" y="692"/>
                </a:cubicBezTo>
                <a:cubicBezTo>
                  <a:pt x="1414" y="692"/>
                  <a:pt x="1417" y="689"/>
                  <a:pt x="1417" y="686"/>
                </a:cubicBezTo>
                <a:cubicBezTo>
                  <a:pt x="1417" y="682"/>
                  <a:pt x="1414" y="679"/>
                  <a:pt x="1410" y="679"/>
                </a:cubicBezTo>
                <a:close/>
                <a:moveTo>
                  <a:pt x="1432" y="679"/>
                </a:moveTo>
                <a:cubicBezTo>
                  <a:pt x="1428" y="679"/>
                  <a:pt x="1425" y="682"/>
                  <a:pt x="1425" y="686"/>
                </a:cubicBezTo>
                <a:cubicBezTo>
                  <a:pt x="1425" y="689"/>
                  <a:pt x="1428" y="692"/>
                  <a:pt x="1432" y="692"/>
                </a:cubicBezTo>
                <a:cubicBezTo>
                  <a:pt x="1437" y="692"/>
                  <a:pt x="1440" y="689"/>
                  <a:pt x="1440" y="686"/>
                </a:cubicBezTo>
                <a:cubicBezTo>
                  <a:pt x="1440" y="682"/>
                  <a:pt x="1437" y="679"/>
                  <a:pt x="1432" y="679"/>
                </a:cubicBezTo>
                <a:close/>
                <a:moveTo>
                  <a:pt x="1410" y="698"/>
                </a:moveTo>
                <a:cubicBezTo>
                  <a:pt x="1406" y="698"/>
                  <a:pt x="1402" y="701"/>
                  <a:pt x="1402" y="705"/>
                </a:cubicBezTo>
                <a:cubicBezTo>
                  <a:pt x="1402" y="708"/>
                  <a:pt x="1406" y="711"/>
                  <a:pt x="1410" y="711"/>
                </a:cubicBezTo>
                <a:cubicBezTo>
                  <a:pt x="1414" y="711"/>
                  <a:pt x="1417" y="708"/>
                  <a:pt x="1417" y="705"/>
                </a:cubicBezTo>
                <a:cubicBezTo>
                  <a:pt x="1417" y="701"/>
                  <a:pt x="1414" y="698"/>
                  <a:pt x="1410" y="698"/>
                </a:cubicBezTo>
                <a:close/>
                <a:moveTo>
                  <a:pt x="1432" y="698"/>
                </a:moveTo>
                <a:cubicBezTo>
                  <a:pt x="1428" y="698"/>
                  <a:pt x="1425" y="701"/>
                  <a:pt x="1425" y="705"/>
                </a:cubicBezTo>
                <a:cubicBezTo>
                  <a:pt x="1425" y="708"/>
                  <a:pt x="1428" y="711"/>
                  <a:pt x="1432" y="711"/>
                </a:cubicBezTo>
                <a:cubicBezTo>
                  <a:pt x="1437" y="711"/>
                  <a:pt x="1440" y="708"/>
                  <a:pt x="1440" y="705"/>
                </a:cubicBezTo>
                <a:cubicBezTo>
                  <a:pt x="1440" y="701"/>
                  <a:pt x="1437" y="698"/>
                  <a:pt x="1432" y="698"/>
                </a:cubicBezTo>
                <a:close/>
                <a:moveTo>
                  <a:pt x="1410" y="717"/>
                </a:moveTo>
                <a:cubicBezTo>
                  <a:pt x="1406" y="717"/>
                  <a:pt x="1402" y="720"/>
                  <a:pt x="1402" y="724"/>
                </a:cubicBezTo>
                <a:cubicBezTo>
                  <a:pt x="1402" y="727"/>
                  <a:pt x="1406" y="730"/>
                  <a:pt x="1410" y="730"/>
                </a:cubicBezTo>
                <a:cubicBezTo>
                  <a:pt x="1414" y="730"/>
                  <a:pt x="1417" y="727"/>
                  <a:pt x="1417" y="724"/>
                </a:cubicBezTo>
                <a:cubicBezTo>
                  <a:pt x="1417" y="720"/>
                  <a:pt x="1414" y="717"/>
                  <a:pt x="1410" y="717"/>
                </a:cubicBezTo>
                <a:close/>
                <a:moveTo>
                  <a:pt x="1432" y="717"/>
                </a:moveTo>
                <a:cubicBezTo>
                  <a:pt x="1428" y="717"/>
                  <a:pt x="1425" y="720"/>
                  <a:pt x="1425" y="724"/>
                </a:cubicBezTo>
                <a:cubicBezTo>
                  <a:pt x="1425" y="727"/>
                  <a:pt x="1428" y="730"/>
                  <a:pt x="1432" y="730"/>
                </a:cubicBezTo>
                <a:cubicBezTo>
                  <a:pt x="1437" y="730"/>
                  <a:pt x="1440" y="727"/>
                  <a:pt x="1440" y="724"/>
                </a:cubicBezTo>
                <a:cubicBezTo>
                  <a:pt x="1440" y="720"/>
                  <a:pt x="1437" y="717"/>
                  <a:pt x="1432" y="717"/>
                </a:cubicBezTo>
                <a:close/>
                <a:moveTo>
                  <a:pt x="1410" y="736"/>
                </a:moveTo>
                <a:cubicBezTo>
                  <a:pt x="1406" y="736"/>
                  <a:pt x="1402" y="739"/>
                  <a:pt x="1402" y="743"/>
                </a:cubicBezTo>
                <a:cubicBezTo>
                  <a:pt x="1402" y="747"/>
                  <a:pt x="1406" y="750"/>
                  <a:pt x="1410" y="750"/>
                </a:cubicBezTo>
                <a:cubicBezTo>
                  <a:pt x="1414" y="750"/>
                  <a:pt x="1417" y="747"/>
                  <a:pt x="1417" y="743"/>
                </a:cubicBezTo>
                <a:cubicBezTo>
                  <a:pt x="1417" y="739"/>
                  <a:pt x="1414" y="736"/>
                  <a:pt x="1410" y="736"/>
                </a:cubicBezTo>
                <a:close/>
                <a:moveTo>
                  <a:pt x="1455" y="601"/>
                </a:moveTo>
                <a:cubicBezTo>
                  <a:pt x="1450" y="601"/>
                  <a:pt x="1447" y="604"/>
                  <a:pt x="1447" y="608"/>
                </a:cubicBezTo>
                <a:cubicBezTo>
                  <a:pt x="1447" y="612"/>
                  <a:pt x="1450" y="615"/>
                  <a:pt x="1455" y="615"/>
                </a:cubicBezTo>
                <a:cubicBezTo>
                  <a:pt x="1459" y="615"/>
                  <a:pt x="1462" y="612"/>
                  <a:pt x="1462" y="608"/>
                </a:cubicBezTo>
                <a:cubicBezTo>
                  <a:pt x="1462" y="604"/>
                  <a:pt x="1459" y="601"/>
                  <a:pt x="1455" y="601"/>
                </a:cubicBezTo>
                <a:close/>
                <a:moveTo>
                  <a:pt x="1477" y="601"/>
                </a:moveTo>
                <a:cubicBezTo>
                  <a:pt x="1472" y="601"/>
                  <a:pt x="1469" y="604"/>
                  <a:pt x="1469" y="608"/>
                </a:cubicBezTo>
                <a:cubicBezTo>
                  <a:pt x="1469" y="612"/>
                  <a:pt x="1472" y="615"/>
                  <a:pt x="1477" y="615"/>
                </a:cubicBezTo>
                <a:cubicBezTo>
                  <a:pt x="1481" y="615"/>
                  <a:pt x="1484" y="612"/>
                  <a:pt x="1484" y="608"/>
                </a:cubicBezTo>
                <a:cubicBezTo>
                  <a:pt x="1484" y="604"/>
                  <a:pt x="1481" y="601"/>
                  <a:pt x="1477" y="601"/>
                </a:cubicBezTo>
                <a:close/>
                <a:moveTo>
                  <a:pt x="1455" y="620"/>
                </a:moveTo>
                <a:cubicBezTo>
                  <a:pt x="1450" y="620"/>
                  <a:pt x="1447" y="623"/>
                  <a:pt x="1447" y="627"/>
                </a:cubicBezTo>
                <a:cubicBezTo>
                  <a:pt x="1447" y="631"/>
                  <a:pt x="1450" y="634"/>
                  <a:pt x="1455" y="634"/>
                </a:cubicBezTo>
                <a:cubicBezTo>
                  <a:pt x="1459" y="634"/>
                  <a:pt x="1462" y="631"/>
                  <a:pt x="1462" y="627"/>
                </a:cubicBezTo>
                <a:cubicBezTo>
                  <a:pt x="1462" y="623"/>
                  <a:pt x="1459" y="620"/>
                  <a:pt x="1455" y="620"/>
                </a:cubicBezTo>
                <a:close/>
                <a:moveTo>
                  <a:pt x="1477" y="620"/>
                </a:moveTo>
                <a:cubicBezTo>
                  <a:pt x="1472" y="620"/>
                  <a:pt x="1469" y="623"/>
                  <a:pt x="1469" y="627"/>
                </a:cubicBezTo>
                <a:cubicBezTo>
                  <a:pt x="1469" y="631"/>
                  <a:pt x="1472" y="634"/>
                  <a:pt x="1477" y="634"/>
                </a:cubicBezTo>
                <a:cubicBezTo>
                  <a:pt x="1481" y="634"/>
                  <a:pt x="1484" y="631"/>
                  <a:pt x="1484" y="627"/>
                </a:cubicBezTo>
                <a:cubicBezTo>
                  <a:pt x="1484" y="623"/>
                  <a:pt x="1481" y="620"/>
                  <a:pt x="1477" y="620"/>
                </a:cubicBezTo>
                <a:close/>
                <a:moveTo>
                  <a:pt x="1455" y="640"/>
                </a:moveTo>
                <a:cubicBezTo>
                  <a:pt x="1450" y="640"/>
                  <a:pt x="1447" y="643"/>
                  <a:pt x="1447" y="647"/>
                </a:cubicBezTo>
                <a:cubicBezTo>
                  <a:pt x="1447" y="650"/>
                  <a:pt x="1450" y="653"/>
                  <a:pt x="1455" y="653"/>
                </a:cubicBezTo>
                <a:cubicBezTo>
                  <a:pt x="1459" y="653"/>
                  <a:pt x="1462" y="650"/>
                  <a:pt x="1462" y="647"/>
                </a:cubicBezTo>
                <a:cubicBezTo>
                  <a:pt x="1462" y="643"/>
                  <a:pt x="1459" y="640"/>
                  <a:pt x="1455" y="640"/>
                </a:cubicBezTo>
                <a:close/>
                <a:moveTo>
                  <a:pt x="1455" y="659"/>
                </a:moveTo>
                <a:cubicBezTo>
                  <a:pt x="1450" y="659"/>
                  <a:pt x="1447" y="662"/>
                  <a:pt x="1447" y="666"/>
                </a:cubicBezTo>
                <a:cubicBezTo>
                  <a:pt x="1447" y="670"/>
                  <a:pt x="1450" y="673"/>
                  <a:pt x="1455" y="673"/>
                </a:cubicBezTo>
                <a:cubicBezTo>
                  <a:pt x="1459" y="673"/>
                  <a:pt x="1462" y="670"/>
                  <a:pt x="1462" y="666"/>
                </a:cubicBezTo>
                <a:cubicBezTo>
                  <a:pt x="1462" y="662"/>
                  <a:pt x="1459" y="659"/>
                  <a:pt x="1455" y="659"/>
                </a:cubicBezTo>
                <a:close/>
                <a:moveTo>
                  <a:pt x="1477" y="659"/>
                </a:moveTo>
                <a:cubicBezTo>
                  <a:pt x="1472" y="659"/>
                  <a:pt x="1469" y="662"/>
                  <a:pt x="1469" y="666"/>
                </a:cubicBezTo>
                <a:cubicBezTo>
                  <a:pt x="1469" y="670"/>
                  <a:pt x="1472" y="673"/>
                  <a:pt x="1477" y="673"/>
                </a:cubicBezTo>
                <a:cubicBezTo>
                  <a:pt x="1481" y="673"/>
                  <a:pt x="1484" y="670"/>
                  <a:pt x="1484" y="666"/>
                </a:cubicBezTo>
                <a:cubicBezTo>
                  <a:pt x="1484" y="662"/>
                  <a:pt x="1481" y="659"/>
                  <a:pt x="1477" y="659"/>
                </a:cubicBezTo>
                <a:close/>
                <a:moveTo>
                  <a:pt x="1455" y="679"/>
                </a:moveTo>
                <a:cubicBezTo>
                  <a:pt x="1450" y="679"/>
                  <a:pt x="1447" y="682"/>
                  <a:pt x="1447" y="686"/>
                </a:cubicBezTo>
                <a:cubicBezTo>
                  <a:pt x="1447" y="689"/>
                  <a:pt x="1450" y="692"/>
                  <a:pt x="1455" y="692"/>
                </a:cubicBezTo>
                <a:cubicBezTo>
                  <a:pt x="1459" y="692"/>
                  <a:pt x="1462" y="689"/>
                  <a:pt x="1462" y="686"/>
                </a:cubicBezTo>
                <a:cubicBezTo>
                  <a:pt x="1462" y="682"/>
                  <a:pt x="1459" y="679"/>
                  <a:pt x="1455" y="679"/>
                </a:cubicBezTo>
                <a:close/>
                <a:moveTo>
                  <a:pt x="1455" y="698"/>
                </a:moveTo>
                <a:cubicBezTo>
                  <a:pt x="1450" y="698"/>
                  <a:pt x="1447" y="701"/>
                  <a:pt x="1447" y="705"/>
                </a:cubicBezTo>
                <a:cubicBezTo>
                  <a:pt x="1447" y="708"/>
                  <a:pt x="1450" y="711"/>
                  <a:pt x="1455" y="711"/>
                </a:cubicBezTo>
                <a:cubicBezTo>
                  <a:pt x="1459" y="711"/>
                  <a:pt x="1462" y="708"/>
                  <a:pt x="1462" y="705"/>
                </a:cubicBezTo>
                <a:cubicBezTo>
                  <a:pt x="1462" y="701"/>
                  <a:pt x="1459" y="698"/>
                  <a:pt x="1455" y="698"/>
                </a:cubicBezTo>
                <a:close/>
                <a:moveTo>
                  <a:pt x="1498" y="601"/>
                </a:moveTo>
                <a:cubicBezTo>
                  <a:pt x="1494" y="601"/>
                  <a:pt x="1491" y="604"/>
                  <a:pt x="1491" y="608"/>
                </a:cubicBezTo>
                <a:cubicBezTo>
                  <a:pt x="1491" y="612"/>
                  <a:pt x="1494" y="615"/>
                  <a:pt x="1498" y="615"/>
                </a:cubicBezTo>
                <a:cubicBezTo>
                  <a:pt x="1503" y="615"/>
                  <a:pt x="1506" y="612"/>
                  <a:pt x="1506" y="608"/>
                </a:cubicBezTo>
                <a:cubicBezTo>
                  <a:pt x="1506" y="604"/>
                  <a:pt x="1503" y="601"/>
                  <a:pt x="1498" y="601"/>
                </a:cubicBezTo>
                <a:close/>
                <a:moveTo>
                  <a:pt x="1410" y="757"/>
                </a:moveTo>
                <a:cubicBezTo>
                  <a:pt x="1406" y="757"/>
                  <a:pt x="1402" y="759"/>
                  <a:pt x="1402" y="763"/>
                </a:cubicBezTo>
                <a:cubicBezTo>
                  <a:pt x="1402" y="766"/>
                  <a:pt x="1406" y="769"/>
                  <a:pt x="1410" y="769"/>
                </a:cubicBezTo>
                <a:cubicBezTo>
                  <a:pt x="1414" y="769"/>
                  <a:pt x="1417" y="766"/>
                  <a:pt x="1417" y="763"/>
                </a:cubicBezTo>
                <a:cubicBezTo>
                  <a:pt x="1417" y="759"/>
                  <a:pt x="1414" y="757"/>
                  <a:pt x="1410" y="757"/>
                </a:cubicBezTo>
                <a:close/>
                <a:moveTo>
                  <a:pt x="1432" y="873"/>
                </a:moveTo>
                <a:cubicBezTo>
                  <a:pt x="1428" y="873"/>
                  <a:pt x="1425" y="876"/>
                  <a:pt x="1425" y="879"/>
                </a:cubicBezTo>
                <a:cubicBezTo>
                  <a:pt x="1425" y="883"/>
                  <a:pt x="1428" y="885"/>
                  <a:pt x="1432" y="885"/>
                </a:cubicBezTo>
                <a:cubicBezTo>
                  <a:pt x="1437" y="885"/>
                  <a:pt x="1440" y="883"/>
                  <a:pt x="1440" y="879"/>
                </a:cubicBezTo>
                <a:cubicBezTo>
                  <a:pt x="1440" y="876"/>
                  <a:pt x="1437" y="873"/>
                  <a:pt x="1432" y="873"/>
                </a:cubicBezTo>
                <a:close/>
                <a:moveTo>
                  <a:pt x="1432" y="891"/>
                </a:moveTo>
                <a:cubicBezTo>
                  <a:pt x="1428" y="891"/>
                  <a:pt x="1425" y="894"/>
                  <a:pt x="1425" y="898"/>
                </a:cubicBezTo>
                <a:cubicBezTo>
                  <a:pt x="1425" y="902"/>
                  <a:pt x="1428" y="905"/>
                  <a:pt x="1432" y="905"/>
                </a:cubicBezTo>
                <a:cubicBezTo>
                  <a:pt x="1437" y="905"/>
                  <a:pt x="1440" y="902"/>
                  <a:pt x="1440" y="898"/>
                </a:cubicBezTo>
                <a:cubicBezTo>
                  <a:pt x="1440" y="894"/>
                  <a:pt x="1437" y="891"/>
                  <a:pt x="1432" y="891"/>
                </a:cubicBezTo>
                <a:close/>
                <a:moveTo>
                  <a:pt x="1455" y="853"/>
                </a:moveTo>
                <a:cubicBezTo>
                  <a:pt x="1450" y="853"/>
                  <a:pt x="1447" y="856"/>
                  <a:pt x="1447" y="860"/>
                </a:cubicBezTo>
                <a:cubicBezTo>
                  <a:pt x="1447" y="864"/>
                  <a:pt x="1450" y="867"/>
                  <a:pt x="1455" y="867"/>
                </a:cubicBezTo>
                <a:cubicBezTo>
                  <a:pt x="1459" y="867"/>
                  <a:pt x="1462" y="864"/>
                  <a:pt x="1462" y="860"/>
                </a:cubicBezTo>
                <a:cubicBezTo>
                  <a:pt x="1462" y="856"/>
                  <a:pt x="1459" y="853"/>
                  <a:pt x="1455" y="853"/>
                </a:cubicBezTo>
                <a:close/>
                <a:moveTo>
                  <a:pt x="1455" y="873"/>
                </a:moveTo>
                <a:cubicBezTo>
                  <a:pt x="1450" y="873"/>
                  <a:pt x="1447" y="876"/>
                  <a:pt x="1447" y="879"/>
                </a:cubicBezTo>
                <a:cubicBezTo>
                  <a:pt x="1447" y="883"/>
                  <a:pt x="1450" y="885"/>
                  <a:pt x="1455" y="885"/>
                </a:cubicBezTo>
                <a:cubicBezTo>
                  <a:pt x="1459" y="885"/>
                  <a:pt x="1462" y="883"/>
                  <a:pt x="1462" y="879"/>
                </a:cubicBezTo>
                <a:cubicBezTo>
                  <a:pt x="1462" y="876"/>
                  <a:pt x="1459" y="873"/>
                  <a:pt x="1455" y="873"/>
                </a:cubicBezTo>
                <a:close/>
                <a:moveTo>
                  <a:pt x="1455" y="891"/>
                </a:moveTo>
                <a:cubicBezTo>
                  <a:pt x="1450" y="891"/>
                  <a:pt x="1447" y="894"/>
                  <a:pt x="1447" y="898"/>
                </a:cubicBezTo>
                <a:cubicBezTo>
                  <a:pt x="1447" y="902"/>
                  <a:pt x="1450" y="905"/>
                  <a:pt x="1455" y="905"/>
                </a:cubicBezTo>
                <a:cubicBezTo>
                  <a:pt x="1459" y="905"/>
                  <a:pt x="1462" y="902"/>
                  <a:pt x="1462" y="898"/>
                </a:cubicBezTo>
                <a:cubicBezTo>
                  <a:pt x="1462" y="894"/>
                  <a:pt x="1459" y="891"/>
                  <a:pt x="1455" y="891"/>
                </a:cubicBezTo>
                <a:close/>
                <a:moveTo>
                  <a:pt x="675" y="911"/>
                </a:moveTo>
                <a:cubicBezTo>
                  <a:pt x="671" y="911"/>
                  <a:pt x="667" y="914"/>
                  <a:pt x="667" y="917"/>
                </a:cubicBezTo>
                <a:cubicBezTo>
                  <a:pt x="667" y="921"/>
                  <a:pt x="671" y="924"/>
                  <a:pt x="675" y="924"/>
                </a:cubicBezTo>
                <a:cubicBezTo>
                  <a:pt x="679" y="924"/>
                  <a:pt x="682" y="921"/>
                  <a:pt x="682" y="917"/>
                </a:cubicBezTo>
                <a:cubicBezTo>
                  <a:pt x="682" y="914"/>
                  <a:pt x="679" y="911"/>
                  <a:pt x="675" y="911"/>
                </a:cubicBezTo>
                <a:close/>
                <a:moveTo>
                  <a:pt x="675" y="930"/>
                </a:moveTo>
                <a:cubicBezTo>
                  <a:pt x="671" y="930"/>
                  <a:pt x="667" y="933"/>
                  <a:pt x="667" y="937"/>
                </a:cubicBezTo>
                <a:cubicBezTo>
                  <a:pt x="667" y="940"/>
                  <a:pt x="671" y="943"/>
                  <a:pt x="675" y="943"/>
                </a:cubicBezTo>
                <a:cubicBezTo>
                  <a:pt x="679" y="943"/>
                  <a:pt x="682" y="940"/>
                  <a:pt x="682" y="937"/>
                </a:cubicBezTo>
                <a:cubicBezTo>
                  <a:pt x="682" y="933"/>
                  <a:pt x="679" y="930"/>
                  <a:pt x="675" y="930"/>
                </a:cubicBezTo>
                <a:close/>
                <a:moveTo>
                  <a:pt x="675" y="950"/>
                </a:moveTo>
                <a:cubicBezTo>
                  <a:pt x="671" y="950"/>
                  <a:pt x="667" y="953"/>
                  <a:pt x="667" y="956"/>
                </a:cubicBezTo>
                <a:cubicBezTo>
                  <a:pt x="667" y="960"/>
                  <a:pt x="671" y="963"/>
                  <a:pt x="675" y="963"/>
                </a:cubicBezTo>
                <a:cubicBezTo>
                  <a:pt x="679" y="963"/>
                  <a:pt x="682" y="960"/>
                  <a:pt x="682" y="956"/>
                </a:cubicBezTo>
                <a:cubicBezTo>
                  <a:pt x="682" y="953"/>
                  <a:pt x="679" y="950"/>
                  <a:pt x="675" y="950"/>
                </a:cubicBezTo>
                <a:close/>
                <a:moveTo>
                  <a:pt x="675" y="969"/>
                </a:moveTo>
                <a:cubicBezTo>
                  <a:pt x="671" y="969"/>
                  <a:pt x="667" y="972"/>
                  <a:pt x="667" y="976"/>
                </a:cubicBezTo>
                <a:cubicBezTo>
                  <a:pt x="667" y="980"/>
                  <a:pt x="671" y="983"/>
                  <a:pt x="675" y="983"/>
                </a:cubicBezTo>
                <a:cubicBezTo>
                  <a:pt x="679" y="983"/>
                  <a:pt x="682" y="980"/>
                  <a:pt x="682" y="976"/>
                </a:cubicBezTo>
                <a:cubicBezTo>
                  <a:pt x="682" y="972"/>
                  <a:pt x="679" y="969"/>
                  <a:pt x="675" y="969"/>
                </a:cubicBezTo>
                <a:close/>
                <a:moveTo>
                  <a:pt x="675" y="988"/>
                </a:moveTo>
                <a:cubicBezTo>
                  <a:pt x="671" y="988"/>
                  <a:pt x="667" y="991"/>
                  <a:pt x="667" y="995"/>
                </a:cubicBezTo>
                <a:cubicBezTo>
                  <a:pt x="667" y="999"/>
                  <a:pt x="671" y="1002"/>
                  <a:pt x="675" y="1002"/>
                </a:cubicBezTo>
                <a:cubicBezTo>
                  <a:pt x="679" y="1002"/>
                  <a:pt x="682" y="999"/>
                  <a:pt x="682" y="995"/>
                </a:cubicBezTo>
                <a:cubicBezTo>
                  <a:pt x="682" y="991"/>
                  <a:pt x="679" y="988"/>
                  <a:pt x="675" y="988"/>
                </a:cubicBezTo>
                <a:close/>
                <a:moveTo>
                  <a:pt x="652" y="1008"/>
                </a:moveTo>
                <a:cubicBezTo>
                  <a:pt x="648" y="1008"/>
                  <a:pt x="645" y="1011"/>
                  <a:pt x="645" y="1014"/>
                </a:cubicBezTo>
                <a:cubicBezTo>
                  <a:pt x="645" y="1018"/>
                  <a:pt x="648" y="1021"/>
                  <a:pt x="652" y="1021"/>
                </a:cubicBezTo>
                <a:cubicBezTo>
                  <a:pt x="657" y="1021"/>
                  <a:pt x="660" y="1018"/>
                  <a:pt x="660" y="1014"/>
                </a:cubicBezTo>
                <a:cubicBezTo>
                  <a:pt x="660" y="1011"/>
                  <a:pt x="657" y="1008"/>
                  <a:pt x="652" y="1008"/>
                </a:cubicBezTo>
                <a:close/>
                <a:moveTo>
                  <a:pt x="675" y="1008"/>
                </a:moveTo>
                <a:cubicBezTo>
                  <a:pt x="671" y="1008"/>
                  <a:pt x="667" y="1011"/>
                  <a:pt x="667" y="1014"/>
                </a:cubicBezTo>
                <a:cubicBezTo>
                  <a:pt x="667" y="1018"/>
                  <a:pt x="671" y="1021"/>
                  <a:pt x="675" y="1021"/>
                </a:cubicBezTo>
                <a:cubicBezTo>
                  <a:pt x="679" y="1021"/>
                  <a:pt x="682" y="1018"/>
                  <a:pt x="682" y="1014"/>
                </a:cubicBezTo>
                <a:cubicBezTo>
                  <a:pt x="682" y="1011"/>
                  <a:pt x="679" y="1008"/>
                  <a:pt x="675" y="1008"/>
                </a:cubicBezTo>
                <a:close/>
                <a:moveTo>
                  <a:pt x="652" y="1026"/>
                </a:moveTo>
                <a:cubicBezTo>
                  <a:pt x="648" y="1026"/>
                  <a:pt x="645" y="1029"/>
                  <a:pt x="645" y="1033"/>
                </a:cubicBezTo>
                <a:cubicBezTo>
                  <a:pt x="645" y="1037"/>
                  <a:pt x="648" y="1040"/>
                  <a:pt x="652" y="1040"/>
                </a:cubicBezTo>
                <a:cubicBezTo>
                  <a:pt x="657" y="1040"/>
                  <a:pt x="660" y="1037"/>
                  <a:pt x="660" y="1033"/>
                </a:cubicBezTo>
                <a:cubicBezTo>
                  <a:pt x="660" y="1029"/>
                  <a:pt x="657" y="1026"/>
                  <a:pt x="652" y="1026"/>
                </a:cubicBezTo>
                <a:close/>
                <a:moveTo>
                  <a:pt x="675" y="1026"/>
                </a:moveTo>
                <a:cubicBezTo>
                  <a:pt x="671" y="1026"/>
                  <a:pt x="667" y="1029"/>
                  <a:pt x="667" y="1033"/>
                </a:cubicBezTo>
                <a:cubicBezTo>
                  <a:pt x="667" y="1037"/>
                  <a:pt x="671" y="1040"/>
                  <a:pt x="675" y="1040"/>
                </a:cubicBezTo>
                <a:cubicBezTo>
                  <a:pt x="679" y="1040"/>
                  <a:pt x="682" y="1037"/>
                  <a:pt x="682" y="1033"/>
                </a:cubicBezTo>
                <a:cubicBezTo>
                  <a:pt x="682" y="1029"/>
                  <a:pt x="679" y="1026"/>
                  <a:pt x="675" y="1026"/>
                </a:cubicBezTo>
                <a:close/>
                <a:moveTo>
                  <a:pt x="652" y="1046"/>
                </a:moveTo>
                <a:cubicBezTo>
                  <a:pt x="648" y="1046"/>
                  <a:pt x="645" y="1049"/>
                  <a:pt x="645" y="1053"/>
                </a:cubicBezTo>
                <a:cubicBezTo>
                  <a:pt x="645" y="1057"/>
                  <a:pt x="648" y="1060"/>
                  <a:pt x="652" y="1060"/>
                </a:cubicBezTo>
                <a:cubicBezTo>
                  <a:pt x="657" y="1060"/>
                  <a:pt x="660" y="1057"/>
                  <a:pt x="660" y="1053"/>
                </a:cubicBezTo>
                <a:cubicBezTo>
                  <a:pt x="660" y="1049"/>
                  <a:pt x="657" y="1046"/>
                  <a:pt x="652" y="1046"/>
                </a:cubicBezTo>
                <a:close/>
                <a:moveTo>
                  <a:pt x="675" y="1046"/>
                </a:moveTo>
                <a:cubicBezTo>
                  <a:pt x="671" y="1046"/>
                  <a:pt x="667" y="1049"/>
                  <a:pt x="667" y="1053"/>
                </a:cubicBezTo>
                <a:cubicBezTo>
                  <a:pt x="667" y="1057"/>
                  <a:pt x="671" y="1060"/>
                  <a:pt x="675" y="1060"/>
                </a:cubicBezTo>
                <a:cubicBezTo>
                  <a:pt x="679" y="1060"/>
                  <a:pt x="682" y="1057"/>
                  <a:pt x="682" y="1053"/>
                </a:cubicBezTo>
                <a:cubicBezTo>
                  <a:pt x="682" y="1049"/>
                  <a:pt x="679" y="1046"/>
                  <a:pt x="675" y="1046"/>
                </a:cubicBezTo>
                <a:close/>
                <a:moveTo>
                  <a:pt x="631" y="1104"/>
                </a:moveTo>
                <a:cubicBezTo>
                  <a:pt x="627" y="1104"/>
                  <a:pt x="623" y="1107"/>
                  <a:pt x="623" y="1111"/>
                </a:cubicBezTo>
                <a:cubicBezTo>
                  <a:pt x="623" y="1115"/>
                  <a:pt x="627" y="1118"/>
                  <a:pt x="631" y="1118"/>
                </a:cubicBezTo>
                <a:cubicBezTo>
                  <a:pt x="635" y="1118"/>
                  <a:pt x="638" y="1115"/>
                  <a:pt x="638" y="1111"/>
                </a:cubicBezTo>
                <a:cubicBezTo>
                  <a:pt x="638" y="1107"/>
                  <a:pt x="635" y="1104"/>
                  <a:pt x="631" y="1104"/>
                </a:cubicBezTo>
                <a:close/>
                <a:moveTo>
                  <a:pt x="631" y="1123"/>
                </a:moveTo>
                <a:cubicBezTo>
                  <a:pt x="627" y="1123"/>
                  <a:pt x="623" y="1127"/>
                  <a:pt x="623" y="1130"/>
                </a:cubicBezTo>
                <a:cubicBezTo>
                  <a:pt x="623" y="1134"/>
                  <a:pt x="627" y="1137"/>
                  <a:pt x="631" y="1137"/>
                </a:cubicBezTo>
                <a:cubicBezTo>
                  <a:pt x="635" y="1137"/>
                  <a:pt x="638" y="1134"/>
                  <a:pt x="638" y="1130"/>
                </a:cubicBezTo>
                <a:cubicBezTo>
                  <a:pt x="638" y="1127"/>
                  <a:pt x="635" y="1123"/>
                  <a:pt x="631" y="1123"/>
                </a:cubicBezTo>
                <a:close/>
                <a:moveTo>
                  <a:pt x="631" y="1144"/>
                </a:moveTo>
                <a:cubicBezTo>
                  <a:pt x="627" y="1144"/>
                  <a:pt x="623" y="1146"/>
                  <a:pt x="623" y="1150"/>
                </a:cubicBezTo>
                <a:cubicBezTo>
                  <a:pt x="623" y="1154"/>
                  <a:pt x="627" y="1157"/>
                  <a:pt x="631" y="1157"/>
                </a:cubicBezTo>
                <a:cubicBezTo>
                  <a:pt x="635" y="1157"/>
                  <a:pt x="638" y="1154"/>
                  <a:pt x="638" y="1150"/>
                </a:cubicBezTo>
                <a:cubicBezTo>
                  <a:pt x="638" y="1146"/>
                  <a:pt x="635" y="1144"/>
                  <a:pt x="631" y="1144"/>
                </a:cubicBezTo>
                <a:close/>
                <a:moveTo>
                  <a:pt x="652" y="1066"/>
                </a:moveTo>
                <a:cubicBezTo>
                  <a:pt x="648" y="1066"/>
                  <a:pt x="645" y="1069"/>
                  <a:pt x="645" y="1073"/>
                </a:cubicBezTo>
                <a:cubicBezTo>
                  <a:pt x="645" y="1076"/>
                  <a:pt x="648" y="1079"/>
                  <a:pt x="652" y="1079"/>
                </a:cubicBezTo>
                <a:cubicBezTo>
                  <a:pt x="657" y="1079"/>
                  <a:pt x="660" y="1076"/>
                  <a:pt x="660" y="1073"/>
                </a:cubicBezTo>
                <a:cubicBezTo>
                  <a:pt x="660" y="1069"/>
                  <a:pt x="657" y="1066"/>
                  <a:pt x="652" y="1066"/>
                </a:cubicBezTo>
                <a:close/>
                <a:moveTo>
                  <a:pt x="675" y="1066"/>
                </a:moveTo>
                <a:cubicBezTo>
                  <a:pt x="671" y="1066"/>
                  <a:pt x="667" y="1069"/>
                  <a:pt x="667" y="1073"/>
                </a:cubicBezTo>
                <a:cubicBezTo>
                  <a:pt x="667" y="1076"/>
                  <a:pt x="671" y="1079"/>
                  <a:pt x="675" y="1079"/>
                </a:cubicBezTo>
                <a:cubicBezTo>
                  <a:pt x="679" y="1079"/>
                  <a:pt x="682" y="1076"/>
                  <a:pt x="682" y="1073"/>
                </a:cubicBezTo>
                <a:cubicBezTo>
                  <a:pt x="682" y="1069"/>
                  <a:pt x="679" y="1066"/>
                  <a:pt x="675" y="1066"/>
                </a:cubicBezTo>
                <a:close/>
                <a:moveTo>
                  <a:pt x="652" y="1085"/>
                </a:moveTo>
                <a:cubicBezTo>
                  <a:pt x="648" y="1085"/>
                  <a:pt x="645" y="1088"/>
                  <a:pt x="645" y="1092"/>
                </a:cubicBezTo>
                <a:cubicBezTo>
                  <a:pt x="645" y="1095"/>
                  <a:pt x="648" y="1098"/>
                  <a:pt x="652" y="1098"/>
                </a:cubicBezTo>
                <a:cubicBezTo>
                  <a:pt x="657" y="1098"/>
                  <a:pt x="660" y="1095"/>
                  <a:pt x="660" y="1092"/>
                </a:cubicBezTo>
                <a:cubicBezTo>
                  <a:pt x="660" y="1088"/>
                  <a:pt x="657" y="1085"/>
                  <a:pt x="652" y="1085"/>
                </a:cubicBezTo>
                <a:close/>
                <a:moveTo>
                  <a:pt x="675" y="1085"/>
                </a:moveTo>
                <a:cubicBezTo>
                  <a:pt x="671" y="1085"/>
                  <a:pt x="667" y="1088"/>
                  <a:pt x="667" y="1092"/>
                </a:cubicBezTo>
                <a:cubicBezTo>
                  <a:pt x="667" y="1095"/>
                  <a:pt x="671" y="1098"/>
                  <a:pt x="675" y="1098"/>
                </a:cubicBezTo>
                <a:cubicBezTo>
                  <a:pt x="679" y="1098"/>
                  <a:pt x="682" y="1095"/>
                  <a:pt x="682" y="1092"/>
                </a:cubicBezTo>
                <a:cubicBezTo>
                  <a:pt x="682" y="1088"/>
                  <a:pt x="679" y="1085"/>
                  <a:pt x="675" y="1085"/>
                </a:cubicBezTo>
                <a:close/>
                <a:moveTo>
                  <a:pt x="652" y="1104"/>
                </a:moveTo>
                <a:cubicBezTo>
                  <a:pt x="648" y="1104"/>
                  <a:pt x="645" y="1107"/>
                  <a:pt x="645" y="1111"/>
                </a:cubicBezTo>
                <a:cubicBezTo>
                  <a:pt x="645" y="1115"/>
                  <a:pt x="648" y="1118"/>
                  <a:pt x="652" y="1118"/>
                </a:cubicBezTo>
                <a:cubicBezTo>
                  <a:pt x="657" y="1118"/>
                  <a:pt x="660" y="1115"/>
                  <a:pt x="660" y="1111"/>
                </a:cubicBezTo>
                <a:cubicBezTo>
                  <a:pt x="660" y="1107"/>
                  <a:pt x="657" y="1104"/>
                  <a:pt x="652" y="1104"/>
                </a:cubicBezTo>
                <a:close/>
                <a:moveTo>
                  <a:pt x="675" y="1104"/>
                </a:moveTo>
                <a:cubicBezTo>
                  <a:pt x="671" y="1104"/>
                  <a:pt x="667" y="1107"/>
                  <a:pt x="667" y="1111"/>
                </a:cubicBezTo>
                <a:cubicBezTo>
                  <a:pt x="667" y="1115"/>
                  <a:pt x="671" y="1118"/>
                  <a:pt x="675" y="1118"/>
                </a:cubicBezTo>
                <a:cubicBezTo>
                  <a:pt x="679" y="1118"/>
                  <a:pt x="682" y="1115"/>
                  <a:pt x="682" y="1111"/>
                </a:cubicBezTo>
                <a:cubicBezTo>
                  <a:pt x="682" y="1107"/>
                  <a:pt x="679" y="1104"/>
                  <a:pt x="675" y="1104"/>
                </a:cubicBezTo>
                <a:close/>
                <a:moveTo>
                  <a:pt x="652" y="1123"/>
                </a:moveTo>
                <a:cubicBezTo>
                  <a:pt x="648" y="1123"/>
                  <a:pt x="645" y="1127"/>
                  <a:pt x="645" y="1130"/>
                </a:cubicBezTo>
                <a:cubicBezTo>
                  <a:pt x="645" y="1134"/>
                  <a:pt x="648" y="1137"/>
                  <a:pt x="652" y="1137"/>
                </a:cubicBezTo>
                <a:cubicBezTo>
                  <a:pt x="657" y="1137"/>
                  <a:pt x="660" y="1134"/>
                  <a:pt x="660" y="1130"/>
                </a:cubicBezTo>
                <a:cubicBezTo>
                  <a:pt x="660" y="1127"/>
                  <a:pt x="657" y="1123"/>
                  <a:pt x="652" y="1123"/>
                </a:cubicBezTo>
                <a:close/>
                <a:moveTo>
                  <a:pt x="675" y="1123"/>
                </a:moveTo>
                <a:cubicBezTo>
                  <a:pt x="671" y="1123"/>
                  <a:pt x="667" y="1127"/>
                  <a:pt x="667" y="1130"/>
                </a:cubicBezTo>
                <a:cubicBezTo>
                  <a:pt x="667" y="1134"/>
                  <a:pt x="671" y="1137"/>
                  <a:pt x="675" y="1137"/>
                </a:cubicBezTo>
                <a:cubicBezTo>
                  <a:pt x="679" y="1137"/>
                  <a:pt x="682" y="1134"/>
                  <a:pt x="682" y="1130"/>
                </a:cubicBezTo>
                <a:cubicBezTo>
                  <a:pt x="682" y="1127"/>
                  <a:pt x="679" y="1123"/>
                  <a:pt x="675" y="1123"/>
                </a:cubicBezTo>
                <a:close/>
                <a:moveTo>
                  <a:pt x="652" y="1144"/>
                </a:moveTo>
                <a:cubicBezTo>
                  <a:pt x="648" y="1144"/>
                  <a:pt x="645" y="1146"/>
                  <a:pt x="645" y="1150"/>
                </a:cubicBezTo>
                <a:cubicBezTo>
                  <a:pt x="645" y="1154"/>
                  <a:pt x="648" y="1157"/>
                  <a:pt x="652" y="1157"/>
                </a:cubicBezTo>
                <a:cubicBezTo>
                  <a:pt x="657" y="1157"/>
                  <a:pt x="660" y="1154"/>
                  <a:pt x="660" y="1150"/>
                </a:cubicBezTo>
                <a:cubicBezTo>
                  <a:pt x="660" y="1146"/>
                  <a:pt x="657" y="1144"/>
                  <a:pt x="652" y="1144"/>
                </a:cubicBezTo>
                <a:close/>
                <a:moveTo>
                  <a:pt x="652" y="1163"/>
                </a:moveTo>
                <a:cubicBezTo>
                  <a:pt x="648" y="1163"/>
                  <a:pt x="645" y="1166"/>
                  <a:pt x="645" y="1169"/>
                </a:cubicBezTo>
                <a:cubicBezTo>
                  <a:pt x="645" y="1173"/>
                  <a:pt x="648" y="1176"/>
                  <a:pt x="652" y="1176"/>
                </a:cubicBezTo>
                <a:cubicBezTo>
                  <a:pt x="657" y="1176"/>
                  <a:pt x="660" y="1173"/>
                  <a:pt x="660" y="1169"/>
                </a:cubicBezTo>
                <a:cubicBezTo>
                  <a:pt x="660" y="1166"/>
                  <a:pt x="657" y="1163"/>
                  <a:pt x="652" y="1163"/>
                </a:cubicBezTo>
                <a:close/>
                <a:moveTo>
                  <a:pt x="675" y="1163"/>
                </a:moveTo>
                <a:cubicBezTo>
                  <a:pt x="671" y="1163"/>
                  <a:pt x="667" y="1166"/>
                  <a:pt x="667" y="1169"/>
                </a:cubicBezTo>
                <a:cubicBezTo>
                  <a:pt x="667" y="1173"/>
                  <a:pt x="671" y="1176"/>
                  <a:pt x="675" y="1176"/>
                </a:cubicBezTo>
                <a:cubicBezTo>
                  <a:pt x="679" y="1176"/>
                  <a:pt x="682" y="1173"/>
                  <a:pt x="682" y="1169"/>
                </a:cubicBezTo>
                <a:cubicBezTo>
                  <a:pt x="682" y="1166"/>
                  <a:pt x="679" y="1163"/>
                  <a:pt x="675" y="1163"/>
                </a:cubicBezTo>
                <a:close/>
                <a:moveTo>
                  <a:pt x="698" y="911"/>
                </a:moveTo>
                <a:cubicBezTo>
                  <a:pt x="693" y="911"/>
                  <a:pt x="690" y="914"/>
                  <a:pt x="690" y="917"/>
                </a:cubicBezTo>
                <a:cubicBezTo>
                  <a:pt x="690" y="921"/>
                  <a:pt x="693" y="924"/>
                  <a:pt x="698" y="924"/>
                </a:cubicBezTo>
                <a:cubicBezTo>
                  <a:pt x="702" y="924"/>
                  <a:pt x="705" y="921"/>
                  <a:pt x="705" y="917"/>
                </a:cubicBezTo>
                <a:cubicBezTo>
                  <a:pt x="705" y="914"/>
                  <a:pt x="702" y="911"/>
                  <a:pt x="698" y="911"/>
                </a:cubicBezTo>
                <a:close/>
                <a:moveTo>
                  <a:pt x="720" y="911"/>
                </a:moveTo>
                <a:cubicBezTo>
                  <a:pt x="715" y="911"/>
                  <a:pt x="712" y="914"/>
                  <a:pt x="712" y="917"/>
                </a:cubicBezTo>
                <a:cubicBezTo>
                  <a:pt x="712" y="921"/>
                  <a:pt x="715" y="924"/>
                  <a:pt x="720" y="924"/>
                </a:cubicBezTo>
                <a:cubicBezTo>
                  <a:pt x="724" y="924"/>
                  <a:pt x="727" y="921"/>
                  <a:pt x="727" y="917"/>
                </a:cubicBezTo>
                <a:cubicBezTo>
                  <a:pt x="727" y="914"/>
                  <a:pt x="724" y="911"/>
                  <a:pt x="720" y="911"/>
                </a:cubicBezTo>
                <a:close/>
                <a:moveTo>
                  <a:pt x="698" y="930"/>
                </a:moveTo>
                <a:cubicBezTo>
                  <a:pt x="693" y="930"/>
                  <a:pt x="690" y="933"/>
                  <a:pt x="690" y="937"/>
                </a:cubicBezTo>
                <a:cubicBezTo>
                  <a:pt x="690" y="940"/>
                  <a:pt x="693" y="943"/>
                  <a:pt x="698" y="943"/>
                </a:cubicBezTo>
                <a:cubicBezTo>
                  <a:pt x="702" y="943"/>
                  <a:pt x="705" y="940"/>
                  <a:pt x="705" y="937"/>
                </a:cubicBezTo>
                <a:cubicBezTo>
                  <a:pt x="705" y="933"/>
                  <a:pt x="702" y="930"/>
                  <a:pt x="698" y="930"/>
                </a:cubicBezTo>
                <a:close/>
                <a:moveTo>
                  <a:pt x="720" y="930"/>
                </a:moveTo>
                <a:cubicBezTo>
                  <a:pt x="715" y="930"/>
                  <a:pt x="712" y="933"/>
                  <a:pt x="712" y="937"/>
                </a:cubicBezTo>
                <a:cubicBezTo>
                  <a:pt x="712" y="940"/>
                  <a:pt x="715" y="943"/>
                  <a:pt x="720" y="943"/>
                </a:cubicBezTo>
                <a:cubicBezTo>
                  <a:pt x="724" y="943"/>
                  <a:pt x="727" y="940"/>
                  <a:pt x="727" y="937"/>
                </a:cubicBezTo>
                <a:cubicBezTo>
                  <a:pt x="727" y="933"/>
                  <a:pt x="724" y="930"/>
                  <a:pt x="720" y="930"/>
                </a:cubicBezTo>
                <a:close/>
                <a:moveTo>
                  <a:pt x="698" y="950"/>
                </a:moveTo>
                <a:cubicBezTo>
                  <a:pt x="693" y="950"/>
                  <a:pt x="690" y="953"/>
                  <a:pt x="690" y="956"/>
                </a:cubicBezTo>
                <a:cubicBezTo>
                  <a:pt x="690" y="960"/>
                  <a:pt x="693" y="963"/>
                  <a:pt x="698" y="963"/>
                </a:cubicBezTo>
                <a:cubicBezTo>
                  <a:pt x="702" y="963"/>
                  <a:pt x="705" y="960"/>
                  <a:pt x="705" y="956"/>
                </a:cubicBezTo>
                <a:cubicBezTo>
                  <a:pt x="705" y="953"/>
                  <a:pt x="702" y="950"/>
                  <a:pt x="698" y="950"/>
                </a:cubicBezTo>
                <a:close/>
                <a:moveTo>
                  <a:pt x="720" y="950"/>
                </a:moveTo>
                <a:cubicBezTo>
                  <a:pt x="715" y="950"/>
                  <a:pt x="712" y="953"/>
                  <a:pt x="712" y="956"/>
                </a:cubicBezTo>
                <a:cubicBezTo>
                  <a:pt x="712" y="960"/>
                  <a:pt x="715" y="963"/>
                  <a:pt x="720" y="963"/>
                </a:cubicBezTo>
                <a:cubicBezTo>
                  <a:pt x="724" y="963"/>
                  <a:pt x="727" y="960"/>
                  <a:pt x="727" y="956"/>
                </a:cubicBezTo>
                <a:cubicBezTo>
                  <a:pt x="727" y="953"/>
                  <a:pt x="724" y="950"/>
                  <a:pt x="720" y="950"/>
                </a:cubicBezTo>
                <a:close/>
                <a:moveTo>
                  <a:pt x="698" y="969"/>
                </a:moveTo>
                <a:cubicBezTo>
                  <a:pt x="693" y="969"/>
                  <a:pt x="690" y="972"/>
                  <a:pt x="690" y="976"/>
                </a:cubicBezTo>
                <a:cubicBezTo>
                  <a:pt x="690" y="980"/>
                  <a:pt x="693" y="983"/>
                  <a:pt x="698" y="983"/>
                </a:cubicBezTo>
                <a:cubicBezTo>
                  <a:pt x="702" y="983"/>
                  <a:pt x="705" y="980"/>
                  <a:pt x="705" y="976"/>
                </a:cubicBezTo>
                <a:cubicBezTo>
                  <a:pt x="705" y="972"/>
                  <a:pt x="702" y="969"/>
                  <a:pt x="698" y="969"/>
                </a:cubicBezTo>
                <a:close/>
                <a:moveTo>
                  <a:pt x="720" y="969"/>
                </a:moveTo>
                <a:cubicBezTo>
                  <a:pt x="715" y="969"/>
                  <a:pt x="712" y="972"/>
                  <a:pt x="712" y="976"/>
                </a:cubicBezTo>
                <a:cubicBezTo>
                  <a:pt x="712" y="980"/>
                  <a:pt x="715" y="983"/>
                  <a:pt x="720" y="983"/>
                </a:cubicBezTo>
                <a:cubicBezTo>
                  <a:pt x="724" y="983"/>
                  <a:pt x="727" y="980"/>
                  <a:pt x="727" y="976"/>
                </a:cubicBezTo>
                <a:cubicBezTo>
                  <a:pt x="727" y="972"/>
                  <a:pt x="724" y="969"/>
                  <a:pt x="720" y="969"/>
                </a:cubicBezTo>
                <a:close/>
                <a:moveTo>
                  <a:pt x="698" y="988"/>
                </a:moveTo>
                <a:cubicBezTo>
                  <a:pt x="693" y="988"/>
                  <a:pt x="690" y="991"/>
                  <a:pt x="690" y="995"/>
                </a:cubicBezTo>
                <a:cubicBezTo>
                  <a:pt x="690" y="999"/>
                  <a:pt x="693" y="1002"/>
                  <a:pt x="698" y="1002"/>
                </a:cubicBezTo>
                <a:cubicBezTo>
                  <a:pt x="702" y="1002"/>
                  <a:pt x="705" y="999"/>
                  <a:pt x="705" y="995"/>
                </a:cubicBezTo>
                <a:cubicBezTo>
                  <a:pt x="705" y="991"/>
                  <a:pt x="702" y="988"/>
                  <a:pt x="698" y="988"/>
                </a:cubicBezTo>
                <a:close/>
                <a:moveTo>
                  <a:pt x="720" y="988"/>
                </a:moveTo>
                <a:cubicBezTo>
                  <a:pt x="715" y="988"/>
                  <a:pt x="712" y="991"/>
                  <a:pt x="712" y="995"/>
                </a:cubicBezTo>
                <a:cubicBezTo>
                  <a:pt x="712" y="999"/>
                  <a:pt x="715" y="1002"/>
                  <a:pt x="720" y="1002"/>
                </a:cubicBezTo>
                <a:cubicBezTo>
                  <a:pt x="724" y="1002"/>
                  <a:pt x="727" y="999"/>
                  <a:pt x="727" y="995"/>
                </a:cubicBezTo>
                <a:cubicBezTo>
                  <a:pt x="727" y="991"/>
                  <a:pt x="724" y="988"/>
                  <a:pt x="720" y="988"/>
                </a:cubicBezTo>
                <a:close/>
                <a:moveTo>
                  <a:pt x="698" y="1008"/>
                </a:moveTo>
                <a:cubicBezTo>
                  <a:pt x="693" y="1008"/>
                  <a:pt x="690" y="1011"/>
                  <a:pt x="690" y="1014"/>
                </a:cubicBezTo>
                <a:cubicBezTo>
                  <a:pt x="690" y="1018"/>
                  <a:pt x="693" y="1021"/>
                  <a:pt x="698" y="1021"/>
                </a:cubicBezTo>
                <a:cubicBezTo>
                  <a:pt x="702" y="1021"/>
                  <a:pt x="705" y="1018"/>
                  <a:pt x="705" y="1014"/>
                </a:cubicBezTo>
                <a:cubicBezTo>
                  <a:pt x="705" y="1011"/>
                  <a:pt x="702" y="1008"/>
                  <a:pt x="698" y="1008"/>
                </a:cubicBezTo>
                <a:close/>
                <a:moveTo>
                  <a:pt x="720" y="1008"/>
                </a:moveTo>
                <a:cubicBezTo>
                  <a:pt x="715" y="1008"/>
                  <a:pt x="712" y="1011"/>
                  <a:pt x="712" y="1014"/>
                </a:cubicBezTo>
                <a:cubicBezTo>
                  <a:pt x="712" y="1018"/>
                  <a:pt x="715" y="1021"/>
                  <a:pt x="720" y="1021"/>
                </a:cubicBezTo>
                <a:cubicBezTo>
                  <a:pt x="724" y="1021"/>
                  <a:pt x="727" y="1018"/>
                  <a:pt x="727" y="1014"/>
                </a:cubicBezTo>
                <a:cubicBezTo>
                  <a:pt x="727" y="1011"/>
                  <a:pt x="724" y="1008"/>
                  <a:pt x="720" y="1008"/>
                </a:cubicBezTo>
                <a:close/>
                <a:moveTo>
                  <a:pt x="698" y="1026"/>
                </a:moveTo>
                <a:cubicBezTo>
                  <a:pt x="693" y="1026"/>
                  <a:pt x="690" y="1029"/>
                  <a:pt x="690" y="1033"/>
                </a:cubicBezTo>
                <a:cubicBezTo>
                  <a:pt x="690" y="1037"/>
                  <a:pt x="693" y="1040"/>
                  <a:pt x="698" y="1040"/>
                </a:cubicBezTo>
                <a:cubicBezTo>
                  <a:pt x="702" y="1040"/>
                  <a:pt x="705" y="1037"/>
                  <a:pt x="705" y="1033"/>
                </a:cubicBezTo>
                <a:cubicBezTo>
                  <a:pt x="705" y="1029"/>
                  <a:pt x="702" y="1026"/>
                  <a:pt x="698" y="1026"/>
                </a:cubicBezTo>
                <a:close/>
                <a:moveTo>
                  <a:pt x="720" y="1026"/>
                </a:moveTo>
                <a:cubicBezTo>
                  <a:pt x="715" y="1026"/>
                  <a:pt x="712" y="1029"/>
                  <a:pt x="712" y="1033"/>
                </a:cubicBezTo>
                <a:cubicBezTo>
                  <a:pt x="712" y="1037"/>
                  <a:pt x="715" y="1040"/>
                  <a:pt x="720" y="1040"/>
                </a:cubicBezTo>
                <a:cubicBezTo>
                  <a:pt x="724" y="1040"/>
                  <a:pt x="727" y="1037"/>
                  <a:pt x="727" y="1033"/>
                </a:cubicBezTo>
                <a:cubicBezTo>
                  <a:pt x="727" y="1029"/>
                  <a:pt x="724" y="1026"/>
                  <a:pt x="720" y="1026"/>
                </a:cubicBezTo>
                <a:close/>
                <a:moveTo>
                  <a:pt x="698" y="1046"/>
                </a:moveTo>
                <a:cubicBezTo>
                  <a:pt x="693" y="1046"/>
                  <a:pt x="690" y="1049"/>
                  <a:pt x="690" y="1053"/>
                </a:cubicBezTo>
                <a:cubicBezTo>
                  <a:pt x="690" y="1057"/>
                  <a:pt x="693" y="1060"/>
                  <a:pt x="698" y="1060"/>
                </a:cubicBezTo>
                <a:cubicBezTo>
                  <a:pt x="702" y="1060"/>
                  <a:pt x="705" y="1057"/>
                  <a:pt x="705" y="1053"/>
                </a:cubicBezTo>
                <a:cubicBezTo>
                  <a:pt x="705" y="1049"/>
                  <a:pt x="702" y="1046"/>
                  <a:pt x="698" y="1046"/>
                </a:cubicBezTo>
                <a:close/>
                <a:moveTo>
                  <a:pt x="720" y="1046"/>
                </a:moveTo>
                <a:cubicBezTo>
                  <a:pt x="715" y="1046"/>
                  <a:pt x="712" y="1049"/>
                  <a:pt x="712" y="1053"/>
                </a:cubicBezTo>
                <a:cubicBezTo>
                  <a:pt x="712" y="1057"/>
                  <a:pt x="715" y="1060"/>
                  <a:pt x="720" y="1060"/>
                </a:cubicBezTo>
                <a:cubicBezTo>
                  <a:pt x="724" y="1060"/>
                  <a:pt x="727" y="1057"/>
                  <a:pt x="727" y="1053"/>
                </a:cubicBezTo>
                <a:cubicBezTo>
                  <a:pt x="727" y="1049"/>
                  <a:pt x="724" y="1046"/>
                  <a:pt x="720" y="1046"/>
                </a:cubicBezTo>
                <a:close/>
                <a:moveTo>
                  <a:pt x="742" y="911"/>
                </a:moveTo>
                <a:cubicBezTo>
                  <a:pt x="738" y="911"/>
                  <a:pt x="735" y="914"/>
                  <a:pt x="735" y="918"/>
                </a:cubicBezTo>
                <a:cubicBezTo>
                  <a:pt x="735" y="922"/>
                  <a:pt x="738" y="925"/>
                  <a:pt x="742" y="925"/>
                </a:cubicBezTo>
                <a:cubicBezTo>
                  <a:pt x="747" y="925"/>
                  <a:pt x="750" y="922"/>
                  <a:pt x="750" y="918"/>
                </a:cubicBezTo>
                <a:cubicBezTo>
                  <a:pt x="750" y="914"/>
                  <a:pt x="747" y="911"/>
                  <a:pt x="742" y="911"/>
                </a:cubicBezTo>
                <a:close/>
                <a:moveTo>
                  <a:pt x="764" y="924"/>
                </a:moveTo>
                <a:cubicBezTo>
                  <a:pt x="768" y="924"/>
                  <a:pt x="771" y="922"/>
                  <a:pt x="771" y="917"/>
                </a:cubicBezTo>
                <a:cubicBezTo>
                  <a:pt x="771" y="914"/>
                  <a:pt x="769" y="911"/>
                  <a:pt x="765" y="911"/>
                </a:cubicBezTo>
                <a:cubicBezTo>
                  <a:pt x="761" y="911"/>
                  <a:pt x="756" y="914"/>
                  <a:pt x="756" y="917"/>
                </a:cubicBezTo>
                <a:cubicBezTo>
                  <a:pt x="756" y="922"/>
                  <a:pt x="759" y="924"/>
                  <a:pt x="764" y="924"/>
                </a:cubicBezTo>
                <a:close/>
                <a:moveTo>
                  <a:pt x="742" y="944"/>
                </a:moveTo>
                <a:cubicBezTo>
                  <a:pt x="746" y="944"/>
                  <a:pt x="749" y="940"/>
                  <a:pt x="749" y="937"/>
                </a:cubicBezTo>
                <a:cubicBezTo>
                  <a:pt x="749" y="933"/>
                  <a:pt x="746" y="930"/>
                  <a:pt x="741" y="930"/>
                </a:cubicBezTo>
                <a:cubicBezTo>
                  <a:pt x="737" y="930"/>
                  <a:pt x="734" y="933"/>
                  <a:pt x="734" y="937"/>
                </a:cubicBezTo>
                <a:cubicBezTo>
                  <a:pt x="734" y="940"/>
                  <a:pt x="738" y="944"/>
                  <a:pt x="742" y="944"/>
                </a:cubicBezTo>
                <a:close/>
                <a:moveTo>
                  <a:pt x="764" y="943"/>
                </a:moveTo>
                <a:cubicBezTo>
                  <a:pt x="768" y="943"/>
                  <a:pt x="771" y="940"/>
                  <a:pt x="771" y="937"/>
                </a:cubicBezTo>
                <a:cubicBezTo>
                  <a:pt x="771" y="933"/>
                  <a:pt x="769" y="931"/>
                  <a:pt x="765" y="931"/>
                </a:cubicBezTo>
                <a:cubicBezTo>
                  <a:pt x="761" y="931"/>
                  <a:pt x="756" y="933"/>
                  <a:pt x="756" y="937"/>
                </a:cubicBezTo>
                <a:cubicBezTo>
                  <a:pt x="756" y="940"/>
                  <a:pt x="759" y="943"/>
                  <a:pt x="764" y="943"/>
                </a:cubicBezTo>
                <a:close/>
                <a:moveTo>
                  <a:pt x="742" y="950"/>
                </a:moveTo>
                <a:cubicBezTo>
                  <a:pt x="738" y="950"/>
                  <a:pt x="735" y="953"/>
                  <a:pt x="735" y="957"/>
                </a:cubicBezTo>
                <a:cubicBezTo>
                  <a:pt x="735" y="961"/>
                  <a:pt x="738" y="964"/>
                  <a:pt x="742" y="964"/>
                </a:cubicBezTo>
                <a:cubicBezTo>
                  <a:pt x="747" y="964"/>
                  <a:pt x="750" y="961"/>
                  <a:pt x="750" y="957"/>
                </a:cubicBezTo>
                <a:cubicBezTo>
                  <a:pt x="750" y="953"/>
                  <a:pt x="747" y="950"/>
                  <a:pt x="742" y="950"/>
                </a:cubicBezTo>
                <a:close/>
                <a:moveTo>
                  <a:pt x="765" y="950"/>
                </a:moveTo>
                <a:cubicBezTo>
                  <a:pt x="761" y="950"/>
                  <a:pt x="758" y="953"/>
                  <a:pt x="758" y="957"/>
                </a:cubicBezTo>
                <a:cubicBezTo>
                  <a:pt x="758" y="961"/>
                  <a:pt x="761" y="964"/>
                  <a:pt x="765" y="964"/>
                </a:cubicBezTo>
                <a:cubicBezTo>
                  <a:pt x="770" y="964"/>
                  <a:pt x="773" y="961"/>
                  <a:pt x="773" y="957"/>
                </a:cubicBezTo>
                <a:cubicBezTo>
                  <a:pt x="773" y="953"/>
                  <a:pt x="770" y="950"/>
                  <a:pt x="765" y="950"/>
                </a:cubicBezTo>
                <a:close/>
                <a:moveTo>
                  <a:pt x="742" y="970"/>
                </a:moveTo>
                <a:cubicBezTo>
                  <a:pt x="738" y="970"/>
                  <a:pt x="735" y="973"/>
                  <a:pt x="735" y="977"/>
                </a:cubicBezTo>
                <a:cubicBezTo>
                  <a:pt x="735" y="980"/>
                  <a:pt x="738" y="983"/>
                  <a:pt x="742" y="983"/>
                </a:cubicBezTo>
                <a:cubicBezTo>
                  <a:pt x="747" y="983"/>
                  <a:pt x="750" y="980"/>
                  <a:pt x="750" y="977"/>
                </a:cubicBezTo>
                <a:cubicBezTo>
                  <a:pt x="750" y="973"/>
                  <a:pt x="747" y="970"/>
                  <a:pt x="742" y="970"/>
                </a:cubicBezTo>
                <a:close/>
                <a:moveTo>
                  <a:pt x="765" y="970"/>
                </a:moveTo>
                <a:cubicBezTo>
                  <a:pt x="761" y="970"/>
                  <a:pt x="758" y="973"/>
                  <a:pt x="758" y="977"/>
                </a:cubicBezTo>
                <a:cubicBezTo>
                  <a:pt x="758" y="980"/>
                  <a:pt x="761" y="983"/>
                  <a:pt x="765" y="983"/>
                </a:cubicBezTo>
                <a:cubicBezTo>
                  <a:pt x="770" y="983"/>
                  <a:pt x="773" y="980"/>
                  <a:pt x="773" y="977"/>
                </a:cubicBezTo>
                <a:cubicBezTo>
                  <a:pt x="773" y="973"/>
                  <a:pt x="770" y="970"/>
                  <a:pt x="765" y="970"/>
                </a:cubicBezTo>
                <a:close/>
                <a:moveTo>
                  <a:pt x="742" y="989"/>
                </a:moveTo>
                <a:cubicBezTo>
                  <a:pt x="738" y="989"/>
                  <a:pt x="735" y="992"/>
                  <a:pt x="735" y="996"/>
                </a:cubicBezTo>
                <a:cubicBezTo>
                  <a:pt x="735" y="1000"/>
                  <a:pt x="738" y="1002"/>
                  <a:pt x="742" y="1002"/>
                </a:cubicBezTo>
                <a:cubicBezTo>
                  <a:pt x="747" y="1002"/>
                  <a:pt x="750" y="1000"/>
                  <a:pt x="750" y="996"/>
                </a:cubicBezTo>
                <a:cubicBezTo>
                  <a:pt x="750" y="992"/>
                  <a:pt x="747" y="989"/>
                  <a:pt x="742" y="989"/>
                </a:cubicBezTo>
                <a:close/>
                <a:moveTo>
                  <a:pt x="765" y="989"/>
                </a:moveTo>
                <a:cubicBezTo>
                  <a:pt x="761" y="989"/>
                  <a:pt x="758" y="992"/>
                  <a:pt x="758" y="996"/>
                </a:cubicBezTo>
                <a:cubicBezTo>
                  <a:pt x="758" y="1000"/>
                  <a:pt x="761" y="1002"/>
                  <a:pt x="765" y="1002"/>
                </a:cubicBezTo>
                <a:cubicBezTo>
                  <a:pt x="770" y="1002"/>
                  <a:pt x="773" y="1000"/>
                  <a:pt x="773" y="996"/>
                </a:cubicBezTo>
                <a:cubicBezTo>
                  <a:pt x="773" y="992"/>
                  <a:pt x="770" y="989"/>
                  <a:pt x="765" y="989"/>
                </a:cubicBezTo>
                <a:close/>
                <a:moveTo>
                  <a:pt x="742" y="1009"/>
                </a:moveTo>
                <a:cubicBezTo>
                  <a:pt x="738" y="1009"/>
                  <a:pt x="735" y="1012"/>
                  <a:pt x="735" y="1015"/>
                </a:cubicBezTo>
                <a:cubicBezTo>
                  <a:pt x="735" y="1019"/>
                  <a:pt x="738" y="1022"/>
                  <a:pt x="742" y="1022"/>
                </a:cubicBezTo>
                <a:cubicBezTo>
                  <a:pt x="747" y="1022"/>
                  <a:pt x="750" y="1019"/>
                  <a:pt x="750" y="1015"/>
                </a:cubicBezTo>
                <a:cubicBezTo>
                  <a:pt x="750" y="1012"/>
                  <a:pt x="747" y="1009"/>
                  <a:pt x="742" y="1009"/>
                </a:cubicBezTo>
                <a:close/>
                <a:moveTo>
                  <a:pt x="742" y="1028"/>
                </a:moveTo>
                <a:cubicBezTo>
                  <a:pt x="738" y="1028"/>
                  <a:pt x="735" y="1031"/>
                  <a:pt x="735" y="1034"/>
                </a:cubicBezTo>
                <a:cubicBezTo>
                  <a:pt x="735" y="1038"/>
                  <a:pt x="738" y="1041"/>
                  <a:pt x="742" y="1041"/>
                </a:cubicBezTo>
                <a:cubicBezTo>
                  <a:pt x="747" y="1041"/>
                  <a:pt x="750" y="1038"/>
                  <a:pt x="750" y="1034"/>
                </a:cubicBezTo>
                <a:cubicBezTo>
                  <a:pt x="750" y="1031"/>
                  <a:pt x="747" y="1028"/>
                  <a:pt x="742" y="1028"/>
                </a:cubicBezTo>
                <a:close/>
                <a:moveTo>
                  <a:pt x="786" y="911"/>
                </a:moveTo>
                <a:cubicBezTo>
                  <a:pt x="782" y="911"/>
                  <a:pt x="779" y="914"/>
                  <a:pt x="779" y="917"/>
                </a:cubicBezTo>
                <a:cubicBezTo>
                  <a:pt x="779" y="921"/>
                  <a:pt x="782" y="924"/>
                  <a:pt x="786" y="924"/>
                </a:cubicBezTo>
                <a:cubicBezTo>
                  <a:pt x="791" y="924"/>
                  <a:pt x="794" y="921"/>
                  <a:pt x="794" y="917"/>
                </a:cubicBezTo>
                <a:cubicBezTo>
                  <a:pt x="794" y="914"/>
                  <a:pt x="791" y="911"/>
                  <a:pt x="786" y="911"/>
                </a:cubicBezTo>
                <a:close/>
                <a:moveTo>
                  <a:pt x="808" y="911"/>
                </a:moveTo>
                <a:cubicBezTo>
                  <a:pt x="804" y="911"/>
                  <a:pt x="801" y="914"/>
                  <a:pt x="801" y="917"/>
                </a:cubicBezTo>
                <a:cubicBezTo>
                  <a:pt x="801" y="921"/>
                  <a:pt x="804" y="924"/>
                  <a:pt x="808" y="924"/>
                </a:cubicBezTo>
                <a:cubicBezTo>
                  <a:pt x="813" y="924"/>
                  <a:pt x="816" y="921"/>
                  <a:pt x="816" y="917"/>
                </a:cubicBezTo>
                <a:cubicBezTo>
                  <a:pt x="816" y="914"/>
                  <a:pt x="813" y="911"/>
                  <a:pt x="808" y="911"/>
                </a:cubicBezTo>
                <a:close/>
                <a:moveTo>
                  <a:pt x="786" y="930"/>
                </a:moveTo>
                <a:cubicBezTo>
                  <a:pt x="782" y="930"/>
                  <a:pt x="779" y="933"/>
                  <a:pt x="779" y="937"/>
                </a:cubicBezTo>
                <a:cubicBezTo>
                  <a:pt x="779" y="940"/>
                  <a:pt x="782" y="943"/>
                  <a:pt x="786" y="943"/>
                </a:cubicBezTo>
                <a:cubicBezTo>
                  <a:pt x="791" y="943"/>
                  <a:pt x="794" y="940"/>
                  <a:pt x="794" y="937"/>
                </a:cubicBezTo>
                <a:cubicBezTo>
                  <a:pt x="794" y="933"/>
                  <a:pt x="791" y="930"/>
                  <a:pt x="786" y="930"/>
                </a:cubicBezTo>
                <a:close/>
                <a:moveTo>
                  <a:pt x="808" y="930"/>
                </a:moveTo>
                <a:cubicBezTo>
                  <a:pt x="804" y="930"/>
                  <a:pt x="801" y="933"/>
                  <a:pt x="801" y="937"/>
                </a:cubicBezTo>
                <a:cubicBezTo>
                  <a:pt x="801" y="940"/>
                  <a:pt x="804" y="943"/>
                  <a:pt x="808" y="943"/>
                </a:cubicBezTo>
                <a:cubicBezTo>
                  <a:pt x="813" y="943"/>
                  <a:pt x="816" y="940"/>
                  <a:pt x="816" y="937"/>
                </a:cubicBezTo>
                <a:cubicBezTo>
                  <a:pt x="816" y="933"/>
                  <a:pt x="813" y="930"/>
                  <a:pt x="808" y="930"/>
                </a:cubicBezTo>
                <a:close/>
                <a:moveTo>
                  <a:pt x="786" y="950"/>
                </a:moveTo>
                <a:cubicBezTo>
                  <a:pt x="782" y="950"/>
                  <a:pt x="779" y="953"/>
                  <a:pt x="779" y="956"/>
                </a:cubicBezTo>
                <a:cubicBezTo>
                  <a:pt x="779" y="960"/>
                  <a:pt x="782" y="963"/>
                  <a:pt x="786" y="963"/>
                </a:cubicBezTo>
                <a:cubicBezTo>
                  <a:pt x="791" y="963"/>
                  <a:pt x="794" y="960"/>
                  <a:pt x="794" y="956"/>
                </a:cubicBezTo>
                <a:cubicBezTo>
                  <a:pt x="794" y="953"/>
                  <a:pt x="791" y="950"/>
                  <a:pt x="786" y="950"/>
                </a:cubicBezTo>
                <a:close/>
                <a:moveTo>
                  <a:pt x="808" y="950"/>
                </a:moveTo>
                <a:cubicBezTo>
                  <a:pt x="804" y="950"/>
                  <a:pt x="801" y="953"/>
                  <a:pt x="801" y="956"/>
                </a:cubicBezTo>
                <a:cubicBezTo>
                  <a:pt x="801" y="960"/>
                  <a:pt x="804" y="963"/>
                  <a:pt x="808" y="963"/>
                </a:cubicBezTo>
                <a:cubicBezTo>
                  <a:pt x="813" y="963"/>
                  <a:pt x="816" y="960"/>
                  <a:pt x="816" y="956"/>
                </a:cubicBezTo>
                <a:cubicBezTo>
                  <a:pt x="816" y="953"/>
                  <a:pt x="813" y="950"/>
                  <a:pt x="808" y="950"/>
                </a:cubicBezTo>
                <a:close/>
                <a:moveTo>
                  <a:pt x="786" y="969"/>
                </a:moveTo>
                <a:cubicBezTo>
                  <a:pt x="782" y="969"/>
                  <a:pt x="779" y="972"/>
                  <a:pt x="779" y="976"/>
                </a:cubicBezTo>
                <a:cubicBezTo>
                  <a:pt x="779" y="980"/>
                  <a:pt x="782" y="983"/>
                  <a:pt x="786" y="983"/>
                </a:cubicBezTo>
                <a:cubicBezTo>
                  <a:pt x="791" y="983"/>
                  <a:pt x="794" y="980"/>
                  <a:pt x="794" y="976"/>
                </a:cubicBezTo>
                <a:cubicBezTo>
                  <a:pt x="794" y="972"/>
                  <a:pt x="791" y="969"/>
                  <a:pt x="786" y="969"/>
                </a:cubicBezTo>
                <a:close/>
                <a:moveTo>
                  <a:pt x="830" y="911"/>
                </a:moveTo>
                <a:cubicBezTo>
                  <a:pt x="826" y="911"/>
                  <a:pt x="822" y="914"/>
                  <a:pt x="822" y="917"/>
                </a:cubicBezTo>
                <a:cubicBezTo>
                  <a:pt x="822" y="921"/>
                  <a:pt x="826" y="924"/>
                  <a:pt x="830" y="924"/>
                </a:cubicBezTo>
                <a:cubicBezTo>
                  <a:pt x="834" y="924"/>
                  <a:pt x="838" y="921"/>
                  <a:pt x="838" y="917"/>
                </a:cubicBezTo>
                <a:cubicBezTo>
                  <a:pt x="838" y="914"/>
                  <a:pt x="834" y="911"/>
                  <a:pt x="830" y="911"/>
                </a:cubicBezTo>
                <a:close/>
                <a:moveTo>
                  <a:pt x="698" y="1066"/>
                </a:moveTo>
                <a:cubicBezTo>
                  <a:pt x="693" y="1066"/>
                  <a:pt x="690" y="1069"/>
                  <a:pt x="690" y="1073"/>
                </a:cubicBezTo>
                <a:cubicBezTo>
                  <a:pt x="690" y="1076"/>
                  <a:pt x="693" y="1079"/>
                  <a:pt x="698" y="1079"/>
                </a:cubicBezTo>
                <a:cubicBezTo>
                  <a:pt x="702" y="1079"/>
                  <a:pt x="705" y="1076"/>
                  <a:pt x="705" y="1073"/>
                </a:cubicBezTo>
                <a:cubicBezTo>
                  <a:pt x="705" y="1069"/>
                  <a:pt x="702" y="1066"/>
                  <a:pt x="698" y="1066"/>
                </a:cubicBezTo>
                <a:close/>
                <a:moveTo>
                  <a:pt x="698" y="1085"/>
                </a:moveTo>
                <a:cubicBezTo>
                  <a:pt x="693" y="1085"/>
                  <a:pt x="690" y="1088"/>
                  <a:pt x="690" y="1092"/>
                </a:cubicBezTo>
                <a:cubicBezTo>
                  <a:pt x="690" y="1095"/>
                  <a:pt x="693" y="1098"/>
                  <a:pt x="698" y="1098"/>
                </a:cubicBezTo>
                <a:cubicBezTo>
                  <a:pt x="702" y="1098"/>
                  <a:pt x="705" y="1095"/>
                  <a:pt x="705" y="1092"/>
                </a:cubicBezTo>
                <a:cubicBezTo>
                  <a:pt x="705" y="1088"/>
                  <a:pt x="702" y="1085"/>
                  <a:pt x="698" y="1085"/>
                </a:cubicBezTo>
                <a:close/>
                <a:moveTo>
                  <a:pt x="1232" y="911"/>
                </a:moveTo>
                <a:cubicBezTo>
                  <a:pt x="1228" y="911"/>
                  <a:pt x="1224" y="914"/>
                  <a:pt x="1224" y="917"/>
                </a:cubicBezTo>
                <a:cubicBezTo>
                  <a:pt x="1224" y="921"/>
                  <a:pt x="1228" y="924"/>
                  <a:pt x="1232" y="924"/>
                </a:cubicBezTo>
                <a:cubicBezTo>
                  <a:pt x="1236" y="924"/>
                  <a:pt x="1240" y="921"/>
                  <a:pt x="1240" y="917"/>
                </a:cubicBezTo>
                <a:cubicBezTo>
                  <a:pt x="1240" y="914"/>
                  <a:pt x="1236" y="911"/>
                  <a:pt x="1232" y="911"/>
                </a:cubicBezTo>
                <a:close/>
                <a:moveTo>
                  <a:pt x="1255" y="911"/>
                </a:moveTo>
                <a:cubicBezTo>
                  <a:pt x="1251" y="911"/>
                  <a:pt x="1247" y="914"/>
                  <a:pt x="1247" y="917"/>
                </a:cubicBezTo>
                <a:cubicBezTo>
                  <a:pt x="1247" y="921"/>
                  <a:pt x="1251" y="924"/>
                  <a:pt x="1255" y="924"/>
                </a:cubicBezTo>
                <a:cubicBezTo>
                  <a:pt x="1259" y="924"/>
                  <a:pt x="1263" y="921"/>
                  <a:pt x="1263" y="917"/>
                </a:cubicBezTo>
                <a:cubicBezTo>
                  <a:pt x="1263" y="914"/>
                  <a:pt x="1259" y="911"/>
                  <a:pt x="1255" y="911"/>
                </a:cubicBezTo>
                <a:close/>
                <a:moveTo>
                  <a:pt x="1232" y="930"/>
                </a:moveTo>
                <a:cubicBezTo>
                  <a:pt x="1228" y="930"/>
                  <a:pt x="1224" y="933"/>
                  <a:pt x="1224" y="937"/>
                </a:cubicBezTo>
                <a:cubicBezTo>
                  <a:pt x="1224" y="940"/>
                  <a:pt x="1228" y="943"/>
                  <a:pt x="1232" y="943"/>
                </a:cubicBezTo>
                <a:cubicBezTo>
                  <a:pt x="1236" y="943"/>
                  <a:pt x="1240" y="940"/>
                  <a:pt x="1240" y="937"/>
                </a:cubicBezTo>
                <a:cubicBezTo>
                  <a:pt x="1240" y="933"/>
                  <a:pt x="1236" y="930"/>
                  <a:pt x="1232" y="930"/>
                </a:cubicBezTo>
                <a:close/>
                <a:moveTo>
                  <a:pt x="1255" y="930"/>
                </a:moveTo>
                <a:cubicBezTo>
                  <a:pt x="1251" y="930"/>
                  <a:pt x="1247" y="933"/>
                  <a:pt x="1247" y="937"/>
                </a:cubicBezTo>
                <a:cubicBezTo>
                  <a:pt x="1247" y="940"/>
                  <a:pt x="1251" y="943"/>
                  <a:pt x="1255" y="943"/>
                </a:cubicBezTo>
                <a:cubicBezTo>
                  <a:pt x="1259" y="943"/>
                  <a:pt x="1263" y="940"/>
                  <a:pt x="1263" y="937"/>
                </a:cubicBezTo>
                <a:cubicBezTo>
                  <a:pt x="1263" y="933"/>
                  <a:pt x="1259" y="930"/>
                  <a:pt x="1255" y="930"/>
                </a:cubicBezTo>
                <a:close/>
                <a:moveTo>
                  <a:pt x="1255" y="950"/>
                </a:moveTo>
                <a:cubicBezTo>
                  <a:pt x="1251" y="950"/>
                  <a:pt x="1247" y="953"/>
                  <a:pt x="1247" y="956"/>
                </a:cubicBezTo>
                <a:cubicBezTo>
                  <a:pt x="1247" y="960"/>
                  <a:pt x="1251" y="963"/>
                  <a:pt x="1255" y="963"/>
                </a:cubicBezTo>
                <a:cubicBezTo>
                  <a:pt x="1259" y="963"/>
                  <a:pt x="1263" y="960"/>
                  <a:pt x="1263" y="956"/>
                </a:cubicBezTo>
                <a:cubicBezTo>
                  <a:pt x="1263" y="953"/>
                  <a:pt x="1259" y="950"/>
                  <a:pt x="1255" y="950"/>
                </a:cubicBezTo>
                <a:close/>
                <a:moveTo>
                  <a:pt x="1255" y="969"/>
                </a:moveTo>
                <a:cubicBezTo>
                  <a:pt x="1251" y="969"/>
                  <a:pt x="1247" y="972"/>
                  <a:pt x="1247" y="976"/>
                </a:cubicBezTo>
                <a:cubicBezTo>
                  <a:pt x="1247" y="980"/>
                  <a:pt x="1251" y="983"/>
                  <a:pt x="1255" y="983"/>
                </a:cubicBezTo>
                <a:cubicBezTo>
                  <a:pt x="1259" y="983"/>
                  <a:pt x="1263" y="980"/>
                  <a:pt x="1263" y="976"/>
                </a:cubicBezTo>
                <a:cubicBezTo>
                  <a:pt x="1263" y="972"/>
                  <a:pt x="1259" y="969"/>
                  <a:pt x="1255" y="969"/>
                </a:cubicBezTo>
                <a:close/>
                <a:moveTo>
                  <a:pt x="1255" y="988"/>
                </a:moveTo>
                <a:cubicBezTo>
                  <a:pt x="1251" y="988"/>
                  <a:pt x="1247" y="991"/>
                  <a:pt x="1247" y="995"/>
                </a:cubicBezTo>
                <a:cubicBezTo>
                  <a:pt x="1247" y="999"/>
                  <a:pt x="1251" y="1002"/>
                  <a:pt x="1255" y="1002"/>
                </a:cubicBezTo>
                <a:cubicBezTo>
                  <a:pt x="1259" y="1002"/>
                  <a:pt x="1263" y="999"/>
                  <a:pt x="1263" y="995"/>
                </a:cubicBezTo>
                <a:cubicBezTo>
                  <a:pt x="1263" y="991"/>
                  <a:pt x="1259" y="988"/>
                  <a:pt x="1255" y="988"/>
                </a:cubicBezTo>
                <a:close/>
                <a:moveTo>
                  <a:pt x="1277" y="911"/>
                </a:moveTo>
                <a:cubicBezTo>
                  <a:pt x="1273" y="911"/>
                  <a:pt x="1269" y="914"/>
                  <a:pt x="1269" y="917"/>
                </a:cubicBezTo>
                <a:cubicBezTo>
                  <a:pt x="1269" y="921"/>
                  <a:pt x="1273" y="924"/>
                  <a:pt x="1277" y="924"/>
                </a:cubicBezTo>
                <a:cubicBezTo>
                  <a:pt x="1281" y="924"/>
                  <a:pt x="1285" y="921"/>
                  <a:pt x="1285" y="917"/>
                </a:cubicBezTo>
                <a:cubicBezTo>
                  <a:pt x="1285" y="914"/>
                  <a:pt x="1281" y="911"/>
                  <a:pt x="1277" y="911"/>
                </a:cubicBezTo>
                <a:close/>
                <a:moveTo>
                  <a:pt x="1299" y="911"/>
                </a:moveTo>
                <a:cubicBezTo>
                  <a:pt x="1295" y="911"/>
                  <a:pt x="1291" y="914"/>
                  <a:pt x="1291" y="917"/>
                </a:cubicBezTo>
                <a:cubicBezTo>
                  <a:pt x="1291" y="921"/>
                  <a:pt x="1295" y="924"/>
                  <a:pt x="1299" y="924"/>
                </a:cubicBezTo>
                <a:cubicBezTo>
                  <a:pt x="1303" y="924"/>
                  <a:pt x="1307" y="921"/>
                  <a:pt x="1307" y="917"/>
                </a:cubicBezTo>
                <a:cubicBezTo>
                  <a:pt x="1307" y="914"/>
                  <a:pt x="1303" y="911"/>
                  <a:pt x="1299" y="911"/>
                </a:cubicBezTo>
                <a:close/>
                <a:moveTo>
                  <a:pt x="1277" y="930"/>
                </a:moveTo>
                <a:cubicBezTo>
                  <a:pt x="1273" y="930"/>
                  <a:pt x="1269" y="933"/>
                  <a:pt x="1269" y="937"/>
                </a:cubicBezTo>
                <a:cubicBezTo>
                  <a:pt x="1269" y="940"/>
                  <a:pt x="1273" y="943"/>
                  <a:pt x="1277" y="943"/>
                </a:cubicBezTo>
                <a:cubicBezTo>
                  <a:pt x="1281" y="943"/>
                  <a:pt x="1285" y="940"/>
                  <a:pt x="1285" y="937"/>
                </a:cubicBezTo>
                <a:cubicBezTo>
                  <a:pt x="1285" y="933"/>
                  <a:pt x="1281" y="930"/>
                  <a:pt x="1277" y="930"/>
                </a:cubicBezTo>
                <a:close/>
                <a:moveTo>
                  <a:pt x="1299" y="930"/>
                </a:moveTo>
                <a:cubicBezTo>
                  <a:pt x="1295" y="930"/>
                  <a:pt x="1291" y="933"/>
                  <a:pt x="1291" y="937"/>
                </a:cubicBezTo>
                <a:cubicBezTo>
                  <a:pt x="1291" y="940"/>
                  <a:pt x="1295" y="943"/>
                  <a:pt x="1299" y="943"/>
                </a:cubicBezTo>
                <a:cubicBezTo>
                  <a:pt x="1303" y="943"/>
                  <a:pt x="1307" y="940"/>
                  <a:pt x="1307" y="937"/>
                </a:cubicBezTo>
                <a:cubicBezTo>
                  <a:pt x="1307" y="933"/>
                  <a:pt x="1303" y="930"/>
                  <a:pt x="1299" y="930"/>
                </a:cubicBezTo>
                <a:close/>
                <a:moveTo>
                  <a:pt x="1277" y="950"/>
                </a:moveTo>
                <a:cubicBezTo>
                  <a:pt x="1273" y="950"/>
                  <a:pt x="1269" y="953"/>
                  <a:pt x="1269" y="956"/>
                </a:cubicBezTo>
                <a:cubicBezTo>
                  <a:pt x="1269" y="960"/>
                  <a:pt x="1273" y="963"/>
                  <a:pt x="1277" y="963"/>
                </a:cubicBezTo>
                <a:cubicBezTo>
                  <a:pt x="1281" y="963"/>
                  <a:pt x="1285" y="960"/>
                  <a:pt x="1285" y="956"/>
                </a:cubicBezTo>
                <a:cubicBezTo>
                  <a:pt x="1285" y="953"/>
                  <a:pt x="1281" y="950"/>
                  <a:pt x="1277" y="950"/>
                </a:cubicBezTo>
                <a:close/>
                <a:moveTo>
                  <a:pt x="1299" y="950"/>
                </a:moveTo>
                <a:cubicBezTo>
                  <a:pt x="1295" y="950"/>
                  <a:pt x="1291" y="953"/>
                  <a:pt x="1291" y="956"/>
                </a:cubicBezTo>
                <a:cubicBezTo>
                  <a:pt x="1291" y="960"/>
                  <a:pt x="1295" y="963"/>
                  <a:pt x="1299" y="963"/>
                </a:cubicBezTo>
                <a:cubicBezTo>
                  <a:pt x="1303" y="963"/>
                  <a:pt x="1307" y="960"/>
                  <a:pt x="1307" y="956"/>
                </a:cubicBezTo>
                <a:cubicBezTo>
                  <a:pt x="1307" y="953"/>
                  <a:pt x="1303" y="950"/>
                  <a:pt x="1299" y="950"/>
                </a:cubicBezTo>
                <a:close/>
                <a:moveTo>
                  <a:pt x="1277" y="969"/>
                </a:moveTo>
                <a:cubicBezTo>
                  <a:pt x="1273" y="969"/>
                  <a:pt x="1269" y="972"/>
                  <a:pt x="1269" y="976"/>
                </a:cubicBezTo>
                <a:cubicBezTo>
                  <a:pt x="1269" y="980"/>
                  <a:pt x="1273" y="983"/>
                  <a:pt x="1277" y="983"/>
                </a:cubicBezTo>
                <a:cubicBezTo>
                  <a:pt x="1281" y="983"/>
                  <a:pt x="1285" y="980"/>
                  <a:pt x="1285" y="976"/>
                </a:cubicBezTo>
                <a:cubicBezTo>
                  <a:pt x="1285" y="972"/>
                  <a:pt x="1281" y="969"/>
                  <a:pt x="1277" y="969"/>
                </a:cubicBezTo>
                <a:close/>
                <a:moveTo>
                  <a:pt x="1299" y="969"/>
                </a:moveTo>
                <a:cubicBezTo>
                  <a:pt x="1295" y="969"/>
                  <a:pt x="1291" y="972"/>
                  <a:pt x="1291" y="976"/>
                </a:cubicBezTo>
                <a:cubicBezTo>
                  <a:pt x="1291" y="980"/>
                  <a:pt x="1295" y="983"/>
                  <a:pt x="1299" y="983"/>
                </a:cubicBezTo>
                <a:cubicBezTo>
                  <a:pt x="1303" y="983"/>
                  <a:pt x="1307" y="980"/>
                  <a:pt x="1307" y="976"/>
                </a:cubicBezTo>
                <a:cubicBezTo>
                  <a:pt x="1307" y="972"/>
                  <a:pt x="1303" y="969"/>
                  <a:pt x="1299" y="969"/>
                </a:cubicBezTo>
                <a:close/>
                <a:moveTo>
                  <a:pt x="1277" y="988"/>
                </a:moveTo>
                <a:cubicBezTo>
                  <a:pt x="1273" y="988"/>
                  <a:pt x="1269" y="991"/>
                  <a:pt x="1269" y="995"/>
                </a:cubicBezTo>
                <a:cubicBezTo>
                  <a:pt x="1269" y="999"/>
                  <a:pt x="1273" y="1002"/>
                  <a:pt x="1277" y="1002"/>
                </a:cubicBezTo>
                <a:cubicBezTo>
                  <a:pt x="1281" y="1002"/>
                  <a:pt x="1285" y="999"/>
                  <a:pt x="1285" y="995"/>
                </a:cubicBezTo>
                <a:cubicBezTo>
                  <a:pt x="1285" y="991"/>
                  <a:pt x="1281" y="988"/>
                  <a:pt x="1277" y="988"/>
                </a:cubicBezTo>
                <a:close/>
                <a:moveTo>
                  <a:pt x="1299" y="988"/>
                </a:moveTo>
                <a:cubicBezTo>
                  <a:pt x="1295" y="988"/>
                  <a:pt x="1291" y="991"/>
                  <a:pt x="1291" y="995"/>
                </a:cubicBezTo>
                <a:cubicBezTo>
                  <a:pt x="1291" y="999"/>
                  <a:pt x="1295" y="1002"/>
                  <a:pt x="1299" y="1002"/>
                </a:cubicBezTo>
                <a:cubicBezTo>
                  <a:pt x="1303" y="1002"/>
                  <a:pt x="1307" y="999"/>
                  <a:pt x="1307" y="995"/>
                </a:cubicBezTo>
                <a:cubicBezTo>
                  <a:pt x="1307" y="991"/>
                  <a:pt x="1303" y="988"/>
                  <a:pt x="1299" y="988"/>
                </a:cubicBezTo>
                <a:close/>
                <a:moveTo>
                  <a:pt x="1321" y="911"/>
                </a:moveTo>
                <a:cubicBezTo>
                  <a:pt x="1317" y="911"/>
                  <a:pt x="1313" y="914"/>
                  <a:pt x="1313" y="917"/>
                </a:cubicBezTo>
                <a:cubicBezTo>
                  <a:pt x="1313" y="921"/>
                  <a:pt x="1317" y="924"/>
                  <a:pt x="1321" y="924"/>
                </a:cubicBezTo>
                <a:cubicBezTo>
                  <a:pt x="1325" y="924"/>
                  <a:pt x="1328" y="921"/>
                  <a:pt x="1328" y="917"/>
                </a:cubicBezTo>
                <a:cubicBezTo>
                  <a:pt x="1328" y="914"/>
                  <a:pt x="1325" y="911"/>
                  <a:pt x="1321" y="911"/>
                </a:cubicBezTo>
                <a:close/>
                <a:moveTo>
                  <a:pt x="1344" y="911"/>
                </a:moveTo>
                <a:cubicBezTo>
                  <a:pt x="1339" y="911"/>
                  <a:pt x="1336" y="914"/>
                  <a:pt x="1336" y="917"/>
                </a:cubicBezTo>
                <a:cubicBezTo>
                  <a:pt x="1336" y="921"/>
                  <a:pt x="1339" y="924"/>
                  <a:pt x="1344" y="924"/>
                </a:cubicBezTo>
                <a:cubicBezTo>
                  <a:pt x="1348" y="924"/>
                  <a:pt x="1351" y="921"/>
                  <a:pt x="1351" y="917"/>
                </a:cubicBezTo>
                <a:cubicBezTo>
                  <a:pt x="1351" y="914"/>
                  <a:pt x="1348" y="911"/>
                  <a:pt x="1344" y="911"/>
                </a:cubicBezTo>
                <a:close/>
                <a:moveTo>
                  <a:pt x="1321" y="930"/>
                </a:moveTo>
                <a:cubicBezTo>
                  <a:pt x="1317" y="930"/>
                  <a:pt x="1313" y="933"/>
                  <a:pt x="1313" y="937"/>
                </a:cubicBezTo>
                <a:cubicBezTo>
                  <a:pt x="1313" y="940"/>
                  <a:pt x="1317" y="943"/>
                  <a:pt x="1321" y="943"/>
                </a:cubicBezTo>
                <a:cubicBezTo>
                  <a:pt x="1325" y="943"/>
                  <a:pt x="1328" y="940"/>
                  <a:pt x="1328" y="937"/>
                </a:cubicBezTo>
                <a:cubicBezTo>
                  <a:pt x="1328" y="933"/>
                  <a:pt x="1325" y="930"/>
                  <a:pt x="1321" y="930"/>
                </a:cubicBezTo>
                <a:close/>
                <a:moveTo>
                  <a:pt x="1344" y="930"/>
                </a:moveTo>
                <a:cubicBezTo>
                  <a:pt x="1339" y="930"/>
                  <a:pt x="1336" y="933"/>
                  <a:pt x="1336" y="937"/>
                </a:cubicBezTo>
                <a:cubicBezTo>
                  <a:pt x="1336" y="940"/>
                  <a:pt x="1339" y="943"/>
                  <a:pt x="1344" y="943"/>
                </a:cubicBezTo>
                <a:cubicBezTo>
                  <a:pt x="1348" y="943"/>
                  <a:pt x="1351" y="940"/>
                  <a:pt x="1351" y="937"/>
                </a:cubicBezTo>
                <a:cubicBezTo>
                  <a:pt x="1351" y="933"/>
                  <a:pt x="1348" y="930"/>
                  <a:pt x="1344" y="930"/>
                </a:cubicBezTo>
                <a:close/>
                <a:moveTo>
                  <a:pt x="1321" y="950"/>
                </a:moveTo>
                <a:cubicBezTo>
                  <a:pt x="1317" y="950"/>
                  <a:pt x="1313" y="953"/>
                  <a:pt x="1313" y="956"/>
                </a:cubicBezTo>
                <a:cubicBezTo>
                  <a:pt x="1313" y="960"/>
                  <a:pt x="1317" y="963"/>
                  <a:pt x="1321" y="963"/>
                </a:cubicBezTo>
                <a:cubicBezTo>
                  <a:pt x="1325" y="963"/>
                  <a:pt x="1328" y="960"/>
                  <a:pt x="1328" y="956"/>
                </a:cubicBezTo>
                <a:cubicBezTo>
                  <a:pt x="1328" y="953"/>
                  <a:pt x="1325" y="950"/>
                  <a:pt x="1321" y="950"/>
                </a:cubicBezTo>
                <a:close/>
                <a:moveTo>
                  <a:pt x="1344" y="950"/>
                </a:moveTo>
                <a:cubicBezTo>
                  <a:pt x="1339" y="950"/>
                  <a:pt x="1336" y="953"/>
                  <a:pt x="1336" y="956"/>
                </a:cubicBezTo>
                <a:cubicBezTo>
                  <a:pt x="1336" y="960"/>
                  <a:pt x="1339" y="963"/>
                  <a:pt x="1344" y="963"/>
                </a:cubicBezTo>
                <a:cubicBezTo>
                  <a:pt x="1348" y="963"/>
                  <a:pt x="1351" y="960"/>
                  <a:pt x="1351" y="956"/>
                </a:cubicBezTo>
                <a:cubicBezTo>
                  <a:pt x="1351" y="953"/>
                  <a:pt x="1348" y="950"/>
                  <a:pt x="1344" y="950"/>
                </a:cubicBezTo>
                <a:close/>
                <a:moveTo>
                  <a:pt x="1321" y="969"/>
                </a:moveTo>
                <a:cubicBezTo>
                  <a:pt x="1317" y="969"/>
                  <a:pt x="1313" y="972"/>
                  <a:pt x="1313" y="976"/>
                </a:cubicBezTo>
                <a:cubicBezTo>
                  <a:pt x="1313" y="980"/>
                  <a:pt x="1317" y="983"/>
                  <a:pt x="1321" y="983"/>
                </a:cubicBezTo>
                <a:cubicBezTo>
                  <a:pt x="1325" y="983"/>
                  <a:pt x="1328" y="980"/>
                  <a:pt x="1328" y="976"/>
                </a:cubicBezTo>
                <a:cubicBezTo>
                  <a:pt x="1328" y="972"/>
                  <a:pt x="1325" y="969"/>
                  <a:pt x="1321" y="969"/>
                </a:cubicBezTo>
                <a:close/>
                <a:moveTo>
                  <a:pt x="1366" y="911"/>
                </a:moveTo>
                <a:cubicBezTo>
                  <a:pt x="1362" y="911"/>
                  <a:pt x="1358" y="914"/>
                  <a:pt x="1358" y="917"/>
                </a:cubicBezTo>
                <a:cubicBezTo>
                  <a:pt x="1358" y="921"/>
                  <a:pt x="1362" y="924"/>
                  <a:pt x="1366" y="924"/>
                </a:cubicBezTo>
                <a:cubicBezTo>
                  <a:pt x="1370" y="924"/>
                  <a:pt x="1373" y="921"/>
                  <a:pt x="1373" y="917"/>
                </a:cubicBezTo>
                <a:cubicBezTo>
                  <a:pt x="1373" y="914"/>
                  <a:pt x="1370" y="911"/>
                  <a:pt x="1366" y="911"/>
                </a:cubicBezTo>
                <a:close/>
                <a:moveTo>
                  <a:pt x="1432" y="911"/>
                </a:moveTo>
                <a:cubicBezTo>
                  <a:pt x="1428" y="911"/>
                  <a:pt x="1425" y="914"/>
                  <a:pt x="1425" y="917"/>
                </a:cubicBezTo>
                <a:cubicBezTo>
                  <a:pt x="1425" y="921"/>
                  <a:pt x="1428" y="924"/>
                  <a:pt x="1432" y="924"/>
                </a:cubicBezTo>
                <a:cubicBezTo>
                  <a:pt x="1437" y="924"/>
                  <a:pt x="1440" y="921"/>
                  <a:pt x="1440" y="917"/>
                </a:cubicBezTo>
                <a:cubicBezTo>
                  <a:pt x="1440" y="914"/>
                  <a:pt x="1437" y="911"/>
                  <a:pt x="1432" y="911"/>
                </a:cubicBezTo>
                <a:close/>
                <a:moveTo>
                  <a:pt x="1565" y="97"/>
                </a:moveTo>
                <a:cubicBezTo>
                  <a:pt x="1561" y="97"/>
                  <a:pt x="1558" y="100"/>
                  <a:pt x="1558" y="104"/>
                </a:cubicBezTo>
                <a:cubicBezTo>
                  <a:pt x="1558" y="107"/>
                  <a:pt x="1561" y="110"/>
                  <a:pt x="1565" y="110"/>
                </a:cubicBezTo>
                <a:cubicBezTo>
                  <a:pt x="1570" y="110"/>
                  <a:pt x="1573" y="107"/>
                  <a:pt x="1573" y="104"/>
                </a:cubicBezTo>
                <a:cubicBezTo>
                  <a:pt x="1573" y="100"/>
                  <a:pt x="1570" y="97"/>
                  <a:pt x="1565" y="97"/>
                </a:cubicBezTo>
                <a:close/>
                <a:moveTo>
                  <a:pt x="1565" y="175"/>
                </a:moveTo>
                <a:cubicBezTo>
                  <a:pt x="1561" y="175"/>
                  <a:pt x="1558" y="178"/>
                  <a:pt x="1558" y="182"/>
                </a:cubicBezTo>
                <a:cubicBezTo>
                  <a:pt x="1558" y="185"/>
                  <a:pt x="1561" y="188"/>
                  <a:pt x="1565" y="188"/>
                </a:cubicBezTo>
                <a:cubicBezTo>
                  <a:pt x="1570" y="188"/>
                  <a:pt x="1573" y="185"/>
                  <a:pt x="1573" y="182"/>
                </a:cubicBezTo>
                <a:cubicBezTo>
                  <a:pt x="1573" y="178"/>
                  <a:pt x="1570" y="175"/>
                  <a:pt x="1565" y="175"/>
                </a:cubicBezTo>
                <a:close/>
                <a:moveTo>
                  <a:pt x="1565" y="194"/>
                </a:moveTo>
                <a:cubicBezTo>
                  <a:pt x="1561" y="194"/>
                  <a:pt x="1558" y="197"/>
                  <a:pt x="1558" y="201"/>
                </a:cubicBezTo>
                <a:cubicBezTo>
                  <a:pt x="1558" y="205"/>
                  <a:pt x="1561" y="208"/>
                  <a:pt x="1565" y="208"/>
                </a:cubicBezTo>
                <a:cubicBezTo>
                  <a:pt x="1570" y="208"/>
                  <a:pt x="1573" y="205"/>
                  <a:pt x="1573" y="201"/>
                </a:cubicBezTo>
                <a:cubicBezTo>
                  <a:pt x="1573" y="197"/>
                  <a:pt x="1570" y="194"/>
                  <a:pt x="1565" y="194"/>
                </a:cubicBezTo>
                <a:close/>
                <a:moveTo>
                  <a:pt x="1565" y="214"/>
                </a:moveTo>
                <a:cubicBezTo>
                  <a:pt x="1561" y="214"/>
                  <a:pt x="1558" y="217"/>
                  <a:pt x="1558" y="220"/>
                </a:cubicBezTo>
                <a:cubicBezTo>
                  <a:pt x="1558" y="224"/>
                  <a:pt x="1561" y="227"/>
                  <a:pt x="1565" y="227"/>
                </a:cubicBezTo>
                <a:cubicBezTo>
                  <a:pt x="1570" y="227"/>
                  <a:pt x="1573" y="224"/>
                  <a:pt x="1573" y="220"/>
                </a:cubicBezTo>
                <a:cubicBezTo>
                  <a:pt x="1573" y="217"/>
                  <a:pt x="1570" y="214"/>
                  <a:pt x="1565" y="214"/>
                </a:cubicBezTo>
                <a:close/>
                <a:moveTo>
                  <a:pt x="1565" y="233"/>
                </a:moveTo>
                <a:cubicBezTo>
                  <a:pt x="1561" y="233"/>
                  <a:pt x="1558" y="236"/>
                  <a:pt x="1558" y="239"/>
                </a:cubicBezTo>
                <a:cubicBezTo>
                  <a:pt x="1558" y="243"/>
                  <a:pt x="1561" y="245"/>
                  <a:pt x="1565" y="245"/>
                </a:cubicBezTo>
                <a:cubicBezTo>
                  <a:pt x="1570" y="245"/>
                  <a:pt x="1573" y="243"/>
                  <a:pt x="1573" y="239"/>
                </a:cubicBezTo>
                <a:cubicBezTo>
                  <a:pt x="1573" y="236"/>
                  <a:pt x="1570" y="233"/>
                  <a:pt x="1565" y="233"/>
                </a:cubicBezTo>
                <a:close/>
                <a:moveTo>
                  <a:pt x="1565" y="252"/>
                </a:moveTo>
                <a:cubicBezTo>
                  <a:pt x="1561" y="252"/>
                  <a:pt x="1558" y="255"/>
                  <a:pt x="1558" y="258"/>
                </a:cubicBezTo>
                <a:cubicBezTo>
                  <a:pt x="1558" y="262"/>
                  <a:pt x="1561" y="265"/>
                  <a:pt x="1565" y="265"/>
                </a:cubicBezTo>
                <a:cubicBezTo>
                  <a:pt x="1570" y="265"/>
                  <a:pt x="1573" y="262"/>
                  <a:pt x="1573" y="258"/>
                </a:cubicBezTo>
                <a:cubicBezTo>
                  <a:pt x="1573" y="255"/>
                  <a:pt x="1570" y="252"/>
                  <a:pt x="1565" y="252"/>
                </a:cubicBezTo>
                <a:close/>
                <a:moveTo>
                  <a:pt x="1565" y="271"/>
                </a:moveTo>
                <a:cubicBezTo>
                  <a:pt x="1561" y="271"/>
                  <a:pt x="1558" y="274"/>
                  <a:pt x="1558" y="278"/>
                </a:cubicBezTo>
                <a:cubicBezTo>
                  <a:pt x="1558" y="282"/>
                  <a:pt x="1561" y="285"/>
                  <a:pt x="1565" y="285"/>
                </a:cubicBezTo>
                <a:cubicBezTo>
                  <a:pt x="1570" y="285"/>
                  <a:pt x="1573" y="282"/>
                  <a:pt x="1573" y="278"/>
                </a:cubicBezTo>
                <a:cubicBezTo>
                  <a:pt x="1573" y="274"/>
                  <a:pt x="1570" y="271"/>
                  <a:pt x="1565" y="271"/>
                </a:cubicBezTo>
                <a:close/>
                <a:moveTo>
                  <a:pt x="1700" y="116"/>
                </a:moveTo>
                <a:cubicBezTo>
                  <a:pt x="1696" y="116"/>
                  <a:pt x="1692" y="119"/>
                  <a:pt x="1692" y="123"/>
                </a:cubicBezTo>
                <a:cubicBezTo>
                  <a:pt x="1692" y="127"/>
                  <a:pt x="1696" y="130"/>
                  <a:pt x="1700" y="130"/>
                </a:cubicBezTo>
                <a:cubicBezTo>
                  <a:pt x="1704" y="130"/>
                  <a:pt x="1708" y="127"/>
                  <a:pt x="1708" y="123"/>
                </a:cubicBezTo>
                <a:cubicBezTo>
                  <a:pt x="1708" y="119"/>
                  <a:pt x="1704" y="116"/>
                  <a:pt x="1700" y="116"/>
                </a:cubicBezTo>
                <a:close/>
                <a:moveTo>
                  <a:pt x="1722" y="97"/>
                </a:moveTo>
                <a:cubicBezTo>
                  <a:pt x="1718" y="97"/>
                  <a:pt x="1714" y="100"/>
                  <a:pt x="1714" y="104"/>
                </a:cubicBezTo>
                <a:cubicBezTo>
                  <a:pt x="1714" y="107"/>
                  <a:pt x="1718" y="110"/>
                  <a:pt x="1722" y="110"/>
                </a:cubicBezTo>
                <a:cubicBezTo>
                  <a:pt x="1726" y="110"/>
                  <a:pt x="1730" y="107"/>
                  <a:pt x="1730" y="104"/>
                </a:cubicBezTo>
                <a:cubicBezTo>
                  <a:pt x="1730" y="100"/>
                  <a:pt x="1726" y="97"/>
                  <a:pt x="1722" y="97"/>
                </a:cubicBezTo>
                <a:close/>
                <a:moveTo>
                  <a:pt x="1744" y="97"/>
                </a:moveTo>
                <a:cubicBezTo>
                  <a:pt x="1740" y="97"/>
                  <a:pt x="1736" y="100"/>
                  <a:pt x="1736" y="104"/>
                </a:cubicBezTo>
                <a:cubicBezTo>
                  <a:pt x="1736" y="107"/>
                  <a:pt x="1740" y="110"/>
                  <a:pt x="1744" y="110"/>
                </a:cubicBezTo>
                <a:cubicBezTo>
                  <a:pt x="1748" y="110"/>
                  <a:pt x="1751" y="107"/>
                  <a:pt x="1751" y="104"/>
                </a:cubicBezTo>
                <a:cubicBezTo>
                  <a:pt x="1751" y="100"/>
                  <a:pt x="1748" y="97"/>
                  <a:pt x="1744" y="97"/>
                </a:cubicBezTo>
                <a:close/>
                <a:moveTo>
                  <a:pt x="1722" y="116"/>
                </a:moveTo>
                <a:cubicBezTo>
                  <a:pt x="1718" y="116"/>
                  <a:pt x="1714" y="119"/>
                  <a:pt x="1714" y="123"/>
                </a:cubicBezTo>
                <a:cubicBezTo>
                  <a:pt x="1714" y="127"/>
                  <a:pt x="1718" y="130"/>
                  <a:pt x="1722" y="130"/>
                </a:cubicBezTo>
                <a:cubicBezTo>
                  <a:pt x="1726" y="130"/>
                  <a:pt x="1730" y="127"/>
                  <a:pt x="1730" y="123"/>
                </a:cubicBezTo>
                <a:cubicBezTo>
                  <a:pt x="1730" y="119"/>
                  <a:pt x="1726" y="116"/>
                  <a:pt x="1722" y="116"/>
                </a:cubicBezTo>
                <a:close/>
                <a:moveTo>
                  <a:pt x="1744" y="116"/>
                </a:moveTo>
                <a:cubicBezTo>
                  <a:pt x="1740" y="116"/>
                  <a:pt x="1736" y="119"/>
                  <a:pt x="1736" y="123"/>
                </a:cubicBezTo>
                <a:cubicBezTo>
                  <a:pt x="1736" y="127"/>
                  <a:pt x="1740" y="130"/>
                  <a:pt x="1744" y="130"/>
                </a:cubicBezTo>
                <a:cubicBezTo>
                  <a:pt x="1748" y="130"/>
                  <a:pt x="1751" y="127"/>
                  <a:pt x="1751" y="123"/>
                </a:cubicBezTo>
                <a:cubicBezTo>
                  <a:pt x="1751" y="119"/>
                  <a:pt x="1748" y="116"/>
                  <a:pt x="1744" y="116"/>
                </a:cubicBezTo>
                <a:close/>
                <a:moveTo>
                  <a:pt x="1611" y="136"/>
                </a:moveTo>
                <a:cubicBezTo>
                  <a:pt x="1607" y="136"/>
                  <a:pt x="1603" y="139"/>
                  <a:pt x="1603" y="143"/>
                </a:cubicBezTo>
                <a:cubicBezTo>
                  <a:pt x="1603" y="146"/>
                  <a:pt x="1607" y="149"/>
                  <a:pt x="1611" y="149"/>
                </a:cubicBezTo>
                <a:cubicBezTo>
                  <a:pt x="1615" y="149"/>
                  <a:pt x="1619" y="146"/>
                  <a:pt x="1619" y="143"/>
                </a:cubicBezTo>
                <a:cubicBezTo>
                  <a:pt x="1619" y="139"/>
                  <a:pt x="1615" y="136"/>
                  <a:pt x="1611" y="136"/>
                </a:cubicBezTo>
                <a:close/>
                <a:moveTo>
                  <a:pt x="1589" y="155"/>
                </a:moveTo>
                <a:cubicBezTo>
                  <a:pt x="1585" y="155"/>
                  <a:pt x="1581" y="158"/>
                  <a:pt x="1581" y="162"/>
                </a:cubicBezTo>
                <a:cubicBezTo>
                  <a:pt x="1581" y="166"/>
                  <a:pt x="1585" y="169"/>
                  <a:pt x="1589" y="169"/>
                </a:cubicBezTo>
                <a:cubicBezTo>
                  <a:pt x="1593" y="169"/>
                  <a:pt x="1597" y="166"/>
                  <a:pt x="1597" y="162"/>
                </a:cubicBezTo>
                <a:cubicBezTo>
                  <a:pt x="1597" y="158"/>
                  <a:pt x="1593" y="155"/>
                  <a:pt x="1589" y="155"/>
                </a:cubicBezTo>
                <a:close/>
                <a:moveTo>
                  <a:pt x="1611" y="155"/>
                </a:moveTo>
                <a:cubicBezTo>
                  <a:pt x="1607" y="155"/>
                  <a:pt x="1603" y="158"/>
                  <a:pt x="1603" y="162"/>
                </a:cubicBezTo>
                <a:cubicBezTo>
                  <a:pt x="1603" y="166"/>
                  <a:pt x="1607" y="169"/>
                  <a:pt x="1611" y="169"/>
                </a:cubicBezTo>
                <a:cubicBezTo>
                  <a:pt x="1615" y="169"/>
                  <a:pt x="1619" y="166"/>
                  <a:pt x="1619" y="162"/>
                </a:cubicBezTo>
                <a:cubicBezTo>
                  <a:pt x="1619" y="158"/>
                  <a:pt x="1615" y="155"/>
                  <a:pt x="1611" y="155"/>
                </a:cubicBezTo>
                <a:close/>
                <a:moveTo>
                  <a:pt x="1589" y="175"/>
                </a:moveTo>
                <a:cubicBezTo>
                  <a:pt x="1585" y="175"/>
                  <a:pt x="1581" y="178"/>
                  <a:pt x="1581" y="182"/>
                </a:cubicBezTo>
                <a:cubicBezTo>
                  <a:pt x="1581" y="185"/>
                  <a:pt x="1585" y="188"/>
                  <a:pt x="1589" y="188"/>
                </a:cubicBezTo>
                <a:cubicBezTo>
                  <a:pt x="1593" y="188"/>
                  <a:pt x="1597" y="185"/>
                  <a:pt x="1597" y="182"/>
                </a:cubicBezTo>
                <a:cubicBezTo>
                  <a:pt x="1597" y="178"/>
                  <a:pt x="1593" y="175"/>
                  <a:pt x="1589" y="175"/>
                </a:cubicBezTo>
                <a:close/>
                <a:moveTo>
                  <a:pt x="1611" y="175"/>
                </a:moveTo>
                <a:cubicBezTo>
                  <a:pt x="1607" y="175"/>
                  <a:pt x="1603" y="178"/>
                  <a:pt x="1603" y="182"/>
                </a:cubicBezTo>
                <a:cubicBezTo>
                  <a:pt x="1603" y="185"/>
                  <a:pt x="1607" y="188"/>
                  <a:pt x="1611" y="188"/>
                </a:cubicBezTo>
                <a:cubicBezTo>
                  <a:pt x="1615" y="188"/>
                  <a:pt x="1619" y="185"/>
                  <a:pt x="1619" y="182"/>
                </a:cubicBezTo>
                <a:cubicBezTo>
                  <a:pt x="1619" y="178"/>
                  <a:pt x="1615" y="175"/>
                  <a:pt x="1611" y="175"/>
                </a:cubicBezTo>
                <a:close/>
                <a:moveTo>
                  <a:pt x="1589" y="194"/>
                </a:moveTo>
                <a:cubicBezTo>
                  <a:pt x="1585" y="194"/>
                  <a:pt x="1581" y="197"/>
                  <a:pt x="1581" y="201"/>
                </a:cubicBezTo>
                <a:cubicBezTo>
                  <a:pt x="1581" y="205"/>
                  <a:pt x="1585" y="208"/>
                  <a:pt x="1589" y="208"/>
                </a:cubicBezTo>
                <a:cubicBezTo>
                  <a:pt x="1593" y="208"/>
                  <a:pt x="1597" y="205"/>
                  <a:pt x="1597" y="201"/>
                </a:cubicBezTo>
                <a:cubicBezTo>
                  <a:pt x="1597" y="197"/>
                  <a:pt x="1593" y="194"/>
                  <a:pt x="1589" y="194"/>
                </a:cubicBezTo>
                <a:close/>
                <a:moveTo>
                  <a:pt x="1611" y="194"/>
                </a:moveTo>
                <a:cubicBezTo>
                  <a:pt x="1607" y="194"/>
                  <a:pt x="1603" y="197"/>
                  <a:pt x="1603" y="201"/>
                </a:cubicBezTo>
                <a:cubicBezTo>
                  <a:pt x="1603" y="205"/>
                  <a:pt x="1607" y="208"/>
                  <a:pt x="1611" y="208"/>
                </a:cubicBezTo>
                <a:cubicBezTo>
                  <a:pt x="1615" y="208"/>
                  <a:pt x="1619" y="205"/>
                  <a:pt x="1619" y="201"/>
                </a:cubicBezTo>
                <a:cubicBezTo>
                  <a:pt x="1619" y="197"/>
                  <a:pt x="1615" y="194"/>
                  <a:pt x="1611" y="194"/>
                </a:cubicBezTo>
                <a:close/>
                <a:moveTo>
                  <a:pt x="1589" y="214"/>
                </a:moveTo>
                <a:cubicBezTo>
                  <a:pt x="1585" y="214"/>
                  <a:pt x="1581" y="217"/>
                  <a:pt x="1581" y="220"/>
                </a:cubicBezTo>
                <a:cubicBezTo>
                  <a:pt x="1581" y="224"/>
                  <a:pt x="1585" y="227"/>
                  <a:pt x="1589" y="227"/>
                </a:cubicBezTo>
                <a:cubicBezTo>
                  <a:pt x="1593" y="227"/>
                  <a:pt x="1597" y="224"/>
                  <a:pt x="1597" y="220"/>
                </a:cubicBezTo>
                <a:cubicBezTo>
                  <a:pt x="1597" y="217"/>
                  <a:pt x="1593" y="214"/>
                  <a:pt x="1589" y="214"/>
                </a:cubicBezTo>
                <a:close/>
                <a:moveTo>
                  <a:pt x="1611" y="214"/>
                </a:moveTo>
                <a:cubicBezTo>
                  <a:pt x="1607" y="214"/>
                  <a:pt x="1603" y="217"/>
                  <a:pt x="1603" y="220"/>
                </a:cubicBezTo>
                <a:cubicBezTo>
                  <a:pt x="1603" y="224"/>
                  <a:pt x="1607" y="227"/>
                  <a:pt x="1611" y="227"/>
                </a:cubicBezTo>
                <a:cubicBezTo>
                  <a:pt x="1615" y="227"/>
                  <a:pt x="1619" y="224"/>
                  <a:pt x="1619" y="220"/>
                </a:cubicBezTo>
                <a:cubicBezTo>
                  <a:pt x="1619" y="217"/>
                  <a:pt x="1615" y="214"/>
                  <a:pt x="1611" y="214"/>
                </a:cubicBezTo>
                <a:close/>
                <a:moveTo>
                  <a:pt x="1589" y="233"/>
                </a:moveTo>
                <a:cubicBezTo>
                  <a:pt x="1585" y="233"/>
                  <a:pt x="1581" y="236"/>
                  <a:pt x="1581" y="239"/>
                </a:cubicBezTo>
                <a:cubicBezTo>
                  <a:pt x="1581" y="243"/>
                  <a:pt x="1585" y="245"/>
                  <a:pt x="1589" y="245"/>
                </a:cubicBezTo>
                <a:cubicBezTo>
                  <a:pt x="1593" y="245"/>
                  <a:pt x="1597" y="243"/>
                  <a:pt x="1597" y="239"/>
                </a:cubicBezTo>
                <a:cubicBezTo>
                  <a:pt x="1597" y="236"/>
                  <a:pt x="1593" y="233"/>
                  <a:pt x="1589" y="233"/>
                </a:cubicBezTo>
                <a:close/>
                <a:moveTo>
                  <a:pt x="1611" y="233"/>
                </a:moveTo>
                <a:cubicBezTo>
                  <a:pt x="1607" y="233"/>
                  <a:pt x="1603" y="236"/>
                  <a:pt x="1603" y="239"/>
                </a:cubicBezTo>
                <a:cubicBezTo>
                  <a:pt x="1603" y="243"/>
                  <a:pt x="1607" y="245"/>
                  <a:pt x="1611" y="245"/>
                </a:cubicBezTo>
                <a:cubicBezTo>
                  <a:pt x="1615" y="245"/>
                  <a:pt x="1619" y="243"/>
                  <a:pt x="1619" y="239"/>
                </a:cubicBezTo>
                <a:cubicBezTo>
                  <a:pt x="1619" y="236"/>
                  <a:pt x="1615" y="233"/>
                  <a:pt x="1611" y="233"/>
                </a:cubicBezTo>
                <a:close/>
                <a:moveTo>
                  <a:pt x="1589" y="252"/>
                </a:moveTo>
                <a:cubicBezTo>
                  <a:pt x="1585" y="252"/>
                  <a:pt x="1581" y="255"/>
                  <a:pt x="1581" y="258"/>
                </a:cubicBezTo>
                <a:cubicBezTo>
                  <a:pt x="1581" y="262"/>
                  <a:pt x="1585" y="265"/>
                  <a:pt x="1589" y="265"/>
                </a:cubicBezTo>
                <a:cubicBezTo>
                  <a:pt x="1593" y="265"/>
                  <a:pt x="1597" y="262"/>
                  <a:pt x="1597" y="258"/>
                </a:cubicBezTo>
                <a:cubicBezTo>
                  <a:pt x="1597" y="255"/>
                  <a:pt x="1593" y="252"/>
                  <a:pt x="1589" y="252"/>
                </a:cubicBezTo>
                <a:close/>
                <a:moveTo>
                  <a:pt x="1611" y="252"/>
                </a:moveTo>
                <a:cubicBezTo>
                  <a:pt x="1607" y="252"/>
                  <a:pt x="1603" y="255"/>
                  <a:pt x="1603" y="258"/>
                </a:cubicBezTo>
                <a:cubicBezTo>
                  <a:pt x="1603" y="262"/>
                  <a:pt x="1607" y="265"/>
                  <a:pt x="1611" y="265"/>
                </a:cubicBezTo>
                <a:cubicBezTo>
                  <a:pt x="1615" y="265"/>
                  <a:pt x="1619" y="262"/>
                  <a:pt x="1619" y="258"/>
                </a:cubicBezTo>
                <a:cubicBezTo>
                  <a:pt x="1619" y="255"/>
                  <a:pt x="1615" y="252"/>
                  <a:pt x="1611" y="252"/>
                </a:cubicBezTo>
                <a:close/>
                <a:moveTo>
                  <a:pt x="1589" y="271"/>
                </a:moveTo>
                <a:cubicBezTo>
                  <a:pt x="1585" y="271"/>
                  <a:pt x="1581" y="274"/>
                  <a:pt x="1581" y="278"/>
                </a:cubicBezTo>
                <a:cubicBezTo>
                  <a:pt x="1581" y="282"/>
                  <a:pt x="1585" y="285"/>
                  <a:pt x="1589" y="285"/>
                </a:cubicBezTo>
                <a:cubicBezTo>
                  <a:pt x="1593" y="285"/>
                  <a:pt x="1597" y="282"/>
                  <a:pt x="1597" y="278"/>
                </a:cubicBezTo>
                <a:cubicBezTo>
                  <a:pt x="1597" y="274"/>
                  <a:pt x="1593" y="271"/>
                  <a:pt x="1589" y="271"/>
                </a:cubicBezTo>
                <a:close/>
                <a:moveTo>
                  <a:pt x="1611" y="271"/>
                </a:moveTo>
                <a:cubicBezTo>
                  <a:pt x="1607" y="271"/>
                  <a:pt x="1603" y="274"/>
                  <a:pt x="1603" y="278"/>
                </a:cubicBezTo>
                <a:cubicBezTo>
                  <a:pt x="1603" y="282"/>
                  <a:pt x="1607" y="285"/>
                  <a:pt x="1611" y="285"/>
                </a:cubicBezTo>
                <a:cubicBezTo>
                  <a:pt x="1615" y="285"/>
                  <a:pt x="1619" y="282"/>
                  <a:pt x="1619" y="278"/>
                </a:cubicBezTo>
                <a:cubicBezTo>
                  <a:pt x="1619" y="274"/>
                  <a:pt x="1615" y="271"/>
                  <a:pt x="1611" y="271"/>
                </a:cubicBezTo>
                <a:close/>
                <a:moveTo>
                  <a:pt x="1655" y="136"/>
                </a:moveTo>
                <a:cubicBezTo>
                  <a:pt x="1651" y="136"/>
                  <a:pt x="1648" y="139"/>
                  <a:pt x="1648" y="143"/>
                </a:cubicBezTo>
                <a:cubicBezTo>
                  <a:pt x="1648" y="146"/>
                  <a:pt x="1651" y="149"/>
                  <a:pt x="1655" y="149"/>
                </a:cubicBezTo>
                <a:cubicBezTo>
                  <a:pt x="1659" y="149"/>
                  <a:pt x="1662" y="146"/>
                  <a:pt x="1662" y="143"/>
                </a:cubicBezTo>
                <a:cubicBezTo>
                  <a:pt x="1662" y="139"/>
                  <a:pt x="1659" y="136"/>
                  <a:pt x="1655" y="136"/>
                </a:cubicBezTo>
                <a:close/>
                <a:moveTo>
                  <a:pt x="1633" y="155"/>
                </a:moveTo>
                <a:cubicBezTo>
                  <a:pt x="1629" y="155"/>
                  <a:pt x="1625" y="158"/>
                  <a:pt x="1625" y="162"/>
                </a:cubicBezTo>
                <a:cubicBezTo>
                  <a:pt x="1625" y="166"/>
                  <a:pt x="1629" y="169"/>
                  <a:pt x="1633" y="169"/>
                </a:cubicBezTo>
                <a:cubicBezTo>
                  <a:pt x="1637" y="169"/>
                  <a:pt x="1641" y="166"/>
                  <a:pt x="1641" y="162"/>
                </a:cubicBezTo>
                <a:cubicBezTo>
                  <a:pt x="1641" y="158"/>
                  <a:pt x="1637" y="155"/>
                  <a:pt x="1633" y="155"/>
                </a:cubicBezTo>
                <a:close/>
                <a:moveTo>
                  <a:pt x="1655" y="155"/>
                </a:moveTo>
                <a:cubicBezTo>
                  <a:pt x="1651" y="155"/>
                  <a:pt x="1648" y="158"/>
                  <a:pt x="1648" y="162"/>
                </a:cubicBezTo>
                <a:cubicBezTo>
                  <a:pt x="1648" y="166"/>
                  <a:pt x="1651" y="169"/>
                  <a:pt x="1655" y="169"/>
                </a:cubicBezTo>
                <a:cubicBezTo>
                  <a:pt x="1659" y="169"/>
                  <a:pt x="1662" y="166"/>
                  <a:pt x="1662" y="162"/>
                </a:cubicBezTo>
                <a:cubicBezTo>
                  <a:pt x="1662" y="158"/>
                  <a:pt x="1659" y="155"/>
                  <a:pt x="1655" y="155"/>
                </a:cubicBezTo>
                <a:close/>
                <a:moveTo>
                  <a:pt x="1633" y="175"/>
                </a:moveTo>
                <a:cubicBezTo>
                  <a:pt x="1629" y="175"/>
                  <a:pt x="1625" y="178"/>
                  <a:pt x="1625" y="182"/>
                </a:cubicBezTo>
                <a:cubicBezTo>
                  <a:pt x="1625" y="185"/>
                  <a:pt x="1629" y="188"/>
                  <a:pt x="1633" y="188"/>
                </a:cubicBezTo>
                <a:cubicBezTo>
                  <a:pt x="1637" y="188"/>
                  <a:pt x="1641" y="185"/>
                  <a:pt x="1641" y="182"/>
                </a:cubicBezTo>
                <a:cubicBezTo>
                  <a:pt x="1641" y="178"/>
                  <a:pt x="1637" y="175"/>
                  <a:pt x="1633" y="175"/>
                </a:cubicBezTo>
                <a:close/>
                <a:moveTo>
                  <a:pt x="1655" y="175"/>
                </a:moveTo>
                <a:cubicBezTo>
                  <a:pt x="1651" y="175"/>
                  <a:pt x="1648" y="178"/>
                  <a:pt x="1648" y="182"/>
                </a:cubicBezTo>
                <a:cubicBezTo>
                  <a:pt x="1648" y="185"/>
                  <a:pt x="1651" y="188"/>
                  <a:pt x="1655" y="188"/>
                </a:cubicBezTo>
                <a:cubicBezTo>
                  <a:pt x="1659" y="188"/>
                  <a:pt x="1662" y="185"/>
                  <a:pt x="1662" y="182"/>
                </a:cubicBezTo>
                <a:cubicBezTo>
                  <a:pt x="1662" y="178"/>
                  <a:pt x="1659" y="175"/>
                  <a:pt x="1655" y="175"/>
                </a:cubicBezTo>
                <a:close/>
                <a:moveTo>
                  <a:pt x="1633" y="194"/>
                </a:moveTo>
                <a:cubicBezTo>
                  <a:pt x="1629" y="194"/>
                  <a:pt x="1625" y="197"/>
                  <a:pt x="1625" y="201"/>
                </a:cubicBezTo>
                <a:cubicBezTo>
                  <a:pt x="1625" y="205"/>
                  <a:pt x="1629" y="208"/>
                  <a:pt x="1633" y="208"/>
                </a:cubicBezTo>
                <a:cubicBezTo>
                  <a:pt x="1637" y="208"/>
                  <a:pt x="1641" y="205"/>
                  <a:pt x="1641" y="201"/>
                </a:cubicBezTo>
                <a:cubicBezTo>
                  <a:pt x="1641" y="197"/>
                  <a:pt x="1637" y="194"/>
                  <a:pt x="1633" y="194"/>
                </a:cubicBezTo>
                <a:close/>
                <a:moveTo>
                  <a:pt x="1655" y="194"/>
                </a:moveTo>
                <a:cubicBezTo>
                  <a:pt x="1651" y="194"/>
                  <a:pt x="1648" y="197"/>
                  <a:pt x="1648" y="201"/>
                </a:cubicBezTo>
                <a:cubicBezTo>
                  <a:pt x="1648" y="205"/>
                  <a:pt x="1651" y="208"/>
                  <a:pt x="1655" y="208"/>
                </a:cubicBezTo>
                <a:cubicBezTo>
                  <a:pt x="1659" y="208"/>
                  <a:pt x="1662" y="205"/>
                  <a:pt x="1662" y="201"/>
                </a:cubicBezTo>
                <a:cubicBezTo>
                  <a:pt x="1662" y="197"/>
                  <a:pt x="1659" y="194"/>
                  <a:pt x="1655" y="194"/>
                </a:cubicBezTo>
                <a:close/>
                <a:moveTo>
                  <a:pt x="1633" y="214"/>
                </a:moveTo>
                <a:cubicBezTo>
                  <a:pt x="1629" y="214"/>
                  <a:pt x="1625" y="217"/>
                  <a:pt x="1625" y="220"/>
                </a:cubicBezTo>
                <a:cubicBezTo>
                  <a:pt x="1625" y="224"/>
                  <a:pt x="1629" y="227"/>
                  <a:pt x="1633" y="227"/>
                </a:cubicBezTo>
                <a:cubicBezTo>
                  <a:pt x="1637" y="227"/>
                  <a:pt x="1641" y="224"/>
                  <a:pt x="1641" y="220"/>
                </a:cubicBezTo>
                <a:cubicBezTo>
                  <a:pt x="1641" y="217"/>
                  <a:pt x="1637" y="214"/>
                  <a:pt x="1633" y="214"/>
                </a:cubicBezTo>
                <a:close/>
                <a:moveTo>
                  <a:pt x="1655" y="214"/>
                </a:moveTo>
                <a:cubicBezTo>
                  <a:pt x="1651" y="214"/>
                  <a:pt x="1648" y="217"/>
                  <a:pt x="1648" y="220"/>
                </a:cubicBezTo>
                <a:cubicBezTo>
                  <a:pt x="1648" y="224"/>
                  <a:pt x="1651" y="227"/>
                  <a:pt x="1655" y="227"/>
                </a:cubicBezTo>
                <a:cubicBezTo>
                  <a:pt x="1659" y="227"/>
                  <a:pt x="1662" y="224"/>
                  <a:pt x="1662" y="220"/>
                </a:cubicBezTo>
                <a:cubicBezTo>
                  <a:pt x="1662" y="217"/>
                  <a:pt x="1659" y="214"/>
                  <a:pt x="1655" y="214"/>
                </a:cubicBezTo>
                <a:close/>
                <a:moveTo>
                  <a:pt x="1633" y="233"/>
                </a:moveTo>
                <a:cubicBezTo>
                  <a:pt x="1629" y="233"/>
                  <a:pt x="1625" y="236"/>
                  <a:pt x="1625" y="239"/>
                </a:cubicBezTo>
                <a:cubicBezTo>
                  <a:pt x="1625" y="243"/>
                  <a:pt x="1629" y="245"/>
                  <a:pt x="1633" y="245"/>
                </a:cubicBezTo>
                <a:cubicBezTo>
                  <a:pt x="1637" y="245"/>
                  <a:pt x="1641" y="243"/>
                  <a:pt x="1641" y="239"/>
                </a:cubicBezTo>
                <a:cubicBezTo>
                  <a:pt x="1641" y="236"/>
                  <a:pt x="1637" y="233"/>
                  <a:pt x="1633" y="233"/>
                </a:cubicBezTo>
                <a:close/>
                <a:moveTo>
                  <a:pt x="1655" y="233"/>
                </a:moveTo>
                <a:cubicBezTo>
                  <a:pt x="1651" y="233"/>
                  <a:pt x="1648" y="236"/>
                  <a:pt x="1648" y="239"/>
                </a:cubicBezTo>
                <a:cubicBezTo>
                  <a:pt x="1648" y="243"/>
                  <a:pt x="1651" y="245"/>
                  <a:pt x="1655" y="245"/>
                </a:cubicBezTo>
                <a:cubicBezTo>
                  <a:pt x="1659" y="245"/>
                  <a:pt x="1662" y="243"/>
                  <a:pt x="1662" y="239"/>
                </a:cubicBezTo>
                <a:cubicBezTo>
                  <a:pt x="1662" y="236"/>
                  <a:pt x="1659" y="233"/>
                  <a:pt x="1655" y="233"/>
                </a:cubicBezTo>
                <a:close/>
                <a:moveTo>
                  <a:pt x="1633" y="252"/>
                </a:moveTo>
                <a:cubicBezTo>
                  <a:pt x="1629" y="252"/>
                  <a:pt x="1625" y="255"/>
                  <a:pt x="1625" y="258"/>
                </a:cubicBezTo>
                <a:cubicBezTo>
                  <a:pt x="1625" y="262"/>
                  <a:pt x="1629" y="265"/>
                  <a:pt x="1633" y="265"/>
                </a:cubicBezTo>
                <a:cubicBezTo>
                  <a:pt x="1637" y="265"/>
                  <a:pt x="1641" y="262"/>
                  <a:pt x="1641" y="258"/>
                </a:cubicBezTo>
                <a:cubicBezTo>
                  <a:pt x="1641" y="255"/>
                  <a:pt x="1637" y="252"/>
                  <a:pt x="1633" y="252"/>
                </a:cubicBezTo>
                <a:close/>
                <a:moveTo>
                  <a:pt x="1655" y="252"/>
                </a:moveTo>
                <a:cubicBezTo>
                  <a:pt x="1651" y="252"/>
                  <a:pt x="1648" y="255"/>
                  <a:pt x="1648" y="258"/>
                </a:cubicBezTo>
                <a:cubicBezTo>
                  <a:pt x="1648" y="262"/>
                  <a:pt x="1651" y="265"/>
                  <a:pt x="1655" y="265"/>
                </a:cubicBezTo>
                <a:cubicBezTo>
                  <a:pt x="1659" y="265"/>
                  <a:pt x="1662" y="262"/>
                  <a:pt x="1662" y="258"/>
                </a:cubicBezTo>
                <a:cubicBezTo>
                  <a:pt x="1662" y="255"/>
                  <a:pt x="1659" y="252"/>
                  <a:pt x="1655" y="252"/>
                </a:cubicBezTo>
                <a:close/>
                <a:moveTo>
                  <a:pt x="1633" y="271"/>
                </a:moveTo>
                <a:cubicBezTo>
                  <a:pt x="1629" y="271"/>
                  <a:pt x="1625" y="274"/>
                  <a:pt x="1625" y="278"/>
                </a:cubicBezTo>
                <a:cubicBezTo>
                  <a:pt x="1625" y="282"/>
                  <a:pt x="1629" y="285"/>
                  <a:pt x="1633" y="285"/>
                </a:cubicBezTo>
                <a:cubicBezTo>
                  <a:pt x="1637" y="285"/>
                  <a:pt x="1641" y="282"/>
                  <a:pt x="1641" y="278"/>
                </a:cubicBezTo>
                <a:cubicBezTo>
                  <a:pt x="1641" y="274"/>
                  <a:pt x="1637" y="271"/>
                  <a:pt x="1633" y="271"/>
                </a:cubicBezTo>
                <a:close/>
                <a:moveTo>
                  <a:pt x="1655" y="271"/>
                </a:moveTo>
                <a:cubicBezTo>
                  <a:pt x="1651" y="271"/>
                  <a:pt x="1648" y="274"/>
                  <a:pt x="1648" y="278"/>
                </a:cubicBezTo>
                <a:cubicBezTo>
                  <a:pt x="1648" y="282"/>
                  <a:pt x="1651" y="285"/>
                  <a:pt x="1655" y="285"/>
                </a:cubicBezTo>
                <a:cubicBezTo>
                  <a:pt x="1659" y="285"/>
                  <a:pt x="1662" y="282"/>
                  <a:pt x="1662" y="278"/>
                </a:cubicBezTo>
                <a:cubicBezTo>
                  <a:pt x="1662" y="274"/>
                  <a:pt x="1659" y="271"/>
                  <a:pt x="1655" y="271"/>
                </a:cubicBezTo>
                <a:close/>
                <a:moveTo>
                  <a:pt x="1677" y="136"/>
                </a:moveTo>
                <a:cubicBezTo>
                  <a:pt x="1673" y="136"/>
                  <a:pt x="1670" y="139"/>
                  <a:pt x="1670" y="143"/>
                </a:cubicBezTo>
                <a:cubicBezTo>
                  <a:pt x="1670" y="146"/>
                  <a:pt x="1673" y="149"/>
                  <a:pt x="1677" y="149"/>
                </a:cubicBezTo>
                <a:cubicBezTo>
                  <a:pt x="1682" y="149"/>
                  <a:pt x="1685" y="146"/>
                  <a:pt x="1685" y="143"/>
                </a:cubicBezTo>
                <a:cubicBezTo>
                  <a:pt x="1685" y="139"/>
                  <a:pt x="1682" y="136"/>
                  <a:pt x="1677" y="136"/>
                </a:cubicBezTo>
                <a:close/>
                <a:moveTo>
                  <a:pt x="1700" y="136"/>
                </a:moveTo>
                <a:cubicBezTo>
                  <a:pt x="1696" y="136"/>
                  <a:pt x="1692" y="139"/>
                  <a:pt x="1692" y="143"/>
                </a:cubicBezTo>
                <a:cubicBezTo>
                  <a:pt x="1692" y="146"/>
                  <a:pt x="1696" y="149"/>
                  <a:pt x="1700" y="149"/>
                </a:cubicBezTo>
                <a:cubicBezTo>
                  <a:pt x="1704" y="149"/>
                  <a:pt x="1708" y="146"/>
                  <a:pt x="1708" y="143"/>
                </a:cubicBezTo>
                <a:cubicBezTo>
                  <a:pt x="1708" y="139"/>
                  <a:pt x="1704" y="136"/>
                  <a:pt x="1700" y="136"/>
                </a:cubicBezTo>
                <a:close/>
                <a:moveTo>
                  <a:pt x="1677" y="155"/>
                </a:moveTo>
                <a:cubicBezTo>
                  <a:pt x="1673" y="155"/>
                  <a:pt x="1670" y="158"/>
                  <a:pt x="1670" y="162"/>
                </a:cubicBezTo>
                <a:cubicBezTo>
                  <a:pt x="1670" y="166"/>
                  <a:pt x="1673" y="169"/>
                  <a:pt x="1677" y="169"/>
                </a:cubicBezTo>
                <a:cubicBezTo>
                  <a:pt x="1682" y="169"/>
                  <a:pt x="1685" y="166"/>
                  <a:pt x="1685" y="162"/>
                </a:cubicBezTo>
                <a:cubicBezTo>
                  <a:pt x="1685" y="158"/>
                  <a:pt x="1682" y="155"/>
                  <a:pt x="1677" y="155"/>
                </a:cubicBezTo>
                <a:close/>
                <a:moveTo>
                  <a:pt x="1700" y="155"/>
                </a:moveTo>
                <a:cubicBezTo>
                  <a:pt x="1696" y="155"/>
                  <a:pt x="1692" y="158"/>
                  <a:pt x="1692" y="162"/>
                </a:cubicBezTo>
                <a:cubicBezTo>
                  <a:pt x="1692" y="166"/>
                  <a:pt x="1696" y="169"/>
                  <a:pt x="1700" y="169"/>
                </a:cubicBezTo>
                <a:cubicBezTo>
                  <a:pt x="1704" y="169"/>
                  <a:pt x="1708" y="166"/>
                  <a:pt x="1708" y="162"/>
                </a:cubicBezTo>
                <a:cubicBezTo>
                  <a:pt x="1708" y="158"/>
                  <a:pt x="1704" y="155"/>
                  <a:pt x="1700" y="155"/>
                </a:cubicBezTo>
                <a:close/>
                <a:moveTo>
                  <a:pt x="1677" y="175"/>
                </a:moveTo>
                <a:cubicBezTo>
                  <a:pt x="1673" y="175"/>
                  <a:pt x="1670" y="178"/>
                  <a:pt x="1670" y="182"/>
                </a:cubicBezTo>
                <a:cubicBezTo>
                  <a:pt x="1670" y="185"/>
                  <a:pt x="1673" y="188"/>
                  <a:pt x="1677" y="188"/>
                </a:cubicBezTo>
                <a:cubicBezTo>
                  <a:pt x="1682" y="188"/>
                  <a:pt x="1685" y="185"/>
                  <a:pt x="1685" y="182"/>
                </a:cubicBezTo>
                <a:cubicBezTo>
                  <a:pt x="1685" y="178"/>
                  <a:pt x="1682" y="175"/>
                  <a:pt x="1677" y="175"/>
                </a:cubicBezTo>
                <a:close/>
                <a:moveTo>
                  <a:pt x="1700" y="175"/>
                </a:moveTo>
                <a:cubicBezTo>
                  <a:pt x="1696" y="175"/>
                  <a:pt x="1692" y="178"/>
                  <a:pt x="1692" y="182"/>
                </a:cubicBezTo>
                <a:cubicBezTo>
                  <a:pt x="1692" y="185"/>
                  <a:pt x="1696" y="188"/>
                  <a:pt x="1700" y="188"/>
                </a:cubicBezTo>
                <a:cubicBezTo>
                  <a:pt x="1704" y="188"/>
                  <a:pt x="1708" y="185"/>
                  <a:pt x="1708" y="182"/>
                </a:cubicBezTo>
                <a:cubicBezTo>
                  <a:pt x="1708" y="178"/>
                  <a:pt x="1704" y="175"/>
                  <a:pt x="1700" y="175"/>
                </a:cubicBezTo>
                <a:close/>
                <a:moveTo>
                  <a:pt x="1677" y="194"/>
                </a:moveTo>
                <a:cubicBezTo>
                  <a:pt x="1673" y="194"/>
                  <a:pt x="1670" y="197"/>
                  <a:pt x="1670" y="201"/>
                </a:cubicBezTo>
                <a:cubicBezTo>
                  <a:pt x="1670" y="205"/>
                  <a:pt x="1673" y="208"/>
                  <a:pt x="1677" y="208"/>
                </a:cubicBezTo>
                <a:cubicBezTo>
                  <a:pt x="1682" y="208"/>
                  <a:pt x="1685" y="205"/>
                  <a:pt x="1685" y="201"/>
                </a:cubicBezTo>
                <a:cubicBezTo>
                  <a:pt x="1685" y="197"/>
                  <a:pt x="1682" y="194"/>
                  <a:pt x="1677" y="194"/>
                </a:cubicBezTo>
                <a:close/>
                <a:moveTo>
                  <a:pt x="1700" y="194"/>
                </a:moveTo>
                <a:cubicBezTo>
                  <a:pt x="1696" y="194"/>
                  <a:pt x="1692" y="197"/>
                  <a:pt x="1692" y="201"/>
                </a:cubicBezTo>
                <a:cubicBezTo>
                  <a:pt x="1692" y="205"/>
                  <a:pt x="1696" y="208"/>
                  <a:pt x="1700" y="208"/>
                </a:cubicBezTo>
                <a:cubicBezTo>
                  <a:pt x="1704" y="208"/>
                  <a:pt x="1708" y="205"/>
                  <a:pt x="1708" y="201"/>
                </a:cubicBezTo>
                <a:cubicBezTo>
                  <a:pt x="1708" y="197"/>
                  <a:pt x="1704" y="194"/>
                  <a:pt x="1700" y="194"/>
                </a:cubicBezTo>
                <a:close/>
                <a:moveTo>
                  <a:pt x="1677" y="214"/>
                </a:moveTo>
                <a:cubicBezTo>
                  <a:pt x="1673" y="214"/>
                  <a:pt x="1670" y="217"/>
                  <a:pt x="1670" y="220"/>
                </a:cubicBezTo>
                <a:cubicBezTo>
                  <a:pt x="1670" y="224"/>
                  <a:pt x="1673" y="227"/>
                  <a:pt x="1677" y="227"/>
                </a:cubicBezTo>
                <a:cubicBezTo>
                  <a:pt x="1682" y="227"/>
                  <a:pt x="1685" y="224"/>
                  <a:pt x="1685" y="220"/>
                </a:cubicBezTo>
                <a:cubicBezTo>
                  <a:pt x="1685" y="217"/>
                  <a:pt x="1682" y="214"/>
                  <a:pt x="1677" y="214"/>
                </a:cubicBezTo>
                <a:close/>
                <a:moveTo>
                  <a:pt x="1700" y="214"/>
                </a:moveTo>
                <a:cubicBezTo>
                  <a:pt x="1696" y="214"/>
                  <a:pt x="1692" y="217"/>
                  <a:pt x="1692" y="220"/>
                </a:cubicBezTo>
                <a:cubicBezTo>
                  <a:pt x="1692" y="224"/>
                  <a:pt x="1696" y="227"/>
                  <a:pt x="1700" y="227"/>
                </a:cubicBezTo>
                <a:cubicBezTo>
                  <a:pt x="1704" y="227"/>
                  <a:pt x="1708" y="224"/>
                  <a:pt x="1708" y="220"/>
                </a:cubicBezTo>
                <a:cubicBezTo>
                  <a:pt x="1708" y="217"/>
                  <a:pt x="1704" y="214"/>
                  <a:pt x="1700" y="214"/>
                </a:cubicBezTo>
                <a:close/>
                <a:moveTo>
                  <a:pt x="1677" y="233"/>
                </a:moveTo>
                <a:cubicBezTo>
                  <a:pt x="1673" y="233"/>
                  <a:pt x="1670" y="236"/>
                  <a:pt x="1670" y="239"/>
                </a:cubicBezTo>
                <a:cubicBezTo>
                  <a:pt x="1670" y="243"/>
                  <a:pt x="1673" y="245"/>
                  <a:pt x="1677" y="245"/>
                </a:cubicBezTo>
                <a:cubicBezTo>
                  <a:pt x="1682" y="245"/>
                  <a:pt x="1685" y="243"/>
                  <a:pt x="1685" y="239"/>
                </a:cubicBezTo>
                <a:cubicBezTo>
                  <a:pt x="1685" y="236"/>
                  <a:pt x="1682" y="233"/>
                  <a:pt x="1677" y="233"/>
                </a:cubicBezTo>
                <a:close/>
                <a:moveTo>
                  <a:pt x="1700" y="233"/>
                </a:moveTo>
                <a:cubicBezTo>
                  <a:pt x="1696" y="233"/>
                  <a:pt x="1692" y="236"/>
                  <a:pt x="1692" y="239"/>
                </a:cubicBezTo>
                <a:cubicBezTo>
                  <a:pt x="1692" y="243"/>
                  <a:pt x="1696" y="245"/>
                  <a:pt x="1700" y="245"/>
                </a:cubicBezTo>
                <a:cubicBezTo>
                  <a:pt x="1704" y="245"/>
                  <a:pt x="1708" y="243"/>
                  <a:pt x="1708" y="239"/>
                </a:cubicBezTo>
                <a:cubicBezTo>
                  <a:pt x="1708" y="236"/>
                  <a:pt x="1704" y="233"/>
                  <a:pt x="1700" y="233"/>
                </a:cubicBezTo>
                <a:close/>
                <a:moveTo>
                  <a:pt x="1677" y="252"/>
                </a:moveTo>
                <a:cubicBezTo>
                  <a:pt x="1673" y="252"/>
                  <a:pt x="1670" y="255"/>
                  <a:pt x="1670" y="258"/>
                </a:cubicBezTo>
                <a:cubicBezTo>
                  <a:pt x="1670" y="262"/>
                  <a:pt x="1673" y="265"/>
                  <a:pt x="1677" y="265"/>
                </a:cubicBezTo>
                <a:cubicBezTo>
                  <a:pt x="1682" y="265"/>
                  <a:pt x="1685" y="262"/>
                  <a:pt x="1685" y="258"/>
                </a:cubicBezTo>
                <a:cubicBezTo>
                  <a:pt x="1685" y="255"/>
                  <a:pt x="1682" y="252"/>
                  <a:pt x="1677" y="252"/>
                </a:cubicBezTo>
                <a:close/>
                <a:moveTo>
                  <a:pt x="1700" y="252"/>
                </a:moveTo>
                <a:cubicBezTo>
                  <a:pt x="1696" y="252"/>
                  <a:pt x="1692" y="255"/>
                  <a:pt x="1692" y="258"/>
                </a:cubicBezTo>
                <a:cubicBezTo>
                  <a:pt x="1692" y="262"/>
                  <a:pt x="1696" y="265"/>
                  <a:pt x="1700" y="265"/>
                </a:cubicBezTo>
                <a:cubicBezTo>
                  <a:pt x="1704" y="265"/>
                  <a:pt x="1708" y="262"/>
                  <a:pt x="1708" y="258"/>
                </a:cubicBezTo>
                <a:cubicBezTo>
                  <a:pt x="1708" y="255"/>
                  <a:pt x="1704" y="252"/>
                  <a:pt x="1700" y="252"/>
                </a:cubicBezTo>
                <a:close/>
                <a:moveTo>
                  <a:pt x="1677" y="271"/>
                </a:moveTo>
                <a:cubicBezTo>
                  <a:pt x="1673" y="271"/>
                  <a:pt x="1670" y="274"/>
                  <a:pt x="1670" y="278"/>
                </a:cubicBezTo>
                <a:cubicBezTo>
                  <a:pt x="1670" y="282"/>
                  <a:pt x="1673" y="285"/>
                  <a:pt x="1677" y="285"/>
                </a:cubicBezTo>
                <a:cubicBezTo>
                  <a:pt x="1682" y="285"/>
                  <a:pt x="1685" y="282"/>
                  <a:pt x="1685" y="278"/>
                </a:cubicBezTo>
                <a:cubicBezTo>
                  <a:pt x="1685" y="274"/>
                  <a:pt x="1682" y="271"/>
                  <a:pt x="1677" y="271"/>
                </a:cubicBezTo>
                <a:close/>
                <a:moveTo>
                  <a:pt x="1700" y="271"/>
                </a:moveTo>
                <a:cubicBezTo>
                  <a:pt x="1696" y="271"/>
                  <a:pt x="1692" y="274"/>
                  <a:pt x="1692" y="278"/>
                </a:cubicBezTo>
                <a:cubicBezTo>
                  <a:pt x="1692" y="282"/>
                  <a:pt x="1696" y="285"/>
                  <a:pt x="1700" y="285"/>
                </a:cubicBezTo>
                <a:cubicBezTo>
                  <a:pt x="1704" y="285"/>
                  <a:pt x="1708" y="282"/>
                  <a:pt x="1708" y="278"/>
                </a:cubicBezTo>
                <a:cubicBezTo>
                  <a:pt x="1708" y="274"/>
                  <a:pt x="1704" y="271"/>
                  <a:pt x="1700" y="271"/>
                </a:cubicBezTo>
                <a:close/>
                <a:moveTo>
                  <a:pt x="1722" y="136"/>
                </a:moveTo>
                <a:cubicBezTo>
                  <a:pt x="1718" y="136"/>
                  <a:pt x="1714" y="139"/>
                  <a:pt x="1714" y="143"/>
                </a:cubicBezTo>
                <a:cubicBezTo>
                  <a:pt x="1714" y="146"/>
                  <a:pt x="1718" y="149"/>
                  <a:pt x="1722" y="149"/>
                </a:cubicBezTo>
                <a:cubicBezTo>
                  <a:pt x="1726" y="149"/>
                  <a:pt x="1730" y="146"/>
                  <a:pt x="1730" y="143"/>
                </a:cubicBezTo>
                <a:cubicBezTo>
                  <a:pt x="1730" y="139"/>
                  <a:pt x="1726" y="136"/>
                  <a:pt x="1722" y="136"/>
                </a:cubicBezTo>
                <a:close/>
                <a:moveTo>
                  <a:pt x="1744" y="136"/>
                </a:moveTo>
                <a:cubicBezTo>
                  <a:pt x="1740" y="136"/>
                  <a:pt x="1736" y="139"/>
                  <a:pt x="1736" y="143"/>
                </a:cubicBezTo>
                <a:cubicBezTo>
                  <a:pt x="1736" y="146"/>
                  <a:pt x="1740" y="149"/>
                  <a:pt x="1744" y="149"/>
                </a:cubicBezTo>
                <a:cubicBezTo>
                  <a:pt x="1748" y="149"/>
                  <a:pt x="1751" y="146"/>
                  <a:pt x="1751" y="143"/>
                </a:cubicBezTo>
                <a:cubicBezTo>
                  <a:pt x="1751" y="139"/>
                  <a:pt x="1748" y="136"/>
                  <a:pt x="1744" y="136"/>
                </a:cubicBezTo>
                <a:close/>
                <a:moveTo>
                  <a:pt x="1722" y="155"/>
                </a:moveTo>
                <a:cubicBezTo>
                  <a:pt x="1718" y="155"/>
                  <a:pt x="1714" y="158"/>
                  <a:pt x="1714" y="162"/>
                </a:cubicBezTo>
                <a:cubicBezTo>
                  <a:pt x="1714" y="166"/>
                  <a:pt x="1718" y="169"/>
                  <a:pt x="1722" y="169"/>
                </a:cubicBezTo>
                <a:cubicBezTo>
                  <a:pt x="1726" y="169"/>
                  <a:pt x="1730" y="166"/>
                  <a:pt x="1730" y="162"/>
                </a:cubicBezTo>
                <a:cubicBezTo>
                  <a:pt x="1730" y="158"/>
                  <a:pt x="1726" y="155"/>
                  <a:pt x="1722" y="155"/>
                </a:cubicBezTo>
                <a:close/>
                <a:moveTo>
                  <a:pt x="1744" y="155"/>
                </a:moveTo>
                <a:cubicBezTo>
                  <a:pt x="1740" y="155"/>
                  <a:pt x="1736" y="158"/>
                  <a:pt x="1736" y="162"/>
                </a:cubicBezTo>
                <a:cubicBezTo>
                  <a:pt x="1736" y="166"/>
                  <a:pt x="1740" y="169"/>
                  <a:pt x="1744" y="169"/>
                </a:cubicBezTo>
                <a:cubicBezTo>
                  <a:pt x="1748" y="169"/>
                  <a:pt x="1751" y="166"/>
                  <a:pt x="1751" y="162"/>
                </a:cubicBezTo>
                <a:cubicBezTo>
                  <a:pt x="1751" y="158"/>
                  <a:pt x="1748" y="155"/>
                  <a:pt x="1744" y="155"/>
                </a:cubicBezTo>
                <a:close/>
                <a:moveTo>
                  <a:pt x="1722" y="175"/>
                </a:moveTo>
                <a:cubicBezTo>
                  <a:pt x="1718" y="175"/>
                  <a:pt x="1714" y="178"/>
                  <a:pt x="1714" y="182"/>
                </a:cubicBezTo>
                <a:cubicBezTo>
                  <a:pt x="1714" y="185"/>
                  <a:pt x="1718" y="188"/>
                  <a:pt x="1722" y="188"/>
                </a:cubicBezTo>
                <a:cubicBezTo>
                  <a:pt x="1726" y="188"/>
                  <a:pt x="1730" y="185"/>
                  <a:pt x="1730" y="182"/>
                </a:cubicBezTo>
                <a:cubicBezTo>
                  <a:pt x="1730" y="178"/>
                  <a:pt x="1726" y="175"/>
                  <a:pt x="1722" y="175"/>
                </a:cubicBezTo>
                <a:close/>
                <a:moveTo>
                  <a:pt x="1744" y="175"/>
                </a:moveTo>
                <a:cubicBezTo>
                  <a:pt x="1740" y="175"/>
                  <a:pt x="1736" y="178"/>
                  <a:pt x="1736" y="182"/>
                </a:cubicBezTo>
                <a:cubicBezTo>
                  <a:pt x="1736" y="185"/>
                  <a:pt x="1740" y="188"/>
                  <a:pt x="1744" y="188"/>
                </a:cubicBezTo>
                <a:cubicBezTo>
                  <a:pt x="1748" y="188"/>
                  <a:pt x="1751" y="185"/>
                  <a:pt x="1751" y="182"/>
                </a:cubicBezTo>
                <a:cubicBezTo>
                  <a:pt x="1751" y="178"/>
                  <a:pt x="1748" y="175"/>
                  <a:pt x="1744" y="175"/>
                </a:cubicBezTo>
                <a:close/>
                <a:moveTo>
                  <a:pt x="1722" y="194"/>
                </a:moveTo>
                <a:cubicBezTo>
                  <a:pt x="1718" y="194"/>
                  <a:pt x="1714" y="197"/>
                  <a:pt x="1714" y="201"/>
                </a:cubicBezTo>
                <a:cubicBezTo>
                  <a:pt x="1714" y="205"/>
                  <a:pt x="1718" y="208"/>
                  <a:pt x="1722" y="208"/>
                </a:cubicBezTo>
                <a:cubicBezTo>
                  <a:pt x="1726" y="208"/>
                  <a:pt x="1730" y="205"/>
                  <a:pt x="1730" y="201"/>
                </a:cubicBezTo>
                <a:cubicBezTo>
                  <a:pt x="1730" y="197"/>
                  <a:pt x="1726" y="194"/>
                  <a:pt x="1722" y="194"/>
                </a:cubicBezTo>
                <a:close/>
                <a:moveTo>
                  <a:pt x="1744" y="194"/>
                </a:moveTo>
                <a:cubicBezTo>
                  <a:pt x="1740" y="194"/>
                  <a:pt x="1736" y="197"/>
                  <a:pt x="1736" y="201"/>
                </a:cubicBezTo>
                <a:cubicBezTo>
                  <a:pt x="1736" y="205"/>
                  <a:pt x="1740" y="208"/>
                  <a:pt x="1744" y="208"/>
                </a:cubicBezTo>
                <a:cubicBezTo>
                  <a:pt x="1748" y="208"/>
                  <a:pt x="1751" y="205"/>
                  <a:pt x="1751" y="201"/>
                </a:cubicBezTo>
                <a:cubicBezTo>
                  <a:pt x="1751" y="197"/>
                  <a:pt x="1748" y="194"/>
                  <a:pt x="1744" y="194"/>
                </a:cubicBezTo>
                <a:close/>
                <a:moveTo>
                  <a:pt x="1722" y="214"/>
                </a:moveTo>
                <a:cubicBezTo>
                  <a:pt x="1718" y="214"/>
                  <a:pt x="1714" y="217"/>
                  <a:pt x="1714" y="220"/>
                </a:cubicBezTo>
                <a:cubicBezTo>
                  <a:pt x="1714" y="224"/>
                  <a:pt x="1718" y="227"/>
                  <a:pt x="1722" y="227"/>
                </a:cubicBezTo>
                <a:cubicBezTo>
                  <a:pt x="1726" y="227"/>
                  <a:pt x="1730" y="224"/>
                  <a:pt x="1730" y="220"/>
                </a:cubicBezTo>
                <a:cubicBezTo>
                  <a:pt x="1730" y="217"/>
                  <a:pt x="1726" y="214"/>
                  <a:pt x="1722" y="214"/>
                </a:cubicBezTo>
                <a:close/>
                <a:moveTo>
                  <a:pt x="1744" y="214"/>
                </a:moveTo>
                <a:cubicBezTo>
                  <a:pt x="1740" y="214"/>
                  <a:pt x="1736" y="217"/>
                  <a:pt x="1736" y="220"/>
                </a:cubicBezTo>
                <a:cubicBezTo>
                  <a:pt x="1736" y="224"/>
                  <a:pt x="1740" y="227"/>
                  <a:pt x="1744" y="227"/>
                </a:cubicBezTo>
                <a:cubicBezTo>
                  <a:pt x="1748" y="227"/>
                  <a:pt x="1751" y="224"/>
                  <a:pt x="1751" y="220"/>
                </a:cubicBezTo>
                <a:cubicBezTo>
                  <a:pt x="1751" y="217"/>
                  <a:pt x="1748" y="214"/>
                  <a:pt x="1744" y="214"/>
                </a:cubicBezTo>
                <a:close/>
                <a:moveTo>
                  <a:pt x="1722" y="233"/>
                </a:moveTo>
                <a:cubicBezTo>
                  <a:pt x="1718" y="233"/>
                  <a:pt x="1714" y="236"/>
                  <a:pt x="1714" y="239"/>
                </a:cubicBezTo>
                <a:cubicBezTo>
                  <a:pt x="1714" y="243"/>
                  <a:pt x="1718" y="245"/>
                  <a:pt x="1722" y="245"/>
                </a:cubicBezTo>
                <a:cubicBezTo>
                  <a:pt x="1726" y="245"/>
                  <a:pt x="1730" y="243"/>
                  <a:pt x="1730" y="239"/>
                </a:cubicBezTo>
                <a:cubicBezTo>
                  <a:pt x="1730" y="236"/>
                  <a:pt x="1726" y="233"/>
                  <a:pt x="1722" y="233"/>
                </a:cubicBezTo>
                <a:close/>
                <a:moveTo>
                  <a:pt x="1744" y="233"/>
                </a:moveTo>
                <a:cubicBezTo>
                  <a:pt x="1740" y="233"/>
                  <a:pt x="1736" y="236"/>
                  <a:pt x="1736" y="239"/>
                </a:cubicBezTo>
                <a:cubicBezTo>
                  <a:pt x="1736" y="243"/>
                  <a:pt x="1740" y="245"/>
                  <a:pt x="1744" y="245"/>
                </a:cubicBezTo>
                <a:cubicBezTo>
                  <a:pt x="1748" y="245"/>
                  <a:pt x="1751" y="243"/>
                  <a:pt x="1751" y="239"/>
                </a:cubicBezTo>
                <a:cubicBezTo>
                  <a:pt x="1751" y="236"/>
                  <a:pt x="1748" y="233"/>
                  <a:pt x="1744" y="233"/>
                </a:cubicBezTo>
                <a:close/>
                <a:moveTo>
                  <a:pt x="1722" y="252"/>
                </a:moveTo>
                <a:cubicBezTo>
                  <a:pt x="1718" y="252"/>
                  <a:pt x="1714" y="255"/>
                  <a:pt x="1714" y="258"/>
                </a:cubicBezTo>
                <a:cubicBezTo>
                  <a:pt x="1714" y="262"/>
                  <a:pt x="1718" y="265"/>
                  <a:pt x="1722" y="265"/>
                </a:cubicBezTo>
                <a:cubicBezTo>
                  <a:pt x="1726" y="265"/>
                  <a:pt x="1730" y="262"/>
                  <a:pt x="1730" y="258"/>
                </a:cubicBezTo>
                <a:cubicBezTo>
                  <a:pt x="1730" y="255"/>
                  <a:pt x="1726" y="252"/>
                  <a:pt x="1722" y="252"/>
                </a:cubicBezTo>
                <a:close/>
                <a:moveTo>
                  <a:pt x="1744" y="252"/>
                </a:moveTo>
                <a:cubicBezTo>
                  <a:pt x="1740" y="252"/>
                  <a:pt x="1736" y="255"/>
                  <a:pt x="1736" y="258"/>
                </a:cubicBezTo>
                <a:cubicBezTo>
                  <a:pt x="1736" y="262"/>
                  <a:pt x="1740" y="265"/>
                  <a:pt x="1744" y="265"/>
                </a:cubicBezTo>
                <a:cubicBezTo>
                  <a:pt x="1748" y="265"/>
                  <a:pt x="1751" y="262"/>
                  <a:pt x="1751" y="258"/>
                </a:cubicBezTo>
                <a:cubicBezTo>
                  <a:pt x="1751" y="255"/>
                  <a:pt x="1748" y="252"/>
                  <a:pt x="1744" y="252"/>
                </a:cubicBezTo>
                <a:close/>
                <a:moveTo>
                  <a:pt x="1722" y="271"/>
                </a:moveTo>
                <a:cubicBezTo>
                  <a:pt x="1718" y="271"/>
                  <a:pt x="1714" y="274"/>
                  <a:pt x="1714" y="278"/>
                </a:cubicBezTo>
                <a:cubicBezTo>
                  <a:pt x="1714" y="282"/>
                  <a:pt x="1718" y="285"/>
                  <a:pt x="1722" y="285"/>
                </a:cubicBezTo>
                <a:cubicBezTo>
                  <a:pt x="1726" y="285"/>
                  <a:pt x="1730" y="282"/>
                  <a:pt x="1730" y="278"/>
                </a:cubicBezTo>
                <a:cubicBezTo>
                  <a:pt x="1730" y="274"/>
                  <a:pt x="1726" y="271"/>
                  <a:pt x="1722" y="271"/>
                </a:cubicBezTo>
                <a:close/>
                <a:moveTo>
                  <a:pt x="1744" y="271"/>
                </a:moveTo>
                <a:cubicBezTo>
                  <a:pt x="1740" y="271"/>
                  <a:pt x="1736" y="274"/>
                  <a:pt x="1736" y="278"/>
                </a:cubicBezTo>
                <a:cubicBezTo>
                  <a:pt x="1736" y="282"/>
                  <a:pt x="1740" y="285"/>
                  <a:pt x="1744" y="285"/>
                </a:cubicBezTo>
                <a:cubicBezTo>
                  <a:pt x="1748" y="285"/>
                  <a:pt x="1751" y="282"/>
                  <a:pt x="1751" y="278"/>
                </a:cubicBezTo>
                <a:cubicBezTo>
                  <a:pt x="1751" y="274"/>
                  <a:pt x="1748" y="271"/>
                  <a:pt x="1744" y="271"/>
                </a:cubicBezTo>
                <a:close/>
                <a:moveTo>
                  <a:pt x="1766" y="40"/>
                </a:moveTo>
                <a:cubicBezTo>
                  <a:pt x="1762" y="40"/>
                  <a:pt x="1759" y="43"/>
                  <a:pt x="1759" y="46"/>
                </a:cubicBezTo>
                <a:cubicBezTo>
                  <a:pt x="1759" y="50"/>
                  <a:pt x="1762" y="53"/>
                  <a:pt x="1766" y="53"/>
                </a:cubicBezTo>
                <a:cubicBezTo>
                  <a:pt x="1770" y="53"/>
                  <a:pt x="1774" y="50"/>
                  <a:pt x="1774" y="46"/>
                </a:cubicBezTo>
                <a:cubicBezTo>
                  <a:pt x="1774" y="43"/>
                  <a:pt x="1770" y="40"/>
                  <a:pt x="1766" y="40"/>
                </a:cubicBezTo>
                <a:close/>
                <a:moveTo>
                  <a:pt x="1766" y="59"/>
                </a:moveTo>
                <a:cubicBezTo>
                  <a:pt x="1762" y="59"/>
                  <a:pt x="1759" y="62"/>
                  <a:pt x="1759" y="65"/>
                </a:cubicBezTo>
                <a:cubicBezTo>
                  <a:pt x="1759" y="69"/>
                  <a:pt x="1762" y="72"/>
                  <a:pt x="1766" y="72"/>
                </a:cubicBezTo>
                <a:cubicBezTo>
                  <a:pt x="1770" y="72"/>
                  <a:pt x="1774" y="69"/>
                  <a:pt x="1774" y="65"/>
                </a:cubicBezTo>
                <a:cubicBezTo>
                  <a:pt x="1774" y="62"/>
                  <a:pt x="1770" y="59"/>
                  <a:pt x="1766" y="59"/>
                </a:cubicBezTo>
                <a:close/>
                <a:moveTo>
                  <a:pt x="1789" y="59"/>
                </a:moveTo>
                <a:cubicBezTo>
                  <a:pt x="1784" y="59"/>
                  <a:pt x="1781" y="62"/>
                  <a:pt x="1781" y="65"/>
                </a:cubicBezTo>
                <a:cubicBezTo>
                  <a:pt x="1781" y="69"/>
                  <a:pt x="1784" y="72"/>
                  <a:pt x="1789" y="72"/>
                </a:cubicBezTo>
                <a:cubicBezTo>
                  <a:pt x="1793" y="72"/>
                  <a:pt x="1796" y="69"/>
                  <a:pt x="1796" y="65"/>
                </a:cubicBezTo>
                <a:cubicBezTo>
                  <a:pt x="1796" y="62"/>
                  <a:pt x="1793" y="59"/>
                  <a:pt x="1789" y="59"/>
                </a:cubicBezTo>
                <a:close/>
                <a:moveTo>
                  <a:pt x="1766" y="97"/>
                </a:moveTo>
                <a:cubicBezTo>
                  <a:pt x="1762" y="97"/>
                  <a:pt x="1759" y="100"/>
                  <a:pt x="1759" y="104"/>
                </a:cubicBezTo>
                <a:cubicBezTo>
                  <a:pt x="1759" y="107"/>
                  <a:pt x="1762" y="110"/>
                  <a:pt x="1766" y="110"/>
                </a:cubicBezTo>
                <a:cubicBezTo>
                  <a:pt x="1770" y="110"/>
                  <a:pt x="1774" y="107"/>
                  <a:pt x="1774" y="104"/>
                </a:cubicBezTo>
                <a:cubicBezTo>
                  <a:pt x="1774" y="100"/>
                  <a:pt x="1770" y="97"/>
                  <a:pt x="1766" y="97"/>
                </a:cubicBezTo>
                <a:close/>
                <a:moveTo>
                  <a:pt x="1789" y="97"/>
                </a:moveTo>
                <a:cubicBezTo>
                  <a:pt x="1784" y="97"/>
                  <a:pt x="1781" y="100"/>
                  <a:pt x="1781" y="104"/>
                </a:cubicBezTo>
                <a:cubicBezTo>
                  <a:pt x="1781" y="107"/>
                  <a:pt x="1784" y="110"/>
                  <a:pt x="1789" y="110"/>
                </a:cubicBezTo>
                <a:cubicBezTo>
                  <a:pt x="1793" y="110"/>
                  <a:pt x="1796" y="107"/>
                  <a:pt x="1796" y="104"/>
                </a:cubicBezTo>
                <a:cubicBezTo>
                  <a:pt x="1796" y="100"/>
                  <a:pt x="1793" y="97"/>
                  <a:pt x="1789" y="97"/>
                </a:cubicBezTo>
                <a:close/>
                <a:moveTo>
                  <a:pt x="1766" y="116"/>
                </a:moveTo>
                <a:cubicBezTo>
                  <a:pt x="1762" y="116"/>
                  <a:pt x="1759" y="119"/>
                  <a:pt x="1759" y="123"/>
                </a:cubicBezTo>
                <a:cubicBezTo>
                  <a:pt x="1759" y="127"/>
                  <a:pt x="1762" y="130"/>
                  <a:pt x="1766" y="130"/>
                </a:cubicBezTo>
                <a:cubicBezTo>
                  <a:pt x="1770" y="130"/>
                  <a:pt x="1774" y="127"/>
                  <a:pt x="1774" y="123"/>
                </a:cubicBezTo>
                <a:cubicBezTo>
                  <a:pt x="1774" y="119"/>
                  <a:pt x="1770" y="116"/>
                  <a:pt x="1766" y="116"/>
                </a:cubicBezTo>
                <a:close/>
                <a:moveTo>
                  <a:pt x="1789" y="116"/>
                </a:moveTo>
                <a:cubicBezTo>
                  <a:pt x="1784" y="116"/>
                  <a:pt x="1781" y="119"/>
                  <a:pt x="1781" y="123"/>
                </a:cubicBezTo>
                <a:cubicBezTo>
                  <a:pt x="1781" y="127"/>
                  <a:pt x="1784" y="130"/>
                  <a:pt x="1789" y="130"/>
                </a:cubicBezTo>
                <a:cubicBezTo>
                  <a:pt x="1793" y="130"/>
                  <a:pt x="1796" y="127"/>
                  <a:pt x="1796" y="123"/>
                </a:cubicBezTo>
                <a:cubicBezTo>
                  <a:pt x="1796" y="119"/>
                  <a:pt x="1793" y="116"/>
                  <a:pt x="1789" y="116"/>
                </a:cubicBezTo>
                <a:close/>
                <a:moveTo>
                  <a:pt x="1811" y="59"/>
                </a:moveTo>
                <a:cubicBezTo>
                  <a:pt x="1806" y="59"/>
                  <a:pt x="1803" y="62"/>
                  <a:pt x="1803" y="65"/>
                </a:cubicBezTo>
                <a:cubicBezTo>
                  <a:pt x="1803" y="69"/>
                  <a:pt x="1806" y="72"/>
                  <a:pt x="1811" y="72"/>
                </a:cubicBezTo>
                <a:cubicBezTo>
                  <a:pt x="1815" y="72"/>
                  <a:pt x="1818" y="69"/>
                  <a:pt x="1818" y="65"/>
                </a:cubicBezTo>
                <a:cubicBezTo>
                  <a:pt x="1818" y="62"/>
                  <a:pt x="1815" y="59"/>
                  <a:pt x="1811" y="59"/>
                </a:cubicBezTo>
                <a:close/>
                <a:moveTo>
                  <a:pt x="1811" y="78"/>
                </a:moveTo>
                <a:cubicBezTo>
                  <a:pt x="1806" y="78"/>
                  <a:pt x="1803" y="81"/>
                  <a:pt x="1803" y="85"/>
                </a:cubicBezTo>
                <a:cubicBezTo>
                  <a:pt x="1803" y="88"/>
                  <a:pt x="1806" y="91"/>
                  <a:pt x="1811" y="91"/>
                </a:cubicBezTo>
                <a:cubicBezTo>
                  <a:pt x="1815" y="91"/>
                  <a:pt x="1818" y="88"/>
                  <a:pt x="1818" y="85"/>
                </a:cubicBezTo>
                <a:cubicBezTo>
                  <a:pt x="1818" y="81"/>
                  <a:pt x="1815" y="78"/>
                  <a:pt x="1811" y="78"/>
                </a:cubicBezTo>
                <a:close/>
                <a:moveTo>
                  <a:pt x="1811" y="97"/>
                </a:moveTo>
                <a:cubicBezTo>
                  <a:pt x="1806" y="97"/>
                  <a:pt x="1803" y="100"/>
                  <a:pt x="1803" y="104"/>
                </a:cubicBezTo>
                <a:cubicBezTo>
                  <a:pt x="1803" y="107"/>
                  <a:pt x="1806" y="110"/>
                  <a:pt x="1811" y="110"/>
                </a:cubicBezTo>
                <a:cubicBezTo>
                  <a:pt x="1815" y="110"/>
                  <a:pt x="1818" y="107"/>
                  <a:pt x="1818" y="104"/>
                </a:cubicBezTo>
                <a:cubicBezTo>
                  <a:pt x="1818" y="100"/>
                  <a:pt x="1815" y="97"/>
                  <a:pt x="1811" y="97"/>
                </a:cubicBezTo>
                <a:close/>
                <a:moveTo>
                  <a:pt x="1811" y="116"/>
                </a:moveTo>
                <a:cubicBezTo>
                  <a:pt x="1806" y="116"/>
                  <a:pt x="1803" y="119"/>
                  <a:pt x="1803" y="123"/>
                </a:cubicBezTo>
                <a:cubicBezTo>
                  <a:pt x="1803" y="127"/>
                  <a:pt x="1806" y="130"/>
                  <a:pt x="1811" y="130"/>
                </a:cubicBezTo>
                <a:cubicBezTo>
                  <a:pt x="1815" y="130"/>
                  <a:pt x="1818" y="127"/>
                  <a:pt x="1818" y="123"/>
                </a:cubicBezTo>
                <a:cubicBezTo>
                  <a:pt x="1818" y="119"/>
                  <a:pt x="1815" y="116"/>
                  <a:pt x="1811" y="116"/>
                </a:cubicBezTo>
                <a:close/>
                <a:moveTo>
                  <a:pt x="1766" y="136"/>
                </a:moveTo>
                <a:cubicBezTo>
                  <a:pt x="1762" y="136"/>
                  <a:pt x="1759" y="139"/>
                  <a:pt x="1759" y="143"/>
                </a:cubicBezTo>
                <a:cubicBezTo>
                  <a:pt x="1759" y="146"/>
                  <a:pt x="1762" y="149"/>
                  <a:pt x="1766" y="149"/>
                </a:cubicBezTo>
                <a:cubicBezTo>
                  <a:pt x="1770" y="149"/>
                  <a:pt x="1774" y="146"/>
                  <a:pt x="1774" y="143"/>
                </a:cubicBezTo>
                <a:cubicBezTo>
                  <a:pt x="1774" y="139"/>
                  <a:pt x="1770" y="136"/>
                  <a:pt x="1766" y="136"/>
                </a:cubicBezTo>
                <a:close/>
                <a:moveTo>
                  <a:pt x="1789" y="136"/>
                </a:moveTo>
                <a:cubicBezTo>
                  <a:pt x="1784" y="136"/>
                  <a:pt x="1781" y="139"/>
                  <a:pt x="1781" y="143"/>
                </a:cubicBezTo>
                <a:cubicBezTo>
                  <a:pt x="1781" y="146"/>
                  <a:pt x="1784" y="149"/>
                  <a:pt x="1789" y="149"/>
                </a:cubicBezTo>
                <a:cubicBezTo>
                  <a:pt x="1793" y="149"/>
                  <a:pt x="1796" y="146"/>
                  <a:pt x="1796" y="143"/>
                </a:cubicBezTo>
                <a:cubicBezTo>
                  <a:pt x="1796" y="139"/>
                  <a:pt x="1793" y="136"/>
                  <a:pt x="1789" y="136"/>
                </a:cubicBezTo>
                <a:close/>
                <a:moveTo>
                  <a:pt x="1766" y="155"/>
                </a:moveTo>
                <a:cubicBezTo>
                  <a:pt x="1762" y="155"/>
                  <a:pt x="1759" y="158"/>
                  <a:pt x="1759" y="162"/>
                </a:cubicBezTo>
                <a:cubicBezTo>
                  <a:pt x="1759" y="166"/>
                  <a:pt x="1762" y="169"/>
                  <a:pt x="1766" y="169"/>
                </a:cubicBezTo>
                <a:cubicBezTo>
                  <a:pt x="1770" y="169"/>
                  <a:pt x="1774" y="166"/>
                  <a:pt x="1774" y="162"/>
                </a:cubicBezTo>
                <a:cubicBezTo>
                  <a:pt x="1774" y="158"/>
                  <a:pt x="1770" y="155"/>
                  <a:pt x="1766" y="155"/>
                </a:cubicBezTo>
                <a:close/>
                <a:moveTo>
                  <a:pt x="1789" y="155"/>
                </a:moveTo>
                <a:cubicBezTo>
                  <a:pt x="1784" y="155"/>
                  <a:pt x="1781" y="158"/>
                  <a:pt x="1781" y="162"/>
                </a:cubicBezTo>
                <a:cubicBezTo>
                  <a:pt x="1781" y="166"/>
                  <a:pt x="1784" y="169"/>
                  <a:pt x="1789" y="169"/>
                </a:cubicBezTo>
                <a:cubicBezTo>
                  <a:pt x="1793" y="169"/>
                  <a:pt x="1796" y="166"/>
                  <a:pt x="1796" y="162"/>
                </a:cubicBezTo>
                <a:cubicBezTo>
                  <a:pt x="1796" y="158"/>
                  <a:pt x="1793" y="155"/>
                  <a:pt x="1789" y="155"/>
                </a:cubicBezTo>
                <a:close/>
                <a:moveTo>
                  <a:pt x="1766" y="175"/>
                </a:moveTo>
                <a:cubicBezTo>
                  <a:pt x="1762" y="175"/>
                  <a:pt x="1759" y="178"/>
                  <a:pt x="1759" y="182"/>
                </a:cubicBezTo>
                <a:cubicBezTo>
                  <a:pt x="1759" y="185"/>
                  <a:pt x="1762" y="188"/>
                  <a:pt x="1766" y="188"/>
                </a:cubicBezTo>
                <a:cubicBezTo>
                  <a:pt x="1770" y="188"/>
                  <a:pt x="1774" y="185"/>
                  <a:pt x="1774" y="182"/>
                </a:cubicBezTo>
                <a:cubicBezTo>
                  <a:pt x="1774" y="178"/>
                  <a:pt x="1770" y="175"/>
                  <a:pt x="1766" y="175"/>
                </a:cubicBezTo>
                <a:close/>
                <a:moveTo>
                  <a:pt x="1789" y="175"/>
                </a:moveTo>
                <a:cubicBezTo>
                  <a:pt x="1784" y="175"/>
                  <a:pt x="1781" y="178"/>
                  <a:pt x="1781" y="182"/>
                </a:cubicBezTo>
                <a:cubicBezTo>
                  <a:pt x="1781" y="185"/>
                  <a:pt x="1784" y="188"/>
                  <a:pt x="1789" y="188"/>
                </a:cubicBezTo>
                <a:cubicBezTo>
                  <a:pt x="1793" y="188"/>
                  <a:pt x="1796" y="185"/>
                  <a:pt x="1796" y="182"/>
                </a:cubicBezTo>
                <a:cubicBezTo>
                  <a:pt x="1796" y="178"/>
                  <a:pt x="1793" y="175"/>
                  <a:pt x="1789" y="175"/>
                </a:cubicBezTo>
                <a:close/>
                <a:moveTo>
                  <a:pt x="1766" y="194"/>
                </a:moveTo>
                <a:cubicBezTo>
                  <a:pt x="1762" y="194"/>
                  <a:pt x="1759" y="197"/>
                  <a:pt x="1759" y="201"/>
                </a:cubicBezTo>
                <a:cubicBezTo>
                  <a:pt x="1759" y="205"/>
                  <a:pt x="1762" y="208"/>
                  <a:pt x="1766" y="208"/>
                </a:cubicBezTo>
                <a:cubicBezTo>
                  <a:pt x="1770" y="208"/>
                  <a:pt x="1774" y="205"/>
                  <a:pt x="1774" y="201"/>
                </a:cubicBezTo>
                <a:cubicBezTo>
                  <a:pt x="1774" y="197"/>
                  <a:pt x="1770" y="194"/>
                  <a:pt x="1766" y="194"/>
                </a:cubicBezTo>
                <a:close/>
                <a:moveTo>
                  <a:pt x="1789" y="194"/>
                </a:moveTo>
                <a:cubicBezTo>
                  <a:pt x="1784" y="194"/>
                  <a:pt x="1781" y="197"/>
                  <a:pt x="1781" y="201"/>
                </a:cubicBezTo>
                <a:cubicBezTo>
                  <a:pt x="1781" y="205"/>
                  <a:pt x="1784" y="208"/>
                  <a:pt x="1789" y="208"/>
                </a:cubicBezTo>
                <a:cubicBezTo>
                  <a:pt x="1793" y="208"/>
                  <a:pt x="1796" y="205"/>
                  <a:pt x="1796" y="201"/>
                </a:cubicBezTo>
                <a:cubicBezTo>
                  <a:pt x="1796" y="197"/>
                  <a:pt x="1793" y="194"/>
                  <a:pt x="1789" y="194"/>
                </a:cubicBezTo>
                <a:close/>
                <a:moveTo>
                  <a:pt x="1766" y="214"/>
                </a:moveTo>
                <a:cubicBezTo>
                  <a:pt x="1762" y="214"/>
                  <a:pt x="1759" y="217"/>
                  <a:pt x="1759" y="220"/>
                </a:cubicBezTo>
                <a:cubicBezTo>
                  <a:pt x="1759" y="224"/>
                  <a:pt x="1762" y="227"/>
                  <a:pt x="1766" y="227"/>
                </a:cubicBezTo>
                <a:cubicBezTo>
                  <a:pt x="1770" y="227"/>
                  <a:pt x="1774" y="224"/>
                  <a:pt x="1774" y="220"/>
                </a:cubicBezTo>
                <a:cubicBezTo>
                  <a:pt x="1774" y="217"/>
                  <a:pt x="1770" y="214"/>
                  <a:pt x="1766" y="214"/>
                </a:cubicBezTo>
                <a:close/>
                <a:moveTo>
                  <a:pt x="1789" y="214"/>
                </a:moveTo>
                <a:cubicBezTo>
                  <a:pt x="1784" y="214"/>
                  <a:pt x="1781" y="217"/>
                  <a:pt x="1781" y="220"/>
                </a:cubicBezTo>
                <a:cubicBezTo>
                  <a:pt x="1781" y="224"/>
                  <a:pt x="1784" y="227"/>
                  <a:pt x="1789" y="227"/>
                </a:cubicBezTo>
                <a:cubicBezTo>
                  <a:pt x="1793" y="227"/>
                  <a:pt x="1796" y="224"/>
                  <a:pt x="1796" y="220"/>
                </a:cubicBezTo>
                <a:cubicBezTo>
                  <a:pt x="1796" y="217"/>
                  <a:pt x="1793" y="214"/>
                  <a:pt x="1789" y="214"/>
                </a:cubicBezTo>
                <a:close/>
                <a:moveTo>
                  <a:pt x="1766" y="233"/>
                </a:moveTo>
                <a:cubicBezTo>
                  <a:pt x="1762" y="233"/>
                  <a:pt x="1759" y="236"/>
                  <a:pt x="1759" y="239"/>
                </a:cubicBezTo>
                <a:cubicBezTo>
                  <a:pt x="1759" y="243"/>
                  <a:pt x="1762" y="245"/>
                  <a:pt x="1766" y="245"/>
                </a:cubicBezTo>
                <a:cubicBezTo>
                  <a:pt x="1770" y="245"/>
                  <a:pt x="1774" y="243"/>
                  <a:pt x="1774" y="239"/>
                </a:cubicBezTo>
                <a:cubicBezTo>
                  <a:pt x="1774" y="236"/>
                  <a:pt x="1770" y="233"/>
                  <a:pt x="1766" y="233"/>
                </a:cubicBezTo>
                <a:close/>
                <a:moveTo>
                  <a:pt x="1789" y="233"/>
                </a:moveTo>
                <a:cubicBezTo>
                  <a:pt x="1784" y="233"/>
                  <a:pt x="1781" y="236"/>
                  <a:pt x="1781" y="239"/>
                </a:cubicBezTo>
                <a:cubicBezTo>
                  <a:pt x="1781" y="243"/>
                  <a:pt x="1784" y="245"/>
                  <a:pt x="1789" y="245"/>
                </a:cubicBezTo>
                <a:cubicBezTo>
                  <a:pt x="1793" y="245"/>
                  <a:pt x="1796" y="243"/>
                  <a:pt x="1796" y="239"/>
                </a:cubicBezTo>
                <a:cubicBezTo>
                  <a:pt x="1796" y="236"/>
                  <a:pt x="1793" y="233"/>
                  <a:pt x="1789" y="233"/>
                </a:cubicBezTo>
                <a:close/>
                <a:moveTo>
                  <a:pt x="1766" y="252"/>
                </a:moveTo>
                <a:cubicBezTo>
                  <a:pt x="1762" y="252"/>
                  <a:pt x="1759" y="255"/>
                  <a:pt x="1759" y="258"/>
                </a:cubicBezTo>
                <a:cubicBezTo>
                  <a:pt x="1759" y="262"/>
                  <a:pt x="1762" y="265"/>
                  <a:pt x="1766" y="265"/>
                </a:cubicBezTo>
                <a:cubicBezTo>
                  <a:pt x="1770" y="265"/>
                  <a:pt x="1774" y="262"/>
                  <a:pt x="1774" y="258"/>
                </a:cubicBezTo>
                <a:cubicBezTo>
                  <a:pt x="1774" y="255"/>
                  <a:pt x="1770" y="252"/>
                  <a:pt x="1766" y="252"/>
                </a:cubicBezTo>
                <a:close/>
                <a:moveTo>
                  <a:pt x="1789" y="252"/>
                </a:moveTo>
                <a:cubicBezTo>
                  <a:pt x="1784" y="252"/>
                  <a:pt x="1781" y="255"/>
                  <a:pt x="1781" y="258"/>
                </a:cubicBezTo>
                <a:cubicBezTo>
                  <a:pt x="1781" y="262"/>
                  <a:pt x="1784" y="265"/>
                  <a:pt x="1789" y="265"/>
                </a:cubicBezTo>
                <a:cubicBezTo>
                  <a:pt x="1793" y="265"/>
                  <a:pt x="1796" y="262"/>
                  <a:pt x="1796" y="258"/>
                </a:cubicBezTo>
                <a:cubicBezTo>
                  <a:pt x="1796" y="255"/>
                  <a:pt x="1793" y="252"/>
                  <a:pt x="1789" y="252"/>
                </a:cubicBezTo>
                <a:close/>
                <a:moveTo>
                  <a:pt x="1766" y="271"/>
                </a:moveTo>
                <a:cubicBezTo>
                  <a:pt x="1762" y="271"/>
                  <a:pt x="1759" y="274"/>
                  <a:pt x="1759" y="278"/>
                </a:cubicBezTo>
                <a:cubicBezTo>
                  <a:pt x="1759" y="282"/>
                  <a:pt x="1762" y="285"/>
                  <a:pt x="1766" y="285"/>
                </a:cubicBezTo>
                <a:cubicBezTo>
                  <a:pt x="1770" y="285"/>
                  <a:pt x="1774" y="282"/>
                  <a:pt x="1774" y="278"/>
                </a:cubicBezTo>
                <a:cubicBezTo>
                  <a:pt x="1774" y="274"/>
                  <a:pt x="1770" y="271"/>
                  <a:pt x="1766" y="271"/>
                </a:cubicBezTo>
                <a:close/>
                <a:moveTo>
                  <a:pt x="1789" y="271"/>
                </a:moveTo>
                <a:cubicBezTo>
                  <a:pt x="1784" y="271"/>
                  <a:pt x="1781" y="274"/>
                  <a:pt x="1781" y="278"/>
                </a:cubicBezTo>
                <a:cubicBezTo>
                  <a:pt x="1781" y="282"/>
                  <a:pt x="1784" y="285"/>
                  <a:pt x="1789" y="285"/>
                </a:cubicBezTo>
                <a:cubicBezTo>
                  <a:pt x="1793" y="285"/>
                  <a:pt x="1796" y="282"/>
                  <a:pt x="1796" y="278"/>
                </a:cubicBezTo>
                <a:cubicBezTo>
                  <a:pt x="1796" y="274"/>
                  <a:pt x="1793" y="271"/>
                  <a:pt x="1789" y="271"/>
                </a:cubicBezTo>
                <a:close/>
                <a:moveTo>
                  <a:pt x="1811" y="136"/>
                </a:moveTo>
                <a:cubicBezTo>
                  <a:pt x="1806" y="136"/>
                  <a:pt x="1803" y="139"/>
                  <a:pt x="1803" y="143"/>
                </a:cubicBezTo>
                <a:cubicBezTo>
                  <a:pt x="1803" y="146"/>
                  <a:pt x="1806" y="149"/>
                  <a:pt x="1811" y="149"/>
                </a:cubicBezTo>
                <a:cubicBezTo>
                  <a:pt x="1815" y="149"/>
                  <a:pt x="1818" y="146"/>
                  <a:pt x="1818" y="143"/>
                </a:cubicBezTo>
                <a:cubicBezTo>
                  <a:pt x="1818" y="139"/>
                  <a:pt x="1815" y="136"/>
                  <a:pt x="1811" y="136"/>
                </a:cubicBezTo>
                <a:close/>
                <a:moveTo>
                  <a:pt x="1811" y="155"/>
                </a:moveTo>
                <a:cubicBezTo>
                  <a:pt x="1806" y="155"/>
                  <a:pt x="1803" y="158"/>
                  <a:pt x="1803" y="162"/>
                </a:cubicBezTo>
                <a:cubicBezTo>
                  <a:pt x="1803" y="166"/>
                  <a:pt x="1806" y="169"/>
                  <a:pt x="1811" y="169"/>
                </a:cubicBezTo>
                <a:cubicBezTo>
                  <a:pt x="1815" y="169"/>
                  <a:pt x="1818" y="166"/>
                  <a:pt x="1818" y="162"/>
                </a:cubicBezTo>
                <a:cubicBezTo>
                  <a:pt x="1818" y="158"/>
                  <a:pt x="1815" y="155"/>
                  <a:pt x="1811" y="155"/>
                </a:cubicBezTo>
                <a:close/>
                <a:moveTo>
                  <a:pt x="1811" y="175"/>
                </a:moveTo>
                <a:cubicBezTo>
                  <a:pt x="1806" y="175"/>
                  <a:pt x="1803" y="178"/>
                  <a:pt x="1803" y="182"/>
                </a:cubicBezTo>
                <a:cubicBezTo>
                  <a:pt x="1803" y="185"/>
                  <a:pt x="1806" y="188"/>
                  <a:pt x="1811" y="188"/>
                </a:cubicBezTo>
                <a:cubicBezTo>
                  <a:pt x="1815" y="188"/>
                  <a:pt x="1818" y="185"/>
                  <a:pt x="1818" y="182"/>
                </a:cubicBezTo>
                <a:cubicBezTo>
                  <a:pt x="1818" y="178"/>
                  <a:pt x="1815" y="175"/>
                  <a:pt x="1811" y="175"/>
                </a:cubicBezTo>
                <a:close/>
                <a:moveTo>
                  <a:pt x="1811" y="194"/>
                </a:moveTo>
                <a:cubicBezTo>
                  <a:pt x="1806" y="194"/>
                  <a:pt x="1803" y="197"/>
                  <a:pt x="1803" y="201"/>
                </a:cubicBezTo>
                <a:cubicBezTo>
                  <a:pt x="1803" y="205"/>
                  <a:pt x="1806" y="208"/>
                  <a:pt x="1811" y="208"/>
                </a:cubicBezTo>
                <a:cubicBezTo>
                  <a:pt x="1815" y="208"/>
                  <a:pt x="1818" y="205"/>
                  <a:pt x="1818" y="201"/>
                </a:cubicBezTo>
                <a:cubicBezTo>
                  <a:pt x="1818" y="197"/>
                  <a:pt x="1815" y="194"/>
                  <a:pt x="1811" y="194"/>
                </a:cubicBezTo>
                <a:close/>
                <a:moveTo>
                  <a:pt x="1811" y="214"/>
                </a:moveTo>
                <a:cubicBezTo>
                  <a:pt x="1806" y="214"/>
                  <a:pt x="1803" y="217"/>
                  <a:pt x="1803" y="220"/>
                </a:cubicBezTo>
                <a:cubicBezTo>
                  <a:pt x="1803" y="224"/>
                  <a:pt x="1806" y="227"/>
                  <a:pt x="1811" y="227"/>
                </a:cubicBezTo>
                <a:cubicBezTo>
                  <a:pt x="1815" y="227"/>
                  <a:pt x="1818" y="224"/>
                  <a:pt x="1818" y="220"/>
                </a:cubicBezTo>
                <a:cubicBezTo>
                  <a:pt x="1818" y="217"/>
                  <a:pt x="1815" y="214"/>
                  <a:pt x="1811" y="214"/>
                </a:cubicBezTo>
                <a:close/>
                <a:moveTo>
                  <a:pt x="1811" y="233"/>
                </a:moveTo>
                <a:cubicBezTo>
                  <a:pt x="1806" y="233"/>
                  <a:pt x="1803" y="236"/>
                  <a:pt x="1803" y="239"/>
                </a:cubicBezTo>
                <a:cubicBezTo>
                  <a:pt x="1803" y="243"/>
                  <a:pt x="1806" y="245"/>
                  <a:pt x="1811" y="245"/>
                </a:cubicBezTo>
                <a:cubicBezTo>
                  <a:pt x="1815" y="245"/>
                  <a:pt x="1818" y="243"/>
                  <a:pt x="1818" y="239"/>
                </a:cubicBezTo>
                <a:cubicBezTo>
                  <a:pt x="1818" y="236"/>
                  <a:pt x="1815" y="233"/>
                  <a:pt x="1811" y="233"/>
                </a:cubicBezTo>
                <a:close/>
                <a:moveTo>
                  <a:pt x="1811" y="252"/>
                </a:moveTo>
                <a:cubicBezTo>
                  <a:pt x="1806" y="252"/>
                  <a:pt x="1803" y="255"/>
                  <a:pt x="1803" y="258"/>
                </a:cubicBezTo>
                <a:cubicBezTo>
                  <a:pt x="1803" y="262"/>
                  <a:pt x="1806" y="265"/>
                  <a:pt x="1811" y="265"/>
                </a:cubicBezTo>
                <a:cubicBezTo>
                  <a:pt x="1815" y="265"/>
                  <a:pt x="1818" y="262"/>
                  <a:pt x="1818" y="258"/>
                </a:cubicBezTo>
                <a:cubicBezTo>
                  <a:pt x="1818" y="255"/>
                  <a:pt x="1815" y="252"/>
                  <a:pt x="1811" y="252"/>
                </a:cubicBezTo>
                <a:close/>
                <a:moveTo>
                  <a:pt x="1811" y="271"/>
                </a:moveTo>
                <a:cubicBezTo>
                  <a:pt x="1806" y="271"/>
                  <a:pt x="1803" y="274"/>
                  <a:pt x="1803" y="278"/>
                </a:cubicBezTo>
                <a:cubicBezTo>
                  <a:pt x="1803" y="282"/>
                  <a:pt x="1806" y="285"/>
                  <a:pt x="1811" y="285"/>
                </a:cubicBezTo>
                <a:cubicBezTo>
                  <a:pt x="1815" y="285"/>
                  <a:pt x="1818" y="282"/>
                  <a:pt x="1818" y="278"/>
                </a:cubicBezTo>
                <a:cubicBezTo>
                  <a:pt x="1818" y="274"/>
                  <a:pt x="1815" y="271"/>
                  <a:pt x="1811" y="271"/>
                </a:cubicBezTo>
                <a:close/>
                <a:moveTo>
                  <a:pt x="1565" y="290"/>
                </a:moveTo>
                <a:cubicBezTo>
                  <a:pt x="1561" y="290"/>
                  <a:pt x="1558" y="293"/>
                  <a:pt x="1558" y="296"/>
                </a:cubicBezTo>
                <a:cubicBezTo>
                  <a:pt x="1558" y="300"/>
                  <a:pt x="1561" y="303"/>
                  <a:pt x="1565" y="303"/>
                </a:cubicBezTo>
                <a:cubicBezTo>
                  <a:pt x="1570" y="303"/>
                  <a:pt x="1573" y="300"/>
                  <a:pt x="1573" y="296"/>
                </a:cubicBezTo>
                <a:cubicBezTo>
                  <a:pt x="1573" y="293"/>
                  <a:pt x="1570" y="290"/>
                  <a:pt x="1565" y="290"/>
                </a:cubicBezTo>
                <a:close/>
                <a:moveTo>
                  <a:pt x="1565" y="309"/>
                </a:moveTo>
                <a:cubicBezTo>
                  <a:pt x="1561" y="309"/>
                  <a:pt x="1558" y="312"/>
                  <a:pt x="1558" y="316"/>
                </a:cubicBezTo>
                <a:cubicBezTo>
                  <a:pt x="1558" y="320"/>
                  <a:pt x="1561" y="323"/>
                  <a:pt x="1565" y="323"/>
                </a:cubicBezTo>
                <a:cubicBezTo>
                  <a:pt x="1570" y="323"/>
                  <a:pt x="1573" y="320"/>
                  <a:pt x="1573" y="316"/>
                </a:cubicBezTo>
                <a:cubicBezTo>
                  <a:pt x="1573" y="312"/>
                  <a:pt x="1570" y="309"/>
                  <a:pt x="1565" y="309"/>
                </a:cubicBezTo>
                <a:close/>
                <a:moveTo>
                  <a:pt x="1565" y="329"/>
                </a:moveTo>
                <a:cubicBezTo>
                  <a:pt x="1561" y="329"/>
                  <a:pt x="1558" y="332"/>
                  <a:pt x="1558" y="335"/>
                </a:cubicBezTo>
                <a:cubicBezTo>
                  <a:pt x="1558" y="339"/>
                  <a:pt x="1561" y="342"/>
                  <a:pt x="1565" y="342"/>
                </a:cubicBezTo>
                <a:cubicBezTo>
                  <a:pt x="1570" y="342"/>
                  <a:pt x="1573" y="339"/>
                  <a:pt x="1573" y="335"/>
                </a:cubicBezTo>
                <a:cubicBezTo>
                  <a:pt x="1573" y="332"/>
                  <a:pt x="1570" y="329"/>
                  <a:pt x="1565" y="329"/>
                </a:cubicBezTo>
                <a:close/>
                <a:moveTo>
                  <a:pt x="1565" y="348"/>
                </a:moveTo>
                <a:cubicBezTo>
                  <a:pt x="1561" y="348"/>
                  <a:pt x="1558" y="351"/>
                  <a:pt x="1558" y="355"/>
                </a:cubicBezTo>
                <a:cubicBezTo>
                  <a:pt x="1558" y="359"/>
                  <a:pt x="1561" y="362"/>
                  <a:pt x="1565" y="362"/>
                </a:cubicBezTo>
                <a:cubicBezTo>
                  <a:pt x="1570" y="362"/>
                  <a:pt x="1573" y="359"/>
                  <a:pt x="1573" y="355"/>
                </a:cubicBezTo>
                <a:cubicBezTo>
                  <a:pt x="1573" y="351"/>
                  <a:pt x="1570" y="348"/>
                  <a:pt x="1565" y="348"/>
                </a:cubicBezTo>
                <a:close/>
                <a:moveTo>
                  <a:pt x="1565" y="368"/>
                </a:moveTo>
                <a:cubicBezTo>
                  <a:pt x="1561" y="368"/>
                  <a:pt x="1558" y="371"/>
                  <a:pt x="1558" y="374"/>
                </a:cubicBezTo>
                <a:cubicBezTo>
                  <a:pt x="1558" y="378"/>
                  <a:pt x="1561" y="381"/>
                  <a:pt x="1565" y="381"/>
                </a:cubicBezTo>
                <a:cubicBezTo>
                  <a:pt x="1570" y="381"/>
                  <a:pt x="1573" y="378"/>
                  <a:pt x="1573" y="374"/>
                </a:cubicBezTo>
                <a:cubicBezTo>
                  <a:pt x="1573" y="371"/>
                  <a:pt x="1570" y="368"/>
                  <a:pt x="1565" y="368"/>
                </a:cubicBezTo>
                <a:close/>
                <a:moveTo>
                  <a:pt x="1543" y="387"/>
                </a:moveTo>
                <a:cubicBezTo>
                  <a:pt x="1539" y="387"/>
                  <a:pt x="1536" y="390"/>
                  <a:pt x="1536" y="393"/>
                </a:cubicBezTo>
                <a:cubicBezTo>
                  <a:pt x="1536" y="397"/>
                  <a:pt x="1539" y="400"/>
                  <a:pt x="1543" y="400"/>
                </a:cubicBezTo>
                <a:cubicBezTo>
                  <a:pt x="1548" y="400"/>
                  <a:pt x="1551" y="397"/>
                  <a:pt x="1551" y="393"/>
                </a:cubicBezTo>
                <a:cubicBezTo>
                  <a:pt x="1551" y="390"/>
                  <a:pt x="1548" y="387"/>
                  <a:pt x="1543" y="387"/>
                </a:cubicBezTo>
                <a:close/>
                <a:moveTo>
                  <a:pt x="1565" y="387"/>
                </a:moveTo>
                <a:cubicBezTo>
                  <a:pt x="1561" y="387"/>
                  <a:pt x="1558" y="390"/>
                  <a:pt x="1558" y="393"/>
                </a:cubicBezTo>
                <a:cubicBezTo>
                  <a:pt x="1558" y="397"/>
                  <a:pt x="1561" y="400"/>
                  <a:pt x="1565" y="400"/>
                </a:cubicBezTo>
                <a:cubicBezTo>
                  <a:pt x="1570" y="400"/>
                  <a:pt x="1573" y="397"/>
                  <a:pt x="1573" y="393"/>
                </a:cubicBezTo>
                <a:cubicBezTo>
                  <a:pt x="1573" y="390"/>
                  <a:pt x="1570" y="387"/>
                  <a:pt x="1565" y="387"/>
                </a:cubicBezTo>
                <a:close/>
                <a:moveTo>
                  <a:pt x="1543" y="406"/>
                </a:moveTo>
                <a:cubicBezTo>
                  <a:pt x="1539" y="406"/>
                  <a:pt x="1536" y="409"/>
                  <a:pt x="1536" y="413"/>
                </a:cubicBezTo>
                <a:cubicBezTo>
                  <a:pt x="1536" y="416"/>
                  <a:pt x="1539" y="419"/>
                  <a:pt x="1543" y="419"/>
                </a:cubicBezTo>
                <a:cubicBezTo>
                  <a:pt x="1548" y="419"/>
                  <a:pt x="1551" y="416"/>
                  <a:pt x="1551" y="413"/>
                </a:cubicBezTo>
                <a:cubicBezTo>
                  <a:pt x="1551" y="409"/>
                  <a:pt x="1548" y="406"/>
                  <a:pt x="1543" y="406"/>
                </a:cubicBezTo>
                <a:close/>
                <a:moveTo>
                  <a:pt x="1565" y="406"/>
                </a:moveTo>
                <a:cubicBezTo>
                  <a:pt x="1561" y="406"/>
                  <a:pt x="1558" y="409"/>
                  <a:pt x="1558" y="413"/>
                </a:cubicBezTo>
                <a:cubicBezTo>
                  <a:pt x="1558" y="416"/>
                  <a:pt x="1561" y="419"/>
                  <a:pt x="1565" y="419"/>
                </a:cubicBezTo>
                <a:cubicBezTo>
                  <a:pt x="1570" y="419"/>
                  <a:pt x="1573" y="416"/>
                  <a:pt x="1573" y="413"/>
                </a:cubicBezTo>
                <a:cubicBezTo>
                  <a:pt x="1573" y="409"/>
                  <a:pt x="1570" y="406"/>
                  <a:pt x="1565" y="406"/>
                </a:cubicBezTo>
                <a:close/>
                <a:moveTo>
                  <a:pt x="1543" y="425"/>
                </a:moveTo>
                <a:cubicBezTo>
                  <a:pt x="1539" y="425"/>
                  <a:pt x="1536" y="428"/>
                  <a:pt x="1536" y="432"/>
                </a:cubicBezTo>
                <a:cubicBezTo>
                  <a:pt x="1536" y="435"/>
                  <a:pt x="1539" y="438"/>
                  <a:pt x="1543" y="438"/>
                </a:cubicBezTo>
                <a:cubicBezTo>
                  <a:pt x="1548" y="438"/>
                  <a:pt x="1551" y="435"/>
                  <a:pt x="1551" y="432"/>
                </a:cubicBezTo>
                <a:cubicBezTo>
                  <a:pt x="1551" y="428"/>
                  <a:pt x="1548" y="425"/>
                  <a:pt x="1543" y="425"/>
                </a:cubicBezTo>
                <a:close/>
                <a:moveTo>
                  <a:pt x="1565" y="425"/>
                </a:moveTo>
                <a:cubicBezTo>
                  <a:pt x="1561" y="425"/>
                  <a:pt x="1558" y="428"/>
                  <a:pt x="1558" y="432"/>
                </a:cubicBezTo>
                <a:cubicBezTo>
                  <a:pt x="1558" y="435"/>
                  <a:pt x="1561" y="438"/>
                  <a:pt x="1565" y="438"/>
                </a:cubicBezTo>
                <a:cubicBezTo>
                  <a:pt x="1570" y="438"/>
                  <a:pt x="1573" y="435"/>
                  <a:pt x="1573" y="432"/>
                </a:cubicBezTo>
                <a:cubicBezTo>
                  <a:pt x="1573" y="428"/>
                  <a:pt x="1570" y="425"/>
                  <a:pt x="1565" y="425"/>
                </a:cubicBezTo>
                <a:close/>
                <a:moveTo>
                  <a:pt x="1543" y="446"/>
                </a:moveTo>
                <a:cubicBezTo>
                  <a:pt x="1539" y="446"/>
                  <a:pt x="1536" y="448"/>
                  <a:pt x="1536" y="452"/>
                </a:cubicBezTo>
                <a:cubicBezTo>
                  <a:pt x="1536" y="455"/>
                  <a:pt x="1539" y="458"/>
                  <a:pt x="1543" y="458"/>
                </a:cubicBezTo>
                <a:cubicBezTo>
                  <a:pt x="1548" y="458"/>
                  <a:pt x="1551" y="455"/>
                  <a:pt x="1551" y="452"/>
                </a:cubicBezTo>
                <a:cubicBezTo>
                  <a:pt x="1551" y="448"/>
                  <a:pt x="1548" y="446"/>
                  <a:pt x="1543" y="446"/>
                </a:cubicBezTo>
                <a:close/>
                <a:moveTo>
                  <a:pt x="1565" y="446"/>
                </a:moveTo>
                <a:cubicBezTo>
                  <a:pt x="1561" y="446"/>
                  <a:pt x="1558" y="448"/>
                  <a:pt x="1558" y="452"/>
                </a:cubicBezTo>
                <a:cubicBezTo>
                  <a:pt x="1558" y="455"/>
                  <a:pt x="1561" y="458"/>
                  <a:pt x="1565" y="458"/>
                </a:cubicBezTo>
                <a:cubicBezTo>
                  <a:pt x="1570" y="458"/>
                  <a:pt x="1573" y="455"/>
                  <a:pt x="1573" y="452"/>
                </a:cubicBezTo>
                <a:cubicBezTo>
                  <a:pt x="1573" y="448"/>
                  <a:pt x="1570" y="446"/>
                  <a:pt x="1565" y="446"/>
                </a:cubicBezTo>
                <a:close/>
                <a:moveTo>
                  <a:pt x="1543" y="464"/>
                </a:moveTo>
                <a:cubicBezTo>
                  <a:pt x="1539" y="464"/>
                  <a:pt x="1536" y="467"/>
                  <a:pt x="1536" y="471"/>
                </a:cubicBezTo>
                <a:cubicBezTo>
                  <a:pt x="1536" y="475"/>
                  <a:pt x="1539" y="478"/>
                  <a:pt x="1543" y="478"/>
                </a:cubicBezTo>
                <a:cubicBezTo>
                  <a:pt x="1548" y="478"/>
                  <a:pt x="1551" y="475"/>
                  <a:pt x="1551" y="471"/>
                </a:cubicBezTo>
                <a:cubicBezTo>
                  <a:pt x="1551" y="467"/>
                  <a:pt x="1548" y="464"/>
                  <a:pt x="1543" y="464"/>
                </a:cubicBezTo>
                <a:close/>
                <a:moveTo>
                  <a:pt x="1565" y="464"/>
                </a:moveTo>
                <a:cubicBezTo>
                  <a:pt x="1561" y="464"/>
                  <a:pt x="1558" y="467"/>
                  <a:pt x="1558" y="471"/>
                </a:cubicBezTo>
                <a:cubicBezTo>
                  <a:pt x="1558" y="475"/>
                  <a:pt x="1561" y="478"/>
                  <a:pt x="1565" y="478"/>
                </a:cubicBezTo>
                <a:cubicBezTo>
                  <a:pt x="1570" y="478"/>
                  <a:pt x="1573" y="475"/>
                  <a:pt x="1573" y="471"/>
                </a:cubicBezTo>
                <a:cubicBezTo>
                  <a:pt x="1573" y="467"/>
                  <a:pt x="1570" y="464"/>
                  <a:pt x="1565" y="464"/>
                </a:cubicBezTo>
                <a:close/>
                <a:moveTo>
                  <a:pt x="1543" y="484"/>
                </a:moveTo>
                <a:cubicBezTo>
                  <a:pt x="1539" y="484"/>
                  <a:pt x="1536" y="487"/>
                  <a:pt x="1536" y="490"/>
                </a:cubicBezTo>
                <a:cubicBezTo>
                  <a:pt x="1536" y="494"/>
                  <a:pt x="1539" y="497"/>
                  <a:pt x="1543" y="497"/>
                </a:cubicBezTo>
                <a:cubicBezTo>
                  <a:pt x="1548" y="497"/>
                  <a:pt x="1551" y="494"/>
                  <a:pt x="1551" y="490"/>
                </a:cubicBezTo>
                <a:cubicBezTo>
                  <a:pt x="1551" y="487"/>
                  <a:pt x="1548" y="484"/>
                  <a:pt x="1543" y="484"/>
                </a:cubicBezTo>
                <a:close/>
                <a:moveTo>
                  <a:pt x="1565" y="484"/>
                </a:moveTo>
                <a:cubicBezTo>
                  <a:pt x="1561" y="484"/>
                  <a:pt x="1558" y="487"/>
                  <a:pt x="1558" y="490"/>
                </a:cubicBezTo>
                <a:cubicBezTo>
                  <a:pt x="1558" y="494"/>
                  <a:pt x="1561" y="497"/>
                  <a:pt x="1565" y="497"/>
                </a:cubicBezTo>
                <a:cubicBezTo>
                  <a:pt x="1570" y="497"/>
                  <a:pt x="1573" y="494"/>
                  <a:pt x="1573" y="490"/>
                </a:cubicBezTo>
                <a:cubicBezTo>
                  <a:pt x="1573" y="487"/>
                  <a:pt x="1570" y="484"/>
                  <a:pt x="1565" y="484"/>
                </a:cubicBezTo>
                <a:close/>
                <a:moveTo>
                  <a:pt x="1543" y="503"/>
                </a:moveTo>
                <a:cubicBezTo>
                  <a:pt x="1539" y="503"/>
                  <a:pt x="1536" y="506"/>
                  <a:pt x="1536" y="509"/>
                </a:cubicBezTo>
                <a:cubicBezTo>
                  <a:pt x="1536" y="513"/>
                  <a:pt x="1539" y="516"/>
                  <a:pt x="1543" y="516"/>
                </a:cubicBezTo>
                <a:cubicBezTo>
                  <a:pt x="1548" y="516"/>
                  <a:pt x="1551" y="513"/>
                  <a:pt x="1551" y="509"/>
                </a:cubicBezTo>
                <a:cubicBezTo>
                  <a:pt x="1551" y="506"/>
                  <a:pt x="1548" y="503"/>
                  <a:pt x="1543" y="503"/>
                </a:cubicBezTo>
                <a:close/>
                <a:moveTo>
                  <a:pt x="1565" y="503"/>
                </a:moveTo>
                <a:cubicBezTo>
                  <a:pt x="1561" y="503"/>
                  <a:pt x="1558" y="506"/>
                  <a:pt x="1558" y="509"/>
                </a:cubicBezTo>
                <a:cubicBezTo>
                  <a:pt x="1558" y="513"/>
                  <a:pt x="1561" y="516"/>
                  <a:pt x="1565" y="516"/>
                </a:cubicBezTo>
                <a:cubicBezTo>
                  <a:pt x="1570" y="516"/>
                  <a:pt x="1573" y="513"/>
                  <a:pt x="1573" y="509"/>
                </a:cubicBezTo>
                <a:cubicBezTo>
                  <a:pt x="1573" y="506"/>
                  <a:pt x="1570" y="503"/>
                  <a:pt x="1565" y="503"/>
                </a:cubicBezTo>
                <a:close/>
                <a:moveTo>
                  <a:pt x="1543" y="522"/>
                </a:moveTo>
                <a:cubicBezTo>
                  <a:pt x="1539" y="522"/>
                  <a:pt x="1536" y="525"/>
                  <a:pt x="1536" y="529"/>
                </a:cubicBezTo>
                <a:cubicBezTo>
                  <a:pt x="1536" y="533"/>
                  <a:pt x="1539" y="536"/>
                  <a:pt x="1543" y="536"/>
                </a:cubicBezTo>
                <a:cubicBezTo>
                  <a:pt x="1548" y="536"/>
                  <a:pt x="1551" y="533"/>
                  <a:pt x="1551" y="529"/>
                </a:cubicBezTo>
                <a:cubicBezTo>
                  <a:pt x="1551" y="525"/>
                  <a:pt x="1548" y="522"/>
                  <a:pt x="1543" y="522"/>
                </a:cubicBezTo>
                <a:close/>
                <a:moveTo>
                  <a:pt x="1565" y="522"/>
                </a:moveTo>
                <a:cubicBezTo>
                  <a:pt x="1561" y="522"/>
                  <a:pt x="1558" y="525"/>
                  <a:pt x="1558" y="529"/>
                </a:cubicBezTo>
                <a:cubicBezTo>
                  <a:pt x="1558" y="533"/>
                  <a:pt x="1561" y="536"/>
                  <a:pt x="1565" y="536"/>
                </a:cubicBezTo>
                <a:cubicBezTo>
                  <a:pt x="1570" y="536"/>
                  <a:pt x="1573" y="533"/>
                  <a:pt x="1573" y="529"/>
                </a:cubicBezTo>
                <a:cubicBezTo>
                  <a:pt x="1573" y="525"/>
                  <a:pt x="1570" y="522"/>
                  <a:pt x="1565" y="522"/>
                </a:cubicBezTo>
                <a:close/>
                <a:moveTo>
                  <a:pt x="1543" y="542"/>
                </a:moveTo>
                <a:cubicBezTo>
                  <a:pt x="1539" y="542"/>
                  <a:pt x="1536" y="545"/>
                  <a:pt x="1536" y="549"/>
                </a:cubicBezTo>
                <a:cubicBezTo>
                  <a:pt x="1536" y="552"/>
                  <a:pt x="1539" y="556"/>
                  <a:pt x="1543" y="556"/>
                </a:cubicBezTo>
                <a:cubicBezTo>
                  <a:pt x="1548" y="556"/>
                  <a:pt x="1551" y="552"/>
                  <a:pt x="1551" y="549"/>
                </a:cubicBezTo>
                <a:cubicBezTo>
                  <a:pt x="1551" y="545"/>
                  <a:pt x="1548" y="542"/>
                  <a:pt x="1543" y="542"/>
                </a:cubicBezTo>
                <a:close/>
                <a:moveTo>
                  <a:pt x="1565" y="542"/>
                </a:moveTo>
                <a:cubicBezTo>
                  <a:pt x="1561" y="542"/>
                  <a:pt x="1558" y="545"/>
                  <a:pt x="1558" y="549"/>
                </a:cubicBezTo>
                <a:cubicBezTo>
                  <a:pt x="1558" y="552"/>
                  <a:pt x="1561" y="556"/>
                  <a:pt x="1565" y="556"/>
                </a:cubicBezTo>
                <a:cubicBezTo>
                  <a:pt x="1570" y="556"/>
                  <a:pt x="1573" y="552"/>
                  <a:pt x="1573" y="549"/>
                </a:cubicBezTo>
                <a:cubicBezTo>
                  <a:pt x="1573" y="545"/>
                  <a:pt x="1570" y="542"/>
                  <a:pt x="1565" y="542"/>
                </a:cubicBezTo>
                <a:close/>
                <a:moveTo>
                  <a:pt x="1565" y="561"/>
                </a:moveTo>
                <a:cubicBezTo>
                  <a:pt x="1561" y="561"/>
                  <a:pt x="1558" y="564"/>
                  <a:pt x="1558" y="567"/>
                </a:cubicBezTo>
                <a:cubicBezTo>
                  <a:pt x="1558" y="571"/>
                  <a:pt x="1561" y="574"/>
                  <a:pt x="1565" y="574"/>
                </a:cubicBezTo>
                <a:cubicBezTo>
                  <a:pt x="1570" y="574"/>
                  <a:pt x="1573" y="571"/>
                  <a:pt x="1573" y="567"/>
                </a:cubicBezTo>
                <a:cubicBezTo>
                  <a:pt x="1573" y="564"/>
                  <a:pt x="1570" y="561"/>
                  <a:pt x="1565" y="561"/>
                </a:cubicBezTo>
                <a:close/>
                <a:moveTo>
                  <a:pt x="1589" y="290"/>
                </a:moveTo>
                <a:cubicBezTo>
                  <a:pt x="1585" y="290"/>
                  <a:pt x="1581" y="293"/>
                  <a:pt x="1581" y="296"/>
                </a:cubicBezTo>
                <a:cubicBezTo>
                  <a:pt x="1581" y="300"/>
                  <a:pt x="1585" y="303"/>
                  <a:pt x="1589" y="303"/>
                </a:cubicBezTo>
                <a:cubicBezTo>
                  <a:pt x="1593" y="303"/>
                  <a:pt x="1597" y="300"/>
                  <a:pt x="1597" y="296"/>
                </a:cubicBezTo>
                <a:cubicBezTo>
                  <a:pt x="1597" y="293"/>
                  <a:pt x="1593" y="290"/>
                  <a:pt x="1589" y="290"/>
                </a:cubicBezTo>
                <a:close/>
                <a:moveTo>
                  <a:pt x="1611" y="290"/>
                </a:moveTo>
                <a:cubicBezTo>
                  <a:pt x="1607" y="290"/>
                  <a:pt x="1603" y="293"/>
                  <a:pt x="1603" y="296"/>
                </a:cubicBezTo>
                <a:cubicBezTo>
                  <a:pt x="1603" y="300"/>
                  <a:pt x="1607" y="303"/>
                  <a:pt x="1611" y="303"/>
                </a:cubicBezTo>
                <a:cubicBezTo>
                  <a:pt x="1615" y="303"/>
                  <a:pt x="1619" y="300"/>
                  <a:pt x="1619" y="296"/>
                </a:cubicBezTo>
                <a:cubicBezTo>
                  <a:pt x="1619" y="293"/>
                  <a:pt x="1615" y="290"/>
                  <a:pt x="1611" y="290"/>
                </a:cubicBezTo>
                <a:close/>
                <a:moveTo>
                  <a:pt x="1589" y="309"/>
                </a:moveTo>
                <a:cubicBezTo>
                  <a:pt x="1585" y="309"/>
                  <a:pt x="1581" y="312"/>
                  <a:pt x="1581" y="316"/>
                </a:cubicBezTo>
                <a:cubicBezTo>
                  <a:pt x="1581" y="320"/>
                  <a:pt x="1585" y="323"/>
                  <a:pt x="1589" y="323"/>
                </a:cubicBezTo>
                <a:cubicBezTo>
                  <a:pt x="1593" y="323"/>
                  <a:pt x="1597" y="320"/>
                  <a:pt x="1597" y="316"/>
                </a:cubicBezTo>
                <a:cubicBezTo>
                  <a:pt x="1597" y="312"/>
                  <a:pt x="1593" y="309"/>
                  <a:pt x="1589" y="309"/>
                </a:cubicBezTo>
                <a:close/>
                <a:moveTo>
                  <a:pt x="1611" y="309"/>
                </a:moveTo>
                <a:cubicBezTo>
                  <a:pt x="1607" y="309"/>
                  <a:pt x="1603" y="312"/>
                  <a:pt x="1603" y="316"/>
                </a:cubicBezTo>
                <a:cubicBezTo>
                  <a:pt x="1603" y="320"/>
                  <a:pt x="1607" y="323"/>
                  <a:pt x="1611" y="323"/>
                </a:cubicBezTo>
                <a:cubicBezTo>
                  <a:pt x="1615" y="323"/>
                  <a:pt x="1619" y="320"/>
                  <a:pt x="1619" y="316"/>
                </a:cubicBezTo>
                <a:cubicBezTo>
                  <a:pt x="1619" y="312"/>
                  <a:pt x="1615" y="309"/>
                  <a:pt x="1611" y="309"/>
                </a:cubicBezTo>
                <a:close/>
                <a:moveTo>
                  <a:pt x="1589" y="329"/>
                </a:moveTo>
                <a:cubicBezTo>
                  <a:pt x="1585" y="329"/>
                  <a:pt x="1581" y="332"/>
                  <a:pt x="1581" y="335"/>
                </a:cubicBezTo>
                <a:cubicBezTo>
                  <a:pt x="1581" y="339"/>
                  <a:pt x="1585" y="342"/>
                  <a:pt x="1589" y="342"/>
                </a:cubicBezTo>
                <a:cubicBezTo>
                  <a:pt x="1593" y="342"/>
                  <a:pt x="1597" y="339"/>
                  <a:pt x="1597" y="335"/>
                </a:cubicBezTo>
                <a:cubicBezTo>
                  <a:pt x="1597" y="332"/>
                  <a:pt x="1593" y="329"/>
                  <a:pt x="1589" y="329"/>
                </a:cubicBezTo>
                <a:close/>
                <a:moveTo>
                  <a:pt x="1611" y="329"/>
                </a:moveTo>
                <a:cubicBezTo>
                  <a:pt x="1607" y="329"/>
                  <a:pt x="1603" y="332"/>
                  <a:pt x="1603" y="335"/>
                </a:cubicBezTo>
                <a:cubicBezTo>
                  <a:pt x="1603" y="339"/>
                  <a:pt x="1607" y="342"/>
                  <a:pt x="1611" y="342"/>
                </a:cubicBezTo>
                <a:cubicBezTo>
                  <a:pt x="1615" y="342"/>
                  <a:pt x="1619" y="339"/>
                  <a:pt x="1619" y="335"/>
                </a:cubicBezTo>
                <a:cubicBezTo>
                  <a:pt x="1619" y="332"/>
                  <a:pt x="1615" y="329"/>
                  <a:pt x="1611" y="329"/>
                </a:cubicBezTo>
                <a:close/>
                <a:moveTo>
                  <a:pt x="1589" y="348"/>
                </a:moveTo>
                <a:cubicBezTo>
                  <a:pt x="1585" y="348"/>
                  <a:pt x="1581" y="351"/>
                  <a:pt x="1581" y="355"/>
                </a:cubicBezTo>
                <a:cubicBezTo>
                  <a:pt x="1581" y="359"/>
                  <a:pt x="1585" y="362"/>
                  <a:pt x="1589" y="362"/>
                </a:cubicBezTo>
                <a:cubicBezTo>
                  <a:pt x="1593" y="362"/>
                  <a:pt x="1597" y="359"/>
                  <a:pt x="1597" y="355"/>
                </a:cubicBezTo>
                <a:cubicBezTo>
                  <a:pt x="1597" y="351"/>
                  <a:pt x="1593" y="348"/>
                  <a:pt x="1589" y="348"/>
                </a:cubicBezTo>
                <a:close/>
                <a:moveTo>
                  <a:pt x="1611" y="348"/>
                </a:moveTo>
                <a:cubicBezTo>
                  <a:pt x="1607" y="348"/>
                  <a:pt x="1603" y="351"/>
                  <a:pt x="1603" y="355"/>
                </a:cubicBezTo>
                <a:cubicBezTo>
                  <a:pt x="1603" y="359"/>
                  <a:pt x="1607" y="362"/>
                  <a:pt x="1611" y="362"/>
                </a:cubicBezTo>
                <a:cubicBezTo>
                  <a:pt x="1615" y="362"/>
                  <a:pt x="1619" y="359"/>
                  <a:pt x="1619" y="355"/>
                </a:cubicBezTo>
                <a:cubicBezTo>
                  <a:pt x="1619" y="351"/>
                  <a:pt x="1615" y="348"/>
                  <a:pt x="1611" y="348"/>
                </a:cubicBezTo>
                <a:close/>
                <a:moveTo>
                  <a:pt x="1589" y="368"/>
                </a:moveTo>
                <a:cubicBezTo>
                  <a:pt x="1585" y="368"/>
                  <a:pt x="1581" y="371"/>
                  <a:pt x="1581" y="374"/>
                </a:cubicBezTo>
                <a:cubicBezTo>
                  <a:pt x="1581" y="378"/>
                  <a:pt x="1585" y="381"/>
                  <a:pt x="1589" y="381"/>
                </a:cubicBezTo>
                <a:cubicBezTo>
                  <a:pt x="1593" y="381"/>
                  <a:pt x="1597" y="378"/>
                  <a:pt x="1597" y="374"/>
                </a:cubicBezTo>
                <a:cubicBezTo>
                  <a:pt x="1597" y="371"/>
                  <a:pt x="1593" y="368"/>
                  <a:pt x="1589" y="368"/>
                </a:cubicBezTo>
                <a:close/>
                <a:moveTo>
                  <a:pt x="1611" y="368"/>
                </a:moveTo>
                <a:cubicBezTo>
                  <a:pt x="1607" y="368"/>
                  <a:pt x="1603" y="371"/>
                  <a:pt x="1603" y="374"/>
                </a:cubicBezTo>
                <a:cubicBezTo>
                  <a:pt x="1603" y="378"/>
                  <a:pt x="1607" y="381"/>
                  <a:pt x="1611" y="381"/>
                </a:cubicBezTo>
                <a:cubicBezTo>
                  <a:pt x="1615" y="381"/>
                  <a:pt x="1619" y="378"/>
                  <a:pt x="1619" y="374"/>
                </a:cubicBezTo>
                <a:cubicBezTo>
                  <a:pt x="1619" y="371"/>
                  <a:pt x="1615" y="368"/>
                  <a:pt x="1611" y="368"/>
                </a:cubicBezTo>
                <a:close/>
                <a:moveTo>
                  <a:pt x="1589" y="387"/>
                </a:moveTo>
                <a:cubicBezTo>
                  <a:pt x="1585" y="387"/>
                  <a:pt x="1581" y="390"/>
                  <a:pt x="1581" y="393"/>
                </a:cubicBezTo>
                <a:cubicBezTo>
                  <a:pt x="1581" y="397"/>
                  <a:pt x="1585" y="400"/>
                  <a:pt x="1589" y="400"/>
                </a:cubicBezTo>
                <a:cubicBezTo>
                  <a:pt x="1593" y="400"/>
                  <a:pt x="1597" y="397"/>
                  <a:pt x="1597" y="393"/>
                </a:cubicBezTo>
                <a:cubicBezTo>
                  <a:pt x="1597" y="390"/>
                  <a:pt x="1593" y="387"/>
                  <a:pt x="1589" y="387"/>
                </a:cubicBezTo>
                <a:close/>
                <a:moveTo>
                  <a:pt x="1611" y="387"/>
                </a:moveTo>
                <a:cubicBezTo>
                  <a:pt x="1607" y="387"/>
                  <a:pt x="1603" y="390"/>
                  <a:pt x="1603" y="393"/>
                </a:cubicBezTo>
                <a:cubicBezTo>
                  <a:pt x="1603" y="397"/>
                  <a:pt x="1607" y="400"/>
                  <a:pt x="1611" y="400"/>
                </a:cubicBezTo>
                <a:cubicBezTo>
                  <a:pt x="1615" y="400"/>
                  <a:pt x="1619" y="397"/>
                  <a:pt x="1619" y="393"/>
                </a:cubicBezTo>
                <a:cubicBezTo>
                  <a:pt x="1619" y="390"/>
                  <a:pt x="1615" y="387"/>
                  <a:pt x="1611" y="387"/>
                </a:cubicBezTo>
                <a:close/>
                <a:moveTo>
                  <a:pt x="1589" y="406"/>
                </a:moveTo>
                <a:cubicBezTo>
                  <a:pt x="1585" y="406"/>
                  <a:pt x="1581" y="409"/>
                  <a:pt x="1581" y="413"/>
                </a:cubicBezTo>
                <a:cubicBezTo>
                  <a:pt x="1581" y="416"/>
                  <a:pt x="1585" y="419"/>
                  <a:pt x="1589" y="419"/>
                </a:cubicBezTo>
                <a:cubicBezTo>
                  <a:pt x="1593" y="419"/>
                  <a:pt x="1597" y="416"/>
                  <a:pt x="1597" y="413"/>
                </a:cubicBezTo>
                <a:cubicBezTo>
                  <a:pt x="1597" y="409"/>
                  <a:pt x="1593" y="406"/>
                  <a:pt x="1589" y="406"/>
                </a:cubicBezTo>
                <a:close/>
                <a:moveTo>
                  <a:pt x="1611" y="406"/>
                </a:moveTo>
                <a:cubicBezTo>
                  <a:pt x="1607" y="406"/>
                  <a:pt x="1603" y="409"/>
                  <a:pt x="1603" y="413"/>
                </a:cubicBezTo>
                <a:cubicBezTo>
                  <a:pt x="1603" y="416"/>
                  <a:pt x="1607" y="419"/>
                  <a:pt x="1611" y="419"/>
                </a:cubicBezTo>
                <a:cubicBezTo>
                  <a:pt x="1615" y="419"/>
                  <a:pt x="1619" y="416"/>
                  <a:pt x="1619" y="413"/>
                </a:cubicBezTo>
                <a:cubicBezTo>
                  <a:pt x="1619" y="409"/>
                  <a:pt x="1615" y="406"/>
                  <a:pt x="1611" y="406"/>
                </a:cubicBezTo>
                <a:close/>
                <a:moveTo>
                  <a:pt x="1589" y="425"/>
                </a:moveTo>
                <a:cubicBezTo>
                  <a:pt x="1585" y="425"/>
                  <a:pt x="1581" y="428"/>
                  <a:pt x="1581" y="432"/>
                </a:cubicBezTo>
                <a:cubicBezTo>
                  <a:pt x="1581" y="435"/>
                  <a:pt x="1585" y="438"/>
                  <a:pt x="1589" y="438"/>
                </a:cubicBezTo>
                <a:cubicBezTo>
                  <a:pt x="1593" y="438"/>
                  <a:pt x="1597" y="435"/>
                  <a:pt x="1597" y="432"/>
                </a:cubicBezTo>
                <a:cubicBezTo>
                  <a:pt x="1597" y="428"/>
                  <a:pt x="1593" y="425"/>
                  <a:pt x="1589" y="425"/>
                </a:cubicBezTo>
                <a:close/>
                <a:moveTo>
                  <a:pt x="1611" y="425"/>
                </a:moveTo>
                <a:cubicBezTo>
                  <a:pt x="1607" y="425"/>
                  <a:pt x="1603" y="428"/>
                  <a:pt x="1603" y="432"/>
                </a:cubicBezTo>
                <a:cubicBezTo>
                  <a:pt x="1603" y="435"/>
                  <a:pt x="1607" y="438"/>
                  <a:pt x="1611" y="438"/>
                </a:cubicBezTo>
                <a:cubicBezTo>
                  <a:pt x="1615" y="438"/>
                  <a:pt x="1619" y="435"/>
                  <a:pt x="1619" y="432"/>
                </a:cubicBezTo>
                <a:cubicBezTo>
                  <a:pt x="1619" y="428"/>
                  <a:pt x="1615" y="425"/>
                  <a:pt x="1611" y="425"/>
                </a:cubicBezTo>
                <a:close/>
                <a:moveTo>
                  <a:pt x="1633" y="290"/>
                </a:moveTo>
                <a:cubicBezTo>
                  <a:pt x="1629" y="290"/>
                  <a:pt x="1625" y="293"/>
                  <a:pt x="1625" y="296"/>
                </a:cubicBezTo>
                <a:cubicBezTo>
                  <a:pt x="1625" y="300"/>
                  <a:pt x="1629" y="303"/>
                  <a:pt x="1633" y="303"/>
                </a:cubicBezTo>
                <a:cubicBezTo>
                  <a:pt x="1637" y="303"/>
                  <a:pt x="1641" y="300"/>
                  <a:pt x="1641" y="296"/>
                </a:cubicBezTo>
                <a:cubicBezTo>
                  <a:pt x="1641" y="293"/>
                  <a:pt x="1637" y="290"/>
                  <a:pt x="1633" y="290"/>
                </a:cubicBezTo>
                <a:close/>
                <a:moveTo>
                  <a:pt x="1655" y="290"/>
                </a:moveTo>
                <a:cubicBezTo>
                  <a:pt x="1651" y="290"/>
                  <a:pt x="1648" y="293"/>
                  <a:pt x="1648" y="296"/>
                </a:cubicBezTo>
                <a:cubicBezTo>
                  <a:pt x="1648" y="300"/>
                  <a:pt x="1651" y="303"/>
                  <a:pt x="1655" y="303"/>
                </a:cubicBezTo>
                <a:cubicBezTo>
                  <a:pt x="1659" y="303"/>
                  <a:pt x="1662" y="300"/>
                  <a:pt x="1662" y="296"/>
                </a:cubicBezTo>
                <a:cubicBezTo>
                  <a:pt x="1662" y="293"/>
                  <a:pt x="1659" y="290"/>
                  <a:pt x="1655" y="290"/>
                </a:cubicBezTo>
                <a:close/>
                <a:moveTo>
                  <a:pt x="1633" y="309"/>
                </a:moveTo>
                <a:cubicBezTo>
                  <a:pt x="1629" y="309"/>
                  <a:pt x="1625" y="312"/>
                  <a:pt x="1625" y="316"/>
                </a:cubicBezTo>
                <a:cubicBezTo>
                  <a:pt x="1625" y="320"/>
                  <a:pt x="1629" y="323"/>
                  <a:pt x="1633" y="323"/>
                </a:cubicBezTo>
                <a:cubicBezTo>
                  <a:pt x="1637" y="323"/>
                  <a:pt x="1641" y="320"/>
                  <a:pt x="1641" y="316"/>
                </a:cubicBezTo>
                <a:cubicBezTo>
                  <a:pt x="1641" y="312"/>
                  <a:pt x="1637" y="309"/>
                  <a:pt x="1633" y="309"/>
                </a:cubicBezTo>
                <a:close/>
                <a:moveTo>
                  <a:pt x="1655" y="309"/>
                </a:moveTo>
                <a:cubicBezTo>
                  <a:pt x="1651" y="309"/>
                  <a:pt x="1648" y="312"/>
                  <a:pt x="1648" y="316"/>
                </a:cubicBezTo>
                <a:cubicBezTo>
                  <a:pt x="1648" y="320"/>
                  <a:pt x="1651" y="323"/>
                  <a:pt x="1655" y="323"/>
                </a:cubicBezTo>
                <a:cubicBezTo>
                  <a:pt x="1659" y="323"/>
                  <a:pt x="1662" y="320"/>
                  <a:pt x="1662" y="316"/>
                </a:cubicBezTo>
                <a:cubicBezTo>
                  <a:pt x="1662" y="312"/>
                  <a:pt x="1659" y="309"/>
                  <a:pt x="1655" y="309"/>
                </a:cubicBezTo>
                <a:close/>
                <a:moveTo>
                  <a:pt x="1633" y="329"/>
                </a:moveTo>
                <a:cubicBezTo>
                  <a:pt x="1629" y="329"/>
                  <a:pt x="1625" y="332"/>
                  <a:pt x="1625" y="335"/>
                </a:cubicBezTo>
                <a:cubicBezTo>
                  <a:pt x="1625" y="339"/>
                  <a:pt x="1629" y="342"/>
                  <a:pt x="1633" y="342"/>
                </a:cubicBezTo>
                <a:cubicBezTo>
                  <a:pt x="1637" y="342"/>
                  <a:pt x="1641" y="339"/>
                  <a:pt x="1641" y="335"/>
                </a:cubicBezTo>
                <a:cubicBezTo>
                  <a:pt x="1641" y="332"/>
                  <a:pt x="1637" y="329"/>
                  <a:pt x="1633" y="329"/>
                </a:cubicBezTo>
                <a:close/>
                <a:moveTo>
                  <a:pt x="1655" y="329"/>
                </a:moveTo>
                <a:cubicBezTo>
                  <a:pt x="1651" y="329"/>
                  <a:pt x="1648" y="332"/>
                  <a:pt x="1648" y="335"/>
                </a:cubicBezTo>
                <a:cubicBezTo>
                  <a:pt x="1648" y="339"/>
                  <a:pt x="1651" y="342"/>
                  <a:pt x="1655" y="342"/>
                </a:cubicBezTo>
                <a:cubicBezTo>
                  <a:pt x="1659" y="342"/>
                  <a:pt x="1662" y="339"/>
                  <a:pt x="1662" y="335"/>
                </a:cubicBezTo>
                <a:cubicBezTo>
                  <a:pt x="1662" y="332"/>
                  <a:pt x="1659" y="329"/>
                  <a:pt x="1655" y="329"/>
                </a:cubicBezTo>
                <a:close/>
                <a:moveTo>
                  <a:pt x="1633" y="348"/>
                </a:moveTo>
                <a:cubicBezTo>
                  <a:pt x="1629" y="348"/>
                  <a:pt x="1625" y="351"/>
                  <a:pt x="1625" y="355"/>
                </a:cubicBezTo>
                <a:cubicBezTo>
                  <a:pt x="1625" y="359"/>
                  <a:pt x="1629" y="362"/>
                  <a:pt x="1633" y="362"/>
                </a:cubicBezTo>
                <a:cubicBezTo>
                  <a:pt x="1637" y="362"/>
                  <a:pt x="1641" y="359"/>
                  <a:pt x="1641" y="355"/>
                </a:cubicBezTo>
                <a:cubicBezTo>
                  <a:pt x="1641" y="351"/>
                  <a:pt x="1637" y="348"/>
                  <a:pt x="1633" y="348"/>
                </a:cubicBezTo>
                <a:close/>
                <a:moveTo>
                  <a:pt x="1655" y="348"/>
                </a:moveTo>
                <a:cubicBezTo>
                  <a:pt x="1651" y="348"/>
                  <a:pt x="1648" y="351"/>
                  <a:pt x="1648" y="355"/>
                </a:cubicBezTo>
                <a:cubicBezTo>
                  <a:pt x="1648" y="359"/>
                  <a:pt x="1651" y="362"/>
                  <a:pt x="1655" y="362"/>
                </a:cubicBezTo>
                <a:cubicBezTo>
                  <a:pt x="1659" y="362"/>
                  <a:pt x="1662" y="359"/>
                  <a:pt x="1662" y="355"/>
                </a:cubicBezTo>
                <a:cubicBezTo>
                  <a:pt x="1662" y="351"/>
                  <a:pt x="1659" y="348"/>
                  <a:pt x="1655" y="348"/>
                </a:cubicBezTo>
                <a:close/>
                <a:moveTo>
                  <a:pt x="1633" y="368"/>
                </a:moveTo>
                <a:cubicBezTo>
                  <a:pt x="1629" y="368"/>
                  <a:pt x="1625" y="371"/>
                  <a:pt x="1625" y="374"/>
                </a:cubicBezTo>
                <a:cubicBezTo>
                  <a:pt x="1625" y="378"/>
                  <a:pt x="1629" y="381"/>
                  <a:pt x="1633" y="381"/>
                </a:cubicBezTo>
                <a:cubicBezTo>
                  <a:pt x="1637" y="381"/>
                  <a:pt x="1641" y="378"/>
                  <a:pt x="1641" y="374"/>
                </a:cubicBezTo>
                <a:cubicBezTo>
                  <a:pt x="1641" y="371"/>
                  <a:pt x="1637" y="368"/>
                  <a:pt x="1633" y="368"/>
                </a:cubicBezTo>
                <a:close/>
                <a:moveTo>
                  <a:pt x="1655" y="368"/>
                </a:moveTo>
                <a:cubicBezTo>
                  <a:pt x="1651" y="368"/>
                  <a:pt x="1648" y="371"/>
                  <a:pt x="1648" y="374"/>
                </a:cubicBezTo>
                <a:cubicBezTo>
                  <a:pt x="1648" y="378"/>
                  <a:pt x="1651" y="381"/>
                  <a:pt x="1655" y="381"/>
                </a:cubicBezTo>
                <a:cubicBezTo>
                  <a:pt x="1659" y="381"/>
                  <a:pt x="1662" y="378"/>
                  <a:pt x="1662" y="374"/>
                </a:cubicBezTo>
                <a:cubicBezTo>
                  <a:pt x="1662" y="371"/>
                  <a:pt x="1659" y="368"/>
                  <a:pt x="1655" y="368"/>
                </a:cubicBezTo>
                <a:close/>
                <a:moveTo>
                  <a:pt x="1633" y="387"/>
                </a:moveTo>
                <a:cubicBezTo>
                  <a:pt x="1629" y="387"/>
                  <a:pt x="1625" y="390"/>
                  <a:pt x="1625" y="393"/>
                </a:cubicBezTo>
                <a:cubicBezTo>
                  <a:pt x="1625" y="397"/>
                  <a:pt x="1629" y="400"/>
                  <a:pt x="1633" y="400"/>
                </a:cubicBezTo>
                <a:cubicBezTo>
                  <a:pt x="1637" y="400"/>
                  <a:pt x="1641" y="397"/>
                  <a:pt x="1641" y="393"/>
                </a:cubicBezTo>
                <a:cubicBezTo>
                  <a:pt x="1641" y="390"/>
                  <a:pt x="1637" y="387"/>
                  <a:pt x="1633" y="387"/>
                </a:cubicBezTo>
                <a:close/>
                <a:moveTo>
                  <a:pt x="1655" y="387"/>
                </a:moveTo>
                <a:cubicBezTo>
                  <a:pt x="1651" y="387"/>
                  <a:pt x="1648" y="390"/>
                  <a:pt x="1648" y="393"/>
                </a:cubicBezTo>
                <a:cubicBezTo>
                  <a:pt x="1648" y="397"/>
                  <a:pt x="1651" y="400"/>
                  <a:pt x="1655" y="400"/>
                </a:cubicBezTo>
                <a:cubicBezTo>
                  <a:pt x="1659" y="400"/>
                  <a:pt x="1662" y="397"/>
                  <a:pt x="1662" y="393"/>
                </a:cubicBezTo>
                <a:cubicBezTo>
                  <a:pt x="1662" y="390"/>
                  <a:pt x="1659" y="387"/>
                  <a:pt x="1655" y="387"/>
                </a:cubicBezTo>
                <a:close/>
                <a:moveTo>
                  <a:pt x="1633" y="406"/>
                </a:moveTo>
                <a:cubicBezTo>
                  <a:pt x="1629" y="406"/>
                  <a:pt x="1625" y="409"/>
                  <a:pt x="1625" y="413"/>
                </a:cubicBezTo>
                <a:cubicBezTo>
                  <a:pt x="1625" y="416"/>
                  <a:pt x="1629" y="419"/>
                  <a:pt x="1633" y="419"/>
                </a:cubicBezTo>
                <a:cubicBezTo>
                  <a:pt x="1637" y="419"/>
                  <a:pt x="1641" y="416"/>
                  <a:pt x="1641" y="413"/>
                </a:cubicBezTo>
                <a:cubicBezTo>
                  <a:pt x="1641" y="409"/>
                  <a:pt x="1637" y="406"/>
                  <a:pt x="1633" y="406"/>
                </a:cubicBezTo>
                <a:close/>
                <a:moveTo>
                  <a:pt x="1655" y="406"/>
                </a:moveTo>
                <a:cubicBezTo>
                  <a:pt x="1651" y="406"/>
                  <a:pt x="1648" y="409"/>
                  <a:pt x="1648" y="413"/>
                </a:cubicBezTo>
                <a:cubicBezTo>
                  <a:pt x="1648" y="416"/>
                  <a:pt x="1651" y="419"/>
                  <a:pt x="1655" y="419"/>
                </a:cubicBezTo>
                <a:cubicBezTo>
                  <a:pt x="1659" y="419"/>
                  <a:pt x="1662" y="416"/>
                  <a:pt x="1662" y="413"/>
                </a:cubicBezTo>
                <a:cubicBezTo>
                  <a:pt x="1662" y="409"/>
                  <a:pt x="1659" y="406"/>
                  <a:pt x="1655" y="406"/>
                </a:cubicBezTo>
                <a:close/>
                <a:moveTo>
                  <a:pt x="1633" y="425"/>
                </a:moveTo>
                <a:cubicBezTo>
                  <a:pt x="1629" y="425"/>
                  <a:pt x="1625" y="428"/>
                  <a:pt x="1625" y="432"/>
                </a:cubicBezTo>
                <a:cubicBezTo>
                  <a:pt x="1625" y="435"/>
                  <a:pt x="1629" y="438"/>
                  <a:pt x="1633" y="438"/>
                </a:cubicBezTo>
                <a:cubicBezTo>
                  <a:pt x="1637" y="438"/>
                  <a:pt x="1641" y="435"/>
                  <a:pt x="1641" y="432"/>
                </a:cubicBezTo>
                <a:cubicBezTo>
                  <a:pt x="1641" y="428"/>
                  <a:pt x="1637" y="425"/>
                  <a:pt x="1633" y="425"/>
                </a:cubicBezTo>
                <a:close/>
                <a:moveTo>
                  <a:pt x="1655" y="425"/>
                </a:moveTo>
                <a:cubicBezTo>
                  <a:pt x="1651" y="425"/>
                  <a:pt x="1648" y="428"/>
                  <a:pt x="1648" y="432"/>
                </a:cubicBezTo>
                <a:cubicBezTo>
                  <a:pt x="1648" y="435"/>
                  <a:pt x="1651" y="438"/>
                  <a:pt x="1655" y="438"/>
                </a:cubicBezTo>
                <a:cubicBezTo>
                  <a:pt x="1659" y="438"/>
                  <a:pt x="1662" y="435"/>
                  <a:pt x="1662" y="432"/>
                </a:cubicBezTo>
                <a:cubicBezTo>
                  <a:pt x="1662" y="428"/>
                  <a:pt x="1659" y="425"/>
                  <a:pt x="1655" y="425"/>
                </a:cubicBezTo>
                <a:close/>
                <a:moveTo>
                  <a:pt x="1677" y="290"/>
                </a:moveTo>
                <a:cubicBezTo>
                  <a:pt x="1673" y="290"/>
                  <a:pt x="1670" y="293"/>
                  <a:pt x="1670" y="296"/>
                </a:cubicBezTo>
                <a:cubicBezTo>
                  <a:pt x="1670" y="300"/>
                  <a:pt x="1673" y="303"/>
                  <a:pt x="1677" y="303"/>
                </a:cubicBezTo>
                <a:cubicBezTo>
                  <a:pt x="1682" y="303"/>
                  <a:pt x="1685" y="300"/>
                  <a:pt x="1685" y="296"/>
                </a:cubicBezTo>
                <a:cubicBezTo>
                  <a:pt x="1685" y="293"/>
                  <a:pt x="1682" y="290"/>
                  <a:pt x="1677" y="290"/>
                </a:cubicBezTo>
                <a:close/>
                <a:moveTo>
                  <a:pt x="1700" y="290"/>
                </a:moveTo>
                <a:cubicBezTo>
                  <a:pt x="1696" y="290"/>
                  <a:pt x="1692" y="293"/>
                  <a:pt x="1692" y="296"/>
                </a:cubicBezTo>
                <a:cubicBezTo>
                  <a:pt x="1692" y="300"/>
                  <a:pt x="1696" y="303"/>
                  <a:pt x="1700" y="303"/>
                </a:cubicBezTo>
                <a:cubicBezTo>
                  <a:pt x="1704" y="303"/>
                  <a:pt x="1708" y="300"/>
                  <a:pt x="1708" y="296"/>
                </a:cubicBezTo>
                <a:cubicBezTo>
                  <a:pt x="1708" y="293"/>
                  <a:pt x="1704" y="290"/>
                  <a:pt x="1700" y="290"/>
                </a:cubicBezTo>
                <a:close/>
                <a:moveTo>
                  <a:pt x="1677" y="309"/>
                </a:moveTo>
                <a:cubicBezTo>
                  <a:pt x="1673" y="309"/>
                  <a:pt x="1670" y="312"/>
                  <a:pt x="1670" y="316"/>
                </a:cubicBezTo>
                <a:cubicBezTo>
                  <a:pt x="1670" y="320"/>
                  <a:pt x="1673" y="323"/>
                  <a:pt x="1677" y="323"/>
                </a:cubicBezTo>
                <a:cubicBezTo>
                  <a:pt x="1682" y="323"/>
                  <a:pt x="1685" y="320"/>
                  <a:pt x="1685" y="316"/>
                </a:cubicBezTo>
                <a:cubicBezTo>
                  <a:pt x="1685" y="312"/>
                  <a:pt x="1682" y="309"/>
                  <a:pt x="1677" y="309"/>
                </a:cubicBezTo>
                <a:close/>
                <a:moveTo>
                  <a:pt x="1700" y="309"/>
                </a:moveTo>
                <a:cubicBezTo>
                  <a:pt x="1696" y="309"/>
                  <a:pt x="1692" y="312"/>
                  <a:pt x="1692" y="316"/>
                </a:cubicBezTo>
                <a:cubicBezTo>
                  <a:pt x="1692" y="320"/>
                  <a:pt x="1696" y="323"/>
                  <a:pt x="1700" y="323"/>
                </a:cubicBezTo>
                <a:cubicBezTo>
                  <a:pt x="1704" y="323"/>
                  <a:pt x="1708" y="320"/>
                  <a:pt x="1708" y="316"/>
                </a:cubicBezTo>
                <a:cubicBezTo>
                  <a:pt x="1708" y="312"/>
                  <a:pt x="1704" y="309"/>
                  <a:pt x="1700" y="309"/>
                </a:cubicBezTo>
                <a:close/>
                <a:moveTo>
                  <a:pt x="1677" y="329"/>
                </a:moveTo>
                <a:cubicBezTo>
                  <a:pt x="1673" y="329"/>
                  <a:pt x="1670" y="332"/>
                  <a:pt x="1670" y="335"/>
                </a:cubicBezTo>
                <a:cubicBezTo>
                  <a:pt x="1670" y="339"/>
                  <a:pt x="1673" y="342"/>
                  <a:pt x="1677" y="342"/>
                </a:cubicBezTo>
                <a:cubicBezTo>
                  <a:pt x="1682" y="342"/>
                  <a:pt x="1685" y="339"/>
                  <a:pt x="1685" y="335"/>
                </a:cubicBezTo>
                <a:cubicBezTo>
                  <a:pt x="1685" y="332"/>
                  <a:pt x="1682" y="329"/>
                  <a:pt x="1677" y="329"/>
                </a:cubicBezTo>
                <a:close/>
                <a:moveTo>
                  <a:pt x="1700" y="329"/>
                </a:moveTo>
                <a:cubicBezTo>
                  <a:pt x="1696" y="329"/>
                  <a:pt x="1692" y="332"/>
                  <a:pt x="1692" y="335"/>
                </a:cubicBezTo>
                <a:cubicBezTo>
                  <a:pt x="1692" y="339"/>
                  <a:pt x="1696" y="342"/>
                  <a:pt x="1700" y="342"/>
                </a:cubicBezTo>
                <a:cubicBezTo>
                  <a:pt x="1704" y="342"/>
                  <a:pt x="1708" y="339"/>
                  <a:pt x="1708" y="335"/>
                </a:cubicBezTo>
                <a:cubicBezTo>
                  <a:pt x="1708" y="332"/>
                  <a:pt x="1704" y="329"/>
                  <a:pt x="1700" y="329"/>
                </a:cubicBezTo>
                <a:close/>
                <a:moveTo>
                  <a:pt x="1677" y="348"/>
                </a:moveTo>
                <a:cubicBezTo>
                  <a:pt x="1673" y="348"/>
                  <a:pt x="1670" y="351"/>
                  <a:pt x="1670" y="355"/>
                </a:cubicBezTo>
                <a:cubicBezTo>
                  <a:pt x="1670" y="359"/>
                  <a:pt x="1673" y="362"/>
                  <a:pt x="1677" y="362"/>
                </a:cubicBezTo>
                <a:cubicBezTo>
                  <a:pt x="1682" y="362"/>
                  <a:pt x="1685" y="359"/>
                  <a:pt x="1685" y="355"/>
                </a:cubicBezTo>
                <a:cubicBezTo>
                  <a:pt x="1685" y="351"/>
                  <a:pt x="1682" y="348"/>
                  <a:pt x="1677" y="348"/>
                </a:cubicBezTo>
                <a:close/>
                <a:moveTo>
                  <a:pt x="1700" y="348"/>
                </a:moveTo>
                <a:cubicBezTo>
                  <a:pt x="1696" y="348"/>
                  <a:pt x="1692" y="351"/>
                  <a:pt x="1692" y="355"/>
                </a:cubicBezTo>
                <a:cubicBezTo>
                  <a:pt x="1692" y="359"/>
                  <a:pt x="1696" y="362"/>
                  <a:pt x="1700" y="362"/>
                </a:cubicBezTo>
                <a:cubicBezTo>
                  <a:pt x="1704" y="362"/>
                  <a:pt x="1708" y="359"/>
                  <a:pt x="1708" y="355"/>
                </a:cubicBezTo>
                <a:cubicBezTo>
                  <a:pt x="1708" y="351"/>
                  <a:pt x="1704" y="348"/>
                  <a:pt x="1700" y="348"/>
                </a:cubicBezTo>
                <a:close/>
                <a:moveTo>
                  <a:pt x="1677" y="368"/>
                </a:moveTo>
                <a:cubicBezTo>
                  <a:pt x="1673" y="368"/>
                  <a:pt x="1670" y="371"/>
                  <a:pt x="1670" y="374"/>
                </a:cubicBezTo>
                <a:cubicBezTo>
                  <a:pt x="1670" y="378"/>
                  <a:pt x="1673" y="381"/>
                  <a:pt x="1677" y="381"/>
                </a:cubicBezTo>
                <a:cubicBezTo>
                  <a:pt x="1682" y="381"/>
                  <a:pt x="1685" y="378"/>
                  <a:pt x="1685" y="374"/>
                </a:cubicBezTo>
                <a:cubicBezTo>
                  <a:pt x="1685" y="371"/>
                  <a:pt x="1682" y="368"/>
                  <a:pt x="1677" y="368"/>
                </a:cubicBezTo>
                <a:close/>
                <a:moveTo>
                  <a:pt x="1700" y="368"/>
                </a:moveTo>
                <a:cubicBezTo>
                  <a:pt x="1696" y="368"/>
                  <a:pt x="1692" y="371"/>
                  <a:pt x="1692" y="374"/>
                </a:cubicBezTo>
                <a:cubicBezTo>
                  <a:pt x="1692" y="378"/>
                  <a:pt x="1696" y="381"/>
                  <a:pt x="1700" y="381"/>
                </a:cubicBezTo>
                <a:cubicBezTo>
                  <a:pt x="1704" y="381"/>
                  <a:pt x="1708" y="378"/>
                  <a:pt x="1708" y="374"/>
                </a:cubicBezTo>
                <a:cubicBezTo>
                  <a:pt x="1708" y="371"/>
                  <a:pt x="1704" y="368"/>
                  <a:pt x="1700" y="368"/>
                </a:cubicBezTo>
                <a:close/>
                <a:moveTo>
                  <a:pt x="1677" y="387"/>
                </a:moveTo>
                <a:cubicBezTo>
                  <a:pt x="1673" y="387"/>
                  <a:pt x="1670" y="390"/>
                  <a:pt x="1670" y="393"/>
                </a:cubicBezTo>
                <a:cubicBezTo>
                  <a:pt x="1670" y="397"/>
                  <a:pt x="1673" y="400"/>
                  <a:pt x="1677" y="400"/>
                </a:cubicBezTo>
                <a:cubicBezTo>
                  <a:pt x="1682" y="400"/>
                  <a:pt x="1685" y="397"/>
                  <a:pt x="1685" y="393"/>
                </a:cubicBezTo>
                <a:cubicBezTo>
                  <a:pt x="1685" y="390"/>
                  <a:pt x="1682" y="387"/>
                  <a:pt x="1677" y="387"/>
                </a:cubicBezTo>
                <a:close/>
                <a:moveTo>
                  <a:pt x="1700" y="387"/>
                </a:moveTo>
                <a:cubicBezTo>
                  <a:pt x="1696" y="387"/>
                  <a:pt x="1692" y="390"/>
                  <a:pt x="1692" y="393"/>
                </a:cubicBezTo>
                <a:cubicBezTo>
                  <a:pt x="1692" y="397"/>
                  <a:pt x="1696" y="400"/>
                  <a:pt x="1700" y="400"/>
                </a:cubicBezTo>
                <a:cubicBezTo>
                  <a:pt x="1704" y="400"/>
                  <a:pt x="1708" y="397"/>
                  <a:pt x="1708" y="393"/>
                </a:cubicBezTo>
                <a:cubicBezTo>
                  <a:pt x="1708" y="390"/>
                  <a:pt x="1704" y="387"/>
                  <a:pt x="1700" y="387"/>
                </a:cubicBezTo>
                <a:close/>
                <a:moveTo>
                  <a:pt x="1677" y="406"/>
                </a:moveTo>
                <a:cubicBezTo>
                  <a:pt x="1673" y="406"/>
                  <a:pt x="1670" y="409"/>
                  <a:pt x="1670" y="413"/>
                </a:cubicBezTo>
                <a:cubicBezTo>
                  <a:pt x="1670" y="416"/>
                  <a:pt x="1673" y="419"/>
                  <a:pt x="1677" y="419"/>
                </a:cubicBezTo>
                <a:cubicBezTo>
                  <a:pt x="1682" y="419"/>
                  <a:pt x="1685" y="416"/>
                  <a:pt x="1685" y="413"/>
                </a:cubicBezTo>
                <a:cubicBezTo>
                  <a:pt x="1685" y="409"/>
                  <a:pt x="1682" y="406"/>
                  <a:pt x="1677" y="406"/>
                </a:cubicBezTo>
                <a:close/>
                <a:moveTo>
                  <a:pt x="1700" y="406"/>
                </a:moveTo>
                <a:cubicBezTo>
                  <a:pt x="1696" y="406"/>
                  <a:pt x="1692" y="409"/>
                  <a:pt x="1692" y="413"/>
                </a:cubicBezTo>
                <a:cubicBezTo>
                  <a:pt x="1692" y="416"/>
                  <a:pt x="1696" y="419"/>
                  <a:pt x="1700" y="419"/>
                </a:cubicBezTo>
                <a:cubicBezTo>
                  <a:pt x="1704" y="419"/>
                  <a:pt x="1708" y="416"/>
                  <a:pt x="1708" y="413"/>
                </a:cubicBezTo>
                <a:cubicBezTo>
                  <a:pt x="1708" y="409"/>
                  <a:pt x="1704" y="406"/>
                  <a:pt x="1700" y="406"/>
                </a:cubicBezTo>
                <a:close/>
                <a:moveTo>
                  <a:pt x="1677" y="425"/>
                </a:moveTo>
                <a:cubicBezTo>
                  <a:pt x="1673" y="425"/>
                  <a:pt x="1670" y="428"/>
                  <a:pt x="1670" y="432"/>
                </a:cubicBezTo>
                <a:cubicBezTo>
                  <a:pt x="1670" y="435"/>
                  <a:pt x="1673" y="438"/>
                  <a:pt x="1677" y="438"/>
                </a:cubicBezTo>
                <a:cubicBezTo>
                  <a:pt x="1682" y="438"/>
                  <a:pt x="1685" y="435"/>
                  <a:pt x="1685" y="432"/>
                </a:cubicBezTo>
                <a:cubicBezTo>
                  <a:pt x="1685" y="428"/>
                  <a:pt x="1682" y="425"/>
                  <a:pt x="1677" y="425"/>
                </a:cubicBezTo>
                <a:close/>
                <a:moveTo>
                  <a:pt x="1700" y="425"/>
                </a:moveTo>
                <a:cubicBezTo>
                  <a:pt x="1696" y="425"/>
                  <a:pt x="1692" y="428"/>
                  <a:pt x="1692" y="432"/>
                </a:cubicBezTo>
                <a:cubicBezTo>
                  <a:pt x="1692" y="435"/>
                  <a:pt x="1696" y="438"/>
                  <a:pt x="1700" y="438"/>
                </a:cubicBezTo>
                <a:cubicBezTo>
                  <a:pt x="1704" y="438"/>
                  <a:pt x="1708" y="435"/>
                  <a:pt x="1708" y="432"/>
                </a:cubicBezTo>
                <a:cubicBezTo>
                  <a:pt x="1708" y="428"/>
                  <a:pt x="1704" y="425"/>
                  <a:pt x="1700" y="425"/>
                </a:cubicBezTo>
                <a:close/>
                <a:moveTo>
                  <a:pt x="1722" y="290"/>
                </a:moveTo>
                <a:cubicBezTo>
                  <a:pt x="1718" y="290"/>
                  <a:pt x="1714" y="293"/>
                  <a:pt x="1714" y="296"/>
                </a:cubicBezTo>
                <a:cubicBezTo>
                  <a:pt x="1714" y="300"/>
                  <a:pt x="1718" y="303"/>
                  <a:pt x="1722" y="303"/>
                </a:cubicBezTo>
                <a:cubicBezTo>
                  <a:pt x="1726" y="303"/>
                  <a:pt x="1730" y="300"/>
                  <a:pt x="1730" y="296"/>
                </a:cubicBezTo>
                <a:cubicBezTo>
                  <a:pt x="1730" y="293"/>
                  <a:pt x="1726" y="290"/>
                  <a:pt x="1722" y="290"/>
                </a:cubicBezTo>
                <a:close/>
                <a:moveTo>
                  <a:pt x="1744" y="290"/>
                </a:moveTo>
                <a:cubicBezTo>
                  <a:pt x="1740" y="290"/>
                  <a:pt x="1736" y="293"/>
                  <a:pt x="1736" y="296"/>
                </a:cubicBezTo>
                <a:cubicBezTo>
                  <a:pt x="1736" y="300"/>
                  <a:pt x="1740" y="303"/>
                  <a:pt x="1744" y="303"/>
                </a:cubicBezTo>
                <a:cubicBezTo>
                  <a:pt x="1748" y="303"/>
                  <a:pt x="1751" y="300"/>
                  <a:pt x="1751" y="296"/>
                </a:cubicBezTo>
                <a:cubicBezTo>
                  <a:pt x="1751" y="293"/>
                  <a:pt x="1748" y="290"/>
                  <a:pt x="1744" y="290"/>
                </a:cubicBezTo>
                <a:close/>
                <a:moveTo>
                  <a:pt x="1722" y="309"/>
                </a:moveTo>
                <a:cubicBezTo>
                  <a:pt x="1718" y="309"/>
                  <a:pt x="1714" y="312"/>
                  <a:pt x="1714" y="316"/>
                </a:cubicBezTo>
                <a:cubicBezTo>
                  <a:pt x="1714" y="320"/>
                  <a:pt x="1718" y="323"/>
                  <a:pt x="1722" y="323"/>
                </a:cubicBezTo>
                <a:cubicBezTo>
                  <a:pt x="1726" y="323"/>
                  <a:pt x="1730" y="320"/>
                  <a:pt x="1730" y="316"/>
                </a:cubicBezTo>
                <a:cubicBezTo>
                  <a:pt x="1730" y="312"/>
                  <a:pt x="1726" y="309"/>
                  <a:pt x="1722" y="309"/>
                </a:cubicBezTo>
                <a:close/>
                <a:moveTo>
                  <a:pt x="1744" y="309"/>
                </a:moveTo>
                <a:cubicBezTo>
                  <a:pt x="1740" y="309"/>
                  <a:pt x="1736" y="312"/>
                  <a:pt x="1736" y="316"/>
                </a:cubicBezTo>
                <a:cubicBezTo>
                  <a:pt x="1736" y="320"/>
                  <a:pt x="1740" y="323"/>
                  <a:pt x="1744" y="323"/>
                </a:cubicBezTo>
                <a:cubicBezTo>
                  <a:pt x="1748" y="323"/>
                  <a:pt x="1751" y="320"/>
                  <a:pt x="1751" y="316"/>
                </a:cubicBezTo>
                <a:cubicBezTo>
                  <a:pt x="1751" y="312"/>
                  <a:pt x="1748" y="309"/>
                  <a:pt x="1744" y="309"/>
                </a:cubicBezTo>
                <a:close/>
                <a:moveTo>
                  <a:pt x="1722" y="329"/>
                </a:moveTo>
                <a:cubicBezTo>
                  <a:pt x="1718" y="329"/>
                  <a:pt x="1714" y="332"/>
                  <a:pt x="1714" y="335"/>
                </a:cubicBezTo>
                <a:cubicBezTo>
                  <a:pt x="1714" y="339"/>
                  <a:pt x="1718" y="342"/>
                  <a:pt x="1722" y="342"/>
                </a:cubicBezTo>
                <a:cubicBezTo>
                  <a:pt x="1726" y="342"/>
                  <a:pt x="1730" y="339"/>
                  <a:pt x="1730" y="335"/>
                </a:cubicBezTo>
                <a:cubicBezTo>
                  <a:pt x="1730" y="332"/>
                  <a:pt x="1726" y="329"/>
                  <a:pt x="1722" y="329"/>
                </a:cubicBezTo>
                <a:close/>
                <a:moveTo>
                  <a:pt x="1744" y="329"/>
                </a:moveTo>
                <a:cubicBezTo>
                  <a:pt x="1740" y="329"/>
                  <a:pt x="1736" y="332"/>
                  <a:pt x="1736" y="335"/>
                </a:cubicBezTo>
                <a:cubicBezTo>
                  <a:pt x="1736" y="339"/>
                  <a:pt x="1740" y="342"/>
                  <a:pt x="1744" y="342"/>
                </a:cubicBezTo>
                <a:cubicBezTo>
                  <a:pt x="1748" y="342"/>
                  <a:pt x="1751" y="339"/>
                  <a:pt x="1751" y="335"/>
                </a:cubicBezTo>
                <a:cubicBezTo>
                  <a:pt x="1751" y="332"/>
                  <a:pt x="1748" y="329"/>
                  <a:pt x="1744" y="329"/>
                </a:cubicBezTo>
                <a:close/>
                <a:moveTo>
                  <a:pt x="1722" y="348"/>
                </a:moveTo>
                <a:cubicBezTo>
                  <a:pt x="1718" y="348"/>
                  <a:pt x="1714" y="351"/>
                  <a:pt x="1714" y="355"/>
                </a:cubicBezTo>
                <a:cubicBezTo>
                  <a:pt x="1714" y="359"/>
                  <a:pt x="1718" y="362"/>
                  <a:pt x="1722" y="362"/>
                </a:cubicBezTo>
                <a:cubicBezTo>
                  <a:pt x="1726" y="362"/>
                  <a:pt x="1730" y="359"/>
                  <a:pt x="1730" y="355"/>
                </a:cubicBezTo>
                <a:cubicBezTo>
                  <a:pt x="1730" y="351"/>
                  <a:pt x="1726" y="348"/>
                  <a:pt x="1722" y="348"/>
                </a:cubicBezTo>
                <a:close/>
                <a:moveTo>
                  <a:pt x="1744" y="348"/>
                </a:moveTo>
                <a:cubicBezTo>
                  <a:pt x="1740" y="348"/>
                  <a:pt x="1736" y="351"/>
                  <a:pt x="1736" y="355"/>
                </a:cubicBezTo>
                <a:cubicBezTo>
                  <a:pt x="1736" y="359"/>
                  <a:pt x="1740" y="362"/>
                  <a:pt x="1744" y="362"/>
                </a:cubicBezTo>
                <a:cubicBezTo>
                  <a:pt x="1748" y="362"/>
                  <a:pt x="1751" y="359"/>
                  <a:pt x="1751" y="355"/>
                </a:cubicBezTo>
                <a:cubicBezTo>
                  <a:pt x="1751" y="351"/>
                  <a:pt x="1748" y="348"/>
                  <a:pt x="1744" y="348"/>
                </a:cubicBezTo>
                <a:close/>
                <a:moveTo>
                  <a:pt x="1722" y="368"/>
                </a:moveTo>
                <a:cubicBezTo>
                  <a:pt x="1718" y="368"/>
                  <a:pt x="1714" y="371"/>
                  <a:pt x="1714" y="374"/>
                </a:cubicBezTo>
                <a:cubicBezTo>
                  <a:pt x="1714" y="378"/>
                  <a:pt x="1718" y="381"/>
                  <a:pt x="1722" y="381"/>
                </a:cubicBezTo>
                <a:cubicBezTo>
                  <a:pt x="1726" y="381"/>
                  <a:pt x="1730" y="378"/>
                  <a:pt x="1730" y="374"/>
                </a:cubicBezTo>
                <a:cubicBezTo>
                  <a:pt x="1730" y="371"/>
                  <a:pt x="1726" y="368"/>
                  <a:pt x="1722" y="368"/>
                </a:cubicBezTo>
                <a:close/>
                <a:moveTo>
                  <a:pt x="1744" y="368"/>
                </a:moveTo>
                <a:cubicBezTo>
                  <a:pt x="1740" y="368"/>
                  <a:pt x="1736" y="371"/>
                  <a:pt x="1736" y="374"/>
                </a:cubicBezTo>
                <a:cubicBezTo>
                  <a:pt x="1736" y="378"/>
                  <a:pt x="1740" y="381"/>
                  <a:pt x="1744" y="381"/>
                </a:cubicBezTo>
                <a:cubicBezTo>
                  <a:pt x="1748" y="381"/>
                  <a:pt x="1751" y="378"/>
                  <a:pt x="1751" y="374"/>
                </a:cubicBezTo>
                <a:cubicBezTo>
                  <a:pt x="1751" y="371"/>
                  <a:pt x="1748" y="368"/>
                  <a:pt x="1744" y="368"/>
                </a:cubicBezTo>
                <a:close/>
                <a:moveTo>
                  <a:pt x="1722" y="387"/>
                </a:moveTo>
                <a:cubicBezTo>
                  <a:pt x="1718" y="387"/>
                  <a:pt x="1714" y="390"/>
                  <a:pt x="1714" y="393"/>
                </a:cubicBezTo>
                <a:cubicBezTo>
                  <a:pt x="1714" y="397"/>
                  <a:pt x="1718" y="400"/>
                  <a:pt x="1722" y="400"/>
                </a:cubicBezTo>
                <a:cubicBezTo>
                  <a:pt x="1726" y="400"/>
                  <a:pt x="1730" y="397"/>
                  <a:pt x="1730" y="393"/>
                </a:cubicBezTo>
                <a:cubicBezTo>
                  <a:pt x="1730" y="390"/>
                  <a:pt x="1726" y="387"/>
                  <a:pt x="1722" y="387"/>
                </a:cubicBezTo>
                <a:close/>
                <a:moveTo>
                  <a:pt x="1744" y="387"/>
                </a:moveTo>
                <a:cubicBezTo>
                  <a:pt x="1740" y="387"/>
                  <a:pt x="1736" y="390"/>
                  <a:pt x="1736" y="393"/>
                </a:cubicBezTo>
                <a:cubicBezTo>
                  <a:pt x="1736" y="397"/>
                  <a:pt x="1740" y="400"/>
                  <a:pt x="1744" y="400"/>
                </a:cubicBezTo>
                <a:cubicBezTo>
                  <a:pt x="1748" y="400"/>
                  <a:pt x="1751" y="397"/>
                  <a:pt x="1751" y="393"/>
                </a:cubicBezTo>
                <a:cubicBezTo>
                  <a:pt x="1751" y="390"/>
                  <a:pt x="1748" y="387"/>
                  <a:pt x="1744" y="387"/>
                </a:cubicBezTo>
                <a:close/>
                <a:moveTo>
                  <a:pt x="1722" y="406"/>
                </a:moveTo>
                <a:cubicBezTo>
                  <a:pt x="1718" y="406"/>
                  <a:pt x="1714" y="409"/>
                  <a:pt x="1714" y="413"/>
                </a:cubicBezTo>
                <a:cubicBezTo>
                  <a:pt x="1714" y="416"/>
                  <a:pt x="1718" y="419"/>
                  <a:pt x="1722" y="419"/>
                </a:cubicBezTo>
                <a:cubicBezTo>
                  <a:pt x="1726" y="419"/>
                  <a:pt x="1730" y="416"/>
                  <a:pt x="1730" y="413"/>
                </a:cubicBezTo>
                <a:cubicBezTo>
                  <a:pt x="1730" y="409"/>
                  <a:pt x="1726" y="406"/>
                  <a:pt x="1722" y="406"/>
                </a:cubicBezTo>
                <a:close/>
                <a:moveTo>
                  <a:pt x="1744" y="406"/>
                </a:moveTo>
                <a:cubicBezTo>
                  <a:pt x="1740" y="406"/>
                  <a:pt x="1736" y="409"/>
                  <a:pt x="1736" y="413"/>
                </a:cubicBezTo>
                <a:cubicBezTo>
                  <a:pt x="1736" y="416"/>
                  <a:pt x="1740" y="419"/>
                  <a:pt x="1744" y="419"/>
                </a:cubicBezTo>
                <a:cubicBezTo>
                  <a:pt x="1748" y="419"/>
                  <a:pt x="1751" y="416"/>
                  <a:pt x="1751" y="413"/>
                </a:cubicBezTo>
                <a:cubicBezTo>
                  <a:pt x="1751" y="409"/>
                  <a:pt x="1748" y="406"/>
                  <a:pt x="1744" y="406"/>
                </a:cubicBezTo>
                <a:close/>
                <a:moveTo>
                  <a:pt x="1722" y="425"/>
                </a:moveTo>
                <a:cubicBezTo>
                  <a:pt x="1718" y="425"/>
                  <a:pt x="1714" y="428"/>
                  <a:pt x="1714" y="432"/>
                </a:cubicBezTo>
                <a:cubicBezTo>
                  <a:pt x="1714" y="435"/>
                  <a:pt x="1718" y="438"/>
                  <a:pt x="1722" y="438"/>
                </a:cubicBezTo>
                <a:cubicBezTo>
                  <a:pt x="1726" y="438"/>
                  <a:pt x="1730" y="435"/>
                  <a:pt x="1730" y="432"/>
                </a:cubicBezTo>
                <a:cubicBezTo>
                  <a:pt x="1730" y="428"/>
                  <a:pt x="1726" y="425"/>
                  <a:pt x="1722" y="425"/>
                </a:cubicBezTo>
                <a:close/>
                <a:moveTo>
                  <a:pt x="1744" y="425"/>
                </a:moveTo>
                <a:cubicBezTo>
                  <a:pt x="1740" y="425"/>
                  <a:pt x="1736" y="428"/>
                  <a:pt x="1736" y="432"/>
                </a:cubicBezTo>
                <a:cubicBezTo>
                  <a:pt x="1736" y="435"/>
                  <a:pt x="1740" y="438"/>
                  <a:pt x="1744" y="438"/>
                </a:cubicBezTo>
                <a:cubicBezTo>
                  <a:pt x="1748" y="438"/>
                  <a:pt x="1751" y="435"/>
                  <a:pt x="1751" y="432"/>
                </a:cubicBezTo>
                <a:cubicBezTo>
                  <a:pt x="1751" y="428"/>
                  <a:pt x="1748" y="425"/>
                  <a:pt x="1744" y="425"/>
                </a:cubicBezTo>
                <a:close/>
                <a:moveTo>
                  <a:pt x="1589" y="446"/>
                </a:moveTo>
                <a:cubicBezTo>
                  <a:pt x="1585" y="446"/>
                  <a:pt x="1581" y="448"/>
                  <a:pt x="1581" y="452"/>
                </a:cubicBezTo>
                <a:cubicBezTo>
                  <a:pt x="1581" y="455"/>
                  <a:pt x="1585" y="458"/>
                  <a:pt x="1589" y="458"/>
                </a:cubicBezTo>
                <a:cubicBezTo>
                  <a:pt x="1593" y="458"/>
                  <a:pt x="1597" y="455"/>
                  <a:pt x="1597" y="452"/>
                </a:cubicBezTo>
                <a:cubicBezTo>
                  <a:pt x="1597" y="448"/>
                  <a:pt x="1593" y="446"/>
                  <a:pt x="1589" y="446"/>
                </a:cubicBezTo>
                <a:close/>
                <a:moveTo>
                  <a:pt x="1611" y="446"/>
                </a:moveTo>
                <a:cubicBezTo>
                  <a:pt x="1607" y="446"/>
                  <a:pt x="1603" y="448"/>
                  <a:pt x="1603" y="452"/>
                </a:cubicBezTo>
                <a:cubicBezTo>
                  <a:pt x="1603" y="455"/>
                  <a:pt x="1607" y="458"/>
                  <a:pt x="1611" y="458"/>
                </a:cubicBezTo>
                <a:cubicBezTo>
                  <a:pt x="1615" y="458"/>
                  <a:pt x="1619" y="455"/>
                  <a:pt x="1619" y="452"/>
                </a:cubicBezTo>
                <a:cubicBezTo>
                  <a:pt x="1619" y="448"/>
                  <a:pt x="1615" y="446"/>
                  <a:pt x="1611" y="446"/>
                </a:cubicBezTo>
                <a:close/>
                <a:moveTo>
                  <a:pt x="1589" y="464"/>
                </a:moveTo>
                <a:cubicBezTo>
                  <a:pt x="1585" y="464"/>
                  <a:pt x="1581" y="467"/>
                  <a:pt x="1581" y="471"/>
                </a:cubicBezTo>
                <a:cubicBezTo>
                  <a:pt x="1581" y="475"/>
                  <a:pt x="1585" y="478"/>
                  <a:pt x="1589" y="478"/>
                </a:cubicBezTo>
                <a:cubicBezTo>
                  <a:pt x="1593" y="478"/>
                  <a:pt x="1597" y="475"/>
                  <a:pt x="1597" y="471"/>
                </a:cubicBezTo>
                <a:cubicBezTo>
                  <a:pt x="1597" y="467"/>
                  <a:pt x="1593" y="464"/>
                  <a:pt x="1589" y="464"/>
                </a:cubicBezTo>
                <a:close/>
                <a:moveTo>
                  <a:pt x="1611" y="464"/>
                </a:moveTo>
                <a:cubicBezTo>
                  <a:pt x="1607" y="464"/>
                  <a:pt x="1603" y="467"/>
                  <a:pt x="1603" y="471"/>
                </a:cubicBezTo>
                <a:cubicBezTo>
                  <a:pt x="1603" y="475"/>
                  <a:pt x="1607" y="478"/>
                  <a:pt x="1611" y="478"/>
                </a:cubicBezTo>
                <a:cubicBezTo>
                  <a:pt x="1615" y="478"/>
                  <a:pt x="1619" y="475"/>
                  <a:pt x="1619" y="471"/>
                </a:cubicBezTo>
                <a:cubicBezTo>
                  <a:pt x="1619" y="467"/>
                  <a:pt x="1615" y="464"/>
                  <a:pt x="1611" y="464"/>
                </a:cubicBezTo>
                <a:close/>
                <a:moveTo>
                  <a:pt x="1589" y="484"/>
                </a:moveTo>
                <a:cubicBezTo>
                  <a:pt x="1585" y="484"/>
                  <a:pt x="1581" y="487"/>
                  <a:pt x="1581" y="490"/>
                </a:cubicBezTo>
                <a:cubicBezTo>
                  <a:pt x="1581" y="494"/>
                  <a:pt x="1585" y="497"/>
                  <a:pt x="1589" y="497"/>
                </a:cubicBezTo>
                <a:cubicBezTo>
                  <a:pt x="1593" y="497"/>
                  <a:pt x="1597" y="494"/>
                  <a:pt x="1597" y="490"/>
                </a:cubicBezTo>
                <a:cubicBezTo>
                  <a:pt x="1597" y="487"/>
                  <a:pt x="1593" y="484"/>
                  <a:pt x="1589" y="484"/>
                </a:cubicBezTo>
                <a:close/>
                <a:moveTo>
                  <a:pt x="1611" y="484"/>
                </a:moveTo>
                <a:cubicBezTo>
                  <a:pt x="1607" y="484"/>
                  <a:pt x="1603" y="487"/>
                  <a:pt x="1603" y="490"/>
                </a:cubicBezTo>
                <a:cubicBezTo>
                  <a:pt x="1603" y="494"/>
                  <a:pt x="1607" y="497"/>
                  <a:pt x="1611" y="497"/>
                </a:cubicBezTo>
                <a:cubicBezTo>
                  <a:pt x="1615" y="497"/>
                  <a:pt x="1619" y="494"/>
                  <a:pt x="1619" y="490"/>
                </a:cubicBezTo>
                <a:cubicBezTo>
                  <a:pt x="1619" y="487"/>
                  <a:pt x="1615" y="484"/>
                  <a:pt x="1611" y="484"/>
                </a:cubicBezTo>
                <a:close/>
                <a:moveTo>
                  <a:pt x="1589" y="503"/>
                </a:moveTo>
                <a:cubicBezTo>
                  <a:pt x="1585" y="503"/>
                  <a:pt x="1581" y="506"/>
                  <a:pt x="1581" y="509"/>
                </a:cubicBezTo>
                <a:cubicBezTo>
                  <a:pt x="1581" y="513"/>
                  <a:pt x="1585" y="516"/>
                  <a:pt x="1589" y="516"/>
                </a:cubicBezTo>
                <a:cubicBezTo>
                  <a:pt x="1593" y="516"/>
                  <a:pt x="1597" y="513"/>
                  <a:pt x="1597" y="509"/>
                </a:cubicBezTo>
                <a:cubicBezTo>
                  <a:pt x="1597" y="506"/>
                  <a:pt x="1593" y="503"/>
                  <a:pt x="1589" y="503"/>
                </a:cubicBezTo>
                <a:close/>
                <a:moveTo>
                  <a:pt x="1611" y="503"/>
                </a:moveTo>
                <a:cubicBezTo>
                  <a:pt x="1607" y="503"/>
                  <a:pt x="1603" y="506"/>
                  <a:pt x="1603" y="509"/>
                </a:cubicBezTo>
                <a:cubicBezTo>
                  <a:pt x="1603" y="513"/>
                  <a:pt x="1607" y="516"/>
                  <a:pt x="1611" y="516"/>
                </a:cubicBezTo>
                <a:cubicBezTo>
                  <a:pt x="1615" y="516"/>
                  <a:pt x="1619" y="513"/>
                  <a:pt x="1619" y="509"/>
                </a:cubicBezTo>
                <a:cubicBezTo>
                  <a:pt x="1619" y="506"/>
                  <a:pt x="1615" y="503"/>
                  <a:pt x="1611" y="503"/>
                </a:cubicBezTo>
                <a:close/>
                <a:moveTo>
                  <a:pt x="1589" y="522"/>
                </a:moveTo>
                <a:cubicBezTo>
                  <a:pt x="1585" y="522"/>
                  <a:pt x="1581" y="525"/>
                  <a:pt x="1581" y="529"/>
                </a:cubicBezTo>
                <a:cubicBezTo>
                  <a:pt x="1581" y="533"/>
                  <a:pt x="1585" y="536"/>
                  <a:pt x="1589" y="536"/>
                </a:cubicBezTo>
                <a:cubicBezTo>
                  <a:pt x="1593" y="536"/>
                  <a:pt x="1597" y="533"/>
                  <a:pt x="1597" y="529"/>
                </a:cubicBezTo>
                <a:cubicBezTo>
                  <a:pt x="1597" y="525"/>
                  <a:pt x="1593" y="522"/>
                  <a:pt x="1589" y="522"/>
                </a:cubicBezTo>
                <a:close/>
                <a:moveTo>
                  <a:pt x="1611" y="522"/>
                </a:moveTo>
                <a:cubicBezTo>
                  <a:pt x="1607" y="522"/>
                  <a:pt x="1603" y="525"/>
                  <a:pt x="1603" y="529"/>
                </a:cubicBezTo>
                <a:cubicBezTo>
                  <a:pt x="1603" y="533"/>
                  <a:pt x="1607" y="536"/>
                  <a:pt x="1611" y="536"/>
                </a:cubicBezTo>
                <a:cubicBezTo>
                  <a:pt x="1615" y="536"/>
                  <a:pt x="1619" y="533"/>
                  <a:pt x="1619" y="529"/>
                </a:cubicBezTo>
                <a:cubicBezTo>
                  <a:pt x="1619" y="525"/>
                  <a:pt x="1615" y="522"/>
                  <a:pt x="1611" y="522"/>
                </a:cubicBezTo>
                <a:close/>
                <a:moveTo>
                  <a:pt x="1589" y="542"/>
                </a:moveTo>
                <a:cubicBezTo>
                  <a:pt x="1585" y="542"/>
                  <a:pt x="1581" y="545"/>
                  <a:pt x="1581" y="549"/>
                </a:cubicBezTo>
                <a:cubicBezTo>
                  <a:pt x="1581" y="552"/>
                  <a:pt x="1585" y="556"/>
                  <a:pt x="1589" y="556"/>
                </a:cubicBezTo>
                <a:cubicBezTo>
                  <a:pt x="1593" y="556"/>
                  <a:pt x="1597" y="552"/>
                  <a:pt x="1597" y="549"/>
                </a:cubicBezTo>
                <a:cubicBezTo>
                  <a:pt x="1597" y="545"/>
                  <a:pt x="1593" y="542"/>
                  <a:pt x="1589" y="542"/>
                </a:cubicBezTo>
                <a:close/>
                <a:moveTo>
                  <a:pt x="1611" y="542"/>
                </a:moveTo>
                <a:cubicBezTo>
                  <a:pt x="1607" y="542"/>
                  <a:pt x="1603" y="545"/>
                  <a:pt x="1603" y="549"/>
                </a:cubicBezTo>
                <a:cubicBezTo>
                  <a:pt x="1603" y="552"/>
                  <a:pt x="1607" y="556"/>
                  <a:pt x="1611" y="556"/>
                </a:cubicBezTo>
                <a:cubicBezTo>
                  <a:pt x="1615" y="556"/>
                  <a:pt x="1619" y="552"/>
                  <a:pt x="1619" y="549"/>
                </a:cubicBezTo>
                <a:cubicBezTo>
                  <a:pt x="1619" y="545"/>
                  <a:pt x="1615" y="542"/>
                  <a:pt x="1611" y="542"/>
                </a:cubicBezTo>
                <a:close/>
                <a:moveTo>
                  <a:pt x="1589" y="561"/>
                </a:moveTo>
                <a:cubicBezTo>
                  <a:pt x="1585" y="561"/>
                  <a:pt x="1581" y="564"/>
                  <a:pt x="1581" y="567"/>
                </a:cubicBezTo>
                <a:cubicBezTo>
                  <a:pt x="1581" y="571"/>
                  <a:pt x="1585" y="574"/>
                  <a:pt x="1589" y="574"/>
                </a:cubicBezTo>
                <a:cubicBezTo>
                  <a:pt x="1593" y="574"/>
                  <a:pt x="1597" y="571"/>
                  <a:pt x="1597" y="567"/>
                </a:cubicBezTo>
                <a:cubicBezTo>
                  <a:pt x="1597" y="564"/>
                  <a:pt x="1593" y="561"/>
                  <a:pt x="1589" y="561"/>
                </a:cubicBezTo>
                <a:close/>
                <a:moveTo>
                  <a:pt x="1611" y="561"/>
                </a:moveTo>
                <a:cubicBezTo>
                  <a:pt x="1607" y="561"/>
                  <a:pt x="1603" y="564"/>
                  <a:pt x="1603" y="567"/>
                </a:cubicBezTo>
                <a:cubicBezTo>
                  <a:pt x="1603" y="571"/>
                  <a:pt x="1607" y="574"/>
                  <a:pt x="1611" y="574"/>
                </a:cubicBezTo>
                <a:cubicBezTo>
                  <a:pt x="1615" y="574"/>
                  <a:pt x="1619" y="571"/>
                  <a:pt x="1619" y="567"/>
                </a:cubicBezTo>
                <a:cubicBezTo>
                  <a:pt x="1619" y="564"/>
                  <a:pt x="1615" y="561"/>
                  <a:pt x="1611" y="561"/>
                </a:cubicBezTo>
                <a:close/>
                <a:moveTo>
                  <a:pt x="1589" y="580"/>
                </a:moveTo>
                <a:cubicBezTo>
                  <a:pt x="1585" y="580"/>
                  <a:pt x="1581" y="583"/>
                  <a:pt x="1581" y="587"/>
                </a:cubicBezTo>
                <a:cubicBezTo>
                  <a:pt x="1581" y="590"/>
                  <a:pt x="1585" y="593"/>
                  <a:pt x="1589" y="593"/>
                </a:cubicBezTo>
                <a:cubicBezTo>
                  <a:pt x="1593" y="593"/>
                  <a:pt x="1597" y="590"/>
                  <a:pt x="1597" y="587"/>
                </a:cubicBezTo>
                <a:cubicBezTo>
                  <a:pt x="1597" y="583"/>
                  <a:pt x="1593" y="580"/>
                  <a:pt x="1589" y="580"/>
                </a:cubicBezTo>
                <a:close/>
                <a:moveTo>
                  <a:pt x="1611" y="580"/>
                </a:moveTo>
                <a:cubicBezTo>
                  <a:pt x="1607" y="580"/>
                  <a:pt x="1603" y="583"/>
                  <a:pt x="1603" y="587"/>
                </a:cubicBezTo>
                <a:cubicBezTo>
                  <a:pt x="1603" y="590"/>
                  <a:pt x="1607" y="593"/>
                  <a:pt x="1611" y="593"/>
                </a:cubicBezTo>
                <a:cubicBezTo>
                  <a:pt x="1615" y="593"/>
                  <a:pt x="1619" y="590"/>
                  <a:pt x="1619" y="587"/>
                </a:cubicBezTo>
                <a:cubicBezTo>
                  <a:pt x="1619" y="583"/>
                  <a:pt x="1615" y="580"/>
                  <a:pt x="1611" y="580"/>
                </a:cubicBezTo>
                <a:close/>
                <a:moveTo>
                  <a:pt x="1633" y="446"/>
                </a:moveTo>
                <a:cubicBezTo>
                  <a:pt x="1629" y="446"/>
                  <a:pt x="1625" y="448"/>
                  <a:pt x="1625" y="452"/>
                </a:cubicBezTo>
                <a:cubicBezTo>
                  <a:pt x="1625" y="455"/>
                  <a:pt x="1629" y="458"/>
                  <a:pt x="1633" y="458"/>
                </a:cubicBezTo>
                <a:cubicBezTo>
                  <a:pt x="1637" y="458"/>
                  <a:pt x="1641" y="455"/>
                  <a:pt x="1641" y="452"/>
                </a:cubicBezTo>
                <a:cubicBezTo>
                  <a:pt x="1641" y="448"/>
                  <a:pt x="1637" y="446"/>
                  <a:pt x="1633" y="446"/>
                </a:cubicBezTo>
                <a:close/>
                <a:moveTo>
                  <a:pt x="1655" y="446"/>
                </a:moveTo>
                <a:cubicBezTo>
                  <a:pt x="1651" y="446"/>
                  <a:pt x="1648" y="448"/>
                  <a:pt x="1648" y="452"/>
                </a:cubicBezTo>
                <a:cubicBezTo>
                  <a:pt x="1648" y="455"/>
                  <a:pt x="1651" y="458"/>
                  <a:pt x="1655" y="458"/>
                </a:cubicBezTo>
                <a:cubicBezTo>
                  <a:pt x="1659" y="458"/>
                  <a:pt x="1662" y="455"/>
                  <a:pt x="1662" y="452"/>
                </a:cubicBezTo>
                <a:cubicBezTo>
                  <a:pt x="1662" y="448"/>
                  <a:pt x="1659" y="446"/>
                  <a:pt x="1655" y="446"/>
                </a:cubicBezTo>
                <a:close/>
                <a:moveTo>
                  <a:pt x="1633" y="464"/>
                </a:moveTo>
                <a:cubicBezTo>
                  <a:pt x="1629" y="464"/>
                  <a:pt x="1625" y="467"/>
                  <a:pt x="1625" y="471"/>
                </a:cubicBezTo>
                <a:cubicBezTo>
                  <a:pt x="1625" y="475"/>
                  <a:pt x="1629" y="478"/>
                  <a:pt x="1633" y="478"/>
                </a:cubicBezTo>
                <a:cubicBezTo>
                  <a:pt x="1637" y="478"/>
                  <a:pt x="1641" y="475"/>
                  <a:pt x="1641" y="471"/>
                </a:cubicBezTo>
                <a:cubicBezTo>
                  <a:pt x="1641" y="467"/>
                  <a:pt x="1637" y="464"/>
                  <a:pt x="1633" y="464"/>
                </a:cubicBezTo>
                <a:close/>
                <a:moveTo>
                  <a:pt x="1655" y="464"/>
                </a:moveTo>
                <a:cubicBezTo>
                  <a:pt x="1651" y="464"/>
                  <a:pt x="1648" y="467"/>
                  <a:pt x="1648" y="471"/>
                </a:cubicBezTo>
                <a:cubicBezTo>
                  <a:pt x="1648" y="475"/>
                  <a:pt x="1651" y="478"/>
                  <a:pt x="1655" y="478"/>
                </a:cubicBezTo>
                <a:cubicBezTo>
                  <a:pt x="1659" y="478"/>
                  <a:pt x="1662" y="475"/>
                  <a:pt x="1662" y="471"/>
                </a:cubicBezTo>
                <a:cubicBezTo>
                  <a:pt x="1662" y="467"/>
                  <a:pt x="1659" y="464"/>
                  <a:pt x="1655" y="464"/>
                </a:cubicBezTo>
                <a:close/>
                <a:moveTo>
                  <a:pt x="1633" y="484"/>
                </a:moveTo>
                <a:cubicBezTo>
                  <a:pt x="1629" y="484"/>
                  <a:pt x="1625" y="487"/>
                  <a:pt x="1625" y="490"/>
                </a:cubicBezTo>
                <a:cubicBezTo>
                  <a:pt x="1625" y="494"/>
                  <a:pt x="1629" y="497"/>
                  <a:pt x="1633" y="497"/>
                </a:cubicBezTo>
                <a:cubicBezTo>
                  <a:pt x="1637" y="497"/>
                  <a:pt x="1641" y="494"/>
                  <a:pt x="1641" y="490"/>
                </a:cubicBezTo>
                <a:cubicBezTo>
                  <a:pt x="1641" y="487"/>
                  <a:pt x="1637" y="484"/>
                  <a:pt x="1633" y="484"/>
                </a:cubicBezTo>
                <a:close/>
                <a:moveTo>
                  <a:pt x="1655" y="484"/>
                </a:moveTo>
                <a:cubicBezTo>
                  <a:pt x="1651" y="484"/>
                  <a:pt x="1648" y="487"/>
                  <a:pt x="1648" y="490"/>
                </a:cubicBezTo>
                <a:cubicBezTo>
                  <a:pt x="1648" y="494"/>
                  <a:pt x="1651" y="497"/>
                  <a:pt x="1655" y="497"/>
                </a:cubicBezTo>
                <a:cubicBezTo>
                  <a:pt x="1659" y="497"/>
                  <a:pt x="1662" y="494"/>
                  <a:pt x="1662" y="490"/>
                </a:cubicBezTo>
                <a:cubicBezTo>
                  <a:pt x="1662" y="487"/>
                  <a:pt x="1659" y="484"/>
                  <a:pt x="1655" y="484"/>
                </a:cubicBezTo>
                <a:close/>
                <a:moveTo>
                  <a:pt x="1633" y="503"/>
                </a:moveTo>
                <a:cubicBezTo>
                  <a:pt x="1629" y="503"/>
                  <a:pt x="1625" y="506"/>
                  <a:pt x="1625" y="509"/>
                </a:cubicBezTo>
                <a:cubicBezTo>
                  <a:pt x="1625" y="513"/>
                  <a:pt x="1629" y="516"/>
                  <a:pt x="1633" y="516"/>
                </a:cubicBezTo>
                <a:cubicBezTo>
                  <a:pt x="1637" y="516"/>
                  <a:pt x="1641" y="513"/>
                  <a:pt x="1641" y="509"/>
                </a:cubicBezTo>
                <a:cubicBezTo>
                  <a:pt x="1641" y="506"/>
                  <a:pt x="1637" y="503"/>
                  <a:pt x="1633" y="503"/>
                </a:cubicBezTo>
                <a:close/>
                <a:moveTo>
                  <a:pt x="1655" y="503"/>
                </a:moveTo>
                <a:cubicBezTo>
                  <a:pt x="1651" y="503"/>
                  <a:pt x="1648" y="506"/>
                  <a:pt x="1648" y="509"/>
                </a:cubicBezTo>
                <a:cubicBezTo>
                  <a:pt x="1648" y="513"/>
                  <a:pt x="1651" y="516"/>
                  <a:pt x="1655" y="516"/>
                </a:cubicBezTo>
                <a:cubicBezTo>
                  <a:pt x="1659" y="516"/>
                  <a:pt x="1662" y="513"/>
                  <a:pt x="1662" y="509"/>
                </a:cubicBezTo>
                <a:cubicBezTo>
                  <a:pt x="1662" y="506"/>
                  <a:pt x="1659" y="503"/>
                  <a:pt x="1655" y="503"/>
                </a:cubicBezTo>
                <a:close/>
                <a:moveTo>
                  <a:pt x="1633" y="522"/>
                </a:moveTo>
                <a:cubicBezTo>
                  <a:pt x="1629" y="522"/>
                  <a:pt x="1625" y="525"/>
                  <a:pt x="1625" y="529"/>
                </a:cubicBezTo>
                <a:cubicBezTo>
                  <a:pt x="1625" y="533"/>
                  <a:pt x="1629" y="536"/>
                  <a:pt x="1633" y="536"/>
                </a:cubicBezTo>
                <a:cubicBezTo>
                  <a:pt x="1637" y="536"/>
                  <a:pt x="1641" y="533"/>
                  <a:pt x="1641" y="529"/>
                </a:cubicBezTo>
                <a:cubicBezTo>
                  <a:pt x="1641" y="525"/>
                  <a:pt x="1637" y="522"/>
                  <a:pt x="1633" y="522"/>
                </a:cubicBezTo>
                <a:close/>
                <a:moveTo>
                  <a:pt x="1655" y="522"/>
                </a:moveTo>
                <a:cubicBezTo>
                  <a:pt x="1651" y="522"/>
                  <a:pt x="1648" y="525"/>
                  <a:pt x="1648" y="529"/>
                </a:cubicBezTo>
                <a:cubicBezTo>
                  <a:pt x="1648" y="533"/>
                  <a:pt x="1651" y="536"/>
                  <a:pt x="1655" y="536"/>
                </a:cubicBezTo>
                <a:cubicBezTo>
                  <a:pt x="1659" y="536"/>
                  <a:pt x="1662" y="533"/>
                  <a:pt x="1662" y="529"/>
                </a:cubicBezTo>
                <a:cubicBezTo>
                  <a:pt x="1662" y="525"/>
                  <a:pt x="1659" y="522"/>
                  <a:pt x="1655" y="522"/>
                </a:cubicBezTo>
                <a:close/>
                <a:moveTo>
                  <a:pt x="1633" y="542"/>
                </a:moveTo>
                <a:cubicBezTo>
                  <a:pt x="1629" y="542"/>
                  <a:pt x="1625" y="545"/>
                  <a:pt x="1625" y="549"/>
                </a:cubicBezTo>
                <a:cubicBezTo>
                  <a:pt x="1625" y="552"/>
                  <a:pt x="1629" y="556"/>
                  <a:pt x="1633" y="556"/>
                </a:cubicBezTo>
                <a:cubicBezTo>
                  <a:pt x="1637" y="556"/>
                  <a:pt x="1641" y="552"/>
                  <a:pt x="1641" y="549"/>
                </a:cubicBezTo>
                <a:cubicBezTo>
                  <a:pt x="1641" y="545"/>
                  <a:pt x="1637" y="542"/>
                  <a:pt x="1633" y="542"/>
                </a:cubicBezTo>
                <a:close/>
                <a:moveTo>
                  <a:pt x="1655" y="542"/>
                </a:moveTo>
                <a:cubicBezTo>
                  <a:pt x="1651" y="542"/>
                  <a:pt x="1648" y="545"/>
                  <a:pt x="1648" y="549"/>
                </a:cubicBezTo>
                <a:cubicBezTo>
                  <a:pt x="1648" y="552"/>
                  <a:pt x="1651" y="556"/>
                  <a:pt x="1655" y="556"/>
                </a:cubicBezTo>
                <a:cubicBezTo>
                  <a:pt x="1659" y="556"/>
                  <a:pt x="1662" y="552"/>
                  <a:pt x="1662" y="549"/>
                </a:cubicBezTo>
                <a:cubicBezTo>
                  <a:pt x="1662" y="545"/>
                  <a:pt x="1659" y="542"/>
                  <a:pt x="1655" y="542"/>
                </a:cubicBezTo>
                <a:close/>
                <a:moveTo>
                  <a:pt x="1633" y="561"/>
                </a:moveTo>
                <a:cubicBezTo>
                  <a:pt x="1629" y="561"/>
                  <a:pt x="1625" y="564"/>
                  <a:pt x="1625" y="567"/>
                </a:cubicBezTo>
                <a:cubicBezTo>
                  <a:pt x="1625" y="571"/>
                  <a:pt x="1629" y="574"/>
                  <a:pt x="1633" y="574"/>
                </a:cubicBezTo>
                <a:cubicBezTo>
                  <a:pt x="1637" y="574"/>
                  <a:pt x="1641" y="571"/>
                  <a:pt x="1641" y="567"/>
                </a:cubicBezTo>
                <a:cubicBezTo>
                  <a:pt x="1641" y="564"/>
                  <a:pt x="1637" y="561"/>
                  <a:pt x="1633" y="561"/>
                </a:cubicBezTo>
                <a:close/>
                <a:moveTo>
                  <a:pt x="1655" y="561"/>
                </a:moveTo>
                <a:cubicBezTo>
                  <a:pt x="1651" y="561"/>
                  <a:pt x="1648" y="564"/>
                  <a:pt x="1648" y="567"/>
                </a:cubicBezTo>
                <a:cubicBezTo>
                  <a:pt x="1648" y="571"/>
                  <a:pt x="1651" y="574"/>
                  <a:pt x="1655" y="574"/>
                </a:cubicBezTo>
                <a:cubicBezTo>
                  <a:pt x="1659" y="574"/>
                  <a:pt x="1662" y="571"/>
                  <a:pt x="1662" y="567"/>
                </a:cubicBezTo>
                <a:cubicBezTo>
                  <a:pt x="1662" y="564"/>
                  <a:pt x="1659" y="561"/>
                  <a:pt x="1655" y="561"/>
                </a:cubicBezTo>
                <a:close/>
                <a:moveTo>
                  <a:pt x="1633" y="580"/>
                </a:moveTo>
                <a:cubicBezTo>
                  <a:pt x="1629" y="580"/>
                  <a:pt x="1625" y="583"/>
                  <a:pt x="1625" y="587"/>
                </a:cubicBezTo>
                <a:cubicBezTo>
                  <a:pt x="1625" y="590"/>
                  <a:pt x="1629" y="593"/>
                  <a:pt x="1633" y="593"/>
                </a:cubicBezTo>
                <a:cubicBezTo>
                  <a:pt x="1637" y="593"/>
                  <a:pt x="1641" y="590"/>
                  <a:pt x="1641" y="587"/>
                </a:cubicBezTo>
                <a:cubicBezTo>
                  <a:pt x="1641" y="583"/>
                  <a:pt x="1637" y="580"/>
                  <a:pt x="1633" y="580"/>
                </a:cubicBezTo>
                <a:close/>
                <a:moveTo>
                  <a:pt x="1655" y="580"/>
                </a:moveTo>
                <a:cubicBezTo>
                  <a:pt x="1651" y="580"/>
                  <a:pt x="1648" y="583"/>
                  <a:pt x="1648" y="587"/>
                </a:cubicBezTo>
                <a:cubicBezTo>
                  <a:pt x="1648" y="590"/>
                  <a:pt x="1651" y="593"/>
                  <a:pt x="1655" y="593"/>
                </a:cubicBezTo>
                <a:cubicBezTo>
                  <a:pt x="1659" y="593"/>
                  <a:pt x="1662" y="590"/>
                  <a:pt x="1662" y="587"/>
                </a:cubicBezTo>
                <a:cubicBezTo>
                  <a:pt x="1662" y="583"/>
                  <a:pt x="1659" y="580"/>
                  <a:pt x="1655" y="580"/>
                </a:cubicBezTo>
                <a:close/>
                <a:moveTo>
                  <a:pt x="1677" y="446"/>
                </a:moveTo>
                <a:cubicBezTo>
                  <a:pt x="1673" y="446"/>
                  <a:pt x="1670" y="448"/>
                  <a:pt x="1670" y="452"/>
                </a:cubicBezTo>
                <a:cubicBezTo>
                  <a:pt x="1670" y="455"/>
                  <a:pt x="1673" y="458"/>
                  <a:pt x="1677" y="458"/>
                </a:cubicBezTo>
                <a:cubicBezTo>
                  <a:pt x="1682" y="458"/>
                  <a:pt x="1685" y="455"/>
                  <a:pt x="1685" y="452"/>
                </a:cubicBezTo>
                <a:cubicBezTo>
                  <a:pt x="1685" y="448"/>
                  <a:pt x="1682" y="446"/>
                  <a:pt x="1677" y="446"/>
                </a:cubicBezTo>
                <a:close/>
                <a:moveTo>
                  <a:pt x="1700" y="446"/>
                </a:moveTo>
                <a:cubicBezTo>
                  <a:pt x="1696" y="446"/>
                  <a:pt x="1692" y="448"/>
                  <a:pt x="1692" y="452"/>
                </a:cubicBezTo>
                <a:cubicBezTo>
                  <a:pt x="1692" y="455"/>
                  <a:pt x="1696" y="458"/>
                  <a:pt x="1700" y="458"/>
                </a:cubicBezTo>
                <a:cubicBezTo>
                  <a:pt x="1704" y="458"/>
                  <a:pt x="1708" y="455"/>
                  <a:pt x="1708" y="452"/>
                </a:cubicBezTo>
                <a:cubicBezTo>
                  <a:pt x="1708" y="448"/>
                  <a:pt x="1704" y="446"/>
                  <a:pt x="1700" y="446"/>
                </a:cubicBezTo>
                <a:close/>
                <a:moveTo>
                  <a:pt x="1677" y="464"/>
                </a:moveTo>
                <a:cubicBezTo>
                  <a:pt x="1673" y="464"/>
                  <a:pt x="1670" y="467"/>
                  <a:pt x="1670" y="471"/>
                </a:cubicBezTo>
                <a:cubicBezTo>
                  <a:pt x="1670" y="475"/>
                  <a:pt x="1673" y="478"/>
                  <a:pt x="1677" y="478"/>
                </a:cubicBezTo>
                <a:cubicBezTo>
                  <a:pt x="1682" y="478"/>
                  <a:pt x="1685" y="475"/>
                  <a:pt x="1685" y="471"/>
                </a:cubicBezTo>
                <a:cubicBezTo>
                  <a:pt x="1685" y="467"/>
                  <a:pt x="1682" y="464"/>
                  <a:pt x="1677" y="464"/>
                </a:cubicBezTo>
                <a:close/>
                <a:moveTo>
                  <a:pt x="1700" y="464"/>
                </a:moveTo>
                <a:cubicBezTo>
                  <a:pt x="1696" y="464"/>
                  <a:pt x="1692" y="467"/>
                  <a:pt x="1692" y="471"/>
                </a:cubicBezTo>
                <a:cubicBezTo>
                  <a:pt x="1692" y="475"/>
                  <a:pt x="1696" y="478"/>
                  <a:pt x="1700" y="478"/>
                </a:cubicBezTo>
                <a:cubicBezTo>
                  <a:pt x="1704" y="478"/>
                  <a:pt x="1708" y="475"/>
                  <a:pt x="1708" y="471"/>
                </a:cubicBezTo>
                <a:cubicBezTo>
                  <a:pt x="1708" y="467"/>
                  <a:pt x="1704" y="464"/>
                  <a:pt x="1700" y="464"/>
                </a:cubicBezTo>
                <a:close/>
                <a:moveTo>
                  <a:pt x="1677" y="484"/>
                </a:moveTo>
                <a:cubicBezTo>
                  <a:pt x="1673" y="484"/>
                  <a:pt x="1670" y="487"/>
                  <a:pt x="1670" y="490"/>
                </a:cubicBezTo>
                <a:cubicBezTo>
                  <a:pt x="1670" y="494"/>
                  <a:pt x="1673" y="497"/>
                  <a:pt x="1677" y="497"/>
                </a:cubicBezTo>
                <a:cubicBezTo>
                  <a:pt x="1682" y="497"/>
                  <a:pt x="1685" y="494"/>
                  <a:pt x="1685" y="490"/>
                </a:cubicBezTo>
                <a:cubicBezTo>
                  <a:pt x="1685" y="487"/>
                  <a:pt x="1682" y="484"/>
                  <a:pt x="1677" y="484"/>
                </a:cubicBezTo>
                <a:close/>
                <a:moveTo>
                  <a:pt x="1700" y="484"/>
                </a:moveTo>
                <a:cubicBezTo>
                  <a:pt x="1696" y="484"/>
                  <a:pt x="1692" y="487"/>
                  <a:pt x="1692" y="490"/>
                </a:cubicBezTo>
                <a:cubicBezTo>
                  <a:pt x="1692" y="494"/>
                  <a:pt x="1696" y="497"/>
                  <a:pt x="1700" y="497"/>
                </a:cubicBezTo>
                <a:cubicBezTo>
                  <a:pt x="1704" y="497"/>
                  <a:pt x="1708" y="494"/>
                  <a:pt x="1708" y="490"/>
                </a:cubicBezTo>
                <a:cubicBezTo>
                  <a:pt x="1708" y="487"/>
                  <a:pt x="1704" y="484"/>
                  <a:pt x="1700" y="484"/>
                </a:cubicBezTo>
                <a:close/>
                <a:moveTo>
                  <a:pt x="1677" y="503"/>
                </a:moveTo>
                <a:cubicBezTo>
                  <a:pt x="1673" y="503"/>
                  <a:pt x="1670" y="506"/>
                  <a:pt x="1670" y="509"/>
                </a:cubicBezTo>
                <a:cubicBezTo>
                  <a:pt x="1670" y="513"/>
                  <a:pt x="1673" y="516"/>
                  <a:pt x="1677" y="516"/>
                </a:cubicBezTo>
                <a:cubicBezTo>
                  <a:pt x="1682" y="516"/>
                  <a:pt x="1685" y="513"/>
                  <a:pt x="1685" y="509"/>
                </a:cubicBezTo>
                <a:cubicBezTo>
                  <a:pt x="1685" y="506"/>
                  <a:pt x="1682" y="503"/>
                  <a:pt x="1677" y="503"/>
                </a:cubicBezTo>
                <a:close/>
                <a:moveTo>
                  <a:pt x="1700" y="503"/>
                </a:moveTo>
                <a:cubicBezTo>
                  <a:pt x="1696" y="503"/>
                  <a:pt x="1692" y="506"/>
                  <a:pt x="1692" y="509"/>
                </a:cubicBezTo>
                <a:cubicBezTo>
                  <a:pt x="1692" y="513"/>
                  <a:pt x="1696" y="516"/>
                  <a:pt x="1700" y="516"/>
                </a:cubicBezTo>
                <a:cubicBezTo>
                  <a:pt x="1704" y="516"/>
                  <a:pt x="1708" y="513"/>
                  <a:pt x="1708" y="509"/>
                </a:cubicBezTo>
                <a:cubicBezTo>
                  <a:pt x="1708" y="506"/>
                  <a:pt x="1704" y="503"/>
                  <a:pt x="1700" y="503"/>
                </a:cubicBezTo>
                <a:close/>
                <a:moveTo>
                  <a:pt x="1677" y="522"/>
                </a:moveTo>
                <a:cubicBezTo>
                  <a:pt x="1673" y="522"/>
                  <a:pt x="1670" y="525"/>
                  <a:pt x="1670" y="529"/>
                </a:cubicBezTo>
                <a:cubicBezTo>
                  <a:pt x="1670" y="533"/>
                  <a:pt x="1673" y="536"/>
                  <a:pt x="1677" y="536"/>
                </a:cubicBezTo>
                <a:cubicBezTo>
                  <a:pt x="1682" y="536"/>
                  <a:pt x="1685" y="533"/>
                  <a:pt x="1685" y="529"/>
                </a:cubicBezTo>
                <a:cubicBezTo>
                  <a:pt x="1685" y="525"/>
                  <a:pt x="1682" y="522"/>
                  <a:pt x="1677" y="522"/>
                </a:cubicBezTo>
                <a:close/>
                <a:moveTo>
                  <a:pt x="1700" y="522"/>
                </a:moveTo>
                <a:cubicBezTo>
                  <a:pt x="1696" y="522"/>
                  <a:pt x="1692" y="525"/>
                  <a:pt x="1692" y="529"/>
                </a:cubicBezTo>
                <a:cubicBezTo>
                  <a:pt x="1692" y="533"/>
                  <a:pt x="1696" y="536"/>
                  <a:pt x="1700" y="536"/>
                </a:cubicBezTo>
                <a:cubicBezTo>
                  <a:pt x="1704" y="536"/>
                  <a:pt x="1708" y="533"/>
                  <a:pt x="1708" y="529"/>
                </a:cubicBezTo>
                <a:cubicBezTo>
                  <a:pt x="1708" y="525"/>
                  <a:pt x="1704" y="522"/>
                  <a:pt x="1700" y="522"/>
                </a:cubicBezTo>
                <a:close/>
                <a:moveTo>
                  <a:pt x="1677" y="542"/>
                </a:moveTo>
                <a:cubicBezTo>
                  <a:pt x="1673" y="542"/>
                  <a:pt x="1670" y="545"/>
                  <a:pt x="1670" y="549"/>
                </a:cubicBezTo>
                <a:cubicBezTo>
                  <a:pt x="1670" y="552"/>
                  <a:pt x="1673" y="556"/>
                  <a:pt x="1677" y="556"/>
                </a:cubicBezTo>
                <a:cubicBezTo>
                  <a:pt x="1682" y="556"/>
                  <a:pt x="1685" y="552"/>
                  <a:pt x="1685" y="549"/>
                </a:cubicBezTo>
                <a:cubicBezTo>
                  <a:pt x="1685" y="545"/>
                  <a:pt x="1682" y="542"/>
                  <a:pt x="1677" y="542"/>
                </a:cubicBezTo>
                <a:close/>
                <a:moveTo>
                  <a:pt x="1700" y="542"/>
                </a:moveTo>
                <a:cubicBezTo>
                  <a:pt x="1696" y="542"/>
                  <a:pt x="1692" y="545"/>
                  <a:pt x="1692" y="549"/>
                </a:cubicBezTo>
                <a:cubicBezTo>
                  <a:pt x="1692" y="552"/>
                  <a:pt x="1696" y="556"/>
                  <a:pt x="1700" y="556"/>
                </a:cubicBezTo>
                <a:cubicBezTo>
                  <a:pt x="1704" y="556"/>
                  <a:pt x="1708" y="552"/>
                  <a:pt x="1708" y="549"/>
                </a:cubicBezTo>
                <a:cubicBezTo>
                  <a:pt x="1708" y="545"/>
                  <a:pt x="1704" y="542"/>
                  <a:pt x="1700" y="542"/>
                </a:cubicBezTo>
                <a:close/>
                <a:moveTo>
                  <a:pt x="1677" y="561"/>
                </a:moveTo>
                <a:cubicBezTo>
                  <a:pt x="1673" y="561"/>
                  <a:pt x="1670" y="564"/>
                  <a:pt x="1670" y="567"/>
                </a:cubicBezTo>
                <a:cubicBezTo>
                  <a:pt x="1670" y="571"/>
                  <a:pt x="1673" y="574"/>
                  <a:pt x="1677" y="574"/>
                </a:cubicBezTo>
                <a:cubicBezTo>
                  <a:pt x="1682" y="574"/>
                  <a:pt x="1685" y="571"/>
                  <a:pt x="1685" y="567"/>
                </a:cubicBezTo>
                <a:cubicBezTo>
                  <a:pt x="1685" y="564"/>
                  <a:pt x="1682" y="561"/>
                  <a:pt x="1677" y="561"/>
                </a:cubicBezTo>
                <a:close/>
                <a:moveTo>
                  <a:pt x="1700" y="561"/>
                </a:moveTo>
                <a:cubicBezTo>
                  <a:pt x="1696" y="561"/>
                  <a:pt x="1692" y="564"/>
                  <a:pt x="1692" y="567"/>
                </a:cubicBezTo>
                <a:cubicBezTo>
                  <a:pt x="1692" y="571"/>
                  <a:pt x="1696" y="574"/>
                  <a:pt x="1700" y="574"/>
                </a:cubicBezTo>
                <a:cubicBezTo>
                  <a:pt x="1704" y="574"/>
                  <a:pt x="1708" y="571"/>
                  <a:pt x="1708" y="567"/>
                </a:cubicBezTo>
                <a:cubicBezTo>
                  <a:pt x="1708" y="564"/>
                  <a:pt x="1704" y="561"/>
                  <a:pt x="1700" y="561"/>
                </a:cubicBezTo>
                <a:close/>
                <a:moveTo>
                  <a:pt x="1677" y="580"/>
                </a:moveTo>
                <a:cubicBezTo>
                  <a:pt x="1673" y="580"/>
                  <a:pt x="1670" y="583"/>
                  <a:pt x="1670" y="587"/>
                </a:cubicBezTo>
                <a:cubicBezTo>
                  <a:pt x="1670" y="590"/>
                  <a:pt x="1673" y="593"/>
                  <a:pt x="1677" y="593"/>
                </a:cubicBezTo>
                <a:cubicBezTo>
                  <a:pt x="1682" y="593"/>
                  <a:pt x="1685" y="590"/>
                  <a:pt x="1685" y="587"/>
                </a:cubicBezTo>
                <a:cubicBezTo>
                  <a:pt x="1685" y="583"/>
                  <a:pt x="1682" y="580"/>
                  <a:pt x="1677" y="580"/>
                </a:cubicBezTo>
                <a:close/>
                <a:moveTo>
                  <a:pt x="1700" y="580"/>
                </a:moveTo>
                <a:cubicBezTo>
                  <a:pt x="1696" y="580"/>
                  <a:pt x="1692" y="583"/>
                  <a:pt x="1692" y="587"/>
                </a:cubicBezTo>
                <a:cubicBezTo>
                  <a:pt x="1692" y="590"/>
                  <a:pt x="1696" y="593"/>
                  <a:pt x="1700" y="593"/>
                </a:cubicBezTo>
                <a:cubicBezTo>
                  <a:pt x="1704" y="593"/>
                  <a:pt x="1708" y="590"/>
                  <a:pt x="1708" y="587"/>
                </a:cubicBezTo>
                <a:cubicBezTo>
                  <a:pt x="1708" y="583"/>
                  <a:pt x="1704" y="580"/>
                  <a:pt x="1700" y="580"/>
                </a:cubicBezTo>
                <a:close/>
                <a:moveTo>
                  <a:pt x="1722" y="446"/>
                </a:moveTo>
                <a:cubicBezTo>
                  <a:pt x="1718" y="446"/>
                  <a:pt x="1714" y="448"/>
                  <a:pt x="1714" y="452"/>
                </a:cubicBezTo>
                <a:cubicBezTo>
                  <a:pt x="1714" y="455"/>
                  <a:pt x="1718" y="458"/>
                  <a:pt x="1722" y="458"/>
                </a:cubicBezTo>
                <a:cubicBezTo>
                  <a:pt x="1726" y="458"/>
                  <a:pt x="1730" y="455"/>
                  <a:pt x="1730" y="452"/>
                </a:cubicBezTo>
                <a:cubicBezTo>
                  <a:pt x="1730" y="448"/>
                  <a:pt x="1726" y="446"/>
                  <a:pt x="1722" y="446"/>
                </a:cubicBezTo>
                <a:close/>
                <a:moveTo>
                  <a:pt x="1744" y="446"/>
                </a:moveTo>
                <a:cubicBezTo>
                  <a:pt x="1740" y="446"/>
                  <a:pt x="1736" y="448"/>
                  <a:pt x="1736" y="452"/>
                </a:cubicBezTo>
                <a:cubicBezTo>
                  <a:pt x="1736" y="455"/>
                  <a:pt x="1740" y="458"/>
                  <a:pt x="1744" y="458"/>
                </a:cubicBezTo>
                <a:cubicBezTo>
                  <a:pt x="1748" y="458"/>
                  <a:pt x="1751" y="455"/>
                  <a:pt x="1751" y="452"/>
                </a:cubicBezTo>
                <a:cubicBezTo>
                  <a:pt x="1751" y="448"/>
                  <a:pt x="1748" y="446"/>
                  <a:pt x="1744" y="446"/>
                </a:cubicBezTo>
                <a:close/>
                <a:moveTo>
                  <a:pt x="1722" y="464"/>
                </a:moveTo>
                <a:cubicBezTo>
                  <a:pt x="1718" y="464"/>
                  <a:pt x="1714" y="467"/>
                  <a:pt x="1714" y="471"/>
                </a:cubicBezTo>
                <a:cubicBezTo>
                  <a:pt x="1714" y="475"/>
                  <a:pt x="1718" y="478"/>
                  <a:pt x="1722" y="478"/>
                </a:cubicBezTo>
                <a:cubicBezTo>
                  <a:pt x="1726" y="478"/>
                  <a:pt x="1730" y="475"/>
                  <a:pt x="1730" y="471"/>
                </a:cubicBezTo>
                <a:cubicBezTo>
                  <a:pt x="1730" y="467"/>
                  <a:pt x="1726" y="464"/>
                  <a:pt x="1722" y="464"/>
                </a:cubicBezTo>
                <a:close/>
                <a:moveTo>
                  <a:pt x="1744" y="464"/>
                </a:moveTo>
                <a:cubicBezTo>
                  <a:pt x="1740" y="464"/>
                  <a:pt x="1736" y="467"/>
                  <a:pt x="1736" y="471"/>
                </a:cubicBezTo>
                <a:cubicBezTo>
                  <a:pt x="1736" y="475"/>
                  <a:pt x="1740" y="478"/>
                  <a:pt x="1744" y="478"/>
                </a:cubicBezTo>
                <a:cubicBezTo>
                  <a:pt x="1748" y="478"/>
                  <a:pt x="1751" y="475"/>
                  <a:pt x="1751" y="471"/>
                </a:cubicBezTo>
                <a:cubicBezTo>
                  <a:pt x="1751" y="467"/>
                  <a:pt x="1748" y="464"/>
                  <a:pt x="1744" y="464"/>
                </a:cubicBezTo>
                <a:close/>
                <a:moveTo>
                  <a:pt x="1722" y="484"/>
                </a:moveTo>
                <a:cubicBezTo>
                  <a:pt x="1718" y="484"/>
                  <a:pt x="1714" y="487"/>
                  <a:pt x="1714" y="490"/>
                </a:cubicBezTo>
                <a:cubicBezTo>
                  <a:pt x="1714" y="494"/>
                  <a:pt x="1718" y="497"/>
                  <a:pt x="1722" y="497"/>
                </a:cubicBezTo>
                <a:cubicBezTo>
                  <a:pt x="1726" y="497"/>
                  <a:pt x="1730" y="494"/>
                  <a:pt x="1730" y="490"/>
                </a:cubicBezTo>
                <a:cubicBezTo>
                  <a:pt x="1730" y="487"/>
                  <a:pt x="1726" y="484"/>
                  <a:pt x="1722" y="484"/>
                </a:cubicBezTo>
                <a:close/>
                <a:moveTo>
                  <a:pt x="1744" y="484"/>
                </a:moveTo>
                <a:cubicBezTo>
                  <a:pt x="1740" y="484"/>
                  <a:pt x="1736" y="487"/>
                  <a:pt x="1736" y="490"/>
                </a:cubicBezTo>
                <a:cubicBezTo>
                  <a:pt x="1736" y="494"/>
                  <a:pt x="1740" y="497"/>
                  <a:pt x="1744" y="497"/>
                </a:cubicBezTo>
                <a:cubicBezTo>
                  <a:pt x="1748" y="497"/>
                  <a:pt x="1751" y="494"/>
                  <a:pt x="1751" y="490"/>
                </a:cubicBezTo>
                <a:cubicBezTo>
                  <a:pt x="1751" y="487"/>
                  <a:pt x="1748" y="484"/>
                  <a:pt x="1744" y="484"/>
                </a:cubicBezTo>
                <a:close/>
                <a:moveTo>
                  <a:pt x="1722" y="503"/>
                </a:moveTo>
                <a:cubicBezTo>
                  <a:pt x="1718" y="503"/>
                  <a:pt x="1714" y="506"/>
                  <a:pt x="1714" y="509"/>
                </a:cubicBezTo>
                <a:cubicBezTo>
                  <a:pt x="1714" y="513"/>
                  <a:pt x="1718" y="516"/>
                  <a:pt x="1722" y="516"/>
                </a:cubicBezTo>
                <a:cubicBezTo>
                  <a:pt x="1726" y="516"/>
                  <a:pt x="1730" y="513"/>
                  <a:pt x="1730" y="509"/>
                </a:cubicBezTo>
                <a:cubicBezTo>
                  <a:pt x="1730" y="506"/>
                  <a:pt x="1726" y="503"/>
                  <a:pt x="1722" y="503"/>
                </a:cubicBezTo>
                <a:close/>
                <a:moveTo>
                  <a:pt x="1744" y="503"/>
                </a:moveTo>
                <a:cubicBezTo>
                  <a:pt x="1740" y="503"/>
                  <a:pt x="1736" y="506"/>
                  <a:pt x="1736" y="509"/>
                </a:cubicBezTo>
                <a:cubicBezTo>
                  <a:pt x="1736" y="513"/>
                  <a:pt x="1740" y="516"/>
                  <a:pt x="1744" y="516"/>
                </a:cubicBezTo>
                <a:cubicBezTo>
                  <a:pt x="1748" y="516"/>
                  <a:pt x="1751" y="513"/>
                  <a:pt x="1751" y="509"/>
                </a:cubicBezTo>
                <a:cubicBezTo>
                  <a:pt x="1751" y="506"/>
                  <a:pt x="1748" y="503"/>
                  <a:pt x="1744" y="503"/>
                </a:cubicBezTo>
                <a:close/>
                <a:moveTo>
                  <a:pt x="1722" y="522"/>
                </a:moveTo>
                <a:cubicBezTo>
                  <a:pt x="1718" y="522"/>
                  <a:pt x="1714" y="525"/>
                  <a:pt x="1714" y="529"/>
                </a:cubicBezTo>
                <a:cubicBezTo>
                  <a:pt x="1714" y="533"/>
                  <a:pt x="1718" y="536"/>
                  <a:pt x="1722" y="536"/>
                </a:cubicBezTo>
                <a:cubicBezTo>
                  <a:pt x="1726" y="536"/>
                  <a:pt x="1730" y="533"/>
                  <a:pt x="1730" y="529"/>
                </a:cubicBezTo>
                <a:cubicBezTo>
                  <a:pt x="1730" y="525"/>
                  <a:pt x="1726" y="522"/>
                  <a:pt x="1722" y="522"/>
                </a:cubicBezTo>
                <a:close/>
                <a:moveTo>
                  <a:pt x="1744" y="522"/>
                </a:moveTo>
                <a:cubicBezTo>
                  <a:pt x="1740" y="522"/>
                  <a:pt x="1736" y="525"/>
                  <a:pt x="1736" y="529"/>
                </a:cubicBezTo>
                <a:cubicBezTo>
                  <a:pt x="1736" y="533"/>
                  <a:pt x="1740" y="536"/>
                  <a:pt x="1744" y="536"/>
                </a:cubicBezTo>
                <a:cubicBezTo>
                  <a:pt x="1748" y="536"/>
                  <a:pt x="1751" y="533"/>
                  <a:pt x="1751" y="529"/>
                </a:cubicBezTo>
                <a:cubicBezTo>
                  <a:pt x="1751" y="525"/>
                  <a:pt x="1748" y="522"/>
                  <a:pt x="1744" y="522"/>
                </a:cubicBezTo>
                <a:close/>
                <a:moveTo>
                  <a:pt x="1722" y="542"/>
                </a:moveTo>
                <a:cubicBezTo>
                  <a:pt x="1718" y="542"/>
                  <a:pt x="1714" y="545"/>
                  <a:pt x="1714" y="549"/>
                </a:cubicBezTo>
                <a:cubicBezTo>
                  <a:pt x="1714" y="552"/>
                  <a:pt x="1718" y="556"/>
                  <a:pt x="1722" y="556"/>
                </a:cubicBezTo>
                <a:cubicBezTo>
                  <a:pt x="1726" y="556"/>
                  <a:pt x="1730" y="552"/>
                  <a:pt x="1730" y="549"/>
                </a:cubicBezTo>
                <a:cubicBezTo>
                  <a:pt x="1730" y="545"/>
                  <a:pt x="1726" y="542"/>
                  <a:pt x="1722" y="542"/>
                </a:cubicBezTo>
                <a:close/>
                <a:moveTo>
                  <a:pt x="1744" y="542"/>
                </a:moveTo>
                <a:cubicBezTo>
                  <a:pt x="1740" y="542"/>
                  <a:pt x="1736" y="545"/>
                  <a:pt x="1736" y="549"/>
                </a:cubicBezTo>
                <a:cubicBezTo>
                  <a:pt x="1736" y="552"/>
                  <a:pt x="1740" y="556"/>
                  <a:pt x="1744" y="556"/>
                </a:cubicBezTo>
                <a:cubicBezTo>
                  <a:pt x="1748" y="556"/>
                  <a:pt x="1751" y="552"/>
                  <a:pt x="1751" y="549"/>
                </a:cubicBezTo>
                <a:cubicBezTo>
                  <a:pt x="1751" y="545"/>
                  <a:pt x="1748" y="542"/>
                  <a:pt x="1744" y="542"/>
                </a:cubicBezTo>
                <a:close/>
                <a:moveTo>
                  <a:pt x="1722" y="561"/>
                </a:moveTo>
                <a:cubicBezTo>
                  <a:pt x="1718" y="561"/>
                  <a:pt x="1714" y="564"/>
                  <a:pt x="1714" y="567"/>
                </a:cubicBezTo>
                <a:cubicBezTo>
                  <a:pt x="1714" y="571"/>
                  <a:pt x="1718" y="574"/>
                  <a:pt x="1722" y="574"/>
                </a:cubicBezTo>
                <a:cubicBezTo>
                  <a:pt x="1726" y="574"/>
                  <a:pt x="1730" y="571"/>
                  <a:pt x="1730" y="567"/>
                </a:cubicBezTo>
                <a:cubicBezTo>
                  <a:pt x="1730" y="564"/>
                  <a:pt x="1726" y="561"/>
                  <a:pt x="1722" y="561"/>
                </a:cubicBezTo>
                <a:close/>
                <a:moveTo>
                  <a:pt x="1744" y="561"/>
                </a:moveTo>
                <a:cubicBezTo>
                  <a:pt x="1740" y="561"/>
                  <a:pt x="1736" y="564"/>
                  <a:pt x="1736" y="567"/>
                </a:cubicBezTo>
                <a:cubicBezTo>
                  <a:pt x="1736" y="571"/>
                  <a:pt x="1740" y="574"/>
                  <a:pt x="1744" y="574"/>
                </a:cubicBezTo>
                <a:cubicBezTo>
                  <a:pt x="1748" y="574"/>
                  <a:pt x="1751" y="571"/>
                  <a:pt x="1751" y="567"/>
                </a:cubicBezTo>
                <a:cubicBezTo>
                  <a:pt x="1751" y="564"/>
                  <a:pt x="1748" y="561"/>
                  <a:pt x="1744" y="561"/>
                </a:cubicBezTo>
                <a:close/>
                <a:moveTo>
                  <a:pt x="1722" y="580"/>
                </a:moveTo>
                <a:cubicBezTo>
                  <a:pt x="1718" y="580"/>
                  <a:pt x="1714" y="583"/>
                  <a:pt x="1714" y="587"/>
                </a:cubicBezTo>
                <a:cubicBezTo>
                  <a:pt x="1714" y="590"/>
                  <a:pt x="1718" y="593"/>
                  <a:pt x="1722" y="593"/>
                </a:cubicBezTo>
                <a:cubicBezTo>
                  <a:pt x="1726" y="593"/>
                  <a:pt x="1730" y="590"/>
                  <a:pt x="1730" y="587"/>
                </a:cubicBezTo>
                <a:cubicBezTo>
                  <a:pt x="1730" y="583"/>
                  <a:pt x="1726" y="580"/>
                  <a:pt x="1722" y="580"/>
                </a:cubicBezTo>
                <a:close/>
                <a:moveTo>
                  <a:pt x="1744" y="580"/>
                </a:moveTo>
                <a:cubicBezTo>
                  <a:pt x="1740" y="580"/>
                  <a:pt x="1736" y="583"/>
                  <a:pt x="1736" y="587"/>
                </a:cubicBezTo>
                <a:cubicBezTo>
                  <a:pt x="1736" y="590"/>
                  <a:pt x="1740" y="593"/>
                  <a:pt x="1744" y="593"/>
                </a:cubicBezTo>
                <a:cubicBezTo>
                  <a:pt x="1748" y="593"/>
                  <a:pt x="1751" y="590"/>
                  <a:pt x="1751" y="587"/>
                </a:cubicBezTo>
                <a:cubicBezTo>
                  <a:pt x="1751" y="583"/>
                  <a:pt x="1748" y="580"/>
                  <a:pt x="1744" y="580"/>
                </a:cubicBezTo>
                <a:close/>
                <a:moveTo>
                  <a:pt x="1766" y="290"/>
                </a:moveTo>
                <a:cubicBezTo>
                  <a:pt x="1762" y="290"/>
                  <a:pt x="1759" y="293"/>
                  <a:pt x="1759" y="296"/>
                </a:cubicBezTo>
                <a:cubicBezTo>
                  <a:pt x="1759" y="300"/>
                  <a:pt x="1762" y="303"/>
                  <a:pt x="1766" y="303"/>
                </a:cubicBezTo>
                <a:cubicBezTo>
                  <a:pt x="1770" y="303"/>
                  <a:pt x="1774" y="300"/>
                  <a:pt x="1774" y="296"/>
                </a:cubicBezTo>
                <a:cubicBezTo>
                  <a:pt x="1774" y="293"/>
                  <a:pt x="1770" y="290"/>
                  <a:pt x="1766" y="290"/>
                </a:cubicBezTo>
                <a:close/>
                <a:moveTo>
                  <a:pt x="1789" y="290"/>
                </a:moveTo>
                <a:cubicBezTo>
                  <a:pt x="1784" y="290"/>
                  <a:pt x="1781" y="293"/>
                  <a:pt x="1781" y="296"/>
                </a:cubicBezTo>
                <a:cubicBezTo>
                  <a:pt x="1781" y="300"/>
                  <a:pt x="1784" y="303"/>
                  <a:pt x="1789" y="303"/>
                </a:cubicBezTo>
                <a:cubicBezTo>
                  <a:pt x="1793" y="303"/>
                  <a:pt x="1796" y="300"/>
                  <a:pt x="1796" y="296"/>
                </a:cubicBezTo>
                <a:cubicBezTo>
                  <a:pt x="1796" y="293"/>
                  <a:pt x="1793" y="290"/>
                  <a:pt x="1789" y="290"/>
                </a:cubicBezTo>
                <a:close/>
                <a:moveTo>
                  <a:pt x="1766" y="309"/>
                </a:moveTo>
                <a:cubicBezTo>
                  <a:pt x="1762" y="309"/>
                  <a:pt x="1759" y="312"/>
                  <a:pt x="1759" y="316"/>
                </a:cubicBezTo>
                <a:cubicBezTo>
                  <a:pt x="1759" y="320"/>
                  <a:pt x="1762" y="323"/>
                  <a:pt x="1766" y="323"/>
                </a:cubicBezTo>
                <a:cubicBezTo>
                  <a:pt x="1770" y="323"/>
                  <a:pt x="1774" y="320"/>
                  <a:pt x="1774" y="316"/>
                </a:cubicBezTo>
                <a:cubicBezTo>
                  <a:pt x="1774" y="312"/>
                  <a:pt x="1770" y="309"/>
                  <a:pt x="1766" y="309"/>
                </a:cubicBezTo>
                <a:close/>
                <a:moveTo>
                  <a:pt x="1789" y="309"/>
                </a:moveTo>
                <a:cubicBezTo>
                  <a:pt x="1784" y="309"/>
                  <a:pt x="1781" y="312"/>
                  <a:pt x="1781" y="316"/>
                </a:cubicBezTo>
                <a:cubicBezTo>
                  <a:pt x="1781" y="320"/>
                  <a:pt x="1784" y="323"/>
                  <a:pt x="1789" y="323"/>
                </a:cubicBezTo>
                <a:cubicBezTo>
                  <a:pt x="1793" y="323"/>
                  <a:pt x="1796" y="320"/>
                  <a:pt x="1796" y="316"/>
                </a:cubicBezTo>
                <a:cubicBezTo>
                  <a:pt x="1796" y="312"/>
                  <a:pt x="1793" y="309"/>
                  <a:pt x="1789" y="309"/>
                </a:cubicBezTo>
                <a:close/>
                <a:moveTo>
                  <a:pt x="1766" y="329"/>
                </a:moveTo>
                <a:cubicBezTo>
                  <a:pt x="1762" y="329"/>
                  <a:pt x="1759" y="332"/>
                  <a:pt x="1759" y="335"/>
                </a:cubicBezTo>
                <a:cubicBezTo>
                  <a:pt x="1759" y="339"/>
                  <a:pt x="1762" y="342"/>
                  <a:pt x="1766" y="342"/>
                </a:cubicBezTo>
                <a:cubicBezTo>
                  <a:pt x="1770" y="342"/>
                  <a:pt x="1774" y="339"/>
                  <a:pt x="1774" y="335"/>
                </a:cubicBezTo>
                <a:cubicBezTo>
                  <a:pt x="1774" y="332"/>
                  <a:pt x="1770" y="329"/>
                  <a:pt x="1766" y="329"/>
                </a:cubicBezTo>
                <a:close/>
                <a:moveTo>
                  <a:pt x="1789" y="329"/>
                </a:moveTo>
                <a:cubicBezTo>
                  <a:pt x="1784" y="329"/>
                  <a:pt x="1781" y="332"/>
                  <a:pt x="1781" y="335"/>
                </a:cubicBezTo>
                <a:cubicBezTo>
                  <a:pt x="1781" y="339"/>
                  <a:pt x="1784" y="342"/>
                  <a:pt x="1789" y="342"/>
                </a:cubicBezTo>
                <a:cubicBezTo>
                  <a:pt x="1793" y="342"/>
                  <a:pt x="1796" y="339"/>
                  <a:pt x="1796" y="335"/>
                </a:cubicBezTo>
                <a:cubicBezTo>
                  <a:pt x="1796" y="332"/>
                  <a:pt x="1793" y="329"/>
                  <a:pt x="1789" y="329"/>
                </a:cubicBezTo>
                <a:close/>
                <a:moveTo>
                  <a:pt x="1766" y="348"/>
                </a:moveTo>
                <a:cubicBezTo>
                  <a:pt x="1762" y="348"/>
                  <a:pt x="1759" y="351"/>
                  <a:pt x="1759" y="355"/>
                </a:cubicBezTo>
                <a:cubicBezTo>
                  <a:pt x="1759" y="359"/>
                  <a:pt x="1762" y="362"/>
                  <a:pt x="1766" y="362"/>
                </a:cubicBezTo>
                <a:cubicBezTo>
                  <a:pt x="1770" y="362"/>
                  <a:pt x="1774" y="359"/>
                  <a:pt x="1774" y="355"/>
                </a:cubicBezTo>
                <a:cubicBezTo>
                  <a:pt x="1774" y="351"/>
                  <a:pt x="1770" y="348"/>
                  <a:pt x="1766" y="348"/>
                </a:cubicBezTo>
                <a:close/>
                <a:moveTo>
                  <a:pt x="1789" y="348"/>
                </a:moveTo>
                <a:cubicBezTo>
                  <a:pt x="1784" y="348"/>
                  <a:pt x="1781" y="351"/>
                  <a:pt x="1781" y="355"/>
                </a:cubicBezTo>
                <a:cubicBezTo>
                  <a:pt x="1781" y="359"/>
                  <a:pt x="1784" y="362"/>
                  <a:pt x="1789" y="362"/>
                </a:cubicBezTo>
                <a:cubicBezTo>
                  <a:pt x="1793" y="362"/>
                  <a:pt x="1796" y="359"/>
                  <a:pt x="1796" y="355"/>
                </a:cubicBezTo>
                <a:cubicBezTo>
                  <a:pt x="1796" y="351"/>
                  <a:pt x="1793" y="348"/>
                  <a:pt x="1789" y="348"/>
                </a:cubicBezTo>
                <a:close/>
                <a:moveTo>
                  <a:pt x="1766" y="368"/>
                </a:moveTo>
                <a:cubicBezTo>
                  <a:pt x="1762" y="368"/>
                  <a:pt x="1759" y="371"/>
                  <a:pt x="1759" y="374"/>
                </a:cubicBezTo>
                <a:cubicBezTo>
                  <a:pt x="1759" y="378"/>
                  <a:pt x="1762" y="381"/>
                  <a:pt x="1766" y="381"/>
                </a:cubicBezTo>
                <a:cubicBezTo>
                  <a:pt x="1770" y="381"/>
                  <a:pt x="1774" y="378"/>
                  <a:pt x="1774" y="374"/>
                </a:cubicBezTo>
                <a:cubicBezTo>
                  <a:pt x="1774" y="371"/>
                  <a:pt x="1770" y="368"/>
                  <a:pt x="1766" y="368"/>
                </a:cubicBezTo>
                <a:close/>
                <a:moveTo>
                  <a:pt x="1789" y="368"/>
                </a:moveTo>
                <a:cubicBezTo>
                  <a:pt x="1784" y="368"/>
                  <a:pt x="1781" y="371"/>
                  <a:pt x="1781" y="374"/>
                </a:cubicBezTo>
                <a:cubicBezTo>
                  <a:pt x="1781" y="378"/>
                  <a:pt x="1784" y="381"/>
                  <a:pt x="1789" y="381"/>
                </a:cubicBezTo>
                <a:cubicBezTo>
                  <a:pt x="1793" y="381"/>
                  <a:pt x="1796" y="378"/>
                  <a:pt x="1796" y="374"/>
                </a:cubicBezTo>
                <a:cubicBezTo>
                  <a:pt x="1796" y="371"/>
                  <a:pt x="1793" y="368"/>
                  <a:pt x="1789" y="368"/>
                </a:cubicBezTo>
                <a:close/>
                <a:moveTo>
                  <a:pt x="1766" y="387"/>
                </a:moveTo>
                <a:cubicBezTo>
                  <a:pt x="1762" y="387"/>
                  <a:pt x="1759" y="390"/>
                  <a:pt x="1759" y="393"/>
                </a:cubicBezTo>
                <a:cubicBezTo>
                  <a:pt x="1759" y="397"/>
                  <a:pt x="1762" y="400"/>
                  <a:pt x="1766" y="400"/>
                </a:cubicBezTo>
                <a:cubicBezTo>
                  <a:pt x="1770" y="400"/>
                  <a:pt x="1774" y="397"/>
                  <a:pt x="1774" y="393"/>
                </a:cubicBezTo>
                <a:cubicBezTo>
                  <a:pt x="1774" y="390"/>
                  <a:pt x="1770" y="387"/>
                  <a:pt x="1766" y="387"/>
                </a:cubicBezTo>
                <a:close/>
                <a:moveTo>
                  <a:pt x="1789" y="387"/>
                </a:moveTo>
                <a:cubicBezTo>
                  <a:pt x="1784" y="387"/>
                  <a:pt x="1781" y="390"/>
                  <a:pt x="1781" y="393"/>
                </a:cubicBezTo>
                <a:cubicBezTo>
                  <a:pt x="1781" y="397"/>
                  <a:pt x="1784" y="400"/>
                  <a:pt x="1789" y="400"/>
                </a:cubicBezTo>
                <a:cubicBezTo>
                  <a:pt x="1793" y="400"/>
                  <a:pt x="1796" y="397"/>
                  <a:pt x="1796" y="393"/>
                </a:cubicBezTo>
                <a:cubicBezTo>
                  <a:pt x="1796" y="390"/>
                  <a:pt x="1793" y="387"/>
                  <a:pt x="1789" y="387"/>
                </a:cubicBezTo>
                <a:close/>
                <a:moveTo>
                  <a:pt x="1766" y="406"/>
                </a:moveTo>
                <a:cubicBezTo>
                  <a:pt x="1762" y="406"/>
                  <a:pt x="1759" y="409"/>
                  <a:pt x="1759" y="413"/>
                </a:cubicBezTo>
                <a:cubicBezTo>
                  <a:pt x="1759" y="416"/>
                  <a:pt x="1762" y="419"/>
                  <a:pt x="1766" y="419"/>
                </a:cubicBezTo>
                <a:cubicBezTo>
                  <a:pt x="1770" y="419"/>
                  <a:pt x="1774" y="416"/>
                  <a:pt x="1774" y="413"/>
                </a:cubicBezTo>
                <a:cubicBezTo>
                  <a:pt x="1774" y="409"/>
                  <a:pt x="1770" y="406"/>
                  <a:pt x="1766" y="406"/>
                </a:cubicBezTo>
                <a:close/>
                <a:moveTo>
                  <a:pt x="1789" y="406"/>
                </a:moveTo>
                <a:cubicBezTo>
                  <a:pt x="1784" y="406"/>
                  <a:pt x="1781" y="409"/>
                  <a:pt x="1781" y="413"/>
                </a:cubicBezTo>
                <a:cubicBezTo>
                  <a:pt x="1781" y="416"/>
                  <a:pt x="1784" y="419"/>
                  <a:pt x="1789" y="419"/>
                </a:cubicBezTo>
                <a:cubicBezTo>
                  <a:pt x="1793" y="419"/>
                  <a:pt x="1796" y="416"/>
                  <a:pt x="1796" y="413"/>
                </a:cubicBezTo>
                <a:cubicBezTo>
                  <a:pt x="1796" y="409"/>
                  <a:pt x="1793" y="406"/>
                  <a:pt x="1789" y="406"/>
                </a:cubicBezTo>
                <a:close/>
                <a:moveTo>
                  <a:pt x="1766" y="425"/>
                </a:moveTo>
                <a:cubicBezTo>
                  <a:pt x="1762" y="425"/>
                  <a:pt x="1759" y="428"/>
                  <a:pt x="1759" y="432"/>
                </a:cubicBezTo>
                <a:cubicBezTo>
                  <a:pt x="1759" y="435"/>
                  <a:pt x="1762" y="438"/>
                  <a:pt x="1766" y="438"/>
                </a:cubicBezTo>
                <a:cubicBezTo>
                  <a:pt x="1770" y="438"/>
                  <a:pt x="1774" y="435"/>
                  <a:pt x="1774" y="432"/>
                </a:cubicBezTo>
                <a:cubicBezTo>
                  <a:pt x="1774" y="428"/>
                  <a:pt x="1770" y="425"/>
                  <a:pt x="1766" y="425"/>
                </a:cubicBezTo>
                <a:close/>
                <a:moveTo>
                  <a:pt x="1789" y="425"/>
                </a:moveTo>
                <a:cubicBezTo>
                  <a:pt x="1784" y="425"/>
                  <a:pt x="1781" y="428"/>
                  <a:pt x="1781" y="432"/>
                </a:cubicBezTo>
                <a:cubicBezTo>
                  <a:pt x="1781" y="435"/>
                  <a:pt x="1784" y="438"/>
                  <a:pt x="1789" y="438"/>
                </a:cubicBezTo>
                <a:cubicBezTo>
                  <a:pt x="1793" y="438"/>
                  <a:pt x="1796" y="435"/>
                  <a:pt x="1796" y="432"/>
                </a:cubicBezTo>
                <a:cubicBezTo>
                  <a:pt x="1796" y="428"/>
                  <a:pt x="1793" y="425"/>
                  <a:pt x="1789" y="425"/>
                </a:cubicBezTo>
                <a:close/>
                <a:moveTo>
                  <a:pt x="1811" y="290"/>
                </a:moveTo>
                <a:cubicBezTo>
                  <a:pt x="1806" y="290"/>
                  <a:pt x="1803" y="293"/>
                  <a:pt x="1803" y="296"/>
                </a:cubicBezTo>
                <a:cubicBezTo>
                  <a:pt x="1803" y="300"/>
                  <a:pt x="1806" y="303"/>
                  <a:pt x="1811" y="303"/>
                </a:cubicBezTo>
                <a:cubicBezTo>
                  <a:pt x="1815" y="303"/>
                  <a:pt x="1818" y="300"/>
                  <a:pt x="1818" y="296"/>
                </a:cubicBezTo>
                <a:cubicBezTo>
                  <a:pt x="1818" y="293"/>
                  <a:pt x="1815" y="290"/>
                  <a:pt x="1811" y="290"/>
                </a:cubicBezTo>
                <a:close/>
                <a:moveTo>
                  <a:pt x="1811" y="309"/>
                </a:moveTo>
                <a:cubicBezTo>
                  <a:pt x="1806" y="309"/>
                  <a:pt x="1803" y="312"/>
                  <a:pt x="1803" y="316"/>
                </a:cubicBezTo>
                <a:cubicBezTo>
                  <a:pt x="1803" y="320"/>
                  <a:pt x="1806" y="323"/>
                  <a:pt x="1811" y="323"/>
                </a:cubicBezTo>
                <a:cubicBezTo>
                  <a:pt x="1815" y="323"/>
                  <a:pt x="1818" y="320"/>
                  <a:pt x="1818" y="316"/>
                </a:cubicBezTo>
                <a:cubicBezTo>
                  <a:pt x="1818" y="312"/>
                  <a:pt x="1815" y="309"/>
                  <a:pt x="1811" y="309"/>
                </a:cubicBezTo>
                <a:close/>
                <a:moveTo>
                  <a:pt x="1811" y="329"/>
                </a:moveTo>
                <a:cubicBezTo>
                  <a:pt x="1806" y="329"/>
                  <a:pt x="1803" y="332"/>
                  <a:pt x="1803" y="335"/>
                </a:cubicBezTo>
                <a:cubicBezTo>
                  <a:pt x="1803" y="339"/>
                  <a:pt x="1806" y="342"/>
                  <a:pt x="1811" y="342"/>
                </a:cubicBezTo>
                <a:cubicBezTo>
                  <a:pt x="1815" y="342"/>
                  <a:pt x="1818" y="339"/>
                  <a:pt x="1818" y="335"/>
                </a:cubicBezTo>
                <a:cubicBezTo>
                  <a:pt x="1818" y="332"/>
                  <a:pt x="1815" y="329"/>
                  <a:pt x="1811" y="329"/>
                </a:cubicBezTo>
                <a:close/>
                <a:moveTo>
                  <a:pt x="1811" y="348"/>
                </a:moveTo>
                <a:cubicBezTo>
                  <a:pt x="1806" y="348"/>
                  <a:pt x="1803" y="351"/>
                  <a:pt x="1803" y="355"/>
                </a:cubicBezTo>
                <a:cubicBezTo>
                  <a:pt x="1803" y="359"/>
                  <a:pt x="1806" y="362"/>
                  <a:pt x="1811" y="362"/>
                </a:cubicBezTo>
                <a:cubicBezTo>
                  <a:pt x="1815" y="362"/>
                  <a:pt x="1818" y="359"/>
                  <a:pt x="1818" y="355"/>
                </a:cubicBezTo>
                <a:cubicBezTo>
                  <a:pt x="1818" y="351"/>
                  <a:pt x="1815" y="348"/>
                  <a:pt x="1811" y="348"/>
                </a:cubicBezTo>
                <a:close/>
                <a:moveTo>
                  <a:pt x="1811" y="368"/>
                </a:moveTo>
                <a:cubicBezTo>
                  <a:pt x="1806" y="368"/>
                  <a:pt x="1803" y="371"/>
                  <a:pt x="1803" y="374"/>
                </a:cubicBezTo>
                <a:cubicBezTo>
                  <a:pt x="1803" y="378"/>
                  <a:pt x="1806" y="381"/>
                  <a:pt x="1811" y="381"/>
                </a:cubicBezTo>
                <a:cubicBezTo>
                  <a:pt x="1815" y="381"/>
                  <a:pt x="1818" y="378"/>
                  <a:pt x="1818" y="374"/>
                </a:cubicBezTo>
                <a:cubicBezTo>
                  <a:pt x="1818" y="371"/>
                  <a:pt x="1815" y="368"/>
                  <a:pt x="1811" y="368"/>
                </a:cubicBezTo>
                <a:close/>
                <a:moveTo>
                  <a:pt x="1811" y="386"/>
                </a:moveTo>
                <a:cubicBezTo>
                  <a:pt x="1806" y="386"/>
                  <a:pt x="1803" y="389"/>
                  <a:pt x="1803" y="393"/>
                </a:cubicBezTo>
                <a:cubicBezTo>
                  <a:pt x="1803" y="397"/>
                  <a:pt x="1806" y="400"/>
                  <a:pt x="1811" y="400"/>
                </a:cubicBezTo>
                <a:cubicBezTo>
                  <a:pt x="1815" y="400"/>
                  <a:pt x="1818" y="397"/>
                  <a:pt x="1818" y="393"/>
                </a:cubicBezTo>
                <a:cubicBezTo>
                  <a:pt x="1818" y="389"/>
                  <a:pt x="1815" y="386"/>
                  <a:pt x="1811" y="386"/>
                </a:cubicBezTo>
                <a:close/>
                <a:moveTo>
                  <a:pt x="1833" y="387"/>
                </a:moveTo>
                <a:cubicBezTo>
                  <a:pt x="1828" y="387"/>
                  <a:pt x="1825" y="390"/>
                  <a:pt x="1825" y="393"/>
                </a:cubicBezTo>
                <a:cubicBezTo>
                  <a:pt x="1825" y="397"/>
                  <a:pt x="1828" y="400"/>
                  <a:pt x="1833" y="400"/>
                </a:cubicBezTo>
                <a:cubicBezTo>
                  <a:pt x="1837" y="400"/>
                  <a:pt x="1840" y="397"/>
                  <a:pt x="1840" y="393"/>
                </a:cubicBezTo>
                <a:cubicBezTo>
                  <a:pt x="1840" y="390"/>
                  <a:pt x="1837" y="387"/>
                  <a:pt x="1833" y="387"/>
                </a:cubicBezTo>
                <a:close/>
                <a:moveTo>
                  <a:pt x="1811" y="406"/>
                </a:moveTo>
                <a:cubicBezTo>
                  <a:pt x="1806" y="406"/>
                  <a:pt x="1803" y="409"/>
                  <a:pt x="1803" y="413"/>
                </a:cubicBezTo>
                <a:cubicBezTo>
                  <a:pt x="1803" y="416"/>
                  <a:pt x="1806" y="419"/>
                  <a:pt x="1811" y="419"/>
                </a:cubicBezTo>
                <a:cubicBezTo>
                  <a:pt x="1815" y="419"/>
                  <a:pt x="1818" y="416"/>
                  <a:pt x="1818" y="413"/>
                </a:cubicBezTo>
                <a:cubicBezTo>
                  <a:pt x="1818" y="409"/>
                  <a:pt x="1815" y="406"/>
                  <a:pt x="1811" y="406"/>
                </a:cubicBezTo>
                <a:close/>
                <a:moveTo>
                  <a:pt x="1833" y="406"/>
                </a:moveTo>
                <a:cubicBezTo>
                  <a:pt x="1828" y="406"/>
                  <a:pt x="1825" y="409"/>
                  <a:pt x="1825" y="413"/>
                </a:cubicBezTo>
                <a:cubicBezTo>
                  <a:pt x="1825" y="416"/>
                  <a:pt x="1828" y="419"/>
                  <a:pt x="1833" y="419"/>
                </a:cubicBezTo>
                <a:cubicBezTo>
                  <a:pt x="1837" y="419"/>
                  <a:pt x="1840" y="416"/>
                  <a:pt x="1840" y="413"/>
                </a:cubicBezTo>
                <a:cubicBezTo>
                  <a:pt x="1840" y="409"/>
                  <a:pt x="1837" y="406"/>
                  <a:pt x="1833" y="406"/>
                </a:cubicBezTo>
                <a:close/>
                <a:moveTo>
                  <a:pt x="1811" y="425"/>
                </a:moveTo>
                <a:cubicBezTo>
                  <a:pt x="1806" y="425"/>
                  <a:pt x="1803" y="428"/>
                  <a:pt x="1803" y="432"/>
                </a:cubicBezTo>
                <a:cubicBezTo>
                  <a:pt x="1803" y="435"/>
                  <a:pt x="1806" y="438"/>
                  <a:pt x="1811" y="438"/>
                </a:cubicBezTo>
                <a:cubicBezTo>
                  <a:pt x="1815" y="438"/>
                  <a:pt x="1818" y="435"/>
                  <a:pt x="1818" y="432"/>
                </a:cubicBezTo>
                <a:cubicBezTo>
                  <a:pt x="1818" y="428"/>
                  <a:pt x="1815" y="425"/>
                  <a:pt x="1811" y="425"/>
                </a:cubicBezTo>
                <a:close/>
                <a:moveTo>
                  <a:pt x="1833" y="425"/>
                </a:moveTo>
                <a:cubicBezTo>
                  <a:pt x="1828" y="425"/>
                  <a:pt x="1825" y="428"/>
                  <a:pt x="1825" y="432"/>
                </a:cubicBezTo>
                <a:cubicBezTo>
                  <a:pt x="1825" y="435"/>
                  <a:pt x="1828" y="438"/>
                  <a:pt x="1833" y="438"/>
                </a:cubicBezTo>
                <a:cubicBezTo>
                  <a:pt x="1837" y="438"/>
                  <a:pt x="1840" y="435"/>
                  <a:pt x="1840" y="432"/>
                </a:cubicBezTo>
                <a:cubicBezTo>
                  <a:pt x="1840" y="428"/>
                  <a:pt x="1837" y="425"/>
                  <a:pt x="1833" y="425"/>
                </a:cubicBezTo>
                <a:close/>
                <a:moveTo>
                  <a:pt x="1766" y="446"/>
                </a:moveTo>
                <a:cubicBezTo>
                  <a:pt x="1762" y="446"/>
                  <a:pt x="1759" y="448"/>
                  <a:pt x="1759" y="452"/>
                </a:cubicBezTo>
                <a:cubicBezTo>
                  <a:pt x="1759" y="455"/>
                  <a:pt x="1762" y="458"/>
                  <a:pt x="1766" y="458"/>
                </a:cubicBezTo>
                <a:cubicBezTo>
                  <a:pt x="1770" y="458"/>
                  <a:pt x="1774" y="455"/>
                  <a:pt x="1774" y="452"/>
                </a:cubicBezTo>
                <a:cubicBezTo>
                  <a:pt x="1774" y="448"/>
                  <a:pt x="1770" y="446"/>
                  <a:pt x="1766" y="446"/>
                </a:cubicBezTo>
                <a:close/>
                <a:moveTo>
                  <a:pt x="1789" y="446"/>
                </a:moveTo>
                <a:cubicBezTo>
                  <a:pt x="1784" y="446"/>
                  <a:pt x="1781" y="448"/>
                  <a:pt x="1781" y="452"/>
                </a:cubicBezTo>
                <a:cubicBezTo>
                  <a:pt x="1781" y="455"/>
                  <a:pt x="1784" y="458"/>
                  <a:pt x="1789" y="458"/>
                </a:cubicBezTo>
                <a:cubicBezTo>
                  <a:pt x="1793" y="458"/>
                  <a:pt x="1796" y="455"/>
                  <a:pt x="1796" y="452"/>
                </a:cubicBezTo>
                <a:cubicBezTo>
                  <a:pt x="1796" y="448"/>
                  <a:pt x="1793" y="446"/>
                  <a:pt x="1789" y="446"/>
                </a:cubicBezTo>
                <a:close/>
                <a:moveTo>
                  <a:pt x="1766" y="464"/>
                </a:moveTo>
                <a:cubicBezTo>
                  <a:pt x="1762" y="464"/>
                  <a:pt x="1759" y="467"/>
                  <a:pt x="1759" y="471"/>
                </a:cubicBezTo>
                <a:cubicBezTo>
                  <a:pt x="1759" y="475"/>
                  <a:pt x="1762" y="478"/>
                  <a:pt x="1766" y="478"/>
                </a:cubicBezTo>
                <a:cubicBezTo>
                  <a:pt x="1770" y="478"/>
                  <a:pt x="1774" y="475"/>
                  <a:pt x="1774" y="471"/>
                </a:cubicBezTo>
                <a:cubicBezTo>
                  <a:pt x="1774" y="467"/>
                  <a:pt x="1770" y="464"/>
                  <a:pt x="1766" y="464"/>
                </a:cubicBezTo>
                <a:close/>
                <a:moveTo>
                  <a:pt x="1789" y="464"/>
                </a:moveTo>
                <a:cubicBezTo>
                  <a:pt x="1784" y="464"/>
                  <a:pt x="1781" y="467"/>
                  <a:pt x="1781" y="471"/>
                </a:cubicBezTo>
                <a:cubicBezTo>
                  <a:pt x="1781" y="475"/>
                  <a:pt x="1784" y="478"/>
                  <a:pt x="1789" y="478"/>
                </a:cubicBezTo>
                <a:cubicBezTo>
                  <a:pt x="1793" y="478"/>
                  <a:pt x="1796" y="475"/>
                  <a:pt x="1796" y="471"/>
                </a:cubicBezTo>
                <a:cubicBezTo>
                  <a:pt x="1796" y="467"/>
                  <a:pt x="1793" y="464"/>
                  <a:pt x="1789" y="464"/>
                </a:cubicBezTo>
                <a:close/>
                <a:moveTo>
                  <a:pt x="1766" y="484"/>
                </a:moveTo>
                <a:cubicBezTo>
                  <a:pt x="1762" y="484"/>
                  <a:pt x="1759" y="487"/>
                  <a:pt x="1759" y="490"/>
                </a:cubicBezTo>
                <a:cubicBezTo>
                  <a:pt x="1759" y="494"/>
                  <a:pt x="1762" y="497"/>
                  <a:pt x="1766" y="497"/>
                </a:cubicBezTo>
                <a:cubicBezTo>
                  <a:pt x="1770" y="497"/>
                  <a:pt x="1774" y="494"/>
                  <a:pt x="1774" y="490"/>
                </a:cubicBezTo>
                <a:cubicBezTo>
                  <a:pt x="1774" y="487"/>
                  <a:pt x="1770" y="484"/>
                  <a:pt x="1766" y="484"/>
                </a:cubicBezTo>
                <a:close/>
                <a:moveTo>
                  <a:pt x="1789" y="484"/>
                </a:moveTo>
                <a:cubicBezTo>
                  <a:pt x="1784" y="484"/>
                  <a:pt x="1781" y="487"/>
                  <a:pt x="1781" y="490"/>
                </a:cubicBezTo>
                <a:cubicBezTo>
                  <a:pt x="1781" y="494"/>
                  <a:pt x="1784" y="497"/>
                  <a:pt x="1789" y="497"/>
                </a:cubicBezTo>
                <a:cubicBezTo>
                  <a:pt x="1793" y="497"/>
                  <a:pt x="1796" y="494"/>
                  <a:pt x="1796" y="490"/>
                </a:cubicBezTo>
                <a:cubicBezTo>
                  <a:pt x="1796" y="487"/>
                  <a:pt x="1793" y="484"/>
                  <a:pt x="1789" y="484"/>
                </a:cubicBezTo>
                <a:close/>
                <a:moveTo>
                  <a:pt x="1766" y="503"/>
                </a:moveTo>
                <a:cubicBezTo>
                  <a:pt x="1762" y="503"/>
                  <a:pt x="1759" y="506"/>
                  <a:pt x="1759" y="509"/>
                </a:cubicBezTo>
                <a:cubicBezTo>
                  <a:pt x="1759" y="513"/>
                  <a:pt x="1762" y="516"/>
                  <a:pt x="1766" y="516"/>
                </a:cubicBezTo>
                <a:cubicBezTo>
                  <a:pt x="1770" y="516"/>
                  <a:pt x="1774" y="513"/>
                  <a:pt x="1774" y="509"/>
                </a:cubicBezTo>
                <a:cubicBezTo>
                  <a:pt x="1774" y="506"/>
                  <a:pt x="1770" y="503"/>
                  <a:pt x="1766" y="503"/>
                </a:cubicBezTo>
                <a:close/>
                <a:moveTo>
                  <a:pt x="1789" y="503"/>
                </a:moveTo>
                <a:cubicBezTo>
                  <a:pt x="1784" y="503"/>
                  <a:pt x="1781" y="506"/>
                  <a:pt x="1781" y="509"/>
                </a:cubicBezTo>
                <a:cubicBezTo>
                  <a:pt x="1781" y="513"/>
                  <a:pt x="1784" y="516"/>
                  <a:pt x="1789" y="516"/>
                </a:cubicBezTo>
                <a:cubicBezTo>
                  <a:pt x="1793" y="516"/>
                  <a:pt x="1796" y="513"/>
                  <a:pt x="1796" y="509"/>
                </a:cubicBezTo>
                <a:cubicBezTo>
                  <a:pt x="1796" y="506"/>
                  <a:pt x="1793" y="503"/>
                  <a:pt x="1789" y="503"/>
                </a:cubicBezTo>
                <a:close/>
                <a:moveTo>
                  <a:pt x="1766" y="522"/>
                </a:moveTo>
                <a:cubicBezTo>
                  <a:pt x="1762" y="522"/>
                  <a:pt x="1759" y="525"/>
                  <a:pt x="1759" y="529"/>
                </a:cubicBezTo>
                <a:cubicBezTo>
                  <a:pt x="1759" y="533"/>
                  <a:pt x="1762" y="536"/>
                  <a:pt x="1766" y="536"/>
                </a:cubicBezTo>
                <a:cubicBezTo>
                  <a:pt x="1770" y="536"/>
                  <a:pt x="1774" y="533"/>
                  <a:pt x="1774" y="529"/>
                </a:cubicBezTo>
                <a:cubicBezTo>
                  <a:pt x="1774" y="525"/>
                  <a:pt x="1770" y="522"/>
                  <a:pt x="1766" y="522"/>
                </a:cubicBezTo>
                <a:close/>
                <a:moveTo>
                  <a:pt x="1789" y="522"/>
                </a:moveTo>
                <a:cubicBezTo>
                  <a:pt x="1784" y="522"/>
                  <a:pt x="1781" y="525"/>
                  <a:pt x="1781" y="529"/>
                </a:cubicBezTo>
                <a:cubicBezTo>
                  <a:pt x="1781" y="533"/>
                  <a:pt x="1784" y="536"/>
                  <a:pt x="1789" y="536"/>
                </a:cubicBezTo>
                <a:cubicBezTo>
                  <a:pt x="1793" y="536"/>
                  <a:pt x="1796" y="533"/>
                  <a:pt x="1796" y="529"/>
                </a:cubicBezTo>
                <a:cubicBezTo>
                  <a:pt x="1796" y="525"/>
                  <a:pt x="1793" y="522"/>
                  <a:pt x="1789" y="522"/>
                </a:cubicBezTo>
                <a:close/>
                <a:moveTo>
                  <a:pt x="1766" y="542"/>
                </a:moveTo>
                <a:cubicBezTo>
                  <a:pt x="1762" y="542"/>
                  <a:pt x="1759" y="545"/>
                  <a:pt x="1759" y="549"/>
                </a:cubicBezTo>
                <a:cubicBezTo>
                  <a:pt x="1759" y="552"/>
                  <a:pt x="1762" y="556"/>
                  <a:pt x="1766" y="556"/>
                </a:cubicBezTo>
                <a:cubicBezTo>
                  <a:pt x="1770" y="556"/>
                  <a:pt x="1774" y="552"/>
                  <a:pt x="1774" y="549"/>
                </a:cubicBezTo>
                <a:cubicBezTo>
                  <a:pt x="1774" y="545"/>
                  <a:pt x="1770" y="542"/>
                  <a:pt x="1766" y="542"/>
                </a:cubicBezTo>
                <a:close/>
                <a:moveTo>
                  <a:pt x="1789" y="542"/>
                </a:moveTo>
                <a:cubicBezTo>
                  <a:pt x="1784" y="542"/>
                  <a:pt x="1781" y="545"/>
                  <a:pt x="1781" y="549"/>
                </a:cubicBezTo>
                <a:cubicBezTo>
                  <a:pt x="1781" y="552"/>
                  <a:pt x="1784" y="556"/>
                  <a:pt x="1789" y="556"/>
                </a:cubicBezTo>
                <a:cubicBezTo>
                  <a:pt x="1793" y="556"/>
                  <a:pt x="1796" y="552"/>
                  <a:pt x="1796" y="549"/>
                </a:cubicBezTo>
                <a:cubicBezTo>
                  <a:pt x="1796" y="545"/>
                  <a:pt x="1793" y="542"/>
                  <a:pt x="1789" y="542"/>
                </a:cubicBezTo>
                <a:close/>
                <a:moveTo>
                  <a:pt x="1766" y="561"/>
                </a:moveTo>
                <a:cubicBezTo>
                  <a:pt x="1762" y="561"/>
                  <a:pt x="1759" y="564"/>
                  <a:pt x="1759" y="567"/>
                </a:cubicBezTo>
                <a:cubicBezTo>
                  <a:pt x="1759" y="571"/>
                  <a:pt x="1762" y="574"/>
                  <a:pt x="1766" y="574"/>
                </a:cubicBezTo>
                <a:cubicBezTo>
                  <a:pt x="1770" y="574"/>
                  <a:pt x="1774" y="571"/>
                  <a:pt x="1774" y="567"/>
                </a:cubicBezTo>
                <a:cubicBezTo>
                  <a:pt x="1774" y="564"/>
                  <a:pt x="1770" y="561"/>
                  <a:pt x="1766" y="561"/>
                </a:cubicBezTo>
                <a:close/>
                <a:moveTo>
                  <a:pt x="1789" y="561"/>
                </a:moveTo>
                <a:cubicBezTo>
                  <a:pt x="1784" y="561"/>
                  <a:pt x="1781" y="564"/>
                  <a:pt x="1781" y="567"/>
                </a:cubicBezTo>
                <a:cubicBezTo>
                  <a:pt x="1781" y="571"/>
                  <a:pt x="1784" y="574"/>
                  <a:pt x="1789" y="574"/>
                </a:cubicBezTo>
                <a:cubicBezTo>
                  <a:pt x="1793" y="574"/>
                  <a:pt x="1796" y="571"/>
                  <a:pt x="1796" y="567"/>
                </a:cubicBezTo>
                <a:cubicBezTo>
                  <a:pt x="1796" y="564"/>
                  <a:pt x="1793" y="561"/>
                  <a:pt x="1789" y="561"/>
                </a:cubicBezTo>
                <a:close/>
                <a:moveTo>
                  <a:pt x="1766" y="580"/>
                </a:moveTo>
                <a:cubicBezTo>
                  <a:pt x="1762" y="580"/>
                  <a:pt x="1759" y="583"/>
                  <a:pt x="1759" y="587"/>
                </a:cubicBezTo>
                <a:cubicBezTo>
                  <a:pt x="1759" y="590"/>
                  <a:pt x="1762" y="593"/>
                  <a:pt x="1766" y="593"/>
                </a:cubicBezTo>
                <a:cubicBezTo>
                  <a:pt x="1770" y="593"/>
                  <a:pt x="1774" y="590"/>
                  <a:pt x="1774" y="587"/>
                </a:cubicBezTo>
                <a:cubicBezTo>
                  <a:pt x="1774" y="583"/>
                  <a:pt x="1770" y="580"/>
                  <a:pt x="1766" y="580"/>
                </a:cubicBezTo>
                <a:close/>
                <a:moveTo>
                  <a:pt x="1789" y="580"/>
                </a:moveTo>
                <a:cubicBezTo>
                  <a:pt x="1784" y="580"/>
                  <a:pt x="1781" y="583"/>
                  <a:pt x="1781" y="587"/>
                </a:cubicBezTo>
                <a:cubicBezTo>
                  <a:pt x="1781" y="590"/>
                  <a:pt x="1784" y="593"/>
                  <a:pt x="1789" y="593"/>
                </a:cubicBezTo>
                <a:cubicBezTo>
                  <a:pt x="1793" y="593"/>
                  <a:pt x="1796" y="590"/>
                  <a:pt x="1796" y="587"/>
                </a:cubicBezTo>
                <a:cubicBezTo>
                  <a:pt x="1796" y="583"/>
                  <a:pt x="1793" y="580"/>
                  <a:pt x="1789" y="580"/>
                </a:cubicBezTo>
                <a:close/>
                <a:moveTo>
                  <a:pt x="1811" y="444"/>
                </a:moveTo>
                <a:cubicBezTo>
                  <a:pt x="1806" y="444"/>
                  <a:pt x="1803" y="447"/>
                  <a:pt x="1803" y="451"/>
                </a:cubicBezTo>
                <a:cubicBezTo>
                  <a:pt x="1803" y="455"/>
                  <a:pt x="1806" y="458"/>
                  <a:pt x="1811" y="458"/>
                </a:cubicBezTo>
                <a:cubicBezTo>
                  <a:pt x="1815" y="458"/>
                  <a:pt x="1818" y="455"/>
                  <a:pt x="1818" y="451"/>
                </a:cubicBezTo>
                <a:cubicBezTo>
                  <a:pt x="1818" y="447"/>
                  <a:pt x="1815" y="444"/>
                  <a:pt x="1811" y="444"/>
                </a:cubicBezTo>
                <a:close/>
                <a:moveTo>
                  <a:pt x="1833" y="446"/>
                </a:moveTo>
                <a:cubicBezTo>
                  <a:pt x="1828" y="446"/>
                  <a:pt x="1825" y="448"/>
                  <a:pt x="1825" y="452"/>
                </a:cubicBezTo>
                <a:cubicBezTo>
                  <a:pt x="1825" y="455"/>
                  <a:pt x="1828" y="458"/>
                  <a:pt x="1833" y="458"/>
                </a:cubicBezTo>
                <a:cubicBezTo>
                  <a:pt x="1837" y="458"/>
                  <a:pt x="1840" y="455"/>
                  <a:pt x="1840" y="452"/>
                </a:cubicBezTo>
                <a:cubicBezTo>
                  <a:pt x="1840" y="448"/>
                  <a:pt x="1837" y="446"/>
                  <a:pt x="1833" y="446"/>
                </a:cubicBezTo>
                <a:close/>
                <a:moveTo>
                  <a:pt x="1811" y="464"/>
                </a:moveTo>
                <a:cubicBezTo>
                  <a:pt x="1806" y="464"/>
                  <a:pt x="1803" y="467"/>
                  <a:pt x="1803" y="471"/>
                </a:cubicBezTo>
                <a:cubicBezTo>
                  <a:pt x="1803" y="475"/>
                  <a:pt x="1806" y="478"/>
                  <a:pt x="1811" y="478"/>
                </a:cubicBezTo>
                <a:cubicBezTo>
                  <a:pt x="1815" y="478"/>
                  <a:pt x="1818" y="475"/>
                  <a:pt x="1818" y="471"/>
                </a:cubicBezTo>
                <a:cubicBezTo>
                  <a:pt x="1818" y="467"/>
                  <a:pt x="1815" y="464"/>
                  <a:pt x="1811" y="464"/>
                </a:cubicBezTo>
                <a:close/>
                <a:moveTo>
                  <a:pt x="1833" y="464"/>
                </a:moveTo>
                <a:cubicBezTo>
                  <a:pt x="1828" y="464"/>
                  <a:pt x="1825" y="467"/>
                  <a:pt x="1825" y="471"/>
                </a:cubicBezTo>
                <a:cubicBezTo>
                  <a:pt x="1825" y="475"/>
                  <a:pt x="1828" y="478"/>
                  <a:pt x="1833" y="478"/>
                </a:cubicBezTo>
                <a:cubicBezTo>
                  <a:pt x="1837" y="478"/>
                  <a:pt x="1840" y="475"/>
                  <a:pt x="1840" y="471"/>
                </a:cubicBezTo>
                <a:cubicBezTo>
                  <a:pt x="1840" y="467"/>
                  <a:pt x="1837" y="464"/>
                  <a:pt x="1833" y="464"/>
                </a:cubicBezTo>
                <a:close/>
                <a:moveTo>
                  <a:pt x="1811" y="484"/>
                </a:moveTo>
                <a:cubicBezTo>
                  <a:pt x="1806" y="484"/>
                  <a:pt x="1803" y="487"/>
                  <a:pt x="1803" y="490"/>
                </a:cubicBezTo>
                <a:cubicBezTo>
                  <a:pt x="1803" y="494"/>
                  <a:pt x="1806" y="497"/>
                  <a:pt x="1811" y="497"/>
                </a:cubicBezTo>
                <a:cubicBezTo>
                  <a:pt x="1815" y="497"/>
                  <a:pt x="1818" y="494"/>
                  <a:pt x="1818" y="490"/>
                </a:cubicBezTo>
                <a:cubicBezTo>
                  <a:pt x="1818" y="487"/>
                  <a:pt x="1815" y="484"/>
                  <a:pt x="1811" y="484"/>
                </a:cubicBezTo>
                <a:close/>
                <a:moveTo>
                  <a:pt x="1833" y="484"/>
                </a:moveTo>
                <a:cubicBezTo>
                  <a:pt x="1828" y="484"/>
                  <a:pt x="1825" y="487"/>
                  <a:pt x="1825" y="490"/>
                </a:cubicBezTo>
                <a:cubicBezTo>
                  <a:pt x="1825" y="494"/>
                  <a:pt x="1828" y="497"/>
                  <a:pt x="1833" y="497"/>
                </a:cubicBezTo>
                <a:cubicBezTo>
                  <a:pt x="1837" y="497"/>
                  <a:pt x="1840" y="494"/>
                  <a:pt x="1840" y="490"/>
                </a:cubicBezTo>
                <a:cubicBezTo>
                  <a:pt x="1840" y="487"/>
                  <a:pt x="1837" y="484"/>
                  <a:pt x="1833" y="484"/>
                </a:cubicBezTo>
                <a:close/>
                <a:moveTo>
                  <a:pt x="1811" y="503"/>
                </a:moveTo>
                <a:cubicBezTo>
                  <a:pt x="1806" y="503"/>
                  <a:pt x="1803" y="506"/>
                  <a:pt x="1803" y="509"/>
                </a:cubicBezTo>
                <a:cubicBezTo>
                  <a:pt x="1803" y="513"/>
                  <a:pt x="1806" y="516"/>
                  <a:pt x="1811" y="516"/>
                </a:cubicBezTo>
                <a:cubicBezTo>
                  <a:pt x="1815" y="516"/>
                  <a:pt x="1818" y="513"/>
                  <a:pt x="1818" y="509"/>
                </a:cubicBezTo>
                <a:cubicBezTo>
                  <a:pt x="1818" y="506"/>
                  <a:pt x="1815" y="503"/>
                  <a:pt x="1811" y="503"/>
                </a:cubicBezTo>
                <a:close/>
                <a:moveTo>
                  <a:pt x="1833" y="503"/>
                </a:moveTo>
                <a:cubicBezTo>
                  <a:pt x="1828" y="503"/>
                  <a:pt x="1825" y="506"/>
                  <a:pt x="1825" y="509"/>
                </a:cubicBezTo>
                <a:cubicBezTo>
                  <a:pt x="1825" y="513"/>
                  <a:pt x="1828" y="516"/>
                  <a:pt x="1833" y="516"/>
                </a:cubicBezTo>
                <a:cubicBezTo>
                  <a:pt x="1837" y="516"/>
                  <a:pt x="1840" y="513"/>
                  <a:pt x="1840" y="509"/>
                </a:cubicBezTo>
                <a:cubicBezTo>
                  <a:pt x="1840" y="506"/>
                  <a:pt x="1837" y="503"/>
                  <a:pt x="1833" y="503"/>
                </a:cubicBezTo>
                <a:close/>
                <a:moveTo>
                  <a:pt x="1811" y="522"/>
                </a:moveTo>
                <a:cubicBezTo>
                  <a:pt x="1806" y="522"/>
                  <a:pt x="1803" y="525"/>
                  <a:pt x="1803" y="529"/>
                </a:cubicBezTo>
                <a:cubicBezTo>
                  <a:pt x="1803" y="533"/>
                  <a:pt x="1806" y="536"/>
                  <a:pt x="1811" y="536"/>
                </a:cubicBezTo>
                <a:cubicBezTo>
                  <a:pt x="1815" y="536"/>
                  <a:pt x="1818" y="533"/>
                  <a:pt x="1818" y="529"/>
                </a:cubicBezTo>
                <a:cubicBezTo>
                  <a:pt x="1818" y="525"/>
                  <a:pt x="1815" y="522"/>
                  <a:pt x="1811" y="522"/>
                </a:cubicBezTo>
                <a:close/>
                <a:moveTo>
                  <a:pt x="1833" y="522"/>
                </a:moveTo>
                <a:cubicBezTo>
                  <a:pt x="1828" y="522"/>
                  <a:pt x="1825" y="525"/>
                  <a:pt x="1825" y="529"/>
                </a:cubicBezTo>
                <a:cubicBezTo>
                  <a:pt x="1825" y="533"/>
                  <a:pt x="1828" y="536"/>
                  <a:pt x="1833" y="536"/>
                </a:cubicBezTo>
                <a:cubicBezTo>
                  <a:pt x="1837" y="536"/>
                  <a:pt x="1840" y="533"/>
                  <a:pt x="1840" y="529"/>
                </a:cubicBezTo>
                <a:cubicBezTo>
                  <a:pt x="1840" y="525"/>
                  <a:pt x="1837" y="522"/>
                  <a:pt x="1833" y="522"/>
                </a:cubicBezTo>
                <a:close/>
                <a:moveTo>
                  <a:pt x="1811" y="542"/>
                </a:moveTo>
                <a:cubicBezTo>
                  <a:pt x="1806" y="542"/>
                  <a:pt x="1803" y="545"/>
                  <a:pt x="1803" y="548"/>
                </a:cubicBezTo>
                <a:cubicBezTo>
                  <a:pt x="1803" y="552"/>
                  <a:pt x="1806" y="555"/>
                  <a:pt x="1811" y="555"/>
                </a:cubicBezTo>
                <a:cubicBezTo>
                  <a:pt x="1815" y="555"/>
                  <a:pt x="1818" y="552"/>
                  <a:pt x="1818" y="548"/>
                </a:cubicBezTo>
                <a:cubicBezTo>
                  <a:pt x="1818" y="545"/>
                  <a:pt x="1815" y="542"/>
                  <a:pt x="1811" y="542"/>
                </a:cubicBezTo>
                <a:close/>
                <a:moveTo>
                  <a:pt x="1833" y="542"/>
                </a:moveTo>
                <a:cubicBezTo>
                  <a:pt x="1828" y="542"/>
                  <a:pt x="1825" y="545"/>
                  <a:pt x="1825" y="549"/>
                </a:cubicBezTo>
                <a:cubicBezTo>
                  <a:pt x="1825" y="552"/>
                  <a:pt x="1828" y="556"/>
                  <a:pt x="1833" y="556"/>
                </a:cubicBezTo>
                <a:cubicBezTo>
                  <a:pt x="1837" y="556"/>
                  <a:pt x="1840" y="552"/>
                  <a:pt x="1840" y="549"/>
                </a:cubicBezTo>
                <a:cubicBezTo>
                  <a:pt x="1840" y="545"/>
                  <a:pt x="1837" y="542"/>
                  <a:pt x="1833" y="542"/>
                </a:cubicBezTo>
                <a:close/>
                <a:moveTo>
                  <a:pt x="1811" y="560"/>
                </a:moveTo>
                <a:cubicBezTo>
                  <a:pt x="1806" y="560"/>
                  <a:pt x="1803" y="563"/>
                  <a:pt x="1803" y="567"/>
                </a:cubicBezTo>
                <a:cubicBezTo>
                  <a:pt x="1803" y="571"/>
                  <a:pt x="1806" y="574"/>
                  <a:pt x="1811" y="574"/>
                </a:cubicBezTo>
                <a:cubicBezTo>
                  <a:pt x="1815" y="574"/>
                  <a:pt x="1818" y="571"/>
                  <a:pt x="1818" y="567"/>
                </a:cubicBezTo>
                <a:cubicBezTo>
                  <a:pt x="1818" y="563"/>
                  <a:pt x="1815" y="560"/>
                  <a:pt x="1811" y="560"/>
                </a:cubicBezTo>
                <a:close/>
                <a:moveTo>
                  <a:pt x="1833" y="561"/>
                </a:moveTo>
                <a:cubicBezTo>
                  <a:pt x="1828" y="561"/>
                  <a:pt x="1825" y="564"/>
                  <a:pt x="1825" y="567"/>
                </a:cubicBezTo>
                <a:cubicBezTo>
                  <a:pt x="1825" y="571"/>
                  <a:pt x="1828" y="574"/>
                  <a:pt x="1833" y="574"/>
                </a:cubicBezTo>
                <a:cubicBezTo>
                  <a:pt x="1837" y="574"/>
                  <a:pt x="1840" y="571"/>
                  <a:pt x="1840" y="567"/>
                </a:cubicBezTo>
                <a:cubicBezTo>
                  <a:pt x="1840" y="564"/>
                  <a:pt x="1837" y="561"/>
                  <a:pt x="1833" y="561"/>
                </a:cubicBezTo>
                <a:close/>
                <a:moveTo>
                  <a:pt x="1811" y="580"/>
                </a:moveTo>
                <a:cubicBezTo>
                  <a:pt x="1806" y="580"/>
                  <a:pt x="1803" y="583"/>
                  <a:pt x="1803" y="587"/>
                </a:cubicBezTo>
                <a:cubicBezTo>
                  <a:pt x="1803" y="590"/>
                  <a:pt x="1806" y="593"/>
                  <a:pt x="1811" y="593"/>
                </a:cubicBezTo>
                <a:cubicBezTo>
                  <a:pt x="1815" y="593"/>
                  <a:pt x="1818" y="590"/>
                  <a:pt x="1818" y="587"/>
                </a:cubicBezTo>
                <a:cubicBezTo>
                  <a:pt x="1818" y="583"/>
                  <a:pt x="1815" y="580"/>
                  <a:pt x="1811" y="580"/>
                </a:cubicBezTo>
                <a:close/>
                <a:moveTo>
                  <a:pt x="1833" y="580"/>
                </a:moveTo>
                <a:cubicBezTo>
                  <a:pt x="1828" y="580"/>
                  <a:pt x="1825" y="583"/>
                  <a:pt x="1825" y="587"/>
                </a:cubicBezTo>
                <a:cubicBezTo>
                  <a:pt x="1825" y="590"/>
                  <a:pt x="1828" y="593"/>
                  <a:pt x="1833" y="593"/>
                </a:cubicBezTo>
                <a:cubicBezTo>
                  <a:pt x="1837" y="593"/>
                  <a:pt x="1840" y="590"/>
                  <a:pt x="1840" y="587"/>
                </a:cubicBezTo>
                <a:cubicBezTo>
                  <a:pt x="1840" y="583"/>
                  <a:pt x="1837" y="580"/>
                  <a:pt x="1833" y="580"/>
                </a:cubicBezTo>
                <a:close/>
                <a:moveTo>
                  <a:pt x="1611" y="601"/>
                </a:moveTo>
                <a:cubicBezTo>
                  <a:pt x="1607" y="601"/>
                  <a:pt x="1603" y="604"/>
                  <a:pt x="1603" y="608"/>
                </a:cubicBezTo>
                <a:cubicBezTo>
                  <a:pt x="1603" y="612"/>
                  <a:pt x="1607" y="615"/>
                  <a:pt x="1611" y="615"/>
                </a:cubicBezTo>
                <a:cubicBezTo>
                  <a:pt x="1615" y="615"/>
                  <a:pt x="1619" y="612"/>
                  <a:pt x="1619" y="608"/>
                </a:cubicBezTo>
                <a:cubicBezTo>
                  <a:pt x="1619" y="604"/>
                  <a:pt x="1615" y="601"/>
                  <a:pt x="1611" y="601"/>
                </a:cubicBezTo>
                <a:close/>
                <a:moveTo>
                  <a:pt x="1633" y="601"/>
                </a:moveTo>
                <a:cubicBezTo>
                  <a:pt x="1629" y="601"/>
                  <a:pt x="1625" y="604"/>
                  <a:pt x="1625" y="608"/>
                </a:cubicBezTo>
                <a:cubicBezTo>
                  <a:pt x="1625" y="612"/>
                  <a:pt x="1629" y="615"/>
                  <a:pt x="1633" y="615"/>
                </a:cubicBezTo>
                <a:cubicBezTo>
                  <a:pt x="1637" y="615"/>
                  <a:pt x="1641" y="612"/>
                  <a:pt x="1641" y="608"/>
                </a:cubicBezTo>
                <a:cubicBezTo>
                  <a:pt x="1641" y="604"/>
                  <a:pt x="1637" y="601"/>
                  <a:pt x="1633" y="601"/>
                </a:cubicBezTo>
                <a:close/>
                <a:moveTo>
                  <a:pt x="1655" y="601"/>
                </a:moveTo>
                <a:cubicBezTo>
                  <a:pt x="1651" y="601"/>
                  <a:pt x="1648" y="604"/>
                  <a:pt x="1648" y="608"/>
                </a:cubicBezTo>
                <a:cubicBezTo>
                  <a:pt x="1648" y="612"/>
                  <a:pt x="1651" y="615"/>
                  <a:pt x="1655" y="615"/>
                </a:cubicBezTo>
                <a:cubicBezTo>
                  <a:pt x="1659" y="615"/>
                  <a:pt x="1662" y="612"/>
                  <a:pt x="1662" y="608"/>
                </a:cubicBezTo>
                <a:cubicBezTo>
                  <a:pt x="1662" y="604"/>
                  <a:pt x="1659" y="601"/>
                  <a:pt x="1655" y="601"/>
                </a:cubicBezTo>
                <a:close/>
                <a:moveTo>
                  <a:pt x="1633" y="620"/>
                </a:moveTo>
                <a:cubicBezTo>
                  <a:pt x="1629" y="620"/>
                  <a:pt x="1625" y="623"/>
                  <a:pt x="1625" y="627"/>
                </a:cubicBezTo>
                <a:cubicBezTo>
                  <a:pt x="1625" y="631"/>
                  <a:pt x="1629" y="634"/>
                  <a:pt x="1633" y="634"/>
                </a:cubicBezTo>
                <a:cubicBezTo>
                  <a:pt x="1637" y="634"/>
                  <a:pt x="1641" y="631"/>
                  <a:pt x="1641" y="627"/>
                </a:cubicBezTo>
                <a:cubicBezTo>
                  <a:pt x="1641" y="623"/>
                  <a:pt x="1637" y="620"/>
                  <a:pt x="1633" y="620"/>
                </a:cubicBezTo>
                <a:close/>
                <a:moveTo>
                  <a:pt x="1655" y="620"/>
                </a:moveTo>
                <a:cubicBezTo>
                  <a:pt x="1651" y="620"/>
                  <a:pt x="1648" y="623"/>
                  <a:pt x="1648" y="627"/>
                </a:cubicBezTo>
                <a:cubicBezTo>
                  <a:pt x="1648" y="631"/>
                  <a:pt x="1651" y="634"/>
                  <a:pt x="1655" y="634"/>
                </a:cubicBezTo>
                <a:cubicBezTo>
                  <a:pt x="1659" y="634"/>
                  <a:pt x="1662" y="631"/>
                  <a:pt x="1662" y="627"/>
                </a:cubicBezTo>
                <a:cubicBezTo>
                  <a:pt x="1662" y="623"/>
                  <a:pt x="1659" y="620"/>
                  <a:pt x="1655" y="620"/>
                </a:cubicBezTo>
                <a:close/>
                <a:moveTo>
                  <a:pt x="1633" y="640"/>
                </a:moveTo>
                <a:cubicBezTo>
                  <a:pt x="1629" y="640"/>
                  <a:pt x="1625" y="643"/>
                  <a:pt x="1625" y="647"/>
                </a:cubicBezTo>
                <a:cubicBezTo>
                  <a:pt x="1625" y="650"/>
                  <a:pt x="1629" y="653"/>
                  <a:pt x="1633" y="653"/>
                </a:cubicBezTo>
                <a:cubicBezTo>
                  <a:pt x="1637" y="653"/>
                  <a:pt x="1641" y="650"/>
                  <a:pt x="1641" y="647"/>
                </a:cubicBezTo>
                <a:cubicBezTo>
                  <a:pt x="1641" y="643"/>
                  <a:pt x="1637" y="640"/>
                  <a:pt x="1633" y="640"/>
                </a:cubicBezTo>
                <a:close/>
                <a:moveTo>
                  <a:pt x="1655" y="640"/>
                </a:moveTo>
                <a:cubicBezTo>
                  <a:pt x="1651" y="640"/>
                  <a:pt x="1648" y="643"/>
                  <a:pt x="1648" y="647"/>
                </a:cubicBezTo>
                <a:cubicBezTo>
                  <a:pt x="1648" y="650"/>
                  <a:pt x="1651" y="653"/>
                  <a:pt x="1655" y="653"/>
                </a:cubicBezTo>
                <a:cubicBezTo>
                  <a:pt x="1659" y="653"/>
                  <a:pt x="1662" y="650"/>
                  <a:pt x="1662" y="647"/>
                </a:cubicBezTo>
                <a:cubicBezTo>
                  <a:pt x="1662" y="643"/>
                  <a:pt x="1659" y="640"/>
                  <a:pt x="1655" y="640"/>
                </a:cubicBezTo>
                <a:close/>
                <a:moveTo>
                  <a:pt x="1633" y="659"/>
                </a:moveTo>
                <a:cubicBezTo>
                  <a:pt x="1629" y="659"/>
                  <a:pt x="1625" y="662"/>
                  <a:pt x="1625" y="666"/>
                </a:cubicBezTo>
                <a:cubicBezTo>
                  <a:pt x="1625" y="670"/>
                  <a:pt x="1629" y="673"/>
                  <a:pt x="1633" y="673"/>
                </a:cubicBezTo>
                <a:cubicBezTo>
                  <a:pt x="1637" y="673"/>
                  <a:pt x="1641" y="670"/>
                  <a:pt x="1641" y="666"/>
                </a:cubicBezTo>
                <a:cubicBezTo>
                  <a:pt x="1641" y="662"/>
                  <a:pt x="1637" y="659"/>
                  <a:pt x="1633" y="659"/>
                </a:cubicBezTo>
                <a:close/>
                <a:moveTo>
                  <a:pt x="1655" y="659"/>
                </a:moveTo>
                <a:cubicBezTo>
                  <a:pt x="1651" y="659"/>
                  <a:pt x="1648" y="662"/>
                  <a:pt x="1648" y="666"/>
                </a:cubicBezTo>
                <a:cubicBezTo>
                  <a:pt x="1648" y="670"/>
                  <a:pt x="1651" y="673"/>
                  <a:pt x="1655" y="673"/>
                </a:cubicBezTo>
                <a:cubicBezTo>
                  <a:pt x="1659" y="673"/>
                  <a:pt x="1662" y="670"/>
                  <a:pt x="1662" y="666"/>
                </a:cubicBezTo>
                <a:cubicBezTo>
                  <a:pt x="1662" y="662"/>
                  <a:pt x="1659" y="659"/>
                  <a:pt x="1655" y="659"/>
                </a:cubicBezTo>
                <a:close/>
                <a:moveTo>
                  <a:pt x="1655" y="679"/>
                </a:moveTo>
                <a:cubicBezTo>
                  <a:pt x="1651" y="679"/>
                  <a:pt x="1648" y="682"/>
                  <a:pt x="1648" y="686"/>
                </a:cubicBezTo>
                <a:cubicBezTo>
                  <a:pt x="1648" y="689"/>
                  <a:pt x="1651" y="692"/>
                  <a:pt x="1655" y="692"/>
                </a:cubicBezTo>
                <a:cubicBezTo>
                  <a:pt x="1659" y="692"/>
                  <a:pt x="1662" y="689"/>
                  <a:pt x="1662" y="686"/>
                </a:cubicBezTo>
                <a:cubicBezTo>
                  <a:pt x="1662" y="682"/>
                  <a:pt x="1659" y="679"/>
                  <a:pt x="1655" y="679"/>
                </a:cubicBezTo>
                <a:close/>
                <a:moveTo>
                  <a:pt x="1677" y="601"/>
                </a:moveTo>
                <a:cubicBezTo>
                  <a:pt x="1673" y="601"/>
                  <a:pt x="1670" y="604"/>
                  <a:pt x="1670" y="608"/>
                </a:cubicBezTo>
                <a:cubicBezTo>
                  <a:pt x="1670" y="612"/>
                  <a:pt x="1673" y="615"/>
                  <a:pt x="1677" y="615"/>
                </a:cubicBezTo>
                <a:cubicBezTo>
                  <a:pt x="1682" y="615"/>
                  <a:pt x="1685" y="612"/>
                  <a:pt x="1685" y="608"/>
                </a:cubicBezTo>
                <a:cubicBezTo>
                  <a:pt x="1685" y="604"/>
                  <a:pt x="1682" y="601"/>
                  <a:pt x="1677" y="601"/>
                </a:cubicBezTo>
                <a:close/>
                <a:moveTo>
                  <a:pt x="1700" y="601"/>
                </a:moveTo>
                <a:cubicBezTo>
                  <a:pt x="1696" y="601"/>
                  <a:pt x="1692" y="604"/>
                  <a:pt x="1692" y="608"/>
                </a:cubicBezTo>
                <a:cubicBezTo>
                  <a:pt x="1692" y="612"/>
                  <a:pt x="1696" y="615"/>
                  <a:pt x="1700" y="615"/>
                </a:cubicBezTo>
                <a:cubicBezTo>
                  <a:pt x="1704" y="615"/>
                  <a:pt x="1708" y="612"/>
                  <a:pt x="1708" y="608"/>
                </a:cubicBezTo>
                <a:cubicBezTo>
                  <a:pt x="1708" y="604"/>
                  <a:pt x="1704" y="601"/>
                  <a:pt x="1700" y="601"/>
                </a:cubicBezTo>
                <a:close/>
                <a:moveTo>
                  <a:pt x="1677" y="620"/>
                </a:moveTo>
                <a:cubicBezTo>
                  <a:pt x="1673" y="620"/>
                  <a:pt x="1670" y="623"/>
                  <a:pt x="1670" y="627"/>
                </a:cubicBezTo>
                <a:cubicBezTo>
                  <a:pt x="1670" y="631"/>
                  <a:pt x="1673" y="634"/>
                  <a:pt x="1677" y="634"/>
                </a:cubicBezTo>
                <a:cubicBezTo>
                  <a:pt x="1682" y="634"/>
                  <a:pt x="1685" y="631"/>
                  <a:pt x="1685" y="627"/>
                </a:cubicBezTo>
                <a:cubicBezTo>
                  <a:pt x="1685" y="623"/>
                  <a:pt x="1682" y="620"/>
                  <a:pt x="1677" y="620"/>
                </a:cubicBezTo>
                <a:close/>
                <a:moveTo>
                  <a:pt x="1766" y="601"/>
                </a:moveTo>
                <a:cubicBezTo>
                  <a:pt x="1762" y="601"/>
                  <a:pt x="1759" y="604"/>
                  <a:pt x="1759" y="608"/>
                </a:cubicBezTo>
                <a:cubicBezTo>
                  <a:pt x="1759" y="612"/>
                  <a:pt x="1762" y="615"/>
                  <a:pt x="1766" y="615"/>
                </a:cubicBezTo>
                <a:cubicBezTo>
                  <a:pt x="1770" y="615"/>
                  <a:pt x="1774" y="612"/>
                  <a:pt x="1774" y="608"/>
                </a:cubicBezTo>
                <a:cubicBezTo>
                  <a:pt x="1774" y="604"/>
                  <a:pt x="1770" y="601"/>
                  <a:pt x="1766" y="601"/>
                </a:cubicBezTo>
                <a:close/>
                <a:moveTo>
                  <a:pt x="1789" y="601"/>
                </a:moveTo>
                <a:cubicBezTo>
                  <a:pt x="1784" y="601"/>
                  <a:pt x="1781" y="604"/>
                  <a:pt x="1781" y="608"/>
                </a:cubicBezTo>
                <a:cubicBezTo>
                  <a:pt x="1781" y="612"/>
                  <a:pt x="1784" y="615"/>
                  <a:pt x="1789" y="615"/>
                </a:cubicBezTo>
                <a:cubicBezTo>
                  <a:pt x="1793" y="615"/>
                  <a:pt x="1796" y="612"/>
                  <a:pt x="1796" y="608"/>
                </a:cubicBezTo>
                <a:cubicBezTo>
                  <a:pt x="1796" y="604"/>
                  <a:pt x="1793" y="601"/>
                  <a:pt x="1789" y="601"/>
                </a:cubicBezTo>
                <a:close/>
                <a:moveTo>
                  <a:pt x="1766" y="620"/>
                </a:moveTo>
                <a:cubicBezTo>
                  <a:pt x="1762" y="620"/>
                  <a:pt x="1759" y="623"/>
                  <a:pt x="1759" y="627"/>
                </a:cubicBezTo>
                <a:cubicBezTo>
                  <a:pt x="1759" y="631"/>
                  <a:pt x="1762" y="634"/>
                  <a:pt x="1766" y="634"/>
                </a:cubicBezTo>
                <a:cubicBezTo>
                  <a:pt x="1770" y="634"/>
                  <a:pt x="1774" y="631"/>
                  <a:pt x="1774" y="627"/>
                </a:cubicBezTo>
                <a:cubicBezTo>
                  <a:pt x="1774" y="623"/>
                  <a:pt x="1770" y="620"/>
                  <a:pt x="1766" y="620"/>
                </a:cubicBezTo>
                <a:close/>
                <a:moveTo>
                  <a:pt x="1789" y="620"/>
                </a:moveTo>
                <a:cubicBezTo>
                  <a:pt x="1784" y="620"/>
                  <a:pt x="1781" y="623"/>
                  <a:pt x="1781" y="627"/>
                </a:cubicBezTo>
                <a:cubicBezTo>
                  <a:pt x="1781" y="631"/>
                  <a:pt x="1784" y="634"/>
                  <a:pt x="1789" y="634"/>
                </a:cubicBezTo>
                <a:cubicBezTo>
                  <a:pt x="1793" y="634"/>
                  <a:pt x="1796" y="631"/>
                  <a:pt x="1796" y="627"/>
                </a:cubicBezTo>
                <a:cubicBezTo>
                  <a:pt x="1796" y="623"/>
                  <a:pt x="1793" y="620"/>
                  <a:pt x="1789" y="620"/>
                </a:cubicBezTo>
                <a:close/>
                <a:moveTo>
                  <a:pt x="1789" y="640"/>
                </a:moveTo>
                <a:cubicBezTo>
                  <a:pt x="1784" y="640"/>
                  <a:pt x="1781" y="643"/>
                  <a:pt x="1781" y="647"/>
                </a:cubicBezTo>
                <a:cubicBezTo>
                  <a:pt x="1781" y="650"/>
                  <a:pt x="1784" y="653"/>
                  <a:pt x="1789" y="653"/>
                </a:cubicBezTo>
                <a:cubicBezTo>
                  <a:pt x="1793" y="653"/>
                  <a:pt x="1796" y="650"/>
                  <a:pt x="1796" y="647"/>
                </a:cubicBezTo>
                <a:cubicBezTo>
                  <a:pt x="1796" y="643"/>
                  <a:pt x="1793" y="640"/>
                  <a:pt x="1789" y="640"/>
                </a:cubicBezTo>
                <a:close/>
                <a:moveTo>
                  <a:pt x="1789" y="659"/>
                </a:moveTo>
                <a:cubicBezTo>
                  <a:pt x="1784" y="659"/>
                  <a:pt x="1781" y="662"/>
                  <a:pt x="1781" y="666"/>
                </a:cubicBezTo>
                <a:cubicBezTo>
                  <a:pt x="1781" y="670"/>
                  <a:pt x="1784" y="673"/>
                  <a:pt x="1789" y="673"/>
                </a:cubicBezTo>
                <a:cubicBezTo>
                  <a:pt x="1793" y="673"/>
                  <a:pt x="1796" y="670"/>
                  <a:pt x="1796" y="666"/>
                </a:cubicBezTo>
                <a:cubicBezTo>
                  <a:pt x="1796" y="662"/>
                  <a:pt x="1793" y="659"/>
                  <a:pt x="1789" y="659"/>
                </a:cubicBezTo>
                <a:close/>
                <a:moveTo>
                  <a:pt x="1789" y="679"/>
                </a:moveTo>
                <a:cubicBezTo>
                  <a:pt x="1784" y="679"/>
                  <a:pt x="1781" y="682"/>
                  <a:pt x="1781" y="686"/>
                </a:cubicBezTo>
                <a:cubicBezTo>
                  <a:pt x="1781" y="689"/>
                  <a:pt x="1784" y="692"/>
                  <a:pt x="1789" y="692"/>
                </a:cubicBezTo>
                <a:cubicBezTo>
                  <a:pt x="1793" y="692"/>
                  <a:pt x="1796" y="689"/>
                  <a:pt x="1796" y="686"/>
                </a:cubicBezTo>
                <a:cubicBezTo>
                  <a:pt x="1796" y="682"/>
                  <a:pt x="1793" y="679"/>
                  <a:pt x="1789" y="679"/>
                </a:cubicBezTo>
                <a:close/>
                <a:moveTo>
                  <a:pt x="1789" y="698"/>
                </a:moveTo>
                <a:cubicBezTo>
                  <a:pt x="1784" y="698"/>
                  <a:pt x="1781" y="701"/>
                  <a:pt x="1781" y="705"/>
                </a:cubicBezTo>
                <a:cubicBezTo>
                  <a:pt x="1781" y="708"/>
                  <a:pt x="1784" y="711"/>
                  <a:pt x="1789" y="711"/>
                </a:cubicBezTo>
                <a:cubicBezTo>
                  <a:pt x="1793" y="711"/>
                  <a:pt x="1796" y="708"/>
                  <a:pt x="1796" y="705"/>
                </a:cubicBezTo>
                <a:cubicBezTo>
                  <a:pt x="1796" y="701"/>
                  <a:pt x="1793" y="698"/>
                  <a:pt x="1789" y="698"/>
                </a:cubicBezTo>
                <a:close/>
                <a:moveTo>
                  <a:pt x="1811" y="601"/>
                </a:moveTo>
                <a:cubicBezTo>
                  <a:pt x="1806" y="601"/>
                  <a:pt x="1803" y="604"/>
                  <a:pt x="1803" y="608"/>
                </a:cubicBezTo>
                <a:cubicBezTo>
                  <a:pt x="1803" y="612"/>
                  <a:pt x="1806" y="615"/>
                  <a:pt x="1811" y="615"/>
                </a:cubicBezTo>
                <a:cubicBezTo>
                  <a:pt x="1815" y="615"/>
                  <a:pt x="1818" y="612"/>
                  <a:pt x="1818" y="608"/>
                </a:cubicBezTo>
                <a:cubicBezTo>
                  <a:pt x="1818" y="604"/>
                  <a:pt x="1815" y="601"/>
                  <a:pt x="1811" y="601"/>
                </a:cubicBezTo>
                <a:close/>
                <a:moveTo>
                  <a:pt x="1833" y="601"/>
                </a:moveTo>
                <a:cubicBezTo>
                  <a:pt x="1828" y="601"/>
                  <a:pt x="1825" y="604"/>
                  <a:pt x="1825" y="608"/>
                </a:cubicBezTo>
                <a:cubicBezTo>
                  <a:pt x="1825" y="612"/>
                  <a:pt x="1828" y="615"/>
                  <a:pt x="1833" y="615"/>
                </a:cubicBezTo>
                <a:cubicBezTo>
                  <a:pt x="1837" y="615"/>
                  <a:pt x="1840" y="612"/>
                  <a:pt x="1840" y="608"/>
                </a:cubicBezTo>
                <a:cubicBezTo>
                  <a:pt x="1840" y="604"/>
                  <a:pt x="1837" y="601"/>
                  <a:pt x="1833" y="601"/>
                </a:cubicBezTo>
                <a:close/>
                <a:moveTo>
                  <a:pt x="1811" y="620"/>
                </a:moveTo>
                <a:cubicBezTo>
                  <a:pt x="1806" y="620"/>
                  <a:pt x="1803" y="623"/>
                  <a:pt x="1803" y="627"/>
                </a:cubicBezTo>
                <a:cubicBezTo>
                  <a:pt x="1803" y="631"/>
                  <a:pt x="1806" y="634"/>
                  <a:pt x="1811" y="634"/>
                </a:cubicBezTo>
                <a:cubicBezTo>
                  <a:pt x="1815" y="634"/>
                  <a:pt x="1818" y="631"/>
                  <a:pt x="1818" y="627"/>
                </a:cubicBezTo>
                <a:cubicBezTo>
                  <a:pt x="1818" y="623"/>
                  <a:pt x="1815" y="620"/>
                  <a:pt x="1811" y="620"/>
                </a:cubicBezTo>
                <a:close/>
                <a:moveTo>
                  <a:pt x="1833" y="620"/>
                </a:moveTo>
                <a:cubicBezTo>
                  <a:pt x="1828" y="620"/>
                  <a:pt x="1825" y="623"/>
                  <a:pt x="1825" y="627"/>
                </a:cubicBezTo>
                <a:cubicBezTo>
                  <a:pt x="1825" y="631"/>
                  <a:pt x="1828" y="634"/>
                  <a:pt x="1833" y="634"/>
                </a:cubicBezTo>
                <a:cubicBezTo>
                  <a:pt x="1837" y="634"/>
                  <a:pt x="1840" y="631"/>
                  <a:pt x="1840" y="627"/>
                </a:cubicBezTo>
                <a:cubicBezTo>
                  <a:pt x="1840" y="623"/>
                  <a:pt x="1837" y="620"/>
                  <a:pt x="1833" y="620"/>
                </a:cubicBezTo>
                <a:close/>
                <a:moveTo>
                  <a:pt x="1811" y="640"/>
                </a:moveTo>
                <a:cubicBezTo>
                  <a:pt x="1806" y="640"/>
                  <a:pt x="1803" y="643"/>
                  <a:pt x="1803" y="647"/>
                </a:cubicBezTo>
                <a:cubicBezTo>
                  <a:pt x="1803" y="650"/>
                  <a:pt x="1806" y="653"/>
                  <a:pt x="1811" y="653"/>
                </a:cubicBezTo>
                <a:cubicBezTo>
                  <a:pt x="1815" y="653"/>
                  <a:pt x="1818" y="650"/>
                  <a:pt x="1818" y="647"/>
                </a:cubicBezTo>
                <a:cubicBezTo>
                  <a:pt x="1818" y="643"/>
                  <a:pt x="1815" y="640"/>
                  <a:pt x="1811" y="640"/>
                </a:cubicBezTo>
                <a:close/>
                <a:moveTo>
                  <a:pt x="1833" y="640"/>
                </a:moveTo>
                <a:cubicBezTo>
                  <a:pt x="1828" y="640"/>
                  <a:pt x="1825" y="643"/>
                  <a:pt x="1825" y="647"/>
                </a:cubicBezTo>
                <a:cubicBezTo>
                  <a:pt x="1825" y="650"/>
                  <a:pt x="1828" y="653"/>
                  <a:pt x="1833" y="653"/>
                </a:cubicBezTo>
                <a:cubicBezTo>
                  <a:pt x="1837" y="653"/>
                  <a:pt x="1840" y="650"/>
                  <a:pt x="1840" y="647"/>
                </a:cubicBezTo>
                <a:cubicBezTo>
                  <a:pt x="1840" y="643"/>
                  <a:pt x="1837" y="640"/>
                  <a:pt x="1833" y="640"/>
                </a:cubicBezTo>
                <a:close/>
                <a:moveTo>
                  <a:pt x="1833" y="659"/>
                </a:moveTo>
                <a:cubicBezTo>
                  <a:pt x="1828" y="659"/>
                  <a:pt x="1825" y="662"/>
                  <a:pt x="1825" y="666"/>
                </a:cubicBezTo>
                <a:cubicBezTo>
                  <a:pt x="1825" y="670"/>
                  <a:pt x="1828" y="673"/>
                  <a:pt x="1833" y="673"/>
                </a:cubicBezTo>
                <a:cubicBezTo>
                  <a:pt x="1837" y="673"/>
                  <a:pt x="1840" y="670"/>
                  <a:pt x="1840" y="666"/>
                </a:cubicBezTo>
                <a:cubicBezTo>
                  <a:pt x="1840" y="662"/>
                  <a:pt x="1837" y="659"/>
                  <a:pt x="1833" y="659"/>
                </a:cubicBezTo>
                <a:close/>
                <a:moveTo>
                  <a:pt x="1833" y="679"/>
                </a:moveTo>
                <a:cubicBezTo>
                  <a:pt x="1828" y="679"/>
                  <a:pt x="1825" y="682"/>
                  <a:pt x="1825" y="686"/>
                </a:cubicBezTo>
                <a:cubicBezTo>
                  <a:pt x="1825" y="689"/>
                  <a:pt x="1828" y="692"/>
                  <a:pt x="1833" y="692"/>
                </a:cubicBezTo>
                <a:cubicBezTo>
                  <a:pt x="1837" y="692"/>
                  <a:pt x="1840" y="689"/>
                  <a:pt x="1840" y="686"/>
                </a:cubicBezTo>
                <a:cubicBezTo>
                  <a:pt x="1840" y="682"/>
                  <a:pt x="1837" y="679"/>
                  <a:pt x="1833" y="679"/>
                </a:cubicBezTo>
                <a:close/>
                <a:moveTo>
                  <a:pt x="1811" y="717"/>
                </a:moveTo>
                <a:cubicBezTo>
                  <a:pt x="1806" y="717"/>
                  <a:pt x="1803" y="720"/>
                  <a:pt x="1803" y="724"/>
                </a:cubicBezTo>
                <a:cubicBezTo>
                  <a:pt x="1803" y="727"/>
                  <a:pt x="1806" y="730"/>
                  <a:pt x="1811" y="730"/>
                </a:cubicBezTo>
                <a:cubicBezTo>
                  <a:pt x="1815" y="730"/>
                  <a:pt x="1818" y="727"/>
                  <a:pt x="1818" y="724"/>
                </a:cubicBezTo>
                <a:cubicBezTo>
                  <a:pt x="1818" y="720"/>
                  <a:pt x="1815" y="717"/>
                  <a:pt x="1811" y="717"/>
                </a:cubicBezTo>
                <a:close/>
                <a:moveTo>
                  <a:pt x="1811" y="736"/>
                </a:moveTo>
                <a:cubicBezTo>
                  <a:pt x="1806" y="736"/>
                  <a:pt x="1803" y="739"/>
                  <a:pt x="1803" y="743"/>
                </a:cubicBezTo>
                <a:cubicBezTo>
                  <a:pt x="1803" y="747"/>
                  <a:pt x="1806" y="750"/>
                  <a:pt x="1811" y="750"/>
                </a:cubicBezTo>
                <a:cubicBezTo>
                  <a:pt x="1815" y="750"/>
                  <a:pt x="1818" y="747"/>
                  <a:pt x="1818" y="743"/>
                </a:cubicBezTo>
                <a:cubicBezTo>
                  <a:pt x="1818" y="739"/>
                  <a:pt x="1815" y="736"/>
                  <a:pt x="1811" y="736"/>
                </a:cubicBezTo>
                <a:close/>
                <a:moveTo>
                  <a:pt x="1811" y="756"/>
                </a:moveTo>
                <a:cubicBezTo>
                  <a:pt x="1806" y="756"/>
                  <a:pt x="1803" y="759"/>
                  <a:pt x="1803" y="762"/>
                </a:cubicBezTo>
                <a:cubicBezTo>
                  <a:pt x="1803" y="766"/>
                  <a:pt x="1806" y="769"/>
                  <a:pt x="1811" y="769"/>
                </a:cubicBezTo>
                <a:cubicBezTo>
                  <a:pt x="1815" y="769"/>
                  <a:pt x="1818" y="766"/>
                  <a:pt x="1818" y="762"/>
                </a:cubicBezTo>
                <a:cubicBezTo>
                  <a:pt x="1818" y="759"/>
                  <a:pt x="1815" y="756"/>
                  <a:pt x="1811" y="756"/>
                </a:cubicBezTo>
                <a:close/>
                <a:moveTo>
                  <a:pt x="1833" y="757"/>
                </a:moveTo>
                <a:cubicBezTo>
                  <a:pt x="1828" y="757"/>
                  <a:pt x="1825" y="759"/>
                  <a:pt x="1825" y="763"/>
                </a:cubicBezTo>
                <a:cubicBezTo>
                  <a:pt x="1825" y="766"/>
                  <a:pt x="1828" y="769"/>
                  <a:pt x="1833" y="769"/>
                </a:cubicBezTo>
                <a:cubicBezTo>
                  <a:pt x="1837" y="769"/>
                  <a:pt x="1840" y="766"/>
                  <a:pt x="1840" y="763"/>
                </a:cubicBezTo>
                <a:cubicBezTo>
                  <a:pt x="1840" y="759"/>
                  <a:pt x="1837" y="757"/>
                  <a:pt x="1833" y="757"/>
                </a:cubicBezTo>
                <a:close/>
                <a:moveTo>
                  <a:pt x="1833" y="775"/>
                </a:moveTo>
                <a:cubicBezTo>
                  <a:pt x="1828" y="775"/>
                  <a:pt x="1825" y="778"/>
                  <a:pt x="1825" y="782"/>
                </a:cubicBezTo>
                <a:cubicBezTo>
                  <a:pt x="1825" y="786"/>
                  <a:pt x="1828" y="789"/>
                  <a:pt x="1833" y="789"/>
                </a:cubicBezTo>
                <a:cubicBezTo>
                  <a:pt x="1837" y="789"/>
                  <a:pt x="1840" y="786"/>
                  <a:pt x="1840" y="782"/>
                </a:cubicBezTo>
                <a:cubicBezTo>
                  <a:pt x="1840" y="778"/>
                  <a:pt x="1837" y="775"/>
                  <a:pt x="1833" y="775"/>
                </a:cubicBezTo>
                <a:close/>
                <a:moveTo>
                  <a:pt x="1833" y="78"/>
                </a:moveTo>
                <a:cubicBezTo>
                  <a:pt x="1828" y="78"/>
                  <a:pt x="1825" y="81"/>
                  <a:pt x="1825" y="85"/>
                </a:cubicBezTo>
                <a:cubicBezTo>
                  <a:pt x="1825" y="88"/>
                  <a:pt x="1828" y="91"/>
                  <a:pt x="1833" y="91"/>
                </a:cubicBezTo>
                <a:cubicBezTo>
                  <a:pt x="1837" y="91"/>
                  <a:pt x="1840" y="88"/>
                  <a:pt x="1840" y="85"/>
                </a:cubicBezTo>
                <a:cubicBezTo>
                  <a:pt x="1840" y="81"/>
                  <a:pt x="1837" y="78"/>
                  <a:pt x="1833" y="78"/>
                </a:cubicBezTo>
                <a:close/>
                <a:moveTo>
                  <a:pt x="1833" y="97"/>
                </a:moveTo>
                <a:cubicBezTo>
                  <a:pt x="1828" y="97"/>
                  <a:pt x="1825" y="100"/>
                  <a:pt x="1825" y="104"/>
                </a:cubicBezTo>
                <a:cubicBezTo>
                  <a:pt x="1825" y="107"/>
                  <a:pt x="1828" y="110"/>
                  <a:pt x="1833" y="110"/>
                </a:cubicBezTo>
                <a:cubicBezTo>
                  <a:pt x="1837" y="110"/>
                  <a:pt x="1840" y="107"/>
                  <a:pt x="1840" y="104"/>
                </a:cubicBezTo>
                <a:cubicBezTo>
                  <a:pt x="1840" y="100"/>
                  <a:pt x="1837" y="97"/>
                  <a:pt x="1833" y="97"/>
                </a:cubicBezTo>
                <a:close/>
                <a:moveTo>
                  <a:pt x="1833" y="116"/>
                </a:moveTo>
                <a:cubicBezTo>
                  <a:pt x="1828" y="116"/>
                  <a:pt x="1825" y="119"/>
                  <a:pt x="1825" y="123"/>
                </a:cubicBezTo>
                <a:cubicBezTo>
                  <a:pt x="1825" y="127"/>
                  <a:pt x="1828" y="130"/>
                  <a:pt x="1833" y="130"/>
                </a:cubicBezTo>
                <a:cubicBezTo>
                  <a:pt x="1837" y="130"/>
                  <a:pt x="1840" y="127"/>
                  <a:pt x="1840" y="123"/>
                </a:cubicBezTo>
                <a:cubicBezTo>
                  <a:pt x="1840" y="119"/>
                  <a:pt x="1837" y="116"/>
                  <a:pt x="1833" y="116"/>
                </a:cubicBezTo>
                <a:close/>
                <a:moveTo>
                  <a:pt x="1855" y="97"/>
                </a:moveTo>
                <a:cubicBezTo>
                  <a:pt x="1851" y="97"/>
                  <a:pt x="1847" y="100"/>
                  <a:pt x="1847" y="104"/>
                </a:cubicBezTo>
                <a:cubicBezTo>
                  <a:pt x="1847" y="107"/>
                  <a:pt x="1851" y="110"/>
                  <a:pt x="1855" y="110"/>
                </a:cubicBezTo>
                <a:cubicBezTo>
                  <a:pt x="1859" y="110"/>
                  <a:pt x="1863" y="107"/>
                  <a:pt x="1863" y="104"/>
                </a:cubicBezTo>
                <a:cubicBezTo>
                  <a:pt x="1863" y="100"/>
                  <a:pt x="1859" y="97"/>
                  <a:pt x="1855" y="97"/>
                </a:cubicBezTo>
                <a:close/>
                <a:moveTo>
                  <a:pt x="1877" y="97"/>
                </a:moveTo>
                <a:cubicBezTo>
                  <a:pt x="1873" y="97"/>
                  <a:pt x="1870" y="100"/>
                  <a:pt x="1870" y="104"/>
                </a:cubicBezTo>
                <a:cubicBezTo>
                  <a:pt x="1870" y="107"/>
                  <a:pt x="1873" y="110"/>
                  <a:pt x="1877" y="110"/>
                </a:cubicBezTo>
                <a:cubicBezTo>
                  <a:pt x="1882" y="110"/>
                  <a:pt x="1885" y="107"/>
                  <a:pt x="1885" y="104"/>
                </a:cubicBezTo>
                <a:cubicBezTo>
                  <a:pt x="1885" y="100"/>
                  <a:pt x="1882" y="97"/>
                  <a:pt x="1877" y="97"/>
                </a:cubicBezTo>
                <a:close/>
                <a:moveTo>
                  <a:pt x="1855" y="116"/>
                </a:moveTo>
                <a:cubicBezTo>
                  <a:pt x="1851" y="116"/>
                  <a:pt x="1847" y="119"/>
                  <a:pt x="1847" y="123"/>
                </a:cubicBezTo>
                <a:cubicBezTo>
                  <a:pt x="1847" y="127"/>
                  <a:pt x="1851" y="130"/>
                  <a:pt x="1855" y="130"/>
                </a:cubicBezTo>
                <a:cubicBezTo>
                  <a:pt x="1859" y="130"/>
                  <a:pt x="1863" y="127"/>
                  <a:pt x="1863" y="123"/>
                </a:cubicBezTo>
                <a:cubicBezTo>
                  <a:pt x="1863" y="119"/>
                  <a:pt x="1859" y="116"/>
                  <a:pt x="1855" y="116"/>
                </a:cubicBezTo>
                <a:close/>
                <a:moveTo>
                  <a:pt x="1877" y="116"/>
                </a:moveTo>
                <a:cubicBezTo>
                  <a:pt x="1873" y="116"/>
                  <a:pt x="1870" y="119"/>
                  <a:pt x="1870" y="123"/>
                </a:cubicBezTo>
                <a:cubicBezTo>
                  <a:pt x="1870" y="127"/>
                  <a:pt x="1873" y="130"/>
                  <a:pt x="1877" y="130"/>
                </a:cubicBezTo>
                <a:cubicBezTo>
                  <a:pt x="1882" y="130"/>
                  <a:pt x="1885" y="127"/>
                  <a:pt x="1885" y="123"/>
                </a:cubicBezTo>
                <a:cubicBezTo>
                  <a:pt x="1885" y="119"/>
                  <a:pt x="1882" y="116"/>
                  <a:pt x="1877" y="116"/>
                </a:cubicBezTo>
                <a:close/>
                <a:moveTo>
                  <a:pt x="1833" y="136"/>
                </a:moveTo>
                <a:cubicBezTo>
                  <a:pt x="1828" y="136"/>
                  <a:pt x="1825" y="139"/>
                  <a:pt x="1825" y="143"/>
                </a:cubicBezTo>
                <a:cubicBezTo>
                  <a:pt x="1825" y="146"/>
                  <a:pt x="1828" y="149"/>
                  <a:pt x="1833" y="149"/>
                </a:cubicBezTo>
                <a:cubicBezTo>
                  <a:pt x="1837" y="149"/>
                  <a:pt x="1840" y="146"/>
                  <a:pt x="1840" y="143"/>
                </a:cubicBezTo>
                <a:cubicBezTo>
                  <a:pt x="1840" y="139"/>
                  <a:pt x="1837" y="136"/>
                  <a:pt x="1833" y="136"/>
                </a:cubicBezTo>
                <a:close/>
                <a:moveTo>
                  <a:pt x="1833" y="155"/>
                </a:moveTo>
                <a:cubicBezTo>
                  <a:pt x="1828" y="155"/>
                  <a:pt x="1825" y="158"/>
                  <a:pt x="1825" y="162"/>
                </a:cubicBezTo>
                <a:cubicBezTo>
                  <a:pt x="1825" y="166"/>
                  <a:pt x="1828" y="169"/>
                  <a:pt x="1833" y="169"/>
                </a:cubicBezTo>
                <a:cubicBezTo>
                  <a:pt x="1837" y="169"/>
                  <a:pt x="1840" y="166"/>
                  <a:pt x="1840" y="162"/>
                </a:cubicBezTo>
                <a:cubicBezTo>
                  <a:pt x="1840" y="158"/>
                  <a:pt x="1837" y="155"/>
                  <a:pt x="1833" y="155"/>
                </a:cubicBezTo>
                <a:close/>
                <a:moveTo>
                  <a:pt x="1833" y="175"/>
                </a:moveTo>
                <a:cubicBezTo>
                  <a:pt x="1828" y="175"/>
                  <a:pt x="1825" y="178"/>
                  <a:pt x="1825" y="182"/>
                </a:cubicBezTo>
                <a:cubicBezTo>
                  <a:pt x="1825" y="185"/>
                  <a:pt x="1828" y="188"/>
                  <a:pt x="1833" y="188"/>
                </a:cubicBezTo>
                <a:cubicBezTo>
                  <a:pt x="1837" y="188"/>
                  <a:pt x="1840" y="185"/>
                  <a:pt x="1840" y="182"/>
                </a:cubicBezTo>
                <a:cubicBezTo>
                  <a:pt x="1840" y="178"/>
                  <a:pt x="1837" y="175"/>
                  <a:pt x="1833" y="175"/>
                </a:cubicBezTo>
                <a:close/>
                <a:moveTo>
                  <a:pt x="1833" y="194"/>
                </a:moveTo>
                <a:cubicBezTo>
                  <a:pt x="1828" y="194"/>
                  <a:pt x="1825" y="197"/>
                  <a:pt x="1825" y="201"/>
                </a:cubicBezTo>
                <a:cubicBezTo>
                  <a:pt x="1825" y="205"/>
                  <a:pt x="1828" y="208"/>
                  <a:pt x="1833" y="208"/>
                </a:cubicBezTo>
                <a:cubicBezTo>
                  <a:pt x="1837" y="208"/>
                  <a:pt x="1840" y="205"/>
                  <a:pt x="1840" y="201"/>
                </a:cubicBezTo>
                <a:cubicBezTo>
                  <a:pt x="1840" y="197"/>
                  <a:pt x="1837" y="194"/>
                  <a:pt x="1833" y="194"/>
                </a:cubicBezTo>
                <a:close/>
                <a:moveTo>
                  <a:pt x="1833" y="214"/>
                </a:moveTo>
                <a:cubicBezTo>
                  <a:pt x="1828" y="214"/>
                  <a:pt x="1825" y="217"/>
                  <a:pt x="1825" y="220"/>
                </a:cubicBezTo>
                <a:cubicBezTo>
                  <a:pt x="1825" y="224"/>
                  <a:pt x="1828" y="227"/>
                  <a:pt x="1833" y="227"/>
                </a:cubicBezTo>
                <a:cubicBezTo>
                  <a:pt x="1837" y="227"/>
                  <a:pt x="1840" y="224"/>
                  <a:pt x="1840" y="220"/>
                </a:cubicBezTo>
                <a:cubicBezTo>
                  <a:pt x="1840" y="217"/>
                  <a:pt x="1837" y="214"/>
                  <a:pt x="1833" y="214"/>
                </a:cubicBezTo>
                <a:close/>
                <a:moveTo>
                  <a:pt x="1833" y="233"/>
                </a:moveTo>
                <a:cubicBezTo>
                  <a:pt x="1828" y="233"/>
                  <a:pt x="1825" y="236"/>
                  <a:pt x="1825" y="239"/>
                </a:cubicBezTo>
                <a:cubicBezTo>
                  <a:pt x="1825" y="243"/>
                  <a:pt x="1828" y="245"/>
                  <a:pt x="1833" y="245"/>
                </a:cubicBezTo>
                <a:cubicBezTo>
                  <a:pt x="1837" y="245"/>
                  <a:pt x="1840" y="243"/>
                  <a:pt x="1840" y="239"/>
                </a:cubicBezTo>
                <a:cubicBezTo>
                  <a:pt x="1840" y="236"/>
                  <a:pt x="1837" y="233"/>
                  <a:pt x="1833" y="233"/>
                </a:cubicBezTo>
                <a:close/>
                <a:moveTo>
                  <a:pt x="1833" y="252"/>
                </a:moveTo>
                <a:cubicBezTo>
                  <a:pt x="1828" y="252"/>
                  <a:pt x="1825" y="255"/>
                  <a:pt x="1825" y="258"/>
                </a:cubicBezTo>
                <a:cubicBezTo>
                  <a:pt x="1825" y="262"/>
                  <a:pt x="1828" y="265"/>
                  <a:pt x="1833" y="265"/>
                </a:cubicBezTo>
                <a:cubicBezTo>
                  <a:pt x="1837" y="265"/>
                  <a:pt x="1840" y="262"/>
                  <a:pt x="1840" y="258"/>
                </a:cubicBezTo>
                <a:cubicBezTo>
                  <a:pt x="1840" y="255"/>
                  <a:pt x="1837" y="252"/>
                  <a:pt x="1833" y="252"/>
                </a:cubicBezTo>
                <a:close/>
                <a:moveTo>
                  <a:pt x="1833" y="271"/>
                </a:moveTo>
                <a:cubicBezTo>
                  <a:pt x="1828" y="271"/>
                  <a:pt x="1825" y="274"/>
                  <a:pt x="1825" y="278"/>
                </a:cubicBezTo>
                <a:cubicBezTo>
                  <a:pt x="1825" y="282"/>
                  <a:pt x="1828" y="285"/>
                  <a:pt x="1833" y="285"/>
                </a:cubicBezTo>
                <a:cubicBezTo>
                  <a:pt x="1837" y="285"/>
                  <a:pt x="1840" y="282"/>
                  <a:pt x="1840" y="278"/>
                </a:cubicBezTo>
                <a:cubicBezTo>
                  <a:pt x="1840" y="274"/>
                  <a:pt x="1837" y="271"/>
                  <a:pt x="1833" y="271"/>
                </a:cubicBezTo>
                <a:close/>
                <a:moveTo>
                  <a:pt x="1855" y="136"/>
                </a:moveTo>
                <a:cubicBezTo>
                  <a:pt x="1851" y="136"/>
                  <a:pt x="1847" y="139"/>
                  <a:pt x="1847" y="143"/>
                </a:cubicBezTo>
                <a:cubicBezTo>
                  <a:pt x="1847" y="146"/>
                  <a:pt x="1851" y="149"/>
                  <a:pt x="1855" y="149"/>
                </a:cubicBezTo>
                <a:cubicBezTo>
                  <a:pt x="1859" y="149"/>
                  <a:pt x="1863" y="146"/>
                  <a:pt x="1863" y="143"/>
                </a:cubicBezTo>
                <a:cubicBezTo>
                  <a:pt x="1863" y="139"/>
                  <a:pt x="1859" y="136"/>
                  <a:pt x="1855" y="136"/>
                </a:cubicBezTo>
                <a:close/>
                <a:moveTo>
                  <a:pt x="1877" y="136"/>
                </a:moveTo>
                <a:cubicBezTo>
                  <a:pt x="1873" y="136"/>
                  <a:pt x="1870" y="139"/>
                  <a:pt x="1870" y="143"/>
                </a:cubicBezTo>
                <a:cubicBezTo>
                  <a:pt x="1870" y="146"/>
                  <a:pt x="1873" y="149"/>
                  <a:pt x="1877" y="149"/>
                </a:cubicBezTo>
                <a:cubicBezTo>
                  <a:pt x="1882" y="149"/>
                  <a:pt x="1885" y="146"/>
                  <a:pt x="1885" y="143"/>
                </a:cubicBezTo>
                <a:cubicBezTo>
                  <a:pt x="1885" y="139"/>
                  <a:pt x="1882" y="136"/>
                  <a:pt x="1877" y="136"/>
                </a:cubicBezTo>
                <a:close/>
                <a:moveTo>
                  <a:pt x="1855" y="155"/>
                </a:moveTo>
                <a:cubicBezTo>
                  <a:pt x="1851" y="155"/>
                  <a:pt x="1847" y="158"/>
                  <a:pt x="1847" y="162"/>
                </a:cubicBezTo>
                <a:cubicBezTo>
                  <a:pt x="1847" y="166"/>
                  <a:pt x="1851" y="169"/>
                  <a:pt x="1855" y="169"/>
                </a:cubicBezTo>
                <a:cubicBezTo>
                  <a:pt x="1859" y="169"/>
                  <a:pt x="1863" y="166"/>
                  <a:pt x="1863" y="162"/>
                </a:cubicBezTo>
                <a:cubicBezTo>
                  <a:pt x="1863" y="158"/>
                  <a:pt x="1859" y="155"/>
                  <a:pt x="1855" y="155"/>
                </a:cubicBezTo>
                <a:close/>
                <a:moveTo>
                  <a:pt x="1877" y="155"/>
                </a:moveTo>
                <a:cubicBezTo>
                  <a:pt x="1873" y="155"/>
                  <a:pt x="1870" y="158"/>
                  <a:pt x="1870" y="162"/>
                </a:cubicBezTo>
                <a:cubicBezTo>
                  <a:pt x="1870" y="166"/>
                  <a:pt x="1873" y="169"/>
                  <a:pt x="1877" y="169"/>
                </a:cubicBezTo>
                <a:cubicBezTo>
                  <a:pt x="1882" y="169"/>
                  <a:pt x="1885" y="166"/>
                  <a:pt x="1885" y="162"/>
                </a:cubicBezTo>
                <a:cubicBezTo>
                  <a:pt x="1885" y="158"/>
                  <a:pt x="1882" y="155"/>
                  <a:pt x="1877" y="155"/>
                </a:cubicBezTo>
                <a:close/>
                <a:moveTo>
                  <a:pt x="1855" y="175"/>
                </a:moveTo>
                <a:cubicBezTo>
                  <a:pt x="1851" y="175"/>
                  <a:pt x="1847" y="178"/>
                  <a:pt x="1847" y="182"/>
                </a:cubicBezTo>
                <a:cubicBezTo>
                  <a:pt x="1847" y="185"/>
                  <a:pt x="1851" y="188"/>
                  <a:pt x="1855" y="188"/>
                </a:cubicBezTo>
                <a:cubicBezTo>
                  <a:pt x="1859" y="188"/>
                  <a:pt x="1863" y="185"/>
                  <a:pt x="1863" y="182"/>
                </a:cubicBezTo>
                <a:cubicBezTo>
                  <a:pt x="1863" y="178"/>
                  <a:pt x="1859" y="175"/>
                  <a:pt x="1855" y="175"/>
                </a:cubicBezTo>
                <a:close/>
                <a:moveTo>
                  <a:pt x="1877" y="175"/>
                </a:moveTo>
                <a:cubicBezTo>
                  <a:pt x="1873" y="175"/>
                  <a:pt x="1870" y="178"/>
                  <a:pt x="1870" y="182"/>
                </a:cubicBezTo>
                <a:cubicBezTo>
                  <a:pt x="1870" y="185"/>
                  <a:pt x="1873" y="188"/>
                  <a:pt x="1877" y="188"/>
                </a:cubicBezTo>
                <a:cubicBezTo>
                  <a:pt x="1882" y="188"/>
                  <a:pt x="1885" y="185"/>
                  <a:pt x="1885" y="182"/>
                </a:cubicBezTo>
                <a:cubicBezTo>
                  <a:pt x="1885" y="178"/>
                  <a:pt x="1882" y="175"/>
                  <a:pt x="1877" y="175"/>
                </a:cubicBezTo>
                <a:close/>
                <a:moveTo>
                  <a:pt x="1855" y="194"/>
                </a:moveTo>
                <a:cubicBezTo>
                  <a:pt x="1851" y="194"/>
                  <a:pt x="1847" y="197"/>
                  <a:pt x="1847" y="201"/>
                </a:cubicBezTo>
                <a:cubicBezTo>
                  <a:pt x="1847" y="205"/>
                  <a:pt x="1851" y="208"/>
                  <a:pt x="1855" y="208"/>
                </a:cubicBezTo>
                <a:cubicBezTo>
                  <a:pt x="1859" y="208"/>
                  <a:pt x="1863" y="205"/>
                  <a:pt x="1863" y="201"/>
                </a:cubicBezTo>
                <a:cubicBezTo>
                  <a:pt x="1863" y="197"/>
                  <a:pt x="1859" y="194"/>
                  <a:pt x="1855" y="194"/>
                </a:cubicBezTo>
                <a:close/>
                <a:moveTo>
                  <a:pt x="1877" y="194"/>
                </a:moveTo>
                <a:cubicBezTo>
                  <a:pt x="1873" y="194"/>
                  <a:pt x="1870" y="197"/>
                  <a:pt x="1870" y="201"/>
                </a:cubicBezTo>
                <a:cubicBezTo>
                  <a:pt x="1870" y="205"/>
                  <a:pt x="1873" y="208"/>
                  <a:pt x="1877" y="208"/>
                </a:cubicBezTo>
                <a:cubicBezTo>
                  <a:pt x="1882" y="208"/>
                  <a:pt x="1885" y="205"/>
                  <a:pt x="1885" y="201"/>
                </a:cubicBezTo>
                <a:cubicBezTo>
                  <a:pt x="1885" y="197"/>
                  <a:pt x="1882" y="194"/>
                  <a:pt x="1877" y="194"/>
                </a:cubicBezTo>
                <a:close/>
                <a:moveTo>
                  <a:pt x="1855" y="214"/>
                </a:moveTo>
                <a:cubicBezTo>
                  <a:pt x="1851" y="214"/>
                  <a:pt x="1847" y="217"/>
                  <a:pt x="1847" y="220"/>
                </a:cubicBezTo>
                <a:cubicBezTo>
                  <a:pt x="1847" y="224"/>
                  <a:pt x="1851" y="227"/>
                  <a:pt x="1855" y="227"/>
                </a:cubicBezTo>
                <a:cubicBezTo>
                  <a:pt x="1859" y="227"/>
                  <a:pt x="1863" y="224"/>
                  <a:pt x="1863" y="220"/>
                </a:cubicBezTo>
                <a:cubicBezTo>
                  <a:pt x="1863" y="217"/>
                  <a:pt x="1859" y="214"/>
                  <a:pt x="1855" y="214"/>
                </a:cubicBezTo>
                <a:close/>
                <a:moveTo>
                  <a:pt x="1877" y="214"/>
                </a:moveTo>
                <a:cubicBezTo>
                  <a:pt x="1873" y="214"/>
                  <a:pt x="1870" y="217"/>
                  <a:pt x="1870" y="220"/>
                </a:cubicBezTo>
                <a:cubicBezTo>
                  <a:pt x="1870" y="224"/>
                  <a:pt x="1873" y="227"/>
                  <a:pt x="1877" y="227"/>
                </a:cubicBezTo>
                <a:cubicBezTo>
                  <a:pt x="1882" y="227"/>
                  <a:pt x="1885" y="224"/>
                  <a:pt x="1885" y="220"/>
                </a:cubicBezTo>
                <a:cubicBezTo>
                  <a:pt x="1885" y="217"/>
                  <a:pt x="1882" y="214"/>
                  <a:pt x="1877" y="214"/>
                </a:cubicBezTo>
                <a:close/>
                <a:moveTo>
                  <a:pt x="1855" y="233"/>
                </a:moveTo>
                <a:cubicBezTo>
                  <a:pt x="1851" y="233"/>
                  <a:pt x="1847" y="236"/>
                  <a:pt x="1847" y="239"/>
                </a:cubicBezTo>
                <a:cubicBezTo>
                  <a:pt x="1847" y="243"/>
                  <a:pt x="1851" y="245"/>
                  <a:pt x="1855" y="245"/>
                </a:cubicBezTo>
                <a:cubicBezTo>
                  <a:pt x="1859" y="245"/>
                  <a:pt x="1863" y="243"/>
                  <a:pt x="1863" y="239"/>
                </a:cubicBezTo>
                <a:cubicBezTo>
                  <a:pt x="1863" y="236"/>
                  <a:pt x="1859" y="233"/>
                  <a:pt x="1855" y="233"/>
                </a:cubicBezTo>
                <a:close/>
                <a:moveTo>
                  <a:pt x="1877" y="233"/>
                </a:moveTo>
                <a:cubicBezTo>
                  <a:pt x="1873" y="233"/>
                  <a:pt x="1870" y="236"/>
                  <a:pt x="1870" y="239"/>
                </a:cubicBezTo>
                <a:cubicBezTo>
                  <a:pt x="1870" y="243"/>
                  <a:pt x="1873" y="245"/>
                  <a:pt x="1877" y="245"/>
                </a:cubicBezTo>
                <a:cubicBezTo>
                  <a:pt x="1882" y="245"/>
                  <a:pt x="1885" y="243"/>
                  <a:pt x="1885" y="239"/>
                </a:cubicBezTo>
                <a:cubicBezTo>
                  <a:pt x="1885" y="236"/>
                  <a:pt x="1882" y="233"/>
                  <a:pt x="1877" y="233"/>
                </a:cubicBezTo>
                <a:close/>
                <a:moveTo>
                  <a:pt x="1855" y="252"/>
                </a:moveTo>
                <a:cubicBezTo>
                  <a:pt x="1851" y="252"/>
                  <a:pt x="1847" y="255"/>
                  <a:pt x="1847" y="258"/>
                </a:cubicBezTo>
                <a:cubicBezTo>
                  <a:pt x="1847" y="262"/>
                  <a:pt x="1851" y="265"/>
                  <a:pt x="1855" y="265"/>
                </a:cubicBezTo>
                <a:cubicBezTo>
                  <a:pt x="1859" y="265"/>
                  <a:pt x="1863" y="262"/>
                  <a:pt x="1863" y="258"/>
                </a:cubicBezTo>
                <a:cubicBezTo>
                  <a:pt x="1863" y="255"/>
                  <a:pt x="1859" y="252"/>
                  <a:pt x="1855" y="252"/>
                </a:cubicBezTo>
                <a:close/>
                <a:moveTo>
                  <a:pt x="1877" y="252"/>
                </a:moveTo>
                <a:cubicBezTo>
                  <a:pt x="1873" y="252"/>
                  <a:pt x="1870" y="255"/>
                  <a:pt x="1870" y="258"/>
                </a:cubicBezTo>
                <a:cubicBezTo>
                  <a:pt x="1870" y="262"/>
                  <a:pt x="1873" y="265"/>
                  <a:pt x="1877" y="265"/>
                </a:cubicBezTo>
                <a:cubicBezTo>
                  <a:pt x="1882" y="265"/>
                  <a:pt x="1885" y="262"/>
                  <a:pt x="1885" y="258"/>
                </a:cubicBezTo>
                <a:cubicBezTo>
                  <a:pt x="1885" y="255"/>
                  <a:pt x="1882" y="252"/>
                  <a:pt x="1877" y="252"/>
                </a:cubicBezTo>
                <a:close/>
                <a:moveTo>
                  <a:pt x="1855" y="271"/>
                </a:moveTo>
                <a:cubicBezTo>
                  <a:pt x="1851" y="271"/>
                  <a:pt x="1847" y="274"/>
                  <a:pt x="1847" y="278"/>
                </a:cubicBezTo>
                <a:cubicBezTo>
                  <a:pt x="1847" y="282"/>
                  <a:pt x="1851" y="285"/>
                  <a:pt x="1855" y="285"/>
                </a:cubicBezTo>
                <a:cubicBezTo>
                  <a:pt x="1859" y="285"/>
                  <a:pt x="1863" y="282"/>
                  <a:pt x="1863" y="278"/>
                </a:cubicBezTo>
                <a:cubicBezTo>
                  <a:pt x="1863" y="274"/>
                  <a:pt x="1859" y="271"/>
                  <a:pt x="1855" y="271"/>
                </a:cubicBezTo>
                <a:close/>
                <a:moveTo>
                  <a:pt x="1877" y="271"/>
                </a:moveTo>
                <a:cubicBezTo>
                  <a:pt x="1873" y="271"/>
                  <a:pt x="1870" y="274"/>
                  <a:pt x="1870" y="278"/>
                </a:cubicBezTo>
                <a:cubicBezTo>
                  <a:pt x="1870" y="282"/>
                  <a:pt x="1873" y="285"/>
                  <a:pt x="1877" y="285"/>
                </a:cubicBezTo>
                <a:cubicBezTo>
                  <a:pt x="1882" y="285"/>
                  <a:pt x="1885" y="282"/>
                  <a:pt x="1885" y="278"/>
                </a:cubicBezTo>
                <a:cubicBezTo>
                  <a:pt x="1885" y="274"/>
                  <a:pt x="1882" y="271"/>
                  <a:pt x="1877" y="271"/>
                </a:cubicBezTo>
                <a:close/>
                <a:moveTo>
                  <a:pt x="1900" y="136"/>
                </a:moveTo>
                <a:cubicBezTo>
                  <a:pt x="1895" y="136"/>
                  <a:pt x="1892" y="139"/>
                  <a:pt x="1892" y="143"/>
                </a:cubicBezTo>
                <a:cubicBezTo>
                  <a:pt x="1892" y="146"/>
                  <a:pt x="1895" y="149"/>
                  <a:pt x="1900" y="149"/>
                </a:cubicBezTo>
                <a:cubicBezTo>
                  <a:pt x="1904" y="149"/>
                  <a:pt x="1907" y="146"/>
                  <a:pt x="1907" y="143"/>
                </a:cubicBezTo>
                <a:cubicBezTo>
                  <a:pt x="1907" y="139"/>
                  <a:pt x="1904" y="136"/>
                  <a:pt x="1900" y="136"/>
                </a:cubicBezTo>
                <a:close/>
                <a:moveTo>
                  <a:pt x="1922" y="136"/>
                </a:moveTo>
                <a:cubicBezTo>
                  <a:pt x="1917" y="136"/>
                  <a:pt x="1914" y="139"/>
                  <a:pt x="1914" y="143"/>
                </a:cubicBezTo>
                <a:cubicBezTo>
                  <a:pt x="1914" y="146"/>
                  <a:pt x="1917" y="149"/>
                  <a:pt x="1922" y="149"/>
                </a:cubicBezTo>
                <a:cubicBezTo>
                  <a:pt x="1926" y="149"/>
                  <a:pt x="1929" y="146"/>
                  <a:pt x="1929" y="143"/>
                </a:cubicBezTo>
                <a:cubicBezTo>
                  <a:pt x="1929" y="139"/>
                  <a:pt x="1926" y="136"/>
                  <a:pt x="1922" y="136"/>
                </a:cubicBezTo>
                <a:close/>
                <a:moveTo>
                  <a:pt x="1900" y="155"/>
                </a:moveTo>
                <a:cubicBezTo>
                  <a:pt x="1895" y="155"/>
                  <a:pt x="1892" y="158"/>
                  <a:pt x="1892" y="162"/>
                </a:cubicBezTo>
                <a:cubicBezTo>
                  <a:pt x="1892" y="166"/>
                  <a:pt x="1895" y="169"/>
                  <a:pt x="1900" y="169"/>
                </a:cubicBezTo>
                <a:cubicBezTo>
                  <a:pt x="1904" y="169"/>
                  <a:pt x="1907" y="166"/>
                  <a:pt x="1907" y="162"/>
                </a:cubicBezTo>
                <a:cubicBezTo>
                  <a:pt x="1907" y="158"/>
                  <a:pt x="1904" y="155"/>
                  <a:pt x="1900" y="155"/>
                </a:cubicBezTo>
                <a:close/>
                <a:moveTo>
                  <a:pt x="1922" y="155"/>
                </a:moveTo>
                <a:cubicBezTo>
                  <a:pt x="1917" y="155"/>
                  <a:pt x="1914" y="158"/>
                  <a:pt x="1914" y="162"/>
                </a:cubicBezTo>
                <a:cubicBezTo>
                  <a:pt x="1914" y="166"/>
                  <a:pt x="1917" y="169"/>
                  <a:pt x="1922" y="169"/>
                </a:cubicBezTo>
                <a:cubicBezTo>
                  <a:pt x="1926" y="169"/>
                  <a:pt x="1929" y="166"/>
                  <a:pt x="1929" y="162"/>
                </a:cubicBezTo>
                <a:cubicBezTo>
                  <a:pt x="1929" y="158"/>
                  <a:pt x="1926" y="155"/>
                  <a:pt x="1922" y="155"/>
                </a:cubicBezTo>
                <a:close/>
                <a:moveTo>
                  <a:pt x="1900" y="175"/>
                </a:moveTo>
                <a:cubicBezTo>
                  <a:pt x="1895" y="175"/>
                  <a:pt x="1892" y="178"/>
                  <a:pt x="1892" y="182"/>
                </a:cubicBezTo>
                <a:cubicBezTo>
                  <a:pt x="1892" y="185"/>
                  <a:pt x="1895" y="188"/>
                  <a:pt x="1900" y="188"/>
                </a:cubicBezTo>
                <a:cubicBezTo>
                  <a:pt x="1904" y="188"/>
                  <a:pt x="1907" y="185"/>
                  <a:pt x="1907" y="182"/>
                </a:cubicBezTo>
                <a:cubicBezTo>
                  <a:pt x="1907" y="178"/>
                  <a:pt x="1904" y="175"/>
                  <a:pt x="1900" y="175"/>
                </a:cubicBezTo>
                <a:close/>
                <a:moveTo>
                  <a:pt x="1922" y="175"/>
                </a:moveTo>
                <a:cubicBezTo>
                  <a:pt x="1917" y="175"/>
                  <a:pt x="1914" y="178"/>
                  <a:pt x="1914" y="182"/>
                </a:cubicBezTo>
                <a:cubicBezTo>
                  <a:pt x="1914" y="185"/>
                  <a:pt x="1917" y="188"/>
                  <a:pt x="1922" y="188"/>
                </a:cubicBezTo>
                <a:cubicBezTo>
                  <a:pt x="1926" y="188"/>
                  <a:pt x="1929" y="185"/>
                  <a:pt x="1929" y="182"/>
                </a:cubicBezTo>
                <a:cubicBezTo>
                  <a:pt x="1929" y="178"/>
                  <a:pt x="1926" y="175"/>
                  <a:pt x="1922" y="175"/>
                </a:cubicBezTo>
                <a:close/>
                <a:moveTo>
                  <a:pt x="1900" y="194"/>
                </a:moveTo>
                <a:cubicBezTo>
                  <a:pt x="1895" y="194"/>
                  <a:pt x="1892" y="197"/>
                  <a:pt x="1892" y="201"/>
                </a:cubicBezTo>
                <a:cubicBezTo>
                  <a:pt x="1892" y="205"/>
                  <a:pt x="1895" y="208"/>
                  <a:pt x="1900" y="208"/>
                </a:cubicBezTo>
                <a:cubicBezTo>
                  <a:pt x="1904" y="208"/>
                  <a:pt x="1907" y="205"/>
                  <a:pt x="1907" y="201"/>
                </a:cubicBezTo>
                <a:cubicBezTo>
                  <a:pt x="1907" y="197"/>
                  <a:pt x="1904" y="194"/>
                  <a:pt x="1900" y="194"/>
                </a:cubicBezTo>
                <a:close/>
                <a:moveTo>
                  <a:pt x="1922" y="194"/>
                </a:moveTo>
                <a:cubicBezTo>
                  <a:pt x="1917" y="194"/>
                  <a:pt x="1914" y="197"/>
                  <a:pt x="1914" y="201"/>
                </a:cubicBezTo>
                <a:cubicBezTo>
                  <a:pt x="1914" y="205"/>
                  <a:pt x="1917" y="208"/>
                  <a:pt x="1922" y="208"/>
                </a:cubicBezTo>
                <a:cubicBezTo>
                  <a:pt x="1926" y="208"/>
                  <a:pt x="1929" y="205"/>
                  <a:pt x="1929" y="201"/>
                </a:cubicBezTo>
                <a:cubicBezTo>
                  <a:pt x="1929" y="197"/>
                  <a:pt x="1926" y="194"/>
                  <a:pt x="1922" y="194"/>
                </a:cubicBezTo>
                <a:close/>
                <a:moveTo>
                  <a:pt x="1900" y="214"/>
                </a:moveTo>
                <a:cubicBezTo>
                  <a:pt x="1895" y="214"/>
                  <a:pt x="1892" y="217"/>
                  <a:pt x="1892" y="220"/>
                </a:cubicBezTo>
                <a:cubicBezTo>
                  <a:pt x="1892" y="224"/>
                  <a:pt x="1895" y="227"/>
                  <a:pt x="1900" y="227"/>
                </a:cubicBezTo>
                <a:cubicBezTo>
                  <a:pt x="1904" y="227"/>
                  <a:pt x="1907" y="224"/>
                  <a:pt x="1907" y="220"/>
                </a:cubicBezTo>
                <a:cubicBezTo>
                  <a:pt x="1907" y="217"/>
                  <a:pt x="1904" y="214"/>
                  <a:pt x="1900" y="214"/>
                </a:cubicBezTo>
                <a:close/>
                <a:moveTo>
                  <a:pt x="1922" y="214"/>
                </a:moveTo>
                <a:cubicBezTo>
                  <a:pt x="1917" y="214"/>
                  <a:pt x="1914" y="217"/>
                  <a:pt x="1914" y="220"/>
                </a:cubicBezTo>
                <a:cubicBezTo>
                  <a:pt x="1914" y="224"/>
                  <a:pt x="1917" y="227"/>
                  <a:pt x="1922" y="227"/>
                </a:cubicBezTo>
                <a:cubicBezTo>
                  <a:pt x="1926" y="227"/>
                  <a:pt x="1929" y="224"/>
                  <a:pt x="1929" y="220"/>
                </a:cubicBezTo>
                <a:cubicBezTo>
                  <a:pt x="1929" y="217"/>
                  <a:pt x="1926" y="214"/>
                  <a:pt x="1922" y="214"/>
                </a:cubicBezTo>
                <a:close/>
                <a:moveTo>
                  <a:pt x="1900" y="233"/>
                </a:moveTo>
                <a:cubicBezTo>
                  <a:pt x="1895" y="233"/>
                  <a:pt x="1892" y="236"/>
                  <a:pt x="1892" y="239"/>
                </a:cubicBezTo>
                <a:cubicBezTo>
                  <a:pt x="1892" y="243"/>
                  <a:pt x="1895" y="245"/>
                  <a:pt x="1900" y="245"/>
                </a:cubicBezTo>
                <a:cubicBezTo>
                  <a:pt x="1904" y="245"/>
                  <a:pt x="1907" y="243"/>
                  <a:pt x="1907" y="239"/>
                </a:cubicBezTo>
                <a:cubicBezTo>
                  <a:pt x="1907" y="236"/>
                  <a:pt x="1904" y="233"/>
                  <a:pt x="1900" y="233"/>
                </a:cubicBezTo>
                <a:close/>
                <a:moveTo>
                  <a:pt x="1922" y="233"/>
                </a:moveTo>
                <a:cubicBezTo>
                  <a:pt x="1917" y="233"/>
                  <a:pt x="1914" y="236"/>
                  <a:pt x="1914" y="239"/>
                </a:cubicBezTo>
                <a:cubicBezTo>
                  <a:pt x="1914" y="243"/>
                  <a:pt x="1917" y="245"/>
                  <a:pt x="1922" y="245"/>
                </a:cubicBezTo>
                <a:cubicBezTo>
                  <a:pt x="1926" y="245"/>
                  <a:pt x="1929" y="243"/>
                  <a:pt x="1929" y="239"/>
                </a:cubicBezTo>
                <a:cubicBezTo>
                  <a:pt x="1929" y="236"/>
                  <a:pt x="1926" y="233"/>
                  <a:pt x="1922" y="233"/>
                </a:cubicBezTo>
                <a:close/>
                <a:moveTo>
                  <a:pt x="1900" y="252"/>
                </a:moveTo>
                <a:cubicBezTo>
                  <a:pt x="1895" y="252"/>
                  <a:pt x="1892" y="255"/>
                  <a:pt x="1892" y="258"/>
                </a:cubicBezTo>
                <a:cubicBezTo>
                  <a:pt x="1892" y="262"/>
                  <a:pt x="1895" y="265"/>
                  <a:pt x="1900" y="265"/>
                </a:cubicBezTo>
                <a:cubicBezTo>
                  <a:pt x="1904" y="265"/>
                  <a:pt x="1907" y="262"/>
                  <a:pt x="1907" y="258"/>
                </a:cubicBezTo>
                <a:cubicBezTo>
                  <a:pt x="1907" y="255"/>
                  <a:pt x="1904" y="252"/>
                  <a:pt x="1900" y="252"/>
                </a:cubicBezTo>
                <a:close/>
                <a:moveTo>
                  <a:pt x="1922" y="252"/>
                </a:moveTo>
                <a:cubicBezTo>
                  <a:pt x="1917" y="252"/>
                  <a:pt x="1914" y="255"/>
                  <a:pt x="1914" y="258"/>
                </a:cubicBezTo>
                <a:cubicBezTo>
                  <a:pt x="1914" y="262"/>
                  <a:pt x="1917" y="265"/>
                  <a:pt x="1922" y="265"/>
                </a:cubicBezTo>
                <a:cubicBezTo>
                  <a:pt x="1926" y="265"/>
                  <a:pt x="1929" y="262"/>
                  <a:pt x="1929" y="258"/>
                </a:cubicBezTo>
                <a:cubicBezTo>
                  <a:pt x="1929" y="255"/>
                  <a:pt x="1926" y="252"/>
                  <a:pt x="1922" y="252"/>
                </a:cubicBezTo>
                <a:close/>
                <a:moveTo>
                  <a:pt x="1900" y="271"/>
                </a:moveTo>
                <a:cubicBezTo>
                  <a:pt x="1895" y="271"/>
                  <a:pt x="1892" y="274"/>
                  <a:pt x="1892" y="278"/>
                </a:cubicBezTo>
                <a:cubicBezTo>
                  <a:pt x="1892" y="282"/>
                  <a:pt x="1895" y="285"/>
                  <a:pt x="1900" y="285"/>
                </a:cubicBezTo>
                <a:cubicBezTo>
                  <a:pt x="1904" y="285"/>
                  <a:pt x="1907" y="282"/>
                  <a:pt x="1907" y="278"/>
                </a:cubicBezTo>
                <a:cubicBezTo>
                  <a:pt x="1907" y="274"/>
                  <a:pt x="1904" y="271"/>
                  <a:pt x="1900" y="271"/>
                </a:cubicBezTo>
                <a:close/>
                <a:moveTo>
                  <a:pt x="1922" y="271"/>
                </a:moveTo>
                <a:cubicBezTo>
                  <a:pt x="1917" y="271"/>
                  <a:pt x="1914" y="274"/>
                  <a:pt x="1914" y="278"/>
                </a:cubicBezTo>
                <a:cubicBezTo>
                  <a:pt x="1914" y="282"/>
                  <a:pt x="1917" y="285"/>
                  <a:pt x="1922" y="285"/>
                </a:cubicBezTo>
                <a:cubicBezTo>
                  <a:pt x="1926" y="285"/>
                  <a:pt x="1929" y="282"/>
                  <a:pt x="1929" y="278"/>
                </a:cubicBezTo>
                <a:cubicBezTo>
                  <a:pt x="1929" y="274"/>
                  <a:pt x="1926" y="271"/>
                  <a:pt x="1922" y="271"/>
                </a:cubicBezTo>
                <a:close/>
                <a:moveTo>
                  <a:pt x="1833" y="290"/>
                </a:moveTo>
                <a:cubicBezTo>
                  <a:pt x="1828" y="290"/>
                  <a:pt x="1825" y="293"/>
                  <a:pt x="1825" y="296"/>
                </a:cubicBezTo>
                <a:cubicBezTo>
                  <a:pt x="1825" y="300"/>
                  <a:pt x="1828" y="303"/>
                  <a:pt x="1833" y="303"/>
                </a:cubicBezTo>
                <a:cubicBezTo>
                  <a:pt x="1837" y="303"/>
                  <a:pt x="1840" y="300"/>
                  <a:pt x="1840" y="296"/>
                </a:cubicBezTo>
                <a:cubicBezTo>
                  <a:pt x="1840" y="293"/>
                  <a:pt x="1837" y="290"/>
                  <a:pt x="1833" y="290"/>
                </a:cubicBezTo>
                <a:close/>
                <a:moveTo>
                  <a:pt x="1833" y="309"/>
                </a:moveTo>
                <a:cubicBezTo>
                  <a:pt x="1828" y="309"/>
                  <a:pt x="1825" y="312"/>
                  <a:pt x="1825" y="316"/>
                </a:cubicBezTo>
                <a:cubicBezTo>
                  <a:pt x="1825" y="320"/>
                  <a:pt x="1828" y="323"/>
                  <a:pt x="1833" y="323"/>
                </a:cubicBezTo>
                <a:cubicBezTo>
                  <a:pt x="1837" y="323"/>
                  <a:pt x="1840" y="320"/>
                  <a:pt x="1840" y="316"/>
                </a:cubicBezTo>
                <a:cubicBezTo>
                  <a:pt x="1840" y="312"/>
                  <a:pt x="1837" y="309"/>
                  <a:pt x="1833" y="309"/>
                </a:cubicBezTo>
                <a:close/>
                <a:moveTo>
                  <a:pt x="1833" y="329"/>
                </a:moveTo>
                <a:cubicBezTo>
                  <a:pt x="1828" y="329"/>
                  <a:pt x="1825" y="332"/>
                  <a:pt x="1825" y="335"/>
                </a:cubicBezTo>
                <a:cubicBezTo>
                  <a:pt x="1825" y="339"/>
                  <a:pt x="1828" y="342"/>
                  <a:pt x="1833" y="342"/>
                </a:cubicBezTo>
                <a:cubicBezTo>
                  <a:pt x="1837" y="342"/>
                  <a:pt x="1840" y="339"/>
                  <a:pt x="1840" y="335"/>
                </a:cubicBezTo>
                <a:cubicBezTo>
                  <a:pt x="1840" y="332"/>
                  <a:pt x="1837" y="329"/>
                  <a:pt x="1833" y="329"/>
                </a:cubicBezTo>
                <a:close/>
                <a:moveTo>
                  <a:pt x="1833" y="348"/>
                </a:moveTo>
                <a:cubicBezTo>
                  <a:pt x="1828" y="348"/>
                  <a:pt x="1825" y="351"/>
                  <a:pt x="1825" y="355"/>
                </a:cubicBezTo>
                <a:cubicBezTo>
                  <a:pt x="1825" y="359"/>
                  <a:pt x="1828" y="362"/>
                  <a:pt x="1833" y="362"/>
                </a:cubicBezTo>
                <a:cubicBezTo>
                  <a:pt x="1837" y="362"/>
                  <a:pt x="1840" y="359"/>
                  <a:pt x="1840" y="355"/>
                </a:cubicBezTo>
                <a:cubicBezTo>
                  <a:pt x="1840" y="351"/>
                  <a:pt x="1837" y="348"/>
                  <a:pt x="1833" y="348"/>
                </a:cubicBezTo>
                <a:close/>
                <a:moveTo>
                  <a:pt x="1833" y="368"/>
                </a:moveTo>
                <a:cubicBezTo>
                  <a:pt x="1828" y="368"/>
                  <a:pt x="1825" y="371"/>
                  <a:pt x="1825" y="374"/>
                </a:cubicBezTo>
                <a:cubicBezTo>
                  <a:pt x="1825" y="378"/>
                  <a:pt x="1828" y="381"/>
                  <a:pt x="1833" y="381"/>
                </a:cubicBezTo>
                <a:cubicBezTo>
                  <a:pt x="1837" y="381"/>
                  <a:pt x="1840" y="378"/>
                  <a:pt x="1840" y="374"/>
                </a:cubicBezTo>
                <a:cubicBezTo>
                  <a:pt x="1840" y="371"/>
                  <a:pt x="1837" y="368"/>
                  <a:pt x="1833" y="368"/>
                </a:cubicBezTo>
                <a:close/>
                <a:moveTo>
                  <a:pt x="1855" y="290"/>
                </a:moveTo>
                <a:cubicBezTo>
                  <a:pt x="1851" y="290"/>
                  <a:pt x="1847" y="293"/>
                  <a:pt x="1847" y="296"/>
                </a:cubicBezTo>
                <a:cubicBezTo>
                  <a:pt x="1847" y="300"/>
                  <a:pt x="1851" y="303"/>
                  <a:pt x="1855" y="303"/>
                </a:cubicBezTo>
                <a:cubicBezTo>
                  <a:pt x="1859" y="303"/>
                  <a:pt x="1863" y="300"/>
                  <a:pt x="1863" y="296"/>
                </a:cubicBezTo>
                <a:cubicBezTo>
                  <a:pt x="1863" y="293"/>
                  <a:pt x="1859" y="290"/>
                  <a:pt x="1855" y="290"/>
                </a:cubicBezTo>
                <a:close/>
                <a:moveTo>
                  <a:pt x="1877" y="290"/>
                </a:moveTo>
                <a:cubicBezTo>
                  <a:pt x="1873" y="290"/>
                  <a:pt x="1870" y="293"/>
                  <a:pt x="1870" y="296"/>
                </a:cubicBezTo>
                <a:cubicBezTo>
                  <a:pt x="1870" y="300"/>
                  <a:pt x="1873" y="303"/>
                  <a:pt x="1877" y="303"/>
                </a:cubicBezTo>
                <a:cubicBezTo>
                  <a:pt x="1882" y="303"/>
                  <a:pt x="1885" y="300"/>
                  <a:pt x="1885" y="296"/>
                </a:cubicBezTo>
                <a:cubicBezTo>
                  <a:pt x="1885" y="293"/>
                  <a:pt x="1882" y="290"/>
                  <a:pt x="1877" y="290"/>
                </a:cubicBezTo>
                <a:close/>
                <a:moveTo>
                  <a:pt x="1855" y="309"/>
                </a:moveTo>
                <a:cubicBezTo>
                  <a:pt x="1851" y="309"/>
                  <a:pt x="1847" y="312"/>
                  <a:pt x="1847" y="316"/>
                </a:cubicBezTo>
                <a:cubicBezTo>
                  <a:pt x="1847" y="320"/>
                  <a:pt x="1851" y="323"/>
                  <a:pt x="1855" y="323"/>
                </a:cubicBezTo>
                <a:cubicBezTo>
                  <a:pt x="1859" y="323"/>
                  <a:pt x="1863" y="320"/>
                  <a:pt x="1863" y="316"/>
                </a:cubicBezTo>
                <a:cubicBezTo>
                  <a:pt x="1863" y="312"/>
                  <a:pt x="1859" y="309"/>
                  <a:pt x="1855" y="309"/>
                </a:cubicBezTo>
                <a:close/>
                <a:moveTo>
                  <a:pt x="1877" y="309"/>
                </a:moveTo>
                <a:cubicBezTo>
                  <a:pt x="1873" y="309"/>
                  <a:pt x="1870" y="312"/>
                  <a:pt x="1870" y="316"/>
                </a:cubicBezTo>
                <a:cubicBezTo>
                  <a:pt x="1870" y="320"/>
                  <a:pt x="1873" y="323"/>
                  <a:pt x="1877" y="323"/>
                </a:cubicBezTo>
                <a:cubicBezTo>
                  <a:pt x="1882" y="323"/>
                  <a:pt x="1885" y="320"/>
                  <a:pt x="1885" y="316"/>
                </a:cubicBezTo>
                <a:cubicBezTo>
                  <a:pt x="1885" y="312"/>
                  <a:pt x="1882" y="309"/>
                  <a:pt x="1877" y="309"/>
                </a:cubicBezTo>
                <a:close/>
                <a:moveTo>
                  <a:pt x="1855" y="329"/>
                </a:moveTo>
                <a:cubicBezTo>
                  <a:pt x="1851" y="329"/>
                  <a:pt x="1847" y="332"/>
                  <a:pt x="1847" y="335"/>
                </a:cubicBezTo>
                <a:cubicBezTo>
                  <a:pt x="1847" y="339"/>
                  <a:pt x="1851" y="342"/>
                  <a:pt x="1855" y="342"/>
                </a:cubicBezTo>
                <a:cubicBezTo>
                  <a:pt x="1859" y="342"/>
                  <a:pt x="1863" y="339"/>
                  <a:pt x="1863" y="335"/>
                </a:cubicBezTo>
                <a:cubicBezTo>
                  <a:pt x="1863" y="332"/>
                  <a:pt x="1859" y="329"/>
                  <a:pt x="1855" y="329"/>
                </a:cubicBezTo>
                <a:close/>
                <a:moveTo>
                  <a:pt x="1877" y="329"/>
                </a:moveTo>
                <a:cubicBezTo>
                  <a:pt x="1873" y="329"/>
                  <a:pt x="1870" y="332"/>
                  <a:pt x="1870" y="335"/>
                </a:cubicBezTo>
                <a:cubicBezTo>
                  <a:pt x="1870" y="339"/>
                  <a:pt x="1873" y="342"/>
                  <a:pt x="1877" y="342"/>
                </a:cubicBezTo>
                <a:cubicBezTo>
                  <a:pt x="1882" y="342"/>
                  <a:pt x="1885" y="339"/>
                  <a:pt x="1885" y="335"/>
                </a:cubicBezTo>
                <a:cubicBezTo>
                  <a:pt x="1885" y="332"/>
                  <a:pt x="1882" y="329"/>
                  <a:pt x="1877" y="329"/>
                </a:cubicBezTo>
                <a:close/>
                <a:moveTo>
                  <a:pt x="1855" y="348"/>
                </a:moveTo>
                <a:cubicBezTo>
                  <a:pt x="1851" y="348"/>
                  <a:pt x="1847" y="351"/>
                  <a:pt x="1847" y="355"/>
                </a:cubicBezTo>
                <a:cubicBezTo>
                  <a:pt x="1847" y="359"/>
                  <a:pt x="1851" y="362"/>
                  <a:pt x="1855" y="362"/>
                </a:cubicBezTo>
                <a:cubicBezTo>
                  <a:pt x="1859" y="362"/>
                  <a:pt x="1863" y="359"/>
                  <a:pt x="1863" y="355"/>
                </a:cubicBezTo>
                <a:cubicBezTo>
                  <a:pt x="1863" y="351"/>
                  <a:pt x="1859" y="348"/>
                  <a:pt x="1855" y="348"/>
                </a:cubicBezTo>
                <a:close/>
                <a:moveTo>
                  <a:pt x="1877" y="348"/>
                </a:moveTo>
                <a:cubicBezTo>
                  <a:pt x="1873" y="348"/>
                  <a:pt x="1870" y="351"/>
                  <a:pt x="1870" y="355"/>
                </a:cubicBezTo>
                <a:cubicBezTo>
                  <a:pt x="1870" y="359"/>
                  <a:pt x="1873" y="362"/>
                  <a:pt x="1877" y="362"/>
                </a:cubicBezTo>
                <a:cubicBezTo>
                  <a:pt x="1882" y="362"/>
                  <a:pt x="1885" y="359"/>
                  <a:pt x="1885" y="355"/>
                </a:cubicBezTo>
                <a:cubicBezTo>
                  <a:pt x="1885" y="351"/>
                  <a:pt x="1882" y="348"/>
                  <a:pt x="1877" y="348"/>
                </a:cubicBezTo>
                <a:close/>
                <a:moveTo>
                  <a:pt x="1855" y="368"/>
                </a:moveTo>
                <a:cubicBezTo>
                  <a:pt x="1851" y="368"/>
                  <a:pt x="1847" y="371"/>
                  <a:pt x="1847" y="374"/>
                </a:cubicBezTo>
                <a:cubicBezTo>
                  <a:pt x="1847" y="378"/>
                  <a:pt x="1851" y="381"/>
                  <a:pt x="1855" y="381"/>
                </a:cubicBezTo>
                <a:cubicBezTo>
                  <a:pt x="1859" y="381"/>
                  <a:pt x="1863" y="378"/>
                  <a:pt x="1863" y="374"/>
                </a:cubicBezTo>
                <a:cubicBezTo>
                  <a:pt x="1863" y="371"/>
                  <a:pt x="1859" y="368"/>
                  <a:pt x="1855" y="368"/>
                </a:cubicBezTo>
                <a:close/>
                <a:moveTo>
                  <a:pt x="1877" y="368"/>
                </a:moveTo>
                <a:cubicBezTo>
                  <a:pt x="1873" y="368"/>
                  <a:pt x="1870" y="371"/>
                  <a:pt x="1870" y="374"/>
                </a:cubicBezTo>
                <a:cubicBezTo>
                  <a:pt x="1870" y="378"/>
                  <a:pt x="1873" y="381"/>
                  <a:pt x="1877" y="381"/>
                </a:cubicBezTo>
                <a:cubicBezTo>
                  <a:pt x="1882" y="381"/>
                  <a:pt x="1885" y="378"/>
                  <a:pt x="1885" y="374"/>
                </a:cubicBezTo>
                <a:cubicBezTo>
                  <a:pt x="1885" y="371"/>
                  <a:pt x="1882" y="368"/>
                  <a:pt x="1877" y="368"/>
                </a:cubicBezTo>
                <a:close/>
                <a:moveTo>
                  <a:pt x="1855" y="387"/>
                </a:moveTo>
                <a:cubicBezTo>
                  <a:pt x="1851" y="387"/>
                  <a:pt x="1847" y="390"/>
                  <a:pt x="1847" y="393"/>
                </a:cubicBezTo>
                <a:cubicBezTo>
                  <a:pt x="1847" y="397"/>
                  <a:pt x="1851" y="400"/>
                  <a:pt x="1855" y="400"/>
                </a:cubicBezTo>
                <a:cubicBezTo>
                  <a:pt x="1859" y="400"/>
                  <a:pt x="1863" y="397"/>
                  <a:pt x="1863" y="393"/>
                </a:cubicBezTo>
                <a:cubicBezTo>
                  <a:pt x="1863" y="390"/>
                  <a:pt x="1859" y="387"/>
                  <a:pt x="1855" y="387"/>
                </a:cubicBezTo>
                <a:close/>
                <a:moveTo>
                  <a:pt x="1877" y="387"/>
                </a:moveTo>
                <a:cubicBezTo>
                  <a:pt x="1873" y="387"/>
                  <a:pt x="1870" y="390"/>
                  <a:pt x="1870" y="393"/>
                </a:cubicBezTo>
                <a:cubicBezTo>
                  <a:pt x="1870" y="397"/>
                  <a:pt x="1873" y="400"/>
                  <a:pt x="1877" y="400"/>
                </a:cubicBezTo>
                <a:cubicBezTo>
                  <a:pt x="1882" y="400"/>
                  <a:pt x="1885" y="397"/>
                  <a:pt x="1885" y="393"/>
                </a:cubicBezTo>
                <a:cubicBezTo>
                  <a:pt x="1885" y="390"/>
                  <a:pt x="1882" y="387"/>
                  <a:pt x="1877" y="387"/>
                </a:cubicBezTo>
                <a:close/>
                <a:moveTo>
                  <a:pt x="1855" y="406"/>
                </a:moveTo>
                <a:cubicBezTo>
                  <a:pt x="1851" y="406"/>
                  <a:pt x="1847" y="409"/>
                  <a:pt x="1847" y="413"/>
                </a:cubicBezTo>
                <a:cubicBezTo>
                  <a:pt x="1847" y="416"/>
                  <a:pt x="1851" y="419"/>
                  <a:pt x="1855" y="419"/>
                </a:cubicBezTo>
                <a:cubicBezTo>
                  <a:pt x="1859" y="419"/>
                  <a:pt x="1863" y="416"/>
                  <a:pt x="1863" y="413"/>
                </a:cubicBezTo>
                <a:cubicBezTo>
                  <a:pt x="1863" y="409"/>
                  <a:pt x="1859" y="406"/>
                  <a:pt x="1855" y="406"/>
                </a:cubicBezTo>
                <a:close/>
                <a:moveTo>
                  <a:pt x="1877" y="406"/>
                </a:moveTo>
                <a:cubicBezTo>
                  <a:pt x="1873" y="406"/>
                  <a:pt x="1870" y="409"/>
                  <a:pt x="1870" y="413"/>
                </a:cubicBezTo>
                <a:cubicBezTo>
                  <a:pt x="1870" y="416"/>
                  <a:pt x="1873" y="419"/>
                  <a:pt x="1877" y="419"/>
                </a:cubicBezTo>
                <a:cubicBezTo>
                  <a:pt x="1882" y="419"/>
                  <a:pt x="1885" y="416"/>
                  <a:pt x="1885" y="413"/>
                </a:cubicBezTo>
                <a:cubicBezTo>
                  <a:pt x="1885" y="409"/>
                  <a:pt x="1882" y="406"/>
                  <a:pt x="1877" y="406"/>
                </a:cubicBezTo>
                <a:close/>
                <a:moveTo>
                  <a:pt x="1855" y="425"/>
                </a:moveTo>
                <a:cubicBezTo>
                  <a:pt x="1851" y="425"/>
                  <a:pt x="1847" y="428"/>
                  <a:pt x="1847" y="432"/>
                </a:cubicBezTo>
                <a:cubicBezTo>
                  <a:pt x="1847" y="435"/>
                  <a:pt x="1851" y="438"/>
                  <a:pt x="1855" y="438"/>
                </a:cubicBezTo>
                <a:cubicBezTo>
                  <a:pt x="1859" y="438"/>
                  <a:pt x="1863" y="435"/>
                  <a:pt x="1863" y="432"/>
                </a:cubicBezTo>
                <a:cubicBezTo>
                  <a:pt x="1863" y="428"/>
                  <a:pt x="1859" y="425"/>
                  <a:pt x="1855" y="425"/>
                </a:cubicBezTo>
                <a:close/>
                <a:moveTo>
                  <a:pt x="1877" y="425"/>
                </a:moveTo>
                <a:cubicBezTo>
                  <a:pt x="1873" y="425"/>
                  <a:pt x="1870" y="428"/>
                  <a:pt x="1870" y="432"/>
                </a:cubicBezTo>
                <a:cubicBezTo>
                  <a:pt x="1870" y="435"/>
                  <a:pt x="1873" y="438"/>
                  <a:pt x="1877" y="438"/>
                </a:cubicBezTo>
                <a:cubicBezTo>
                  <a:pt x="1882" y="438"/>
                  <a:pt x="1885" y="435"/>
                  <a:pt x="1885" y="432"/>
                </a:cubicBezTo>
                <a:cubicBezTo>
                  <a:pt x="1885" y="428"/>
                  <a:pt x="1882" y="425"/>
                  <a:pt x="1877" y="425"/>
                </a:cubicBezTo>
                <a:close/>
                <a:moveTo>
                  <a:pt x="1900" y="290"/>
                </a:moveTo>
                <a:cubicBezTo>
                  <a:pt x="1895" y="290"/>
                  <a:pt x="1892" y="293"/>
                  <a:pt x="1892" y="296"/>
                </a:cubicBezTo>
                <a:cubicBezTo>
                  <a:pt x="1892" y="300"/>
                  <a:pt x="1895" y="303"/>
                  <a:pt x="1900" y="303"/>
                </a:cubicBezTo>
                <a:cubicBezTo>
                  <a:pt x="1904" y="303"/>
                  <a:pt x="1907" y="300"/>
                  <a:pt x="1907" y="296"/>
                </a:cubicBezTo>
                <a:cubicBezTo>
                  <a:pt x="1907" y="293"/>
                  <a:pt x="1904" y="290"/>
                  <a:pt x="1900" y="290"/>
                </a:cubicBezTo>
                <a:close/>
                <a:moveTo>
                  <a:pt x="1922" y="290"/>
                </a:moveTo>
                <a:cubicBezTo>
                  <a:pt x="1917" y="290"/>
                  <a:pt x="1914" y="293"/>
                  <a:pt x="1914" y="296"/>
                </a:cubicBezTo>
                <a:cubicBezTo>
                  <a:pt x="1914" y="300"/>
                  <a:pt x="1917" y="303"/>
                  <a:pt x="1922" y="303"/>
                </a:cubicBezTo>
                <a:cubicBezTo>
                  <a:pt x="1926" y="303"/>
                  <a:pt x="1929" y="300"/>
                  <a:pt x="1929" y="296"/>
                </a:cubicBezTo>
                <a:cubicBezTo>
                  <a:pt x="1929" y="293"/>
                  <a:pt x="1926" y="290"/>
                  <a:pt x="1922" y="290"/>
                </a:cubicBezTo>
                <a:close/>
                <a:moveTo>
                  <a:pt x="1900" y="309"/>
                </a:moveTo>
                <a:cubicBezTo>
                  <a:pt x="1895" y="309"/>
                  <a:pt x="1892" y="312"/>
                  <a:pt x="1892" y="316"/>
                </a:cubicBezTo>
                <a:cubicBezTo>
                  <a:pt x="1892" y="320"/>
                  <a:pt x="1895" y="323"/>
                  <a:pt x="1900" y="323"/>
                </a:cubicBezTo>
                <a:cubicBezTo>
                  <a:pt x="1904" y="323"/>
                  <a:pt x="1907" y="320"/>
                  <a:pt x="1907" y="316"/>
                </a:cubicBezTo>
                <a:cubicBezTo>
                  <a:pt x="1907" y="312"/>
                  <a:pt x="1904" y="309"/>
                  <a:pt x="1900" y="309"/>
                </a:cubicBezTo>
                <a:close/>
                <a:moveTo>
                  <a:pt x="1922" y="309"/>
                </a:moveTo>
                <a:cubicBezTo>
                  <a:pt x="1917" y="309"/>
                  <a:pt x="1914" y="312"/>
                  <a:pt x="1914" y="316"/>
                </a:cubicBezTo>
                <a:cubicBezTo>
                  <a:pt x="1914" y="320"/>
                  <a:pt x="1917" y="323"/>
                  <a:pt x="1922" y="323"/>
                </a:cubicBezTo>
                <a:cubicBezTo>
                  <a:pt x="1926" y="323"/>
                  <a:pt x="1929" y="320"/>
                  <a:pt x="1929" y="316"/>
                </a:cubicBezTo>
                <a:cubicBezTo>
                  <a:pt x="1929" y="312"/>
                  <a:pt x="1926" y="309"/>
                  <a:pt x="1922" y="309"/>
                </a:cubicBezTo>
                <a:close/>
                <a:moveTo>
                  <a:pt x="1900" y="329"/>
                </a:moveTo>
                <a:cubicBezTo>
                  <a:pt x="1895" y="329"/>
                  <a:pt x="1892" y="332"/>
                  <a:pt x="1892" y="335"/>
                </a:cubicBezTo>
                <a:cubicBezTo>
                  <a:pt x="1892" y="339"/>
                  <a:pt x="1895" y="342"/>
                  <a:pt x="1900" y="342"/>
                </a:cubicBezTo>
                <a:cubicBezTo>
                  <a:pt x="1904" y="342"/>
                  <a:pt x="1907" y="339"/>
                  <a:pt x="1907" y="335"/>
                </a:cubicBezTo>
                <a:cubicBezTo>
                  <a:pt x="1907" y="332"/>
                  <a:pt x="1904" y="329"/>
                  <a:pt x="1900" y="329"/>
                </a:cubicBezTo>
                <a:close/>
                <a:moveTo>
                  <a:pt x="1922" y="329"/>
                </a:moveTo>
                <a:cubicBezTo>
                  <a:pt x="1917" y="329"/>
                  <a:pt x="1914" y="332"/>
                  <a:pt x="1914" y="335"/>
                </a:cubicBezTo>
                <a:cubicBezTo>
                  <a:pt x="1914" y="339"/>
                  <a:pt x="1917" y="342"/>
                  <a:pt x="1922" y="342"/>
                </a:cubicBezTo>
                <a:cubicBezTo>
                  <a:pt x="1926" y="342"/>
                  <a:pt x="1929" y="339"/>
                  <a:pt x="1929" y="335"/>
                </a:cubicBezTo>
                <a:cubicBezTo>
                  <a:pt x="1929" y="332"/>
                  <a:pt x="1926" y="329"/>
                  <a:pt x="1922" y="329"/>
                </a:cubicBezTo>
                <a:close/>
                <a:moveTo>
                  <a:pt x="1900" y="348"/>
                </a:moveTo>
                <a:cubicBezTo>
                  <a:pt x="1895" y="348"/>
                  <a:pt x="1892" y="351"/>
                  <a:pt x="1892" y="355"/>
                </a:cubicBezTo>
                <a:cubicBezTo>
                  <a:pt x="1892" y="359"/>
                  <a:pt x="1895" y="362"/>
                  <a:pt x="1900" y="362"/>
                </a:cubicBezTo>
                <a:cubicBezTo>
                  <a:pt x="1904" y="362"/>
                  <a:pt x="1907" y="359"/>
                  <a:pt x="1907" y="355"/>
                </a:cubicBezTo>
                <a:cubicBezTo>
                  <a:pt x="1907" y="351"/>
                  <a:pt x="1904" y="348"/>
                  <a:pt x="1900" y="348"/>
                </a:cubicBezTo>
                <a:close/>
                <a:moveTo>
                  <a:pt x="1922" y="348"/>
                </a:moveTo>
                <a:cubicBezTo>
                  <a:pt x="1917" y="348"/>
                  <a:pt x="1914" y="351"/>
                  <a:pt x="1914" y="355"/>
                </a:cubicBezTo>
                <a:cubicBezTo>
                  <a:pt x="1914" y="359"/>
                  <a:pt x="1917" y="362"/>
                  <a:pt x="1922" y="362"/>
                </a:cubicBezTo>
                <a:cubicBezTo>
                  <a:pt x="1926" y="362"/>
                  <a:pt x="1929" y="359"/>
                  <a:pt x="1929" y="355"/>
                </a:cubicBezTo>
                <a:cubicBezTo>
                  <a:pt x="1929" y="351"/>
                  <a:pt x="1926" y="348"/>
                  <a:pt x="1922" y="348"/>
                </a:cubicBezTo>
                <a:close/>
                <a:moveTo>
                  <a:pt x="1900" y="368"/>
                </a:moveTo>
                <a:cubicBezTo>
                  <a:pt x="1895" y="368"/>
                  <a:pt x="1892" y="371"/>
                  <a:pt x="1892" y="374"/>
                </a:cubicBezTo>
                <a:cubicBezTo>
                  <a:pt x="1892" y="378"/>
                  <a:pt x="1895" y="381"/>
                  <a:pt x="1900" y="381"/>
                </a:cubicBezTo>
                <a:cubicBezTo>
                  <a:pt x="1904" y="381"/>
                  <a:pt x="1907" y="378"/>
                  <a:pt x="1907" y="374"/>
                </a:cubicBezTo>
                <a:cubicBezTo>
                  <a:pt x="1907" y="371"/>
                  <a:pt x="1904" y="368"/>
                  <a:pt x="1900" y="368"/>
                </a:cubicBezTo>
                <a:close/>
                <a:moveTo>
                  <a:pt x="1922" y="368"/>
                </a:moveTo>
                <a:cubicBezTo>
                  <a:pt x="1917" y="368"/>
                  <a:pt x="1914" y="371"/>
                  <a:pt x="1914" y="374"/>
                </a:cubicBezTo>
                <a:cubicBezTo>
                  <a:pt x="1914" y="378"/>
                  <a:pt x="1917" y="381"/>
                  <a:pt x="1922" y="381"/>
                </a:cubicBezTo>
                <a:cubicBezTo>
                  <a:pt x="1926" y="381"/>
                  <a:pt x="1929" y="378"/>
                  <a:pt x="1929" y="374"/>
                </a:cubicBezTo>
                <a:cubicBezTo>
                  <a:pt x="1929" y="371"/>
                  <a:pt x="1926" y="368"/>
                  <a:pt x="1922" y="368"/>
                </a:cubicBezTo>
                <a:close/>
                <a:moveTo>
                  <a:pt x="1900" y="387"/>
                </a:moveTo>
                <a:cubicBezTo>
                  <a:pt x="1895" y="387"/>
                  <a:pt x="1892" y="390"/>
                  <a:pt x="1892" y="393"/>
                </a:cubicBezTo>
                <a:cubicBezTo>
                  <a:pt x="1892" y="397"/>
                  <a:pt x="1895" y="400"/>
                  <a:pt x="1900" y="400"/>
                </a:cubicBezTo>
                <a:cubicBezTo>
                  <a:pt x="1904" y="400"/>
                  <a:pt x="1907" y="397"/>
                  <a:pt x="1907" y="393"/>
                </a:cubicBezTo>
                <a:cubicBezTo>
                  <a:pt x="1907" y="390"/>
                  <a:pt x="1904" y="387"/>
                  <a:pt x="1900" y="387"/>
                </a:cubicBezTo>
                <a:close/>
                <a:moveTo>
                  <a:pt x="1922" y="387"/>
                </a:moveTo>
                <a:cubicBezTo>
                  <a:pt x="1917" y="387"/>
                  <a:pt x="1914" y="390"/>
                  <a:pt x="1914" y="393"/>
                </a:cubicBezTo>
                <a:cubicBezTo>
                  <a:pt x="1914" y="397"/>
                  <a:pt x="1917" y="400"/>
                  <a:pt x="1922" y="400"/>
                </a:cubicBezTo>
                <a:cubicBezTo>
                  <a:pt x="1926" y="400"/>
                  <a:pt x="1929" y="397"/>
                  <a:pt x="1929" y="393"/>
                </a:cubicBezTo>
                <a:cubicBezTo>
                  <a:pt x="1929" y="390"/>
                  <a:pt x="1926" y="387"/>
                  <a:pt x="1922" y="387"/>
                </a:cubicBezTo>
                <a:close/>
                <a:moveTo>
                  <a:pt x="1900" y="406"/>
                </a:moveTo>
                <a:cubicBezTo>
                  <a:pt x="1895" y="406"/>
                  <a:pt x="1892" y="409"/>
                  <a:pt x="1892" y="413"/>
                </a:cubicBezTo>
                <a:cubicBezTo>
                  <a:pt x="1892" y="416"/>
                  <a:pt x="1895" y="419"/>
                  <a:pt x="1900" y="419"/>
                </a:cubicBezTo>
                <a:cubicBezTo>
                  <a:pt x="1904" y="419"/>
                  <a:pt x="1907" y="416"/>
                  <a:pt x="1907" y="413"/>
                </a:cubicBezTo>
                <a:cubicBezTo>
                  <a:pt x="1907" y="409"/>
                  <a:pt x="1904" y="406"/>
                  <a:pt x="1900" y="406"/>
                </a:cubicBezTo>
                <a:close/>
                <a:moveTo>
                  <a:pt x="1922" y="406"/>
                </a:moveTo>
                <a:cubicBezTo>
                  <a:pt x="1917" y="406"/>
                  <a:pt x="1914" y="409"/>
                  <a:pt x="1914" y="413"/>
                </a:cubicBezTo>
                <a:cubicBezTo>
                  <a:pt x="1914" y="416"/>
                  <a:pt x="1917" y="419"/>
                  <a:pt x="1922" y="419"/>
                </a:cubicBezTo>
                <a:cubicBezTo>
                  <a:pt x="1926" y="419"/>
                  <a:pt x="1929" y="416"/>
                  <a:pt x="1929" y="413"/>
                </a:cubicBezTo>
                <a:cubicBezTo>
                  <a:pt x="1929" y="409"/>
                  <a:pt x="1926" y="406"/>
                  <a:pt x="1922" y="406"/>
                </a:cubicBezTo>
                <a:close/>
                <a:moveTo>
                  <a:pt x="1900" y="425"/>
                </a:moveTo>
                <a:cubicBezTo>
                  <a:pt x="1895" y="425"/>
                  <a:pt x="1892" y="428"/>
                  <a:pt x="1892" y="432"/>
                </a:cubicBezTo>
                <a:cubicBezTo>
                  <a:pt x="1892" y="435"/>
                  <a:pt x="1895" y="438"/>
                  <a:pt x="1900" y="438"/>
                </a:cubicBezTo>
                <a:cubicBezTo>
                  <a:pt x="1904" y="438"/>
                  <a:pt x="1907" y="435"/>
                  <a:pt x="1907" y="432"/>
                </a:cubicBezTo>
                <a:cubicBezTo>
                  <a:pt x="1907" y="428"/>
                  <a:pt x="1904" y="425"/>
                  <a:pt x="1900" y="425"/>
                </a:cubicBezTo>
                <a:close/>
                <a:moveTo>
                  <a:pt x="1922" y="425"/>
                </a:moveTo>
                <a:cubicBezTo>
                  <a:pt x="1917" y="425"/>
                  <a:pt x="1914" y="428"/>
                  <a:pt x="1914" y="432"/>
                </a:cubicBezTo>
                <a:cubicBezTo>
                  <a:pt x="1914" y="435"/>
                  <a:pt x="1917" y="438"/>
                  <a:pt x="1922" y="438"/>
                </a:cubicBezTo>
                <a:cubicBezTo>
                  <a:pt x="1926" y="438"/>
                  <a:pt x="1929" y="435"/>
                  <a:pt x="1929" y="432"/>
                </a:cubicBezTo>
                <a:cubicBezTo>
                  <a:pt x="1929" y="428"/>
                  <a:pt x="1926" y="425"/>
                  <a:pt x="1922" y="425"/>
                </a:cubicBezTo>
                <a:close/>
                <a:moveTo>
                  <a:pt x="1855" y="446"/>
                </a:moveTo>
                <a:cubicBezTo>
                  <a:pt x="1851" y="446"/>
                  <a:pt x="1847" y="448"/>
                  <a:pt x="1847" y="452"/>
                </a:cubicBezTo>
                <a:cubicBezTo>
                  <a:pt x="1847" y="455"/>
                  <a:pt x="1851" y="458"/>
                  <a:pt x="1855" y="458"/>
                </a:cubicBezTo>
                <a:cubicBezTo>
                  <a:pt x="1859" y="458"/>
                  <a:pt x="1863" y="455"/>
                  <a:pt x="1863" y="452"/>
                </a:cubicBezTo>
                <a:cubicBezTo>
                  <a:pt x="1863" y="448"/>
                  <a:pt x="1859" y="446"/>
                  <a:pt x="1855" y="446"/>
                </a:cubicBezTo>
                <a:close/>
                <a:moveTo>
                  <a:pt x="1877" y="446"/>
                </a:moveTo>
                <a:cubicBezTo>
                  <a:pt x="1873" y="446"/>
                  <a:pt x="1870" y="448"/>
                  <a:pt x="1870" y="452"/>
                </a:cubicBezTo>
                <a:cubicBezTo>
                  <a:pt x="1870" y="455"/>
                  <a:pt x="1873" y="458"/>
                  <a:pt x="1877" y="458"/>
                </a:cubicBezTo>
                <a:cubicBezTo>
                  <a:pt x="1882" y="458"/>
                  <a:pt x="1885" y="455"/>
                  <a:pt x="1885" y="452"/>
                </a:cubicBezTo>
                <a:cubicBezTo>
                  <a:pt x="1885" y="448"/>
                  <a:pt x="1882" y="446"/>
                  <a:pt x="1877" y="446"/>
                </a:cubicBezTo>
                <a:close/>
                <a:moveTo>
                  <a:pt x="1855" y="464"/>
                </a:moveTo>
                <a:cubicBezTo>
                  <a:pt x="1851" y="464"/>
                  <a:pt x="1847" y="467"/>
                  <a:pt x="1847" y="471"/>
                </a:cubicBezTo>
                <a:cubicBezTo>
                  <a:pt x="1847" y="475"/>
                  <a:pt x="1851" y="478"/>
                  <a:pt x="1855" y="478"/>
                </a:cubicBezTo>
                <a:cubicBezTo>
                  <a:pt x="1859" y="478"/>
                  <a:pt x="1863" y="475"/>
                  <a:pt x="1863" y="471"/>
                </a:cubicBezTo>
                <a:cubicBezTo>
                  <a:pt x="1863" y="467"/>
                  <a:pt x="1859" y="464"/>
                  <a:pt x="1855" y="464"/>
                </a:cubicBezTo>
                <a:close/>
                <a:moveTo>
                  <a:pt x="1877" y="464"/>
                </a:moveTo>
                <a:cubicBezTo>
                  <a:pt x="1873" y="464"/>
                  <a:pt x="1870" y="467"/>
                  <a:pt x="1870" y="471"/>
                </a:cubicBezTo>
                <a:cubicBezTo>
                  <a:pt x="1870" y="475"/>
                  <a:pt x="1873" y="478"/>
                  <a:pt x="1877" y="478"/>
                </a:cubicBezTo>
                <a:cubicBezTo>
                  <a:pt x="1882" y="478"/>
                  <a:pt x="1885" y="475"/>
                  <a:pt x="1885" y="471"/>
                </a:cubicBezTo>
                <a:cubicBezTo>
                  <a:pt x="1885" y="467"/>
                  <a:pt x="1882" y="464"/>
                  <a:pt x="1877" y="464"/>
                </a:cubicBezTo>
                <a:close/>
                <a:moveTo>
                  <a:pt x="1855" y="484"/>
                </a:moveTo>
                <a:cubicBezTo>
                  <a:pt x="1851" y="484"/>
                  <a:pt x="1847" y="487"/>
                  <a:pt x="1847" y="490"/>
                </a:cubicBezTo>
                <a:cubicBezTo>
                  <a:pt x="1847" y="494"/>
                  <a:pt x="1851" y="497"/>
                  <a:pt x="1855" y="497"/>
                </a:cubicBezTo>
                <a:cubicBezTo>
                  <a:pt x="1859" y="497"/>
                  <a:pt x="1863" y="494"/>
                  <a:pt x="1863" y="490"/>
                </a:cubicBezTo>
                <a:cubicBezTo>
                  <a:pt x="1863" y="487"/>
                  <a:pt x="1859" y="484"/>
                  <a:pt x="1855" y="484"/>
                </a:cubicBezTo>
                <a:close/>
                <a:moveTo>
                  <a:pt x="1877" y="484"/>
                </a:moveTo>
                <a:cubicBezTo>
                  <a:pt x="1873" y="484"/>
                  <a:pt x="1870" y="487"/>
                  <a:pt x="1870" y="490"/>
                </a:cubicBezTo>
                <a:cubicBezTo>
                  <a:pt x="1870" y="494"/>
                  <a:pt x="1873" y="497"/>
                  <a:pt x="1877" y="497"/>
                </a:cubicBezTo>
                <a:cubicBezTo>
                  <a:pt x="1882" y="497"/>
                  <a:pt x="1885" y="494"/>
                  <a:pt x="1885" y="490"/>
                </a:cubicBezTo>
                <a:cubicBezTo>
                  <a:pt x="1885" y="487"/>
                  <a:pt x="1882" y="484"/>
                  <a:pt x="1877" y="484"/>
                </a:cubicBezTo>
                <a:close/>
                <a:moveTo>
                  <a:pt x="1855" y="503"/>
                </a:moveTo>
                <a:cubicBezTo>
                  <a:pt x="1851" y="503"/>
                  <a:pt x="1847" y="506"/>
                  <a:pt x="1847" y="509"/>
                </a:cubicBezTo>
                <a:cubicBezTo>
                  <a:pt x="1847" y="513"/>
                  <a:pt x="1851" y="516"/>
                  <a:pt x="1855" y="516"/>
                </a:cubicBezTo>
                <a:cubicBezTo>
                  <a:pt x="1859" y="516"/>
                  <a:pt x="1863" y="513"/>
                  <a:pt x="1863" y="509"/>
                </a:cubicBezTo>
                <a:cubicBezTo>
                  <a:pt x="1863" y="506"/>
                  <a:pt x="1859" y="503"/>
                  <a:pt x="1855" y="503"/>
                </a:cubicBezTo>
                <a:close/>
                <a:moveTo>
                  <a:pt x="1877" y="503"/>
                </a:moveTo>
                <a:cubicBezTo>
                  <a:pt x="1873" y="503"/>
                  <a:pt x="1870" y="506"/>
                  <a:pt x="1870" y="509"/>
                </a:cubicBezTo>
                <a:cubicBezTo>
                  <a:pt x="1870" y="513"/>
                  <a:pt x="1873" y="516"/>
                  <a:pt x="1877" y="516"/>
                </a:cubicBezTo>
                <a:cubicBezTo>
                  <a:pt x="1882" y="516"/>
                  <a:pt x="1885" y="513"/>
                  <a:pt x="1885" y="509"/>
                </a:cubicBezTo>
                <a:cubicBezTo>
                  <a:pt x="1885" y="506"/>
                  <a:pt x="1882" y="503"/>
                  <a:pt x="1877" y="503"/>
                </a:cubicBezTo>
                <a:close/>
                <a:moveTo>
                  <a:pt x="1855" y="522"/>
                </a:moveTo>
                <a:cubicBezTo>
                  <a:pt x="1851" y="522"/>
                  <a:pt x="1847" y="525"/>
                  <a:pt x="1847" y="529"/>
                </a:cubicBezTo>
                <a:cubicBezTo>
                  <a:pt x="1847" y="533"/>
                  <a:pt x="1851" y="536"/>
                  <a:pt x="1855" y="536"/>
                </a:cubicBezTo>
                <a:cubicBezTo>
                  <a:pt x="1859" y="536"/>
                  <a:pt x="1863" y="533"/>
                  <a:pt x="1863" y="529"/>
                </a:cubicBezTo>
                <a:cubicBezTo>
                  <a:pt x="1863" y="525"/>
                  <a:pt x="1859" y="522"/>
                  <a:pt x="1855" y="522"/>
                </a:cubicBezTo>
                <a:close/>
                <a:moveTo>
                  <a:pt x="1877" y="522"/>
                </a:moveTo>
                <a:cubicBezTo>
                  <a:pt x="1873" y="522"/>
                  <a:pt x="1870" y="525"/>
                  <a:pt x="1870" y="529"/>
                </a:cubicBezTo>
                <a:cubicBezTo>
                  <a:pt x="1870" y="533"/>
                  <a:pt x="1873" y="536"/>
                  <a:pt x="1877" y="536"/>
                </a:cubicBezTo>
                <a:cubicBezTo>
                  <a:pt x="1882" y="536"/>
                  <a:pt x="1885" y="533"/>
                  <a:pt x="1885" y="529"/>
                </a:cubicBezTo>
                <a:cubicBezTo>
                  <a:pt x="1885" y="525"/>
                  <a:pt x="1882" y="522"/>
                  <a:pt x="1877" y="522"/>
                </a:cubicBezTo>
                <a:close/>
                <a:moveTo>
                  <a:pt x="1855" y="542"/>
                </a:moveTo>
                <a:cubicBezTo>
                  <a:pt x="1851" y="542"/>
                  <a:pt x="1847" y="545"/>
                  <a:pt x="1847" y="549"/>
                </a:cubicBezTo>
                <a:cubicBezTo>
                  <a:pt x="1847" y="552"/>
                  <a:pt x="1851" y="556"/>
                  <a:pt x="1855" y="556"/>
                </a:cubicBezTo>
                <a:cubicBezTo>
                  <a:pt x="1859" y="556"/>
                  <a:pt x="1863" y="552"/>
                  <a:pt x="1863" y="549"/>
                </a:cubicBezTo>
                <a:cubicBezTo>
                  <a:pt x="1863" y="545"/>
                  <a:pt x="1859" y="542"/>
                  <a:pt x="1855" y="542"/>
                </a:cubicBezTo>
                <a:close/>
                <a:moveTo>
                  <a:pt x="1877" y="542"/>
                </a:moveTo>
                <a:cubicBezTo>
                  <a:pt x="1873" y="542"/>
                  <a:pt x="1870" y="545"/>
                  <a:pt x="1870" y="549"/>
                </a:cubicBezTo>
                <a:cubicBezTo>
                  <a:pt x="1870" y="552"/>
                  <a:pt x="1873" y="556"/>
                  <a:pt x="1877" y="556"/>
                </a:cubicBezTo>
                <a:cubicBezTo>
                  <a:pt x="1882" y="556"/>
                  <a:pt x="1885" y="552"/>
                  <a:pt x="1885" y="549"/>
                </a:cubicBezTo>
                <a:cubicBezTo>
                  <a:pt x="1885" y="545"/>
                  <a:pt x="1882" y="542"/>
                  <a:pt x="1877" y="542"/>
                </a:cubicBezTo>
                <a:close/>
                <a:moveTo>
                  <a:pt x="1855" y="561"/>
                </a:moveTo>
                <a:cubicBezTo>
                  <a:pt x="1851" y="561"/>
                  <a:pt x="1847" y="564"/>
                  <a:pt x="1847" y="567"/>
                </a:cubicBezTo>
                <a:cubicBezTo>
                  <a:pt x="1847" y="571"/>
                  <a:pt x="1851" y="574"/>
                  <a:pt x="1855" y="574"/>
                </a:cubicBezTo>
                <a:cubicBezTo>
                  <a:pt x="1859" y="574"/>
                  <a:pt x="1863" y="571"/>
                  <a:pt x="1863" y="567"/>
                </a:cubicBezTo>
                <a:cubicBezTo>
                  <a:pt x="1863" y="564"/>
                  <a:pt x="1859" y="561"/>
                  <a:pt x="1855" y="561"/>
                </a:cubicBezTo>
                <a:close/>
                <a:moveTo>
                  <a:pt x="1877" y="561"/>
                </a:moveTo>
                <a:cubicBezTo>
                  <a:pt x="1873" y="561"/>
                  <a:pt x="1870" y="564"/>
                  <a:pt x="1870" y="567"/>
                </a:cubicBezTo>
                <a:cubicBezTo>
                  <a:pt x="1870" y="571"/>
                  <a:pt x="1873" y="574"/>
                  <a:pt x="1877" y="574"/>
                </a:cubicBezTo>
                <a:cubicBezTo>
                  <a:pt x="1882" y="574"/>
                  <a:pt x="1885" y="571"/>
                  <a:pt x="1885" y="567"/>
                </a:cubicBezTo>
                <a:cubicBezTo>
                  <a:pt x="1885" y="564"/>
                  <a:pt x="1882" y="561"/>
                  <a:pt x="1877" y="561"/>
                </a:cubicBezTo>
                <a:close/>
                <a:moveTo>
                  <a:pt x="1855" y="580"/>
                </a:moveTo>
                <a:cubicBezTo>
                  <a:pt x="1851" y="580"/>
                  <a:pt x="1847" y="583"/>
                  <a:pt x="1847" y="587"/>
                </a:cubicBezTo>
                <a:cubicBezTo>
                  <a:pt x="1847" y="590"/>
                  <a:pt x="1851" y="593"/>
                  <a:pt x="1855" y="593"/>
                </a:cubicBezTo>
                <a:cubicBezTo>
                  <a:pt x="1859" y="593"/>
                  <a:pt x="1863" y="590"/>
                  <a:pt x="1863" y="587"/>
                </a:cubicBezTo>
                <a:cubicBezTo>
                  <a:pt x="1863" y="583"/>
                  <a:pt x="1859" y="580"/>
                  <a:pt x="1855" y="580"/>
                </a:cubicBezTo>
                <a:close/>
                <a:moveTo>
                  <a:pt x="1877" y="580"/>
                </a:moveTo>
                <a:cubicBezTo>
                  <a:pt x="1873" y="580"/>
                  <a:pt x="1870" y="583"/>
                  <a:pt x="1870" y="587"/>
                </a:cubicBezTo>
                <a:cubicBezTo>
                  <a:pt x="1870" y="590"/>
                  <a:pt x="1873" y="593"/>
                  <a:pt x="1877" y="593"/>
                </a:cubicBezTo>
                <a:cubicBezTo>
                  <a:pt x="1882" y="593"/>
                  <a:pt x="1885" y="590"/>
                  <a:pt x="1885" y="587"/>
                </a:cubicBezTo>
                <a:cubicBezTo>
                  <a:pt x="1885" y="583"/>
                  <a:pt x="1882" y="580"/>
                  <a:pt x="1877" y="580"/>
                </a:cubicBezTo>
                <a:close/>
                <a:moveTo>
                  <a:pt x="1900" y="446"/>
                </a:moveTo>
                <a:cubicBezTo>
                  <a:pt x="1895" y="446"/>
                  <a:pt x="1892" y="448"/>
                  <a:pt x="1892" y="452"/>
                </a:cubicBezTo>
                <a:cubicBezTo>
                  <a:pt x="1892" y="455"/>
                  <a:pt x="1895" y="458"/>
                  <a:pt x="1900" y="458"/>
                </a:cubicBezTo>
                <a:cubicBezTo>
                  <a:pt x="1904" y="458"/>
                  <a:pt x="1907" y="455"/>
                  <a:pt x="1907" y="452"/>
                </a:cubicBezTo>
                <a:cubicBezTo>
                  <a:pt x="1907" y="448"/>
                  <a:pt x="1904" y="446"/>
                  <a:pt x="1900" y="446"/>
                </a:cubicBezTo>
                <a:close/>
                <a:moveTo>
                  <a:pt x="1900" y="464"/>
                </a:moveTo>
                <a:cubicBezTo>
                  <a:pt x="1895" y="464"/>
                  <a:pt x="1892" y="467"/>
                  <a:pt x="1892" y="471"/>
                </a:cubicBezTo>
                <a:cubicBezTo>
                  <a:pt x="1892" y="475"/>
                  <a:pt x="1895" y="478"/>
                  <a:pt x="1900" y="478"/>
                </a:cubicBezTo>
                <a:cubicBezTo>
                  <a:pt x="1904" y="478"/>
                  <a:pt x="1907" y="475"/>
                  <a:pt x="1907" y="471"/>
                </a:cubicBezTo>
                <a:cubicBezTo>
                  <a:pt x="1907" y="467"/>
                  <a:pt x="1904" y="464"/>
                  <a:pt x="1900" y="464"/>
                </a:cubicBezTo>
                <a:close/>
                <a:moveTo>
                  <a:pt x="1922" y="464"/>
                </a:moveTo>
                <a:cubicBezTo>
                  <a:pt x="1917" y="464"/>
                  <a:pt x="1914" y="467"/>
                  <a:pt x="1914" y="471"/>
                </a:cubicBezTo>
                <a:cubicBezTo>
                  <a:pt x="1914" y="475"/>
                  <a:pt x="1917" y="478"/>
                  <a:pt x="1922" y="478"/>
                </a:cubicBezTo>
                <a:cubicBezTo>
                  <a:pt x="1926" y="478"/>
                  <a:pt x="1929" y="475"/>
                  <a:pt x="1929" y="471"/>
                </a:cubicBezTo>
                <a:cubicBezTo>
                  <a:pt x="1929" y="467"/>
                  <a:pt x="1926" y="464"/>
                  <a:pt x="1922" y="464"/>
                </a:cubicBezTo>
                <a:close/>
                <a:moveTo>
                  <a:pt x="1900" y="484"/>
                </a:moveTo>
                <a:cubicBezTo>
                  <a:pt x="1895" y="484"/>
                  <a:pt x="1892" y="487"/>
                  <a:pt x="1892" y="490"/>
                </a:cubicBezTo>
                <a:cubicBezTo>
                  <a:pt x="1892" y="494"/>
                  <a:pt x="1895" y="497"/>
                  <a:pt x="1900" y="497"/>
                </a:cubicBezTo>
                <a:cubicBezTo>
                  <a:pt x="1904" y="497"/>
                  <a:pt x="1907" y="494"/>
                  <a:pt x="1907" y="490"/>
                </a:cubicBezTo>
                <a:cubicBezTo>
                  <a:pt x="1907" y="487"/>
                  <a:pt x="1904" y="484"/>
                  <a:pt x="1900" y="484"/>
                </a:cubicBezTo>
                <a:close/>
                <a:moveTo>
                  <a:pt x="1922" y="484"/>
                </a:moveTo>
                <a:cubicBezTo>
                  <a:pt x="1917" y="484"/>
                  <a:pt x="1914" y="487"/>
                  <a:pt x="1914" y="490"/>
                </a:cubicBezTo>
                <a:cubicBezTo>
                  <a:pt x="1914" y="494"/>
                  <a:pt x="1917" y="497"/>
                  <a:pt x="1922" y="497"/>
                </a:cubicBezTo>
                <a:cubicBezTo>
                  <a:pt x="1926" y="497"/>
                  <a:pt x="1929" y="494"/>
                  <a:pt x="1929" y="490"/>
                </a:cubicBezTo>
                <a:cubicBezTo>
                  <a:pt x="1929" y="487"/>
                  <a:pt x="1926" y="484"/>
                  <a:pt x="1922" y="484"/>
                </a:cubicBezTo>
                <a:close/>
                <a:moveTo>
                  <a:pt x="1900" y="503"/>
                </a:moveTo>
                <a:cubicBezTo>
                  <a:pt x="1895" y="503"/>
                  <a:pt x="1892" y="506"/>
                  <a:pt x="1892" y="509"/>
                </a:cubicBezTo>
                <a:cubicBezTo>
                  <a:pt x="1892" y="513"/>
                  <a:pt x="1895" y="516"/>
                  <a:pt x="1900" y="516"/>
                </a:cubicBezTo>
                <a:cubicBezTo>
                  <a:pt x="1904" y="516"/>
                  <a:pt x="1907" y="513"/>
                  <a:pt x="1907" y="509"/>
                </a:cubicBezTo>
                <a:cubicBezTo>
                  <a:pt x="1907" y="506"/>
                  <a:pt x="1904" y="503"/>
                  <a:pt x="1900" y="503"/>
                </a:cubicBezTo>
                <a:close/>
                <a:moveTo>
                  <a:pt x="1922" y="503"/>
                </a:moveTo>
                <a:cubicBezTo>
                  <a:pt x="1917" y="503"/>
                  <a:pt x="1914" y="506"/>
                  <a:pt x="1914" y="509"/>
                </a:cubicBezTo>
                <a:cubicBezTo>
                  <a:pt x="1914" y="513"/>
                  <a:pt x="1917" y="516"/>
                  <a:pt x="1922" y="516"/>
                </a:cubicBezTo>
                <a:cubicBezTo>
                  <a:pt x="1926" y="516"/>
                  <a:pt x="1929" y="513"/>
                  <a:pt x="1929" y="509"/>
                </a:cubicBezTo>
                <a:cubicBezTo>
                  <a:pt x="1929" y="506"/>
                  <a:pt x="1926" y="503"/>
                  <a:pt x="1922" y="503"/>
                </a:cubicBezTo>
                <a:close/>
                <a:moveTo>
                  <a:pt x="1900" y="522"/>
                </a:moveTo>
                <a:cubicBezTo>
                  <a:pt x="1895" y="522"/>
                  <a:pt x="1892" y="525"/>
                  <a:pt x="1892" y="529"/>
                </a:cubicBezTo>
                <a:cubicBezTo>
                  <a:pt x="1892" y="533"/>
                  <a:pt x="1895" y="536"/>
                  <a:pt x="1900" y="536"/>
                </a:cubicBezTo>
                <a:cubicBezTo>
                  <a:pt x="1904" y="536"/>
                  <a:pt x="1907" y="533"/>
                  <a:pt x="1907" y="529"/>
                </a:cubicBezTo>
                <a:cubicBezTo>
                  <a:pt x="1907" y="525"/>
                  <a:pt x="1904" y="522"/>
                  <a:pt x="1900" y="522"/>
                </a:cubicBezTo>
                <a:close/>
                <a:moveTo>
                  <a:pt x="1922" y="522"/>
                </a:moveTo>
                <a:cubicBezTo>
                  <a:pt x="1917" y="522"/>
                  <a:pt x="1914" y="525"/>
                  <a:pt x="1914" y="529"/>
                </a:cubicBezTo>
                <a:cubicBezTo>
                  <a:pt x="1914" y="533"/>
                  <a:pt x="1917" y="536"/>
                  <a:pt x="1922" y="536"/>
                </a:cubicBezTo>
                <a:cubicBezTo>
                  <a:pt x="1926" y="536"/>
                  <a:pt x="1929" y="533"/>
                  <a:pt x="1929" y="529"/>
                </a:cubicBezTo>
                <a:cubicBezTo>
                  <a:pt x="1929" y="525"/>
                  <a:pt x="1926" y="522"/>
                  <a:pt x="1922" y="522"/>
                </a:cubicBezTo>
                <a:close/>
                <a:moveTo>
                  <a:pt x="1900" y="542"/>
                </a:moveTo>
                <a:cubicBezTo>
                  <a:pt x="1895" y="542"/>
                  <a:pt x="1892" y="545"/>
                  <a:pt x="1892" y="549"/>
                </a:cubicBezTo>
                <a:cubicBezTo>
                  <a:pt x="1892" y="552"/>
                  <a:pt x="1895" y="556"/>
                  <a:pt x="1900" y="556"/>
                </a:cubicBezTo>
                <a:cubicBezTo>
                  <a:pt x="1904" y="556"/>
                  <a:pt x="1907" y="552"/>
                  <a:pt x="1907" y="549"/>
                </a:cubicBezTo>
                <a:cubicBezTo>
                  <a:pt x="1907" y="545"/>
                  <a:pt x="1904" y="542"/>
                  <a:pt x="1900" y="542"/>
                </a:cubicBezTo>
                <a:close/>
                <a:moveTo>
                  <a:pt x="1922" y="542"/>
                </a:moveTo>
                <a:cubicBezTo>
                  <a:pt x="1917" y="542"/>
                  <a:pt x="1914" y="545"/>
                  <a:pt x="1914" y="549"/>
                </a:cubicBezTo>
                <a:cubicBezTo>
                  <a:pt x="1914" y="552"/>
                  <a:pt x="1917" y="556"/>
                  <a:pt x="1922" y="556"/>
                </a:cubicBezTo>
                <a:cubicBezTo>
                  <a:pt x="1926" y="556"/>
                  <a:pt x="1929" y="552"/>
                  <a:pt x="1929" y="549"/>
                </a:cubicBezTo>
                <a:cubicBezTo>
                  <a:pt x="1929" y="545"/>
                  <a:pt x="1926" y="542"/>
                  <a:pt x="1922" y="542"/>
                </a:cubicBezTo>
                <a:close/>
                <a:moveTo>
                  <a:pt x="1900" y="561"/>
                </a:moveTo>
                <a:cubicBezTo>
                  <a:pt x="1895" y="561"/>
                  <a:pt x="1892" y="564"/>
                  <a:pt x="1892" y="567"/>
                </a:cubicBezTo>
                <a:cubicBezTo>
                  <a:pt x="1892" y="571"/>
                  <a:pt x="1895" y="574"/>
                  <a:pt x="1900" y="574"/>
                </a:cubicBezTo>
                <a:cubicBezTo>
                  <a:pt x="1904" y="574"/>
                  <a:pt x="1907" y="571"/>
                  <a:pt x="1907" y="567"/>
                </a:cubicBezTo>
                <a:cubicBezTo>
                  <a:pt x="1907" y="564"/>
                  <a:pt x="1904" y="561"/>
                  <a:pt x="1900" y="561"/>
                </a:cubicBezTo>
                <a:close/>
                <a:moveTo>
                  <a:pt x="1922" y="561"/>
                </a:moveTo>
                <a:cubicBezTo>
                  <a:pt x="1917" y="561"/>
                  <a:pt x="1914" y="564"/>
                  <a:pt x="1914" y="567"/>
                </a:cubicBezTo>
                <a:cubicBezTo>
                  <a:pt x="1914" y="571"/>
                  <a:pt x="1917" y="574"/>
                  <a:pt x="1922" y="574"/>
                </a:cubicBezTo>
                <a:cubicBezTo>
                  <a:pt x="1926" y="574"/>
                  <a:pt x="1929" y="571"/>
                  <a:pt x="1929" y="567"/>
                </a:cubicBezTo>
                <a:cubicBezTo>
                  <a:pt x="1929" y="564"/>
                  <a:pt x="1926" y="561"/>
                  <a:pt x="1922" y="561"/>
                </a:cubicBezTo>
                <a:close/>
                <a:moveTo>
                  <a:pt x="1855" y="640"/>
                </a:moveTo>
                <a:cubicBezTo>
                  <a:pt x="1851" y="640"/>
                  <a:pt x="1847" y="643"/>
                  <a:pt x="1847" y="647"/>
                </a:cubicBezTo>
                <a:cubicBezTo>
                  <a:pt x="1847" y="650"/>
                  <a:pt x="1851" y="653"/>
                  <a:pt x="1855" y="653"/>
                </a:cubicBezTo>
                <a:cubicBezTo>
                  <a:pt x="1859" y="653"/>
                  <a:pt x="1863" y="650"/>
                  <a:pt x="1863" y="647"/>
                </a:cubicBezTo>
                <a:cubicBezTo>
                  <a:pt x="1863" y="643"/>
                  <a:pt x="1859" y="640"/>
                  <a:pt x="1855" y="640"/>
                </a:cubicBezTo>
                <a:close/>
                <a:moveTo>
                  <a:pt x="1855" y="659"/>
                </a:moveTo>
                <a:cubicBezTo>
                  <a:pt x="1851" y="659"/>
                  <a:pt x="1847" y="662"/>
                  <a:pt x="1847" y="666"/>
                </a:cubicBezTo>
                <a:cubicBezTo>
                  <a:pt x="1847" y="670"/>
                  <a:pt x="1851" y="673"/>
                  <a:pt x="1855" y="673"/>
                </a:cubicBezTo>
                <a:cubicBezTo>
                  <a:pt x="1859" y="673"/>
                  <a:pt x="1863" y="670"/>
                  <a:pt x="1863" y="666"/>
                </a:cubicBezTo>
                <a:cubicBezTo>
                  <a:pt x="1863" y="662"/>
                  <a:pt x="1859" y="659"/>
                  <a:pt x="1855" y="659"/>
                </a:cubicBezTo>
                <a:close/>
                <a:moveTo>
                  <a:pt x="1877" y="717"/>
                </a:moveTo>
                <a:cubicBezTo>
                  <a:pt x="1873" y="717"/>
                  <a:pt x="1870" y="720"/>
                  <a:pt x="1870" y="724"/>
                </a:cubicBezTo>
                <a:cubicBezTo>
                  <a:pt x="1870" y="727"/>
                  <a:pt x="1873" y="730"/>
                  <a:pt x="1877" y="730"/>
                </a:cubicBezTo>
                <a:cubicBezTo>
                  <a:pt x="1882" y="730"/>
                  <a:pt x="1885" y="727"/>
                  <a:pt x="1885" y="724"/>
                </a:cubicBezTo>
                <a:cubicBezTo>
                  <a:pt x="1885" y="720"/>
                  <a:pt x="1882" y="717"/>
                  <a:pt x="1877" y="717"/>
                </a:cubicBezTo>
                <a:close/>
                <a:moveTo>
                  <a:pt x="1855" y="736"/>
                </a:moveTo>
                <a:cubicBezTo>
                  <a:pt x="1851" y="736"/>
                  <a:pt x="1847" y="739"/>
                  <a:pt x="1847" y="743"/>
                </a:cubicBezTo>
                <a:cubicBezTo>
                  <a:pt x="1847" y="747"/>
                  <a:pt x="1851" y="750"/>
                  <a:pt x="1855" y="750"/>
                </a:cubicBezTo>
                <a:cubicBezTo>
                  <a:pt x="1859" y="750"/>
                  <a:pt x="1863" y="747"/>
                  <a:pt x="1863" y="743"/>
                </a:cubicBezTo>
                <a:cubicBezTo>
                  <a:pt x="1863" y="739"/>
                  <a:pt x="1859" y="736"/>
                  <a:pt x="1855" y="736"/>
                </a:cubicBezTo>
                <a:close/>
                <a:moveTo>
                  <a:pt x="1877" y="736"/>
                </a:moveTo>
                <a:cubicBezTo>
                  <a:pt x="1873" y="736"/>
                  <a:pt x="1870" y="739"/>
                  <a:pt x="1870" y="743"/>
                </a:cubicBezTo>
                <a:cubicBezTo>
                  <a:pt x="1870" y="747"/>
                  <a:pt x="1873" y="750"/>
                  <a:pt x="1877" y="750"/>
                </a:cubicBezTo>
                <a:cubicBezTo>
                  <a:pt x="1882" y="750"/>
                  <a:pt x="1885" y="747"/>
                  <a:pt x="1885" y="743"/>
                </a:cubicBezTo>
                <a:cubicBezTo>
                  <a:pt x="1885" y="739"/>
                  <a:pt x="1882" y="736"/>
                  <a:pt x="1877" y="736"/>
                </a:cubicBezTo>
                <a:close/>
                <a:moveTo>
                  <a:pt x="1922" y="620"/>
                </a:moveTo>
                <a:cubicBezTo>
                  <a:pt x="1917" y="620"/>
                  <a:pt x="1914" y="623"/>
                  <a:pt x="1914" y="627"/>
                </a:cubicBezTo>
                <a:cubicBezTo>
                  <a:pt x="1914" y="631"/>
                  <a:pt x="1917" y="634"/>
                  <a:pt x="1922" y="634"/>
                </a:cubicBezTo>
                <a:cubicBezTo>
                  <a:pt x="1926" y="634"/>
                  <a:pt x="1929" y="631"/>
                  <a:pt x="1929" y="627"/>
                </a:cubicBezTo>
                <a:cubicBezTo>
                  <a:pt x="1929" y="623"/>
                  <a:pt x="1926" y="620"/>
                  <a:pt x="1922" y="620"/>
                </a:cubicBezTo>
                <a:close/>
                <a:moveTo>
                  <a:pt x="1900" y="717"/>
                </a:moveTo>
                <a:cubicBezTo>
                  <a:pt x="1895" y="717"/>
                  <a:pt x="1892" y="720"/>
                  <a:pt x="1892" y="724"/>
                </a:cubicBezTo>
                <a:cubicBezTo>
                  <a:pt x="1892" y="727"/>
                  <a:pt x="1895" y="730"/>
                  <a:pt x="1900" y="730"/>
                </a:cubicBezTo>
                <a:cubicBezTo>
                  <a:pt x="1904" y="730"/>
                  <a:pt x="1907" y="727"/>
                  <a:pt x="1907" y="724"/>
                </a:cubicBezTo>
                <a:cubicBezTo>
                  <a:pt x="1907" y="720"/>
                  <a:pt x="1904" y="717"/>
                  <a:pt x="1900" y="717"/>
                </a:cubicBezTo>
                <a:close/>
                <a:moveTo>
                  <a:pt x="1900" y="736"/>
                </a:moveTo>
                <a:cubicBezTo>
                  <a:pt x="1895" y="736"/>
                  <a:pt x="1892" y="739"/>
                  <a:pt x="1892" y="743"/>
                </a:cubicBezTo>
                <a:cubicBezTo>
                  <a:pt x="1892" y="747"/>
                  <a:pt x="1895" y="750"/>
                  <a:pt x="1900" y="750"/>
                </a:cubicBezTo>
                <a:cubicBezTo>
                  <a:pt x="1904" y="750"/>
                  <a:pt x="1907" y="747"/>
                  <a:pt x="1907" y="743"/>
                </a:cubicBezTo>
                <a:cubicBezTo>
                  <a:pt x="1907" y="739"/>
                  <a:pt x="1904" y="736"/>
                  <a:pt x="1900" y="736"/>
                </a:cubicBezTo>
                <a:close/>
                <a:moveTo>
                  <a:pt x="1877" y="757"/>
                </a:moveTo>
                <a:cubicBezTo>
                  <a:pt x="1873" y="757"/>
                  <a:pt x="1870" y="759"/>
                  <a:pt x="1870" y="763"/>
                </a:cubicBezTo>
                <a:cubicBezTo>
                  <a:pt x="1870" y="766"/>
                  <a:pt x="1873" y="769"/>
                  <a:pt x="1877" y="769"/>
                </a:cubicBezTo>
                <a:cubicBezTo>
                  <a:pt x="1882" y="769"/>
                  <a:pt x="1885" y="766"/>
                  <a:pt x="1885" y="763"/>
                </a:cubicBezTo>
                <a:cubicBezTo>
                  <a:pt x="1885" y="759"/>
                  <a:pt x="1882" y="757"/>
                  <a:pt x="1877" y="757"/>
                </a:cubicBezTo>
                <a:close/>
                <a:moveTo>
                  <a:pt x="1855" y="795"/>
                </a:moveTo>
                <a:cubicBezTo>
                  <a:pt x="1851" y="795"/>
                  <a:pt x="1847" y="798"/>
                  <a:pt x="1847" y="801"/>
                </a:cubicBezTo>
                <a:cubicBezTo>
                  <a:pt x="1847" y="805"/>
                  <a:pt x="1851" y="808"/>
                  <a:pt x="1855" y="808"/>
                </a:cubicBezTo>
                <a:cubicBezTo>
                  <a:pt x="1859" y="808"/>
                  <a:pt x="1863" y="805"/>
                  <a:pt x="1863" y="801"/>
                </a:cubicBezTo>
                <a:cubicBezTo>
                  <a:pt x="1863" y="798"/>
                  <a:pt x="1859" y="795"/>
                  <a:pt x="1855" y="795"/>
                </a:cubicBezTo>
                <a:close/>
                <a:moveTo>
                  <a:pt x="1877" y="795"/>
                </a:moveTo>
                <a:cubicBezTo>
                  <a:pt x="1873" y="795"/>
                  <a:pt x="1870" y="798"/>
                  <a:pt x="1870" y="801"/>
                </a:cubicBezTo>
                <a:cubicBezTo>
                  <a:pt x="1870" y="805"/>
                  <a:pt x="1873" y="808"/>
                  <a:pt x="1877" y="808"/>
                </a:cubicBezTo>
                <a:cubicBezTo>
                  <a:pt x="1882" y="808"/>
                  <a:pt x="1885" y="805"/>
                  <a:pt x="1885" y="801"/>
                </a:cubicBezTo>
                <a:cubicBezTo>
                  <a:pt x="1885" y="798"/>
                  <a:pt x="1882" y="795"/>
                  <a:pt x="1877" y="795"/>
                </a:cubicBezTo>
                <a:close/>
                <a:moveTo>
                  <a:pt x="1900" y="757"/>
                </a:moveTo>
                <a:cubicBezTo>
                  <a:pt x="1895" y="757"/>
                  <a:pt x="1892" y="759"/>
                  <a:pt x="1892" y="763"/>
                </a:cubicBezTo>
                <a:cubicBezTo>
                  <a:pt x="1892" y="766"/>
                  <a:pt x="1895" y="769"/>
                  <a:pt x="1900" y="769"/>
                </a:cubicBezTo>
                <a:cubicBezTo>
                  <a:pt x="1904" y="769"/>
                  <a:pt x="1907" y="766"/>
                  <a:pt x="1907" y="763"/>
                </a:cubicBezTo>
                <a:cubicBezTo>
                  <a:pt x="1907" y="759"/>
                  <a:pt x="1904" y="757"/>
                  <a:pt x="1900" y="757"/>
                </a:cubicBezTo>
                <a:close/>
                <a:moveTo>
                  <a:pt x="1900" y="795"/>
                </a:moveTo>
                <a:cubicBezTo>
                  <a:pt x="1895" y="795"/>
                  <a:pt x="1892" y="798"/>
                  <a:pt x="1892" y="801"/>
                </a:cubicBezTo>
                <a:cubicBezTo>
                  <a:pt x="1892" y="805"/>
                  <a:pt x="1895" y="808"/>
                  <a:pt x="1900" y="808"/>
                </a:cubicBezTo>
                <a:cubicBezTo>
                  <a:pt x="1904" y="808"/>
                  <a:pt x="1907" y="805"/>
                  <a:pt x="1907" y="801"/>
                </a:cubicBezTo>
                <a:cubicBezTo>
                  <a:pt x="1907" y="798"/>
                  <a:pt x="1904" y="795"/>
                  <a:pt x="1900" y="795"/>
                </a:cubicBezTo>
                <a:close/>
                <a:moveTo>
                  <a:pt x="1922" y="814"/>
                </a:moveTo>
                <a:cubicBezTo>
                  <a:pt x="1917" y="814"/>
                  <a:pt x="1914" y="817"/>
                  <a:pt x="1914" y="821"/>
                </a:cubicBezTo>
                <a:cubicBezTo>
                  <a:pt x="1914" y="825"/>
                  <a:pt x="1917" y="828"/>
                  <a:pt x="1922" y="828"/>
                </a:cubicBezTo>
                <a:cubicBezTo>
                  <a:pt x="1926" y="828"/>
                  <a:pt x="1929" y="825"/>
                  <a:pt x="1929" y="821"/>
                </a:cubicBezTo>
                <a:cubicBezTo>
                  <a:pt x="1929" y="817"/>
                  <a:pt x="1926" y="814"/>
                  <a:pt x="1922" y="814"/>
                </a:cubicBezTo>
                <a:close/>
                <a:moveTo>
                  <a:pt x="1922" y="891"/>
                </a:moveTo>
                <a:cubicBezTo>
                  <a:pt x="1917" y="891"/>
                  <a:pt x="1914" y="894"/>
                  <a:pt x="1914" y="898"/>
                </a:cubicBezTo>
                <a:cubicBezTo>
                  <a:pt x="1914" y="902"/>
                  <a:pt x="1917" y="905"/>
                  <a:pt x="1922" y="905"/>
                </a:cubicBezTo>
                <a:cubicBezTo>
                  <a:pt x="1926" y="905"/>
                  <a:pt x="1929" y="902"/>
                  <a:pt x="1929" y="898"/>
                </a:cubicBezTo>
                <a:cubicBezTo>
                  <a:pt x="1929" y="894"/>
                  <a:pt x="1926" y="891"/>
                  <a:pt x="1922" y="891"/>
                </a:cubicBezTo>
                <a:close/>
                <a:moveTo>
                  <a:pt x="1944" y="136"/>
                </a:moveTo>
                <a:cubicBezTo>
                  <a:pt x="1940" y="136"/>
                  <a:pt x="1936" y="139"/>
                  <a:pt x="1936" y="143"/>
                </a:cubicBezTo>
                <a:cubicBezTo>
                  <a:pt x="1936" y="146"/>
                  <a:pt x="1940" y="149"/>
                  <a:pt x="1944" y="149"/>
                </a:cubicBezTo>
                <a:cubicBezTo>
                  <a:pt x="1948" y="149"/>
                  <a:pt x="1952" y="146"/>
                  <a:pt x="1952" y="143"/>
                </a:cubicBezTo>
                <a:cubicBezTo>
                  <a:pt x="1952" y="139"/>
                  <a:pt x="1948" y="136"/>
                  <a:pt x="1944" y="136"/>
                </a:cubicBezTo>
                <a:close/>
                <a:moveTo>
                  <a:pt x="1944" y="155"/>
                </a:moveTo>
                <a:cubicBezTo>
                  <a:pt x="1940" y="155"/>
                  <a:pt x="1936" y="158"/>
                  <a:pt x="1936" y="162"/>
                </a:cubicBezTo>
                <a:cubicBezTo>
                  <a:pt x="1936" y="166"/>
                  <a:pt x="1940" y="169"/>
                  <a:pt x="1944" y="169"/>
                </a:cubicBezTo>
                <a:cubicBezTo>
                  <a:pt x="1948" y="169"/>
                  <a:pt x="1952" y="166"/>
                  <a:pt x="1952" y="162"/>
                </a:cubicBezTo>
                <a:cubicBezTo>
                  <a:pt x="1952" y="158"/>
                  <a:pt x="1948" y="155"/>
                  <a:pt x="1944" y="155"/>
                </a:cubicBezTo>
                <a:close/>
                <a:moveTo>
                  <a:pt x="1944" y="175"/>
                </a:moveTo>
                <a:cubicBezTo>
                  <a:pt x="1940" y="175"/>
                  <a:pt x="1936" y="178"/>
                  <a:pt x="1936" y="182"/>
                </a:cubicBezTo>
                <a:cubicBezTo>
                  <a:pt x="1936" y="185"/>
                  <a:pt x="1940" y="188"/>
                  <a:pt x="1944" y="188"/>
                </a:cubicBezTo>
                <a:cubicBezTo>
                  <a:pt x="1948" y="188"/>
                  <a:pt x="1952" y="185"/>
                  <a:pt x="1952" y="182"/>
                </a:cubicBezTo>
                <a:cubicBezTo>
                  <a:pt x="1952" y="178"/>
                  <a:pt x="1948" y="175"/>
                  <a:pt x="1944" y="175"/>
                </a:cubicBezTo>
                <a:close/>
                <a:moveTo>
                  <a:pt x="1944" y="194"/>
                </a:moveTo>
                <a:cubicBezTo>
                  <a:pt x="1940" y="194"/>
                  <a:pt x="1936" y="197"/>
                  <a:pt x="1936" y="201"/>
                </a:cubicBezTo>
                <a:cubicBezTo>
                  <a:pt x="1936" y="205"/>
                  <a:pt x="1940" y="208"/>
                  <a:pt x="1944" y="208"/>
                </a:cubicBezTo>
                <a:cubicBezTo>
                  <a:pt x="1948" y="208"/>
                  <a:pt x="1952" y="205"/>
                  <a:pt x="1952" y="201"/>
                </a:cubicBezTo>
                <a:cubicBezTo>
                  <a:pt x="1952" y="197"/>
                  <a:pt x="1948" y="194"/>
                  <a:pt x="1944" y="194"/>
                </a:cubicBezTo>
                <a:close/>
                <a:moveTo>
                  <a:pt x="1944" y="214"/>
                </a:moveTo>
                <a:cubicBezTo>
                  <a:pt x="1940" y="214"/>
                  <a:pt x="1936" y="217"/>
                  <a:pt x="1936" y="220"/>
                </a:cubicBezTo>
                <a:cubicBezTo>
                  <a:pt x="1936" y="224"/>
                  <a:pt x="1940" y="227"/>
                  <a:pt x="1944" y="227"/>
                </a:cubicBezTo>
                <a:cubicBezTo>
                  <a:pt x="1948" y="227"/>
                  <a:pt x="1952" y="224"/>
                  <a:pt x="1952" y="220"/>
                </a:cubicBezTo>
                <a:cubicBezTo>
                  <a:pt x="1952" y="217"/>
                  <a:pt x="1948" y="214"/>
                  <a:pt x="1944" y="214"/>
                </a:cubicBezTo>
                <a:close/>
                <a:moveTo>
                  <a:pt x="1944" y="233"/>
                </a:moveTo>
                <a:cubicBezTo>
                  <a:pt x="1940" y="233"/>
                  <a:pt x="1936" y="236"/>
                  <a:pt x="1936" y="239"/>
                </a:cubicBezTo>
                <a:cubicBezTo>
                  <a:pt x="1936" y="243"/>
                  <a:pt x="1940" y="245"/>
                  <a:pt x="1944" y="245"/>
                </a:cubicBezTo>
                <a:cubicBezTo>
                  <a:pt x="1948" y="245"/>
                  <a:pt x="1952" y="243"/>
                  <a:pt x="1952" y="239"/>
                </a:cubicBezTo>
                <a:cubicBezTo>
                  <a:pt x="1952" y="236"/>
                  <a:pt x="1948" y="233"/>
                  <a:pt x="1944" y="233"/>
                </a:cubicBezTo>
                <a:close/>
                <a:moveTo>
                  <a:pt x="1944" y="252"/>
                </a:moveTo>
                <a:cubicBezTo>
                  <a:pt x="1940" y="252"/>
                  <a:pt x="1936" y="255"/>
                  <a:pt x="1936" y="258"/>
                </a:cubicBezTo>
                <a:cubicBezTo>
                  <a:pt x="1936" y="262"/>
                  <a:pt x="1940" y="265"/>
                  <a:pt x="1944" y="265"/>
                </a:cubicBezTo>
                <a:cubicBezTo>
                  <a:pt x="1948" y="265"/>
                  <a:pt x="1952" y="262"/>
                  <a:pt x="1952" y="258"/>
                </a:cubicBezTo>
                <a:cubicBezTo>
                  <a:pt x="1952" y="255"/>
                  <a:pt x="1948" y="252"/>
                  <a:pt x="1944" y="252"/>
                </a:cubicBezTo>
                <a:close/>
                <a:moveTo>
                  <a:pt x="1944" y="271"/>
                </a:moveTo>
                <a:cubicBezTo>
                  <a:pt x="1940" y="271"/>
                  <a:pt x="1936" y="274"/>
                  <a:pt x="1936" y="278"/>
                </a:cubicBezTo>
                <a:cubicBezTo>
                  <a:pt x="1936" y="282"/>
                  <a:pt x="1940" y="285"/>
                  <a:pt x="1944" y="285"/>
                </a:cubicBezTo>
                <a:cubicBezTo>
                  <a:pt x="1948" y="285"/>
                  <a:pt x="1952" y="282"/>
                  <a:pt x="1952" y="278"/>
                </a:cubicBezTo>
                <a:cubicBezTo>
                  <a:pt x="1952" y="274"/>
                  <a:pt x="1948" y="271"/>
                  <a:pt x="1944" y="271"/>
                </a:cubicBezTo>
                <a:close/>
                <a:moveTo>
                  <a:pt x="1944" y="290"/>
                </a:moveTo>
                <a:cubicBezTo>
                  <a:pt x="1940" y="290"/>
                  <a:pt x="1936" y="293"/>
                  <a:pt x="1936" y="296"/>
                </a:cubicBezTo>
                <a:cubicBezTo>
                  <a:pt x="1936" y="300"/>
                  <a:pt x="1940" y="303"/>
                  <a:pt x="1944" y="303"/>
                </a:cubicBezTo>
                <a:cubicBezTo>
                  <a:pt x="1948" y="303"/>
                  <a:pt x="1952" y="300"/>
                  <a:pt x="1952" y="296"/>
                </a:cubicBezTo>
                <a:cubicBezTo>
                  <a:pt x="1952" y="293"/>
                  <a:pt x="1948" y="290"/>
                  <a:pt x="1944" y="290"/>
                </a:cubicBezTo>
                <a:close/>
                <a:moveTo>
                  <a:pt x="1944" y="309"/>
                </a:moveTo>
                <a:cubicBezTo>
                  <a:pt x="1940" y="309"/>
                  <a:pt x="1936" y="312"/>
                  <a:pt x="1936" y="316"/>
                </a:cubicBezTo>
                <a:cubicBezTo>
                  <a:pt x="1936" y="320"/>
                  <a:pt x="1940" y="323"/>
                  <a:pt x="1944" y="323"/>
                </a:cubicBezTo>
                <a:cubicBezTo>
                  <a:pt x="1948" y="323"/>
                  <a:pt x="1952" y="320"/>
                  <a:pt x="1952" y="316"/>
                </a:cubicBezTo>
                <a:cubicBezTo>
                  <a:pt x="1952" y="312"/>
                  <a:pt x="1948" y="309"/>
                  <a:pt x="1944" y="309"/>
                </a:cubicBezTo>
                <a:close/>
                <a:moveTo>
                  <a:pt x="1944" y="329"/>
                </a:moveTo>
                <a:cubicBezTo>
                  <a:pt x="1940" y="329"/>
                  <a:pt x="1936" y="332"/>
                  <a:pt x="1936" y="335"/>
                </a:cubicBezTo>
                <a:cubicBezTo>
                  <a:pt x="1936" y="339"/>
                  <a:pt x="1940" y="342"/>
                  <a:pt x="1944" y="342"/>
                </a:cubicBezTo>
                <a:cubicBezTo>
                  <a:pt x="1948" y="342"/>
                  <a:pt x="1952" y="339"/>
                  <a:pt x="1952" y="335"/>
                </a:cubicBezTo>
                <a:cubicBezTo>
                  <a:pt x="1952" y="332"/>
                  <a:pt x="1948" y="329"/>
                  <a:pt x="1944" y="329"/>
                </a:cubicBezTo>
                <a:close/>
                <a:moveTo>
                  <a:pt x="1944" y="348"/>
                </a:moveTo>
                <a:cubicBezTo>
                  <a:pt x="1940" y="348"/>
                  <a:pt x="1936" y="351"/>
                  <a:pt x="1936" y="355"/>
                </a:cubicBezTo>
                <a:cubicBezTo>
                  <a:pt x="1936" y="359"/>
                  <a:pt x="1940" y="362"/>
                  <a:pt x="1944" y="362"/>
                </a:cubicBezTo>
                <a:cubicBezTo>
                  <a:pt x="1948" y="362"/>
                  <a:pt x="1952" y="359"/>
                  <a:pt x="1952" y="355"/>
                </a:cubicBezTo>
                <a:cubicBezTo>
                  <a:pt x="1952" y="351"/>
                  <a:pt x="1948" y="348"/>
                  <a:pt x="1944" y="348"/>
                </a:cubicBezTo>
                <a:close/>
                <a:moveTo>
                  <a:pt x="1944" y="368"/>
                </a:moveTo>
                <a:cubicBezTo>
                  <a:pt x="1940" y="368"/>
                  <a:pt x="1936" y="371"/>
                  <a:pt x="1936" y="374"/>
                </a:cubicBezTo>
                <a:cubicBezTo>
                  <a:pt x="1936" y="378"/>
                  <a:pt x="1940" y="381"/>
                  <a:pt x="1944" y="381"/>
                </a:cubicBezTo>
                <a:cubicBezTo>
                  <a:pt x="1948" y="381"/>
                  <a:pt x="1952" y="378"/>
                  <a:pt x="1952" y="374"/>
                </a:cubicBezTo>
                <a:cubicBezTo>
                  <a:pt x="1952" y="371"/>
                  <a:pt x="1948" y="368"/>
                  <a:pt x="1944" y="368"/>
                </a:cubicBezTo>
                <a:close/>
                <a:moveTo>
                  <a:pt x="1944" y="387"/>
                </a:moveTo>
                <a:cubicBezTo>
                  <a:pt x="1940" y="387"/>
                  <a:pt x="1936" y="390"/>
                  <a:pt x="1936" y="393"/>
                </a:cubicBezTo>
                <a:cubicBezTo>
                  <a:pt x="1936" y="397"/>
                  <a:pt x="1940" y="400"/>
                  <a:pt x="1944" y="400"/>
                </a:cubicBezTo>
                <a:cubicBezTo>
                  <a:pt x="1948" y="400"/>
                  <a:pt x="1952" y="397"/>
                  <a:pt x="1952" y="393"/>
                </a:cubicBezTo>
                <a:cubicBezTo>
                  <a:pt x="1952" y="390"/>
                  <a:pt x="1948" y="387"/>
                  <a:pt x="1944" y="387"/>
                </a:cubicBezTo>
                <a:close/>
                <a:moveTo>
                  <a:pt x="1944" y="406"/>
                </a:moveTo>
                <a:cubicBezTo>
                  <a:pt x="1940" y="406"/>
                  <a:pt x="1936" y="409"/>
                  <a:pt x="1936" y="413"/>
                </a:cubicBezTo>
                <a:cubicBezTo>
                  <a:pt x="1936" y="416"/>
                  <a:pt x="1940" y="419"/>
                  <a:pt x="1944" y="419"/>
                </a:cubicBezTo>
                <a:cubicBezTo>
                  <a:pt x="1948" y="419"/>
                  <a:pt x="1952" y="416"/>
                  <a:pt x="1952" y="413"/>
                </a:cubicBezTo>
                <a:cubicBezTo>
                  <a:pt x="1952" y="409"/>
                  <a:pt x="1948" y="406"/>
                  <a:pt x="1944" y="406"/>
                </a:cubicBezTo>
                <a:close/>
                <a:moveTo>
                  <a:pt x="1944" y="425"/>
                </a:moveTo>
                <a:cubicBezTo>
                  <a:pt x="1940" y="425"/>
                  <a:pt x="1936" y="428"/>
                  <a:pt x="1936" y="432"/>
                </a:cubicBezTo>
                <a:cubicBezTo>
                  <a:pt x="1936" y="435"/>
                  <a:pt x="1940" y="438"/>
                  <a:pt x="1944" y="438"/>
                </a:cubicBezTo>
                <a:cubicBezTo>
                  <a:pt x="1948" y="438"/>
                  <a:pt x="1952" y="435"/>
                  <a:pt x="1952" y="432"/>
                </a:cubicBezTo>
                <a:cubicBezTo>
                  <a:pt x="1952" y="428"/>
                  <a:pt x="1948" y="425"/>
                  <a:pt x="1944" y="425"/>
                </a:cubicBezTo>
                <a:close/>
                <a:moveTo>
                  <a:pt x="1944" y="620"/>
                </a:moveTo>
                <a:cubicBezTo>
                  <a:pt x="1940" y="620"/>
                  <a:pt x="1936" y="623"/>
                  <a:pt x="1936" y="627"/>
                </a:cubicBezTo>
                <a:cubicBezTo>
                  <a:pt x="1936" y="631"/>
                  <a:pt x="1940" y="634"/>
                  <a:pt x="1944" y="634"/>
                </a:cubicBezTo>
                <a:cubicBezTo>
                  <a:pt x="1948" y="634"/>
                  <a:pt x="1952" y="631"/>
                  <a:pt x="1952" y="627"/>
                </a:cubicBezTo>
                <a:cubicBezTo>
                  <a:pt x="1952" y="623"/>
                  <a:pt x="1948" y="620"/>
                  <a:pt x="1944" y="620"/>
                </a:cubicBezTo>
                <a:close/>
                <a:moveTo>
                  <a:pt x="1944" y="640"/>
                </a:moveTo>
                <a:cubicBezTo>
                  <a:pt x="1940" y="640"/>
                  <a:pt x="1936" y="643"/>
                  <a:pt x="1936" y="647"/>
                </a:cubicBezTo>
                <a:cubicBezTo>
                  <a:pt x="1936" y="650"/>
                  <a:pt x="1940" y="653"/>
                  <a:pt x="1944" y="653"/>
                </a:cubicBezTo>
                <a:cubicBezTo>
                  <a:pt x="1948" y="653"/>
                  <a:pt x="1952" y="650"/>
                  <a:pt x="1952" y="647"/>
                </a:cubicBezTo>
                <a:cubicBezTo>
                  <a:pt x="1952" y="643"/>
                  <a:pt x="1948" y="640"/>
                  <a:pt x="1944" y="640"/>
                </a:cubicBezTo>
                <a:close/>
                <a:moveTo>
                  <a:pt x="1944" y="659"/>
                </a:moveTo>
                <a:cubicBezTo>
                  <a:pt x="1940" y="659"/>
                  <a:pt x="1936" y="662"/>
                  <a:pt x="1936" y="666"/>
                </a:cubicBezTo>
                <a:cubicBezTo>
                  <a:pt x="1936" y="670"/>
                  <a:pt x="1940" y="673"/>
                  <a:pt x="1944" y="673"/>
                </a:cubicBezTo>
                <a:cubicBezTo>
                  <a:pt x="1948" y="673"/>
                  <a:pt x="1952" y="670"/>
                  <a:pt x="1952" y="666"/>
                </a:cubicBezTo>
                <a:cubicBezTo>
                  <a:pt x="1952" y="662"/>
                  <a:pt x="1948" y="659"/>
                  <a:pt x="1944" y="659"/>
                </a:cubicBezTo>
                <a:close/>
                <a:moveTo>
                  <a:pt x="1944" y="679"/>
                </a:moveTo>
                <a:cubicBezTo>
                  <a:pt x="1940" y="679"/>
                  <a:pt x="1936" y="682"/>
                  <a:pt x="1936" y="686"/>
                </a:cubicBezTo>
                <a:cubicBezTo>
                  <a:pt x="1936" y="689"/>
                  <a:pt x="1940" y="692"/>
                  <a:pt x="1944" y="692"/>
                </a:cubicBezTo>
                <a:cubicBezTo>
                  <a:pt x="1948" y="692"/>
                  <a:pt x="1952" y="689"/>
                  <a:pt x="1952" y="686"/>
                </a:cubicBezTo>
                <a:cubicBezTo>
                  <a:pt x="1952" y="682"/>
                  <a:pt x="1948" y="679"/>
                  <a:pt x="1944" y="679"/>
                </a:cubicBezTo>
                <a:close/>
                <a:moveTo>
                  <a:pt x="1944" y="736"/>
                </a:moveTo>
                <a:cubicBezTo>
                  <a:pt x="1940" y="736"/>
                  <a:pt x="1936" y="739"/>
                  <a:pt x="1936" y="743"/>
                </a:cubicBezTo>
                <a:cubicBezTo>
                  <a:pt x="1936" y="747"/>
                  <a:pt x="1940" y="750"/>
                  <a:pt x="1944" y="750"/>
                </a:cubicBezTo>
                <a:cubicBezTo>
                  <a:pt x="1948" y="750"/>
                  <a:pt x="1952" y="747"/>
                  <a:pt x="1952" y="743"/>
                </a:cubicBezTo>
                <a:cubicBezTo>
                  <a:pt x="1952" y="739"/>
                  <a:pt x="1948" y="736"/>
                  <a:pt x="1944" y="736"/>
                </a:cubicBezTo>
                <a:close/>
                <a:moveTo>
                  <a:pt x="1944" y="757"/>
                </a:moveTo>
                <a:cubicBezTo>
                  <a:pt x="1940" y="757"/>
                  <a:pt x="1936" y="759"/>
                  <a:pt x="1936" y="763"/>
                </a:cubicBezTo>
                <a:cubicBezTo>
                  <a:pt x="1936" y="766"/>
                  <a:pt x="1940" y="769"/>
                  <a:pt x="1944" y="769"/>
                </a:cubicBezTo>
                <a:cubicBezTo>
                  <a:pt x="1948" y="769"/>
                  <a:pt x="1952" y="766"/>
                  <a:pt x="1952" y="763"/>
                </a:cubicBezTo>
                <a:cubicBezTo>
                  <a:pt x="1952" y="759"/>
                  <a:pt x="1948" y="757"/>
                  <a:pt x="1944" y="757"/>
                </a:cubicBezTo>
                <a:close/>
                <a:moveTo>
                  <a:pt x="1944" y="814"/>
                </a:moveTo>
                <a:cubicBezTo>
                  <a:pt x="1940" y="814"/>
                  <a:pt x="1936" y="817"/>
                  <a:pt x="1936" y="821"/>
                </a:cubicBezTo>
                <a:cubicBezTo>
                  <a:pt x="1936" y="825"/>
                  <a:pt x="1940" y="828"/>
                  <a:pt x="1944" y="828"/>
                </a:cubicBezTo>
                <a:cubicBezTo>
                  <a:pt x="1948" y="828"/>
                  <a:pt x="1952" y="825"/>
                  <a:pt x="1952" y="821"/>
                </a:cubicBezTo>
                <a:cubicBezTo>
                  <a:pt x="1952" y="817"/>
                  <a:pt x="1948" y="814"/>
                  <a:pt x="1944" y="814"/>
                </a:cubicBezTo>
                <a:close/>
                <a:moveTo>
                  <a:pt x="1966" y="853"/>
                </a:moveTo>
                <a:cubicBezTo>
                  <a:pt x="1962" y="853"/>
                  <a:pt x="1959" y="856"/>
                  <a:pt x="1959" y="860"/>
                </a:cubicBezTo>
                <a:cubicBezTo>
                  <a:pt x="1959" y="864"/>
                  <a:pt x="1962" y="867"/>
                  <a:pt x="1966" y="867"/>
                </a:cubicBezTo>
                <a:cubicBezTo>
                  <a:pt x="1970" y="867"/>
                  <a:pt x="1974" y="864"/>
                  <a:pt x="1974" y="860"/>
                </a:cubicBezTo>
                <a:cubicBezTo>
                  <a:pt x="1974" y="856"/>
                  <a:pt x="1970" y="853"/>
                  <a:pt x="1966" y="853"/>
                </a:cubicBezTo>
                <a:close/>
                <a:moveTo>
                  <a:pt x="1944" y="873"/>
                </a:moveTo>
                <a:cubicBezTo>
                  <a:pt x="1940" y="873"/>
                  <a:pt x="1936" y="876"/>
                  <a:pt x="1936" y="879"/>
                </a:cubicBezTo>
                <a:cubicBezTo>
                  <a:pt x="1936" y="883"/>
                  <a:pt x="1940" y="885"/>
                  <a:pt x="1944" y="885"/>
                </a:cubicBezTo>
                <a:cubicBezTo>
                  <a:pt x="1948" y="885"/>
                  <a:pt x="1952" y="883"/>
                  <a:pt x="1952" y="879"/>
                </a:cubicBezTo>
                <a:cubicBezTo>
                  <a:pt x="1952" y="876"/>
                  <a:pt x="1948" y="873"/>
                  <a:pt x="1944" y="873"/>
                </a:cubicBezTo>
                <a:close/>
                <a:moveTo>
                  <a:pt x="1966" y="873"/>
                </a:moveTo>
                <a:cubicBezTo>
                  <a:pt x="1962" y="873"/>
                  <a:pt x="1959" y="876"/>
                  <a:pt x="1959" y="879"/>
                </a:cubicBezTo>
                <a:cubicBezTo>
                  <a:pt x="1959" y="883"/>
                  <a:pt x="1962" y="885"/>
                  <a:pt x="1966" y="885"/>
                </a:cubicBezTo>
                <a:cubicBezTo>
                  <a:pt x="1970" y="885"/>
                  <a:pt x="1974" y="883"/>
                  <a:pt x="1974" y="879"/>
                </a:cubicBezTo>
                <a:cubicBezTo>
                  <a:pt x="1974" y="876"/>
                  <a:pt x="1970" y="873"/>
                  <a:pt x="1966" y="873"/>
                </a:cubicBezTo>
                <a:close/>
                <a:moveTo>
                  <a:pt x="1944" y="891"/>
                </a:moveTo>
                <a:cubicBezTo>
                  <a:pt x="1940" y="891"/>
                  <a:pt x="1936" y="894"/>
                  <a:pt x="1936" y="898"/>
                </a:cubicBezTo>
                <a:cubicBezTo>
                  <a:pt x="1936" y="902"/>
                  <a:pt x="1940" y="905"/>
                  <a:pt x="1944" y="905"/>
                </a:cubicBezTo>
                <a:cubicBezTo>
                  <a:pt x="1948" y="905"/>
                  <a:pt x="1952" y="902"/>
                  <a:pt x="1952" y="898"/>
                </a:cubicBezTo>
                <a:cubicBezTo>
                  <a:pt x="1952" y="894"/>
                  <a:pt x="1948" y="891"/>
                  <a:pt x="1944" y="891"/>
                </a:cubicBezTo>
                <a:close/>
                <a:moveTo>
                  <a:pt x="1966" y="891"/>
                </a:moveTo>
                <a:cubicBezTo>
                  <a:pt x="1962" y="891"/>
                  <a:pt x="1959" y="894"/>
                  <a:pt x="1959" y="898"/>
                </a:cubicBezTo>
                <a:cubicBezTo>
                  <a:pt x="1959" y="902"/>
                  <a:pt x="1962" y="905"/>
                  <a:pt x="1966" y="905"/>
                </a:cubicBezTo>
                <a:cubicBezTo>
                  <a:pt x="1970" y="905"/>
                  <a:pt x="1974" y="902"/>
                  <a:pt x="1974" y="898"/>
                </a:cubicBezTo>
                <a:cubicBezTo>
                  <a:pt x="1974" y="894"/>
                  <a:pt x="1970" y="891"/>
                  <a:pt x="1966" y="891"/>
                </a:cubicBezTo>
                <a:close/>
                <a:moveTo>
                  <a:pt x="1877" y="930"/>
                </a:moveTo>
                <a:cubicBezTo>
                  <a:pt x="1873" y="930"/>
                  <a:pt x="1870" y="933"/>
                  <a:pt x="1870" y="937"/>
                </a:cubicBezTo>
                <a:cubicBezTo>
                  <a:pt x="1870" y="940"/>
                  <a:pt x="1873" y="943"/>
                  <a:pt x="1877" y="943"/>
                </a:cubicBezTo>
                <a:cubicBezTo>
                  <a:pt x="1882" y="943"/>
                  <a:pt x="1885" y="940"/>
                  <a:pt x="1885" y="937"/>
                </a:cubicBezTo>
                <a:cubicBezTo>
                  <a:pt x="1885" y="933"/>
                  <a:pt x="1882" y="930"/>
                  <a:pt x="1877" y="930"/>
                </a:cubicBezTo>
                <a:close/>
                <a:moveTo>
                  <a:pt x="1900" y="911"/>
                </a:moveTo>
                <a:cubicBezTo>
                  <a:pt x="1895" y="911"/>
                  <a:pt x="1892" y="914"/>
                  <a:pt x="1892" y="917"/>
                </a:cubicBezTo>
                <a:cubicBezTo>
                  <a:pt x="1892" y="921"/>
                  <a:pt x="1895" y="924"/>
                  <a:pt x="1900" y="924"/>
                </a:cubicBezTo>
                <a:cubicBezTo>
                  <a:pt x="1904" y="924"/>
                  <a:pt x="1907" y="921"/>
                  <a:pt x="1907" y="917"/>
                </a:cubicBezTo>
                <a:cubicBezTo>
                  <a:pt x="1907" y="914"/>
                  <a:pt x="1904" y="911"/>
                  <a:pt x="1900" y="911"/>
                </a:cubicBezTo>
                <a:close/>
                <a:moveTo>
                  <a:pt x="1922" y="911"/>
                </a:moveTo>
                <a:cubicBezTo>
                  <a:pt x="1917" y="911"/>
                  <a:pt x="1914" y="914"/>
                  <a:pt x="1914" y="917"/>
                </a:cubicBezTo>
                <a:cubicBezTo>
                  <a:pt x="1914" y="921"/>
                  <a:pt x="1917" y="924"/>
                  <a:pt x="1922" y="924"/>
                </a:cubicBezTo>
                <a:cubicBezTo>
                  <a:pt x="1926" y="924"/>
                  <a:pt x="1929" y="921"/>
                  <a:pt x="1929" y="917"/>
                </a:cubicBezTo>
                <a:cubicBezTo>
                  <a:pt x="1929" y="914"/>
                  <a:pt x="1926" y="911"/>
                  <a:pt x="1922" y="911"/>
                </a:cubicBezTo>
                <a:close/>
                <a:moveTo>
                  <a:pt x="1900" y="930"/>
                </a:moveTo>
                <a:cubicBezTo>
                  <a:pt x="1895" y="930"/>
                  <a:pt x="1892" y="933"/>
                  <a:pt x="1892" y="937"/>
                </a:cubicBezTo>
                <a:cubicBezTo>
                  <a:pt x="1892" y="940"/>
                  <a:pt x="1895" y="943"/>
                  <a:pt x="1900" y="943"/>
                </a:cubicBezTo>
                <a:cubicBezTo>
                  <a:pt x="1904" y="943"/>
                  <a:pt x="1907" y="940"/>
                  <a:pt x="1907" y="937"/>
                </a:cubicBezTo>
                <a:cubicBezTo>
                  <a:pt x="1907" y="933"/>
                  <a:pt x="1904" y="930"/>
                  <a:pt x="1900" y="930"/>
                </a:cubicBezTo>
                <a:close/>
                <a:moveTo>
                  <a:pt x="1922" y="930"/>
                </a:moveTo>
                <a:cubicBezTo>
                  <a:pt x="1917" y="930"/>
                  <a:pt x="1914" y="933"/>
                  <a:pt x="1914" y="937"/>
                </a:cubicBezTo>
                <a:cubicBezTo>
                  <a:pt x="1914" y="940"/>
                  <a:pt x="1917" y="943"/>
                  <a:pt x="1922" y="943"/>
                </a:cubicBezTo>
                <a:cubicBezTo>
                  <a:pt x="1926" y="943"/>
                  <a:pt x="1929" y="940"/>
                  <a:pt x="1929" y="937"/>
                </a:cubicBezTo>
                <a:cubicBezTo>
                  <a:pt x="1929" y="933"/>
                  <a:pt x="1926" y="930"/>
                  <a:pt x="1922" y="930"/>
                </a:cubicBezTo>
                <a:close/>
                <a:moveTo>
                  <a:pt x="1900" y="950"/>
                </a:moveTo>
                <a:cubicBezTo>
                  <a:pt x="1895" y="950"/>
                  <a:pt x="1892" y="953"/>
                  <a:pt x="1892" y="956"/>
                </a:cubicBezTo>
                <a:cubicBezTo>
                  <a:pt x="1892" y="960"/>
                  <a:pt x="1895" y="963"/>
                  <a:pt x="1900" y="963"/>
                </a:cubicBezTo>
                <a:cubicBezTo>
                  <a:pt x="1904" y="963"/>
                  <a:pt x="1907" y="960"/>
                  <a:pt x="1907" y="956"/>
                </a:cubicBezTo>
                <a:cubicBezTo>
                  <a:pt x="1907" y="953"/>
                  <a:pt x="1904" y="950"/>
                  <a:pt x="1900" y="950"/>
                </a:cubicBezTo>
                <a:close/>
                <a:moveTo>
                  <a:pt x="1922" y="950"/>
                </a:moveTo>
                <a:cubicBezTo>
                  <a:pt x="1917" y="950"/>
                  <a:pt x="1914" y="953"/>
                  <a:pt x="1914" y="956"/>
                </a:cubicBezTo>
                <a:cubicBezTo>
                  <a:pt x="1914" y="960"/>
                  <a:pt x="1917" y="963"/>
                  <a:pt x="1922" y="963"/>
                </a:cubicBezTo>
                <a:cubicBezTo>
                  <a:pt x="1926" y="963"/>
                  <a:pt x="1929" y="960"/>
                  <a:pt x="1929" y="956"/>
                </a:cubicBezTo>
                <a:cubicBezTo>
                  <a:pt x="1929" y="953"/>
                  <a:pt x="1926" y="950"/>
                  <a:pt x="1922" y="950"/>
                </a:cubicBezTo>
                <a:close/>
                <a:moveTo>
                  <a:pt x="1900" y="969"/>
                </a:moveTo>
                <a:cubicBezTo>
                  <a:pt x="1895" y="969"/>
                  <a:pt x="1892" y="972"/>
                  <a:pt x="1892" y="976"/>
                </a:cubicBezTo>
                <a:cubicBezTo>
                  <a:pt x="1892" y="980"/>
                  <a:pt x="1895" y="983"/>
                  <a:pt x="1900" y="983"/>
                </a:cubicBezTo>
                <a:cubicBezTo>
                  <a:pt x="1904" y="983"/>
                  <a:pt x="1907" y="980"/>
                  <a:pt x="1907" y="976"/>
                </a:cubicBezTo>
                <a:cubicBezTo>
                  <a:pt x="1907" y="972"/>
                  <a:pt x="1904" y="969"/>
                  <a:pt x="1900" y="969"/>
                </a:cubicBezTo>
                <a:close/>
                <a:moveTo>
                  <a:pt x="1922" y="969"/>
                </a:moveTo>
                <a:cubicBezTo>
                  <a:pt x="1917" y="969"/>
                  <a:pt x="1914" y="972"/>
                  <a:pt x="1914" y="976"/>
                </a:cubicBezTo>
                <a:cubicBezTo>
                  <a:pt x="1914" y="980"/>
                  <a:pt x="1917" y="983"/>
                  <a:pt x="1922" y="983"/>
                </a:cubicBezTo>
                <a:cubicBezTo>
                  <a:pt x="1926" y="983"/>
                  <a:pt x="1929" y="980"/>
                  <a:pt x="1929" y="976"/>
                </a:cubicBezTo>
                <a:cubicBezTo>
                  <a:pt x="1929" y="972"/>
                  <a:pt x="1926" y="969"/>
                  <a:pt x="1922" y="969"/>
                </a:cubicBezTo>
                <a:close/>
                <a:moveTo>
                  <a:pt x="1900" y="988"/>
                </a:moveTo>
                <a:cubicBezTo>
                  <a:pt x="1895" y="988"/>
                  <a:pt x="1892" y="991"/>
                  <a:pt x="1892" y="995"/>
                </a:cubicBezTo>
                <a:cubicBezTo>
                  <a:pt x="1892" y="999"/>
                  <a:pt x="1895" y="1002"/>
                  <a:pt x="1900" y="1002"/>
                </a:cubicBezTo>
                <a:cubicBezTo>
                  <a:pt x="1904" y="1002"/>
                  <a:pt x="1907" y="999"/>
                  <a:pt x="1907" y="995"/>
                </a:cubicBezTo>
                <a:cubicBezTo>
                  <a:pt x="1907" y="991"/>
                  <a:pt x="1904" y="988"/>
                  <a:pt x="1900" y="988"/>
                </a:cubicBezTo>
                <a:close/>
                <a:moveTo>
                  <a:pt x="1922" y="988"/>
                </a:moveTo>
                <a:cubicBezTo>
                  <a:pt x="1917" y="988"/>
                  <a:pt x="1914" y="991"/>
                  <a:pt x="1914" y="995"/>
                </a:cubicBezTo>
                <a:cubicBezTo>
                  <a:pt x="1914" y="999"/>
                  <a:pt x="1917" y="1002"/>
                  <a:pt x="1922" y="1002"/>
                </a:cubicBezTo>
                <a:cubicBezTo>
                  <a:pt x="1926" y="1002"/>
                  <a:pt x="1929" y="999"/>
                  <a:pt x="1929" y="995"/>
                </a:cubicBezTo>
                <a:cubicBezTo>
                  <a:pt x="1929" y="991"/>
                  <a:pt x="1926" y="988"/>
                  <a:pt x="1922" y="988"/>
                </a:cubicBezTo>
                <a:close/>
                <a:moveTo>
                  <a:pt x="1944" y="911"/>
                </a:moveTo>
                <a:cubicBezTo>
                  <a:pt x="1940" y="911"/>
                  <a:pt x="1936" y="914"/>
                  <a:pt x="1936" y="917"/>
                </a:cubicBezTo>
                <a:cubicBezTo>
                  <a:pt x="1936" y="921"/>
                  <a:pt x="1940" y="924"/>
                  <a:pt x="1944" y="924"/>
                </a:cubicBezTo>
                <a:cubicBezTo>
                  <a:pt x="1948" y="924"/>
                  <a:pt x="1952" y="921"/>
                  <a:pt x="1952" y="917"/>
                </a:cubicBezTo>
                <a:cubicBezTo>
                  <a:pt x="1952" y="914"/>
                  <a:pt x="1948" y="911"/>
                  <a:pt x="1944" y="911"/>
                </a:cubicBezTo>
                <a:close/>
                <a:moveTo>
                  <a:pt x="1966" y="911"/>
                </a:moveTo>
                <a:cubicBezTo>
                  <a:pt x="1962" y="911"/>
                  <a:pt x="1959" y="914"/>
                  <a:pt x="1959" y="917"/>
                </a:cubicBezTo>
                <a:cubicBezTo>
                  <a:pt x="1959" y="921"/>
                  <a:pt x="1962" y="924"/>
                  <a:pt x="1966" y="924"/>
                </a:cubicBezTo>
                <a:cubicBezTo>
                  <a:pt x="1970" y="924"/>
                  <a:pt x="1974" y="921"/>
                  <a:pt x="1974" y="917"/>
                </a:cubicBezTo>
                <a:cubicBezTo>
                  <a:pt x="1974" y="914"/>
                  <a:pt x="1970" y="911"/>
                  <a:pt x="1966" y="911"/>
                </a:cubicBezTo>
                <a:close/>
                <a:moveTo>
                  <a:pt x="1944" y="930"/>
                </a:moveTo>
                <a:cubicBezTo>
                  <a:pt x="1940" y="930"/>
                  <a:pt x="1936" y="933"/>
                  <a:pt x="1936" y="937"/>
                </a:cubicBezTo>
                <a:cubicBezTo>
                  <a:pt x="1936" y="940"/>
                  <a:pt x="1940" y="943"/>
                  <a:pt x="1944" y="943"/>
                </a:cubicBezTo>
                <a:cubicBezTo>
                  <a:pt x="1948" y="943"/>
                  <a:pt x="1952" y="940"/>
                  <a:pt x="1952" y="937"/>
                </a:cubicBezTo>
                <a:cubicBezTo>
                  <a:pt x="1952" y="933"/>
                  <a:pt x="1948" y="930"/>
                  <a:pt x="1944" y="930"/>
                </a:cubicBezTo>
                <a:close/>
                <a:moveTo>
                  <a:pt x="1966" y="930"/>
                </a:moveTo>
                <a:cubicBezTo>
                  <a:pt x="1962" y="930"/>
                  <a:pt x="1959" y="933"/>
                  <a:pt x="1959" y="937"/>
                </a:cubicBezTo>
                <a:cubicBezTo>
                  <a:pt x="1959" y="940"/>
                  <a:pt x="1962" y="943"/>
                  <a:pt x="1966" y="943"/>
                </a:cubicBezTo>
                <a:cubicBezTo>
                  <a:pt x="1970" y="943"/>
                  <a:pt x="1974" y="940"/>
                  <a:pt x="1974" y="937"/>
                </a:cubicBezTo>
                <a:cubicBezTo>
                  <a:pt x="1974" y="933"/>
                  <a:pt x="1970" y="930"/>
                  <a:pt x="1966" y="930"/>
                </a:cubicBezTo>
                <a:close/>
                <a:moveTo>
                  <a:pt x="1944" y="950"/>
                </a:moveTo>
                <a:cubicBezTo>
                  <a:pt x="1940" y="950"/>
                  <a:pt x="1936" y="953"/>
                  <a:pt x="1936" y="956"/>
                </a:cubicBezTo>
                <a:cubicBezTo>
                  <a:pt x="1936" y="960"/>
                  <a:pt x="1940" y="963"/>
                  <a:pt x="1944" y="963"/>
                </a:cubicBezTo>
                <a:cubicBezTo>
                  <a:pt x="1948" y="963"/>
                  <a:pt x="1952" y="960"/>
                  <a:pt x="1952" y="956"/>
                </a:cubicBezTo>
                <a:cubicBezTo>
                  <a:pt x="1952" y="953"/>
                  <a:pt x="1948" y="950"/>
                  <a:pt x="1944" y="950"/>
                </a:cubicBezTo>
                <a:close/>
                <a:moveTo>
                  <a:pt x="1966" y="950"/>
                </a:moveTo>
                <a:cubicBezTo>
                  <a:pt x="1962" y="950"/>
                  <a:pt x="1959" y="953"/>
                  <a:pt x="1959" y="956"/>
                </a:cubicBezTo>
                <a:cubicBezTo>
                  <a:pt x="1959" y="960"/>
                  <a:pt x="1962" y="963"/>
                  <a:pt x="1966" y="963"/>
                </a:cubicBezTo>
                <a:cubicBezTo>
                  <a:pt x="1970" y="963"/>
                  <a:pt x="1974" y="960"/>
                  <a:pt x="1974" y="956"/>
                </a:cubicBezTo>
                <a:cubicBezTo>
                  <a:pt x="1974" y="953"/>
                  <a:pt x="1970" y="950"/>
                  <a:pt x="1966" y="950"/>
                </a:cubicBezTo>
                <a:close/>
                <a:moveTo>
                  <a:pt x="1944" y="969"/>
                </a:moveTo>
                <a:cubicBezTo>
                  <a:pt x="1940" y="969"/>
                  <a:pt x="1936" y="972"/>
                  <a:pt x="1936" y="976"/>
                </a:cubicBezTo>
                <a:cubicBezTo>
                  <a:pt x="1936" y="980"/>
                  <a:pt x="1940" y="983"/>
                  <a:pt x="1944" y="983"/>
                </a:cubicBezTo>
                <a:cubicBezTo>
                  <a:pt x="1948" y="983"/>
                  <a:pt x="1952" y="980"/>
                  <a:pt x="1952" y="976"/>
                </a:cubicBezTo>
                <a:cubicBezTo>
                  <a:pt x="1952" y="972"/>
                  <a:pt x="1948" y="969"/>
                  <a:pt x="1944" y="969"/>
                </a:cubicBezTo>
                <a:close/>
                <a:moveTo>
                  <a:pt x="1966" y="969"/>
                </a:moveTo>
                <a:cubicBezTo>
                  <a:pt x="1962" y="969"/>
                  <a:pt x="1959" y="972"/>
                  <a:pt x="1959" y="976"/>
                </a:cubicBezTo>
                <a:cubicBezTo>
                  <a:pt x="1959" y="980"/>
                  <a:pt x="1962" y="983"/>
                  <a:pt x="1966" y="983"/>
                </a:cubicBezTo>
                <a:cubicBezTo>
                  <a:pt x="1970" y="983"/>
                  <a:pt x="1974" y="980"/>
                  <a:pt x="1974" y="976"/>
                </a:cubicBezTo>
                <a:cubicBezTo>
                  <a:pt x="1974" y="972"/>
                  <a:pt x="1970" y="969"/>
                  <a:pt x="1966" y="969"/>
                </a:cubicBezTo>
                <a:close/>
                <a:moveTo>
                  <a:pt x="1944" y="988"/>
                </a:moveTo>
                <a:cubicBezTo>
                  <a:pt x="1940" y="988"/>
                  <a:pt x="1936" y="991"/>
                  <a:pt x="1936" y="995"/>
                </a:cubicBezTo>
                <a:cubicBezTo>
                  <a:pt x="1936" y="999"/>
                  <a:pt x="1940" y="1002"/>
                  <a:pt x="1944" y="1002"/>
                </a:cubicBezTo>
                <a:cubicBezTo>
                  <a:pt x="1948" y="1002"/>
                  <a:pt x="1952" y="999"/>
                  <a:pt x="1952" y="995"/>
                </a:cubicBezTo>
                <a:cubicBezTo>
                  <a:pt x="1952" y="991"/>
                  <a:pt x="1948" y="988"/>
                  <a:pt x="1944" y="988"/>
                </a:cubicBezTo>
                <a:close/>
              </a:path>
            </a:pathLst>
          </a:custGeom>
          <a:solidFill>
            <a:schemeClr val="bg1">
              <a:lumMod val="90000"/>
            </a:schemeClr>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2" name="Title 1"/>
          <p:cNvSpPr>
            <a:spLocks noGrp="1"/>
          </p:cNvSpPr>
          <p:nvPr>
            <p:ph type="title"/>
          </p:nvPr>
        </p:nvSpPr>
        <p:spPr>
          <a:xfrm>
            <a:off x="269169" y="287646"/>
            <a:ext cx="11149013" cy="927567"/>
          </a:xfrm>
        </p:spPr>
        <p:txBody>
          <a:bodyPr/>
          <a:lstStyle/>
          <a:p>
            <a:r>
              <a:rPr lang="en-US" dirty="0" smtClean="0"/>
              <a:t>Reach where your datacenter won’t</a:t>
            </a:r>
            <a:endParaRPr lang="en-US" dirty="0"/>
          </a:p>
        </p:txBody>
      </p:sp>
      <p:sp>
        <p:nvSpPr>
          <p:cNvPr id="25" name="TextBox 24"/>
          <p:cNvSpPr txBox="1"/>
          <p:nvPr/>
        </p:nvSpPr>
        <p:spPr>
          <a:xfrm>
            <a:off x="269169" y="1299931"/>
            <a:ext cx="5078106" cy="1105961"/>
          </a:xfrm>
          <a:prstGeom prst="rect">
            <a:avLst/>
          </a:prstGeom>
          <a:noFill/>
        </p:spPr>
        <p:txBody>
          <a:bodyPr wrap="square" lIns="179238" tIns="143391" rIns="179238" bIns="143391" rtlCol="0">
            <a:noAutofit/>
          </a:bodyPr>
          <a:lstStyle/>
          <a:p>
            <a:pPr defTabSz="913946">
              <a:spcBef>
                <a:spcPct val="20000"/>
              </a:spcBef>
              <a:spcAft>
                <a:spcPts val="1176"/>
              </a:spcAft>
              <a:buSzPct val="80000"/>
            </a:pPr>
            <a:r>
              <a:rPr lang="en-US" sz="3136" spc="-49" dirty="0">
                <a:gradFill>
                  <a:gsLst>
                    <a:gs pos="2917">
                      <a:srgbClr val="00188F"/>
                    </a:gs>
                    <a:gs pos="30000">
                      <a:srgbClr val="00188F"/>
                    </a:gs>
                  </a:gsLst>
                  <a:lin ang="5400000" scaled="0"/>
                </a:gradFill>
                <a:latin typeface="Segoe UI Light"/>
              </a:rPr>
              <a:t>Partner integration</a:t>
            </a:r>
          </a:p>
          <a:p>
            <a:pPr defTabSz="913946">
              <a:spcAft>
                <a:spcPts val="588"/>
              </a:spcAft>
            </a:pPr>
            <a:r>
              <a:rPr lang="en-US" sz="1960" spc="-49" dirty="0">
                <a:gradFill>
                  <a:gsLst>
                    <a:gs pos="0">
                      <a:srgbClr val="505050"/>
                    </a:gs>
                    <a:gs pos="100000">
                      <a:srgbClr val="505050"/>
                    </a:gs>
                  </a:gsLst>
                </a:gradFill>
              </a:rPr>
              <a:t>Integrate with partner IT systems</a:t>
            </a:r>
          </a:p>
          <a:p>
            <a:pPr defTabSz="913946">
              <a:spcAft>
                <a:spcPts val="588"/>
              </a:spcAft>
            </a:pPr>
            <a:r>
              <a:rPr lang="en-US" sz="1960" spc="-49" dirty="0">
                <a:gradFill>
                  <a:gsLst>
                    <a:gs pos="0">
                      <a:srgbClr val="505050"/>
                    </a:gs>
                    <a:gs pos="100000">
                      <a:srgbClr val="505050"/>
                    </a:gs>
                  </a:gsLst>
                </a:gradFill>
              </a:rPr>
              <a:t>Use a highly available, scalable messaging infrastructure with </a:t>
            </a:r>
            <a:r>
              <a:rPr lang="en-US" sz="1960" dirty="0" err="1">
                <a:gradFill>
                  <a:gsLst>
                    <a:gs pos="0">
                      <a:srgbClr val="505050"/>
                    </a:gs>
                    <a:gs pos="100000">
                      <a:srgbClr val="505050"/>
                    </a:gs>
                  </a:gsLst>
                </a:gradFill>
                <a:latin typeface="Segoe UI Semibold" pitchFamily="34" charset="0"/>
                <a:cs typeface="Segoe UI Semibold" pitchFamily="34" charset="0"/>
              </a:rPr>
              <a:t>ServiceBus</a:t>
            </a:r>
            <a:endParaRPr lang="en-US" sz="1960" dirty="0">
              <a:gradFill>
                <a:gsLst>
                  <a:gs pos="0">
                    <a:srgbClr val="505050"/>
                  </a:gs>
                  <a:gs pos="100000">
                    <a:srgbClr val="505050"/>
                  </a:gs>
                </a:gsLst>
              </a:gradFill>
              <a:latin typeface="Segoe UI Semibold" pitchFamily="34" charset="0"/>
              <a:cs typeface="Segoe UI Semibold" pitchFamily="34" charset="0"/>
            </a:endParaRPr>
          </a:p>
          <a:p>
            <a:pPr defTabSz="913946"/>
            <a:endParaRPr lang="en-US" sz="1960" dirty="0">
              <a:solidFill>
                <a:srgbClr val="505050"/>
              </a:solidFill>
            </a:endParaRPr>
          </a:p>
          <a:p>
            <a:pPr defTabSz="913946">
              <a:spcBef>
                <a:spcPct val="20000"/>
              </a:spcBef>
              <a:spcAft>
                <a:spcPts val="1176"/>
              </a:spcAft>
              <a:buSzPct val="80000"/>
            </a:pPr>
            <a:endParaRPr lang="en-US" sz="2744" b="1" spc="-49" dirty="0">
              <a:gradFill>
                <a:gsLst>
                  <a:gs pos="2917">
                    <a:srgbClr val="00188F"/>
                  </a:gs>
                  <a:gs pos="30000">
                    <a:srgbClr val="00188F"/>
                  </a:gs>
                </a:gsLst>
                <a:lin ang="5400000" scaled="0"/>
              </a:gradFill>
              <a:latin typeface="Segoe UI Light"/>
            </a:endParaRPr>
          </a:p>
        </p:txBody>
      </p:sp>
      <p:sp>
        <p:nvSpPr>
          <p:cNvPr id="26" name="Freeform 128"/>
          <p:cNvSpPr>
            <a:spLocks noChangeAspect="1"/>
          </p:cNvSpPr>
          <p:nvPr/>
        </p:nvSpPr>
        <p:spPr bwMode="black">
          <a:xfrm>
            <a:off x="3316264" y="3815054"/>
            <a:ext cx="3854244" cy="212239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nvGrpSpPr>
          <p:cNvPr id="5" name="Group 4"/>
          <p:cNvGrpSpPr/>
          <p:nvPr/>
        </p:nvGrpSpPr>
        <p:grpSpPr>
          <a:xfrm>
            <a:off x="269169" y="4097172"/>
            <a:ext cx="1773761" cy="1840272"/>
            <a:chOff x="274639" y="4179010"/>
            <a:chExt cx="1809800" cy="1877662"/>
          </a:xfrm>
        </p:grpSpPr>
        <p:sp>
          <p:nvSpPr>
            <p:cNvPr id="27" name="Rectangle 26"/>
            <p:cNvSpPr/>
            <p:nvPr/>
          </p:nvSpPr>
          <p:spPr bwMode="auto">
            <a:xfrm>
              <a:off x="274639" y="4179010"/>
              <a:ext cx="1809800" cy="1877662"/>
            </a:xfrm>
            <a:prstGeom prst="rect">
              <a:avLst/>
            </a:prstGeom>
            <a:solidFill>
              <a:schemeClr val="tx1"/>
            </a:solidFill>
            <a:ln>
              <a:noFill/>
            </a:ln>
          </p:spPr>
          <p:txBody>
            <a:bodyPr vert="horz" wrap="square" lIns="89619" tIns="44810" rIns="89619" bIns="44810" numCol="1" anchor="t" anchorCtr="0" compatLnSpc="1">
              <a:prstTxWarp prst="textNoShape">
                <a:avLst/>
              </a:prstTxWarp>
            </a:bodyPr>
            <a:lstStyle/>
            <a:p>
              <a:pPr defTabSz="913946"/>
              <a:endParaRPr lang="en-US" sz="1764" dirty="0">
                <a:solidFill>
                  <a:srgbClr val="505050"/>
                </a:solidFill>
              </a:endParaRPr>
            </a:p>
          </p:txBody>
        </p:sp>
        <p:grpSp>
          <p:nvGrpSpPr>
            <p:cNvPr id="3" name="Group 2"/>
            <p:cNvGrpSpPr/>
            <p:nvPr/>
          </p:nvGrpSpPr>
          <p:grpSpPr>
            <a:xfrm>
              <a:off x="406390" y="4334145"/>
              <a:ext cx="1546299" cy="1567392"/>
              <a:chOff x="418124" y="4360482"/>
              <a:chExt cx="1546299" cy="1567392"/>
            </a:xfrm>
          </p:grpSpPr>
          <p:sp>
            <p:nvSpPr>
              <p:cNvPr id="28" name="Freeform 5"/>
              <p:cNvSpPr>
                <a:spLocks noEditPoints="1"/>
              </p:cNvSpPr>
              <p:nvPr/>
            </p:nvSpPr>
            <p:spPr bwMode="auto">
              <a:xfrm>
                <a:off x="418124" y="436048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6" name="Freeform 5"/>
              <p:cNvSpPr>
                <a:spLocks noEditPoints="1"/>
              </p:cNvSpPr>
              <p:nvPr/>
            </p:nvSpPr>
            <p:spPr bwMode="auto">
              <a:xfrm>
                <a:off x="1260684" y="436048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7" name="Freeform 5"/>
              <p:cNvSpPr>
                <a:spLocks noEditPoints="1"/>
              </p:cNvSpPr>
              <p:nvPr/>
            </p:nvSpPr>
            <p:spPr bwMode="auto">
              <a:xfrm>
                <a:off x="418124" y="478070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8" name="Freeform 5"/>
              <p:cNvSpPr>
                <a:spLocks noEditPoints="1"/>
              </p:cNvSpPr>
              <p:nvPr/>
            </p:nvSpPr>
            <p:spPr bwMode="auto">
              <a:xfrm>
                <a:off x="1260684" y="478070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9" name="Freeform 5"/>
              <p:cNvSpPr>
                <a:spLocks noEditPoints="1"/>
              </p:cNvSpPr>
              <p:nvPr/>
            </p:nvSpPr>
            <p:spPr bwMode="auto">
              <a:xfrm>
                <a:off x="418124" y="520092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0" name="Freeform 5"/>
              <p:cNvSpPr>
                <a:spLocks noEditPoints="1"/>
              </p:cNvSpPr>
              <p:nvPr/>
            </p:nvSpPr>
            <p:spPr bwMode="auto">
              <a:xfrm>
                <a:off x="1260684" y="520092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1" name="Freeform 5"/>
              <p:cNvSpPr>
                <a:spLocks noEditPoints="1"/>
              </p:cNvSpPr>
              <p:nvPr/>
            </p:nvSpPr>
            <p:spPr bwMode="auto">
              <a:xfrm>
                <a:off x="418124" y="562114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52" name="Freeform 5"/>
              <p:cNvSpPr>
                <a:spLocks noEditPoints="1"/>
              </p:cNvSpPr>
              <p:nvPr/>
            </p:nvSpPr>
            <p:spPr bwMode="auto">
              <a:xfrm>
                <a:off x="1260684" y="5621142"/>
                <a:ext cx="703739" cy="306732"/>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7" name="Group 6"/>
          <p:cNvGrpSpPr/>
          <p:nvPr/>
        </p:nvGrpSpPr>
        <p:grpSpPr>
          <a:xfrm>
            <a:off x="5264283" y="2262534"/>
            <a:ext cx="732402" cy="732402"/>
            <a:chOff x="6909580" y="3072255"/>
            <a:chExt cx="747283" cy="747283"/>
          </a:xfrm>
        </p:grpSpPr>
        <p:sp>
          <p:nvSpPr>
            <p:cNvPr id="56" name="Oval 55"/>
            <p:cNvSpPr/>
            <p:nvPr/>
          </p:nvSpPr>
          <p:spPr bwMode="auto">
            <a:xfrm flipH="1">
              <a:off x="6909580" y="3072255"/>
              <a:ext cx="747283" cy="747283"/>
            </a:xfrm>
            <a:prstGeom prst="ellipse">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34" name="Group 33"/>
            <p:cNvGrpSpPr/>
            <p:nvPr/>
          </p:nvGrpSpPr>
          <p:grpSpPr>
            <a:xfrm>
              <a:off x="7054392" y="3205099"/>
              <a:ext cx="457658" cy="481594"/>
              <a:chOff x="12277725" y="5773738"/>
              <a:chExt cx="758825" cy="798513"/>
            </a:xfrm>
            <a:solidFill>
              <a:schemeClr val="tx1"/>
            </a:solidFill>
          </p:grpSpPr>
          <p:sp>
            <p:nvSpPr>
              <p:cNvPr id="35"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6"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7"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8" name="Group 7"/>
          <p:cNvGrpSpPr/>
          <p:nvPr/>
        </p:nvGrpSpPr>
        <p:grpSpPr>
          <a:xfrm>
            <a:off x="5264283" y="1571901"/>
            <a:ext cx="732402" cy="732402"/>
            <a:chOff x="6909580" y="2367590"/>
            <a:chExt cx="747283" cy="747283"/>
          </a:xfrm>
        </p:grpSpPr>
        <p:sp>
          <p:nvSpPr>
            <p:cNvPr id="40" name="Flowchart: Off-page Connector 39"/>
            <p:cNvSpPr/>
            <p:nvPr/>
          </p:nvSpPr>
          <p:spPr bwMode="auto">
            <a:xfrm flipH="1">
              <a:off x="6909580" y="2367590"/>
              <a:ext cx="747283" cy="747283"/>
            </a:xfrm>
            <a:prstGeom prst="flowChartOffpageConnector">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29" name="Group 28"/>
            <p:cNvGrpSpPr/>
            <p:nvPr/>
          </p:nvGrpSpPr>
          <p:grpSpPr>
            <a:xfrm>
              <a:off x="6978192" y="2448281"/>
              <a:ext cx="610058" cy="491138"/>
              <a:chOff x="546100" y="536575"/>
              <a:chExt cx="814388" cy="655638"/>
            </a:xfrm>
            <a:solidFill>
              <a:schemeClr val="tx1"/>
            </a:solidFill>
          </p:grpSpPr>
          <p:sp>
            <p:nvSpPr>
              <p:cNvPr id="30" name="Freeform 57"/>
              <p:cNvSpPr>
                <a:spLocks/>
              </p:cNvSpPr>
              <p:nvPr/>
            </p:nvSpPr>
            <p:spPr bwMode="auto">
              <a:xfrm>
                <a:off x="1054100" y="536575"/>
                <a:ext cx="306388" cy="563562"/>
              </a:xfrm>
              <a:custGeom>
                <a:avLst/>
                <a:gdLst>
                  <a:gd name="T0" fmla="*/ 146 w 150"/>
                  <a:gd name="T1" fmla="*/ 130 h 275"/>
                  <a:gd name="T2" fmla="*/ 98 w 150"/>
                  <a:gd name="T3" fmla="*/ 105 h 275"/>
                  <a:gd name="T4" fmla="*/ 98 w 150"/>
                  <a:gd name="T5" fmla="*/ 88 h 275"/>
                  <a:gd name="T6" fmla="*/ 105 w 150"/>
                  <a:gd name="T7" fmla="*/ 75 h 275"/>
                  <a:gd name="T8" fmla="*/ 111 w 150"/>
                  <a:gd name="T9" fmla="*/ 67 h 275"/>
                  <a:gd name="T10" fmla="*/ 113 w 150"/>
                  <a:gd name="T11" fmla="*/ 54 h 275"/>
                  <a:gd name="T12" fmla="*/ 109 w 150"/>
                  <a:gd name="T13" fmla="*/ 46 h 275"/>
                  <a:gd name="T14" fmla="*/ 70 w 150"/>
                  <a:gd name="T15" fmla="*/ 0 h 275"/>
                  <a:gd name="T16" fmla="*/ 32 w 150"/>
                  <a:gd name="T17" fmla="*/ 46 h 275"/>
                  <a:gd name="T18" fmla="*/ 28 w 150"/>
                  <a:gd name="T19" fmla="*/ 54 h 275"/>
                  <a:gd name="T20" fmla="*/ 30 w 150"/>
                  <a:gd name="T21" fmla="*/ 67 h 275"/>
                  <a:gd name="T22" fmla="*/ 36 w 150"/>
                  <a:gd name="T23" fmla="*/ 75 h 275"/>
                  <a:gd name="T24" fmla="*/ 43 w 150"/>
                  <a:gd name="T25" fmla="*/ 88 h 275"/>
                  <a:gd name="T26" fmla="*/ 43 w 150"/>
                  <a:gd name="T27" fmla="*/ 105 h 275"/>
                  <a:gd name="T28" fmla="*/ 0 w 150"/>
                  <a:gd name="T29" fmla="*/ 124 h 275"/>
                  <a:gd name="T30" fmla="*/ 22 w 150"/>
                  <a:gd name="T31" fmla="*/ 133 h 275"/>
                  <a:gd name="T32" fmla="*/ 50 w 150"/>
                  <a:gd name="T33" fmla="*/ 159 h 275"/>
                  <a:gd name="T34" fmla="*/ 51 w 150"/>
                  <a:gd name="T35" fmla="*/ 275 h 275"/>
                  <a:gd name="T36" fmla="*/ 70 w 150"/>
                  <a:gd name="T37" fmla="*/ 275 h 275"/>
                  <a:gd name="T38" fmla="*/ 146 w 150"/>
                  <a:gd name="T39" fmla="*/ 249 h 275"/>
                  <a:gd name="T40" fmla="*/ 146 w 150"/>
                  <a:gd name="T41" fmla="*/ 13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46" y="130"/>
                    </a:moveTo>
                    <a:cubicBezTo>
                      <a:pt x="145" y="123"/>
                      <a:pt x="116" y="110"/>
                      <a:pt x="98" y="105"/>
                    </a:cubicBezTo>
                    <a:cubicBezTo>
                      <a:pt x="98" y="88"/>
                      <a:pt x="98" y="88"/>
                      <a:pt x="98" y="88"/>
                    </a:cubicBezTo>
                    <a:cubicBezTo>
                      <a:pt x="101" y="84"/>
                      <a:pt x="103" y="80"/>
                      <a:pt x="105" y="75"/>
                    </a:cubicBezTo>
                    <a:cubicBezTo>
                      <a:pt x="108" y="74"/>
                      <a:pt x="111" y="71"/>
                      <a:pt x="111" y="67"/>
                    </a:cubicBezTo>
                    <a:cubicBezTo>
                      <a:pt x="113" y="54"/>
                      <a:pt x="113" y="54"/>
                      <a:pt x="113" y="54"/>
                    </a:cubicBezTo>
                    <a:cubicBezTo>
                      <a:pt x="113" y="51"/>
                      <a:pt x="112" y="47"/>
                      <a:pt x="109" y="46"/>
                    </a:cubicBezTo>
                    <a:cubicBezTo>
                      <a:pt x="108" y="17"/>
                      <a:pt x="99" y="0"/>
                      <a:pt x="70" y="0"/>
                    </a:cubicBezTo>
                    <a:cubicBezTo>
                      <a:pt x="42" y="0"/>
                      <a:pt x="32" y="17"/>
                      <a:pt x="32" y="46"/>
                    </a:cubicBezTo>
                    <a:cubicBezTo>
                      <a:pt x="29" y="47"/>
                      <a:pt x="28" y="51"/>
                      <a:pt x="28" y="54"/>
                    </a:cubicBezTo>
                    <a:cubicBezTo>
                      <a:pt x="30" y="67"/>
                      <a:pt x="30" y="67"/>
                      <a:pt x="30" y="67"/>
                    </a:cubicBezTo>
                    <a:cubicBezTo>
                      <a:pt x="30" y="71"/>
                      <a:pt x="33" y="74"/>
                      <a:pt x="36" y="75"/>
                    </a:cubicBezTo>
                    <a:cubicBezTo>
                      <a:pt x="38" y="80"/>
                      <a:pt x="40" y="84"/>
                      <a:pt x="43" y="88"/>
                    </a:cubicBezTo>
                    <a:cubicBezTo>
                      <a:pt x="43" y="105"/>
                      <a:pt x="43" y="105"/>
                      <a:pt x="43" y="105"/>
                    </a:cubicBezTo>
                    <a:cubicBezTo>
                      <a:pt x="29" y="109"/>
                      <a:pt x="9" y="117"/>
                      <a:pt x="0" y="124"/>
                    </a:cubicBezTo>
                    <a:cubicBezTo>
                      <a:pt x="7" y="126"/>
                      <a:pt x="15" y="129"/>
                      <a:pt x="22" y="133"/>
                    </a:cubicBezTo>
                    <a:cubicBezTo>
                      <a:pt x="40" y="142"/>
                      <a:pt x="48" y="149"/>
                      <a:pt x="50" y="159"/>
                    </a:cubicBezTo>
                    <a:cubicBezTo>
                      <a:pt x="52" y="174"/>
                      <a:pt x="54" y="228"/>
                      <a:pt x="51" y="275"/>
                    </a:cubicBezTo>
                    <a:cubicBezTo>
                      <a:pt x="57" y="275"/>
                      <a:pt x="64" y="275"/>
                      <a:pt x="70" y="275"/>
                    </a:cubicBezTo>
                    <a:cubicBezTo>
                      <a:pt x="110" y="275"/>
                      <a:pt x="144" y="270"/>
                      <a:pt x="146" y="249"/>
                    </a:cubicBezTo>
                    <a:cubicBezTo>
                      <a:pt x="150" y="203"/>
                      <a:pt x="148" y="144"/>
                      <a:pt x="146"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1" name="Freeform 58"/>
              <p:cNvSpPr>
                <a:spLocks/>
              </p:cNvSpPr>
              <p:nvPr/>
            </p:nvSpPr>
            <p:spPr bwMode="auto">
              <a:xfrm>
                <a:off x="546100" y="536575"/>
                <a:ext cx="307975" cy="563562"/>
              </a:xfrm>
              <a:custGeom>
                <a:avLst/>
                <a:gdLst>
                  <a:gd name="T0" fmla="*/ 101 w 150"/>
                  <a:gd name="T1" fmla="*/ 159 h 275"/>
                  <a:gd name="T2" fmla="*/ 129 w 150"/>
                  <a:gd name="T3" fmla="*/ 133 h 275"/>
                  <a:gd name="T4" fmla="*/ 150 w 150"/>
                  <a:gd name="T5" fmla="*/ 124 h 275"/>
                  <a:gd name="T6" fmla="*/ 108 w 150"/>
                  <a:gd name="T7" fmla="*/ 105 h 275"/>
                  <a:gd name="T8" fmla="*/ 108 w 150"/>
                  <a:gd name="T9" fmla="*/ 88 h 275"/>
                  <a:gd name="T10" fmla="*/ 114 w 150"/>
                  <a:gd name="T11" fmla="*/ 75 h 275"/>
                  <a:gd name="T12" fmla="*/ 121 w 150"/>
                  <a:gd name="T13" fmla="*/ 67 h 275"/>
                  <a:gd name="T14" fmla="*/ 122 w 150"/>
                  <a:gd name="T15" fmla="*/ 54 h 275"/>
                  <a:gd name="T16" fmla="*/ 119 w 150"/>
                  <a:gd name="T17" fmla="*/ 46 h 275"/>
                  <a:gd name="T18" fmla="*/ 80 w 150"/>
                  <a:gd name="T19" fmla="*/ 0 h 275"/>
                  <a:gd name="T20" fmla="*/ 41 w 150"/>
                  <a:gd name="T21" fmla="*/ 46 h 275"/>
                  <a:gd name="T22" fmla="*/ 38 w 150"/>
                  <a:gd name="T23" fmla="*/ 54 h 275"/>
                  <a:gd name="T24" fmla="*/ 39 w 150"/>
                  <a:gd name="T25" fmla="*/ 67 h 275"/>
                  <a:gd name="T26" fmla="*/ 46 w 150"/>
                  <a:gd name="T27" fmla="*/ 75 h 275"/>
                  <a:gd name="T28" fmla="*/ 52 w 150"/>
                  <a:gd name="T29" fmla="*/ 88 h 275"/>
                  <a:gd name="T30" fmla="*/ 52 w 150"/>
                  <a:gd name="T31" fmla="*/ 105 h 275"/>
                  <a:gd name="T32" fmla="*/ 4 w 150"/>
                  <a:gd name="T33" fmla="*/ 130 h 275"/>
                  <a:gd name="T34" fmla="*/ 4 w 150"/>
                  <a:gd name="T35" fmla="*/ 249 h 275"/>
                  <a:gd name="T36" fmla="*/ 80 w 150"/>
                  <a:gd name="T37" fmla="*/ 275 h 275"/>
                  <a:gd name="T38" fmla="*/ 99 w 150"/>
                  <a:gd name="T39" fmla="*/ 275 h 275"/>
                  <a:gd name="T40" fmla="*/ 101 w 150"/>
                  <a:gd name="T41" fmla="*/ 15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01" y="159"/>
                    </a:moveTo>
                    <a:cubicBezTo>
                      <a:pt x="102" y="149"/>
                      <a:pt x="110" y="142"/>
                      <a:pt x="129" y="133"/>
                    </a:cubicBezTo>
                    <a:cubicBezTo>
                      <a:pt x="135" y="129"/>
                      <a:pt x="143" y="126"/>
                      <a:pt x="150" y="124"/>
                    </a:cubicBezTo>
                    <a:cubicBezTo>
                      <a:pt x="141" y="117"/>
                      <a:pt x="122" y="109"/>
                      <a:pt x="108" y="105"/>
                    </a:cubicBezTo>
                    <a:cubicBezTo>
                      <a:pt x="108" y="88"/>
                      <a:pt x="108" y="88"/>
                      <a:pt x="108" y="88"/>
                    </a:cubicBezTo>
                    <a:cubicBezTo>
                      <a:pt x="110" y="84"/>
                      <a:pt x="113" y="80"/>
                      <a:pt x="114" y="75"/>
                    </a:cubicBezTo>
                    <a:cubicBezTo>
                      <a:pt x="118" y="74"/>
                      <a:pt x="120" y="71"/>
                      <a:pt x="121" y="67"/>
                    </a:cubicBezTo>
                    <a:cubicBezTo>
                      <a:pt x="122" y="54"/>
                      <a:pt x="122" y="54"/>
                      <a:pt x="122" y="54"/>
                    </a:cubicBezTo>
                    <a:cubicBezTo>
                      <a:pt x="123" y="51"/>
                      <a:pt x="121" y="47"/>
                      <a:pt x="119" y="46"/>
                    </a:cubicBezTo>
                    <a:cubicBezTo>
                      <a:pt x="118" y="17"/>
                      <a:pt x="109" y="0"/>
                      <a:pt x="80" y="0"/>
                    </a:cubicBezTo>
                    <a:cubicBezTo>
                      <a:pt x="51" y="0"/>
                      <a:pt x="42" y="17"/>
                      <a:pt x="41" y="46"/>
                    </a:cubicBezTo>
                    <a:cubicBezTo>
                      <a:pt x="39" y="47"/>
                      <a:pt x="37" y="51"/>
                      <a:pt x="38" y="54"/>
                    </a:cubicBezTo>
                    <a:cubicBezTo>
                      <a:pt x="39" y="67"/>
                      <a:pt x="39" y="67"/>
                      <a:pt x="39" y="67"/>
                    </a:cubicBezTo>
                    <a:cubicBezTo>
                      <a:pt x="40" y="71"/>
                      <a:pt x="42" y="74"/>
                      <a:pt x="46" y="75"/>
                    </a:cubicBezTo>
                    <a:cubicBezTo>
                      <a:pt x="47" y="80"/>
                      <a:pt x="50" y="84"/>
                      <a:pt x="52" y="88"/>
                    </a:cubicBezTo>
                    <a:cubicBezTo>
                      <a:pt x="52" y="105"/>
                      <a:pt x="52" y="105"/>
                      <a:pt x="52" y="105"/>
                    </a:cubicBezTo>
                    <a:cubicBezTo>
                      <a:pt x="34" y="110"/>
                      <a:pt x="5" y="123"/>
                      <a:pt x="4" y="130"/>
                    </a:cubicBezTo>
                    <a:cubicBezTo>
                      <a:pt x="2" y="144"/>
                      <a:pt x="0" y="203"/>
                      <a:pt x="4" y="249"/>
                    </a:cubicBezTo>
                    <a:cubicBezTo>
                      <a:pt x="6" y="270"/>
                      <a:pt x="40" y="275"/>
                      <a:pt x="80" y="275"/>
                    </a:cubicBezTo>
                    <a:cubicBezTo>
                      <a:pt x="87" y="275"/>
                      <a:pt x="93" y="275"/>
                      <a:pt x="99" y="275"/>
                    </a:cubicBezTo>
                    <a:cubicBezTo>
                      <a:pt x="97" y="228"/>
                      <a:pt x="98" y="174"/>
                      <a:pt x="101"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2" name="Freeform 59"/>
              <p:cNvSpPr>
                <a:spLocks/>
              </p:cNvSpPr>
              <p:nvPr/>
            </p:nvSpPr>
            <p:spPr bwMode="auto">
              <a:xfrm>
                <a:off x="858838" y="577850"/>
                <a:ext cx="190500"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3" name="Freeform 60"/>
              <p:cNvSpPr>
                <a:spLocks/>
              </p:cNvSpPr>
              <p:nvPr/>
            </p:nvSpPr>
            <p:spPr bwMode="auto">
              <a:xfrm>
                <a:off x="776288" y="814388"/>
                <a:ext cx="355600" cy="377825"/>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57" name="Group 56"/>
          <p:cNvGrpSpPr/>
          <p:nvPr/>
        </p:nvGrpSpPr>
        <p:grpSpPr>
          <a:xfrm>
            <a:off x="8405787" y="2057660"/>
            <a:ext cx="732402" cy="732402"/>
            <a:chOff x="6909580" y="3072255"/>
            <a:chExt cx="747283" cy="747283"/>
          </a:xfrm>
        </p:grpSpPr>
        <p:sp>
          <p:nvSpPr>
            <p:cNvPr id="58" name="Oval 57"/>
            <p:cNvSpPr/>
            <p:nvPr/>
          </p:nvSpPr>
          <p:spPr bwMode="auto">
            <a:xfrm flipH="1">
              <a:off x="6909580" y="3072255"/>
              <a:ext cx="747283" cy="747283"/>
            </a:xfrm>
            <a:prstGeom prst="ellipse">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59" name="Group 58"/>
            <p:cNvGrpSpPr/>
            <p:nvPr/>
          </p:nvGrpSpPr>
          <p:grpSpPr>
            <a:xfrm>
              <a:off x="7054392" y="3205099"/>
              <a:ext cx="457658" cy="481594"/>
              <a:chOff x="12277725" y="5773738"/>
              <a:chExt cx="758825" cy="798513"/>
            </a:xfrm>
            <a:solidFill>
              <a:schemeClr val="tx1"/>
            </a:solidFill>
          </p:grpSpPr>
          <p:sp>
            <p:nvSpPr>
              <p:cNvPr id="60"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1"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2"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63" name="Group 62"/>
          <p:cNvGrpSpPr/>
          <p:nvPr/>
        </p:nvGrpSpPr>
        <p:grpSpPr>
          <a:xfrm>
            <a:off x="8405787" y="1367027"/>
            <a:ext cx="732402" cy="732402"/>
            <a:chOff x="6909580" y="2367590"/>
            <a:chExt cx="747283" cy="747283"/>
          </a:xfrm>
        </p:grpSpPr>
        <p:sp>
          <p:nvSpPr>
            <p:cNvPr id="64" name="Flowchart: Off-page Connector 63"/>
            <p:cNvSpPr/>
            <p:nvPr/>
          </p:nvSpPr>
          <p:spPr bwMode="auto">
            <a:xfrm flipH="1">
              <a:off x="6909580" y="2367590"/>
              <a:ext cx="747283" cy="747283"/>
            </a:xfrm>
            <a:prstGeom prst="flowChartOffpageConnector">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5" name="Group 64"/>
            <p:cNvGrpSpPr/>
            <p:nvPr/>
          </p:nvGrpSpPr>
          <p:grpSpPr>
            <a:xfrm>
              <a:off x="6978192" y="2448281"/>
              <a:ext cx="610058" cy="491138"/>
              <a:chOff x="546100" y="536575"/>
              <a:chExt cx="814388" cy="655638"/>
            </a:xfrm>
            <a:solidFill>
              <a:schemeClr val="tx1"/>
            </a:solidFill>
          </p:grpSpPr>
          <p:sp>
            <p:nvSpPr>
              <p:cNvPr id="66" name="Freeform 57"/>
              <p:cNvSpPr>
                <a:spLocks/>
              </p:cNvSpPr>
              <p:nvPr/>
            </p:nvSpPr>
            <p:spPr bwMode="auto">
              <a:xfrm>
                <a:off x="1054100" y="536575"/>
                <a:ext cx="306388" cy="563562"/>
              </a:xfrm>
              <a:custGeom>
                <a:avLst/>
                <a:gdLst>
                  <a:gd name="T0" fmla="*/ 146 w 150"/>
                  <a:gd name="T1" fmla="*/ 130 h 275"/>
                  <a:gd name="T2" fmla="*/ 98 w 150"/>
                  <a:gd name="T3" fmla="*/ 105 h 275"/>
                  <a:gd name="T4" fmla="*/ 98 w 150"/>
                  <a:gd name="T5" fmla="*/ 88 h 275"/>
                  <a:gd name="T6" fmla="*/ 105 w 150"/>
                  <a:gd name="T7" fmla="*/ 75 h 275"/>
                  <a:gd name="T8" fmla="*/ 111 w 150"/>
                  <a:gd name="T9" fmla="*/ 67 h 275"/>
                  <a:gd name="T10" fmla="*/ 113 w 150"/>
                  <a:gd name="T11" fmla="*/ 54 h 275"/>
                  <a:gd name="T12" fmla="*/ 109 w 150"/>
                  <a:gd name="T13" fmla="*/ 46 h 275"/>
                  <a:gd name="T14" fmla="*/ 70 w 150"/>
                  <a:gd name="T15" fmla="*/ 0 h 275"/>
                  <a:gd name="T16" fmla="*/ 32 w 150"/>
                  <a:gd name="T17" fmla="*/ 46 h 275"/>
                  <a:gd name="T18" fmla="*/ 28 w 150"/>
                  <a:gd name="T19" fmla="*/ 54 h 275"/>
                  <a:gd name="T20" fmla="*/ 30 w 150"/>
                  <a:gd name="T21" fmla="*/ 67 h 275"/>
                  <a:gd name="T22" fmla="*/ 36 w 150"/>
                  <a:gd name="T23" fmla="*/ 75 h 275"/>
                  <a:gd name="T24" fmla="*/ 43 w 150"/>
                  <a:gd name="T25" fmla="*/ 88 h 275"/>
                  <a:gd name="T26" fmla="*/ 43 w 150"/>
                  <a:gd name="T27" fmla="*/ 105 h 275"/>
                  <a:gd name="T28" fmla="*/ 0 w 150"/>
                  <a:gd name="T29" fmla="*/ 124 h 275"/>
                  <a:gd name="T30" fmla="*/ 22 w 150"/>
                  <a:gd name="T31" fmla="*/ 133 h 275"/>
                  <a:gd name="T32" fmla="*/ 50 w 150"/>
                  <a:gd name="T33" fmla="*/ 159 h 275"/>
                  <a:gd name="T34" fmla="*/ 51 w 150"/>
                  <a:gd name="T35" fmla="*/ 275 h 275"/>
                  <a:gd name="T36" fmla="*/ 70 w 150"/>
                  <a:gd name="T37" fmla="*/ 275 h 275"/>
                  <a:gd name="T38" fmla="*/ 146 w 150"/>
                  <a:gd name="T39" fmla="*/ 249 h 275"/>
                  <a:gd name="T40" fmla="*/ 146 w 150"/>
                  <a:gd name="T41" fmla="*/ 13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46" y="130"/>
                    </a:moveTo>
                    <a:cubicBezTo>
                      <a:pt x="145" y="123"/>
                      <a:pt x="116" y="110"/>
                      <a:pt x="98" y="105"/>
                    </a:cubicBezTo>
                    <a:cubicBezTo>
                      <a:pt x="98" y="88"/>
                      <a:pt x="98" y="88"/>
                      <a:pt x="98" y="88"/>
                    </a:cubicBezTo>
                    <a:cubicBezTo>
                      <a:pt x="101" y="84"/>
                      <a:pt x="103" y="80"/>
                      <a:pt x="105" y="75"/>
                    </a:cubicBezTo>
                    <a:cubicBezTo>
                      <a:pt x="108" y="74"/>
                      <a:pt x="111" y="71"/>
                      <a:pt x="111" y="67"/>
                    </a:cubicBezTo>
                    <a:cubicBezTo>
                      <a:pt x="113" y="54"/>
                      <a:pt x="113" y="54"/>
                      <a:pt x="113" y="54"/>
                    </a:cubicBezTo>
                    <a:cubicBezTo>
                      <a:pt x="113" y="51"/>
                      <a:pt x="112" y="47"/>
                      <a:pt x="109" y="46"/>
                    </a:cubicBezTo>
                    <a:cubicBezTo>
                      <a:pt x="108" y="17"/>
                      <a:pt x="99" y="0"/>
                      <a:pt x="70" y="0"/>
                    </a:cubicBezTo>
                    <a:cubicBezTo>
                      <a:pt x="42" y="0"/>
                      <a:pt x="32" y="17"/>
                      <a:pt x="32" y="46"/>
                    </a:cubicBezTo>
                    <a:cubicBezTo>
                      <a:pt x="29" y="47"/>
                      <a:pt x="28" y="51"/>
                      <a:pt x="28" y="54"/>
                    </a:cubicBezTo>
                    <a:cubicBezTo>
                      <a:pt x="30" y="67"/>
                      <a:pt x="30" y="67"/>
                      <a:pt x="30" y="67"/>
                    </a:cubicBezTo>
                    <a:cubicBezTo>
                      <a:pt x="30" y="71"/>
                      <a:pt x="33" y="74"/>
                      <a:pt x="36" y="75"/>
                    </a:cubicBezTo>
                    <a:cubicBezTo>
                      <a:pt x="38" y="80"/>
                      <a:pt x="40" y="84"/>
                      <a:pt x="43" y="88"/>
                    </a:cubicBezTo>
                    <a:cubicBezTo>
                      <a:pt x="43" y="105"/>
                      <a:pt x="43" y="105"/>
                      <a:pt x="43" y="105"/>
                    </a:cubicBezTo>
                    <a:cubicBezTo>
                      <a:pt x="29" y="109"/>
                      <a:pt x="9" y="117"/>
                      <a:pt x="0" y="124"/>
                    </a:cubicBezTo>
                    <a:cubicBezTo>
                      <a:pt x="7" y="126"/>
                      <a:pt x="15" y="129"/>
                      <a:pt x="22" y="133"/>
                    </a:cubicBezTo>
                    <a:cubicBezTo>
                      <a:pt x="40" y="142"/>
                      <a:pt x="48" y="149"/>
                      <a:pt x="50" y="159"/>
                    </a:cubicBezTo>
                    <a:cubicBezTo>
                      <a:pt x="52" y="174"/>
                      <a:pt x="54" y="228"/>
                      <a:pt x="51" y="275"/>
                    </a:cubicBezTo>
                    <a:cubicBezTo>
                      <a:pt x="57" y="275"/>
                      <a:pt x="64" y="275"/>
                      <a:pt x="70" y="275"/>
                    </a:cubicBezTo>
                    <a:cubicBezTo>
                      <a:pt x="110" y="275"/>
                      <a:pt x="144" y="270"/>
                      <a:pt x="146" y="249"/>
                    </a:cubicBezTo>
                    <a:cubicBezTo>
                      <a:pt x="150" y="203"/>
                      <a:pt x="148" y="144"/>
                      <a:pt x="146"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7" name="Freeform 58"/>
              <p:cNvSpPr>
                <a:spLocks/>
              </p:cNvSpPr>
              <p:nvPr/>
            </p:nvSpPr>
            <p:spPr bwMode="auto">
              <a:xfrm>
                <a:off x="546100" y="536575"/>
                <a:ext cx="307975" cy="563562"/>
              </a:xfrm>
              <a:custGeom>
                <a:avLst/>
                <a:gdLst>
                  <a:gd name="T0" fmla="*/ 101 w 150"/>
                  <a:gd name="T1" fmla="*/ 159 h 275"/>
                  <a:gd name="T2" fmla="*/ 129 w 150"/>
                  <a:gd name="T3" fmla="*/ 133 h 275"/>
                  <a:gd name="T4" fmla="*/ 150 w 150"/>
                  <a:gd name="T5" fmla="*/ 124 h 275"/>
                  <a:gd name="T6" fmla="*/ 108 w 150"/>
                  <a:gd name="T7" fmla="*/ 105 h 275"/>
                  <a:gd name="T8" fmla="*/ 108 w 150"/>
                  <a:gd name="T9" fmla="*/ 88 h 275"/>
                  <a:gd name="T10" fmla="*/ 114 w 150"/>
                  <a:gd name="T11" fmla="*/ 75 h 275"/>
                  <a:gd name="T12" fmla="*/ 121 w 150"/>
                  <a:gd name="T13" fmla="*/ 67 h 275"/>
                  <a:gd name="T14" fmla="*/ 122 w 150"/>
                  <a:gd name="T15" fmla="*/ 54 h 275"/>
                  <a:gd name="T16" fmla="*/ 119 w 150"/>
                  <a:gd name="T17" fmla="*/ 46 h 275"/>
                  <a:gd name="T18" fmla="*/ 80 w 150"/>
                  <a:gd name="T19" fmla="*/ 0 h 275"/>
                  <a:gd name="T20" fmla="*/ 41 w 150"/>
                  <a:gd name="T21" fmla="*/ 46 h 275"/>
                  <a:gd name="T22" fmla="*/ 38 w 150"/>
                  <a:gd name="T23" fmla="*/ 54 h 275"/>
                  <a:gd name="T24" fmla="*/ 39 w 150"/>
                  <a:gd name="T25" fmla="*/ 67 h 275"/>
                  <a:gd name="T26" fmla="*/ 46 w 150"/>
                  <a:gd name="T27" fmla="*/ 75 h 275"/>
                  <a:gd name="T28" fmla="*/ 52 w 150"/>
                  <a:gd name="T29" fmla="*/ 88 h 275"/>
                  <a:gd name="T30" fmla="*/ 52 w 150"/>
                  <a:gd name="T31" fmla="*/ 105 h 275"/>
                  <a:gd name="T32" fmla="*/ 4 w 150"/>
                  <a:gd name="T33" fmla="*/ 130 h 275"/>
                  <a:gd name="T34" fmla="*/ 4 w 150"/>
                  <a:gd name="T35" fmla="*/ 249 h 275"/>
                  <a:gd name="T36" fmla="*/ 80 w 150"/>
                  <a:gd name="T37" fmla="*/ 275 h 275"/>
                  <a:gd name="T38" fmla="*/ 99 w 150"/>
                  <a:gd name="T39" fmla="*/ 275 h 275"/>
                  <a:gd name="T40" fmla="*/ 101 w 150"/>
                  <a:gd name="T41" fmla="*/ 15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01" y="159"/>
                    </a:moveTo>
                    <a:cubicBezTo>
                      <a:pt x="102" y="149"/>
                      <a:pt x="110" y="142"/>
                      <a:pt x="129" y="133"/>
                    </a:cubicBezTo>
                    <a:cubicBezTo>
                      <a:pt x="135" y="129"/>
                      <a:pt x="143" y="126"/>
                      <a:pt x="150" y="124"/>
                    </a:cubicBezTo>
                    <a:cubicBezTo>
                      <a:pt x="141" y="117"/>
                      <a:pt x="122" y="109"/>
                      <a:pt x="108" y="105"/>
                    </a:cubicBezTo>
                    <a:cubicBezTo>
                      <a:pt x="108" y="88"/>
                      <a:pt x="108" y="88"/>
                      <a:pt x="108" y="88"/>
                    </a:cubicBezTo>
                    <a:cubicBezTo>
                      <a:pt x="110" y="84"/>
                      <a:pt x="113" y="80"/>
                      <a:pt x="114" y="75"/>
                    </a:cubicBezTo>
                    <a:cubicBezTo>
                      <a:pt x="118" y="74"/>
                      <a:pt x="120" y="71"/>
                      <a:pt x="121" y="67"/>
                    </a:cubicBezTo>
                    <a:cubicBezTo>
                      <a:pt x="122" y="54"/>
                      <a:pt x="122" y="54"/>
                      <a:pt x="122" y="54"/>
                    </a:cubicBezTo>
                    <a:cubicBezTo>
                      <a:pt x="123" y="51"/>
                      <a:pt x="121" y="47"/>
                      <a:pt x="119" y="46"/>
                    </a:cubicBezTo>
                    <a:cubicBezTo>
                      <a:pt x="118" y="17"/>
                      <a:pt x="109" y="0"/>
                      <a:pt x="80" y="0"/>
                    </a:cubicBezTo>
                    <a:cubicBezTo>
                      <a:pt x="51" y="0"/>
                      <a:pt x="42" y="17"/>
                      <a:pt x="41" y="46"/>
                    </a:cubicBezTo>
                    <a:cubicBezTo>
                      <a:pt x="39" y="47"/>
                      <a:pt x="37" y="51"/>
                      <a:pt x="38" y="54"/>
                    </a:cubicBezTo>
                    <a:cubicBezTo>
                      <a:pt x="39" y="67"/>
                      <a:pt x="39" y="67"/>
                      <a:pt x="39" y="67"/>
                    </a:cubicBezTo>
                    <a:cubicBezTo>
                      <a:pt x="40" y="71"/>
                      <a:pt x="42" y="74"/>
                      <a:pt x="46" y="75"/>
                    </a:cubicBezTo>
                    <a:cubicBezTo>
                      <a:pt x="47" y="80"/>
                      <a:pt x="50" y="84"/>
                      <a:pt x="52" y="88"/>
                    </a:cubicBezTo>
                    <a:cubicBezTo>
                      <a:pt x="52" y="105"/>
                      <a:pt x="52" y="105"/>
                      <a:pt x="52" y="105"/>
                    </a:cubicBezTo>
                    <a:cubicBezTo>
                      <a:pt x="34" y="110"/>
                      <a:pt x="5" y="123"/>
                      <a:pt x="4" y="130"/>
                    </a:cubicBezTo>
                    <a:cubicBezTo>
                      <a:pt x="2" y="144"/>
                      <a:pt x="0" y="203"/>
                      <a:pt x="4" y="249"/>
                    </a:cubicBezTo>
                    <a:cubicBezTo>
                      <a:pt x="6" y="270"/>
                      <a:pt x="40" y="275"/>
                      <a:pt x="80" y="275"/>
                    </a:cubicBezTo>
                    <a:cubicBezTo>
                      <a:pt x="87" y="275"/>
                      <a:pt x="93" y="275"/>
                      <a:pt x="99" y="275"/>
                    </a:cubicBezTo>
                    <a:cubicBezTo>
                      <a:pt x="97" y="228"/>
                      <a:pt x="98" y="174"/>
                      <a:pt x="101"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8" name="Freeform 59"/>
              <p:cNvSpPr>
                <a:spLocks/>
              </p:cNvSpPr>
              <p:nvPr/>
            </p:nvSpPr>
            <p:spPr bwMode="auto">
              <a:xfrm>
                <a:off x="858838" y="577850"/>
                <a:ext cx="190500"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69" name="Freeform 60"/>
              <p:cNvSpPr>
                <a:spLocks/>
              </p:cNvSpPr>
              <p:nvPr/>
            </p:nvSpPr>
            <p:spPr bwMode="auto">
              <a:xfrm>
                <a:off x="776288" y="814388"/>
                <a:ext cx="355600" cy="377825"/>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70" name="Group 69"/>
          <p:cNvGrpSpPr/>
          <p:nvPr/>
        </p:nvGrpSpPr>
        <p:grpSpPr>
          <a:xfrm>
            <a:off x="9749674" y="2659863"/>
            <a:ext cx="732402" cy="732402"/>
            <a:chOff x="6909580" y="3072255"/>
            <a:chExt cx="747283" cy="747283"/>
          </a:xfrm>
        </p:grpSpPr>
        <p:sp>
          <p:nvSpPr>
            <p:cNvPr id="71" name="Oval 70"/>
            <p:cNvSpPr/>
            <p:nvPr/>
          </p:nvSpPr>
          <p:spPr bwMode="auto">
            <a:xfrm flipH="1">
              <a:off x="6909580" y="3072255"/>
              <a:ext cx="747283" cy="747283"/>
            </a:xfrm>
            <a:prstGeom prst="ellipse">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72" name="Group 71"/>
            <p:cNvGrpSpPr/>
            <p:nvPr/>
          </p:nvGrpSpPr>
          <p:grpSpPr>
            <a:xfrm>
              <a:off x="7054392" y="3205099"/>
              <a:ext cx="457658" cy="481594"/>
              <a:chOff x="12277725" y="5773738"/>
              <a:chExt cx="758825" cy="798513"/>
            </a:xfrm>
            <a:solidFill>
              <a:schemeClr val="tx1"/>
            </a:solidFill>
          </p:grpSpPr>
          <p:sp>
            <p:nvSpPr>
              <p:cNvPr id="73" name="Freeform 64"/>
              <p:cNvSpPr>
                <a:spLocks/>
              </p:cNvSpPr>
              <p:nvPr/>
            </p:nvSpPr>
            <p:spPr bwMode="auto">
              <a:xfrm>
                <a:off x="12877800" y="5872163"/>
                <a:ext cx="158750" cy="609600"/>
              </a:xfrm>
              <a:custGeom>
                <a:avLst/>
                <a:gdLst>
                  <a:gd name="T0" fmla="*/ 50 w 100"/>
                  <a:gd name="T1" fmla="*/ 0 h 384"/>
                  <a:gd name="T2" fmla="*/ 0 w 100"/>
                  <a:gd name="T3" fmla="*/ 8 h 384"/>
                  <a:gd name="T4" fmla="*/ 0 w 100"/>
                  <a:gd name="T5" fmla="*/ 375 h 384"/>
                  <a:gd name="T6" fmla="*/ 18 w 100"/>
                  <a:gd name="T7" fmla="*/ 384 h 384"/>
                  <a:gd name="T8" fmla="*/ 100 w 100"/>
                  <a:gd name="T9" fmla="*/ 374 h 384"/>
                  <a:gd name="T10" fmla="*/ 100 w 100"/>
                  <a:gd name="T11" fmla="*/ 28 h 384"/>
                  <a:gd name="T12" fmla="*/ 50 w 100"/>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100" h="384">
                    <a:moveTo>
                      <a:pt x="50" y="0"/>
                    </a:moveTo>
                    <a:lnTo>
                      <a:pt x="0" y="8"/>
                    </a:lnTo>
                    <a:lnTo>
                      <a:pt x="0" y="375"/>
                    </a:lnTo>
                    <a:lnTo>
                      <a:pt x="18" y="384"/>
                    </a:lnTo>
                    <a:lnTo>
                      <a:pt x="100" y="374"/>
                    </a:lnTo>
                    <a:lnTo>
                      <a:pt x="100" y="28"/>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4" name="Freeform 65"/>
              <p:cNvSpPr>
                <a:spLocks/>
              </p:cNvSpPr>
              <p:nvPr/>
            </p:nvSpPr>
            <p:spPr bwMode="auto">
              <a:xfrm>
                <a:off x="12277725" y="5970588"/>
                <a:ext cx="149225" cy="450850"/>
              </a:xfrm>
              <a:custGeom>
                <a:avLst/>
                <a:gdLst>
                  <a:gd name="T0" fmla="*/ 0 w 94"/>
                  <a:gd name="T1" fmla="*/ 14 h 284"/>
                  <a:gd name="T2" fmla="*/ 0 w 94"/>
                  <a:gd name="T3" fmla="*/ 248 h 284"/>
                  <a:gd name="T4" fmla="*/ 65 w 94"/>
                  <a:gd name="T5" fmla="*/ 284 h 284"/>
                  <a:gd name="T6" fmla="*/ 94 w 94"/>
                  <a:gd name="T7" fmla="*/ 280 h 284"/>
                  <a:gd name="T8" fmla="*/ 94 w 94"/>
                  <a:gd name="T9" fmla="*/ 0 h 284"/>
                  <a:gd name="T10" fmla="*/ 0 w 94"/>
                  <a:gd name="T11" fmla="*/ 14 h 284"/>
                </a:gdLst>
                <a:ahLst/>
                <a:cxnLst>
                  <a:cxn ang="0">
                    <a:pos x="T0" y="T1"/>
                  </a:cxn>
                  <a:cxn ang="0">
                    <a:pos x="T2" y="T3"/>
                  </a:cxn>
                  <a:cxn ang="0">
                    <a:pos x="T4" y="T5"/>
                  </a:cxn>
                  <a:cxn ang="0">
                    <a:pos x="T6" y="T7"/>
                  </a:cxn>
                  <a:cxn ang="0">
                    <a:pos x="T8" y="T9"/>
                  </a:cxn>
                  <a:cxn ang="0">
                    <a:pos x="T10" y="T11"/>
                  </a:cxn>
                </a:cxnLst>
                <a:rect l="0" t="0" r="r" b="b"/>
                <a:pathLst>
                  <a:path w="94" h="284">
                    <a:moveTo>
                      <a:pt x="0" y="14"/>
                    </a:moveTo>
                    <a:lnTo>
                      <a:pt x="0" y="248"/>
                    </a:lnTo>
                    <a:lnTo>
                      <a:pt x="65" y="284"/>
                    </a:lnTo>
                    <a:lnTo>
                      <a:pt x="94" y="280"/>
                    </a:lnTo>
                    <a:lnTo>
                      <a:pt x="9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5" name="Freeform 66"/>
              <p:cNvSpPr>
                <a:spLocks noEditPoints="1"/>
              </p:cNvSpPr>
              <p:nvPr/>
            </p:nvSpPr>
            <p:spPr bwMode="auto">
              <a:xfrm>
                <a:off x="12457113" y="5773738"/>
                <a:ext cx="388938" cy="798513"/>
              </a:xfrm>
              <a:custGeom>
                <a:avLst/>
                <a:gdLst>
                  <a:gd name="T0" fmla="*/ 0 w 245"/>
                  <a:gd name="T1" fmla="*/ 458 h 503"/>
                  <a:gd name="T2" fmla="*/ 245 w 245"/>
                  <a:gd name="T3" fmla="*/ 44 h 503"/>
                  <a:gd name="T4" fmla="*/ 104 w 245"/>
                  <a:gd name="T5" fmla="*/ 91 h 503"/>
                  <a:gd name="T6" fmla="*/ 175 w 245"/>
                  <a:gd name="T7" fmla="*/ 81 h 503"/>
                  <a:gd name="T8" fmla="*/ 177 w 245"/>
                  <a:gd name="T9" fmla="*/ 111 h 503"/>
                  <a:gd name="T10" fmla="*/ 107 w 245"/>
                  <a:gd name="T11" fmla="*/ 123 h 503"/>
                  <a:gd name="T12" fmla="*/ 104 w 245"/>
                  <a:gd name="T13" fmla="*/ 187 h 503"/>
                  <a:gd name="T14" fmla="*/ 106 w 245"/>
                  <a:gd name="T15" fmla="*/ 156 h 503"/>
                  <a:gd name="T16" fmla="*/ 132 w 245"/>
                  <a:gd name="T17" fmla="*/ 155 h 503"/>
                  <a:gd name="T18" fmla="*/ 131 w 245"/>
                  <a:gd name="T19" fmla="*/ 185 h 503"/>
                  <a:gd name="T20" fmla="*/ 104 w 245"/>
                  <a:gd name="T21" fmla="*/ 187 h 503"/>
                  <a:gd name="T22" fmla="*/ 104 w 245"/>
                  <a:gd name="T23" fmla="*/ 222 h 503"/>
                  <a:gd name="T24" fmla="*/ 177 w 245"/>
                  <a:gd name="T25" fmla="*/ 212 h 503"/>
                  <a:gd name="T26" fmla="*/ 177 w 245"/>
                  <a:gd name="T27" fmla="*/ 245 h 503"/>
                  <a:gd name="T28" fmla="*/ 104 w 245"/>
                  <a:gd name="T29" fmla="*/ 254 h 503"/>
                  <a:gd name="T30" fmla="*/ 132 w 245"/>
                  <a:gd name="T31" fmla="*/ 447 h 503"/>
                  <a:gd name="T32" fmla="*/ 107 w 245"/>
                  <a:gd name="T33" fmla="*/ 453 h 503"/>
                  <a:gd name="T34" fmla="*/ 104 w 245"/>
                  <a:gd name="T35" fmla="*/ 422 h 503"/>
                  <a:gd name="T36" fmla="*/ 130 w 245"/>
                  <a:gd name="T37" fmla="*/ 417 h 503"/>
                  <a:gd name="T38" fmla="*/ 132 w 245"/>
                  <a:gd name="T39" fmla="*/ 352 h 503"/>
                  <a:gd name="T40" fmla="*/ 131 w 245"/>
                  <a:gd name="T41" fmla="*/ 383 h 503"/>
                  <a:gd name="T42" fmla="*/ 104 w 245"/>
                  <a:gd name="T43" fmla="*/ 384 h 503"/>
                  <a:gd name="T44" fmla="*/ 106 w 245"/>
                  <a:gd name="T45" fmla="*/ 354 h 503"/>
                  <a:gd name="T46" fmla="*/ 132 w 245"/>
                  <a:gd name="T47" fmla="*/ 352 h 503"/>
                  <a:gd name="T48" fmla="*/ 132 w 245"/>
                  <a:gd name="T49" fmla="*/ 316 h 503"/>
                  <a:gd name="T50" fmla="*/ 104 w 245"/>
                  <a:gd name="T51" fmla="*/ 320 h 503"/>
                  <a:gd name="T52" fmla="*/ 104 w 245"/>
                  <a:gd name="T53" fmla="*/ 289 h 503"/>
                  <a:gd name="T54" fmla="*/ 132 w 245"/>
                  <a:gd name="T55" fmla="*/ 285 h 503"/>
                  <a:gd name="T56" fmla="*/ 177 w 245"/>
                  <a:gd name="T57" fmla="*/ 441 h 503"/>
                  <a:gd name="T58" fmla="*/ 152 w 245"/>
                  <a:gd name="T59" fmla="*/ 446 h 503"/>
                  <a:gd name="T60" fmla="*/ 149 w 245"/>
                  <a:gd name="T61" fmla="*/ 416 h 503"/>
                  <a:gd name="T62" fmla="*/ 175 w 245"/>
                  <a:gd name="T63" fmla="*/ 410 h 503"/>
                  <a:gd name="T64" fmla="*/ 222 w 245"/>
                  <a:gd name="T65" fmla="*/ 340 h 503"/>
                  <a:gd name="T66" fmla="*/ 221 w 245"/>
                  <a:gd name="T67" fmla="*/ 371 h 503"/>
                  <a:gd name="T68" fmla="*/ 194 w 245"/>
                  <a:gd name="T69" fmla="*/ 372 h 503"/>
                  <a:gd name="T70" fmla="*/ 196 w 245"/>
                  <a:gd name="T71" fmla="*/ 342 h 503"/>
                  <a:gd name="T72" fmla="*/ 222 w 245"/>
                  <a:gd name="T73" fmla="*/ 340 h 503"/>
                  <a:gd name="T74" fmla="*/ 222 w 245"/>
                  <a:gd name="T75" fmla="*/ 305 h 503"/>
                  <a:gd name="T76" fmla="*/ 149 w 245"/>
                  <a:gd name="T77" fmla="*/ 315 h 503"/>
                  <a:gd name="T78" fmla="*/ 149 w 245"/>
                  <a:gd name="T79" fmla="*/ 282 h 503"/>
                  <a:gd name="T80" fmla="*/ 222 w 245"/>
                  <a:gd name="T81" fmla="*/ 271 h 503"/>
                  <a:gd name="T82" fmla="*/ 222 w 245"/>
                  <a:gd name="T83" fmla="*/ 171 h 503"/>
                  <a:gd name="T84" fmla="*/ 197 w 245"/>
                  <a:gd name="T85" fmla="*/ 176 h 503"/>
                  <a:gd name="T86" fmla="*/ 194 w 245"/>
                  <a:gd name="T87" fmla="*/ 146 h 503"/>
                  <a:gd name="T88" fmla="*/ 220 w 245"/>
                  <a:gd name="T89" fmla="*/ 140 h 503"/>
                  <a:gd name="T90" fmla="*/ 222 w 245"/>
                  <a:gd name="T91" fmla="*/ 76 h 503"/>
                  <a:gd name="T92" fmla="*/ 221 w 245"/>
                  <a:gd name="T93" fmla="*/ 106 h 503"/>
                  <a:gd name="T94" fmla="*/ 194 w 245"/>
                  <a:gd name="T95" fmla="*/ 107 h 503"/>
                  <a:gd name="T96" fmla="*/ 196 w 245"/>
                  <a:gd name="T97" fmla="*/ 77 h 503"/>
                  <a:gd name="T98" fmla="*/ 222 w 245"/>
                  <a:gd name="T99" fmla="*/ 7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503">
                    <a:moveTo>
                      <a:pt x="163" y="0"/>
                    </a:moveTo>
                    <a:lnTo>
                      <a:pt x="0" y="23"/>
                    </a:lnTo>
                    <a:lnTo>
                      <a:pt x="0" y="458"/>
                    </a:lnTo>
                    <a:lnTo>
                      <a:pt x="82" y="503"/>
                    </a:lnTo>
                    <a:lnTo>
                      <a:pt x="245" y="479"/>
                    </a:lnTo>
                    <a:lnTo>
                      <a:pt x="245" y="44"/>
                    </a:lnTo>
                    <a:lnTo>
                      <a:pt x="163" y="0"/>
                    </a:lnTo>
                    <a:close/>
                    <a:moveTo>
                      <a:pt x="104" y="121"/>
                    </a:moveTo>
                    <a:lnTo>
                      <a:pt x="104" y="91"/>
                    </a:lnTo>
                    <a:lnTo>
                      <a:pt x="104" y="90"/>
                    </a:lnTo>
                    <a:lnTo>
                      <a:pt x="106" y="90"/>
                    </a:lnTo>
                    <a:lnTo>
                      <a:pt x="175" y="81"/>
                    </a:lnTo>
                    <a:lnTo>
                      <a:pt x="177" y="79"/>
                    </a:lnTo>
                    <a:lnTo>
                      <a:pt x="177" y="82"/>
                    </a:lnTo>
                    <a:lnTo>
                      <a:pt x="177" y="111"/>
                    </a:lnTo>
                    <a:lnTo>
                      <a:pt x="177" y="113"/>
                    </a:lnTo>
                    <a:lnTo>
                      <a:pt x="176" y="113"/>
                    </a:lnTo>
                    <a:lnTo>
                      <a:pt x="107" y="123"/>
                    </a:lnTo>
                    <a:lnTo>
                      <a:pt x="104" y="123"/>
                    </a:lnTo>
                    <a:lnTo>
                      <a:pt x="104" y="121"/>
                    </a:lnTo>
                    <a:close/>
                    <a:moveTo>
                      <a:pt x="104" y="187"/>
                    </a:moveTo>
                    <a:lnTo>
                      <a:pt x="104" y="158"/>
                    </a:lnTo>
                    <a:lnTo>
                      <a:pt x="104" y="156"/>
                    </a:lnTo>
                    <a:lnTo>
                      <a:pt x="106" y="156"/>
                    </a:lnTo>
                    <a:lnTo>
                      <a:pt x="130" y="152"/>
                    </a:lnTo>
                    <a:lnTo>
                      <a:pt x="132" y="152"/>
                    </a:lnTo>
                    <a:lnTo>
                      <a:pt x="132" y="155"/>
                    </a:lnTo>
                    <a:lnTo>
                      <a:pt x="132" y="183"/>
                    </a:lnTo>
                    <a:lnTo>
                      <a:pt x="132" y="185"/>
                    </a:lnTo>
                    <a:lnTo>
                      <a:pt x="131" y="185"/>
                    </a:lnTo>
                    <a:lnTo>
                      <a:pt x="107" y="188"/>
                    </a:lnTo>
                    <a:lnTo>
                      <a:pt x="104" y="189"/>
                    </a:lnTo>
                    <a:lnTo>
                      <a:pt x="104" y="187"/>
                    </a:lnTo>
                    <a:close/>
                    <a:moveTo>
                      <a:pt x="104" y="253"/>
                    </a:moveTo>
                    <a:lnTo>
                      <a:pt x="104" y="224"/>
                    </a:lnTo>
                    <a:lnTo>
                      <a:pt x="104" y="222"/>
                    </a:lnTo>
                    <a:lnTo>
                      <a:pt x="106" y="222"/>
                    </a:lnTo>
                    <a:lnTo>
                      <a:pt x="175" y="212"/>
                    </a:lnTo>
                    <a:lnTo>
                      <a:pt x="177" y="212"/>
                    </a:lnTo>
                    <a:lnTo>
                      <a:pt x="177" y="215"/>
                    </a:lnTo>
                    <a:lnTo>
                      <a:pt x="177" y="242"/>
                    </a:lnTo>
                    <a:lnTo>
                      <a:pt x="177" y="245"/>
                    </a:lnTo>
                    <a:lnTo>
                      <a:pt x="176" y="245"/>
                    </a:lnTo>
                    <a:lnTo>
                      <a:pt x="107" y="254"/>
                    </a:lnTo>
                    <a:lnTo>
                      <a:pt x="104" y="254"/>
                    </a:lnTo>
                    <a:lnTo>
                      <a:pt x="104" y="253"/>
                    </a:lnTo>
                    <a:close/>
                    <a:moveTo>
                      <a:pt x="132" y="418"/>
                    </a:moveTo>
                    <a:lnTo>
                      <a:pt x="132" y="447"/>
                    </a:lnTo>
                    <a:lnTo>
                      <a:pt x="132" y="449"/>
                    </a:lnTo>
                    <a:lnTo>
                      <a:pt x="131" y="449"/>
                    </a:lnTo>
                    <a:lnTo>
                      <a:pt x="107" y="453"/>
                    </a:lnTo>
                    <a:lnTo>
                      <a:pt x="104" y="453"/>
                    </a:lnTo>
                    <a:lnTo>
                      <a:pt x="104" y="450"/>
                    </a:lnTo>
                    <a:lnTo>
                      <a:pt x="104" y="422"/>
                    </a:lnTo>
                    <a:lnTo>
                      <a:pt x="104" y="420"/>
                    </a:lnTo>
                    <a:lnTo>
                      <a:pt x="106" y="420"/>
                    </a:lnTo>
                    <a:lnTo>
                      <a:pt x="130" y="417"/>
                    </a:lnTo>
                    <a:lnTo>
                      <a:pt x="132" y="416"/>
                    </a:lnTo>
                    <a:lnTo>
                      <a:pt x="132" y="418"/>
                    </a:lnTo>
                    <a:close/>
                    <a:moveTo>
                      <a:pt x="132" y="352"/>
                    </a:moveTo>
                    <a:lnTo>
                      <a:pt x="132" y="381"/>
                    </a:lnTo>
                    <a:lnTo>
                      <a:pt x="132" y="383"/>
                    </a:lnTo>
                    <a:lnTo>
                      <a:pt x="131" y="383"/>
                    </a:lnTo>
                    <a:lnTo>
                      <a:pt x="107" y="387"/>
                    </a:lnTo>
                    <a:lnTo>
                      <a:pt x="104" y="387"/>
                    </a:lnTo>
                    <a:lnTo>
                      <a:pt x="104" y="384"/>
                    </a:lnTo>
                    <a:lnTo>
                      <a:pt x="104" y="356"/>
                    </a:lnTo>
                    <a:lnTo>
                      <a:pt x="104" y="354"/>
                    </a:lnTo>
                    <a:lnTo>
                      <a:pt x="106" y="354"/>
                    </a:lnTo>
                    <a:lnTo>
                      <a:pt x="130" y="351"/>
                    </a:lnTo>
                    <a:lnTo>
                      <a:pt x="132" y="350"/>
                    </a:lnTo>
                    <a:lnTo>
                      <a:pt x="132" y="352"/>
                    </a:lnTo>
                    <a:close/>
                    <a:moveTo>
                      <a:pt x="132" y="286"/>
                    </a:moveTo>
                    <a:lnTo>
                      <a:pt x="132" y="315"/>
                    </a:lnTo>
                    <a:lnTo>
                      <a:pt x="132" y="316"/>
                    </a:lnTo>
                    <a:lnTo>
                      <a:pt x="131" y="318"/>
                    </a:lnTo>
                    <a:lnTo>
                      <a:pt x="107" y="320"/>
                    </a:lnTo>
                    <a:lnTo>
                      <a:pt x="104" y="320"/>
                    </a:lnTo>
                    <a:lnTo>
                      <a:pt x="104" y="319"/>
                    </a:lnTo>
                    <a:lnTo>
                      <a:pt x="104" y="290"/>
                    </a:lnTo>
                    <a:lnTo>
                      <a:pt x="104" y="289"/>
                    </a:lnTo>
                    <a:lnTo>
                      <a:pt x="106" y="287"/>
                    </a:lnTo>
                    <a:lnTo>
                      <a:pt x="130" y="285"/>
                    </a:lnTo>
                    <a:lnTo>
                      <a:pt x="132" y="285"/>
                    </a:lnTo>
                    <a:lnTo>
                      <a:pt x="132" y="286"/>
                    </a:lnTo>
                    <a:close/>
                    <a:moveTo>
                      <a:pt x="177" y="412"/>
                    </a:moveTo>
                    <a:lnTo>
                      <a:pt x="177" y="441"/>
                    </a:lnTo>
                    <a:lnTo>
                      <a:pt x="177" y="442"/>
                    </a:lnTo>
                    <a:lnTo>
                      <a:pt x="176" y="444"/>
                    </a:lnTo>
                    <a:lnTo>
                      <a:pt x="152" y="446"/>
                    </a:lnTo>
                    <a:lnTo>
                      <a:pt x="149" y="446"/>
                    </a:lnTo>
                    <a:lnTo>
                      <a:pt x="149" y="445"/>
                    </a:lnTo>
                    <a:lnTo>
                      <a:pt x="149" y="416"/>
                    </a:lnTo>
                    <a:lnTo>
                      <a:pt x="149" y="413"/>
                    </a:lnTo>
                    <a:lnTo>
                      <a:pt x="151" y="413"/>
                    </a:lnTo>
                    <a:lnTo>
                      <a:pt x="175" y="410"/>
                    </a:lnTo>
                    <a:lnTo>
                      <a:pt x="177" y="410"/>
                    </a:lnTo>
                    <a:lnTo>
                      <a:pt x="177" y="412"/>
                    </a:lnTo>
                    <a:close/>
                    <a:moveTo>
                      <a:pt x="222" y="340"/>
                    </a:moveTo>
                    <a:lnTo>
                      <a:pt x="222" y="368"/>
                    </a:lnTo>
                    <a:lnTo>
                      <a:pt x="222" y="371"/>
                    </a:lnTo>
                    <a:lnTo>
                      <a:pt x="221" y="371"/>
                    </a:lnTo>
                    <a:lnTo>
                      <a:pt x="197" y="373"/>
                    </a:lnTo>
                    <a:lnTo>
                      <a:pt x="194" y="375"/>
                    </a:lnTo>
                    <a:lnTo>
                      <a:pt x="194" y="372"/>
                    </a:lnTo>
                    <a:lnTo>
                      <a:pt x="194" y="343"/>
                    </a:lnTo>
                    <a:lnTo>
                      <a:pt x="194" y="342"/>
                    </a:lnTo>
                    <a:lnTo>
                      <a:pt x="196" y="342"/>
                    </a:lnTo>
                    <a:lnTo>
                      <a:pt x="220" y="338"/>
                    </a:lnTo>
                    <a:lnTo>
                      <a:pt x="222" y="338"/>
                    </a:lnTo>
                    <a:lnTo>
                      <a:pt x="222" y="340"/>
                    </a:lnTo>
                    <a:close/>
                    <a:moveTo>
                      <a:pt x="222" y="274"/>
                    </a:moveTo>
                    <a:lnTo>
                      <a:pt x="222" y="302"/>
                    </a:lnTo>
                    <a:lnTo>
                      <a:pt x="222" y="305"/>
                    </a:lnTo>
                    <a:lnTo>
                      <a:pt x="221" y="305"/>
                    </a:lnTo>
                    <a:lnTo>
                      <a:pt x="152" y="314"/>
                    </a:lnTo>
                    <a:lnTo>
                      <a:pt x="149" y="315"/>
                    </a:lnTo>
                    <a:lnTo>
                      <a:pt x="149" y="312"/>
                    </a:lnTo>
                    <a:lnTo>
                      <a:pt x="149" y="283"/>
                    </a:lnTo>
                    <a:lnTo>
                      <a:pt x="149" y="282"/>
                    </a:lnTo>
                    <a:lnTo>
                      <a:pt x="151" y="282"/>
                    </a:lnTo>
                    <a:lnTo>
                      <a:pt x="220" y="271"/>
                    </a:lnTo>
                    <a:lnTo>
                      <a:pt x="222" y="271"/>
                    </a:lnTo>
                    <a:lnTo>
                      <a:pt x="222" y="274"/>
                    </a:lnTo>
                    <a:close/>
                    <a:moveTo>
                      <a:pt x="222" y="142"/>
                    </a:moveTo>
                    <a:lnTo>
                      <a:pt x="222" y="171"/>
                    </a:lnTo>
                    <a:lnTo>
                      <a:pt x="222" y="172"/>
                    </a:lnTo>
                    <a:lnTo>
                      <a:pt x="221" y="172"/>
                    </a:lnTo>
                    <a:lnTo>
                      <a:pt x="197" y="176"/>
                    </a:lnTo>
                    <a:lnTo>
                      <a:pt x="194" y="176"/>
                    </a:lnTo>
                    <a:lnTo>
                      <a:pt x="194" y="173"/>
                    </a:lnTo>
                    <a:lnTo>
                      <a:pt x="194" y="146"/>
                    </a:lnTo>
                    <a:lnTo>
                      <a:pt x="194" y="143"/>
                    </a:lnTo>
                    <a:lnTo>
                      <a:pt x="196" y="143"/>
                    </a:lnTo>
                    <a:lnTo>
                      <a:pt x="220" y="140"/>
                    </a:lnTo>
                    <a:lnTo>
                      <a:pt x="222" y="139"/>
                    </a:lnTo>
                    <a:lnTo>
                      <a:pt x="222" y="142"/>
                    </a:lnTo>
                    <a:close/>
                    <a:moveTo>
                      <a:pt x="222" y="76"/>
                    </a:moveTo>
                    <a:lnTo>
                      <a:pt x="222" y="105"/>
                    </a:lnTo>
                    <a:lnTo>
                      <a:pt x="222" y="106"/>
                    </a:lnTo>
                    <a:lnTo>
                      <a:pt x="221" y="106"/>
                    </a:lnTo>
                    <a:lnTo>
                      <a:pt x="197" y="110"/>
                    </a:lnTo>
                    <a:lnTo>
                      <a:pt x="194" y="110"/>
                    </a:lnTo>
                    <a:lnTo>
                      <a:pt x="194" y="107"/>
                    </a:lnTo>
                    <a:lnTo>
                      <a:pt x="194" y="79"/>
                    </a:lnTo>
                    <a:lnTo>
                      <a:pt x="194" y="77"/>
                    </a:lnTo>
                    <a:lnTo>
                      <a:pt x="196" y="77"/>
                    </a:lnTo>
                    <a:lnTo>
                      <a:pt x="220" y="74"/>
                    </a:lnTo>
                    <a:lnTo>
                      <a:pt x="222" y="73"/>
                    </a:lnTo>
                    <a:lnTo>
                      <a:pt x="22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76" name="Group 75"/>
          <p:cNvGrpSpPr/>
          <p:nvPr/>
        </p:nvGrpSpPr>
        <p:grpSpPr>
          <a:xfrm>
            <a:off x="9749674" y="1969230"/>
            <a:ext cx="732402" cy="732402"/>
            <a:chOff x="6909580" y="2367590"/>
            <a:chExt cx="747283" cy="747283"/>
          </a:xfrm>
        </p:grpSpPr>
        <p:sp>
          <p:nvSpPr>
            <p:cNvPr id="77" name="Flowchart: Off-page Connector 76"/>
            <p:cNvSpPr/>
            <p:nvPr/>
          </p:nvSpPr>
          <p:spPr bwMode="auto">
            <a:xfrm flipH="1">
              <a:off x="6909580" y="2367590"/>
              <a:ext cx="747283" cy="747283"/>
            </a:xfrm>
            <a:prstGeom prst="flowChartOffpageConnector">
              <a:avLst/>
            </a:prstGeom>
            <a:solidFill>
              <a:srgbClr val="FFFFFF"/>
            </a:solidFill>
            <a:ln w="38100">
              <a:solidFill>
                <a:schemeClr val="tx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78" name="Group 77"/>
            <p:cNvGrpSpPr/>
            <p:nvPr/>
          </p:nvGrpSpPr>
          <p:grpSpPr>
            <a:xfrm>
              <a:off x="6978192" y="2448281"/>
              <a:ext cx="610058" cy="491138"/>
              <a:chOff x="546100" y="536575"/>
              <a:chExt cx="814388" cy="655638"/>
            </a:xfrm>
            <a:solidFill>
              <a:schemeClr val="tx1"/>
            </a:solidFill>
          </p:grpSpPr>
          <p:sp>
            <p:nvSpPr>
              <p:cNvPr id="79" name="Freeform 57"/>
              <p:cNvSpPr>
                <a:spLocks/>
              </p:cNvSpPr>
              <p:nvPr/>
            </p:nvSpPr>
            <p:spPr bwMode="auto">
              <a:xfrm>
                <a:off x="1054100" y="536575"/>
                <a:ext cx="306388" cy="563562"/>
              </a:xfrm>
              <a:custGeom>
                <a:avLst/>
                <a:gdLst>
                  <a:gd name="T0" fmla="*/ 146 w 150"/>
                  <a:gd name="T1" fmla="*/ 130 h 275"/>
                  <a:gd name="T2" fmla="*/ 98 w 150"/>
                  <a:gd name="T3" fmla="*/ 105 h 275"/>
                  <a:gd name="T4" fmla="*/ 98 w 150"/>
                  <a:gd name="T5" fmla="*/ 88 h 275"/>
                  <a:gd name="T6" fmla="*/ 105 w 150"/>
                  <a:gd name="T7" fmla="*/ 75 h 275"/>
                  <a:gd name="T8" fmla="*/ 111 w 150"/>
                  <a:gd name="T9" fmla="*/ 67 h 275"/>
                  <a:gd name="T10" fmla="*/ 113 w 150"/>
                  <a:gd name="T11" fmla="*/ 54 h 275"/>
                  <a:gd name="T12" fmla="*/ 109 w 150"/>
                  <a:gd name="T13" fmla="*/ 46 h 275"/>
                  <a:gd name="T14" fmla="*/ 70 w 150"/>
                  <a:gd name="T15" fmla="*/ 0 h 275"/>
                  <a:gd name="T16" fmla="*/ 32 w 150"/>
                  <a:gd name="T17" fmla="*/ 46 h 275"/>
                  <a:gd name="T18" fmla="*/ 28 w 150"/>
                  <a:gd name="T19" fmla="*/ 54 h 275"/>
                  <a:gd name="T20" fmla="*/ 30 w 150"/>
                  <a:gd name="T21" fmla="*/ 67 h 275"/>
                  <a:gd name="T22" fmla="*/ 36 w 150"/>
                  <a:gd name="T23" fmla="*/ 75 h 275"/>
                  <a:gd name="T24" fmla="*/ 43 w 150"/>
                  <a:gd name="T25" fmla="*/ 88 h 275"/>
                  <a:gd name="T26" fmla="*/ 43 w 150"/>
                  <a:gd name="T27" fmla="*/ 105 h 275"/>
                  <a:gd name="T28" fmla="*/ 0 w 150"/>
                  <a:gd name="T29" fmla="*/ 124 h 275"/>
                  <a:gd name="T30" fmla="*/ 22 w 150"/>
                  <a:gd name="T31" fmla="*/ 133 h 275"/>
                  <a:gd name="T32" fmla="*/ 50 w 150"/>
                  <a:gd name="T33" fmla="*/ 159 h 275"/>
                  <a:gd name="T34" fmla="*/ 51 w 150"/>
                  <a:gd name="T35" fmla="*/ 275 h 275"/>
                  <a:gd name="T36" fmla="*/ 70 w 150"/>
                  <a:gd name="T37" fmla="*/ 275 h 275"/>
                  <a:gd name="T38" fmla="*/ 146 w 150"/>
                  <a:gd name="T39" fmla="*/ 249 h 275"/>
                  <a:gd name="T40" fmla="*/ 146 w 150"/>
                  <a:gd name="T41" fmla="*/ 13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46" y="130"/>
                    </a:moveTo>
                    <a:cubicBezTo>
                      <a:pt x="145" y="123"/>
                      <a:pt x="116" y="110"/>
                      <a:pt x="98" y="105"/>
                    </a:cubicBezTo>
                    <a:cubicBezTo>
                      <a:pt x="98" y="88"/>
                      <a:pt x="98" y="88"/>
                      <a:pt x="98" y="88"/>
                    </a:cubicBezTo>
                    <a:cubicBezTo>
                      <a:pt x="101" y="84"/>
                      <a:pt x="103" y="80"/>
                      <a:pt x="105" y="75"/>
                    </a:cubicBezTo>
                    <a:cubicBezTo>
                      <a:pt x="108" y="74"/>
                      <a:pt x="111" y="71"/>
                      <a:pt x="111" y="67"/>
                    </a:cubicBezTo>
                    <a:cubicBezTo>
                      <a:pt x="113" y="54"/>
                      <a:pt x="113" y="54"/>
                      <a:pt x="113" y="54"/>
                    </a:cubicBezTo>
                    <a:cubicBezTo>
                      <a:pt x="113" y="51"/>
                      <a:pt x="112" y="47"/>
                      <a:pt x="109" y="46"/>
                    </a:cubicBezTo>
                    <a:cubicBezTo>
                      <a:pt x="108" y="17"/>
                      <a:pt x="99" y="0"/>
                      <a:pt x="70" y="0"/>
                    </a:cubicBezTo>
                    <a:cubicBezTo>
                      <a:pt x="42" y="0"/>
                      <a:pt x="32" y="17"/>
                      <a:pt x="32" y="46"/>
                    </a:cubicBezTo>
                    <a:cubicBezTo>
                      <a:pt x="29" y="47"/>
                      <a:pt x="28" y="51"/>
                      <a:pt x="28" y="54"/>
                    </a:cubicBezTo>
                    <a:cubicBezTo>
                      <a:pt x="30" y="67"/>
                      <a:pt x="30" y="67"/>
                      <a:pt x="30" y="67"/>
                    </a:cubicBezTo>
                    <a:cubicBezTo>
                      <a:pt x="30" y="71"/>
                      <a:pt x="33" y="74"/>
                      <a:pt x="36" y="75"/>
                    </a:cubicBezTo>
                    <a:cubicBezTo>
                      <a:pt x="38" y="80"/>
                      <a:pt x="40" y="84"/>
                      <a:pt x="43" y="88"/>
                    </a:cubicBezTo>
                    <a:cubicBezTo>
                      <a:pt x="43" y="105"/>
                      <a:pt x="43" y="105"/>
                      <a:pt x="43" y="105"/>
                    </a:cubicBezTo>
                    <a:cubicBezTo>
                      <a:pt x="29" y="109"/>
                      <a:pt x="9" y="117"/>
                      <a:pt x="0" y="124"/>
                    </a:cubicBezTo>
                    <a:cubicBezTo>
                      <a:pt x="7" y="126"/>
                      <a:pt x="15" y="129"/>
                      <a:pt x="22" y="133"/>
                    </a:cubicBezTo>
                    <a:cubicBezTo>
                      <a:pt x="40" y="142"/>
                      <a:pt x="48" y="149"/>
                      <a:pt x="50" y="159"/>
                    </a:cubicBezTo>
                    <a:cubicBezTo>
                      <a:pt x="52" y="174"/>
                      <a:pt x="54" y="228"/>
                      <a:pt x="51" y="275"/>
                    </a:cubicBezTo>
                    <a:cubicBezTo>
                      <a:pt x="57" y="275"/>
                      <a:pt x="64" y="275"/>
                      <a:pt x="70" y="275"/>
                    </a:cubicBezTo>
                    <a:cubicBezTo>
                      <a:pt x="110" y="275"/>
                      <a:pt x="144" y="270"/>
                      <a:pt x="146" y="249"/>
                    </a:cubicBezTo>
                    <a:cubicBezTo>
                      <a:pt x="150" y="203"/>
                      <a:pt x="148" y="144"/>
                      <a:pt x="146"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80" name="Freeform 58"/>
              <p:cNvSpPr>
                <a:spLocks/>
              </p:cNvSpPr>
              <p:nvPr/>
            </p:nvSpPr>
            <p:spPr bwMode="auto">
              <a:xfrm>
                <a:off x="546100" y="536575"/>
                <a:ext cx="307975" cy="563562"/>
              </a:xfrm>
              <a:custGeom>
                <a:avLst/>
                <a:gdLst>
                  <a:gd name="T0" fmla="*/ 101 w 150"/>
                  <a:gd name="T1" fmla="*/ 159 h 275"/>
                  <a:gd name="T2" fmla="*/ 129 w 150"/>
                  <a:gd name="T3" fmla="*/ 133 h 275"/>
                  <a:gd name="T4" fmla="*/ 150 w 150"/>
                  <a:gd name="T5" fmla="*/ 124 h 275"/>
                  <a:gd name="T6" fmla="*/ 108 w 150"/>
                  <a:gd name="T7" fmla="*/ 105 h 275"/>
                  <a:gd name="T8" fmla="*/ 108 w 150"/>
                  <a:gd name="T9" fmla="*/ 88 h 275"/>
                  <a:gd name="T10" fmla="*/ 114 w 150"/>
                  <a:gd name="T11" fmla="*/ 75 h 275"/>
                  <a:gd name="T12" fmla="*/ 121 w 150"/>
                  <a:gd name="T13" fmla="*/ 67 h 275"/>
                  <a:gd name="T14" fmla="*/ 122 w 150"/>
                  <a:gd name="T15" fmla="*/ 54 h 275"/>
                  <a:gd name="T16" fmla="*/ 119 w 150"/>
                  <a:gd name="T17" fmla="*/ 46 h 275"/>
                  <a:gd name="T18" fmla="*/ 80 w 150"/>
                  <a:gd name="T19" fmla="*/ 0 h 275"/>
                  <a:gd name="T20" fmla="*/ 41 w 150"/>
                  <a:gd name="T21" fmla="*/ 46 h 275"/>
                  <a:gd name="T22" fmla="*/ 38 w 150"/>
                  <a:gd name="T23" fmla="*/ 54 h 275"/>
                  <a:gd name="T24" fmla="*/ 39 w 150"/>
                  <a:gd name="T25" fmla="*/ 67 h 275"/>
                  <a:gd name="T26" fmla="*/ 46 w 150"/>
                  <a:gd name="T27" fmla="*/ 75 h 275"/>
                  <a:gd name="T28" fmla="*/ 52 w 150"/>
                  <a:gd name="T29" fmla="*/ 88 h 275"/>
                  <a:gd name="T30" fmla="*/ 52 w 150"/>
                  <a:gd name="T31" fmla="*/ 105 h 275"/>
                  <a:gd name="T32" fmla="*/ 4 w 150"/>
                  <a:gd name="T33" fmla="*/ 130 h 275"/>
                  <a:gd name="T34" fmla="*/ 4 w 150"/>
                  <a:gd name="T35" fmla="*/ 249 h 275"/>
                  <a:gd name="T36" fmla="*/ 80 w 150"/>
                  <a:gd name="T37" fmla="*/ 275 h 275"/>
                  <a:gd name="T38" fmla="*/ 99 w 150"/>
                  <a:gd name="T39" fmla="*/ 275 h 275"/>
                  <a:gd name="T40" fmla="*/ 101 w 150"/>
                  <a:gd name="T41" fmla="*/ 15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275">
                    <a:moveTo>
                      <a:pt x="101" y="159"/>
                    </a:moveTo>
                    <a:cubicBezTo>
                      <a:pt x="102" y="149"/>
                      <a:pt x="110" y="142"/>
                      <a:pt x="129" y="133"/>
                    </a:cubicBezTo>
                    <a:cubicBezTo>
                      <a:pt x="135" y="129"/>
                      <a:pt x="143" y="126"/>
                      <a:pt x="150" y="124"/>
                    </a:cubicBezTo>
                    <a:cubicBezTo>
                      <a:pt x="141" y="117"/>
                      <a:pt x="122" y="109"/>
                      <a:pt x="108" y="105"/>
                    </a:cubicBezTo>
                    <a:cubicBezTo>
                      <a:pt x="108" y="88"/>
                      <a:pt x="108" y="88"/>
                      <a:pt x="108" y="88"/>
                    </a:cubicBezTo>
                    <a:cubicBezTo>
                      <a:pt x="110" y="84"/>
                      <a:pt x="113" y="80"/>
                      <a:pt x="114" y="75"/>
                    </a:cubicBezTo>
                    <a:cubicBezTo>
                      <a:pt x="118" y="74"/>
                      <a:pt x="120" y="71"/>
                      <a:pt x="121" y="67"/>
                    </a:cubicBezTo>
                    <a:cubicBezTo>
                      <a:pt x="122" y="54"/>
                      <a:pt x="122" y="54"/>
                      <a:pt x="122" y="54"/>
                    </a:cubicBezTo>
                    <a:cubicBezTo>
                      <a:pt x="123" y="51"/>
                      <a:pt x="121" y="47"/>
                      <a:pt x="119" y="46"/>
                    </a:cubicBezTo>
                    <a:cubicBezTo>
                      <a:pt x="118" y="17"/>
                      <a:pt x="109" y="0"/>
                      <a:pt x="80" y="0"/>
                    </a:cubicBezTo>
                    <a:cubicBezTo>
                      <a:pt x="51" y="0"/>
                      <a:pt x="42" y="17"/>
                      <a:pt x="41" y="46"/>
                    </a:cubicBezTo>
                    <a:cubicBezTo>
                      <a:pt x="39" y="47"/>
                      <a:pt x="37" y="51"/>
                      <a:pt x="38" y="54"/>
                    </a:cubicBezTo>
                    <a:cubicBezTo>
                      <a:pt x="39" y="67"/>
                      <a:pt x="39" y="67"/>
                      <a:pt x="39" y="67"/>
                    </a:cubicBezTo>
                    <a:cubicBezTo>
                      <a:pt x="40" y="71"/>
                      <a:pt x="42" y="74"/>
                      <a:pt x="46" y="75"/>
                    </a:cubicBezTo>
                    <a:cubicBezTo>
                      <a:pt x="47" y="80"/>
                      <a:pt x="50" y="84"/>
                      <a:pt x="52" y="88"/>
                    </a:cubicBezTo>
                    <a:cubicBezTo>
                      <a:pt x="52" y="105"/>
                      <a:pt x="52" y="105"/>
                      <a:pt x="52" y="105"/>
                    </a:cubicBezTo>
                    <a:cubicBezTo>
                      <a:pt x="34" y="110"/>
                      <a:pt x="5" y="123"/>
                      <a:pt x="4" y="130"/>
                    </a:cubicBezTo>
                    <a:cubicBezTo>
                      <a:pt x="2" y="144"/>
                      <a:pt x="0" y="203"/>
                      <a:pt x="4" y="249"/>
                    </a:cubicBezTo>
                    <a:cubicBezTo>
                      <a:pt x="6" y="270"/>
                      <a:pt x="40" y="275"/>
                      <a:pt x="80" y="275"/>
                    </a:cubicBezTo>
                    <a:cubicBezTo>
                      <a:pt x="87" y="275"/>
                      <a:pt x="93" y="275"/>
                      <a:pt x="99" y="275"/>
                    </a:cubicBezTo>
                    <a:cubicBezTo>
                      <a:pt x="97" y="228"/>
                      <a:pt x="98" y="174"/>
                      <a:pt x="101"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81" name="Freeform 59"/>
              <p:cNvSpPr>
                <a:spLocks/>
              </p:cNvSpPr>
              <p:nvPr/>
            </p:nvSpPr>
            <p:spPr bwMode="auto">
              <a:xfrm>
                <a:off x="858838" y="577850"/>
                <a:ext cx="190500" cy="239712"/>
              </a:xfrm>
              <a:custGeom>
                <a:avLst/>
                <a:gdLst>
                  <a:gd name="T0" fmla="*/ 76 w 93"/>
                  <a:gd name="T1" fmla="*/ 110 h 117"/>
                  <a:gd name="T2" fmla="*/ 76 w 93"/>
                  <a:gd name="T3" fmla="*/ 96 h 117"/>
                  <a:gd name="T4" fmla="*/ 84 w 93"/>
                  <a:gd name="T5" fmla="*/ 81 h 117"/>
                  <a:gd name="T6" fmla="*/ 91 w 93"/>
                  <a:gd name="T7" fmla="*/ 73 h 117"/>
                  <a:gd name="T8" fmla="*/ 92 w 93"/>
                  <a:gd name="T9" fmla="*/ 59 h 117"/>
                  <a:gd name="T10" fmla="*/ 88 w 93"/>
                  <a:gd name="T11" fmla="*/ 50 h 117"/>
                  <a:gd name="T12" fmla="*/ 46 w 93"/>
                  <a:gd name="T13" fmla="*/ 0 h 117"/>
                  <a:gd name="T14" fmla="*/ 4 w 93"/>
                  <a:gd name="T15" fmla="*/ 50 h 117"/>
                  <a:gd name="T16" fmla="*/ 0 w 93"/>
                  <a:gd name="T17" fmla="*/ 59 h 117"/>
                  <a:gd name="T18" fmla="*/ 2 w 93"/>
                  <a:gd name="T19" fmla="*/ 73 h 117"/>
                  <a:gd name="T20" fmla="*/ 9 w 93"/>
                  <a:gd name="T21" fmla="*/ 81 h 117"/>
                  <a:gd name="T22" fmla="*/ 16 w 93"/>
                  <a:gd name="T23" fmla="*/ 96 h 117"/>
                  <a:gd name="T24" fmla="*/ 16 w 93"/>
                  <a:gd name="T25" fmla="*/ 110 h 117"/>
                  <a:gd name="T26" fmla="*/ 46 w 93"/>
                  <a:gd name="T27" fmla="*/ 117 h 117"/>
                  <a:gd name="T28" fmla="*/ 76 w 93"/>
                  <a:gd name="T29"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7">
                    <a:moveTo>
                      <a:pt x="76" y="110"/>
                    </a:moveTo>
                    <a:cubicBezTo>
                      <a:pt x="76" y="96"/>
                      <a:pt x="76" y="96"/>
                      <a:pt x="76" y="96"/>
                    </a:cubicBezTo>
                    <a:cubicBezTo>
                      <a:pt x="79" y="92"/>
                      <a:pt x="82" y="87"/>
                      <a:pt x="84" y="81"/>
                    </a:cubicBezTo>
                    <a:cubicBezTo>
                      <a:pt x="87" y="80"/>
                      <a:pt x="90" y="77"/>
                      <a:pt x="91" y="73"/>
                    </a:cubicBezTo>
                    <a:cubicBezTo>
                      <a:pt x="92" y="59"/>
                      <a:pt x="92" y="59"/>
                      <a:pt x="92" y="59"/>
                    </a:cubicBezTo>
                    <a:cubicBezTo>
                      <a:pt x="93" y="55"/>
                      <a:pt x="91" y="52"/>
                      <a:pt x="88" y="50"/>
                    </a:cubicBezTo>
                    <a:cubicBezTo>
                      <a:pt x="88" y="18"/>
                      <a:pt x="77" y="0"/>
                      <a:pt x="46" y="0"/>
                    </a:cubicBezTo>
                    <a:cubicBezTo>
                      <a:pt x="15" y="0"/>
                      <a:pt x="5" y="18"/>
                      <a:pt x="4" y="50"/>
                    </a:cubicBezTo>
                    <a:cubicBezTo>
                      <a:pt x="1" y="52"/>
                      <a:pt x="0" y="55"/>
                      <a:pt x="0" y="59"/>
                    </a:cubicBezTo>
                    <a:cubicBezTo>
                      <a:pt x="2" y="73"/>
                      <a:pt x="2" y="73"/>
                      <a:pt x="2" y="73"/>
                    </a:cubicBezTo>
                    <a:cubicBezTo>
                      <a:pt x="2" y="77"/>
                      <a:pt x="5" y="80"/>
                      <a:pt x="9" y="81"/>
                    </a:cubicBezTo>
                    <a:cubicBezTo>
                      <a:pt x="11" y="87"/>
                      <a:pt x="13" y="92"/>
                      <a:pt x="16" y="96"/>
                    </a:cubicBezTo>
                    <a:cubicBezTo>
                      <a:pt x="16" y="110"/>
                      <a:pt x="16" y="110"/>
                      <a:pt x="16" y="110"/>
                    </a:cubicBezTo>
                    <a:cubicBezTo>
                      <a:pt x="27" y="115"/>
                      <a:pt x="37" y="117"/>
                      <a:pt x="46" y="117"/>
                    </a:cubicBezTo>
                    <a:cubicBezTo>
                      <a:pt x="55" y="117"/>
                      <a:pt x="65" y="115"/>
                      <a:pt x="76"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82" name="Freeform 60"/>
              <p:cNvSpPr>
                <a:spLocks/>
              </p:cNvSpPr>
              <p:nvPr/>
            </p:nvSpPr>
            <p:spPr bwMode="auto">
              <a:xfrm>
                <a:off x="776288" y="814388"/>
                <a:ext cx="355600" cy="377825"/>
              </a:xfrm>
              <a:custGeom>
                <a:avLst/>
                <a:gdLst>
                  <a:gd name="T0" fmla="*/ 170 w 174"/>
                  <a:gd name="T1" fmla="*/ 25 h 184"/>
                  <a:gd name="T2" fmla="*/ 123 w 174"/>
                  <a:gd name="T3" fmla="*/ 0 h 184"/>
                  <a:gd name="T4" fmla="*/ 117 w 174"/>
                  <a:gd name="T5" fmla="*/ 17 h 184"/>
                  <a:gd name="T6" fmla="*/ 127 w 174"/>
                  <a:gd name="T7" fmla="*/ 92 h 184"/>
                  <a:gd name="T8" fmla="*/ 105 w 174"/>
                  <a:gd name="T9" fmla="*/ 118 h 184"/>
                  <a:gd name="T10" fmla="*/ 93 w 174"/>
                  <a:gd name="T11" fmla="*/ 38 h 184"/>
                  <a:gd name="T12" fmla="*/ 101 w 174"/>
                  <a:gd name="T13" fmla="*/ 34 h 184"/>
                  <a:gd name="T14" fmla="*/ 95 w 174"/>
                  <a:gd name="T15" fmla="*/ 14 h 184"/>
                  <a:gd name="T16" fmla="*/ 79 w 174"/>
                  <a:gd name="T17" fmla="*/ 14 h 184"/>
                  <a:gd name="T18" fmla="*/ 73 w 174"/>
                  <a:gd name="T19" fmla="*/ 34 h 184"/>
                  <a:gd name="T20" fmla="*/ 81 w 174"/>
                  <a:gd name="T21" fmla="*/ 38 h 184"/>
                  <a:gd name="T22" fmla="*/ 69 w 174"/>
                  <a:gd name="T23" fmla="*/ 118 h 184"/>
                  <a:gd name="T24" fmla="*/ 48 w 174"/>
                  <a:gd name="T25" fmla="*/ 92 h 184"/>
                  <a:gd name="T26" fmla="*/ 58 w 174"/>
                  <a:gd name="T27" fmla="*/ 17 h 184"/>
                  <a:gd name="T28" fmla="*/ 52 w 174"/>
                  <a:gd name="T29" fmla="*/ 0 h 184"/>
                  <a:gd name="T30" fmla="*/ 5 w 174"/>
                  <a:gd name="T31" fmla="*/ 25 h 184"/>
                  <a:gd name="T32" fmla="*/ 5 w 174"/>
                  <a:gd name="T33" fmla="*/ 156 h 184"/>
                  <a:gd name="T34" fmla="*/ 87 w 174"/>
                  <a:gd name="T35" fmla="*/ 184 h 184"/>
                  <a:gd name="T36" fmla="*/ 170 w 174"/>
                  <a:gd name="T37" fmla="*/ 156 h 184"/>
                  <a:gd name="T38" fmla="*/ 170 w 174"/>
                  <a:gd name="T39" fmla="*/ 2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84">
                    <a:moveTo>
                      <a:pt x="170" y="25"/>
                    </a:moveTo>
                    <a:cubicBezTo>
                      <a:pt x="169" y="18"/>
                      <a:pt x="143" y="6"/>
                      <a:pt x="123" y="0"/>
                    </a:cubicBezTo>
                    <a:cubicBezTo>
                      <a:pt x="122" y="5"/>
                      <a:pt x="120" y="11"/>
                      <a:pt x="117" y="17"/>
                    </a:cubicBezTo>
                    <a:cubicBezTo>
                      <a:pt x="127" y="92"/>
                      <a:pt x="127" y="92"/>
                      <a:pt x="127" y="92"/>
                    </a:cubicBezTo>
                    <a:cubicBezTo>
                      <a:pt x="105" y="118"/>
                      <a:pt x="105" y="118"/>
                      <a:pt x="105" y="118"/>
                    </a:cubicBezTo>
                    <a:cubicBezTo>
                      <a:pt x="93" y="38"/>
                      <a:pt x="93" y="38"/>
                      <a:pt x="93" y="38"/>
                    </a:cubicBezTo>
                    <a:cubicBezTo>
                      <a:pt x="101" y="34"/>
                      <a:pt x="101" y="34"/>
                      <a:pt x="101" y="34"/>
                    </a:cubicBezTo>
                    <a:cubicBezTo>
                      <a:pt x="95" y="14"/>
                      <a:pt x="95" y="14"/>
                      <a:pt x="95" y="14"/>
                    </a:cubicBezTo>
                    <a:cubicBezTo>
                      <a:pt x="79" y="14"/>
                      <a:pt x="79" y="14"/>
                      <a:pt x="79" y="14"/>
                    </a:cubicBezTo>
                    <a:cubicBezTo>
                      <a:pt x="73" y="34"/>
                      <a:pt x="73" y="34"/>
                      <a:pt x="73" y="34"/>
                    </a:cubicBezTo>
                    <a:cubicBezTo>
                      <a:pt x="81" y="38"/>
                      <a:pt x="81" y="38"/>
                      <a:pt x="81" y="38"/>
                    </a:cubicBezTo>
                    <a:cubicBezTo>
                      <a:pt x="69" y="118"/>
                      <a:pt x="69" y="118"/>
                      <a:pt x="69" y="118"/>
                    </a:cubicBezTo>
                    <a:cubicBezTo>
                      <a:pt x="48" y="92"/>
                      <a:pt x="48" y="92"/>
                      <a:pt x="48" y="92"/>
                    </a:cubicBezTo>
                    <a:cubicBezTo>
                      <a:pt x="58" y="17"/>
                      <a:pt x="58" y="17"/>
                      <a:pt x="58" y="17"/>
                    </a:cubicBezTo>
                    <a:cubicBezTo>
                      <a:pt x="55" y="11"/>
                      <a:pt x="53" y="6"/>
                      <a:pt x="52" y="0"/>
                    </a:cubicBezTo>
                    <a:cubicBezTo>
                      <a:pt x="32" y="6"/>
                      <a:pt x="6" y="18"/>
                      <a:pt x="5" y="25"/>
                    </a:cubicBezTo>
                    <a:cubicBezTo>
                      <a:pt x="2" y="41"/>
                      <a:pt x="0" y="106"/>
                      <a:pt x="5" y="156"/>
                    </a:cubicBezTo>
                    <a:cubicBezTo>
                      <a:pt x="6" y="178"/>
                      <a:pt x="44" y="184"/>
                      <a:pt x="87" y="184"/>
                    </a:cubicBezTo>
                    <a:cubicBezTo>
                      <a:pt x="131" y="184"/>
                      <a:pt x="168" y="178"/>
                      <a:pt x="170" y="156"/>
                    </a:cubicBezTo>
                    <a:cubicBezTo>
                      <a:pt x="174" y="106"/>
                      <a:pt x="172" y="41"/>
                      <a:pt x="17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sp>
        <p:nvSpPr>
          <p:cNvPr id="109" name="Freeform 5"/>
          <p:cNvSpPr>
            <a:spLocks noEditPoints="1"/>
          </p:cNvSpPr>
          <p:nvPr/>
        </p:nvSpPr>
        <p:spPr bwMode="auto">
          <a:xfrm>
            <a:off x="4598408" y="4363843"/>
            <a:ext cx="1339136" cy="1456250"/>
          </a:xfrm>
          <a:custGeom>
            <a:avLst/>
            <a:gdLst>
              <a:gd name="T0" fmla="*/ 361 w 476"/>
              <a:gd name="T1" fmla="*/ 150 h 518"/>
              <a:gd name="T2" fmla="*/ 377 w 476"/>
              <a:gd name="T3" fmla="*/ 108 h 518"/>
              <a:gd name="T4" fmla="*/ 330 w 476"/>
              <a:gd name="T5" fmla="*/ 108 h 518"/>
              <a:gd name="T6" fmla="*/ 345 w 476"/>
              <a:gd name="T7" fmla="*/ 150 h 518"/>
              <a:gd name="T8" fmla="*/ 285 w 476"/>
              <a:gd name="T9" fmla="*/ 82 h 518"/>
              <a:gd name="T10" fmla="*/ 277 w 476"/>
              <a:gd name="T11" fmla="*/ 36 h 518"/>
              <a:gd name="T12" fmla="*/ 270 w 476"/>
              <a:gd name="T13" fmla="*/ 82 h 518"/>
              <a:gd name="T14" fmla="*/ 209 w 476"/>
              <a:gd name="T15" fmla="*/ 150 h 518"/>
              <a:gd name="T16" fmla="*/ 225 w 476"/>
              <a:gd name="T17" fmla="*/ 83 h 518"/>
              <a:gd name="T18" fmla="*/ 177 w 476"/>
              <a:gd name="T19" fmla="*/ 83 h 518"/>
              <a:gd name="T20" fmla="*/ 193 w 476"/>
              <a:gd name="T21" fmla="*/ 150 h 518"/>
              <a:gd name="T22" fmla="*/ 133 w 476"/>
              <a:gd name="T23" fmla="*/ 46 h 518"/>
              <a:gd name="T24" fmla="*/ 125 w 476"/>
              <a:gd name="T25" fmla="*/ 0 h 518"/>
              <a:gd name="T26" fmla="*/ 117 w 476"/>
              <a:gd name="T27" fmla="*/ 46 h 518"/>
              <a:gd name="T28" fmla="*/ 71 w 476"/>
              <a:gd name="T29" fmla="*/ 150 h 518"/>
              <a:gd name="T30" fmla="*/ 71 w 476"/>
              <a:gd name="T31" fmla="*/ 150 h 518"/>
              <a:gd name="T32" fmla="*/ 71 w 476"/>
              <a:gd name="T33" fmla="*/ 368 h 518"/>
              <a:gd name="T34" fmla="*/ 71 w 476"/>
              <a:gd name="T35" fmla="*/ 368 h 518"/>
              <a:gd name="T36" fmla="*/ 117 w 476"/>
              <a:gd name="T37" fmla="*/ 388 h 518"/>
              <a:gd name="T38" fmla="*/ 125 w 476"/>
              <a:gd name="T39" fmla="*/ 434 h 518"/>
              <a:gd name="T40" fmla="*/ 133 w 476"/>
              <a:gd name="T41" fmla="*/ 388 h 518"/>
              <a:gd name="T42" fmla="*/ 193 w 476"/>
              <a:gd name="T43" fmla="*/ 368 h 518"/>
              <a:gd name="T44" fmla="*/ 177 w 476"/>
              <a:gd name="T45" fmla="*/ 459 h 518"/>
              <a:gd name="T46" fmla="*/ 225 w 476"/>
              <a:gd name="T47" fmla="*/ 459 h 518"/>
              <a:gd name="T48" fmla="*/ 209 w 476"/>
              <a:gd name="T49" fmla="*/ 368 h 518"/>
              <a:gd name="T50" fmla="*/ 270 w 476"/>
              <a:gd name="T51" fmla="*/ 414 h 518"/>
              <a:gd name="T52" fmla="*/ 277 w 476"/>
              <a:gd name="T53" fmla="*/ 460 h 518"/>
              <a:gd name="T54" fmla="*/ 285 w 476"/>
              <a:gd name="T55" fmla="*/ 414 h 518"/>
              <a:gd name="T56" fmla="*/ 345 w 476"/>
              <a:gd name="T57" fmla="*/ 368 h 518"/>
              <a:gd name="T58" fmla="*/ 330 w 476"/>
              <a:gd name="T59" fmla="*/ 494 h 518"/>
              <a:gd name="T60" fmla="*/ 377 w 476"/>
              <a:gd name="T61" fmla="*/ 494 h 518"/>
              <a:gd name="T62" fmla="*/ 361 w 476"/>
              <a:gd name="T63" fmla="*/ 368 h 518"/>
              <a:gd name="T64" fmla="*/ 476 w 476"/>
              <a:gd name="T65" fmla="*/ 259 h 518"/>
              <a:gd name="T66" fmla="*/ 71 w 476"/>
              <a:gd name="T67" fmla="*/ 352 h 518"/>
              <a:gd name="T68" fmla="*/ 71 w 476"/>
              <a:gd name="T69" fmla="*/ 166 h 518"/>
              <a:gd name="T70" fmla="*/ 71 w 476"/>
              <a:gd name="T71" fmla="*/ 352 h 518"/>
              <a:gd name="T72" fmla="*/ 350 w 476"/>
              <a:gd name="T73" fmla="*/ 259 h 518"/>
              <a:gd name="T74" fmla="*/ 460 w 476"/>
              <a:gd name="T75" fmla="*/ 25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6" h="518">
                <a:moveTo>
                  <a:pt x="405" y="150"/>
                </a:moveTo>
                <a:cubicBezTo>
                  <a:pt x="361" y="150"/>
                  <a:pt x="361" y="150"/>
                  <a:pt x="361" y="150"/>
                </a:cubicBezTo>
                <a:cubicBezTo>
                  <a:pt x="361" y="130"/>
                  <a:pt x="361" y="130"/>
                  <a:pt x="361" y="130"/>
                </a:cubicBezTo>
                <a:cubicBezTo>
                  <a:pt x="370" y="127"/>
                  <a:pt x="377" y="118"/>
                  <a:pt x="377" y="108"/>
                </a:cubicBezTo>
                <a:cubicBezTo>
                  <a:pt x="377" y="95"/>
                  <a:pt x="366" y="84"/>
                  <a:pt x="353" y="84"/>
                </a:cubicBezTo>
                <a:cubicBezTo>
                  <a:pt x="340" y="84"/>
                  <a:pt x="330" y="95"/>
                  <a:pt x="330" y="108"/>
                </a:cubicBezTo>
                <a:cubicBezTo>
                  <a:pt x="330" y="118"/>
                  <a:pt x="336" y="127"/>
                  <a:pt x="345" y="130"/>
                </a:cubicBezTo>
                <a:cubicBezTo>
                  <a:pt x="345" y="150"/>
                  <a:pt x="345" y="150"/>
                  <a:pt x="345" y="150"/>
                </a:cubicBezTo>
                <a:cubicBezTo>
                  <a:pt x="285" y="150"/>
                  <a:pt x="285" y="150"/>
                  <a:pt x="285" y="150"/>
                </a:cubicBezTo>
                <a:cubicBezTo>
                  <a:pt x="285" y="82"/>
                  <a:pt x="285" y="82"/>
                  <a:pt x="285" y="82"/>
                </a:cubicBezTo>
                <a:cubicBezTo>
                  <a:pt x="295" y="79"/>
                  <a:pt x="301" y="70"/>
                  <a:pt x="301" y="60"/>
                </a:cubicBezTo>
                <a:cubicBezTo>
                  <a:pt x="301" y="47"/>
                  <a:pt x="291" y="36"/>
                  <a:pt x="277" y="36"/>
                </a:cubicBezTo>
                <a:cubicBezTo>
                  <a:pt x="264" y="36"/>
                  <a:pt x="254" y="47"/>
                  <a:pt x="254" y="60"/>
                </a:cubicBezTo>
                <a:cubicBezTo>
                  <a:pt x="254" y="70"/>
                  <a:pt x="260" y="79"/>
                  <a:pt x="270" y="82"/>
                </a:cubicBezTo>
                <a:cubicBezTo>
                  <a:pt x="270" y="150"/>
                  <a:pt x="270" y="150"/>
                  <a:pt x="270" y="150"/>
                </a:cubicBezTo>
                <a:cubicBezTo>
                  <a:pt x="209" y="150"/>
                  <a:pt x="209" y="150"/>
                  <a:pt x="209" y="150"/>
                </a:cubicBezTo>
                <a:cubicBezTo>
                  <a:pt x="209" y="105"/>
                  <a:pt x="209" y="105"/>
                  <a:pt x="209" y="105"/>
                </a:cubicBezTo>
                <a:cubicBezTo>
                  <a:pt x="218" y="102"/>
                  <a:pt x="225" y="93"/>
                  <a:pt x="225" y="83"/>
                </a:cubicBezTo>
                <a:cubicBezTo>
                  <a:pt x="225" y="69"/>
                  <a:pt x="214" y="59"/>
                  <a:pt x="201" y="59"/>
                </a:cubicBezTo>
                <a:cubicBezTo>
                  <a:pt x="188" y="59"/>
                  <a:pt x="177" y="69"/>
                  <a:pt x="177" y="83"/>
                </a:cubicBezTo>
                <a:cubicBezTo>
                  <a:pt x="177" y="93"/>
                  <a:pt x="184" y="102"/>
                  <a:pt x="193" y="105"/>
                </a:cubicBezTo>
                <a:cubicBezTo>
                  <a:pt x="193" y="150"/>
                  <a:pt x="193" y="150"/>
                  <a:pt x="193" y="150"/>
                </a:cubicBezTo>
                <a:cubicBezTo>
                  <a:pt x="133" y="150"/>
                  <a:pt x="133" y="150"/>
                  <a:pt x="133" y="150"/>
                </a:cubicBezTo>
                <a:cubicBezTo>
                  <a:pt x="133" y="46"/>
                  <a:pt x="133" y="46"/>
                  <a:pt x="133" y="46"/>
                </a:cubicBezTo>
                <a:cubicBezTo>
                  <a:pt x="142" y="43"/>
                  <a:pt x="149" y="34"/>
                  <a:pt x="149" y="24"/>
                </a:cubicBezTo>
                <a:cubicBezTo>
                  <a:pt x="149" y="11"/>
                  <a:pt x="138" y="0"/>
                  <a:pt x="125" y="0"/>
                </a:cubicBezTo>
                <a:cubicBezTo>
                  <a:pt x="112" y="0"/>
                  <a:pt x="102" y="11"/>
                  <a:pt x="102" y="24"/>
                </a:cubicBezTo>
                <a:cubicBezTo>
                  <a:pt x="102" y="34"/>
                  <a:pt x="108" y="43"/>
                  <a:pt x="117" y="46"/>
                </a:cubicBezTo>
                <a:cubicBezTo>
                  <a:pt x="117" y="150"/>
                  <a:pt x="117" y="150"/>
                  <a:pt x="117" y="150"/>
                </a:cubicBezTo>
                <a:cubicBezTo>
                  <a:pt x="71" y="150"/>
                  <a:pt x="71" y="150"/>
                  <a:pt x="71" y="150"/>
                </a:cubicBezTo>
                <a:cubicBezTo>
                  <a:pt x="71" y="150"/>
                  <a:pt x="71" y="150"/>
                  <a:pt x="71" y="150"/>
                </a:cubicBezTo>
                <a:cubicBezTo>
                  <a:pt x="71" y="150"/>
                  <a:pt x="71" y="150"/>
                  <a:pt x="71" y="150"/>
                </a:cubicBezTo>
                <a:cubicBezTo>
                  <a:pt x="31" y="150"/>
                  <a:pt x="0" y="198"/>
                  <a:pt x="0" y="259"/>
                </a:cubicBezTo>
                <a:cubicBezTo>
                  <a:pt x="0" y="320"/>
                  <a:pt x="31" y="368"/>
                  <a:pt x="71" y="368"/>
                </a:cubicBezTo>
                <a:cubicBezTo>
                  <a:pt x="71" y="368"/>
                  <a:pt x="71" y="368"/>
                  <a:pt x="71" y="368"/>
                </a:cubicBezTo>
                <a:cubicBezTo>
                  <a:pt x="71" y="368"/>
                  <a:pt x="71" y="368"/>
                  <a:pt x="71" y="368"/>
                </a:cubicBezTo>
                <a:cubicBezTo>
                  <a:pt x="117" y="368"/>
                  <a:pt x="117" y="368"/>
                  <a:pt x="117" y="368"/>
                </a:cubicBezTo>
                <a:cubicBezTo>
                  <a:pt x="117" y="388"/>
                  <a:pt x="117" y="388"/>
                  <a:pt x="117" y="388"/>
                </a:cubicBezTo>
                <a:cubicBezTo>
                  <a:pt x="108" y="391"/>
                  <a:pt x="102" y="400"/>
                  <a:pt x="102" y="410"/>
                </a:cubicBezTo>
                <a:cubicBezTo>
                  <a:pt x="102" y="423"/>
                  <a:pt x="112" y="434"/>
                  <a:pt x="125" y="434"/>
                </a:cubicBezTo>
                <a:cubicBezTo>
                  <a:pt x="138" y="434"/>
                  <a:pt x="149" y="423"/>
                  <a:pt x="149" y="410"/>
                </a:cubicBezTo>
                <a:cubicBezTo>
                  <a:pt x="149" y="400"/>
                  <a:pt x="142" y="391"/>
                  <a:pt x="133" y="388"/>
                </a:cubicBezTo>
                <a:cubicBezTo>
                  <a:pt x="133" y="368"/>
                  <a:pt x="133" y="368"/>
                  <a:pt x="133" y="368"/>
                </a:cubicBezTo>
                <a:cubicBezTo>
                  <a:pt x="193" y="368"/>
                  <a:pt x="193" y="368"/>
                  <a:pt x="193" y="368"/>
                </a:cubicBezTo>
                <a:cubicBezTo>
                  <a:pt x="193" y="436"/>
                  <a:pt x="193" y="436"/>
                  <a:pt x="193" y="436"/>
                </a:cubicBezTo>
                <a:cubicBezTo>
                  <a:pt x="184" y="439"/>
                  <a:pt x="177" y="448"/>
                  <a:pt x="177" y="459"/>
                </a:cubicBezTo>
                <a:cubicBezTo>
                  <a:pt x="177" y="472"/>
                  <a:pt x="188" y="482"/>
                  <a:pt x="201" y="482"/>
                </a:cubicBezTo>
                <a:cubicBezTo>
                  <a:pt x="214" y="482"/>
                  <a:pt x="225" y="472"/>
                  <a:pt x="225" y="459"/>
                </a:cubicBezTo>
                <a:cubicBezTo>
                  <a:pt x="225" y="448"/>
                  <a:pt x="218" y="439"/>
                  <a:pt x="209" y="436"/>
                </a:cubicBezTo>
                <a:cubicBezTo>
                  <a:pt x="209" y="368"/>
                  <a:pt x="209" y="368"/>
                  <a:pt x="209" y="368"/>
                </a:cubicBezTo>
                <a:cubicBezTo>
                  <a:pt x="270" y="368"/>
                  <a:pt x="270" y="368"/>
                  <a:pt x="270" y="368"/>
                </a:cubicBezTo>
                <a:cubicBezTo>
                  <a:pt x="270" y="414"/>
                  <a:pt x="270" y="414"/>
                  <a:pt x="270" y="414"/>
                </a:cubicBezTo>
                <a:cubicBezTo>
                  <a:pt x="260" y="417"/>
                  <a:pt x="254" y="426"/>
                  <a:pt x="254" y="436"/>
                </a:cubicBezTo>
                <a:cubicBezTo>
                  <a:pt x="254" y="449"/>
                  <a:pt x="264" y="460"/>
                  <a:pt x="277" y="460"/>
                </a:cubicBezTo>
                <a:cubicBezTo>
                  <a:pt x="291" y="460"/>
                  <a:pt x="301" y="449"/>
                  <a:pt x="301" y="436"/>
                </a:cubicBezTo>
                <a:cubicBezTo>
                  <a:pt x="301" y="426"/>
                  <a:pt x="295" y="417"/>
                  <a:pt x="285" y="414"/>
                </a:cubicBezTo>
                <a:cubicBezTo>
                  <a:pt x="285" y="368"/>
                  <a:pt x="285" y="368"/>
                  <a:pt x="285" y="368"/>
                </a:cubicBezTo>
                <a:cubicBezTo>
                  <a:pt x="345" y="368"/>
                  <a:pt x="345" y="368"/>
                  <a:pt x="345" y="368"/>
                </a:cubicBezTo>
                <a:cubicBezTo>
                  <a:pt x="345" y="472"/>
                  <a:pt x="345" y="472"/>
                  <a:pt x="345" y="472"/>
                </a:cubicBezTo>
                <a:cubicBezTo>
                  <a:pt x="336" y="475"/>
                  <a:pt x="330" y="484"/>
                  <a:pt x="330" y="494"/>
                </a:cubicBezTo>
                <a:cubicBezTo>
                  <a:pt x="330" y="507"/>
                  <a:pt x="340" y="518"/>
                  <a:pt x="353" y="518"/>
                </a:cubicBezTo>
                <a:cubicBezTo>
                  <a:pt x="366" y="518"/>
                  <a:pt x="377" y="507"/>
                  <a:pt x="377" y="494"/>
                </a:cubicBezTo>
                <a:cubicBezTo>
                  <a:pt x="377" y="484"/>
                  <a:pt x="370" y="475"/>
                  <a:pt x="361" y="472"/>
                </a:cubicBezTo>
                <a:cubicBezTo>
                  <a:pt x="361" y="368"/>
                  <a:pt x="361" y="368"/>
                  <a:pt x="361" y="368"/>
                </a:cubicBezTo>
                <a:cubicBezTo>
                  <a:pt x="405" y="368"/>
                  <a:pt x="405" y="368"/>
                  <a:pt x="405" y="368"/>
                </a:cubicBezTo>
                <a:cubicBezTo>
                  <a:pt x="444" y="368"/>
                  <a:pt x="476" y="320"/>
                  <a:pt x="476" y="259"/>
                </a:cubicBezTo>
                <a:cubicBezTo>
                  <a:pt x="476" y="198"/>
                  <a:pt x="444" y="150"/>
                  <a:pt x="405" y="150"/>
                </a:cubicBezTo>
                <a:close/>
                <a:moveTo>
                  <a:pt x="71" y="352"/>
                </a:moveTo>
                <a:cubicBezTo>
                  <a:pt x="41" y="352"/>
                  <a:pt x="15" y="310"/>
                  <a:pt x="15" y="259"/>
                </a:cubicBezTo>
                <a:cubicBezTo>
                  <a:pt x="15" y="209"/>
                  <a:pt x="41" y="166"/>
                  <a:pt x="71" y="166"/>
                </a:cubicBezTo>
                <a:cubicBezTo>
                  <a:pt x="101" y="166"/>
                  <a:pt x="126" y="209"/>
                  <a:pt x="126" y="259"/>
                </a:cubicBezTo>
                <a:cubicBezTo>
                  <a:pt x="126" y="310"/>
                  <a:pt x="101" y="352"/>
                  <a:pt x="71" y="352"/>
                </a:cubicBezTo>
                <a:close/>
                <a:moveTo>
                  <a:pt x="405" y="352"/>
                </a:moveTo>
                <a:cubicBezTo>
                  <a:pt x="375" y="352"/>
                  <a:pt x="350" y="310"/>
                  <a:pt x="350" y="259"/>
                </a:cubicBezTo>
                <a:cubicBezTo>
                  <a:pt x="350" y="209"/>
                  <a:pt x="375" y="166"/>
                  <a:pt x="405" y="166"/>
                </a:cubicBezTo>
                <a:cubicBezTo>
                  <a:pt x="435" y="166"/>
                  <a:pt x="460" y="209"/>
                  <a:pt x="460" y="259"/>
                </a:cubicBezTo>
                <a:cubicBezTo>
                  <a:pt x="460" y="310"/>
                  <a:pt x="435" y="352"/>
                  <a:pt x="405" y="352"/>
                </a:cubicBezTo>
                <a:close/>
              </a:path>
            </a:pathLst>
          </a:custGeom>
          <a:pattFill prst="ltUpDiag">
            <a:fgClr>
              <a:srgbClr val="CDCDCD"/>
            </a:fgClr>
            <a:bgClr>
              <a:srgbClr val="FFFFFF"/>
            </a:bgClr>
          </a:pattFill>
          <a:ln w="571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endParaRPr lang="en-US" sz="2352" spc="-49">
              <a:gradFill>
                <a:gsLst>
                  <a:gs pos="36283">
                    <a:srgbClr val="505050"/>
                  </a:gs>
                  <a:gs pos="28000">
                    <a:srgbClr val="505050"/>
                  </a:gs>
                </a:gsLst>
                <a:lin ang="5400000" scaled="0"/>
              </a:gradFill>
            </a:endParaRPr>
          </a:p>
        </p:txBody>
      </p:sp>
      <p:grpSp>
        <p:nvGrpSpPr>
          <p:cNvPr id="129" name="Group 128"/>
          <p:cNvGrpSpPr/>
          <p:nvPr/>
        </p:nvGrpSpPr>
        <p:grpSpPr>
          <a:xfrm>
            <a:off x="2154261" y="4858631"/>
            <a:ext cx="2663973" cy="466674"/>
            <a:chOff x="2198030" y="4955940"/>
            <a:chExt cx="2718099" cy="476156"/>
          </a:xfrm>
        </p:grpSpPr>
        <p:cxnSp>
          <p:nvCxnSpPr>
            <p:cNvPr id="110" name="Straight Arrow Connector 109"/>
            <p:cNvCxnSpPr/>
            <p:nvPr/>
          </p:nvCxnSpPr>
          <p:spPr>
            <a:xfrm>
              <a:off x="2198030" y="5174585"/>
              <a:ext cx="2718099"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656552" y="4955940"/>
              <a:ext cx="476154" cy="476156"/>
              <a:chOff x="2738754" y="4055542"/>
              <a:chExt cx="585334" cy="585336"/>
            </a:xfrm>
          </p:grpSpPr>
          <p:sp>
            <p:nvSpPr>
              <p:cNvPr id="84" name="Oval 83"/>
              <p:cNvSpPr/>
              <p:nvPr/>
            </p:nvSpPr>
            <p:spPr bwMode="auto">
              <a:xfrm flipH="1">
                <a:off x="2738754" y="4055542"/>
                <a:ext cx="585334" cy="585336"/>
              </a:xfrm>
              <a:prstGeom prst="ellipse">
                <a:avLst/>
              </a:prstGeom>
              <a:solidFill>
                <a:srgbClr val="FFFFFF"/>
              </a:solidFill>
              <a:ln w="38100">
                <a:solidFill>
                  <a:schemeClr val="accent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83" name="Freeform 762"/>
              <p:cNvSpPr>
                <a:spLocks noChangeAspect="1" noEditPoints="1"/>
              </p:cNvSpPr>
              <p:nvPr/>
            </p:nvSpPr>
            <p:spPr bwMode="auto">
              <a:xfrm>
                <a:off x="2899486" y="4152996"/>
                <a:ext cx="263872" cy="390430"/>
              </a:xfrm>
              <a:custGeom>
                <a:avLst/>
                <a:gdLst>
                  <a:gd name="T0" fmla="*/ 270 w 270"/>
                  <a:gd name="T1" fmla="*/ 260 h 400"/>
                  <a:gd name="T2" fmla="*/ 270 w 270"/>
                  <a:gd name="T3" fmla="*/ 166 h 400"/>
                  <a:gd name="T4" fmla="*/ 241 w 270"/>
                  <a:gd name="T5" fmla="*/ 164 h 400"/>
                  <a:gd name="T6" fmla="*/ 241 w 270"/>
                  <a:gd name="T7" fmla="*/ 106 h 400"/>
                  <a:gd name="T8" fmla="*/ 135 w 270"/>
                  <a:gd name="T9" fmla="*/ 0 h 400"/>
                  <a:gd name="T10" fmla="*/ 29 w 270"/>
                  <a:gd name="T11" fmla="*/ 106 h 400"/>
                  <a:gd name="T12" fmla="*/ 29 w 270"/>
                  <a:gd name="T13" fmla="*/ 164 h 400"/>
                  <a:gd name="T14" fmla="*/ 0 w 270"/>
                  <a:gd name="T15" fmla="*/ 166 h 400"/>
                  <a:gd name="T16" fmla="*/ 0 w 270"/>
                  <a:gd name="T17" fmla="*/ 260 h 400"/>
                  <a:gd name="T18" fmla="*/ 0 w 270"/>
                  <a:gd name="T19" fmla="*/ 297 h 400"/>
                  <a:gd name="T20" fmla="*/ 0 w 270"/>
                  <a:gd name="T21" fmla="*/ 391 h 400"/>
                  <a:gd name="T22" fmla="*/ 135 w 270"/>
                  <a:gd name="T23" fmla="*/ 400 h 400"/>
                  <a:gd name="T24" fmla="*/ 270 w 270"/>
                  <a:gd name="T25" fmla="*/ 391 h 400"/>
                  <a:gd name="T26" fmla="*/ 270 w 270"/>
                  <a:gd name="T27" fmla="*/ 297 h 400"/>
                  <a:gd name="T28" fmla="*/ 270 w 270"/>
                  <a:gd name="T29" fmla="*/ 297 h 400"/>
                  <a:gd name="T30" fmla="*/ 270 w 270"/>
                  <a:gd name="T31" fmla="*/ 260 h 400"/>
                  <a:gd name="T32" fmla="*/ 151 w 270"/>
                  <a:gd name="T33" fmla="*/ 314 h 400"/>
                  <a:gd name="T34" fmla="*/ 137 w 270"/>
                  <a:gd name="T35" fmla="*/ 314 h 400"/>
                  <a:gd name="T36" fmla="*/ 133 w 270"/>
                  <a:gd name="T37" fmla="*/ 314 h 400"/>
                  <a:gd name="T38" fmla="*/ 119 w 270"/>
                  <a:gd name="T39" fmla="*/ 314 h 400"/>
                  <a:gd name="T40" fmla="*/ 129 w 270"/>
                  <a:gd name="T41" fmla="*/ 277 h 400"/>
                  <a:gd name="T42" fmla="*/ 119 w 270"/>
                  <a:gd name="T43" fmla="*/ 262 h 400"/>
                  <a:gd name="T44" fmla="*/ 135 w 270"/>
                  <a:gd name="T45" fmla="*/ 246 h 400"/>
                  <a:gd name="T46" fmla="*/ 151 w 270"/>
                  <a:gd name="T47" fmla="*/ 262 h 400"/>
                  <a:gd name="T48" fmla="*/ 141 w 270"/>
                  <a:gd name="T49" fmla="*/ 277 h 400"/>
                  <a:gd name="T50" fmla="*/ 151 w 270"/>
                  <a:gd name="T51" fmla="*/ 314 h 400"/>
                  <a:gd name="T52" fmla="*/ 209 w 270"/>
                  <a:gd name="T53" fmla="*/ 162 h 400"/>
                  <a:gd name="T54" fmla="*/ 135 w 270"/>
                  <a:gd name="T55" fmla="*/ 157 h 400"/>
                  <a:gd name="T56" fmla="*/ 61 w 270"/>
                  <a:gd name="T57" fmla="*/ 162 h 400"/>
                  <a:gd name="T58" fmla="*/ 61 w 270"/>
                  <a:gd name="T59" fmla="*/ 106 h 400"/>
                  <a:gd name="T60" fmla="*/ 135 w 270"/>
                  <a:gd name="T61" fmla="*/ 32 h 400"/>
                  <a:gd name="T62" fmla="*/ 209 w 270"/>
                  <a:gd name="T63" fmla="*/ 106 h 400"/>
                  <a:gd name="T64" fmla="*/ 209 w 270"/>
                  <a:gd name="T65" fmla="*/ 16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0" h="400">
                    <a:moveTo>
                      <a:pt x="270" y="260"/>
                    </a:moveTo>
                    <a:cubicBezTo>
                      <a:pt x="270" y="166"/>
                      <a:pt x="270" y="166"/>
                      <a:pt x="270" y="166"/>
                    </a:cubicBezTo>
                    <a:cubicBezTo>
                      <a:pt x="241" y="164"/>
                      <a:pt x="241" y="164"/>
                      <a:pt x="241" y="164"/>
                    </a:cubicBezTo>
                    <a:cubicBezTo>
                      <a:pt x="241" y="106"/>
                      <a:pt x="241" y="106"/>
                      <a:pt x="241" y="106"/>
                    </a:cubicBezTo>
                    <a:cubicBezTo>
                      <a:pt x="241" y="47"/>
                      <a:pt x="193" y="0"/>
                      <a:pt x="135" y="0"/>
                    </a:cubicBezTo>
                    <a:cubicBezTo>
                      <a:pt x="77" y="0"/>
                      <a:pt x="29" y="47"/>
                      <a:pt x="29" y="106"/>
                    </a:cubicBezTo>
                    <a:cubicBezTo>
                      <a:pt x="29" y="164"/>
                      <a:pt x="29" y="164"/>
                      <a:pt x="29" y="164"/>
                    </a:cubicBezTo>
                    <a:cubicBezTo>
                      <a:pt x="0" y="166"/>
                      <a:pt x="0" y="166"/>
                      <a:pt x="0" y="166"/>
                    </a:cubicBezTo>
                    <a:cubicBezTo>
                      <a:pt x="0" y="260"/>
                      <a:pt x="0" y="260"/>
                      <a:pt x="0" y="260"/>
                    </a:cubicBezTo>
                    <a:cubicBezTo>
                      <a:pt x="0" y="297"/>
                      <a:pt x="0" y="297"/>
                      <a:pt x="0" y="297"/>
                    </a:cubicBezTo>
                    <a:cubicBezTo>
                      <a:pt x="0" y="391"/>
                      <a:pt x="0" y="391"/>
                      <a:pt x="0" y="391"/>
                    </a:cubicBezTo>
                    <a:cubicBezTo>
                      <a:pt x="135" y="400"/>
                      <a:pt x="135" y="400"/>
                      <a:pt x="135" y="400"/>
                    </a:cubicBezTo>
                    <a:cubicBezTo>
                      <a:pt x="270" y="391"/>
                      <a:pt x="270" y="391"/>
                      <a:pt x="270" y="391"/>
                    </a:cubicBezTo>
                    <a:cubicBezTo>
                      <a:pt x="270" y="297"/>
                      <a:pt x="270" y="297"/>
                      <a:pt x="270" y="297"/>
                    </a:cubicBezTo>
                    <a:cubicBezTo>
                      <a:pt x="270" y="297"/>
                      <a:pt x="270" y="297"/>
                      <a:pt x="270" y="297"/>
                    </a:cubicBezTo>
                    <a:lnTo>
                      <a:pt x="270" y="260"/>
                    </a:lnTo>
                    <a:close/>
                    <a:moveTo>
                      <a:pt x="151" y="314"/>
                    </a:moveTo>
                    <a:cubicBezTo>
                      <a:pt x="137" y="314"/>
                      <a:pt x="137" y="314"/>
                      <a:pt x="137" y="314"/>
                    </a:cubicBezTo>
                    <a:cubicBezTo>
                      <a:pt x="133" y="314"/>
                      <a:pt x="133" y="314"/>
                      <a:pt x="133" y="314"/>
                    </a:cubicBezTo>
                    <a:cubicBezTo>
                      <a:pt x="119" y="314"/>
                      <a:pt x="119" y="314"/>
                      <a:pt x="119" y="314"/>
                    </a:cubicBezTo>
                    <a:cubicBezTo>
                      <a:pt x="129" y="277"/>
                      <a:pt x="129" y="277"/>
                      <a:pt x="129" y="277"/>
                    </a:cubicBezTo>
                    <a:cubicBezTo>
                      <a:pt x="123" y="275"/>
                      <a:pt x="119" y="269"/>
                      <a:pt x="119" y="262"/>
                    </a:cubicBezTo>
                    <a:cubicBezTo>
                      <a:pt x="119" y="253"/>
                      <a:pt x="126" y="246"/>
                      <a:pt x="135" y="246"/>
                    </a:cubicBezTo>
                    <a:cubicBezTo>
                      <a:pt x="144" y="246"/>
                      <a:pt x="151" y="253"/>
                      <a:pt x="151" y="262"/>
                    </a:cubicBezTo>
                    <a:cubicBezTo>
                      <a:pt x="151" y="269"/>
                      <a:pt x="147" y="275"/>
                      <a:pt x="141" y="277"/>
                    </a:cubicBezTo>
                    <a:lnTo>
                      <a:pt x="151" y="314"/>
                    </a:lnTo>
                    <a:close/>
                    <a:moveTo>
                      <a:pt x="209" y="162"/>
                    </a:moveTo>
                    <a:cubicBezTo>
                      <a:pt x="135" y="157"/>
                      <a:pt x="135" y="157"/>
                      <a:pt x="135" y="157"/>
                    </a:cubicBezTo>
                    <a:cubicBezTo>
                      <a:pt x="61" y="162"/>
                      <a:pt x="61" y="162"/>
                      <a:pt x="61" y="162"/>
                    </a:cubicBezTo>
                    <a:cubicBezTo>
                      <a:pt x="61" y="106"/>
                      <a:pt x="61" y="106"/>
                      <a:pt x="61" y="106"/>
                    </a:cubicBezTo>
                    <a:cubicBezTo>
                      <a:pt x="61" y="65"/>
                      <a:pt x="94" y="32"/>
                      <a:pt x="135" y="32"/>
                    </a:cubicBezTo>
                    <a:cubicBezTo>
                      <a:pt x="176" y="32"/>
                      <a:pt x="209" y="65"/>
                      <a:pt x="209" y="106"/>
                    </a:cubicBezTo>
                    <a:lnTo>
                      <a:pt x="209" y="162"/>
                    </a:lnTo>
                    <a:close/>
                  </a:path>
                </a:pathLst>
              </a:custGeom>
              <a:solidFill>
                <a:schemeClr val="accent2"/>
              </a:solidFill>
              <a:ln>
                <a:noFill/>
              </a:ln>
              <a:extLst/>
            </p:spPr>
            <p:txBody>
              <a:bodyPr vert="horz" wrap="square" lIns="89619" tIns="44810" rIns="89619" bIns="44810" numCol="1" anchor="t" anchorCtr="0" compatLnSpc="1">
                <a:prstTxWarp prst="textNoShape">
                  <a:avLst/>
                </a:prstTxWarp>
              </a:bodyPr>
              <a:lstStyle/>
              <a:p>
                <a:pPr defTabSz="896167"/>
                <a:endParaRPr lang="en-US" sz="1764">
                  <a:solidFill>
                    <a:srgbClr val="FFFFFF"/>
                  </a:solidFill>
                </a:endParaRPr>
              </a:p>
            </p:txBody>
          </p:sp>
        </p:grpSp>
      </p:grpSp>
      <p:cxnSp>
        <p:nvCxnSpPr>
          <p:cNvPr id="112" name="Straight Arrow Connector 111"/>
          <p:cNvCxnSpPr/>
          <p:nvPr/>
        </p:nvCxnSpPr>
        <p:spPr>
          <a:xfrm>
            <a:off x="5711685" y="5072922"/>
            <a:ext cx="4504897"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10112934" y="3544622"/>
            <a:ext cx="0" cy="1605785"/>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8771987" y="2875750"/>
            <a:ext cx="0" cy="2109328"/>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7442139" y="3560680"/>
            <a:ext cx="0" cy="1495681"/>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flipV="1">
            <a:off x="5630483" y="3052796"/>
            <a:ext cx="0" cy="424384"/>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5820429" y="3476991"/>
            <a:ext cx="1613886" cy="0"/>
          </a:xfrm>
          <a:prstGeom prst="straightConnector1">
            <a:avLst/>
          </a:prstGeom>
          <a:ln w="857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9825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par>
                                <p:cTn id="10" presetID="6" presetClass="emph" presetSubtype="0" decel="100000" fill="hold" nodeType="withEffect">
                                  <p:stCondLst>
                                    <p:cond delay="200"/>
                                  </p:stCondLst>
                                  <p:childTnLst>
                                    <p:animScale>
                                      <p:cBhvr>
                                        <p:cTn id="11" dur="250" fill="hold"/>
                                        <p:tgtEl>
                                          <p:spTgt spid="5"/>
                                        </p:tgtEl>
                                      </p:cBhvr>
                                      <p:by x="110000" y="110000"/>
                                    </p:animScale>
                                  </p:childTnLst>
                                </p:cTn>
                              </p:par>
                              <p:par>
                                <p:cTn id="12" presetID="6" presetClass="emph" presetSubtype="0" decel="100000" fill="hold" nodeType="withEffect">
                                  <p:stCondLst>
                                    <p:cond delay="300"/>
                                  </p:stCondLst>
                                  <p:childTnLst>
                                    <p:animScale>
                                      <p:cBhvr>
                                        <p:cTn id="13" dur="250" fill="hold"/>
                                        <p:tgtEl>
                                          <p:spTgt spid="5"/>
                                        </p:tgtEl>
                                      </p:cBhvr>
                                      <p:by x="91000" y="91000"/>
                                    </p:animScale>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250" fill="hold"/>
                                        <p:tgtEl>
                                          <p:spTgt spid="26"/>
                                        </p:tgtEl>
                                        <p:attrNameLst>
                                          <p:attrName>ppt_w</p:attrName>
                                        </p:attrNameLst>
                                      </p:cBhvr>
                                      <p:tavLst>
                                        <p:tav tm="0">
                                          <p:val>
                                            <p:fltVal val="0"/>
                                          </p:val>
                                        </p:tav>
                                        <p:tav tm="100000">
                                          <p:val>
                                            <p:strVal val="#ppt_w"/>
                                          </p:val>
                                        </p:tav>
                                      </p:tavLst>
                                    </p:anim>
                                    <p:anim calcmode="lin" valueType="num">
                                      <p:cBhvr>
                                        <p:cTn id="17" dur="250" fill="hold"/>
                                        <p:tgtEl>
                                          <p:spTgt spid="26"/>
                                        </p:tgtEl>
                                        <p:attrNameLst>
                                          <p:attrName>ppt_h</p:attrName>
                                        </p:attrNameLst>
                                      </p:cBhvr>
                                      <p:tavLst>
                                        <p:tav tm="0">
                                          <p:val>
                                            <p:fltVal val="0"/>
                                          </p:val>
                                        </p:tav>
                                        <p:tav tm="100000">
                                          <p:val>
                                            <p:strVal val="#ppt_h"/>
                                          </p:val>
                                        </p:tav>
                                      </p:tavLst>
                                    </p:anim>
                                    <p:animEffect transition="in" filter="fade">
                                      <p:cBhvr>
                                        <p:cTn id="18" dur="250"/>
                                        <p:tgtEl>
                                          <p:spTgt spid="26"/>
                                        </p:tgtEl>
                                      </p:cBhvr>
                                    </p:animEffect>
                                  </p:childTnLst>
                                </p:cTn>
                              </p:par>
                              <p:par>
                                <p:cTn id="19" presetID="6" presetClass="emph" presetSubtype="0" decel="100000" fill="hold" grpId="1" nodeType="withEffect">
                                  <p:stCondLst>
                                    <p:cond delay="200"/>
                                  </p:stCondLst>
                                  <p:childTnLst>
                                    <p:animScale>
                                      <p:cBhvr>
                                        <p:cTn id="20" dur="250" fill="hold"/>
                                        <p:tgtEl>
                                          <p:spTgt spid="26"/>
                                        </p:tgtEl>
                                      </p:cBhvr>
                                      <p:by x="110000" y="110000"/>
                                    </p:animScale>
                                  </p:childTnLst>
                                </p:cTn>
                              </p:par>
                              <p:par>
                                <p:cTn id="21" presetID="6" presetClass="emph" presetSubtype="0" decel="100000" fill="hold" grpId="2" nodeType="withEffect">
                                  <p:stCondLst>
                                    <p:cond delay="300"/>
                                  </p:stCondLst>
                                  <p:childTnLst>
                                    <p:animScale>
                                      <p:cBhvr>
                                        <p:cTn id="22" dur="250" fill="hold"/>
                                        <p:tgtEl>
                                          <p:spTgt spid="26"/>
                                        </p:tgtEl>
                                      </p:cBhvr>
                                      <p:by x="91000" y="91000"/>
                                    </p:animScale>
                                  </p:childTnLst>
                                </p:cTn>
                              </p:par>
                              <p:par>
                                <p:cTn id="23" presetID="53" presetClass="entr" presetSubtype="16"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250" fill="hold"/>
                                        <p:tgtEl>
                                          <p:spTgt spid="38"/>
                                        </p:tgtEl>
                                        <p:attrNameLst>
                                          <p:attrName>ppt_w</p:attrName>
                                        </p:attrNameLst>
                                      </p:cBhvr>
                                      <p:tavLst>
                                        <p:tav tm="0">
                                          <p:val>
                                            <p:fltVal val="0"/>
                                          </p:val>
                                        </p:tav>
                                        <p:tav tm="100000">
                                          <p:val>
                                            <p:strVal val="#ppt_w"/>
                                          </p:val>
                                        </p:tav>
                                      </p:tavLst>
                                    </p:anim>
                                    <p:anim calcmode="lin" valueType="num">
                                      <p:cBhvr>
                                        <p:cTn id="26" dur="250" fill="hold"/>
                                        <p:tgtEl>
                                          <p:spTgt spid="38"/>
                                        </p:tgtEl>
                                        <p:attrNameLst>
                                          <p:attrName>ppt_h</p:attrName>
                                        </p:attrNameLst>
                                      </p:cBhvr>
                                      <p:tavLst>
                                        <p:tav tm="0">
                                          <p:val>
                                            <p:fltVal val="0"/>
                                          </p:val>
                                        </p:tav>
                                        <p:tav tm="100000">
                                          <p:val>
                                            <p:strVal val="#ppt_h"/>
                                          </p:val>
                                        </p:tav>
                                      </p:tavLst>
                                    </p:anim>
                                    <p:animEffect transition="in" filter="fade">
                                      <p:cBhvr>
                                        <p:cTn id="27" dur="250"/>
                                        <p:tgtEl>
                                          <p:spTgt spid="38"/>
                                        </p:tgtEl>
                                      </p:cBhvr>
                                    </p:animEffect>
                                  </p:childTnLst>
                                </p:cTn>
                              </p:par>
                              <p:par>
                                <p:cTn id="28" presetID="6" presetClass="emph" presetSubtype="0" decel="100000" fill="hold" grpId="1" nodeType="withEffect">
                                  <p:stCondLst>
                                    <p:cond delay="200"/>
                                  </p:stCondLst>
                                  <p:childTnLst>
                                    <p:animScale>
                                      <p:cBhvr>
                                        <p:cTn id="29" dur="250" fill="hold"/>
                                        <p:tgtEl>
                                          <p:spTgt spid="38"/>
                                        </p:tgtEl>
                                      </p:cBhvr>
                                      <p:by x="110000" y="110000"/>
                                    </p:animScale>
                                  </p:childTnLst>
                                </p:cTn>
                              </p:par>
                              <p:par>
                                <p:cTn id="30" presetID="6" presetClass="emph" presetSubtype="0" decel="100000" fill="hold" grpId="2" nodeType="withEffect">
                                  <p:stCondLst>
                                    <p:cond delay="300"/>
                                  </p:stCondLst>
                                  <p:childTnLst>
                                    <p:animScale>
                                      <p:cBhvr>
                                        <p:cTn id="31" dur="250" fill="hold"/>
                                        <p:tgtEl>
                                          <p:spTgt spid="38"/>
                                        </p:tgtEl>
                                      </p:cBhvr>
                                      <p:by x="91000" y="91000"/>
                                    </p:animScale>
                                  </p:childTnLst>
                                </p:cTn>
                              </p:par>
                              <p:par>
                                <p:cTn id="32" presetID="10" presetClass="entr" presetSubtype="0" fill="hold" grpId="0" nodeType="withEffect">
                                  <p:stCondLst>
                                    <p:cond delay="300"/>
                                  </p:stCondLst>
                                  <p:childTnLst>
                                    <p:set>
                                      <p:cBhvr>
                                        <p:cTn id="33" dur="1" fill="hold">
                                          <p:stCondLst>
                                            <p:cond delay="0"/>
                                          </p:stCondLst>
                                        </p:cTn>
                                        <p:tgtEl>
                                          <p:spTgt spid="109"/>
                                        </p:tgtEl>
                                        <p:attrNameLst>
                                          <p:attrName>style.visibility</p:attrName>
                                        </p:attrNameLst>
                                      </p:cBhvr>
                                      <p:to>
                                        <p:strVal val="visible"/>
                                      </p:to>
                                    </p:set>
                                    <p:animEffect transition="in" filter="fade">
                                      <p:cBhvr>
                                        <p:cTn id="34" dur="500"/>
                                        <p:tgtEl>
                                          <p:spTgt spid="109"/>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800"/>
                            </p:stCondLst>
                            <p:childTnLst>
                              <p:par>
                                <p:cTn id="39" presetID="22" presetClass="entr" presetSubtype="8" fill="hold" nodeType="afterEffect">
                                  <p:stCondLst>
                                    <p:cond delay="0"/>
                                  </p:stCondLst>
                                  <p:childTnLst>
                                    <p:set>
                                      <p:cBhvr>
                                        <p:cTn id="40" dur="1" fill="hold">
                                          <p:stCondLst>
                                            <p:cond delay="0"/>
                                          </p:stCondLst>
                                        </p:cTn>
                                        <p:tgtEl>
                                          <p:spTgt spid="129"/>
                                        </p:tgtEl>
                                        <p:attrNameLst>
                                          <p:attrName>style.visibility</p:attrName>
                                        </p:attrNameLst>
                                      </p:cBhvr>
                                      <p:to>
                                        <p:strVal val="visible"/>
                                      </p:to>
                                    </p:set>
                                    <p:animEffect transition="in" filter="wipe(left)">
                                      <p:cBhvr>
                                        <p:cTn id="41" dur="500"/>
                                        <p:tgtEl>
                                          <p:spTgt spid="129"/>
                                        </p:tgtEl>
                                      </p:cBhvr>
                                    </p:animEffect>
                                  </p:childTnLst>
                                </p:cTn>
                              </p:par>
                              <p:par>
                                <p:cTn id="42" presetID="22" presetClass="entr" presetSubtype="8" fill="hold" nodeType="withEffect">
                                  <p:stCondLst>
                                    <p:cond delay="500"/>
                                  </p:stCondLst>
                                  <p:childTnLst>
                                    <p:set>
                                      <p:cBhvr>
                                        <p:cTn id="43" dur="1" fill="hold">
                                          <p:stCondLst>
                                            <p:cond delay="0"/>
                                          </p:stCondLst>
                                        </p:cTn>
                                        <p:tgtEl>
                                          <p:spTgt spid="112"/>
                                        </p:tgtEl>
                                        <p:attrNameLst>
                                          <p:attrName>style.visibility</p:attrName>
                                        </p:attrNameLst>
                                      </p:cBhvr>
                                      <p:to>
                                        <p:strVal val="visible"/>
                                      </p:to>
                                    </p:set>
                                    <p:animEffect transition="in" filter="wipe(left)">
                                      <p:cBhvr>
                                        <p:cTn id="44" dur="1250"/>
                                        <p:tgtEl>
                                          <p:spTgt spid="112"/>
                                        </p:tgtEl>
                                      </p:cBhvr>
                                    </p:animEffect>
                                  </p:childTnLst>
                                </p:cTn>
                              </p:par>
                              <p:par>
                                <p:cTn id="45" presetID="22" presetClass="entr" presetSubtype="4" fill="hold" nodeType="withEffect">
                                  <p:stCondLst>
                                    <p:cond delay="850"/>
                                  </p:stCondLst>
                                  <p:childTnLst>
                                    <p:set>
                                      <p:cBhvr>
                                        <p:cTn id="46" dur="1" fill="hold">
                                          <p:stCondLst>
                                            <p:cond delay="0"/>
                                          </p:stCondLst>
                                        </p:cTn>
                                        <p:tgtEl>
                                          <p:spTgt spid="120"/>
                                        </p:tgtEl>
                                        <p:attrNameLst>
                                          <p:attrName>style.visibility</p:attrName>
                                        </p:attrNameLst>
                                      </p:cBhvr>
                                      <p:to>
                                        <p:strVal val="visible"/>
                                      </p:to>
                                    </p:set>
                                    <p:animEffect transition="in" filter="wipe(down)">
                                      <p:cBhvr>
                                        <p:cTn id="47" dur="500"/>
                                        <p:tgtEl>
                                          <p:spTgt spid="120"/>
                                        </p:tgtEl>
                                      </p:cBhvr>
                                    </p:animEffect>
                                  </p:childTnLst>
                                </p:cTn>
                              </p:par>
                              <p:par>
                                <p:cTn id="48" presetID="22" presetClass="entr" presetSubtype="2" fill="hold" nodeType="withEffect">
                                  <p:stCondLst>
                                    <p:cond delay="1250"/>
                                  </p:stCondLst>
                                  <p:childTnLst>
                                    <p:set>
                                      <p:cBhvr>
                                        <p:cTn id="49" dur="1" fill="hold">
                                          <p:stCondLst>
                                            <p:cond delay="0"/>
                                          </p:stCondLst>
                                        </p:cTn>
                                        <p:tgtEl>
                                          <p:spTgt spid="125"/>
                                        </p:tgtEl>
                                        <p:attrNameLst>
                                          <p:attrName>style.visibility</p:attrName>
                                        </p:attrNameLst>
                                      </p:cBhvr>
                                      <p:to>
                                        <p:strVal val="visible"/>
                                      </p:to>
                                    </p:set>
                                    <p:animEffect transition="in" filter="wipe(right)">
                                      <p:cBhvr>
                                        <p:cTn id="50" dur="500"/>
                                        <p:tgtEl>
                                          <p:spTgt spid="125"/>
                                        </p:tgtEl>
                                      </p:cBhvr>
                                    </p:animEffect>
                                  </p:childTnLst>
                                </p:cTn>
                              </p:par>
                              <p:par>
                                <p:cTn id="51" presetID="22" presetClass="entr" presetSubtype="4" fill="hold" nodeType="withEffect">
                                  <p:stCondLst>
                                    <p:cond delay="1750"/>
                                  </p:stCondLst>
                                  <p:childTnLst>
                                    <p:set>
                                      <p:cBhvr>
                                        <p:cTn id="52" dur="1" fill="hold">
                                          <p:stCondLst>
                                            <p:cond delay="0"/>
                                          </p:stCondLst>
                                        </p:cTn>
                                        <p:tgtEl>
                                          <p:spTgt spid="122"/>
                                        </p:tgtEl>
                                        <p:attrNameLst>
                                          <p:attrName>style.visibility</p:attrName>
                                        </p:attrNameLst>
                                      </p:cBhvr>
                                      <p:to>
                                        <p:strVal val="visible"/>
                                      </p:to>
                                    </p:set>
                                    <p:animEffect transition="in" filter="wipe(down)">
                                      <p:cBhvr>
                                        <p:cTn id="53" dur="250"/>
                                        <p:tgtEl>
                                          <p:spTgt spid="122"/>
                                        </p:tgtEl>
                                      </p:cBhvr>
                                    </p:animEffect>
                                  </p:childTnLst>
                                </p:cTn>
                              </p:par>
                              <p:par>
                                <p:cTn id="54" presetID="10" presetClass="entr" presetSubtype="0" fill="hold" nodeType="withEffect">
                                  <p:stCondLst>
                                    <p:cond delay="190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par>
                                <p:cTn id="57" presetID="10" presetClass="entr" presetSubtype="0" fill="hold" nodeType="withEffect">
                                  <p:stCondLst>
                                    <p:cond delay="190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par>
                                <p:cTn id="60" presetID="22" presetClass="entr" presetSubtype="4" fill="hold" nodeType="withEffect">
                                  <p:stCondLst>
                                    <p:cond delay="1150"/>
                                  </p:stCondLst>
                                  <p:childTnLst>
                                    <p:set>
                                      <p:cBhvr>
                                        <p:cTn id="61" dur="1" fill="hold">
                                          <p:stCondLst>
                                            <p:cond delay="0"/>
                                          </p:stCondLst>
                                        </p:cTn>
                                        <p:tgtEl>
                                          <p:spTgt spid="117"/>
                                        </p:tgtEl>
                                        <p:attrNameLst>
                                          <p:attrName>style.visibility</p:attrName>
                                        </p:attrNameLst>
                                      </p:cBhvr>
                                      <p:to>
                                        <p:strVal val="visible"/>
                                      </p:to>
                                    </p:set>
                                    <p:animEffect transition="in" filter="wipe(down)">
                                      <p:cBhvr>
                                        <p:cTn id="62" dur="500"/>
                                        <p:tgtEl>
                                          <p:spTgt spid="117"/>
                                        </p:tgtEl>
                                      </p:cBhvr>
                                    </p:animEffect>
                                  </p:childTnLst>
                                </p:cTn>
                              </p:par>
                              <p:par>
                                <p:cTn id="63" presetID="10" presetClass="entr" presetSubtype="0" fill="hold" nodeType="withEffect">
                                  <p:stCondLst>
                                    <p:cond delay="165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nodeType="withEffect">
                                  <p:stCondLst>
                                    <p:cond delay="165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childTnLst>
                                </p:cTn>
                              </p:par>
                              <p:par>
                                <p:cTn id="69" presetID="22" presetClass="entr" presetSubtype="4" fill="hold" nodeType="withEffect">
                                  <p:stCondLst>
                                    <p:cond delay="1600"/>
                                  </p:stCondLst>
                                  <p:childTnLst>
                                    <p:set>
                                      <p:cBhvr>
                                        <p:cTn id="70" dur="1" fill="hold">
                                          <p:stCondLst>
                                            <p:cond delay="0"/>
                                          </p:stCondLst>
                                        </p:cTn>
                                        <p:tgtEl>
                                          <p:spTgt spid="114"/>
                                        </p:tgtEl>
                                        <p:attrNameLst>
                                          <p:attrName>style.visibility</p:attrName>
                                        </p:attrNameLst>
                                      </p:cBhvr>
                                      <p:to>
                                        <p:strVal val="visible"/>
                                      </p:to>
                                    </p:set>
                                    <p:animEffect transition="in" filter="wipe(down)">
                                      <p:cBhvr>
                                        <p:cTn id="71" dur="500"/>
                                        <p:tgtEl>
                                          <p:spTgt spid="114"/>
                                        </p:tgtEl>
                                      </p:cBhvr>
                                    </p:animEffect>
                                  </p:childTnLst>
                                </p:cTn>
                              </p:par>
                              <p:par>
                                <p:cTn id="72" presetID="10" presetClass="entr" presetSubtype="0" fill="hold" nodeType="withEffect">
                                  <p:stCondLst>
                                    <p:cond delay="2100"/>
                                  </p:stCondLst>
                                  <p:childTnLst>
                                    <p:set>
                                      <p:cBhvr>
                                        <p:cTn id="73" dur="1" fill="hold">
                                          <p:stCondLst>
                                            <p:cond delay="0"/>
                                          </p:stCondLst>
                                        </p:cTn>
                                        <p:tgtEl>
                                          <p:spTgt spid="70"/>
                                        </p:tgtEl>
                                        <p:attrNameLst>
                                          <p:attrName>style.visibility</p:attrName>
                                        </p:attrNameLst>
                                      </p:cBhvr>
                                      <p:to>
                                        <p:strVal val="visible"/>
                                      </p:to>
                                    </p:set>
                                    <p:animEffect transition="in" filter="fade">
                                      <p:cBhvr>
                                        <p:cTn id="74" dur="500"/>
                                        <p:tgtEl>
                                          <p:spTgt spid="70"/>
                                        </p:tgtEl>
                                      </p:cBhvr>
                                    </p:animEffect>
                                  </p:childTnLst>
                                </p:cTn>
                              </p:par>
                              <p:par>
                                <p:cTn id="75" presetID="10" presetClass="entr" presetSubtype="0" fill="hold" nodeType="withEffect">
                                  <p:stCondLst>
                                    <p:cond delay="210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8" grpId="2" animBg="1"/>
      <p:bldP spid="25" grpId="0"/>
      <p:bldP spid="26" grpId="0" animBg="1"/>
      <p:bldP spid="26" grpId="1" animBg="1"/>
      <p:bldP spid="26" grpId="2" animBg="1"/>
      <p:bldP spid="10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93572" y="4307"/>
            <a:ext cx="11149013" cy="849463"/>
          </a:xfrm>
        </p:spPr>
        <p:txBody>
          <a:bodyPr/>
          <a:lstStyle/>
          <a:p>
            <a:r>
              <a:rPr lang="en-US" sz="4800" dirty="0" smtClean="0">
                <a:solidFill>
                  <a:schemeClr val="tx1"/>
                </a:solidFill>
              </a:rPr>
              <a:t>Cloud Computing Patterns</a:t>
            </a:r>
            <a:endParaRPr lang="en-US" sz="4800" dirty="0">
              <a:solidFill>
                <a:schemeClr val="tx1"/>
              </a:solidFill>
            </a:endParaRPr>
          </a:p>
        </p:txBody>
      </p:sp>
      <p:cxnSp>
        <p:nvCxnSpPr>
          <p:cNvPr id="4" name="Straight Arrow Connector 3"/>
          <p:cNvCxnSpPr/>
          <p:nvPr/>
        </p:nvCxnSpPr>
        <p:spPr bwMode="auto">
          <a:xfrm rot="16200000" flipV="1">
            <a:off x="317644" y="1679909"/>
            <a:ext cx="895273" cy="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5" name="Straight Arrow Connector 4"/>
          <p:cNvCxnSpPr/>
          <p:nvPr/>
        </p:nvCxnSpPr>
        <p:spPr bwMode="auto">
          <a:xfrm>
            <a:off x="765280" y="2116830"/>
            <a:ext cx="3152991" cy="935"/>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6" name="Text Placeholder 6"/>
          <p:cNvSpPr txBox="1">
            <a:spLocks/>
          </p:cNvSpPr>
          <p:nvPr/>
        </p:nvSpPr>
        <p:spPr bwMode="auto">
          <a:xfrm>
            <a:off x="3973415" y="2018469"/>
            <a:ext cx="1142497" cy="1346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18936" eaLnBrk="0" fontAlgn="base" hangingPunct="0">
              <a:spcBef>
                <a:spcPct val="20000"/>
              </a:spcBef>
              <a:spcAft>
                <a:spcPct val="0"/>
              </a:spcAft>
              <a:buClr>
                <a:srgbClr val="000000"/>
              </a:buClr>
            </a:pPr>
            <a:r>
              <a:rPr lang="en-US" sz="1400" i="1" dirty="0" smtClean="0">
                <a:solidFill>
                  <a:schemeClr val="tx1">
                    <a:alpha val="99000"/>
                  </a:schemeClr>
                </a:solidFill>
              </a:rPr>
              <a:t>t</a:t>
            </a:r>
            <a:endParaRPr lang="en-US" sz="1400" i="1" dirty="0">
              <a:solidFill>
                <a:schemeClr val="tx1">
                  <a:alpha val="99000"/>
                </a:schemeClr>
              </a:solidFill>
            </a:endParaRPr>
          </a:p>
        </p:txBody>
      </p:sp>
      <p:sp>
        <p:nvSpPr>
          <p:cNvPr id="7" name="Rectangle 6"/>
          <p:cNvSpPr/>
          <p:nvPr/>
        </p:nvSpPr>
        <p:spPr>
          <a:xfrm rot="16200000">
            <a:off x="31810" y="1632601"/>
            <a:ext cx="1027137" cy="233393"/>
          </a:xfrm>
          <a:prstGeom prst="rect">
            <a:avLst/>
          </a:prstGeom>
          <a:ln>
            <a:noFill/>
          </a:ln>
        </p:spPr>
        <p:txBody>
          <a:bodyPr wrap="square" lIns="91436" tIns="45718" rIns="91436" bIns="45718">
            <a:spAutoFit/>
          </a:bodyPr>
          <a:lstStyle/>
          <a:p>
            <a:pPr marL="304735" indent="-304735" algn="ctr" defTabSz="1218936" eaLnBrk="0" fontAlgn="base" hangingPunct="0">
              <a:lnSpc>
                <a:spcPts val="1066"/>
              </a:lnSpc>
              <a:spcBef>
                <a:spcPct val="20000"/>
              </a:spcBef>
              <a:spcAft>
                <a:spcPct val="0"/>
              </a:spcAft>
              <a:buClr>
                <a:srgbClr val="000000"/>
              </a:buClr>
            </a:pPr>
            <a:r>
              <a:rPr lang="en-US" sz="1200" dirty="0">
                <a:solidFill>
                  <a:schemeClr val="tx1">
                    <a:alpha val="99000"/>
                  </a:schemeClr>
                </a:solidFill>
              </a:rPr>
              <a:t>Compute </a:t>
            </a:r>
          </a:p>
        </p:txBody>
      </p:sp>
      <p:cxnSp>
        <p:nvCxnSpPr>
          <p:cNvPr id="9" name="Straight Arrow Connector 8"/>
          <p:cNvCxnSpPr/>
          <p:nvPr/>
        </p:nvCxnSpPr>
        <p:spPr bwMode="auto">
          <a:xfrm flipV="1">
            <a:off x="765280" y="1783165"/>
            <a:ext cx="1018711" cy="65367"/>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0" name="Straight Arrow Connector 9"/>
          <p:cNvCxnSpPr/>
          <p:nvPr/>
        </p:nvCxnSpPr>
        <p:spPr bwMode="auto">
          <a:xfrm flipV="1">
            <a:off x="2789947" y="1762184"/>
            <a:ext cx="1067313" cy="86347"/>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2" name="Straight Connector 11"/>
          <p:cNvCxnSpPr/>
          <p:nvPr/>
        </p:nvCxnSpPr>
        <p:spPr bwMode="auto">
          <a:xfrm rot="5400000" flipH="1" flipV="1">
            <a:off x="2364899" y="1690929"/>
            <a:ext cx="853043" cy="1565"/>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sp>
        <p:nvSpPr>
          <p:cNvPr id="13" name="Rectangle 12"/>
          <p:cNvSpPr/>
          <p:nvPr/>
        </p:nvSpPr>
        <p:spPr>
          <a:xfrm>
            <a:off x="1743312" y="1421584"/>
            <a:ext cx="1117021" cy="618115"/>
          </a:xfrm>
          <a:prstGeom prst="rect">
            <a:avLst/>
          </a:prstGeom>
          <a:ln>
            <a:noFill/>
          </a:ln>
        </p:spPr>
        <p:txBody>
          <a:bodyPr wrap="square" lIns="91436" tIns="45718" rIns="91436" bIns="45718">
            <a:spAutoFit/>
          </a:bodyPr>
          <a:lstStyle/>
          <a:p>
            <a:pPr marL="304735" indent="-304735" algn="ctr" defTabSz="1218936" eaLnBrk="0" fontAlgn="base" hangingPunct="0">
              <a:lnSpc>
                <a:spcPts val="1066"/>
              </a:lnSpc>
              <a:spcBef>
                <a:spcPct val="20000"/>
              </a:spcBef>
              <a:spcAft>
                <a:spcPct val="0"/>
              </a:spcAft>
              <a:buClr>
                <a:srgbClr val="000000"/>
              </a:buClr>
            </a:pPr>
            <a:endParaRPr lang="en-US" sz="1100" dirty="0">
              <a:solidFill>
                <a:schemeClr val="tx1">
                  <a:alpha val="99000"/>
                </a:schemeClr>
              </a:solidFill>
            </a:endParaRPr>
          </a:p>
          <a:p>
            <a:pPr marL="304735" indent="-304735" algn="ctr" defTabSz="1218936" eaLnBrk="0" fontAlgn="base" hangingPunct="0">
              <a:lnSpc>
                <a:spcPts val="1066"/>
              </a:lnSpc>
              <a:spcAft>
                <a:spcPts val="800"/>
              </a:spcAft>
              <a:buClr>
                <a:srgbClr val="000000"/>
              </a:buClr>
            </a:pPr>
            <a:r>
              <a:rPr lang="en-US" sz="1100" dirty="0">
                <a:solidFill>
                  <a:schemeClr val="tx1">
                    <a:alpha val="99000"/>
                  </a:schemeClr>
                </a:solidFill>
              </a:rPr>
              <a:t>Inactivity</a:t>
            </a:r>
          </a:p>
          <a:p>
            <a:pPr marL="304735" indent="-304735" algn="ctr" defTabSz="1218936" eaLnBrk="0" fontAlgn="base" hangingPunct="0">
              <a:lnSpc>
                <a:spcPts val="1066"/>
              </a:lnSpc>
              <a:spcAft>
                <a:spcPts val="800"/>
              </a:spcAft>
              <a:buClr>
                <a:srgbClr val="000000"/>
              </a:buClr>
            </a:pPr>
            <a:r>
              <a:rPr lang="en-US" sz="1100" dirty="0">
                <a:solidFill>
                  <a:schemeClr val="tx1">
                    <a:alpha val="99000"/>
                  </a:schemeClr>
                </a:solidFill>
              </a:rPr>
              <a:t>Period </a:t>
            </a:r>
          </a:p>
        </p:txBody>
      </p:sp>
      <p:cxnSp>
        <p:nvCxnSpPr>
          <p:cNvPr id="14" name="Straight Connector 13"/>
          <p:cNvCxnSpPr/>
          <p:nvPr/>
        </p:nvCxnSpPr>
        <p:spPr bwMode="auto">
          <a:xfrm rot="5400000" flipH="1" flipV="1">
            <a:off x="1378837" y="1690929"/>
            <a:ext cx="853043" cy="1565"/>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sp>
        <p:nvSpPr>
          <p:cNvPr id="52" name="Text Placeholder 6"/>
          <p:cNvSpPr txBox="1">
            <a:spLocks/>
          </p:cNvSpPr>
          <p:nvPr/>
        </p:nvSpPr>
        <p:spPr bwMode="auto">
          <a:xfrm>
            <a:off x="3973415" y="3518338"/>
            <a:ext cx="1142497" cy="1346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18936" eaLnBrk="0" fontAlgn="base" hangingPunct="0">
              <a:spcBef>
                <a:spcPct val="20000"/>
              </a:spcBef>
              <a:spcAft>
                <a:spcPct val="0"/>
              </a:spcAft>
              <a:buClr>
                <a:srgbClr val="000000"/>
              </a:buClr>
            </a:pPr>
            <a:r>
              <a:rPr lang="en-US" sz="1400" i="1" dirty="0" smtClean="0">
                <a:solidFill>
                  <a:schemeClr val="tx1">
                    <a:alpha val="99000"/>
                  </a:schemeClr>
                </a:solidFill>
              </a:rPr>
              <a:t>t</a:t>
            </a:r>
            <a:endParaRPr lang="en-US" sz="1400" i="1" dirty="0">
              <a:solidFill>
                <a:schemeClr val="tx1">
                  <a:alpha val="99000"/>
                </a:schemeClr>
              </a:solidFill>
            </a:endParaRPr>
          </a:p>
        </p:txBody>
      </p:sp>
      <p:sp>
        <p:nvSpPr>
          <p:cNvPr id="53" name="Text Placeholder 6"/>
          <p:cNvSpPr txBox="1">
            <a:spLocks/>
          </p:cNvSpPr>
          <p:nvPr/>
        </p:nvSpPr>
        <p:spPr bwMode="auto">
          <a:xfrm>
            <a:off x="3973415" y="4935658"/>
            <a:ext cx="1142497" cy="1346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18936" eaLnBrk="0" fontAlgn="base" hangingPunct="0">
              <a:spcBef>
                <a:spcPct val="20000"/>
              </a:spcBef>
              <a:spcAft>
                <a:spcPct val="0"/>
              </a:spcAft>
              <a:buClr>
                <a:srgbClr val="000000"/>
              </a:buClr>
            </a:pPr>
            <a:r>
              <a:rPr lang="en-US" sz="1400" i="1" dirty="0" smtClean="0">
                <a:solidFill>
                  <a:schemeClr val="tx1">
                    <a:alpha val="99000"/>
                  </a:schemeClr>
                </a:solidFill>
              </a:rPr>
              <a:t>t</a:t>
            </a:r>
            <a:endParaRPr lang="en-US" sz="1400" i="1" dirty="0">
              <a:solidFill>
                <a:schemeClr val="tx1">
                  <a:alpha val="99000"/>
                </a:schemeClr>
              </a:solidFill>
            </a:endParaRPr>
          </a:p>
        </p:txBody>
      </p:sp>
      <p:sp>
        <p:nvSpPr>
          <p:cNvPr id="54" name="Text Placeholder 6"/>
          <p:cNvSpPr txBox="1">
            <a:spLocks/>
          </p:cNvSpPr>
          <p:nvPr/>
        </p:nvSpPr>
        <p:spPr bwMode="auto">
          <a:xfrm>
            <a:off x="3973415" y="6376418"/>
            <a:ext cx="1142497" cy="1791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18936" eaLnBrk="0" fontAlgn="base" hangingPunct="0">
              <a:spcBef>
                <a:spcPct val="20000"/>
              </a:spcBef>
              <a:spcAft>
                <a:spcPct val="0"/>
              </a:spcAft>
              <a:buClr>
                <a:srgbClr val="000000"/>
              </a:buClr>
            </a:pPr>
            <a:r>
              <a:rPr lang="en-US" sz="1400" i="1" dirty="0" smtClean="0">
                <a:solidFill>
                  <a:schemeClr val="tx1">
                    <a:alpha val="99000"/>
                  </a:schemeClr>
                </a:solidFill>
              </a:rPr>
              <a:t>t</a:t>
            </a:r>
            <a:endParaRPr lang="en-US" sz="1400" i="1" dirty="0">
              <a:solidFill>
                <a:schemeClr val="tx1">
                  <a:alpha val="99000"/>
                </a:schemeClr>
              </a:solidFill>
            </a:endParaRPr>
          </a:p>
        </p:txBody>
      </p:sp>
      <p:grpSp>
        <p:nvGrpSpPr>
          <p:cNvPr id="57" name="Group 56"/>
          <p:cNvGrpSpPr/>
          <p:nvPr/>
        </p:nvGrpSpPr>
        <p:grpSpPr>
          <a:xfrm>
            <a:off x="4288516" y="1086046"/>
            <a:ext cx="3613707" cy="1012674"/>
            <a:chOff x="342904" y="1233639"/>
            <a:chExt cx="3613707" cy="1012674"/>
          </a:xfrm>
        </p:grpSpPr>
        <p:sp>
          <p:nvSpPr>
            <p:cNvPr id="15" name="TextBox 14"/>
            <p:cNvSpPr txBox="1"/>
            <p:nvPr/>
          </p:nvSpPr>
          <p:spPr>
            <a:xfrm>
              <a:off x="342904" y="1233639"/>
              <a:ext cx="3045807" cy="480127"/>
            </a:xfrm>
            <a:prstGeom prst="rect">
              <a:avLst/>
            </a:prstGeom>
            <a:noFill/>
            <a:ln>
              <a:noFill/>
            </a:ln>
          </p:spPr>
          <p:txBody>
            <a:bodyPr wrap="square" lIns="0" tIns="45718" rIns="0" bIns="45718" rtlCol="0">
              <a:spAutoFit/>
            </a:bodyPr>
            <a:lstStyle/>
            <a:p>
              <a:pPr>
                <a:lnSpc>
                  <a:spcPct val="90000"/>
                </a:lnSpc>
                <a:spcBef>
                  <a:spcPct val="20000"/>
                </a:spcBef>
              </a:pPr>
              <a:r>
                <a:rPr lang="en-US" sz="2800" dirty="0" smtClean="0">
                  <a:solidFill>
                    <a:schemeClr val="tx2">
                      <a:alpha val="99000"/>
                    </a:schemeClr>
                  </a:solidFill>
                  <a:latin typeface="Segoe UI" pitchFamily="34" charset="0"/>
                  <a:ea typeface="Segoe UI" pitchFamily="34" charset="0"/>
                  <a:cs typeface="Segoe UI" pitchFamily="34" charset="0"/>
                </a:rPr>
                <a:t>On </a:t>
              </a:r>
              <a:r>
                <a:rPr lang="en-US" sz="2800" dirty="0">
                  <a:solidFill>
                    <a:schemeClr val="tx2">
                      <a:alpha val="99000"/>
                    </a:schemeClr>
                  </a:solidFill>
                  <a:latin typeface="Segoe UI" pitchFamily="34" charset="0"/>
                  <a:ea typeface="Segoe UI" pitchFamily="34" charset="0"/>
                  <a:cs typeface="Segoe UI" pitchFamily="34" charset="0"/>
                </a:rPr>
                <a:t>and </a:t>
              </a:r>
              <a:r>
                <a:rPr lang="en-US" sz="2800" dirty="0" smtClean="0">
                  <a:solidFill>
                    <a:schemeClr val="tx2">
                      <a:alpha val="99000"/>
                    </a:schemeClr>
                  </a:solidFill>
                  <a:latin typeface="Segoe UI" pitchFamily="34" charset="0"/>
                  <a:ea typeface="Segoe UI" pitchFamily="34" charset="0"/>
                  <a:cs typeface="Segoe UI" pitchFamily="34" charset="0"/>
                </a:rPr>
                <a:t>Off</a:t>
              </a:r>
              <a:endParaRPr lang="en-US" sz="2800" dirty="0">
                <a:solidFill>
                  <a:schemeClr val="tx2">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342905" y="1692315"/>
              <a:ext cx="3613706" cy="553998"/>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tx1">
                      <a:alpha val="99000"/>
                    </a:schemeClr>
                  </a:solidFill>
                  <a:ea typeface="Kozuka Gothic Pro R" pitchFamily="34" charset="-128"/>
                </a:rPr>
                <a:t>On &amp; off workloads (e.g. batch </a:t>
              </a:r>
              <a:r>
                <a:rPr lang="en-US" sz="1200" dirty="0" smtClean="0">
                  <a:solidFill>
                    <a:schemeClr val="tx1">
                      <a:alpha val="99000"/>
                    </a:schemeClr>
                  </a:solidFill>
                  <a:ea typeface="Kozuka Gothic Pro R" pitchFamily="34" charset="-128"/>
                </a:rPr>
                <a:t>job)</a:t>
              </a:r>
            </a:p>
            <a:p>
              <a:pPr marL="0" lvl="1" defTabSz="1218836" fontAlgn="base">
                <a:spcAft>
                  <a:spcPct val="0"/>
                </a:spcAft>
              </a:pPr>
              <a:r>
                <a:rPr lang="en-US" sz="1200" dirty="0" smtClean="0">
                  <a:solidFill>
                    <a:schemeClr val="tx1">
                      <a:alpha val="99000"/>
                    </a:schemeClr>
                  </a:solidFill>
                  <a:ea typeface="Kozuka Gothic Pro R" pitchFamily="34" charset="-128"/>
                </a:rPr>
                <a:t>Over provisioned capacity is wasted </a:t>
              </a:r>
            </a:p>
            <a:p>
              <a:pPr marL="0" lvl="1" defTabSz="1218836" fontAlgn="base">
                <a:spcAft>
                  <a:spcPct val="0"/>
                </a:spcAft>
              </a:pPr>
              <a:r>
                <a:rPr lang="en-US" sz="1200" dirty="0" smtClean="0">
                  <a:solidFill>
                    <a:schemeClr val="tx1">
                      <a:alpha val="99000"/>
                    </a:schemeClr>
                  </a:solidFill>
                  <a:ea typeface="Kozuka Gothic Pro R" pitchFamily="34" charset="-128"/>
                </a:rPr>
                <a:t>Time </a:t>
              </a:r>
              <a:r>
                <a:rPr lang="en-US" sz="1200" dirty="0">
                  <a:solidFill>
                    <a:schemeClr val="tx1">
                      <a:alpha val="99000"/>
                    </a:schemeClr>
                  </a:solidFill>
                  <a:ea typeface="Kozuka Gothic Pro R" pitchFamily="34" charset="-128"/>
                </a:rPr>
                <a:t>to market can be cumbersome </a:t>
              </a:r>
            </a:p>
          </p:txBody>
        </p:sp>
      </p:grpSp>
      <p:grpSp>
        <p:nvGrpSpPr>
          <p:cNvPr id="59" name="Group 58"/>
          <p:cNvGrpSpPr/>
          <p:nvPr/>
        </p:nvGrpSpPr>
        <p:grpSpPr>
          <a:xfrm>
            <a:off x="4288517" y="3965888"/>
            <a:ext cx="3821938" cy="1068346"/>
            <a:chOff x="342905" y="3877806"/>
            <a:chExt cx="3821938" cy="1068346"/>
          </a:xfrm>
        </p:grpSpPr>
        <p:sp>
          <p:nvSpPr>
            <p:cNvPr id="22" name="TextBox 21"/>
            <p:cNvSpPr txBox="1"/>
            <p:nvPr/>
          </p:nvSpPr>
          <p:spPr>
            <a:xfrm>
              <a:off x="342905" y="3877806"/>
              <a:ext cx="3821938" cy="480127"/>
            </a:xfrm>
            <a:prstGeom prst="rect">
              <a:avLst/>
            </a:prstGeom>
            <a:noFill/>
            <a:ln>
              <a:noFill/>
            </a:ln>
          </p:spPr>
          <p:txBody>
            <a:bodyPr wrap="square" lIns="0" tIns="45718" rIns="0" bIns="45718" rtlCol="0">
              <a:spAutoFit/>
            </a:bodyPr>
            <a:lstStyle/>
            <a:p>
              <a:pPr>
                <a:lnSpc>
                  <a:spcPct val="90000"/>
                </a:lnSpc>
                <a:spcBef>
                  <a:spcPct val="20000"/>
                </a:spcBef>
              </a:pPr>
              <a:r>
                <a:rPr lang="en-US" sz="2800" dirty="0">
                  <a:solidFill>
                    <a:schemeClr val="tx2">
                      <a:alpha val="99000"/>
                    </a:schemeClr>
                  </a:solidFill>
                  <a:latin typeface="Segoe UI" pitchFamily="34" charset="0"/>
                  <a:ea typeface="Segoe UI" pitchFamily="34" charset="0"/>
                  <a:cs typeface="Segoe UI" pitchFamily="34" charset="0"/>
                </a:rPr>
                <a:t>Unpredictable Bursting</a:t>
              </a:r>
            </a:p>
          </p:txBody>
        </p:sp>
        <p:sp>
          <p:nvSpPr>
            <p:cNvPr id="24" name="Rectangle 23"/>
            <p:cNvSpPr/>
            <p:nvPr/>
          </p:nvSpPr>
          <p:spPr>
            <a:xfrm>
              <a:off x="342905" y="4392154"/>
              <a:ext cx="3045807" cy="553998"/>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tx1">
                      <a:alpha val="99000"/>
                    </a:schemeClr>
                  </a:solidFill>
                  <a:ea typeface="Kozuka Gothic Pro R" pitchFamily="34" charset="-128"/>
                </a:rPr>
                <a:t>Unexpected/unplanned peak in demand  </a:t>
              </a:r>
            </a:p>
            <a:p>
              <a:pPr marL="0" lvl="1" defTabSz="1218836" fontAlgn="base">
                <a:spcAft>
                  <a:spcPct val="0"/>
                </a:spcAft>
              </a:pPr>
              <a:r>
                <a:rPr lang="en-US" sz="1200" dirty="0">
                  <a:solidFill>
                    <a:schemeClr val="tx1">
                      <a:alpha val="99000"/>
                    </a:schemeClr>
                  </a:solidFill>
                  <a:ea typeface="Kozuka Gothic Pro R" pitchFamily="34" charset="-128"/>
                </a:rPr>
                <a:t>Sudden spike impacts performance </a:t>
              </a:r>
            </a:p>
            <a:p>
              <a:pPr marL="0" lvl="1" defTabSz="1218836" fontAlgn="base">
                <a:spcAft>
                  <a:spcPct val="0"/>
                </a:spcAft>
              </a:pPr>
              <a:r>
                <a:rPr lang="en-US" sz="1200" dirty="0">
                  <a:solidFill>
                    <a:schemeClr val="tx1">
                      <a:alpha val="99000"/>
                    </a:schemeClr>
                  </a:solidFill>
                  <a:ea typeface="Kozuka Gothic Pro R" pitchFamily="34" charset="-128"/>
                </a:rPr>
                <a:t>Can’t over provision for extreme cases </a:t>
              </a:r>
            </a:p>
          </p:txBody>
        </p:sp>
      </p:grpSp>
      <p:cxnSp>
        <p:nvCxnSpPr>
          <p:cNvPr id="18" name="Straight Arrow Connector 17"/>
          <p:cNvCxnSpPr/>
          <p:nvPr/>
        </p:nvCxnSpPr>
        <p:spPr bwMode="auto">
          <a:xfrm flipH="1" flipV="1">
            <a:off x="774705" y="4123929"/>
            <a:ext cx="4" cy="897446"/>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9" name="Straight Arrow Connector 18"/>
          <p:cNvCxnSpPr/>
          <p:nvPr/>
        </p:nvCxnSpPr>
        <p:spPr bwMode="auto">
          <a:xfrm>
            <a:off x="774704" y="5010583"/>
            <a:ext cx="3152991" cy="935"/>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20" name="Rectangle 19"/>
          <p:cNvSpPr/>
          <p:nvPr/>
        </p:nvSpPr>
        <p:spPr>
          <a:xfrm rot="16200000">
            <a:off x="45043" y="4511222"/>
            <a:ext cx="1019525" cy="233393"/>
          </a:xfrm>
          <a:prstGeom prst="rect">
            <a:avLst/>
          </a:prstGeom>
          <a:ln>
            <a:noFill/>
          </a:ln>
        </p:spPr>
        <p:txBody>
          <a:bodyPr wrap="square" lIns="91436" tIns="45718" rIns="91436" bIns="45718">
            <a:spAutoFit/>
          </a:bodyPr>
          <a:lstStyle/>
          <a:p>
            <a:pPr marL="304735" indent="-304735" algn="ctr" defTabSz="1218936" eaLnBrk="0" fontAlgn="base" hangingPunct="0">
              <a:lnSpc>
                <a:spcPts val="1066"/>
              </a:lnSpc>
              <a:spcBef>
                <a:spcPct val="20000"/>
              </a:spcBef>
              <a:spcAft>
                <a:spcPct val="0"/>
              </a:spcAft>
              <a:buClr>
                <a:srgbClr val="000000"/>
              </a:buClr>
            </a:pPr>
            <a:r>
              <a:rPr lang="en-US" sz="1200" dirty="0">
                <a:solidFill>
                  <a:schemeClr val="tx1">
                    <a:alpha val="99000"/>
                  </a:schemeClr>
                </a:solidFill>
              </a:rPr>
              <a:t>Compute </a:t>
            </a:r>
          </a:p>
        </p:txBody>
      </p:sp>
      <p:grpSp>
        <p:nvGrpSpPr>
          <p:cNvPr id="25" name="Group 24"/>
          <p:cNvGrpSpPr/>
          <p:nvPr/>
        </p:nvGrpSpPr>
        <p:grpSpPr>
          <a:xfrm>
            <a:off x="768758" y="4227851"/>
            <a:ext cx="3152246" cy="492377"/>
            <a:chOff x="5520892" y="5257417"/>
            <a:chExt cx="3307216" cy="721360"/>
          </a:xfrm>
        </p:grpSpPr>
        <p:cxnSp>
          <p:nvCxnSpPr>
            <p:cNvPr id="26" name="Straight Arrow Connector 25"/>
            <p:cNvCxnSpPr/>
            <p:nvPr/>
          </p:nvCxnSpPr>
          <p:spPr bwMode="auto">
            <a:xfrm>
              <a:off x="7600265" y="5975286"/>
              <a:ext cx="1227843" cy="2508"/>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7" name="Straight Connector 26"/>
            <p:cNvCxnSpPr>
              <a:endCxn id="28" idx="0"/>
            </p:cNvCxnSpPr>
            <p:nvPr/>
          </p:nvCxnSpPr>
          <p:spPr bwMode="auto">
            <a:xfrm>
              <a:off x="5520892" y="5967876"/>
              <a:ext cx="1168667" cy="0"/>
            </a:xfrm>
            <a:prstGeom prst="line">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28" name="Freeform 27"/>
            <p:cNvSpPr/>
            <p:nvPr/>
          </p:nvSpPr>
          <p:spPr>
            <a:xfrm>
              <a:off x="6689558" y="5257417"/>
              <a:ext cx="899962" cy="721360"/>
            </a:xfrm>
            <a:custGeom>
              <a:avLst/>
              <a:gdLst>
                <a:gd name="connsiteX0" fmla="*/ 0 w 1595120"/>
                <a:gd name="connsiteY0" fmla="*/ 662093 h 672253"/>
                <a:gd name="connsiteX1" fmla="*/ 751840 w 1595120"/>
                <a:gd name="connsiteY1" fmla="*/ 1693 h 672253"/>
                <a:gd name="connsiteX2" fmla="*/ 1595120 w 1595120"/>
                <a:gd name="connsiteY2" fmla="*/ 672253 h 672253"/>
              </a:gdLst>
              <a:ahLst/>
              <a:cxnLst>
                <a:cxn ang="0">
                  <a:pos x="connsiteX0" y="connsiteY0"/>
                </a:cxn>
                <a:cxn ang="0">
                  <a:pos x="connsiteX1" y="connsiteY1"/>
                </a:cxn>
                <a:cxn ang="0">
                  <a:pos x="connsiteX2" y="connsiteY2"/>
                </a:cxn>
              </a:cxnLst>
              <a:rect l="l" t="t" r="r" b="b"/>
              <a:pathLst>
                <a:path w="1595120" h="672253">
                  <a:moveTo>
                    <a:pt x="0" y="662093"/>
                  </a:moveTo>
                  <a:cubicBezTo>
                    <a:pt x="242993" y="331046"/>
                    <a:pt x="485987" y="0"/>
                    <a:pt x="751840" y="1693"/>
                  </a:cubicBezTo>
                  <a:cubicBezTo>
                    <a:pt x="1017693" y="3386"/>
                    <a:pt x="1306406" y="337819"/>
                    <a:pt x="1595120" y="672253"/>
                  </a:cubicBezTo>
                </a:path>
              </a:pathLst>
            </a:cu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dirty="0"/>
            </a:p>
          </p:txBody>
        </p:sp>
      </p:grpSp>
      <p:grpSp>
        <p:nvGrpSpPr>
          <p:cNvPr id="58" name="Group 57"/>
          <p:cNvGrpSpPr/>
          <p:nvPr/>
        </p:nvGrpSpPr>
        <p:grpSpPr>
          <a:xfrm>
            <a:off x="4288517" y="2545380"/>
            <a:ext cx="3119051" cy="1020871"/>
            <a:chOff x="342905" y="2485579"/>
            <a:chExt cx="3119051" cy="1020871"/>
          </a:xfrm>
        </p:grpSpPr>
        <p:sp>
          <p:nvSpPr>
            <p:cNvPr id="35" name="TextBox 34"/>
            <p:cNvSpPr txBox="1"/>
            <p:nvPr/>
          </p:nvSpPr>
          <p:spPr>
            <a:xfrm>
              <a:off x="342905" y="2485579"/>
              <a:ext cx="3119051" cy="480127"/>
            </a:xfrm>
            <a:prstGeom prst="rect">
              <a:avLst/>
            </a:prstGeom>
            <a:noFill/>
            <a:ln>
              <a:noFill/>
            </a:ln>
          </p:spPr>
          <p:txBody>
            <a:bodyPr wrap="square" lIns="0" tIns="45718" rIns="0" bIns="45718" rtlCol="0">
              <a:spAutoFit/>
            </a:bodyPr>
            <a:lstStyle/>
            <a:p>
              <a:pPr>
                <a:lnSpc>
                  <a:spcPct val="90000"/>
                </a:lnSpc>
                <a:spcBef>
                  <a:spcPct val="20000"/>
                </a:spcBef>
              </a:pPr>
              <a:r>
                <a:rPr lang="en-US" sz="2800" dirty="0">
                  <a:solidFill>
                    <a:schemeClr val="tx2">
                      <a:alpha val="99000"/>
                    </a:schemeClr>
                  </a:solidFill>
                  <a:latin typeface="Segoe UI" pitchFamily="34" charset="0"/>
                  <a:ea typeface="Segoe UI" pitchFamily="34" charset="0"/>
                  <a:cs typeface="Segoe UI" pitchFamily="34" charset="0"/>
                </a:rPr>
                <a:t>Growing Fast</a:t>
              </a:r>
            </a:p>
          </p:txBody>
        </p:sp>
        <p:sp>
          <p:nvSpPr>
            <p:cNvPr id="36" name="Rectangle 35"/>
            <p:cNvSpPr/>
            <p:nvPr/>
          </p:nvSpPr>
          <p:spPr>
            <a:xfrm>
              <a:off x="342905" y="2952452"/>
              <a:ext cx="3119051" cy="553998"/>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tx1">
                      <a:alpha val="99000"/>
                    </a:schemeClr>
                  </a:solidFill>
                  <a:ea typeface="Kozuka Gothic Pro R" pitchFamily="34" charset="-128"/>
                </a:rPr>
                <a:t>Successful services needs to grow/scale   </a:t>
              </a:r>
            </a:p>
            <a:p>
              <a:pPr marL="0" lvl="1" defTabSz="1218836" fontAlgn="base">
                <a:spcAft>
                  <a:spcPct val="0"/>
                </a:spcAft>
              </a:pPr>
              <a:r>
                <a:rPr lang="en-US" sz="1200" dirty="0">
                  <a:solidFill>
                    <a:schemeClr val="tx1">
                      <a:alpha val="99000"/>
                    </a:schemeClr>
                  </a:solidFill>
                  <a:ea typeface="Kozuka Gothic Pro R" pitchFamily="34" charset="-128"/>
                </a:rPr>
                <a:t>Keeping up w/ growth is big IT challenge </a:t>
              </a:r>
            </a:p>
            <a:p>
              <a:pPr marL="0" lvl="1" defTabSz="1218836" fontAlgn="base">
                <a:spcAft>
                  <a:spcPct val="0"/>
                </a:spcAft>
              </a:pPr>
              <a:r>
                <a:rPr lang="en-US" sz="1200" dirty="0">
                  <a:solidFill>
                    <a:schemeClr val="tx1">
                      <a:alpha val="99000"/>
                    </a:schemeClr>
                  </a:solidFill>
                  <a:ea typeface="Kozuka Gothic Pro R" pitchFamily="34" charset="-128"/>
                </a:rPr>
                <a:t>Cannot provision hardware fast enough</a:t>
              </a:r>
            </a:p>
          </p:txBody>
        </p:sp>
      </p:grpSp>
      <p:cxnSp>
        <p:nvCxnSpPr>
          <p:cNvPr id="30" name="Straight Arrow Connector 29"/>
          <p:cNvCxnSpPr/>
          <p:nvPr/>
        </p:nvCxnSpPr>
        <p:spPr bwMode="auto">
          <a:xfrm flipH="1" flipV="1">
            <a:off x="765279" y="2668372"/>
            <a:ext cx="3478" cy="930519"/>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31" name="Straight Arrow Connector 30"/>
          <p:cNvCxnSpPr/>
          <p:nvPr/>
        </p:nvCxnSpPr>
        <p:spPr bwMode="auto">
          <a:xfrm>
            <a:off x="768757" y="3585205"/>
            <a:ext cx="3152991" cy="935"/>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33" name="Rectangle 32"/>
          <p:cNvSpPr/>
          <p:nvPr/>
        </p:nvSpPr>
        <p:spPr>
          <a:xfrm rot="16200000">
            <a:off x="37905" y="3107070"/>
            <a:ext cx="1014949" cy="233393"/>
          </a:xfrm>
          <a:prstGeom prst="rect">
            <a:avLst/>
          </a:prstGeom>
          <a:ln>
            <a:noFill/>
          </a:ln>
        </p:spPr>
        <p:txBody>
          <a:bodyPr wrap="square" lIns="91436" tIns="45718" rIns="91436" bIns="45718">
            <a:spAutoFit/>
          </a:bodyPr>
          <a:lstStyle/>
          <a:p>
            <a:pPr marL="304735" indent="-304735" algn="ctr" defTabSz="1218936" eaLnBrk="0" fontAlgn="base" hangingPunct="0">
              <a:lnSpc>
                <a:spcPts val="1066"/>
              </a:lnSpc>
              <a:spcBef>
                <a:spcPct val="20000"/>
              </a:spcBef>
              <a:spcAft>
                <a:spcPct val="0"/>
              </a:spcAft>
              <a:buClr>
                <a:srgbClr val="000000"/>
              </a:buClr>
            </a:pPr>
            <a:r>
              <a:rPr lang="en-US" sz="1200" dirty="0">
                <a:solidFill>
                  <a:schemeClr val="tx1">
                    <a:alpha val="99000"/>
                  </a:schemeClr>
                </a:solidFill>
              </a:rPr>
              <a:t>Compute </a:t>
            </a:r>
          </a:p>
        </p:txBody>
      </p:sp>
      <p:sp>
        <p:nvSpPr>
          <p:cNvPr id="37" name="Freeform 36"/>
          <p:cNvSpPr/>
          <p:nvPr/>
        </p:nvSpPr>
        <p:spPr>
          <a:xfrm>
            <a:off x="759439" y="2721877"/>
            <a:ext cx="3085702" cy="860645"/>
          </a:xfrm>
          <a:custGeom>
            <a:avLst/>
            <a:gdLst>
              <a:gd name="connsiteX0" fmla="*/ 0 w 3180080"/>
              <a:gd name="connsiteY0" fmla="*/ 782320 h 912707"/>
              <a:gd name="connsiteX1" fmla="*/ 1635760 w 3180080"/>
              <a:gd name="connsiteY1" fmla="*/ 782320 h 912707"/>
              <a:gd name="connsiteX2" fmla="*/ 3180080 w 3180080"/>
              <a:gd name="connsiteY2" fmla="*/ 0 h 912707"/>
              <a:gd name="connsiteX0" fmla="*/ 0 w 3159760"/>
              <a:gd name="connsiteY0" fmla="*/ 881288 h 946481"/>
              <a:gd name="connsiteX1" fmla="*/ 1615440 w 3159760"/>
              <a:gd name="connsiteY1" fmla="*/ 782320 h 946481"/>
              <a:gd name="connsiteX2" fmla="*/ 3159760 w 3159760"/>
              <a:gd name="connsiteY2" fmla="*/ 0 h 946481"/>
              <a:gd name="connsiteX0" fmla="*/ 0 w 3159760"/>
              <a:gd name="connsiteY0" fmla="*/ 881288 h 929201"/>
              <a:gd name="connsiteX1" fmla="*/ 1615440 w 3159760"/>
              <a:gd name="connsiteY1" fmla="*/ 782320 h 929201"/>
              <a:gd name="connsiteX2" fmla="*/ 3159760 w 3159760"/>
              <a:gd name="connsiteY2" fmla="*/ 0 h 929201"/>
              <a:gd name="connsiteX0" fmla="*/ 0 w 3149600"/>
              <a:gd name="connsiteY0" fmla="*/ 991253 h 1001464"/>
              <a:gd name="connsiteX1" fmla="*/ 1605280 w 3149600"/>
              <a:gd name="connsiteY1" fmla="*/ 782320 h 1001464"/>
              <a:gd name="connsiteX2" fmla="*/ 3149600 w 3149600"/>
              <a:gd name="connsiteY2" fmla="*/ 0 h 1001464"/>
              <a:gd name="connsiteX0" fmla="*/ 0 w 3149600"/>
              <a:gd name="connsiteY0" fmla="*/ 991253 h 991253"/>
              <a:gd name="connsiteX1" fmla="*/ 1605280 w 3149600"/>
              <a:gd name="connsiteY1" fmla="*/ 782320 h 991253"/>
              <a:gd name="connsiteX2" fmla="*/ 3149600 w 3149600"/>
              <a:gd name="connsiteY2" fmla="*/ 0 h 991253"/>
            </a:gdLst>
            <a:ahLst/>
            <a:cxnLst>
              <a:cxn ang="0">
                <a:pos x="connsiteX0" y="connsiteY0"/>
              </a:cxn>
              <a:cxn ang="0">
                <a:pos x="connsiteX1" y="connsiteY1"/>
              </a:cxn>
              <a:cxn ang="0">
                <a:pos x="connsiteX2" y="connsiteY2"/>
              </a:cxn>
            </a:cxnLst>
            <a:rect l="l" t="t" r="r" b="b"/>
            <a:pathLst>
              <a:path w="3149600" h="991253">
                <a:moveTo>
                  <a:pt x="0" y="991253"/>
                </a:moveTo>
                <a:cubicBezTo>
                  <a:pt x="623993" y="979471"/>
                  <a:pt x="1080347" y="947529"/>
                  <a:pt x="1605280" y="782320"/>
                </a:cubicBezTo>
                <a:cubicBezTo>
                  <a:pt x="2130213" y="617111"/>
                  <a:pt x="2642446" y="325966"/>
                  <a:pt x="3149600" y="0"/>
                </a:cubicBezTo>
              </a:path>
            </a:pathLst>
          </a:custGeom>
          <a:ln w="25400">
            <a:solidFill>
              <a:schemeClr val="tx1"/>
            </a:solidFill>
            <a:headEnd type="none" w="med" len="med"/>
            <a:tailEnd type="triangle"/>
          </a:ln>
          <a:effectLst/>
        </p:spPr>
        <p:txBody>
          <a:bodyPr lIns="91436" tIns="45718" rIns="91436" bIns="45718" rtlCol="0" anchor="ctr"/>
          <a:lstStyle/>
          <a:p>
            <a:pPr algn="ctr"/>
            <a:endParaRPr lang="en-US" dirty="0"/>
          </a:p>
        </p:txBody>
      </p:sp>
      <p:grpSp>
        <p:nvGrpSpPr>
          <p:cNvPr id="60" name="Group 59"/>
          <p:cNvGrpSpPr/>
          <p:nvPr/>
        </p:nvGrpSpPr>
        <p:grpSpPr>
          <a:xfrm>
            <a:off x="4288517" y="5441761"/>
            <a:ext cx="3941859" cy="1026722"/>
            <a:chOff x="342905" y="5150364"/>
            <a:chExt cx="3941859" cy="1026722"/>
          </a:xfrm>
        </p:grpSpPr>
        <p:sp>
          <p:nvSpPr>
            <p:cNvPr id="44" name="TextBox 43"/>
            <p:cNvSpPr txBox="1"/>
            <p:nvPr/>
          </p:nvSpPr>
          <p:spPr>
            <a:xfrm>
              <a:off x="342905" y="5150364"/>
              <a:ext cx="3941859" cy="480127"/>
            </a:xfrm>
            <a:prstGeom prst="rect">
              <a:avLst/>
            </a:prstGeom>
            <a:noFill/>
            <a:ln>
              <a:noFill/>
            </a:ln>
          </p:spPr>
          <p:txBody>
            <a:bodyPr wrap="square" lIns="0" tIns="45718" rIns="0" bIns="45718" rtlCol="0">
              <a:spAutoFit/>
            </a:bodyPr>
            <a:lstStyle/>
            <a:p>
              <a:pPr>
                <a:lnSpc>
                  <a:spcPct val="90000"/>
                </a:lnSpc>
                <a:spcBef>
                  <a:spcPct val="20000"/>
                </a:spcBef>
              </a:pPr>
              <a:r>
                <a:rPr lang="en-US" sz="2800" dirty="0">
                  <a:solidFill>
                    <a:schemeClr val="tx2">
                      <a:alpha val="99000"/>
                    </a:schemeClr>
                  </a:solidFill>
                  <a:latin typeface="Segoe UI" pitchFamily="34" charset="0"/>
                  <a:ea typeface="Segoe UI" pitchFamily="34" charset="0"/>
                  <a:cs typeface="Segoe UI" pitchFamily="34" charset="0"/>
                </a:rPr>
                <a:t>Predictable Bursting</a:t>
              </a:r>
            </a:p>
          </p:txBody>
        </p:sp>
        <p:sp>
          <p:nvSpPr>
            <p:cNvPr id="45" name="Rectangle 44"/>
            <p:cNvSpPr/>
            <p:nvPr/>
          </p:nvSpPr>
          <p:spPr>
            <a:xfrm>
              <a:off x="342905" y="5623088"/>
              <a:ext cx="3190656" cy="553998"/>
            </a:xfrm>
            <a:prstGeom prst="rect">
              <a:avLst/>
            </a:prstGeom>
            <a:ln>
              <a:noFill/>
            </a:ln>
          </p:spPr>
          <p:txBody>
            <a:bodyPr wrap="square" lIns="0" tIns="0" rIns="0" bIns="0">
              <a:spAutoFit/>
            </a:bodyPr>
            <a:lstStyle/>
            <a:p>
              <a:pPr marL="0" lvl="1" defTabSz="1218836" fontAlgn="base">
                <a:spcAft>
                  <a:spcPct val="0"/>
                </a:spcAft>
              </a:pPr>
              <a:r>
                <a:rPr lang="en-US" sz="1200" dirty="0">
                  <a:solidFill>
                    <a:schemeClr val="tx1">
                      <a:alpha val="99000"/>
                    </a:schemeClr>
                  </a:solidFill>
                  <a:ea typeface="Kozuka Gothic Pro R" pitchFamily="34" charset="-128"/>
                </a:rPr>
                <a:t>Services with micro seasonality trends   </a:t>
              </a:r>
            </a:p>
            <a:p>
              <a:pPr marL="0" lvl="1" defTabSz="1218836" fontAlgn="base">
                <a:spcAft>
                  <a:spcPct val="0"/>
                </a:spcAft>
              </a:pPr>
              <a:r>
                <a:rPr lang="en-US" sz="1200" dirty="0">
                  <a:solidFill>
                    <a:schemeClr val="tx1">
                      <a:alpha val="99000"/>
                    </a:schemeClr>
                  </a:solidFill>
                  <a:ea typeface="Kozuka Gothic Pro R" pitchFamily="34" charset="-128"/>
                </a:rPr>
                <a:t>Peaks due to periodic increased demand</a:t>
              </a:r>
            </a:p>
            <a:p>
              <a:pPr marL="0" lvl="1" defTabSz="1218836" fontAlgn="base">
                <a:spcAft>
                  <a:spcPct val="0"/>
                </a:spcAft>
              </a:pPr>
              <a:r>
                <a:rPr lang="en-US" sz="1200" dirty="0">
                  <a:solidFill>
                    <a:schemeClr val="tx1">
                      <a:alpha val="99000"/>
                    </a:schemeClr>
                  </a:solidFill>
                  <a:ea typeface="Kozuka Gothic Pro R" pitchFamily="34" charset="-128"/>
                </a:rPr>
                <a:t>IT complexity and wasted </a:t>
              </a:r>
              <a:r>
                <a:rPr lang="en-US" sz="1200" dirty="0" smtClean="0">
                  <a:solidFill>
                    <a:schemeClr val="tx1">
                      <a:alpha val="99000"/>
                    </a:schemeClr>
                  </a:solidFill>
                  <a:ea typeface="Kozuka Gothic Pro R" pitchFamily="34" charset="-128"/>
                </a:rPr>
                <a:t>capacity</a:t>
              </a:r>
              <a:endParaRPr lang="en-US" sz="1200" dirty="0">
                <a:solidFill>
                  <a:schemeClr val="tx1">
                    <a:alpha val="99000"/>
                  </a:schemeClr>
                </a:solidFill>
                <a:ea typeface="Kozuka Gothic Pro R" pitchFamily="34" charset="-128"/>
              </a:endParaRPr>
            </a:p>
          </p:txBody>
        </p:sp>
      </p:grpSp>
      <p:cxnSp>
        <p:nvCxnSpPr>
          <p:cNvPr id="39" name="Straight Arrow Connector 38"/>
          <p:cNvCxnSpPr/>
          <p:nvPr/>
        </p:nvCxnSpPr>
        <p:spPr bwMode="auto">
          <a:xfrm flipV="1">
            <a:off x="789633" y="5593543"/>
            <a:ext cx="0" cy="897447"/>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40" name="Straight Arrow Connector 39"/>
          <p:cNvCxnSpPr/>
          <p:nvPr/>
        </p:nvCxnSpPr>
        <p:spPr bwMode="auto">
          <a:xfrm>
            <a:off x="774394" y="6478443"/>
            <a:ext cx="3152990" cy="935"/>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41" name="Rectangle 40"/>
          <p:cNvSpPr/>
          <p:nvPr/>
        </p:nvSpPr>
        <p:spPr>
          <a:xfrm rot="16200000">
            <a:off x="57463" y="5769180"/>
            <a:ext cx="1024540" cy="233393"/>
          </a:xfrm>
          <a:prstGeom prst="rect">
            <a:avLst/>
          </a:prstGeom>
          <a:ln>
            <a:noFill/>
          </a:ln>
        </p:spPr>
        <p:txBody>
          <a:bodyPr wrap="square" lIns="91436" tIns="45718" rIns="91436" bIns="45718">
            <a:spAutoFit/>
          </a:bodyPr>
          <a:lstStyle/>
          <a:p>
            <a:pPr marL="304735" indent="-304735" algn="ctr" defTabSz="1218936" eaLnBrk="0" fontAlgn="base" hangingPunct="0">
              <a:lnSpc>
                <a:spcPts val="1066"/>
              </a:lnSpc>
              <a:spcBef>
                <a:spcPct val="20000"/>
              </a:spcBef>
              <a:spcAft>
                <a:spcPct val="0"/>
              </a:spcAft>
              <a:buClr>
                <a:srgbClr val="000000"/>
              </a:buClr>
            </a:pPr>
            <a:r>
              <a:rPr lang="en-US" sz="1200" dirty="0">
                <a:solidFill>
                  <a:schemeClr val="tx1">
                    <a:alpha val="99000"/>
                  </a:schemeClr>
                </a:solidFill>
              </a:rPr>
              <a:t>Compute </a:t>
            </a:r>
          </a:p>
        </p:txBody>
      </p:sp>
      <p:sp>
        <p:nvSpPr>
          <p:cNvPr id="48" name="Freeform 47"/>
          <p:cNvSpPr/>
          <p:nvPr/>
        </p:nvSpPr>
        <p:spPr>
          <a:xfrm>
            <a:off x="787540" y="5649892"/>
            <a:ext cx="2919644" cy="583019"/>
          </a:xfrm>
          <a:custGeom>
            <a:avLst/>
            <a:gdLst>
              <a:gd name="connsiteX0" fmla="*/ 0 w 2190307"/>
              <a:gd name="connsiteY0" fmla="*/ 689345 h 781494"/>
              <a:gd name="connsiteX1" fmla="*/ 531628 w 2190307"/>
              <a:gd name="connsiteY1" fmla="*/ 8861 h 781494"/>
              <a:gd name="connsiteX2" fmla="*/ 967563 w 2190307"/>
              <a:gd name="connsiteY2" fmla="*/ 742508 h 781494"/>
              <a:gd name="connsiteX3" fmla="*/ 1435395 w 2190307"/>
              <a:gd name="connsiteY3" fmla="*/ 8861 h 781494"/>
              <a:gd name="connsiteX4" fmla="*/ 1828800 w 2190307"/>
              <a:gd name="connsiteY4" fmla="*/ 721243 h 781494"/>
              <a:gd name="connsiteX5" fmla="*/ 2190307 w 2190307"/>
              <a:gd name="connsiteY5" fmla="*/ 370368 h 78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307" h="781494">
                <a:moveTo>
                  <a:pt x="0" y="689345"/>
                </a:moveTo>
                <a:cubicBezTo>
                  <a:pt x="185183" y="344672"/>
                  <a:pt x="370367" y="0"/>
                  <a:pt x="531628" y="8861"/>
                </a:cubicBezTo>
                <a:cubicBezTo>
                  <a:pt x="692889" y="17722"/>
                  <a:pt x="816935" y="742508"/>
                  <a:pt x="967563" y="742508"/>
                </a:cubicBezTo>
                <a:cubicBezTo>
                  <a:pt x="1118191" y="742508"/>
                  <a:pt x="1291856" y="12405"/>
                  <a:pt x="1435395" y="8861"/>
                </a:cubicBezTo>
                <a:cubicBezTo>
                  <a:pt x="1578934" y="5317"/>
                  <a:pt x="1702981" y="660992"/>
                  <a:pt x="1828800" y="721243"/>
                </a:cubicBezTo>
                <a:cubicBezTo>
                  <a:pt x="1954619" y="781494"/>
                  <a:pt x="2119423" y="430619"/>
                  <a:pt x="2190307" y="370368"/>
                </a:cubicBezTo>
              </a:path>
            </a:pathLst>
          </a:cu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dirty="0"/>
          </a:p>
        </p:txBody>
      </p:sp>
      <p:cxnSp>
        <p:nvCxnSpPr>
          <p:cNvPr id="49" name="Straight Connector 48"/>
          <p:cNvCxnSpPr/>
          <p:nvPr/>
        </p:nvCxnSpPr>
        <p:spPr bwMode="auto">
          <a:xfrm>
            <a:off x="813674" y="6024553"/>
            <a:ext cx="2963103" cy="24852"/>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cxnSp>
        <p:nvCxnSpPr>
          <p:cNvPr id="63" name="Straight Connector 62"/>
          <p:cNvCxnSpPr/>
          <p:nvPr/>
        </p:nvCxnSpPr>
        <p:spPr>
          <a:xfrm>
            <a:off x="0" y="3398856"/>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0" y="4846656"/>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0" y="1970314"/>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160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289172" y="159564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07" name="Oval 106"/>
          <p:cNvSpPr/>
          <p:nvPr/>
        </p:nvSpPr>
        <p:spPr bwMode="auto">
          <a:xfrm>
            <a:off x="289172" y="420863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Oval 64"/>
          <p:cNvSpPr/>
          <p:nvPr/>
        </p:nvSpPr>
        <p:spPr bwMode="auto">
          <a:xfrm>
            <a:off x="289172" y="290213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7" name="Rectangle 36"/>
          <p:cNvSpPr/>
          <p:nvPr/>
        </p:nvSpPr>
        <p:spPr bwMode="auto">
          <a:xfrm>
            <a:off x="8372233" y="-17378"/>
            <a:ext cx="3816592" cy="68740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 name="TXT 1"/>
          <p:cNvSpPr>
            <a:spLocks/>
          </p:cNvSpPr>
          <p:nvPr/>
        </p:nvSpPr>
        <p:spPr bwMode="auto">
          <a:xfrm>
            <a:off x="1556" y="334529"/>
            <a:ext cx="6973152" cy="1209703"/>
          </a:xfrm>
          <a:prstGeom prst="rect">
            <a:avLst/>
          </a:prstGeom>
          <a:noFill/>
          <a:ln>
            <a:noFill/>
          </a:ln>
        </p:spPr>
        <p:txBody>
          <a:bodyPr vert="horz" wrap="square" lIns="1746229" tIns="89553" rIns="89553"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Store, Backup, Recover </a:t>
            </a:r>
            <a:r>
              <a:rPr lang="en-US" sz="3234" spc="-49" dirty="0" smtClean="0">
                <a:gradFill>
                  <a:gsLst>
                    <a:gs pos="2000">
                      <a:schemeClr val="tx1">
                        <a:lumMod val="50000"/>
                      </a:schemeClr>
                    </a:gs>
                    <a:gs pos="100000">
                      <a:schemeClr val="tx1">
                        <a:lumMod val="50000"/>
                      </a:schemeClr>
                    </a:gs>
                  </a:gsLst>
                  <a:lin ang="5400000" scaled="0"/>
                </a:gradFill>
                <a:latin typeface="Segoe UI Light"/>
              </a:rPr>
              <a:t>Data</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47" name="Oval 46"/>
          <p:cNvSpPr/>
          <p:nvPr/>
        </p:nvSpPr>
        <p:spPr bwMode="auto">
          <a:xfrm>
            <a:off x="289172" y="28914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0" name="Wrench-Large"/>
          <p:cNvSpPr>
            <a:spLocks noEditPoints="1"/>
          </p:cNvSpPr>
          <p:nvPr/>
        </p:nvSpPr>
        <p:spPr bwMode="black">
          <a:xfrm>
            <a:off x="484805" y="1800735"/>
            <a:ext cx="735367" cy="68551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12" name="Freeform 8"/>
          <p:cNvSpPr>
            <a:spLocks/>
          </p:cNvSpPr>
          <p:nvPr/>
        </p:nvSpPr>
        <p:spPr bwMode="auto">
          <a:xfrm>
            <a:off x="1556" y="4219798"/>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SharePoint Server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on Windows Azure</a:t>
            </a:r>
          </a:p>
        </p:txBody>
      </p:sp>
      <p:sp>
        <p:nvSpPr>
          <p:cNvPr id="15" name="TXT 3"/>
          <p:cNvSpPr>
            <a:spLocks/>
          </p:cNvSpPr>
          <p:nvPr/>
        </p:nvSpPr>
        <p:spPr bwMode="auto">
          <a:xfrm>
            <a:off x="1556" y="2964535"/>
            <a:ext cx="6973152" cy="1209703"/>
          </a:xfrm>
          <a:prstGeom prst="rect">
            <a:avLst/>
          </a:prstGeom>
          <a:noFill/>
          <a:ln>
            <a:noFill/>
          </a:ln>
        </p:spPr>
        <p:txBody>
          <a:bodyPr vert="horz" wrap="square" lIns="1746229" tIns="89553" rIns="179078"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Scale your infrastructure</a:t>
            </a:r>
          </a:p>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and extend the reach</a:t>
            </a:r>
          </a:p>
        </p:txBody>
      </p:sp>
      <p:sp>
        <p:nvSpPr>
          <p:cNvPr id="18" name="Freeform 8"/>
          <p:cNvSpPr>
            <a:spLocks/>
          </p:cNvSpPr>
          <p:nvPr/>
        </p:nvSpPr>
        <p:spPr bwMode="auto">
          <a:xfrm>
            <a:off x="1556" y="5458405"/>
            <a:ext cx="6973152" cy="1255444"/>
          </a:xfrm>
          <a:prstGeom prst="rect">
            <a:avLst/>
          </a:prstGeom>
          <a:noFill/>
          <a:ln>
            <a:noFill/>
          </a:ln>
        </p:spPr>
        <p:txBody>
          <a:bodyPr vert="horz" wrap="square" lIns="1746229" tIns="179078"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Connect hybrid infrastructure services with a single identity</a:t>
            </a:r>
          </a:p>
        </p:txBody>
      </p:sp>
      <p:sp>
        <p:nvSpPr>
          <p:cNvPr id="67" name="Oval 66"/>
          <p:cNvSpPr/>
          <p:nvPr/>
        </p:nvSpPr>
        <p:spPr bwMode="auto">
          <a:xfrm>
            <a:off x="289172" y="5515130"/>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3" name="Freeform 164"/>
          <p:cNvSpPr>
            <a:spLocks noEditPoints="1"/>
          </p:cNvSpPr>
          <p:nvPr/>
        </p:nvSpPr>
        <p:spPr bwMode="black">
          <a:xfrm>
            <a:off x="566837" y="5682141"/>
            <a:ext cx="572737" cy="794047"/>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3" name="TextBox 42"/>
          <p:cNvSpPr txBox="1"/>
          <p:nvPr/>
        </p:nvSpPr>
        <p:spPr>
          <a:xfrm>
            <a:off x="9122179" y="3618522"/>
            <a:ext cx="3515619" cy="732540"/>
          </a:xfrm>
          <a:prstGeom prst="rect">
            <a:avLst/>
          </a:prstGeom>
          <a:noFill/>
        </p:spPr>
        <p:txBody>
          <a:bodyPr wrap="square" lIns="179101" tIns="143281" rIns="179101" bIns="143281" rtlCol="0">
            <a:spAutoFit/>
          </a:bodyPr>
          <a:lstStyle/>
          <a:p>
            <a:pPr>
              <a:lnSpc>
                <a:spcPct val="90000"/>
              </a:lnSpc>
            </a:pPr>
            <a:r>
              <a:rPr lang="en-US" sz="3234" spc="-49" dirty="0">
                <a:gradFill>
                  <a:gsLst>
                    <a:gs pos="2917">
                      <a:srgbClr val="EFEFEF"/>
                    </a:gs>
                    <a:gs pos="30000">
                      <a:srgbClr val="EFEFEF"/>
                    </a:gs>
                  </a:gsLst>
                  <a:lin ang="5400000" scaled="0"/>
                </a:gradFill>
                <a:latin typeface="Segoe UI Light"/>
              </a:rPr>
              <a:t>Top scenarios</a:t>
            </a:r>
          </a:p>
        </p:txBody>
      </p:sp>
      <p:sp>
        <p:nvSpPr>
          <p:cNvPr id="39" name="Wrench-Small"/>
          <p:cNvSpPr>
            <a:spLocks noEditPoints="1"/>
          </p:cNvSpPr>
          <p:nvPr/>
        </p:nvSpPr>
        <p:spPr bwMode="black">
          <a:xfrm>
            <a:off x="8633622" y="3219076"/>
            <a:ext cx="318605" cy="29700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0" name=".NET-Small"/>
          <p:cNvSpPr>
            <a:spLocks noEditPoints="1"/>
          </p:cNvSpPr>
          <p:nvPr/>
        </p:nvSpPr>
        <p:spPr bwMode="auto">
          <a:xfrm>
            <a:off x="8630060" y="3465768"/>
            <a:ext cx="350673" cy="152757"/>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grpSp>
        <p:nvGrpSpPr>
          <p:cNvPr id="2" name="Scale-Small"/>
          <p:cNvGrpSpPr/>
          <p:nvPr/>
        </p:nvGrpSpPr>
        <p:grpSpPr>
          <a:xfrm>
            <a:off x="8835174" y="3212466"/>
            <a:ext cx="287004" cy="278769"/>
            <a:chOff x="666757" y="3353674"/>
            <a:chExt cx="717792" cy="697195"/>
          </a:xfrm>
        </p:grpSpPr>
        <p:grpSp>
          <p:nvGrpSpPr>
            <p:cNvPr id="42" name="Group 425"/>
            <p:cNvGrpSpPr>
              <a:grpSpLocks noChangeAspect="1"/>
            </p:cNvGrpSpPr>
            <p:nvPr/>
          </p:nvGrpSpPr>
          <p:grpSpPr bwMode="auto">
            <a:xfrm>
              <a:off x="666757" y="3353674"/>
              <a:ext cx="717792" cy="697195"/>
              <a:chOff x="-5049" y="3255"/>
              <a:chExt cx="488" cy="474"/>
            </a:xfrm>
            <a:solidFill>
              <a:srgbClr val="FFFFFF"/>
            </a:solidFill>
          </p:grpSpPr>
          <p:sp>
            <p:nvSpPr>
              <p:cNvPr id="45"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6"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8"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9"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50" name="Group 49"/>
            <p:cNvGrpSpPr/>
            <p:nvPr/>
          </p:nvGrpSpPr>
          <p:grpSpPr>
            <a:xfrm>
              <a:off x="845653" y="3553455"/>
              <a:ext cx="354574" cy="268268"/>
              <a:chOff x="1174577" y="3836566"/>
              <a:chExt cx="584564" cy="442277"/>
            </a:xfrm>
          </p:grpSpPr>
          <p:sp>
            <p:nvSpPr>
              <p:cNvPr id="51" name="Rectangle 50"/>
              <p:cNvSpPr/>
              <p:nvPr/>
            </p:nvSpPr>
            <p:spPr bwMode="auto">
              <a:xfrm>
                <a:off x="1269733" y="3853289"/>
                <a:ext cx="395399" cy="274369"/>
              </a:xfrm>
              <a:prstGeom prst="rect">
                <a:avLst/>
              </a:pr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4"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74" name="Share-Large"/>
          <p:cNvGrpSpPr/>
          <p:nvPr/>
        </p:nvGrpSpPr>
        <p:grpSpPr>
          <a:xfrm>
            <a:off x="486552" y="4500435"/>
            <a:ext cx="795611" cy="588444"/>
            <a:chOff x="463723" y="4569544"/>
            <a:chExt cx="877149" cy="648749"/>
          </a:xfrm>
          <a:solidFill>
            <a:srgbClr val="FFFFFF"/>
          </a:solidFill>
        </p:grpSpPr>
        <p:sp>
          <p:nvSpPr>
            <p:cNvPr id="75"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76" name="Group 75"/>
            <p:cNvGrpSpPr/>
            <p:nvPr/>
          </p:nvGrpSpPr>
          <p:grpSpPr>
            <a:xfrm>
              <a:off x="463723" y="4569544"/>
              <a:ext cx="217113" cy="598395"/>
              <a:chOff x="653372" y="4720422"/>
              <a:chExt cx="151053" cy="416326"/>
            </a:xfrm>
            <a:grpFill/>
          </p:grpSpPr>
          <p:sp>
            <p:nvSpPr>
              <p:cNvPr id="80"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81"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77" name="Group 76"/>
            <p:cNvGrpSpPr/>
            <p:nvPr/>
          </p:nvGrpSpPr>
          <p:grpSpPr>
            <a:xfrm>
              <a:off x="1123759" y="4569544"/>
              <a:ext cx="217113" cy="598395"/>
              <a:chOff x="653372" y="4720422"/>
              <a:chExt cx="151053" cy="416326"/>
            </a:xfrm>
            <a:grpFill/>
          </p:grpSpPr>
          <p:sp>
            <p:nvSpPr>
              <p:cNvPr id="78"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79"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88" name="Freeform 8"/>
          <p:cNvSpPr>
            <a:spLocks/>
          </p:cNvSpPr>
          <p:nvPr/>
        </p:nvSpPr>
        <p:spPr bwMode="auto">
          <a:xfrm>
            <a:off x="1" y="1615497"/>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Enable innovation with </a:t>
            </a:r>
            <a:r>
              <a:rPr lang="en-US" sz="3234" spc="-49" dirty="0" err="1">
                <a:gradFill>
                  <a:gsLst>
                    <a:gs pos="2000">
                      <a:schemeClr val="tx1">
                        <a:lumMod val="50000"/>
                      </a:schemeClr>
                    </a:gs>
                    <a:gs pos="100000">
                      <a:schemeClr val="tx1">
                        <a:lumMod val="50000"/>
                      </a:schemeClr>
                    </a:gs>
                  </a:gsLst>
                  <a:lin ang="5400000" scaled="0"/>
                </a:gradFill>
                <a:latin typeface="Segoe UI Light"/>
              </a:rPr>
              <a:t>dev</a:t>
            </a:r>
            <a:r>
              <a:rPr lang="en-US" sz="3234" spc="-49" dirty="0">
                <a:gradFill>
                  <a:gsLst>
                    <a:gs pos="2000">
                      <a:schemeClr val="tx1">
                        <a:lumMod val="50000"/>
                      </a:schemeClr>
                    </a:gs>
                    <a:gs pos="100000">
                      <a:schemeClr val="tx1">
                        <a:lumMod val="50000"/>
                      </a:schemeClr>
                    </a:gs>
                  </a:gsLst>
                  <a:lin ang="5400000" scaled="0"/>
                </a:gradFill>
                <a:latin typeface="Segoe UI Light"/>
              </a:rPr>
              <a:t>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and test</a:t>
            </a:r>
          </a:p>
        </p:txBody>
      </p:sp>
      <p:grpSp>
        <p:nvGrpSpPr>
          <p:cNvPr id="108" name="Scale-Large"/>
          <p:cNvGrpSpPr/>
          <p:nvPr/>
        </p:nvGrpSpPr>
        <p:grpSpPr>
          <a:xfrm>
            <a:off x="500739" y="3127994"/>
            <a:ext cx="703498" cy="683312"/>
            <a:chOff x="514357" y="3201274"/>
            <a:chExt cx="717792" cy="697195"/>
          </a:xfrm>
        </p:grpSpPr>
        <p:grpSp>
          <p:nvGrpSpPr>
            <p:cNvPr id="109" name="Group 425"/>
            <p:cNvGrpSpPr>
              <a:grpSpLocks noChangeAspect="1"/>
            </p:cNvGrpSpPr>
            <p:nvPr/>
          </p:nvGrpSpPr>
          <p:grpSpPr bwMode="auto">
            <a:xfrm>
              <a:off x="514357" y="3201274"/>
              <a:ext cx="717792" cy="697195"/>
              <a:chOff x="-5049" y="3255"/>
              <a:chExt cx="488" cy="474"/>
            </a:xfrm>
            <a:solidFill>
              <a:srgbClr val="FFFFFF"/>
            </a:solidFill>
          </p:grpSpPr>
          <p:sp>
            <p:nvSpPr>
              <p:cNvPr id="114"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5"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6"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7"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10" name="Group 109"/>
            <p:cNvGrpSpPr/>
            <p:nvPr/>
          </p:nvGrpSpPr>
          <p:grpSpPr>
            <a:xfrm>
              <a:off x="693253" y="3401055"/>
              <a:ext cx="354574" cy="268268"/>
              <a:chOff x="1174577" y="3836566"/>
              <a:chExt cx="584564" cy="442277"/>
            </a:xfrm>
          </p:grpSpPr>
          <p:sp>
            <p:nvSpPr>
              <p:cNvPr id="111" name="Rectangle 110"/>
              <p:cNvSpPr/>
              <p:nvPr/>
            </p:nvSpPr>
            <p:spPr bwMode="auto">
              <a:xfrm>
                <a:off x="1269733" y="3853289"/>
                <a:ext cx="395399" cy="274369"/>
              </a:xfrm>
              <a:prstGeom prst="rect">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3"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118" name="Share-Small"/>
          <p:cNvGrpSpPr/>
          <p:nvPr/>
        </p:nvGrpSpPr>
        <p:grpSpPr>
          <a:xfrm>
            <a:off x="8885862" y="3464139"/>
            <a:ext cx="232747" cy="172142"/>
            <a:chOff x="463723" y="4569544"/>
            <a:chExt cx="877149" cy="648749"/>
          </a:xfrm>
          <a:solidFill>
            <a:schemeClr val="tx2"/>
          </a:solidFill>
        </p:grpSpPr>
        <p:sp>
          <p:nvSpPr>
            <p:cNvPr id="119"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120" name="Group 119"/>
            <p:cNvGrpSpPr/>
            <p:nvPr/>
          </p:nvGrpSpPr>
          <p:grpSpPr>
            <a:xfrm>
              <a:off x="463723" y="4569544"/>
              <a:ext cx="217113" cy="598395"/>
              <a:chOff x="653372" y="4720422"/>
              <a:chExt cx="151053" cy="416326"/>
            </a:xfrm>
            <a:grpFill/>
          </p:grpSpPr>
          <p:sp>
            <p:nvSpPr>
              <p:cNvPr id="124"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5"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21" name="Group 120"/>
            <p:cNvGrpSpPr/>
            <p:nvPr/>
          </p:nvGrpSpPr>
          <p:grpSpPr>
            <a:xfrm>
              <a:off x="1123759" y="4569544"/>
              <a:ext cx="217113" cy="598395"/>
              <a:chOff x="653372" y="4720422"/>
              <a:chExt cx="151053" cy="416326"/>
            </a:xfrm>
            <a:grpFill/>
          </p:grpSpPr>
          <p:sp>
            <p:nvSpPr>
              <p:cNvPr id="122"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3"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126" name="Thumb-Small"/>
          <p:cNvSpPr>
            <a:spLocks noEditPoints="1"/>
          </p:cNvSpPr>
          <p:nvPr/>
        </p:nvSpPr>
        <p:spPr bwMode="black">
          <a:xfrm>
            <a:off x="8892845" y="3326643"/>
            <a:ext cx="190597" cy="2642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58" name=".NET-Large"/>
          <p:cNvSpPr>
            <a:spLocks noEditPoints="1"/>
          </p:cNvSpPr>
          <p:nvPr/>
        </p:nvSpPr>
        <p:spPr bwMode="auto">
          <a:xfrm>
            <a:off x="381316" y="687618"/>
            <a:ext cx="942346" cy="410498"/>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pic>
        <p:nvPicPr>
          <p:cNvPr id="57" name="Picture 5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408955" y="2964535"/>
            <a:ext cx="3779870" cy="910424"/>
          </a:xfrm>
          <a:prstGeom prst="rect">
            <a:avLst/>
          </a:prstGeom>
        </p:spPr>
      </p:pic>
    </p:spTree>
    <p:extLst>
      <p:ext uri="{BB962C8B-B14F-4D97-AF65-F5344CB8AC3E}">
        <p14:creationId xmlns:p14="http://schemas.microsoft.com/office/powerpoint/2010/main" val="13676521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grpId="0" nodeType="clickEffect">
                                  <p:stCondLst>
                                    <p:cond delay="0"/>
                                  </p:stCondLst>
                                  <p:childTnLst>
                                    <p:animEffect transition="out" filter="fade">
                                      <p:cBhvr>
                                        <p:cTn id="6" dur="500" tmFilter="0, 0; .2, .5; .8, .5; 1, 0"/>
                                        <p:tgtEl>
                                          <p:spTgt spid="107"/>
                                        </p:tgtEl>
                                      </p:cBhvr>
                                    </p:animEffect>
                                    <p:animScale>
                                      <p:cBhvr>
                                        <p:cTn id="7" dur="250" autoRev="1" fill="hold"/>
                                        <p:tgtEl>
                                          <p:spTgt spid="107"/>
                                        </p:tgtEl>
                                      </p:cBhvr>
                                      <p:by x="105000" y="105000"/>
                                    </p:animScale>
                                  </p:childTnLst>
                                </p:cTn>
                              </p:par>
                              <p:par>
                                <p:cTn id="8" presetID="26" presetClass="emph" presetSubtype="0" repeatCount="3000" fill="hold" grpId="0" nodeType="withEffect">
                                  <p:stCondLst>
                                    <p:cond delay="0"/>
                                  </p:stCondLst>
                                  <p:childTnLst>
                                    <p:animEffect transition="out" filter="fade">
                                      <p:cBhvr>
                                        <p:cTn id="9" dur="500" tmFilter="0, 0; .2, .5; .8, .5; 1, 0"/>
                                        <p:tgtEl>
                                          <p:spTgt spid="12"/>
                                        </p:tgtEl>
                                      </p:cBhvr>
                                    </p:animEffect>
                                    <p:animScale>
                                      <p:cBhvr>
                                        <p:cTn id="10" dur="250" autoRev="1" fill="hold"/>
                                        <p:tgtEl>
                                          <p:spTgt spid="12"/>
                                        </p:tgtEl>
                                      </p:cBhvr>
                                      <p:by x="105000" y="105000"/>
                                    </p:animScale>
                                  </p:childTnLst>
                                </p:cTn>
                              </p:par>
                              <p:par>
                                <p:cTn id="11" presetID="26" presetClass="emph" presetSubtype="0" repeatCount="3000" fill="hold" nodeType="withEffect">
                                  <p:stCondLst>
                                    <p:cond delay="0"/>
                                  </p:stCondLst>
                                  <p:childTnLst>
                                    <p:animEffect transition="out" filter="fade">
                                      <p:cBhvr>
                                        <p:cTn id="12" dur="500" tmFilter="0, 0; .2, .5; .8, .5; 1, 0"/>
                                        <p:tgtEl>
                                          <p:spTgt spid="74"/>
                                        </p:tgtEl>
                                      </p:cBhvr>
                                    </p:animEffect>
                                    <p:animScale>
                                      <p:cBhvr>
                                        <p:cTn id="13" dur="250" autoRev="1" fill="hold"/>
                                        <p:tgtEl>
                                          <p:spTgt spid="7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102669" y="329673"/>
            <a:ext cx="8093726" cy="6362282"/>
            <a:chOff x="4203702" y="1211264"/>
            <a:chExt cx="8258173" cy="6491549"/>
          </a:xfrm>
        </p:grpSpPr>
        <p:sp>
          <p:nvSpPr>
            <p:cNvPr id="45" name="Rectangle 44"/>
            <p:cNvSpPr/>
            <p:nvPr/>
          </p:nvSpPr>
          <p:spPr bwMode="auto">
            <a:xfrm>
              <a:off x="4203702" y="1211264"/>
              <a:ext cx="8258173" cy="5604062"/>
            </a:xfrm>
            <a:prstGeom prst="rect">
              <a:avLst/>
            </a:prstGeom>
            <a:solidFill>
              <a:srgbClr val="EBEBE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34429" rIns="89619" bIns="143391" numCol="1" spcCol="0" rtlCol="0" fromWordArt="0" anchor="t" anchorCtr="0" forceAA="0" compatLnSpc="1">
              <a:prstTxWarp prst="textNoShape">
                <a:avLst/>
              </a:prstTxWarp>
              <a:noAutofit/>
            </a:bodyPr>
            <a:lstStyle/>
            <a:p>
              <a:pPr marL="286067" indent="-286067" defTabSz="895221" fontAlgn="base">
                <a:lnSpc>
                  <a:spcPct val="90000"/>
                </a:lnSpc>
                <a:spcBef>
                  <a:spcPct val="0"/>
                </a:spcBef>
                <a:spcAft>
                  <a:spcPct val="0"/>
                </a:spcAft>
                <a:buFont typeface="Arial" panose="020B0604020202020204" pitchFamily="34" charset="0"/>
                <a:buChar char="•"/>
              </a:pPr>
              <a:endParaRPr lang="en-US" sz="1764" spc="-49" dirty="0">
                <a:gradFill>
                  <a:gsLst>
                    <a:gs pos="0">
                      <a:srgbClr val="FFFFFF"/>
                    </a:gs>
                    <a:gs pos="100000">
                      <a:srgbClr val="FFFFFF"/>
                    </a:gs>
                  </a:gsLst>
                  <a:lin ang="5400000" scaled="1"/>
                </a:gradFill>
              </a:endParaRPr>
            </a:p>
          </p:txBody>
        </p:sp>
        <p:sp>
          <p:nvSpPr>
            <p:cNvPr id="50" name="Rectangle 49"/>
            <p:cNvSpPr/>
            <p:nvPr/>
          </p:nvSpPr>
          <p:spPr bwMode="auto">
            <a:xfrm>
              <a:off x="4203702" y="6801112"/>
              <a:ext cx="8258173" cy="901701"/>
            </a:xfrm>
            <a:prstGeom prst="rect">
              <a:avLst/>
            </a:prstGeom>
            <a:pattFill prst="ltUpDiag">
              <a:fgClr>
                <a:schemeClr val="bg1">
                  <a:lumMod val="75000"/>
                </a:schemeClr>
              </a:fgClr>
              <a:bgClr>
                <a:srgbClr val="CDCDCD"/>
              </a:bgClr>
            </a:patt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89619"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36283">
                      <a:srgbClr val="00188F"/>
                    </a:gs>
                    <a:gs pos="28000">
                      <a:srgbClr val="00188F"/>
                    </a:gs>
                  </a:gsLst>
                  <a:lin ang="5400000" scaled="0"/>
                </a:gradFill>
              </a:endParaRPr>
            </a:p>
          </p:txBody>
        </p:sp>
      </p:grpSp>
      <p:pic>
        <p:nvPicPr>
          <p:cNvPr id="60" name="Picture 59"/>
          <p:cNvPicPr>
            <a:picLocks noChangeAspect="1"/>
          </p:cNvPicPr>
          <p:nvPr/>
        </p:nvPicPr>
        <p:blipFill rotWithShape="1">
          <a:blip r:embed="rId3">
            <a:extLst>
              <a:ext uri="{28A0092B-C50C-407E-A947-70E740481C1C}">
                <a14:useLocalDpi xmlns:a14="http://schemas.microsoft.com/office/drawing/2010/main" val="0"/>
              </a:ext>
            </a:extLst>
          </a:blip>
          <a:srcRect t="16024"/>
          <a:stretch/>
        </p:blipFill>
        <p:spPr>
          <a:xfrm>
            <a:off x="4385391" y="2245425"/>
            <a:ext cx="2619212" cy="3381433"/>
          </a:xfrm>
          <a:prstGeom prst="rect">
            <a:avLst/>
          </a:prstGeom>
        </p:spPr>
      </p:pic>
      <p:sp>
        <p:nvSpPr>
          <p:cNvPr id="70" name="Freeform 8"/>
          <p:cNvSpPr>
            <a:spLocks/>
          </p:cNvSpPr>
          <p:nvPr/>
        </p:nvSpPr>
        <p:spPr bwMode="auto">
          <a:xfrm>
            <a:off x="1564" y="1380"/>
            <a:ext cx="3852379" cy="6855242"/>
          </a:xfrm>
          <a:prstGeom prst="rect">
            <a:avLst/>
          </a:prstGeom>
          <a:solidFill>
            <a:srgbClr val="FFFFFF"/>
          </a:solidFill>
          <a:ln>
            <a:noFill/>
          </a:ln>
        </p:spPr>
        <p:txBody>
          <a:bodyPr vert="horz" wrap="square" lIns="1522354" tIns="89553" rIns="179078" bIns="143262" numCol="1" anchor="ctr" anchorCtr="0" compatLnSpc="1">
            <a:prstTxWarp prst="textNoShape">
              <a:avLst/>
            </a:prstTxWarp>
            <a:noAutofit/>
          </a:bodyPr>
          <a:lstStyle/>
          <a:p>
            <a:pPr defTabSz="913243"/>
            <a:endParaRPr lang="en-US" sz="3234" b="1" dirty="0">
              <a:gradFill>
                <a:gsLst>
                  <a:gs pos="0">
                    <a:srgbClr val="EFEFEF"/>
                  </a:gs>
                  <a:gs pos="100000">
                    <a:srgbClr val="EFEFEF"/>
                  </a:gs>
                </a:gsLst>
                <a:lin ang="5400000" scaled="1"/>
              </a:gradFill>
              <a:latin typeface="Segoe UI Light"/>
            </a:endParaRPr>
          </a:p>
        </p:txBody>
      </p:sp>
      <p:sp>
        <p:nvSpPr>
          <p:cNvPr id="14" name="Rectangle 13"/>
          <p:cNvSpPr/>
          <p:nvPr/>
        </p:nvSpPr>
        <p:spPr>
          <a:xfrm>
            <a:off x="182813" y="2988731"/>
            <a:ext cx="3606078" cy="497718"/>
          </a:xfrm>
          <a:prstGeom prst="rect">
            <a:avLst/>
          </a:prstGeom>
        </p:spPr>
        <p:txBody>
          <a:bodyPr wrap="square" lIns="89553" tIns="44775" rIns="89553" bIns="44775">
            <a:spAutoFit/>
          </a:bodyPr>
          <a:lstStyle/>
          <a:p>
            <a:pPr defTabSz="913243">
              <a:lnSpc>
                <a:spcPct val="150000"/>
              </a:lnSpc>
            </a:pPr>
            <a:endParaRPr lang="en-US" sz="1764" dirty="0">
              <a:gradFill>
                <a:gsLst>
                  <a:gs pos="0">
                    <a:srgbClr val="EFEFEF"/>
                  </a:gs>
                  <a:gs pos="100000">
                    <a:srgbClr val="EFEFEF"/>
                  </a:gs>
                </a:gsLst>
                <a:lin ang="5400000" scaled="1"/>
              </a:gradFill>
            </a:endParaRPr>
          </a:p>
        </p:txBody>
      </p:sp>
      <p:sp>
        <p:nvSpPr>
          <p:cNvPr id="30" name="Rectangle 29"/>
          <p:cNvSpPr/>
          <p:nvPr/>
        </p:nvSpPr>
        <p:spPr>
          <a:xfrm rot="19069121">
            <a:off x="6036243" y="1725922"/>
            <a:ext cx="1467228" cy="582717"/>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960" b="1" spc="-49" dirty="0">
                <a:gradFill>
                  <a:gsLst>
                    <a:gs pos="2917">
                      <a:srgbClr val="00188F"/>
                    </a:gs>
                    <a:gs pos="30000">
                      <a:srgbClr val="00188F"/>
                    </a:gs>
                  </a:gsLst>
                  <a:lin ang="5400000" scaled="0"/>
                </a:gradFill>
                <a:latin typeface="Segoe UI Light"/>
              </a:rPr>
              <a:t>Virtual </a:t>
            </a:r>
            <a:br>
              <a:rPr lang="en-US" sz="1960" b="1" spc="-49" dirty="0">
                <a:gradFill>
                  <a:gsLst>
                    <a:gs pos="2917">
                      <a:srgbClr val="00188F"/>
                    </a:gs>
                    <a:gs pos="30000">
                      <a:srgbClr val="00188F"/>
                    </a:gs>
                  </a:gsLst>
                  <a:lin ang="5400000" scaled="0"/>
                </a:gradFill>
                <a:latin typeface="Segoe UI Light"/>
              </a:rPr>
            </a:br>
            <a:r>
              <a:rPr lang="en-US" sz="1960" b="1" spc="-49" dirty="0">
                <a:gradFill>
                  <a:gsLst>
                    <a:gs pos="2917">
                      <a:srgbClr val="00188F"/>
                    </a:gs>
                    <a:gs pos="30000">
                      <a:srgbClr val="00188F"/>
                    </a:gs>
                  </a:gsLst>
                  <a:lin ang="5400000" scaled="0"/>
                </a:gradFill>
                <a:latin typeface="Segoe UI Light"/>
              </a:rPr>
              <a:t>Network</a:t>
            </a:r>
          </a:p>
        </p:txBody>
      </p:sp>
      <p:sp>
        <p:nvSpPr>
          <p:cNvPr id="42" name="Rectangle 41"/>
          <p:cNvSpPr/>
          <p:nvPr/>
        </p:nvSpPr>
        <p:spPr>
          <a:xfrm>
            <a:off x="4172015" y="6044527"/>
            <a:ext cx="2006458"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On-premises</a:t>
            </a:r>
          </a:p>
        </p:txBody>
      </p:sp>
      <p:sp>
        <p:nvSpPr>
          <p:cNvPr id="43" name="Rectangle 42"/>
          <p:cNvSpPr/>
          <p:nvPr/>
        </p:nvSpPr>
        <p:spPr>
          <a:xfrm>
            <a:off x="6677405" y="6044527"/>
            <a:ext cx="2414739"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Windows Azure</a:t>
            </a:r>
          </a:p>
        </p:txBody>
      </p:sp>
      <p:sp>
        <p:nvSpPr>
          <p:cNvPr id="44" name="Freeform 7"/>
          <p:cNvSpPr>
            <a:spLocks noEditPoints="1"/>
          </p:cNvSpPr>
          <p:nvPr/>
        </p:nvSpPr>
        <p:spPr bwMode="black">
          <a:xfrm>
            <a:off x="6190328" y="6042547"/>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sp>
        <p:nvSpPr>
          <p:cNvPr id="47" name="Rectangle 46"/>
          <p:cNvSpPr/>
          <p:nvPr/>
        </p:nvSpPr>
        <p:spPr>
          <a:xfrm>
            <a:off x="9591080" y="6044527"/>
            <a:ext cx="2605315"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Remote Workers </a:t>
            </a:r>
          </a:p>
        </p:txBody>
      </p:sp>
      <p:sp>
        <p:nvSpPr>
          <p:cNvPr id="48" name="Freeform 7"/>
          <p:cNvSpPr>
            <a:spLocks noEditPoints="1"/>
          </p:cNvSpPr>
          <p:nvPr/>
        </p:nvSpPr>
        <p:spPr bwMode="black">
          <a:xfrm>
            <a:off x="9103997" y="6042547"/>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sp>
        <p:nvSpPr>
          <p:cNvPr id="57" name="Rectangle 56"/>
          <p:cNvSpPr/>
          <p:nvPr/>
        </p:nvSpPr>
        <p:spPr>
          <a:xfrm>
            <a:off x="250289" y="292339"/>
            <a:ext cx="3588407" cy="5729730"/>
          </a:xfrm>
          <a:prstGeom prst="rect">
            <a:avLst/>
          </a:prstGeom>
        </p:spPr>
        <p:txBody>
          <a:bodyPr wrap="square" lIns="89553" tIns="44775" rIns="89553" bIns="44775">
            <a:spAutoFit/>
          </a:bodyPr>
          <a:lstStyle/>
          <a:p>
            <a:pPr defTabSz="913243" fontAlgn="base">
              <a:lnSpc>
                <a:spcPct val="90000"/>
              </a:lnSpc>
              <a:spcBef>
                <a:spcPct val="0"/>
              </a:spcBef>
              <a:spcAft>
                <a:spcPct val="0"/>
              </a:spcAft>
            </a:pPr>
            <a:r>
              <a:rPr lang="en-US" sz="3430" b="1" dirty="0">
                <a:gradFill>
                  <a:gsLst>
                    <a:gs pos="0">
                      <a:srgbClr val="00188F"/>
                    </a:gs>
                    <a:gs pos="100000">
                      <a:srgbClr val="00188F"/>
                    </a:gs>
                  </a:gsLst>
                  <a:lin ang="5400000" scaled="1"/>
                </a:gradFill>
                <a:latin typeface="Segoe UI Light"/>
              </a:rPr>
              <a:t>Customize. </a:t>
            </a:r>
          </a:p>
          <a:p>
            <a:pPr defTabSz="913243" fontAlgn="base">
              <a:lnSpc>
                <a:spcPct val="90000"/>
              </a:lnSpc>
              <a:spcBef>
                <a:spcPct val="0"/>
              </a:spcBef>
              <a:spcAft>
                <a:spcPct val="0"/>
              </a:spcAft>
            </a:pPr>
            <a:r>
              <a:rPr lang="en-US" sz="3430" b="1" dirty="0">
                <a:gradFill>
                  <a:gsLst>
                    <a:gs pos="0">
                      <a:srgbClr val="00188F"/>
                    </a:gs>
                    <a:gs pos="100000">
                      <a:srgbClr val="00188F"/>
                    </a:gs>
                  </a:gsLst>
                  <a:lin ang="5400000" scaled="1"/>
                </a:gradFill>
                <a:latin typeface="Segoe UI Light"/>
              </a:rPr>
              <a:t>Collaborate. </a:t>
            </a:r>
          </a:p>
          <a:p>
            <a:pPr defTabSz="913243" fontAlgn="base">
              <a:lnSpc>
                <a:spcPct val="90000"/>
              </a:lnSpc>
              <a:spcBef>
                <a:spcPct val="0"/>
              </a:spcBef>
              <a:spcAft>
                <a:spcPct val="0"/>
              </a:spcAft>
            </a:pPr>
            <a:r>
              <a:rPr lang="en-US" sz="3430" b="1" dirty="0">
                <a:gradFill>
                  <a:gsLst>
                    <a:gs pos="0">
                      <a:srgbClr val="00188F"/>
                    </a:gs>
                    <a:gs pos="100000">
                      <a:srgbClr val="00188F"/>
                    </a:gs>
                  </a:gsLst>
                  <a:lin ang="5400000" scaled="1"/>
                </a:gradFill>
                <a:latin typeface="Segoe UI Light"/>
              </a:rPr>
              <a:t>Maintain.</a:t>
            </a:r>
          </a:p>
          <a:p>
            <a:pPr defTabSz="913243" fontAlgn="base">
              <a:lnSpc>
                <a:spcPct val="90000"/>
              </a:lnSpc>
              <a:spcBef>
                <a:spcPct val="0"/>
              </a:spcBef>
              <a:spcAft>
                <a:spcPct val="0"/>
              </a:spcAft>
            </a:pPr>
            <a:endParaRPr lang="en-US" sz="2352" dirty="0">
              <a:gradFill>
                <a:gsLst>
                  <a:gs pos="0">
                    <a:srgbClr val="505050">
                      <a:lumMod val="50000"/>
                    </a:srgbClr>
                  </a:gs>
                  <a:gs pos="100000">
                    <a:srgbClr val="505050">
                      <a:lumMod val="50000"/>
                    </a:srgbClr>
                  </a:gs>
                </a:gsLst>
                <a:lin ang="5400000" scaled="1"/>
              </a:gradFill>
            </a:endParaRPr>
          </a:p>
          <a:p>
            <a:pPr defTabSz="913243" fontAlgn="base">
              <a:lnSpc>
                <a:spcPct val="90000"/>
              </a:lnSpc>
              <a:spcBef>
                <a:spcPct val="0"/>
              </a:spcBef>
              <a:spcAft>
                <a:spcPct val="0"/>
              </a:spcAft>
            </a:pPr>
            <a:r>
              <a:rPr lang="en-US" sz="2352" dirty="0">
                <a:gradFill>
                  <a:gsLst>
                    <a:gs pos="0">
                      <a:srgbClr val="505050">
                        <a:lumMod val="50000"/>
                      </a:srgbClr>
                    </a:gs>
                    <a:gs pos="100000">
                      <a:srgbClr val="505050">
                        <a:lumMod val="50000"/>
                      </a:srgbClr>
                    </a:gs>
                  </a:gsLst>
                  <a:lin ang="5400000" scaled="1"/>
                </a:gradFill>
              </a:rPr>
              <a:t>SharePoint Server </a:t>
            </a:r>
            <a:br>
              <a:rPr lang="en-US" sz="2352" dirty="0">
                <a:gradFill>
                  <a:gsLst>
                    <a:gs pos="0">
                      <a:srgbClr val="505050">
                        <a:lumMod val="50000"/>
                      </a:srgbClr>
                    </a:gs>
                    <a:gs pos="100000">
                      <a:srgbClr val="505050">
                        <a:lumMod val="50000"/>
                      </a:srgbClr>
                    </a:gs>
                  </a:gsLst>
                  <a:lin ang="5400000" scaled="1"/>
                </a:gradFill>
              </a:rPr>
            </a:br>
            <a:r>
              <a:rPr lang="en-US" sz="2352" dirty="0">
                <a:gradFill>
                  <a:gsLst>
                    <a:gs pos="0">
                      <a:srgbClr val="505050">
                        <a:lumMod val="50000"/>
                      </a:srgbClr>
                    </a:gs>
                    <a:gs pos="100000">
                      <a:srgbClr val="505050">
                        <a:lumMod val="50000"/>
                      </a:srgbClr>
                    </a:gs>
                  </a:gsLst>
                  <a:lin ang="5400000" scaled="1"/>
                </a:gradFill>
              </a:rPr>
              <a:t>on Windows Azure</a:t>
            </a:r>
          </a:p>
          <a:p>
            <a:pPr defTabSz="913243" fontAlgn="base">
              <a:lnSpc>
                <a:spcPct val="90000"/>
              </a:lnSpc>
              <a:spcBef>
                <a:spcPct val="0"/>
              </a:spcBef>
              <a:spcAft>
                <a:spcPct val="0"/>
              </a:spcAft>
            </a:pPr>
            <a:endParaRPr lang="en-US" sz="2352" dirty="0">
              <a:gradFill>
                <a:gsLst>
                  <a:gs pos="0">
                    <a:srgbClr val="EFEFEF"/>
                  </a:gs>
                  <a:gs pos="100000">
                    <a:srgbClr val="EFEFEF"/>
                  </a:gs>
                </a:gsLst>
                <a:lin ang="5400000" scaled="1"/>
              </a:gradFill>
              <a:latin typeface="Segoe UI Light"/>
            </a:endParaRPr>
          </a:p>
          <a:p>
            <a:pPr marL="224009" defTabSz="913243">
              <a:spcAft>
                <a:spcPts val="2351"/>
              </a:spcAft>
            </a:pPr>
            <a:r>
              <a:rPr lang="en-US" sz="1666" dirty="0">
                <a:gradFill>
                  <a:gsLst>
                    <a:gs pos="0">
                      <a:srgbClr val="505050">
                        <a:lumMod val="50000"/>
                      </a:srgbClr>
                    </a:gs>
                    <a:gs pos="100000">
                      <a:srgbClr val="505050">
                        <a:lumMod val="50000"/>
                      </a:srgbClr>
                    </a:gs>
                  </a:gsLst>
                  <a:lin ang="5400000" scaled="1"/>
                </a:gradFill>
              </a:rPr>
              <a:t>Design, implement, and develop on SharePoint 2010/2013 without upfront hardware costs</a:t>
            </a:r>
          </a:p>
          <a:p>
            <a:pPr marL="224009" defTabSz="913243">
              <a:spcAft>
                <a:spcPts val="2351"/>
              </a:spcAft>
            </a:pPr>
            <a:r>
              <a:rPr lang="en-US" sz="1666" dirty="0">
                <a:gradFill>
                  <a:gsLst>
                    <a:gs pos="0">
                      <a:srgbClr val="505050">
                        <a:lumMod val="50000"/>
                      </a:srgbClr>
                    </a:gs>
                    <a:gs pos="100000">
                      <a:srgbClr val="505050">
                        <a:lumMod val="50000"/>
                      </a:srgbClr>
                    </a:gs>
                  </a:gsLst>
                  <a:lin ang="5400000" scaled="1"/>
                </a:gradFill>
              </a:rPr>
              <a:t>Develop custom internet sites and collaboration apps not supported in software as a service model</a:t>
            </a:r>
          </a:p>
          <a:p>
            <a:pPr marL="224009" defTabSz="913243">
              <a:spcAft>
                <a:spcPts val="2351"/>
              </a:spcAft>
            </a:pPr>
            <a:r>
              <a:rPr lang="en-US" sz="1666" dirty="0">
                <a:gradFill>
                  <a:gsLst>
                    <a:gs pos="0">
                      <a:srgbClr val="505050">
                        <a:lumMod val="50000"/>
                      </a:srgbClr>
                    </a:gs>
                    <a:gs pos="100000">
                      <a:srgbClr val="505050">
                        <a:lumMod val="50000"/>
                      </a:srgbClr>
                    </a:gs>
                  </a:gsLst>
                  <a:lin ang="5400000" scaled="1"/>
                </a:gradFill>
              </a:rPr>
              <a:t>Burst compute, storage, and database for your SharePoint farm when you need it</a:t>
            </a:r>
          </a:p>
        </p:txBody>
      </p:sp>
      <p:cxnSp>
        <p:nvCxnSpPr>
          <p:cNvPr id="49" name="Straight Connector 48"/>
          <p:cNvCxnSpPr/>
          <p:nvPr/>
        </p:nvCxnSpPr>
        <p:spPr>
          <a:xfrm>
            <a:off x="6277878" y="1543653"/>
            <a:ext cx="2596229" cy="0"/>
          </a:xfrm>
          <a:prstGeom prst="line">
            <a:avLst/>
          </a:prstGeom>
          <a:ln w="44450" cap="rnd">
            <a:solidFill>
              <a:schemeClr val="accent2"/>
            </a:solidFill>
            <a:prstDash val="sysDot"/>
            <a:headEnd type="non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93" name="Group 92"/>
          <p:cNvGrpSpPr/>
          <p:nvPr/>
        </p:nvGrpSpPr>
        <p:grpSpPr>
          <a:xfrm>
            <a:off x="5663437" y="4535890"/>
            <a:ext cx="1139040" cy="1001588"/>
            <a:chOff x="5736879" y="5124723"/>
            <a:chExt cx="1236176" cy="1087002"/>
          </a:xfrm>
        </p:grpSpPr>
        <p:grpSp>
          <p:nvGrpSpPr>
            <p:cNvPr id="94" name="Group 93"/>
            <p:cNvGrpSpPr/>
            <p:nvPr/>
          </p:nvGrpSpPr>
          <p:grpSpPr>
            <a:xfrm flipH="1">
              <a:off x="6564711" y="5124723"/>
              <a:ext cx="408344" cy="1087002"/>
              <a:chOff x="529660" y="3577613"/>
              <a:chExt cx="1058335" cy="2817255"/>
            </a:xfrm>
            <a:solidFill>
              <a:srgbClr val="FFFFFF"/>
            </a:solidFill>
          </p:grpSpPr>
          <p:sp>
            <p:nvSpPr>
              <p:cNvPr id="97" name="Freeform 741"/>
              <p:cNvSpPr>
                <a:spLocks/>
              </p:cNvSpPr>
              <p:nvPr/>
            </p:nvSpPr>
            <p:spPr bwMode="auto">
              <a:xfrm>
                <a:off x="529660" y="4273233"/>
                <a:ext cx="1058335" cy="2121635"/>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98" name="Oval 742"/>
              <p:cNvSpPr>
                <a:spLocks noChangeArrowheads="1"/>
              </p:cNvSpPr>
              <p:nvPr/>
            </p:nvSpPr>
            <p:spPr bwMode="auto">
              <a:xfrm>
                <a:off x="743315" y="3577613"/>
                <a:ext cx="631026" cy="635994"/>
              </a:xfrm>
              <a:prstGeom prst="ellipse">
                <a:avLst/>
              </a:prstGeom>
              <a:grp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sp>
          <p:nvSpPr>
            <p:cNvPr id="95" name="Freeform 34"/>
            <p:cNvSpPr>
              <a:spLocks noEditPoints="1"/>
            </p:cNvSpPr>
            <p:nvPr/>
          </p:nvSpPr>
          <p:spPr bwMode="auto">
            <a:xfrm>
              <a:off x="5736879" y="5378911"/>
              <a:ext cx="752168" cy="506043"/>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sp>
        <p:nvSpPr>
          <p:cNvPr id="55" name="Rectangle 54"/>
          <p:cNvSpPr/>
          <p:nvPr/>
        </p:nvSpPr>
        <p:spPr>
          <a:xfrm>
            <a:off x="10495133" y="532484"/>
            <a:ext cx="1526869" cy="470571"/>
          </a:xfrm>
          <a:prstGeom prst="rect">
            <a:avLst/>
          </a:prstGeom>
        </p:spPr>
        <p:txBody>
          <a:bodyPr wrap="square" lIns="89553" tIns="44775" rIns="89553" bIns="44775">
            <a:spAutoFit/>
          </a:bodyPr>
          <a:lstStyle/>
          <a:p>
            <a:pPr algn="ctr" defTabSz="913243">
              <a:lnSpc>
                <a:spcPct val="90000"/>
              </a:lnSpc>
            </a:pPr>
            <a:r>
              <a:rPr lang="en-US" sz="1372" b="1" spc="-49" dirty="0">
                <a:gradFill>
                  <a:gsLst>
                    <a:gs pos="2917">
                      <a:srgbClr val="00188F"/>
                    </a:gs>
                    <a:gs pos="30000">
                      <a:srgbClr val="00188F"/>
                    </a:gs>
                  </a:gsLst>
                  <a:lin ang="5400000" scaled="0"/>
                </a:gradFill>
                <a:latin typeface="Segoe UI Light"/>
              </a:rPr>
              <a:t>Custom Collaboration Site</a:t>
            </a:r>
          </a:p>
        </p:txBody>
      </p:sp>
      <p:sp>
        <p:nvSpPr>
          <p:cNvPr id="92" name="Clpoud Icon"/>
          <p:cNvSpPr>
            <a:spLocks noChangeAspect="1"/>
          </p:cNvSpPr>
          <p:nvPr/>
        </p:nvSpPr>
        <p:spPr bwMode="black">
          <a:xfrm>
            <a:off x="8104853" y="766011"/>
            <a:ext cx="3809450" cy="215274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ln w="25400">
            <a:solidFill>
              <a:srgbClr val="EBEBEB"/>
            </a:solidFill>
          </a:ln>
          <a:extLst/>
        </p:spPr>
        <p:txBody>
          <a:bodyPr vert="horz" wrap="square" lIns="89553" tIns="179101" rIns="447751" bIns="44775" numCol="1" anchor="t" anchorCtr="0" compatLnSpc="1">
            <a:prstTxWarp prst="textNoShape">
              <a:avLst/>
            </a:prstTxWarp>
          </a:bodyPr>
          <a:lstStyle/>
          <a:p>
            <a:pPr algn="ctr" defTabSz="913243" fontAlgn="base">
              <a:lnSpc>
                <a:spcPct val="90000"/>
              </a:lnSpc>
              <a:spcBef>
                <a:spcPct val="0"/>
              </a:spcBef>
              <a:spcAft>
                <a:spcPct val="0"/>
              </a:spcAft>
            </a:pPr>
            <a:r>
              <a:rPr lang="en-US" sz="1764" spc="-49" dirty="0">
                <a:gradFill>
                  <a:gsLst>
                    <a:gs pos="2917">
                      <a:srgbClr val="EFEFEF"/>
                    </a:gs>
                    <a:gs pos="30000">
                      <a:srgbClr val="EFEFEF"/>
                    </a:gs>
                  </a:gsLst>
                  <a:lin ang="5400000" scaled="0"/>
                </a:gradFill>
              </a:rPr>
              <a:t>Virtual </a:t>
            </a:r>
            <a:br>
              <a:rPr lang="en-US" sz="1764" spc="-49" dirty="0">
                <a:gradFill>
                  <a:gsLst>
                    <a:gs pos="2917">
                      <a:srgbClr val="EFEFEF"/>
                    </a:gs>
                    <a:gs pos="30000">
                      <a:srgbClr val="EFEFEF"/>
                    </a:gs>
                  </a:gsLst>
                  <a:lin ang="5400000" scaled="0"/>
                </a:gradFill>
              </a:rPr>
            </a:br>
            <a:r>
              <a:rPr lang="en-US" sz="1764" spc="-49" dirty="0">
                <a:gradFill>
                  <a:gsLst>
                    <a:gs pos="2917">
                      <a:srgbClr val="EFEFEF"/>
                    </a:gs>
                    <a:gs pos="30000">
                      <a:srgbClr val="EFEFEF"/>
                    </a:gs>
                  </a:gsLst>
                  <a:lin ang="5400000" scaled="0"/>
                </a:gradFill>
              </a:rPr>
              <a:t>Machines</a:t>
            </a:r>
          </a:p>
        </p:txBody>
      </p:sp>
      <p:grpSp>
        <p:nvGrpSpPr>
          <p:cNvPr id="28" name="Group 27"/>
          <p:cNvGrpSpPr/>
          <p:nvPr/>
        </p:nvGrpSpPr>
        <p:grpSpPr>
          <a:xfrm>
            <a:off x="5628097" y="3226044"/>
            <a:ext cx="1174375" cy="857801"/>
            <a:chOff x="5727053" y="4231533"/>
            <a:chExt cx="1264380" cy="923544"/>
          </a:xfrm>
        </p:grpSpPr>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b="5478"/>
            <a:stretch/>
          </p:blipFill>
          <p:spPr>
            <a:xfrm>
              <a:off x="5727053" y="4231533"/>
              <a:ext cx="1264380" cy="923544"/>
            </a:xfrm>
            <a:prstGeom prst="rect">
              <a:avLst/>
            </a:prstGeom>
          </p:spPr>
        </p:pic>
        <p:pic>
          <p:nvPicPr>
            <p:cNvPr id="144" name="Picture 143"/>
            <p:cNvPicPr>
              <a:picLocks noChangeAspect="1"/>
            </p:cNvPicPr>
            <p:nvPr/>
          </p:nvPicPr>
          <p:blipFill rotWithShape="1">
            <a:blip r:embed="rId5" cstate="print">
              <a:extLst>
                <a:ext uri="{28A0092B-C50C-407E-A947-70E740481C1C}">
                  <a14:useLocalDpi xmlns:a14="http://schemas.microsoft.com/office/drawing/2010/main" val="0"/>
                </a:ext>
              </a:extLst>
            </a:blip>
            <a:srcRect r="79871"/>
            <a:stretch/>
          </p:blipFill>
          <p:spPr>
            <a:xfrm>
              <a:off x="6112087" y="4316431"/>
              <a:ext cx="442681" cy="516944"/>
            </a:xfrm>
            <a:prstGeom prst="rect">
              <a:avLst/>
            </a:prstGeom>
          </p:spPr>
        </p:pic>
      </p:grpSp>
      <p:cxnSp>
        <p:nvCxnSpPr>
          <p:cNvPr id="29" name="Straight Connector 28"/>
          <p:cNvCxnSpPr/>
          <p:nvPr/>
        </p:nvCxnSpPr>
        <p:spPr>
          <a:xfrm flipV="1">
            <a:off x="6273585" y="1518950"/>
            <a:ext cx="0" cy="1818941"/>
          </a:xfrm>
          <a:prstGeom prst="line">
            <a:avLst/>
          </a:prstGeom>
          <a:ln w="44450" cap="rnd">
            <a:solidFill>
              <a:schemeClr val="accent2"/>
            </a:solidFill>
            <a:prstDash val="sysDot"/>
            <a:headEnd type="triangl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a:xfrm>
            <a:off x="8147261" y="4498977"/>
            <a:ext cx="3374907" cy="879185"/>
            <a:chOff x="9894377" y="4610947"/>
            <a:chExt cx="1972220" cy="513776"/>
          </a:xfrm>
          <a:solidFill>
            <a:schemeClr val="tx2"/>
          </a:solidFill>
        </p:grpSpPr>
        <p:grpSp>
          <p:nvGrpSpPr>
            <p:cNvPr id="79" name="Group 78"/>
            <p:cNvGrpSpPr/>
            <p:nvPr/>
          </p:nvGrpSpPr>
          <p:grpSpPr>
            <a:xfrm>
              <a:off x="9894377" y="4610947"/>
              <a:ext cx="414816" cy="513776"/>
              <a:chOff x="10937718" y="2035607"/>
              <a:chExt cx="863086" cy="1068988"/>
            </a:xfrm>
            <a:grpFill/>
          </p:grpSpPr>
          <p:sp>
            <p:nvSpPr>
              <p:cNvPr id="129"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30"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31"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81" name="Group 80"/>
            <p:cNvGrpSpPr/>
            <p:nvPr/>
          </p:nvGrpSpPr>
          <p:grpSpPr>
            <a:xfrm>
              <a:off x="10413512" y="4610947"/>
              <a:ext cx="414816" cy="513776"/>
              <a:chOff x="10937718" y="2035607"/>
              <a:chExt cx="863086" cy="1068988"/>
            </a:xfrm>
            <a:grpFill/>
          </p:grpSpPr>
          <p:sp>
            <p:nvSpPr>
              <p:cNvPr id="126"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27"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28"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96" name="Group 95"/>
            <p:cNvGrpSpPr/>
            <p:nvPr/>
          </p:nvGrpSpPr>
          <p:grpSpPr>
            <a:xfrm>
              <a:off x="10932647" y="4610947"/>
              <a:ext cx="414816" cy="513776"/>
              <a:chOff x="10937718" y="2035607"/>
              <a:chExt cx="863086" cy="1068988"/>
            </a:xfrm>
            <a:grpFill/>
          </p:grpSpPr>
          <p:sp>
            <p:nvSpPr>
              <p:cNvPr id="122"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23"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25"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100" name="Group 99"/>
            <p:cNvGrpSpPr/>
            <p:nvPr/>
          </p:nvGrpSpPr>
          <p:grpSpPr>
            <a:xfrm>
              <a:off x="11451781" y="4610947"/>
              <a:ext cx="414816" cy="513776"/>
              <a:chOff x="10937718" y="2035607"/>
              <a:chExt cx="863086" cy="1068988"/>
            </a:xfrm>
            <a:grpFill/>
          </p:grpSpPr>
          <p:sp>
            <p:nvSpPr>
              <p:cNvPr id="101"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02"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121"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sp>
        <p:nvSpPr>
          <p:cNvPr id="132" name="Rectangle 131"/>
          <p:cNvSpPr/>
          <p:nvPr/>
        </p:nvSpPr>
        <p:spPr>
          <a:xfrm flipH="1">
            <a:off x="9285514" y="3315812"/>
            <a:ext cx="1467228" cy="336595"/>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960" b="1" spc="-49" dirty="0">
                <a:gradFill>
                  <a:gsLst>
                    <a:gs pos="2917">
                      <a:srgbClr val="00188F"/>
                    </a:gs>
                    <a:gs pos="30000">
                      <a:srgbClr val="00188F"/>
                    </a:gs>
                  </a:gsLst>
                  <a:lin ang="5400000" scaled="0"/>
                </a:gradFill>
                <a:latin typeface="Segoe UI Light"/>
              </a:rPr>
              <a:t>Internet</a:t>
            </a:r>
          </a:p>
        </p:txBody>
      </p:sp>
      <p:sp>
        <p:nvSpPr>
          <p:cNvPr id="136" name="Rectangle 135"/>
          <p:cNvSpPr/>
          <p:nvPr/>
        </p:nvSpPr>
        <p:spPr>
          <a:xfrm flipH="1">
            <a:off x="8147260" y="5462356"/>
            <a:ext cx="3580206" cy="336595"/>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960" b="1" spc="-49" dirty="0">
                <a:gradFill>
                  <a:gsLst>
                    <a:gs pos="2917">
                      <a:srgbClr val="00188F"/>
                    </a:gs>
                    <a:gs pos="30000">
                      <a:srgbClr val="00188F"/>
                    </a:gs>
                  </a:gsLst>
                  <a:lin ang="5400000" scaled="0"/>
                </a:gradFill>
                <a:latin typeface="Segoe UI Light"/>
              </a:rPr>
              <a:t>Remote Workers</a:t>
            </a:r>
          </a:p>
        </p:txBody>
      </p:sp>
      <p:cxnSp>
        <p:nvCxnSpPr>
          <p:cNvPr id="142" name="Straight Connector 141"/>
          <p:cNvCxnSpPr/>
          <p:nvPr/>
        </p:nvCxnSpPr>
        <p:spPr>
          <a:xfrm>
            <a:off x="8683619" y="2958517"/>
            <a:ext cx="0" cy="1506729"/>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9571974" y="2958517"/>
            <a:ext cx="0" cy="1506729"/>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10460328" y="2958517"/>
            <a:ext cx="0" cy="1506729"/>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11348685" y="2959650"/>
            <a:ext cx="0" cy="1505601"/>
          </a:xfrm>
          <a:prstGeom prst="line">
            <a:avLst/>
          </a:prstGeom>
          <a:ln w="44450" cap="rnd">
            <a:solidFill>
              <a:srgbClr val="00B0F0"/>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bwMode="auto">
          <a:xfrm>
            <a:off x="5583830" y="4145815"/>
            <a:ext cx="1246922" cy="253690"/>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Active Directory</a:t>
            </a:r>
          </a:p>
        </p:txBody>
      </p:sp>
      <p:grpSp>
        <p:nvGrpSpPr>
          <p:cNvPr id="4" name="Group 3"/>
          <p:cNvGrpSpPr/>
          <p:nvPr/>
        </p:nvGrpSpPr>
        <p:grpSpPr>
          <a:xfrm>
            <a:off x="8735054" y="1563550"/>
            <a:ext cx="2707138" cy="1209151"/>
            <a:chOff x="8930211" y="2470210"/>
            <a:chExt cx="2762140" cy="1233718"/>
          </a:xfrm>
        </p:grpSpPr>
        <p:grpSp>
          <p:nvGrpSpPr>
            <p:cNvPr id="3" name="Group 2"/>
            <p:cNvGrpSpPr/>
            <p:nvPr/>
          </p:nvGrpSpPr>
          <p:grpSpPr>
            <a:xfrm>
              <a:off x="8930211" y="2470210"/>
              <a:ext cx="2762140" cy="1233718"/>
              <a:chOff x="8930211" y="2470210"/>
              <a:chExt cx="2762140" cy="1233718"/>
            </a:xfrm>
          </p:grpSpPr>
          <p:grpSp>
            <p:nvGrpSpPr>
              <p:cNvPr id="133" name="Group 132"/>
              <p:cNvGrpSpPr/>
              <p:nvPr/>
            </p:nvGrpSpPr>
            <p:grpSpPr>
              <a:xfrm>
                <a:off x="8969145" y="2470210"/>
                <a:ext cx="1195087" cy="923088"/>
                <a:chOff x="8274494" y="2496640"/>
                <a:chExt cx="1214641" cy="938192"/>
              </a:xfrm>
            </p:grpSpPr>
            <p:sp>
              <p:nvSpPr>
                <p:cNvPr id="134" name="Freeform 24"/>
                <p:cNvSpPr>
                  <a:spLocks noEditPoints="1"/>
                </p:cNvSpPr>
                <p:nvPr/>
              </p:nvSpPr>
              <p:spPr bwMode="black">
                <a:xfrm>
                  <a:off x="8274494" y="2496640"/>
                  <a:ext cx="1214641" cy="938192"/>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pic>
              <p:nvPicPr>
                <p:cNvPr id="135" name="Picture 134"/>
                <p:cNvPicPr>
                  <a:picLocks noChangeAspect="1"/>
                </p:cNvPicPr>
                <p:nvPr/>
              </p:nvPicPr>
              <p:blipFill rotWithShape="1">
                <a:blip r:embed="rId6" cstate="print">
                  <a:extLst>
                    <a:ext uri="{28A0092B-C50C-407E-A947-70E740481C1C}">
                      <a14:useLocalDpi xmlns:a14="http://schemas.microsoft.com/office/drawing/2010/main" val="0"/>
                    </a:ext>
                  </a:extLst>
                </a:blip>
                <a:srcRect r="79871"/>
                <a:stretch/>
              </p:blipFill>
              <p:spPr>
                <a:xfrm>
                  <a:off x="8638955" y="2564962"/>
                  <a:ext cx="449924" cy="525402"/>
                </a:xfrm>
                <a:prstGeom prst="rect">
                  <a:avLst/>
                </a:prstGeom>
              </p:spPr>
            </p:pic>
          </p:grpSp>
          <p:sp>
            <p:nvSpPr>
              <p:cNvPr id="105" name="Freeform 24"/>
              <p:cNvSpPr>
                <a:spLocks noEditPoints="1"/>
              </p:cNvSpPr>
              <p:nvPr/>
            </p:nvSpPr>
            <p:spPr bwMode="black">
              <a:xfrm>
                <a:off x="10455442" y="2470210"/>
                <a:ext cx="1200181" cy="92702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sp>
            <p:nvSpPr>
              <p:cNvPr id="107" name="Rectangle 106"/>
              <p:cNvSpPr/>
              <p:nvPr/>
            </p:nvSpPr>
            <p:spPr bwMode="auto">
              <a:xfrm>
                <a:off x="10420095" y="3445084"/>
                <a:ext cx="1272256" cy="258844"/>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SharePoint Server</a:t>
                </a:r>
              </a:p>
            </p:txBody>
          </p:sp>
          <p:sp>
            <p:nvSpPr>
              <p:cNvPr id="73" name="Rectangle 72"/>
              <p:cNvSpPr/>
              <p:nvPr/>
            </p:nvSpPr>
            <p:spPr bwMode="auto">
              <a:xfrm>
                <a:off x="8930211" y="3445084"/>
                <a:ext cx="1272256" cy="258844"/>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Active Directory</a:t>
                </a:r>
              </a:p>
            </p:txBody>
          </p:sp>
        </p:grpSp>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0941626" y="2615729"/>
              <a:ext cx="414727" cy="380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6942294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SharePoint Cloud Continuum</a:t>
            </a:r>
            <a:endParaRPr lang="en-US" sz="5400" dirty="0"/>
          </a:p>
        </p:txBody>
      </p:sp>
      <p:sp>
        <p:nvSpPr>
          <p:cNvPr id="5" name="Rectangle 4"/>
          <p:cNvSpPr/>
          <p:nvPr/>
        </p:nvSpPr>
        <p:spPr bwMode="auto">
          <a:xfrm rot="5400000" flipV="1">
            <a:off x="3281404" y="-1326526"/>
            <a:ext cx="4657801" cy="10012261"/>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chemeClr val="bg1"/>
              </a:solidFill>
            </a:endParaRPr>
          </a:p>
        </p:txBody>
      </p:sp>
      <p:pic>
        <p:nvPicPr>
          <p:cNvPr id="6" name="Picture 2" descr="\\eventsql\dvd\Online_ART\DVD_Art_Sept-2-2010\Artwork_Imagery\Shapes\Arrows\White Collection 25 percent opaque - soft shadow\curved arrow 5.png"/>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rot="604224">
            <a:off x="1794010" y="609583"/>
            <a:ext cx="8117846" cy="545200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04741" y="6096000"/>
            <a:ext cx="1651671" cy="430887"/>
          </a:xfrm>
          <a:prstGeom prst="rect">
            <a:avLst/>
          </a:prstGeom>
          <a:noFill/>
        </p:spPr>
        <p:txBody>
          <a:bodyPr wrap="none" lIns="0" tIns="0" rIns="0" bIns="0" rtlCol="0">
            <a:spAutoFit/>
          </a:bodyPr>
          <a:lstStyle/>
          <a:p>
            <a:r>
              <a:rPr lang="en-US" sz="2800" spc="267" dirty="0">
                <a:latin typeface="+mj-lt"/>
              </a:rPr>
              <a:t>CONTROL</a:t>
            </a:r>
          </a:p>
        </p:txBody>
      </p:sp>
      <p:cxnSp>
        <p:nvCxnSpPr>
          <p:cNvPr id="8" name="Straight Arrow Connector 7"/>
          <p:cNvCxnSpPr/>
          <p:nvPr/>
        </p:nvCxnSpPr>
        <p:spPr>
          <a:xfrm flipV="1">
            <a:off x="10616436" y="1350705"/>
            <a:ext cx="1" cy="4838184"/>
          </a:xfrm>
          <a:prstGeom prst="straightConnector1">
            <a:avLst/>
          </a:prstGeom>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rot="5400000">
            <a:off x="9566756" y="3286470"/>
            <a:ext cx="3491790" cy="507831"/>
          </a:xfrm>
          <a:prstGeom prst="rect">
            <a:avLst/>
          </a:prstGeom>
          <a:noFill/>
        </p:spPr>
        <p:txBody>
          <a:bodyPr wrap="none" lIns="0" tIns="0" rIns="0" bIns="0" rtlCol="0">
            <a:spAutoFit/>
          </a:bodyPr>
          <a:lstStyle/>
          <a:p>
            <a:r>
              <a:rPr lang="en-US" sz="3300" spc="267" dirty="0">
                <a:latin typeface="+mj-lt"/>
              </a:rPr>
              <a:t>COST-EFFICIENCY</a:t>
            </a:r>
          </a:p>
        </p:txBody>
      </p:sp>
      <p:cxnSp>
        <p:nvCxnSpPr>
          <p:cNvPr id="10" name="Straight Connector 9"/>
          <p:cNvCxnSpPr/>
          <p:nvPr/>
        </p:nvCxnSpPr>
        <p:spPr>
          <a:xfrm>
            <a:off x="10616436" y="5932250"/>
            <a:ext cx="0" cy="481568"/>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2285606" y="5948277"/>
            <a:ext cx="0" cy="224757"/>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4486405"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5689659"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8096165"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rot="5400000">
            <a:off x="9299418"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rot="5400000">
            <a:off x="3283152"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a:off x="1519627" y="6002703"/>
            <a:ext cx="9434575" cy="0"/>
          </a:xfrm>
          <a:prstGeom prst="straightConnector1">
            <a:avLst/>
          </a:prstGeom>
          <a:ln/>
        </p:spPr>
        <p:style>
          <a:lnRef idx="1">
            <a:schemeClr val="accent6"/>
          </a:lnRef>
          <a:fillRef idx="0">
            <a:schemeClr val="accent6"/>
          </a:fillRef>
          <a:effectRef idx="0">
            <a:schemeClr val="accent6"/>
          </a:effectRef>
          <a:fontRef idx="minor">
            <a:schemeClr val="tx1"/>
          </a:fontRef>
        </p:style>
      </p:cxnSp>
      <p:grpSp>
        <p:nvGrpSpPr>
          <p:cNvPr id="18" name="Group 17"/>
          <p:cNvGrpSpPr/>
          <p:nvPr/>
        </p:nvGrpSpPr>
        <p:grpSpPr>
          <a:xfrm>
            <a:off x="604174" y="2397212"/>
            <a:ext cx="9929110" cy="2410176"/>
            <a:chOff x="374210" y="2876654"/>
            <a:chExt cx="12805067" cy="2892211"/>
          </a:xfrm>
        </p:grpSpPr>
        <p:cxnSp>
          <p:nvCxnSpPr>
            <p:cNvPr id="19" name="Straight Arrow Connector 18"/>
            <p:cNvCxnSpPr/>
            <p:nvPr/>
          </p:nvCxnSpPr>
          <p:spPr>
            <a:xfrm flipV="1">
              <a:off x="374210" y="2876654"/>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4210" y="5757306"/>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4210" y="4309375"/>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rot="5400000">
            <a:off x="6892912"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3" name="Diamond 22"/>
          <p:cNvSpPr/>
          <p:nvPr/>
        </p:nvSpPr>
        <p:spPr bwMode="auto">
          <a:xfrm>
            <a:off x="5576718" y="467412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chemeClr val="bg1"/>
              </a:solidFill>
            </a:endParaRPr>
          </a:p>
        </p:txBody>
      </p:sp>
      <p:cxnSp>
        <p:nvCxnSpPr>
          <p:cNvPr id="24" name="Straight Connector 23"/>
          <p:cNvCxnSpPr/>
          <p:nvPr/>
        </p:nvCxnSpPr>
        <p:spPr>
          <a:xfrm>
            <a:off x="10595626" y="3591146"/>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10595626" y="2387579"/>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595626" y="4794713"/>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10569355" y="1426122"/>
            <a:ext cx="227467" cy="0"/>
          </a:xfrm>
          <a:prstGeom prst="line">
            <a:avLst/>
          </a:prstGeom>
          <a:ln/>
        </p:spPr>
        <p:style>
          <a:lnRef idx="1">
            <a:schemeClr val="accent6"/>
          </a:lnRef>
          <a:fillRef idx="0">
            <a:schemeClr val="accent6"/>
          </a:fillRef>
          <a:effectRef idx="0">
            <a:schemeClr val="accent6"/>
          </a:effectRef>
          <a:fontRef idx="minor">
            <a:schemeClr val="tx1"/>
          </a:fontRef>
        </p:style>
      </p:cxnSp>
      <p:grpSp>
        <p:nvGrpSpPr>
          <p:cNvPr id="28" name="Group 27"/>
          <p:cNvGrpSpPr/>
          <p:nvPr/>
        </p:nvGrpSpPr>
        <p:grpSpPr>
          <a:xfrm>
            <a:off x="1163465" y="3811631"/>
            <a:ext cx="3031974" cy="1957743"/>
            <a:chOff x="5425984" y="1114795"/>
            <a:chExt cx="2274573" cy="1615301"/>
          </a:xfrm>
        </p:grpSpPr>
        <p:sp>
          <p:nvSpPr>
            <p:cNvPr id="29" name="TextBox 28"/>
            <p:cNvSpPr txBox="1"/>
            <p:nvPr/>
          </p:nvSpPr>
          <p:spPr>
            <a:xfrm>
              <a:off x="5425984" y="1804858"/>
              <a:ext cx="2256519" cy="304730"/>
            </a:xfrm>
            <a:prstGeom prst="rect">
              <a:avLst/>
            </a:prstGeom>
            <a:noFill/>
          </p:spPr>
          <p:txBody>
            <a:bodyPr wrap="square" rtlCol="0">
              <a:spAutoFit/>
            </a:bodyPr>
            <a:lstStyle/>
            <a:p>
              <a:pPr algn="ctr"/>
              <a:r>
                <a:rPr lang="en-US" sz="1800" b="1" dirty="0" smtClean="0"/>
                <a:t>SharePoint (On-premise)</a:t>
              </a:r>
              <a:endParaRPr lang="en-US" sz="1800" b="1" dirty="0"/>
            </a:p>
          </p:txBody>
        </p:sp>
        <p:sp>
          <p:nvSpPr>
            <p:cNvPr id="30" name="TextBox 29"/>
            <p:cNvSpPr txBox="1"/>
            <p:nvPr/>
          </p:nvSpPr>
          <p:spPr>
            <a:xfrm>
              <a:off x="5508406" y="2349184"/>
              <a:ext cx="2192151" cy="380912"/>
            </a:xfrm>
            <a:prstGeom prst="rect">
              <a:avLst/>
            </a:prstGeom>
            <a:noFill/>
            <a:ln>
              <a:noFill/>
            </a:ln>
          </p:spPr>
          <p:txBody>
            <a:bodyPr wrap="square" rtlCol="0">
              <a:spAutoFit/>
            </a:bodyPr>
            <a:lstStyle/>
            <a:p>
              <a:pPr marL="171450" indent="-171450">
                <a:lnSpc>
                  <a:spcPct val="90000"/>
                </a:lnSpc>
                <a:spcBef>
                  <a:spcPct val="20000"/>
                </a:spcBef>
                <a:buFont typeface="Arial" pitchFamily="34" charset="0"/>
                <a:buChar char="•"/>
                <a:defRPr/>
              </a:pPr>
              <a:r>
                <a:rPr lang="en-US" sz="1200" b="1" dirty="0"/>
                <a:t> </a:t>
              </a:r>
              <a:r>
                <a:rPr lang="en-US" sz="1200" b="1" dirty="0" smtClean="0"/>
                <a:t>SharePoint</a:t>
              </a:r>
              <a:endParaRPr lang="en-US" sz="1200" b="1" dirty="0"/>
            </a:p>
            <a:p>
              <a:pPr>
                <a:lnSpc>
                  <a:spcPct val="90000"/>
                </a:lnSpc>
                <a:spcBef>
                  <a:spcPct val="20000"/>
                </a:spcBef>
                <a:defRPr/>
              </a:pPr>
              <a:endParaRPr lang="en-US" sz="1200" b="1" dirty="0"/>
            </a:p>
          </p:txBody>
        </p:sp>
        <p:sp>
          <p:nvSpPr>
            <p:cNvPr id="31" name="TextBox 30"/>
            <p:cNvSpPr txBox="1"/>
            <p:nvPr/>
          </p:nvSpPr>
          <p:spPr>
            <a:xfrm>
              <a:off x="5713661" y="1114795"/>
              <a:ext cx="1690317" cy="586605"/>
            </a:xfrm>
            <a:prstGeom prst="rect">
              <a:avLst/>
            </a:prstGeom>
            <a:solidFill>
              <a:schemeClr val="tx2"/>
            </a:solidFill>
            <a:ln>
              <a:noFill/>
            </a:ln>
          </p:spPr>
          <p:txBody>
            <a:bodyPr wrap="square" rtlCol="0">
              <a:spAutoFit/>
            </a:bodyPr>
            <a:lstStyle/>
            <a:p>
              <a:r>
                <a:rPr lang="en-US" sz="1600" b="1" dirty="0">
                  <a:solidFill>
                    <a:schemeClr val="bg1"/>
                  </a:solidFill>
                </a:rPr>
                <a:t>Value Prop:</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Full h/w control – size/scale</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Roll-your-own HA/DR/scale</a:t>
              </a:r>
            </a:p>
          </p:txBody>
        </p:sp>
      </p:grpSp>
      <p:sp>
        <p:nvSpPr>
          <p:cNvPr id="32" name="Diamond 31"/>
          <p:cNvSpPr/>
          <p:nvPr/>
        </p:nvSpPr>
        <p:spPr bwMode="auto">
          <a:xfrm>
            <a:off x="2614739" y="515783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chemeClr val="bg1"/>
              </a:solidFill>
            </a:endParaRPr>
          </a:p>
        </p:txBody>
      </p:sp>
      <p:grpSp>
        <p:nvGrpSpPr>
          <p:cNvPr id="33" name="Group 32"/>
          <p:cNvGrpSpPr/>
          <p:nvPr/>
        </p:nvGrpSpPr>
        <p:grpSpPr>
          <a:xfrm>
            <a:off x="4097274" y="3294511"/>
            <a:ext cx="3771784" cy="2250302"/>
            <a:chOff x="2843236" y="1935548"/>
            <a:chExt cx="2829579" cy="1875252"/>
          </a:xfrm>
        </p:grpSpPr>
        <p:sp>
          <p:nvSpPr>
            <p:cNvPr id="34" name="TextBox 33"/>
            <p:cNvSpPr txBox="1"/>
            <p:nvPr/>
          </p:nvSpPr>
          <p:spPr>
            <a:xfrm>
              <a:off x="3086190" y="1935548"/>
              <a:ext cx="1784231" cy="747641"/>
            </a:xfrm>
            <a:prstGeom prst="rect">
              <a:avLst/>
            </a:prstGeom>
            <a:solidFill>
              <a:schemeClr val="tx2"/>
            </a:solidFill>
            <a:ln>
              <a:noFill/>
            </a:ln>
          </p:spPr>
          <p:txBody>
            <a:bodyPr wrap="square" rtlCol="0">
              <a:spAutoFit/>
            </a:bodyPr>
            <a:lstStyle/>
            <a:p>
              <a:r>
                <a:rPr lang="en-US" sz="1600" b="1" dirty="0">
                  <a:solidFill>
                    <a:schemeClr val="bg1"/>
                  </a:solidFill>
                </a:rPr>
                <a:t>Value Prop:</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100% of API surface area</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Easy migration of existing apps</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Roll-your-own HA/DR/scale</a:t>
              </a:r>
            </a:p>
          </p:txBody>
        </p:sp>
        <p:sp>
          <p:nvSpPr>
            <p:cNvPr id="35" name="TextBox 34"/>
            <p:cNvSpPr txBox="1"/>
            <p:nvPr/>
          </p:nvSpPr>
          <p:spPr>
            <a:xfrm>
              <a:off x="2843236" y="2730020"/>
              <a:ext cx="2829579" cy="333425"/>
            </a:xfrm>
            <a:prstGeom prst="rect">
              <a:avLst/>
            </a:prstGeom>
            <a:noFill/>
          </p:spPr>
          <p:txBody>
            <a:bodyPr wrap="square" rtlCol="0">
              <a:spAutoFit/>
            </a:bodyPr>
            <a:lstStyle/>
            <a:p>
              <a:r>
                <a:rPr lang="en-US" sz="2000" b="1" dirty="0" smtClean="0"/>
                <a:t>SharePoint (IaaS)</a:t>
              </a:r>
              <a:endParaRPr lang="en-US" sz="1800" b="1" dirty="0"/>
            </a:p>
          </p:txBody>
        </p:sp>
        <p:sp>
          <p:nvSpPr>
            <p:cNvPr id="36" name="TextBox 35"/>
            <p:cNvSpPr txBox="1"/>
            <p:nvPr/>
          </p:nvSpPr>
          <p:spPr>
            <a:xfrm>
              <a:off x="3369748" y="3595357"/>
              <a:ext cx="2076461" cy="215443"/>
            </a:xfrm>
            <a:prstGeom prst="rect">
              <a:avLst/>
            </a:prstGeom>
            <a:noFill/>
            <a:ln>
              <a:noFill/>
            </a:ln>
          </p:spPr>
          <p:txBody>
            <a:bodyPr wrap="square" rtlCol="0">
              <a:spAutoFit/>
            </a:bodyPr>
            <a:lstStyle/>
            <a:p>
              <a:pPr marL="171450" indent="-171450">
                <a:lnSpc>
                  <a:spcPct val="90000"/>
                </a:lnSpc>
                <a:spcBef>
                  <a:spcPct val="20000"/>
                </a:spcBef>
                <a:buFont typeface="Arial" pitchFamily="34" charset="0"/>
                <a:buChar char="•"/>
                <a:defRPr/>
              </a:pPr>
              <a:r>
                <a:rPr lang="en-US" sz="1200" b="1" dirty="0"/>
                <a:t> Hosted </a:t>
              </a:r>
              <a:r>
                <a:rPr lang="en-US" sz="1200" b="1" dirty="0" smtClean="0"/>
                <a:t>SharePoint</a:t>
              </a:r>
              <a:endParaRPr lang="en-US" sz="1200" b="1" dirty="0"/>
            </a:p>
          </p:txBody>
        </p:sp>
      </p:grpSp>
      <p:grpSp>
        <p:nvGrpSpPr>
          <p:cNvPr id="37" name="Group 36"/>
          <p:cNvGrpSpPr/>
          <p:nvPr/>
        </p:nvGrpSpPr>
        <p:grpSpPr>
          <a:xfrm>
            <a:off x="6981667" y="1794491"/>
            <a:ext cx="3242986" cy="2047121"/>
            <a:chOff x="1182789" y="2343101"/>
            <a:chExt cx="2432866" cy="1705934"/>
          </a:xfrm>
        </p:grpSpPr>
        <p:sp>
          <p:nvSpPr>
            <p:cNvPr id="38" name="TextBox 37"/>
            <p:cNvSpPr txBox="1"/>
            <p:nvPr/>
          </p:nvSpPr>
          <p:spPr>
            <a:xfrm>
              <a:off x="1338987" y="2343101"/>
              <a:ext cx="1908291" cy="730720"/>
            </a:xfrm>
            <a:prstGeom prst="rect">
              <a:avLst/>
            </a:prstGeom>
            <a:solidFill>
              <a:schemeClr val="tx2"/>
            </a:solidFill>
            <a:ln>
              <a:noFill/>
            </a:ln>
          </p:spPr>
          <p:txBody>
            <a:bodyPr wrap="square" lIns="71332" tIns="35666" rIns="71332" bIns="35666" rtlCol="0">
              <a:spAutoFit/>
            </a:bodyPr>
            <a:lstStyle/>
            <a:p>
              <a:r>
                <a:rPr lang="en-US" sz="1600" b="1" dirty="0">
                  <a:solidFill>
                    <a:schemeClr val="bg1"/>
                  </a:solidFill>
                </a:rPr>
                <a:t>Value Prop:</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Auto HA, Fault-Tolerance</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Friction-free scale</a:t>
              </a:r>
            </a:p>
            <a:p>
              <a:pPr marL="117475" lvl="1" indent="-117475">
                <a:lnSpc>
                  <a:spcPct val="90000"/>
                </a:lnSpc>
                <a:spcBef>
                  <a:spcPct val="20000"/>
                </a:spcBef>
                <a:buFont typeface="Arial" pitchFamily="34" charset="0"/>
                <a:buChar char="•"/>
                <a:tabLst>
                  <a:tab pos="58738" algn="l"/>
                </a:tabLst>
                <a:defRPr/>
              </a:pPr>
              <a:r>
                <a:rPr lang="en-US" sz="1100" dirty="0">
                  <a:solidFill>
                    <a:schemeClr val="bg1"/>
                  </a:solidFill>
                </a:rPr>
                <a:t>Self-provisioning, </a:t>
              </a:r>
              <a:r>
                <a:rPr lang="en-US" sz="1100" dirty="0" smtClean="0">
                  <a:solidFill>
                    <a:schemeClr val="bg1"/>
                  </a:solidFill>
                </a:rPr>
                <a:t>mgmt. </a:t>
              </a:r>
              <a:r>
                <a:rPr lang="en-US" sz="1100" dirty="0">
                  <a:solidFill>
                    <a:schemeClr val="bg1"/>
                  </a:solidFill>
                </a:rPr>
                <a:t>@ scale</a:t>
              </a:r>
            </a:p>
          </p:txBody>
        </p:sp>
        <p:sp>
          <p:nvSpPr>
            <p:cNvPr id="39" name="TextBox 38"/>
            <p:cNvSpPr txBox="1"/>
            <p:nvPr/>
          </p:nvSpPr>
          <p:spPr>
            <a:xfrm>
              <a:off x="1621899" y="3833592"/>
              <a:ext cx="1993756" cy="215443"/>
            </a:xfrm>
            <a:prstGeom prst="rect">
              <a:avLst/>
            </a:prstGeom>
            <a:noFill/>
            <a:ln>
              <a:noFill/>
            </a:ln>
          </p:spPr>
          <p:txBody>
            <a:bodyPr wrap="square" rtlCol="0">
              <a:spAutoFit/>
            </a:bodyPr>
            <a:lstStyle/>
            <a:p>
              <a:pPr marL="171450" indent="-171450">
                <a:lnSpc>
                  <a:spcPct val="90000"/>
                </a:lnSpc>
                <a:spcBef>
                  <a:spcPct val="20000"/>
                </a:spcBef>
                <a:buFont typeface="Arial" pitchFamily="34" charset="0"/>
                <a:buChar char="•"/>
                <a:defRPr/>
              </a:pPr>
              <a:r>
                <a:rPr lang="en-US" sz="1200" b="1" dirty="0"/>
                <a:t> </a:t>
              </a:r>
              <a:r>
                <a:rPr lang="en-US" sz="1200" b="1" dirty="0" smtClean="0"/>
                <a:t>SharePoint Service</a:t>
              </a:r>
              <a:endParaRPr lang="en-US" sz="1200" b="1" dirty="0"/>
            </a:p>
          </p:txBody>
        </p:sp>
        <p:sp>
          <p:nvSpPr>
            <p:cNvPr id="40" name="Rectangle 39"/>
            <p:cNvSpPr/>
            <p:nvPr/>
          </p:nvSpPr>
          <p:spPr>
            <a:xfrm>
              <a:off x="1182789" y="3126235"/>
              <a:ext cx="1685031" cy="333425"/>
            </a:xfrm>
            <a:prstGeom prst="rect">
              <a:avLst/>
            </a:prstGeom>
          </p:spPr>
          <p:txBody>
            <a:bodyPr wrap="none">
              <a:spAutoFit/>
            </a:bodyPr>
            <a:lstStyle/>
            <a:p>
              <a:pPr algn="ctr"/>
              <a:r>
                <a:rPr lang="en-US" sz="2000" b="1" dirty="0" smtClean="0"/>
                <a:t>Office 365 (SaaS)</a:t>
              </a:r>
              <a:endParaRPr lang="en-US" sz="2000" b="1" dirty="0"/>
            </a:p>
          </p:txBody>
        </p:sp>
      </p:grpSp>
      <p:sp>
        <p:nvSpPr>
          <p:cNvPr id="41" name="Diamond 40"/>
          <p:cNvSpPr/>
          <p:nvPr/>
        </p:nvSpPr>
        <p:spPr bwMode="auto">
          <a:xfrm>
            <a:off x="8342097" y="317968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chemeClr val="bg1"/>
              </a:solidFill>
            </a:endParaRPr>
          </a:p>
        </p:txBody>
      </p:sp>
    </p:spTree>
    <p:extLst>
      <p:ext uri="{BB962C8B-B14F-4D97-AF65-F5344CB8AC3E}">
        <p14:creationId xmlns:p14="http://schemas.microsoft.com/office/powerpoint/2010/main" val="25524306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childTnLst>
                                </p:cTn>
                              </p:par>
                            </p:childTnLst>
                          </p:cTn>
                        </p:par>
                        <p:par>
                          <p:cTn id="22" fill="hold">
                            <p:stCondLst>
                              <p:cond delay="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animBg="1"/>
      <p:bldP spid="4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289172" y="159564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07" name="Oval 106"/>
          <p:cNvSpPr/>
          <p:nvPr/>
        </p:nvSpPr>
        <p:spPr bwMode="auto">
          <a:xfrm>
            <a:off x="289172" y="4208634"/>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5" name="Oval 64"/>
          <p:cNvSpPr/>
          <p:nvPr/>
        </p:nvSpPr>
        <p:spPr bwMode="auto">
          <a:xfrm>
            <a:off x="289172" y="290213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7" name="Rectangle 36"/>
          <p:cNvSpPr/>
          <p:nvPr/>
        </p:nvSpPr>
        <p:spPr bwMode="auto">
          <a:xfrm>
            <a:off x="8372233" y="-17378"/>
            <a:ext cx="3816592" cy="68740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 name="TXT 1"/>
          <p:cNvSpPr>
            <a:spLocks/>
          </p:cNvSpPr>
          <p:nvPr/>
        </p:nvSpPr>
        <p:spPr bwMode="auto">
          <a:xfrm>
            <a:off x="1556" y="334529"/>
            <a:ext cx="6973152" cy="1209703"/>
          </a:xfrm>
          <a:prstGeom prst="rect">
            <a:avLst/>
          </a:prstGeom>
          <a:noFill/>
          <a:ln>
            <a:noFill/>
          </a:ln>
        </p:spPr>
        <p:txBody>
          <a:bodyPr vert="horz" wrap="square" lIns="1746229" tIns="89553" rIns="89553"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Store, Backup, Recover </a:t>
            </a:r>
            <a:r>
              <a:rPr lang="en-US" sz="3234" spc="-49" dirty="0" smtClean="0">
                <a:gradFill>
                  <a:gsLst>
                    <a:gs pos="2000">
                      <a:schemeClr val="tx1">
                        <a:lumMod val="50000"/>
                      </a:schemeClr>
                    </a:gs>
                    <a:gs pos="100000">
                      <a:schemeClr val="tx1">
                        <a:lumMod val="50000"/>
                      </a:schemeClr>
                    </a:gs>
                  </a:gsLst>
                  <a:lin ang="5400000" scaled="0"/>
                </a:gradFill>
                <a:latin typeface="Segoe UI Light"/>
              </a:rPr>
              <a:t>Data</a:t>
            </a:r>
            <a:endParaRPr lang="en-US" sz="3234" spc="-49" dirty="0">
              <a:gradFill>
                <a:gsLst>
                  <a:gs pos="2000">
                    <a:schemeClr val="tx1">
                      <a:lumMod val="50000"/>
                    </a:schemeClr>
                  </a:gs>
                  <a:gs pos="100000">
                    <a:schemeClr val="tx1">
                      <a:lumMod val="50000"/>
                    </a:schemeClr>
                  </a:gs>
                </a:gsLst>
                <a:lin ang="5400000" scaled="0"/>
              </a:gradFill>
              <a:latin typeface="Segoe UI Light"/>
            </a:endParaRPr>
          </a:p>
        </p:txBody>
      </p:sp>
      <p:sp>
        <p:nvSpPr>
          <p:cNvPr id="47" name="Oval 46"/>
          <p:cNvSpPr/>
          <p:nvPr/>
        </p:nvSpPr>
        <p:spPr bwMode="auto">
          <a:xfrm>
            <a:off x="289172" y="289149"/>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20" name="Wrench-Large"/>
          <p:cNvSpPr>
            <a:spLocks noEditPoints="1"/>
          </p:cNvSpPr>
          <p:nvPr/>
        </p:nvSpPr>
        <p:spPr bwMode="black">
          <a:xfrm>
            <a:off x="484805" y="1800735"/>
            <a:ext cx="735367" cy="68551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12" name="Freeform 8"/>
          <p:cNvSpPr>
            <a:spLocks/>
          </p:cNvSpPr>
          <p:nvPr/>
        </p:nvSpPr>
        <p:spPr bwMode="auto">
          <a:xfrm>
            <a:off x="1556" y="4219798"/>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SharePoint Server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on Windows Azure</a:t>
            </a:r>
          </a:p>
        </p:txBody>
      </p:sp>
      <p:sp>
        <p:nvSpPr>
          <p:cNvPr id="15" name="TXT 3"/>
          <p:cNvSpPr>
            <a:spLocks/>
          </p:cNvSpPr>
          <p:nvPr/>
        </p:nvSpPr>
        <p:spPr bwMode="auto">
          <a:xfrm>
            <a:off x="1556" y="2964535"/>
            <a:ext cx="6973152" cy="1209703"/>
          </a:xfrm>
          <a:prstGeom prst="rect">
            <a:avLst/>
          </a:prstGeom>
          <a:noFill/>
          <a:ln>
            <a:noFill/>
          </a:ln>
        </p:spPr>
        <p:txBody>
          <a:bodyPr vert="horz" wrap="square" lIns="1746229" tIns="89553" rIns="179078" bIns="143262" numCol="1" anchor="t"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Scale your infrastructure</a:t>
            </a:r>
          </a:p>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and extend the reach</a:t>
            </a:r>
          </a:p>
        </p:txBody>
      </p:sp>
      <p:sp>
        <p:nvSpPr>
          <p:cNvPr id="18" name="Freeform 8"/>
          <p:cNvSpPr>
            <a:spLocks/>
          </p:cNvSpPr>
          <p:nvPr/>
        </p:nvSpPr>
        <p:spPr bwMode="auto">
          <a:xfrm>
            <a:off x="1556" y="5458405"/>
            <a:ext cx="6973152" cy="1255444"/>
          </a:xfrm>
          <a:prstGeom prst="rect">
            <a:avLst/>
          </a:prstGeom>
          <a:noFill/>
          <a:ln>
            <a:noFill/>
          </a:ln>
        </p:spPr>
        <p:txBody>
          <a:bodyPr vert="horz" wrap="square" lIns="1746229" tIns="179078"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Connect hybrid infrastructure services with a single identity</a:t>
            </a:r>
          </a:p>
        </p:txBody>
      </p:sp>
      <p:sp>
        <p:nvSpPr>
          <p:cNvPr id="67" name="Oval 66"/>
          <p:cNvSpPr/>
          <p:nvPr/>
        </p:nvSpPr>
        <p:spPr bwMode="auto">
          <a:xfrm>
            <a:off x="289172" y="5515130"/>
            <a:ext cx="1128066" cy="1128066"/>
          </a:xfrm>
          <a:prstGeom prst="ellipse">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01" tIns="143281" rIns="179101" bIns="14328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3" name="Freeform 164"/>
          <p:cNvSpPr>
            <a:spLocks noEditPoints="1"/>
          </p:cNvSpPr>
          <p:nvPr/>
        </p:nvSpPr>
        <p:spPr bwMode="black">
          <a:xfrm>
            <a:off x="566837" y="5682141"/>
            <a:ext cx="572737" cy="794047"/>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3" name="TextBox 42"/>
          <p:cNvSpPr txBox="1"/>
          <p:nvPr/>
        </p:nvSpPr>
        <p:spPr>
          <a:xfrm>
            <a:off x="9122179" y="3618522"/>
            <a:ext cx="3515619" cy="732540"/>
          </a:xfrm>
          <a:prstGeom prst="rect">
            <a:avLst/>
          </a:prstGeom>
          <a:noFill/>
        </p:spPr>
        <p:txBody>
          <a:bodyPr wrap="square" lIns="179101" tIns="143281" rIns="179101" bIns="143281" rtlCol="0">
            <a:spAutoFit/>
          </a:bodyPr>
          <a:lstStyle/>
          <a:p>
            <a:pPr>
              <a:lnSpc>
                <a:spcPct val="90000"/>
              </a:lnSpc>
            </a:pPr>
            <a:r>
              <a:rPr lang="en-US" sz="3234" spc="-49" dirty="0">
                <a:gradFill>
                  <a:gsLst>
                    <a:gs pos="2917">
                      <a:srgbClr val="EFEFEF"/>
                    </a:gs>
                    <a:gs pos="30000">
                      <a:srgbClr val="EFEFEF"/>
                    </a:gs>
                  </a:gsLst>
                  <a:lin ang="5400000" scaled="0"/>
                </a:gradFill>
                <a:latin typeface="Segoe UI Light"/>
              </a:rPr>
              <a:t>Top scenarios</a:t>
            </a:r>
          </a:p>
        </p:txBody>
      </p:sp>
      <p:sp>
        <p:nvSpPr>
          <p:cNvPr id="39" name="Wrench-Small"/>
          <p:cNvSpPr>
            <a:spLocks noEditPoints="1"/>
          </p:cNvSpPr>
          <p:nvPr/>
        </p:nvSpPr>
        <p:spPr bwMode="black">
          <a:xfrm>
            <a:off x="8633622" y="3219076"/>
            <a:ext cx="318605" cy="29700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40" name=".NET-Small"/>
          <p:cNvSpPr>
            <a:spLocks noEditPoints="1"/>
          </p:cNvSpPr>
          <p:nvPr/>
        </p:nvSpPr>
        <p:spPr bwMode="auto">
          <a:xfrm>
            <a:off x="8630060" y="3465768"/>
            <a:ext cx="350673" cy="152757"/>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grpSp>
        <p:nvGrpSpPr>
          <p:cNvPr id="2" name="Scale-Small"/>
          <p:cNvGrpSpPr/>
          <p:nvPr/>
        </p:nvGrpSpPr>
        <p:grpSpPr>
          <a:xfrm>
            <a:off x="8835174" y="3212466"/>
            <a:ext cx="287004" cy="278769"/>
            <a:chOff x="666757" y="3353674"/>
            <a:chExt cx="717792" cy="697195"/>
          </a:xfrm>
        </p:grpSpPr>
        <p:grpSp>
          <p:nvGrpSpPr>
            <p:cNvPr id="42" name="Group 425"/>
            <p:cNvGrpSpPr>
              <a:grpSpLocks noChangeAspect="1"/>
            </p:cNvGrpSpPr>
            <p:nvPr/>
          </p:nvGrpSpPr>
          <p:grpSpPr bwMode="auto">
            <a:xfrm>
              <a:off x="666757" y="3353674"/>
              <a:ext cx="717792" cy="697195"/>
              <a:chOff x="-5049" y="3255"/>
              <a:chExt cx="488" cy="474"/>
            </a:xfrm>
            <a:solidFill>
              <a:srgbClr val="FFFFFF"/>
            </a:solidFill>
          </p:grpSpPr>
          <p:sp>
            <p:nvSpPr>
              <p:cNvPr id="45"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6"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8"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49"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solidFill>
                <a:schemeClr val="tx2"/>
              </a:solid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50" name="Group 49"/>
            <p:cNvGrpSpPr/>
            <p:nvPr/>
          </p:nvGrpSpPr>
          <p:grpSpPr>
            <a:xfrm>
              <a:off x="845653" y="3553455"/>
              <a:ext cx="354574" cy="268268"/>
              <a:chOff x="1174577" y="3836566"/>
              <a:chExt cx="584564" cy="442277"/>
            </a:xfrm>
          </p:grpSpPr>
          <p:sp>
            <p:nvSpPr>
              <p:cNvPr id="51" name="Rectangle 50"/>
              <p:cNvSpPr/>
              <p:nvPr/>
            </p:nvSpPr>
            <p:spPr bwMode="auto">
              <a:xfrm>
                <a:off x="1269733" y="3853289"/>
                <a:ext cx="395399" cy="274369"/>
              </a:xfrm>
              <a:prstGeom prst="rect">
                <a:avLst/>
              </a:pr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rgbClr val="FFFFFF"/>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4"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74" name="Share-Large"/>
          <p:cNvGrpSpPr/>
          <p:nvPr/>
        </p:nvGrpSpPr>
        <p:grpSpPr>
          <a:xfrm>
            <a:off x="486552" y="4500435"/>
            <a:ext cx="795611" cy="588444"/>
            <a:chOff x="463723" y="4569544"/>
            <a:chExt cx="877149" cy="648749"/>
          </a:xfrm>
          <a:solidFill>
            <a:srgbClr val="FFFFFF"/>
          </a:solidFill>
        </p:grpSpPr>
        <p:sp>
          <p:nvSpPr>
            <p:cNvPr id="75"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76" name="Group 75"/>
            <p:cNvGrpSpPr/>
            <p:nvPr/>
          </p:nvGrpSpPr>
          <p:grpSpPr>
            <a:xfrm>
              <a:off x="463723" y="4569544"/>
              <a:ext cx="217113" cy="598395"/>
              <a:chOff x="653372" y="4720422"/>
              <a:chExt cx="151053" cy="416326"/>
            </a:xfrm>
            <a:grpFill/>
          </p:grpSpPr>
          <p:sp>
            <p:nvSpPr>
              <p:cNvPr id="80"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81"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77" name="Group 76"/>
            <p:cNvGrpSpPr/>
            <p:nvPr/>
          </p:nvGrpSpPr>
          <p:grpSpPr>
            <a:xfrm>
              <a:off x="1123759" y="4569544"/>
              <a:ext cx="217113" cy="598395"/>
              <a:chOff x="653372" y="4720422"/>
              <a:chExt cx="151053" cy="416326"/>
            </a:xfrm>
            <a:grpFill/>
          </p:grpSpPr>
          <p:sp>
            <p:nvSpPr>
              <p:cNvPr id="78"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79"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88" name="Freeform 8"/>
          <p:cNvSpPr>
            <a:spLocks/>
          </p:cNvSpPr>
          <p:nvPr/>
        </p:nvSpPr>
        <p:spPr bwMode="auto">
          <a:xfrm>
            <a:off x="1" y="1615497"/>
            <a:ext cx="6973152" cy="1209703"/>
          </a:xfrm>
          <a:prstGeom prst="rect">
            <a:avLst/>
          </a:prstGeom>
          <a:noFill/>
          <a:ln>
            <a:noFill/>
          </a:ln>
        </p:spPr>
        <p:txBody>
          <a:bodyPr vert="horz" wrap="square" lIns="1746229" tIns="179101" rIns="179078" bIns="143262" numCol="1" anchor="ctr" anchorCtr="0" compatLnSpc="1">
            <a:prstTxWarp prst="textNoShape">
              <a:avLst/>
            </a:prstTxWarp>
            <a:noAutofit/>
          </a:bodyPr>
          <a:lstStyle/>
          <a:p>
            <a:pPr defTabSz="895221" fontAlgn="base">
              <a:lnSpc>
                <a:spcPct val="90000"/>
              </a:lnSpc>
              <a:spcBef>
                <a:spcPct val="0"/>
              </a:spcBef>
              <a:spcAft>
                <a:spcPct val="0"/>
              </a:spcAft>
            </a:pPr>
            <a:r>
              <a:rPr lang="en-US" sz="3234" spc="-49" dirty="0">
                <a:gradFill>
                  <a:gsLst>
                    <a:gs pos="2000">
                      <a:schemeClr val="tx1">
                        <a:lumMod val="50000"/>
                      </a:schemeClr>
                    </a:gs>
                    <a:gs pos="100000">
                      <a:schemeClr val="tx1">
                        <a:lumMod val="50000"/>
                      </a:schemeClr>
                    </a:gs>
                  </a:gsLst>
                  <a:lin ang="5400000" scaled="0"/>
                </a:gradFill>
                <a:latin typeface="Segoe UI Light"/>
              </a:rPr>
              <a:t>Enable innovation with </a:t>
            </a:r>
            <a:r>
              <a:rPr lang="en-US" sz="3234" spc="-49" dirty="0" err="1">
                <a:gradFill>
                  <a:gsLst>
                    <a:gs pos="2000">
                      <a:schemeClr val="tx1">
                        <a:lumMod val="50000"/>
                      </a:schemeClr>
                    </a:gs>
                    <a:gs pos="100000">
                      <a:schemeClr val="tx1">
                        <a:lumMod val="50000"/>
                      </a:schemeClr>
                    </a:gs>
                  </a:gsLst>
                  <a:lin ang="5400000" scaled="0"/>
                </a:gradFill>
                <a:latin typeface="Segoe UI Light"/>
              </a:rPr>
              <a:t>dev</a:t>
            </a:r>
            <a:r>
              <a:rPr lang="en-US" sz="3234" spc="-49" dirty="0">
                <a:gradFill>
                  <a:gsLst>
                    <a:gs pos="2000">
                      <a:schemeClr val="tx1">
                        <a:lumMod val="50000"/>
                      </a:schemeClr>
                    </a:gs>
                    <a:gs pos="100000">
                      <a:schemeClr val="tx1">
                        <a:lumMod val="50000"/>
                      </a:schemeClr>
                    </a:gs>
                  </a:gsLst>
                  <a:lin ang="5400000" scaled="0"/>
                </a:gradFill>
                <a:latin typeface="Segoe UI Light"/>
              </a:rPr>
              <a:t> </a:t>
            </a:r>
            <a:br>
              <a:rPr lang="en-US" sz="3234" spc="-49" dirty="0">
                <a:gradFill>
                  <a:gsLst>
                    <a:gs pos="2000">
                      <a:schemeClr val="tx1">
                        <a:lumMod val="50000"/>
                      </a:schemeClr>
                    </a:gs>
                    <a:gs pos="100000">
                      <a:schemeClr val="tx1">
                        <a:lumMod val="50000"/>
                      </a:schemeClr>
                    </a:gs>
                  </a:gsLst>
                  <a:lin ang="5400000" scaled="0"/>
                </a:gradFill>
                <a:latin typeface="Segoe UI Light"/>
              </a:rPr>
            </a:br>
            <a:r>
              <a:rPr lang="en-US" sz="3234" spc="-49" dirty="0">
                <a:gradFill>
                  <a:gsLst>
                    <a:gs pos="2000">
                      <a:schemeClr val="tx1">
                        <a:lumMod val="50000"/>
                      </a:schemeClr>
                    </a:gs>
                    <a:gs pos="100000">
                      <a:schemeClr val="tx1">
                        <a:lumMod val="50000"/>
                      </a:schemeClr>
                    </a:gs>
                  </a:gsLst>
                  <a:lin ang="5400000" scaled="0"/>
                </a:gradFill>
                <a:latin typeface="Segoe UI Light"/>
              </a:rPr>
              <a:t>and test</a:t>
            </a:r>
          </a:p>
        </p:txBody>
      </p:sp>
      <p:grpSp>
        <p:nvGrpSpPr>
          <p:cNvPr id="108" name="Scale-Large"/>
          <p:cNvGrpSpPr/>
          <p:nvPr/>
        </p:nvGrpSpPr>
        <p:grpSpPr>
          <a:xfrm>
            <a:off x="500739" y="3127994"/>
            <a:ext cx="703498" cy="683312"/>
            <a:chOff x="514357" y="3201274"/>
            <a:chExt cx="717792" cy="697195"/>
          </a:xfrm>
        </p:grpSpPr>
        <p:grpSp>
          <p:nvGrpSpPr>
            <p:cNvPr id="109" name="Group 425"/>
            <p:cNvGrpSpPr>
              <a:grpSpLocks noChangeAspect="1"/>
            </p:cNvGrpSpPr>
            <p:nvPr/>
          </p:nvGrpSpPr>
          <p:grpSpPr bwMode="auto">
            <a:xfrm>
              <a:off x="514357" y="3201274"/>
              <a:ext cx="717792" cy="697195"/>
              <a:chOff x="-5049" y="3255"/>
              <a:chExt cx="488" cy="474"/>
            </a:xfrm>
            <a:solidFill>
              <a:srgbClr val="FFFFFF"/>
            </a:solidFill>
          </p:grpSpPr>
          <p:sp>
            <p:nvSpPr>
              <p:cNvPr id="114" name="Freeform 426"/>
              <p:cNvSpPr>
                <a:spLocks/>
              </p:cNvSpPr>
              <p:nvPr/>
            </p:nvSpPr>
            <p:spPr bwMode="auto">
              <a:xfrm>
                <a:off x="-5030" y="3256"/>
                <a:ext cx="133" cy="135"/>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5" name="Freeform 427"/>
              <p:cNvSpPr>
                <a:spLocks/>
              </p:cNvSpPr>
              <p:nvPr/>
            </p:nvSpPr>
            <p:spPr bwMode="auto">
              <a:xfrm>
                <a:off x="-4722" y="3255"/>
                <a:ext cx="136" cy="13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6" name="Freeform 428"/>
              <p:cNvSpPr>
                <a:spLocks/>
              </p:cNvSpPr>
              <p:nvPr/>
            </p:nvSpPr>
            <p:spPr bwMode="auto">
              <a:xfrm>
                <a:off x="-5049" y="3595"/>
                <a:ext cx="134" cy="134"/>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17" name="Freeform 429"/>
              <p:cNvSpPr>
                <a:spLocks/>
              </p:cNvSpPr>
              <p:nvPr/>
            </p:nvSpPr>
            <p:spPr bwMode="auto">
              <a:xfrm>
                <a:off x="-4695" y="3595"/>
                <a:ext cx="134" cy="134"/>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10" name="Group 109"/>
            <p:cNvGrpSpPr/>
            <p:nvPr/>
          </p:nvGrpSpPr>
          <p:grpSpPr>
            <a:xfrm>
              <a:off x="693253" y="3401055"/>
              <a:ext cx="354574" cy="268268"/>
              <a:chOff x="1174577" y="3836566"/>
              <a:chExt cx="584564" cy="442277"/>
            </a:xfrm>
          </p:grpSpPr>
          <p:sp>
            <p:nvSpPr>
              <p:cNvPr id="111" name="Rectangle 110"/>
              <p:cNvSpPr/>
              <p:nvPr/>
            </p:nvSpPr>
            <p:spPr bwMode="auto">
              <a:xfrm>
                <a:off x="1269733" y="3853289"/>
                <a:ext cx="395399" cy="274369"/>
              </a:xfrm>
              <a:prstGeom prst="rect">
                <a:avLst/>
              </a:pr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2" name="Rectangle 56"/>
              <p:cNvSpPr/>
              <p:nvPr/>
            </p:nvSpPr>
            <p:spPr bwMode="auto">
              <a:xfrm>
                <a:off x="1216363" y="4141658"/>
                <a:ext cx="498581" cy="114260"/>
              </a:xfrm>
              <a:custGeom>
                <a:avLst/>
                <a:gdLst>
                  <a:gd name="connsiteX0" fmla="*/ 0 w 395399"/>
                  <a:gd name="connsiteY0" fmla="*/ 0 h 274369"/>
                  <a:gd name="connsiteX1" fmla="*/ 395399 w 395399"/>
                  <a:gd name="connsiteY1" fmla="*/ 0 h 274369"/>
                  <a:gd name="connsiteX2" fmla="*/ 395399 w 395399"/>
                  <a:gd name="connsiteY2" fmla="*/ 274369 h 274369"/>
                  <a:gd name="connsiteX3" fmla="*/ 0 w 395399"/>
                  <a:gd name="connsiteY3" fmla="*/ 274369 h 274369"/>
                  <a:gd name="connsiteX4" fmla="*/ 0 w 395399"/>
                  <a:gd name="connsiteY4" fmla="*/ 0 h 274369"/>
                  <a:gd name="connsiteX0" fmla="*/ 53370 w 448769"/>
                  <a:gd name="connsiteY0" fmla="*/ 0 h 274369"/>
                  <a:gd name="connsiteX1" fmla="*/ 448769 w 448769"/>
                  <a:gd name="connsiteY1" fmla="*/ 0 h 274369"/>
                  <a:gd name="connsiteX2" fmla="*/ 448769 w 448769"/>
                  <a:gd name="connsiteY2" fmla="*/ 274369 h 274369"/>
                  <a:gd name="connsiteX3" fmla="*/ 0 w 448769"/>
                  <a:gd name="connsiteY3" fmla="*/ 114260 h 274369"/>
                  <a:gd name="connsiteX4" fmla="*/ 53370 w 448769"/>
                  <a:gd name="connsiteY4" fmla="*/ 0 h 274369"/>
                  <a:gd name="connsiteX0" fmla="*/ 53370 w 498581"/>
                  <a:gd name="connsiteY0" fmla="*/ 0 h 114260"/>
                  <a:gd name="connsiteX1" fmla="*/ 448769 w 498581"/>
                  <a:gd name="connsiteY1" fmla="*/ 0 h 114260"/>
                  <a:gd name="connsiteX2" fmla="*/ 498581 w 498581"/>
                  <a:gd name="connsiteY2" fmla="*/ 114260 h 114260"/>
                  <a:gd name="connsiteX3" fmla="*/ 0 w 498581"/>
                  <a:gd name="connsiteY3" fmla="*/ 114260 h 114260"/>
                  <a:gd name="connsiteX4" fmla="*/ 53370 w 498581"/>
                  <a:gd name="connsiteY4" fmla="*/ 0 h 11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581" h="114260">
                    <a:moveTo>
                      <a:pt x="53370" y="0"/>
                    </a:moveTo>
                    <a:lnTo>
                      <a:pt x="448769" y="0"/>
                    </a:lnTo>
                    <a:lnTo>
                      <a:pt x="498581" y="114260"/>
                    </a:lnTo>
                    <a:lnTo>
                      <a:pt x="0" y="114260"/>
                    </a:lnTo>
                    <a:lnTo>
                      <a:pt x="53370" y="0"/>
                    </a:lnTo>
                    <a:close/>
                  </a:path>
                </a:pathLst>
              </a:custGeom>
              <a:solidFill>
                <a:schemeClr val="tx2"/>
              </a:solidFill>
              <a:ln w="349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13" name="Freeform 5"/>
              <p:cNvSpPr>
                <a:spLocks noEditPoints="1"/>
              </p:cNvSpPr>
              <p:nvPr/>
            </p:nvSpPr>
            <p:spPr bwMode="auto">
              <a:xfrm>
                <a:off x="1174577" y="3836566"/>
                <a:ext cx="584564" cy="442277"/>
              </a:xfrm>
              <a:custGeom>
                <a:avLst/>
                <a:gdLst>
                  <a:gd name="T0" fmla="*/ 1710 w 1972"/>
                  <a:gd name="T1" fmla="*/ 118 h 1492"/>
                  <a:gd name="T2" fmla="*/ 270 w 1972"/>
                  <a:gd name="T3" fmla="*/ 90 h 1492"/>
                  <a:gd name="T4" fmla="*/ 28 w 1972"/>
                  <a:gd name="T5" fmla="*/ 1334 h 1492"/>
                  <a:gd name="T6" fmla="*/ 1972 w 1972"/>
                  <a:gd name="T7" fmla="*/ 1452 h 1492"/>
                  <a:gd name="T8" fmla="*/ 1614 w 1972"/>
                  <a:gd name="T9" fmla="*/ 116 h 1492"/>
                  <a:gd name="T10" fmla="*/ 1594 w 1972"/>
                  <a:gd name="T11" fmla="*/ 1098 h 1492"/>
                  <a:gd name="T12" fmla="*/ 1466 w 1972"/>
                  <a:gd name="T13" fmla="*/ 1060 h 1492"/>
                  <a:gd name="T14" fmla="*/ 1570 w 1972"/>
                  <a:gd name="T15" fmla="*/ 1054 h 1492"/>
                  <a:gd name="T16" fmla="*/ 886 w 1972"/>
                  <a:gd name="T17" fmla="*/ 1096 h 1492"/>
                  <a:gd name="T18" fmla="*/ 896 w 1972"/>
                  <a:gd name="T19" fmla="*/ 1050 h 1492"/>
                  <a:gd name="T20" fmla="*/ 994 w 1972"/>
                  <a:gd name="T21" fmla="*/ 1058 h 1492"/>
                  <a:gd name="T22" fmla="*/ 992 w 1972"/>
                  <a:gd name="T23" fmla="*/ 1194 h 1492"/>
                  <a:gd name="T24" fmla="*/ 874 w 1972"/>
                  <a:gd name="T25" fmla="*/ 1192 h 1492"/>
                  <a:gd name="T26" fmla="*/ 684 w 1972"/>
                  <a:gd name="T27" fmla="*/ 1186 h 1492"/>
                  <a:gd name="T28" fmla="*/ 814 w 1972"/>
                  <a:gd name="T29" fmla="*/ 1146 h 1492"/>
                  <a:gd name="T30" fmla="*/ 780 w 1972"/>
                  <a:gd name="T31" fmla="*/ 1204 h 1492"/>
                  <a:gd name="T32" fmla="*/ 716 w 1972"/>
                  <a:gd name="T33" fmla="*/ 1082 h 1492"/>
                  <a:gd name="T34" fmla="*/ 806 w 1972"/>
                  <a:gd name="T35" fmla="*/ 1046 h 1492"/>
                  <a:gd name="T36" fmla="*/ 766 w 1972"/>
                  <a:gd name="T37" fmla="*/ 1104 h 1492"/>
                  <a:gd name="T38" fmla="*/ 578 w 1972"/>
                  <a:gd name="T39" fmla="*/ 1134 h 1492"/>
                  <a:gd name="T40" fmla="*/ 590 w 1972"/>
                  <a:gd name="T41" fmla="*/ 1204 h 1492"/>
                  <a:gd name="T42" fmla="*/ 484 w 1972"/>
                  <a:gd name="T43" fmla="*/ 1096 h 1492"/>
                  <a:gd name="T44" fmla="*/ 398 w 1972"/>
                  <a:gd name="T45" fmla="*/ 1060 h 1492"/>
                  <a:gd name="T46" fmla="*/ 632 w 1972"/>
                  <a:gd name="T47" fmla="*/ 1104 h 1492"/>
                  <a:gd name="T48" fmla="*/ 562 w 1972"/>
                  <a:gd name="T49" fmla="*/ 1058 h 1492"/>
                  <a:gd name="T50" fmla="*/ 664 w 1972"/>
                  <a:gd name="T51" fmla="*/ 1072 h 1492"/>
                  <a:gd name="T52" fmla="*/ 632 w 1972"/>
                  <a:gd name="T53" fmla="*/ 1104 h 1492"/>
                  <a:gd name="T54" fmla="*/ 316 w 1972"/>
                  <a:gd name="T55" fmla="*/ 1328 h 1492"/>
                  <a:gd name="T56" fmla="*/ 264 w 1972"/>
                  <a:gd name="T57" fmla="*/ 1258 h 1492"/>
                  <a:gd name="T58" fmla="*/ 384 w 1972"/>
                  <a:gd name="T59" fmla="*/ 1242 h 1492"/>
                  <a:gd name="T60" fmla="*/ 406 w 1972"/>
                  <a:gd name="T61" fmla="*/ 1204 h 1492"/>
                  <a:gd name="T62" fmla="*/ 312 w 1972"/>
                  <a:gd name="T63" fmla="*/ 1186 h 1492"/>
                  <a:gd name="T64" fmla="*/ 428 w 1972"/>
                  <a:gd name="T65" fmla="*/ 1134 h 1492"/>
                  <a:gd name="T66" fmla="*/ 994 w 1972"/>
                  <a:gd name="T67" fmla="*/ 1312 h 1492"/>
                  <a:gd name="T68" fmla="*/ 960 w 1972"/>
                  <a:gd name="T69" fmla="*/ 1326 h 1492"/>
                  <a:gd name="T70" fmla="*/ 460 w 1972"/>
                  <a:gd name="T71" fmla="*/ 1262 h 1492"/>
                  <a:gd name="T72" fmla="*/ 962 w 1972"/>
                  <a:gd name="T73" fmla="*/ 1238 h 1492"/>
                  <a:gd name="T74" fmla="*/ 996 w 1972"/>
                  <a:gd name="T75" fmla="*/ 1294 h 1492"/>
                  <a:gd name="T76" fmla="*/ 1066 w 1972"/>
                  <a:gd name="T77" fmla="*/ 1048 h 1492"/>
                  <a:gd name="T78" fmla="*/ 1150 w 1972"/>
                  <a:gd name="T79" fmla="*/ 1102 h 1492"/>
                  <a:gd name="T80" fmla="*/ 1056 w 1972"/>
                  <a:gd name="T81" fmla="*/ 1096 h 1492"/>
                  <a:gd name="T82" fmla="*/ 1176 w 1972"/>
                  <a:gd name="T83" fmla="*/ 1150 h 1492"/>
                  <a:gd name="T84" fmla="*/ 1164 w 1972"/>
                  <a:gd name="T85" fmla="*/ 1202 h 1492"/>
                  <a:gd name="T86" fmla="*/ 1062 w 1972"/>
                  <a:gd name="T87" fmla="*/ 1192 h 1492"/>
                  <a:gd name="T88" fmla="*/ 1074 w 1972"/>
                  <a:gd name="T89" fmla="*/ 1316 h 1492"/>
                  <a:gd name="T90" fmla="*/ 1066 w 1972"/>
                  <a:gd name="T91" fmla="*/ 1252 h 1492"/>
                  <a:gd name="T92" fmla="*/ 1096 w 1972"/>
                  <a:gd name="T93" fmla="*/ 1238 h 1492"/>
                  <a:gd name="T94" fmla="*/ 1184 w 1972"/>
                  <a:gd name="T95" fmla="*/ 1244 h 1492"/>
                  <a:gd name="T96" fmla="*/ 1304 w 1972"/>
                  <a:gd name="T97" fmla="*/ 1064 h 1492"/>
                  <a:gd name="T98" fmla="*/ 1400 w 1972"/>
                  <a:gd name="T99" fmla="*/ 1050 h 1492"/>
                  <a:gd name="T100" fmla="*/ 1416 w 1972"/>
                  <a:gd name="T101" fmla="*/ 1102 h 1492"/>
                  <a:gd name="T102" fmla="*/ 1338 w 1972"/>
                  <a:gd name="T103" fmla="*/ 1152 h 1492"/>
                  <a:gd name="T104" fmla="*/ 1470 w 1972"/>
                  <a:gd name="T105" fmla="*/ 1176 h 1492"/>
                  <a:gd name="T106" fmla="*/ 1456 w 1972"/>
                  <a:gd name="T107" fmla="*/ 1202 h 1492"/>
                  <a:gd name="T108" fmla="*/ 1530 w 1972"/>
                  <a:gd name="T109" fmla="*/ 1318 h 1492"/>
                  <a:gd name="T110" fmla="*/ 1384 w 1972"/>
                  <a:gd name="T111" fmla="*/ 1274 h 1492"/>
                  <a:gd name="T112" fmla="*/ 1466 w 1972"/>
                  <a:gd name="T113" fmla="*/ 1238 h 1492"/>
                  <a:gd name="T114" fmla="*/ 1536 w 1972"/>
                  <a:gd name="T115" fmla="*/ 1182 h 1492"/>
                  <a:gd name="T116" fmla="*/ 1660 w 1972"/>
                  <a:gd name="T117" fmla="*/ 1184 h 1492"/>
                  <a:gd name="T118" fmla="*/ 1742 w 1972"/>
                  <a:gd name="T119" fmla="*/ 1316 h 1492"/>
                  <a:gd name="T120" fmla="*/ 1578 w 1972"/>
                  <a:gd name="T121" fmla="*/ 1254 h 1492"/>
                  <a:gd name="T122" fmla="*/ 1700 w 1972"/>
                  <a:gd name="T123" fmla="*/ 124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2" h="1492">
                    <a:moveTo>
                      <a:pt x="1942" y="1326"/>
                    </a:moveTo>
                    <a:lnTo>
                      <a:pt x="1942" y="1326"/>
                    </a:lnTo>
                    <a:lnTo>
                      <a:pt x="1868" y="1240"/>
                    </a:lnTo>
                    <a:lnTo>
                      <a:pt x="1868" y="1240"/>
                    </a:lnTo>
                    <a:lnTo>
                      <a:pt x="1708" y="1052"/>
                    </a:lnTo>
                    <a:lnTo>
                      <a:pt x="1708" y="1052"/>
                    </a:lnTo>
                    <a:lnTo>
                      <a:pt x="1700" y="1042"/>
                    </a:lnTo>
                    <a:lnTo>
                      <a:pt x="1700" y="1042"/>
                    </a:lnTo>
                    <a:lnTo>
                      <a:pt x="1692" y="1032"/>
                    </a:lnTo>
                    <a:lnTo>
                      <a:pt x="1680" y="1026"/>
                    </a:lnTo>
                    <a:lnTo>
                      <a:pt x="1668" y="1020"/>
                    </a:lnTo>
                    <a:lnTo>
                      <a:pt x="1656" y="1016"/>
                    </a:lnTo>
                    <a:lnTo>
                      <a:pt x="1656" y="1016"/>
                    </a:lnTo>
                    <a:lnTo>
                      <a:pt x="1630" y="1008"/>
                    </a:lnTo>
                    <a:lnTo>
                      <a:pt x="1602" y="1004"/>
                    </a:lnTo>
                    <a:lnTo>
                      <a:pt x="1602" y="1004"/>
                    </a:lnTo>
                    <a:lnTo>
                      <a:pt x="1626" y="996"/>
                    </a:lnTo>
                    <a:lnTo>
                      <a:pt x="1648" y="986"/>
                    </a:lnTo>
                    <a:lnTo>
                      <a:pt x="1666" y="970"/>
                    </a:lnTo>
                    <a:lnTo>
                      <a:pt x="1682" y="952"/>
                    </a:lnTo>
                    <a:lnTo>
                      <a:pt x="1696" y="932"/>
                    </a:lnTo>
                    <a:lnTo>
                      <a:pt x="1706" y="910"/>
                    </a:lnTo>
                    <a:lnTo>
                      <a:pt x="1712" y="886"/>
                    </a:lnTo>
                    <a:lnTo>
                      <a:pt x="1714" y="862"/>
                    </a:lnTo>
                    <a:lnTo>
                      <a:pt x="1714" y="862"/>
                    </a:lnTo>
                    <a:lnTo>
                      <a:pt x="1714" y="148"/>
                    </a:lnTo>
                    <a:lnTo>
                      <a:pt x="1714" y="148"/>
                    </a:lnTo>
                    <a:lnTo>
                      <a:pt x="1712" y="134"/>
                    </a:lnTo>
                    <a:lnTo>
                      <a:pt x="1710" y="118"/>
                    </a:lnTo>
                    <a:lnTo>
                      <a:pt x="1708" y="104"/>
                    </a:lnTo>
                    <a:lnTo>
                      <a:pt x="1702" y="90"/>
                    </a:lnTo>
                    <a:lnTo>
                      <a:pt x="1696" y="78"/>
                    </a:lnTo>
                    <a:lnTo>
                      <a:pt x="1688" y="66"/>
                    </a:lnTo>
                    <a:lnTo>
                      <a:pt x="1680" y="54"/>
                    </a:lnTo>
                    <a:lnTo>
                      <a:pt x="1670" y="44"/>
                    </a:lnTo>
                    <a:lnTo>
                      <a:pt x="1660" y="34"/>
                    </a:lnTo>
                    <a:lnTo>
                      <a:pt x="1648" y="26"/>
                    </a:lnTo>
                    <a:lnTo>
                      <a:pt x="1636" y="18"/>
                    </a:lnTo>
                    <a:lnTo>
                      <a:pt x="1622" y="12"/>
                    </a:lnTo>
                    <a:lnTo>
                      <a:pt x="1610" y="6"/>
                    </a:lnTo>
                    <a:lnTo>
                      <a:pt x="1596" y="4"/>
                    </a:lnTo>
                    <a:lnTo>
                      <a:pt x="1580" y="0"/>
                    </a:lnTo>
                    <a:lnTo>
                      <a:pt x="1566" y="0"/>
                    </a:lnTo>
                    <a:lnTo>
                      <a:pt x="1566" y="0"/>
                    </a:lnTo>
                    <a:lnTo>
                      <a:pt x="406" y="0"/>
                    </a:lnTo>
                    <a:lnTo>
                      <a:pt x="406" y="0"/>
                    </a:lnTo>
                    <a:lnTo>
                      <a:pt x="390" y="0"/>
                    </a:lnTo>
                    <a:lnTo>
                      <a:pt x="376" y="4"/>
                    </a:lnTo>
                    <a:lnTo>
                      <a:pt x="362" y="6"/>
                    </a:lnTo>
                    <a:lnTo>
                      <a:pt x="348" y="12"/>
                    </a:lnTo>
                    <a:lnTo>
                      <a:pt x="336" y="18"/>
                    </a:lnTo>
                    <a:lnTo>
                      <a:pt x="324" y="26"/>
                    </a:lnTo>
                    <a:lnTo>
                      <a:pt x="312" y="34"/>
                    </a:lnTo>
                    <a:lnTo>
                      <a:pt x="302" y="44"/>
                    </a:lnTo>
                    <a:lnTo>
                      <a:pt x="292" y="54"/>
                    </a:lnTo>
                    <a:lnTo>
                      <a:pt x="282" y="66"/>
                    </a:lnTo>
                    <a:lnTo>
                      <a:pt x="276" y="78"/>
                    </a:lnTo>
                    <a:lnTo>
                      <a:pt x="270" y="90"/>
                    </a:lnTo>
                    <a:lnTo>
                      <a:pt x="264" y="104"/>
                    </a:lnTo>
                    <a:lnTo>
                      <a:pt x="260" y="118"/>
                    </a:lnTo>
                    <a:lnTo>
                      <a:pt x="258" y="134"/>
                    </a:lnTo>
                    <a:lnTo>
                      <a:pt x="258" y="148"/>
                    </a:lnTo>
                    <a:lnTo>
                      <a:pt x="258" y="148"/>
                    </a:lnTo>
                    <a:lnTo>
                      <a:pt x="258" y="862"/>
                    </a:lnTo>
                    <a:lnTo>
                      <a:pt x="258" y="862"/>
                    </a:lnTo>
                    <a:lnTo>
                      <a:pt x="260" y="886"/>
                    </a:lnTo>
                    <a:lnTo>
                      <a:pt x="266" y="910"/>
                    </a:lnTo>
                    <a:lnTo>
                      <a:pt x="276" y="934"/>
                    </a:lnTo>
                    <a:lnTo>
                      <a:pt x="290" y="954"/>
                    </a:lnTo>
                    <a:lnTo>
                      <a:pt x="306" y="970"/>
                    </a:lnTo>
                    <a:lnTo>
                      <a:pt x="324" y="986"/>
                    </a:lnTo>
                    <a:lnTo>
                      <a:pt x="346" y="998"/>
                    </a:lnTo>
                    <a:lnTo>
                      <a:pt x="370" y="1006"/>
                    </a:lnTo>
                    <a:lnTo>
                      <a:pt x="370" y="1006"/>
                    </a:lnTo>
                    <a:lnTo>
                      <a:pt x="342" y="1008"/>
                    </a:lnTo>
                    <a:lnTo>
                      <a:pt x="328" y="1012"/>
                    </a:lnTo>
                    <a:lnTo>
                      <a:pt x="314" y="1018"/>
                    </a:lnTo>
                    <a:lnTo>
                      <a:pt x="300" y="1022"/>
                    </a:lnTo>
                    <a:lnTo>
                      <a:pt x="288" y="1030"/>
                    </a:lnTo>
                    <a:lnTo>
                      <a:pt x="278" y="1038"/>
                    </a:lnTo>
                    <a:lnTo>
                      <a:pt x="268" y="1048"/>
                    </a:lnTo>
                    <a:lnTo>
                      <a:pt x="268" y="1048"/>
                    </a:lnTo>
                    <a:lnTo>
                      <a:pt x="212" y="1116"/>
                    </a:lnTo>
                    <a:lnTo>
                      <a:pt x="212" y="1116"/>
                    </a:lnTo>
                    <a:lnTo>
                      <a:pt x="40" y="1320"/>
                    </a:lnTo>
                    <a:lnTo>
                      <a:pt x="40" y="1320"/>
                    </a:lnTo>
                    <a:lnTo>
                      <a:pt x="28" y="1334"/>
                    </a:lnTo>
                    <a:lnTo>
                      <a:pt x="14" y="1350"/>
                    </a:lnTo>
                    <a:lnTo>
                      <a:pt x="4" y="1368"/>
                    </a:lnTo>
                    <a:lnTo>
                      <a:pt x="0" y="1376"/>
                    </a:lnTo>
                    <a:lnTo>
                      <a:pt x="0" y="1384"/>
                    </a:lnTo>
                    <a:lnTo>
                      <a:pt x="0" y="1384"/>
                    </a:lnTo>
                    <a:lnTo>
                      <a:pt x="0" y="1448"/>
                    </a:lnTo>
                    <a:lnTo>
                      <a:pt x="0" y="1448"/>
                    </a:lnTo>
                    <a:lnTo>
                      <a:pt x="2" y="1460"/>
                    </a:lnTo>
                    <a:lnTo>
                      <a:pt x="6" y="1472"/>
                    </a:lnTo>
                    <a:lnTo>
                      <a:pt x="6" y="1472"/>
                    </a:lnTo>
                    <a:lnTo>
                      <a:pt x="12" y="1478"/>
                    </a:lnTo>
                    <a:lnTo>
                      <a:pt x="20" y="1484"/>
                    </a:lnTo>
                    <a:lnTo>
                      <a:pt x="28" y="1488"/>
                    </a:lnTo>
                    <a:lnTo>
                      <a:pt x="36" y="1490"/>
                    </a:lnTo>
                    <a:lnTo>
                      <a:pt x="56" y="1492"/>
                    </a:lnTo>
                    <a:lnTo>
                      <a:pt x="74" y="1492"/>
                    </a:lnTo>
                    <a:lnTo>
                      <a:pt x="74" y="1492"/>
                    </a:lnTo>
                    <a:lnTo>
                      <a:pt x="1854" y="1492"/>
                    </a:lnTo>
                    <a:lnTo>
                      <a:pt x="1854" y="1492"/>
                    </a:lnTo>
                    <a:lnTo>
                      <a:pt x="1894" y="1490"/>
                    </a:lnTo>
                    <a:lnTo>
                      <a:pt x="1932" y="1484"/>
                    </a:lnTo>
                    <a:lnTo>
                      <a:pt x="1932" y="1484"/>
                    </a:lnTo>
                    <a:lnTo>
                      <a:pt x="1946" y="1482"/>
                    </a:lnTo>
                    <a:lnTo>
                      <a:pt x="1958" y="1476"/>
                    </a:lnTo>
                    <a:lnTo>
                      <a:pt x="1962" y="1470"/>
                    </a:lnTo>
                    <a:lnTo>
                      <a:pt x="1968" y="1466"/>
                    </a:lnTo>
                    <a:lnTo>
                      <a:pt x="1970" y="1460"/>
                    </a:lnTo>
                    <a:lnTo>
                      <a:pt x="1972" y="1452"/>
                    </a:lnTo>
                    <a:lnTo>
                      <a:pt x="1972" y="1452"/>
                    </a:lnTo>
                    <a:lnTo>
                      <a:pt x="1972" y="1384"/>
                    </a:lnTo>
                    <a:lnTo>
                      <a:pt x="1972" y="1384"/>
                    </a:lnTo>
                    <a:lnTo>
                      <a:pt x="1972" y="1372"/>
                    </a:lnTo>
                    <a:lnTo>
                      <a:pt x="1968" y="1362"/>
                    </a:lnTo>
                    <a:lnTo>
                      <a:pt x="1962" y="1352"/>
                    </a:lnTo>
                    <a:lnTo>
                      <a:pt x="1956" y="1342"/>
                    </a:lnTo>
                    <a:lnTo>
                      <a:pt x="1956" y="1342"/>
                    </a:lnTo>
                    <a:lnTo>
                      <a:pt x="1942" y="1326"/>
                    </a:lnTo>
                    <a:lnTo>
                      <a:pt x="1942" y="1326"/>
                    </a:lnTo>
                    <a:close/>
                    <a:moveTo>
                      <a:pt x="344" y="852"/>
                    </a:moveTo>
                    <a:lnTo>
                      <a:pt x="344" y="852"/>
                    </a:lnTo>
                    <a:lnTo>
                      <a:pt x="344" y="158"/>
                    </a:lnTo>
                    <a:lnTo>
                      <a:pt x="344" y="158"/>
                    </a:lnTo>
                    <a:lnTo>
                      <a:pt x="346" y="142"/>
                    </a:lnTo>
                    <a:lnTo>
                      <a:pt x="350" y="128"/>
                    </a:lnTo>
                    <a:lnTo>
                      <a:pt x="358" y="116"/>
                    </a:lnTo>
                    <a:lnTo>
                      <a:pt x="368" y="104"/>
                    </a:lnTo>
                    <a:lnTo>
                      <a:pt x="378" y="94"/>
                    </a:lnTo>
                    <a:lnTo>
                      <a:pt x="392" y="88"/>
                    </a:lnTo>
                    <a:lnTo>
                      <a:pt x="406" y="84"/>
                    </a:lnTo>
                    <a:lnTo>
                      <a:pt x="422" y="82"/>
                    </a:lnTo>
                    <a:lnTo>
                      <a:pt x="422" y="82"/>
                    </a:lnTo>
                    <a:lnTo>
                      <a:pt x="1550" y="82"/>
                    </a:lnTo>
                    <a:lnTo>
                      <a:pt x="1550" y="82"/>
                    </a:lnTo>
                    <a:lnTo>
                      <a:pt x="1566" y="84"/>
                    </a:lnTo>
                    <a:lnTo>
                      <a:pt x="1580" y="88"/>
                    </a:lnTo>
                    <a:lnTo>
                      <a:pt x="1592" y="94"/>
                    </a:lnTo>
                    <a:lnTo>
                      <a:pt x="1604" y="104"/>
                    </a:lnTo>
                    <a:lnTo>
                      <a:pt x="1614" y="116"/>
                    </a:lnTo>
                    <a:lnTo>
                      <a:pt x="1620" y="128"/>
                    </a:lnTo>
                    <a:lnTo>
                      <a:pt x="1624" y="142"/>
                    </a:lnTo>
                    <a:lnTo>
                      <a:pt x="1626" y="158"/>
                    </a:lnTo>
                    <a:lnTo>
                      <a:pt x="1626" y="158"/>
                    </a:lnTo>
                    <a:lnTo>
                      <a:pt x="1626" y="852"/>
                    </a:lnTo>
                    <a:lnTo>
                      <a:pt x="1626" y="852"/>
                    </a:lnTo>
                    <a:lnTo>
                      <a:pt x="1624" y="868"/>
                    </a:lnTo>
                    <a:lnTo>
                      <a:pt x="1620" y="882"/>
                    </a:lnTo>
                    <a:lnTo>
                      <a:pt x="1614" y="894"/>
                    </a:lnTo>
                    <a:lnTo>
                      <a:pt x="1604" y="906"/>
                    </a:lnTo>
                    <a:lnTo>
                      <a:pt x="1592" y="916"/>
                    </a:lnTo>
                    <a:lnTo>
                      <a:pt x="1580" y="922"/>
                    </a:lnTo>
                    <a:lnTo>
                      <a:pt x="1566" y="926"/>
                    </a:lnTo>
                    <a:lnTo>
                      <a:pt x="1550" y="928"/>
                    </a:lnTo>
                    <a:lnTo>
                      <a:pt x="1550" y="928"/>
                    </a:lnTo>
                    <a:lnTo>
                      <a:pt x="422" y="928"/>
                    </a:lnTo>
                    <a:lnTo>
                      <a:pt x="422" y="928"/>
                    </a:lnTo>
                    <a:lnTo>
                      <a:pt x="406" y="926"/>
                    </a:lnTo>
                    <a:lnTo>
                      <a:pt x="392" y="922"/>
                    </a:lnTo>
                    <a:lnTo>
                      <a:pt x="378" y="916"/>
                    </a:lnTo>
                    <a:lnTo>
                      <a:pt x="368" y="906"/>
                    </a:lnTo>
                    <a:lnTo>
                      <a:pt x="358" y="894"/>
                    </a:lnTo>
                    <a:lnTo>
                      <a:pt x="350" y="882"/>
                    </a:lnTo>
                    <a:lnTo>
                      <a:pt x="346" y="868"/>
                    </a:lnTo>
                    <a:lnTo>
                      <a:pt x="344" y="852"/>
                    </a:lnTo>
                    <a:lnTo>
                      <a:pt x="344" y="852"/>
                    </a:lnTo>
                    <a:close/>
                    <a:moveTo>
                      <a:pt x="1596" y="1094"/>
                    </a:moveTo>
                    <a:lnTo>
                      <a:pt x="1596" y="1094"/>
                    </a:lnTo>
                    <a:lnTo>
                      <a:pt x="1594" y="1098"/>
                    </a:lnTo>
                    <a:lnTo>
                      <a:pt x="1594" y="1098"/>
                    </a:lnTo>
                    <a:lnTo>
                      <a:pt x="1594" y="1098"/>
                    </a:lnTo>
                    <a:lnTo>
                      <a:pt x="1594" y="1098"/>
                    </a:lnTo>
                    <a:lnTo>
                      <a:pt x="1592" y="1098"/>
                    </a:lnTo>
                    <a:lnTo>
                      <a:pt x="1592" y="1098"/>
                    </a:lnTo>
                    <a:lnTo>
                      <a:pt x="1592" y="1098"/>
                    </a:lnTo>
                    <a:lnTo>
                      <a:pt x="1592" y="1098"/>
                    </a:lnTo>
                    <a:lnTo>
                      <a:pt x="1590" y="1100"/>
                    </a:lnTo>
                    <a:lnTo>
                      <a:pt x="1590" y="1100"/>
                    </a:lnTo>
                    <a:lnTo>
                      <a:pt x="1590" y="1100"/>
                    </a:lnTo>
                    <a:lnTo>
                      <a:pt x="1590" y="1100"/>
                    </a:lnTo>
                    <a:lnTo>
                      <a:pt x="1584" y="1102"/>
                    </a:lnTo>
                    <a:lnTo>
                      <a:pt x="1576" y="1102"/>
                    </a:lnTo>
                    <a:lnTo>
                      <a:pt x="1564" y="1102"/>
                    </a:lnTo>
                    <a:lnTo>
                      <a:pt x="1564" y="1102"/>
                    </a:lnTo>
                    <a:lnTo>
                      <a:pt x="1520" y="1102"/>
                    </a:lnTo>
                    <a:lnTo>
                      <a:pt x="1520" y="1102"/>
                    </a:lnTo>
                    <a:lnTo>
                      <a:pt x="1508" y="1102"/>
                    </a:lnTo>
                    <a:lnTo>
                      <a:pt x="1496" y="1098"/>
                    </a:lnTo>
                    <a:lnTo>
                      <a:pt x="1496" y="1098"/>
                    </a:lnTo>
                    <a:lnTo>
                      <a:pt x="1488" y="1094"/>
                    </a:lnTo>
                    <a:lnTo>
                      <a:pt x="1488" y="1094"/>
                    </a:lnTo>
                    <a:lnTo>
                      <a:pt x="1482" y="1088"/>
                    </a:lnTo>
                    <a:lnTo>
                      <a:pt x="1482" y="1088"/>
                    </a:lnTo>
                    <a:lnTo>
                      <a:pt x="1480" y="1084"/>
                    </a:lnTo>
                    <a:lnTo>
                      <a:pt x="1480" y="1084"/>
                    </a:lnTo>
                    <a:lnTo>
                      <a:pt x="1474" y="1072"/>
                    </a:lnTo>
                    <a:lnTo>
                      <a:pt x="1466" y="1060"/>
                    </a:lnTo>
                    <a:lnTo>
                      <a:pt x="1466" y="1060"/>
                    </a:lnTo>
                    <a:lnTo>
                      <a:pt x="1466" y="1056"/>
                    </a:lnTo>
                    <a:lnTo>
                      <a:pt x="1466" y="1052"/>
                    </a:lnTo>
                    <a:lnTo>
                      <a:pt x="1468" y="1050"/>
                    </a:lnTo>
                    <a:lnTo>
                      <a:pt x="1472" y="1048"/>
                    </a:lnTo>
                    <a:lnTo>
                      <a:pt x="1472" y="1048"/>
                    </a:lnTo>
                    <a:lnTo>
                      <a:pt x="1476" y="1046"/>
                    </a:lnTo>
                    <a:lnTo>
                      <a:pt x="1476" y="1046"/>
                    </a:lnTo>
                    <a:lnTo>
                      <a:pt x="1486" y="1046"/>
                    </a:lnTo>
                    <a:lnTo>
                      <a:pt x="1486" y="1046"/>
                    </a:lnTo>
                    <a:lnTo>
                      <a:pt x="1492" y="1046"/>
                    </a:lnTo>
                    <a:lnTo>
                      <a:pt x="1492" y="1046"/>
                    </a:lnTo>
                    <a:lnTo>
                      <a:pt x="1492" y="1046"/>
                    </a:lnTo>
                    <a:lnTo>
                      <a:pt x="1526" y="1046"/>
                    </a:lnTo>
                    <a:lnTo>
                      <a:pt x="1526" y="1046"/>
                    </a:lnTo>
                    <a:lnTo>
                      <a:pt x="1528" y="1046"/>
                    </a:lnTo>
                    <a:lnTo>
                      <a:pt x="1528" y="1046"/>
                    </a:lnTo>
                    <a:lnTo>
                      <a:pt x="1538" y="1046"/>
                    </a:lnTo>
                    <a:lnTo>
                      <a:pt x="1538" y="1046"/>
                    </a:lnTo>
                    <a:lnTo>
                      <a:pt x="1550" y="1046"/>
                    </a:lnTo>
                    <a:lnTo>
                      <a:pt x="1550" y="1046"/>
                    </a:lnTo>
                    <a:lnTo>
                      <a:pt x="1558" y="1048"/>
                    </a:lnTo>
                    <a:lnTo>
                      <a:pt x="1558" y="1048"/>
                    </a:lnTo>
                    <a:lnTo>
                      <a:pt x="1558" y="1048"/>
                    </a:lnTo>
                    <a:lnTo>
                      <a:pt x="1558" y="1048"/>
                    </a:lnTo>
                    <a:lnTo>
                      <a:pt x="1560" y="1048"/>
                    </a:lnTo>
                    <a:lnTo>
                      <a:pt x="1560" y="1048"/>
                    </a:lnTo>
                    <a:lnTo>
                      <a:pt x="1560" y="1048"/>
                    </a:lnTo>
                    <a:lnTo>
                      <a:pt x="1570" y="1054"/>
                    </a:lnTo>
                    <a:lnTo>
                      <a:pt x="1570" y="1054"/>
                    </a:lnTo>
                    <a:lnTo>
                      <a:pt x="1576" y="1060"/>
                    </a:lnTo>
                    <a:lnTo>
                      <a:pt x="1576" y="1060"/>
                    </a:lnTo>
                    <a:lnTo>
                      <a:pt x="1584" y="1072"/>
                    </a:lnTo>
                    <a:lnTo>
                      <a:pt x="1584" y="1072"/>
                    </a:lnTo>
                    <a:lnTo>
                      <a:pt x="1590" y="1078"/>
                    </a:lnTo>
                    <a:lnTo>
                      <a:pt x="1594" y="1086"/>
                    </a:lnTo>
                    <a:lnTo>
                      <a:pt x="1594" y="1086"/>
                    </a:lnTo>
                    <a:lnTo>
                      <a:pt x="1594" y="1086"/>
                    </a:lnTo>
                    <a:lnTo>
                      <a:pt x="1596" y="1094"/>
                    </a:lnTo>
                    <a:lnTo>
                      <a:pt x="1596" y="1094"/>
                    </a:lnTo>
                    <a:close/>
                    <a:moveTo>
                      <a:pt x="994" y="1088"/>
                    </a:moveTo>
                    <a:lnTo>
                      <a:pt x="994" y="1088"/>
                    </a:lnTo>
                    <a:lnTo>
                      <a:pt x="994" y="1094"/>
                    </a:lnTo>
                    <a:lnTo>
                      <a:pt x="994" y="1094"/>
                    </a:lnTo>
                    <a:lnTo>
                      <a:pt x="988" y="1098"/>
                    </a:lnTo>
                    <a:lnTo>
                      <a:pt x="982" y="1102"/>
                    </a:lnTo>
                    <a:lnTo>
                      <a:pt x="974" y="1104"/>
                    </a:lnTo>
                    <a:lnTo>
                      <a:pt x="966" y="1104"/>
                    </a:lnTo>
                    <a:lnTo>
                      <a:pt x="948" y="1104"/>
                    </a:lnTo>
                    <a:lnTo>
                      <a:pt x="934" y="1104"/>
                    </a:lnTo>
                    <a:lnTo>
                      <a:pt x="934" y="1104"/>
                    </a:lnTo>
                    <a:lnTo>
                      <a:pt x="910" y="1104"/>
                    </a:lnTo>
                    <a:lnTo>
                      <a:pt x="910" y="1104"/>
                    </a:lnTo>
                    <a:lnTo>
                      <a:pt x="898" y="1102"/>
                    </a:lnTo>
                    <a:lnTo>
                      <a:pt x="892" y="1100"/>
                    </a:lnTo>
                    <a:lnTo>
                      <a:pt x="886" y="1098"/>
                    </a:lnTo>
                    <a:lnTo>
                      <a:pt x="886" y="1096"/>
                    </a:lnTo>
                    <a:lnTo>
                      <a:pt x="886" y="1096"/>
                    </a:lnTo>
                    <a:lnTo>
                      <a:pt x="886" y="1096"/>
                    </a:lnTo>
                    <a:lnTo>
                      <a:pt x="884" y="1094"/>
                    </a:lnTo>
                    <a:lnTo>
                      <a:pt x="884" y="1094"/>
                    </a:lnTo>
                    <a:lnTo>
                      <a:pt x="884" y="1094"/>
                    </a:lnTo>
                    <a:lnTo>
                      <a:pt x="884" y="1094"/>
                    </a:lnTo>
                    <a:lnTo>
                      <a:pt x="884" y="1094"/>
                    </a:lnTo>
                    <a:lnTo>
                      <a:pt x="882" y="1092"/>
                    </a:lnTo>
                    <a:lnTo>
                      <a:pt x="882" y="1092"/>
                    </a:lnTo>
                    <a:lnTo>
                      <a:pt x="882" y="1088"/>
                    </a:lnTo>
                    <a:lnTo>
                      <a:pt x="882" y="1088"/>
                    </a:lnTo>
                    <a:lnTo>
                      <a:pt x="882" y="1088"/>
                    </a:lnTo>
                    <a:lnTo>
                      <a:pt x="882" y="1088"/>
                    </a:lnTo>
                    <a:lnTo>
                      <a:pt x="882" y="1082"/>
                    </a:lnTo>
                    <a:lnTo>
                      <a:pt x="882" y="1082"/>
                    </a:lnTo>
                    <a:lnTo>
                      <a:pt x="882" y="1082"/>
                    </a:lnTo>
                    <a:lnTo>
                      <a:pt x="882" y="1082"/>
                    </a:lnTo>
                    <a:lnTo>
                      <a:pt x="886" y="1062"/>
                    </a:lnTo>
                    <a:lnTo>
                      <a:pt x="886" y="1062"/>
                    </a:lnTo>
                    <a:lnTo>
                      <a:pt x="886" y="1060"/>
                    </a:lnTo>
                    <a:lnTo>
                      <a:pt x="886" y="1060"/>
                    </a:lnTo>
                    <a:lnTo>
                      <a:pt x="888" y="1056"/>
                    </a:lnTo>
                    <a:lnTo>
                      <a:pt x="888" y="1056"/>
                    </a:lnTo>
                    <a:lnTo>
                      <a:pt x="892" y="1052"/>
                    </a:lnTo>
                    <a:lnTo>
                      <a:pt x="892" y="1052"/>
                    </a:lnTo>
                    <a:lnTo>
                      <a:pt x="892" y="1052"/>
                    </a:lnTo>
                    <a:lnTo>
                      <a:pt x="894" y="1052"/>
                    </a:lnTo>
                    <a:lnTo>
                      <a:pt x="894" y="1052"/>
                    </a:lnTo>
                    <a:lnTo>
                      <a:pt x="894" y="1050"/>
                    </a:lnTo>
                    <a:lnTo>
                      <a:pt x="896" y="1050"/>
                    </a:lnTo>
                    <a:lnTo>
                      <a:pt x="896" y="1050"/>
                    </a:lnTo>
                    <a:lnTo>
                      <a:pt x="898" y="1048"/>
                    </a:lnTo>
                    <a:lnTo>
                      <a:pt x="898" y="1048"/>
                    </a:lnTo>
                    <a:lnTo>
                      <a:pt x="900" y="1048"/>
                    </a:lnTo>
                    <a:lnTo>
                      <a:pt x="900" y="1048"/>
                    </a:lnTo>
                    <a:lnTo>
                      <a:pt x="902" y="1048"/>
                    </a:lnTo>
                    <a:lnTo>
                      <a:pt x="902" y="1048"/>
                    </a:lnTo>
                    <a:lnTo>
                      <a:pt x="904" y="1048"/>
                    </a:lnTo>
                    <a:lnTo>
                      <a:pt x="904" y="1048"/>
                    </a:lnTo>
                    <a:lnTo>
                      <a:pt x="904" y="1048"/>
                    </a:lnTo>
                    <a:lnTo>
                      <a:pt x="906" y="1048"/>
                    </a:lnTo>
                    <a:lnTo>
                      <a:pt x="906" y="1048"/>
                    </a:lnTo>
                    <a:lnTo>
                      <a:pt x="914" y="1046"/>
                    </a:lnTo>
                    <a:lnTo>
                      <a:pt x="914" y="1046"/>
                    </a:lnTo>
                    <a:lnTo>
                      <a:pt x="916" y="1046"/>
                    </a:lnTo>
                    <a:lnTo>
                      <a:pt x="916" y="1046"/>
                    </a:lnTo>
                    <a:lnTo>
                      <a:pt x="926" y="1046"/>
                    </a:lnTo>
                    <a:lnTo>
                      <a:pt x="926" y="1046"/>
                    </a:lnTo>
                    <a:lnTo>
                      <a:pt x="966" y="1046"/>
                    </a:lnTo>
                    <a:lnTo>
                      <a:pt x="966" y="1046"/>
                    </a:lnTo>
                    <a:lnTo>
                      <a:pt x="970" y="1046"/>
                    </a:lnTo>
                    <a:lnTo>
                      <a:pt x="970" y="1046"/>
                    </a:lnTo>
                    <a:lnTo>
                      <a:pt x="970" y="1046"/>
                    </a:lnTo>
                    <a:lnTo>
                      <a:pt x="972" y="1046"/>
                    </a:lnTo>
                    <a:lnTo>
                      <a:pt x="972" y="1046"/>
                    </a:lnTo>
                    <a:lnTo>
                      <a:pt x="984" y="1050"/>
                    </a:lnTo>
                    <a:lnTo>
                      <a:pt x="990" y="1052"/>
                    </a:lnTo>
                    <a:lnTo>
                      <a:pt x="992" y="1058"/>
                    </a:lnTo>
                    <a:lnTo>
                      <a:pt x="992" y="1058"/>
                    </a:lnTo>
                    <a:lnTo>
                      <a:pt x="994" y="1058"/>
                    </a:lnTo>
                    <a:lnTo>
                      <a:pt x="994" y="1058"/>
                    </a:lnTo>
                    <a:lnTo>
                      <a:pt x="994" y="1058"/>
                    </a:lnTo>
                    <a:lnTo>
                      <a:pt x="994" y="1058"/>
                    </a:lnTo>
                    <a:lnTo>
                      <a:pt x="994" y="1066"/>
                    </a:lnTo>
                    <a:lnTo>
                      <a:pt x="994" y="1072"/>
                    </a:lnTo>
                    <a:lnTo>
                      <a:pt x="994" y="1086"/>
                    </a:lnTo>
                    <a:lnTo>
                      <a:pt x="994" y="1088"/>
                    </a:lnTo>
                    <a:lnTo>
                      <a:pt x="994" y="1088"/>
                    </a:lnTo>
                    <a:lnTo>
                      <a:pt x="994" y="1088"/>
                    </a:lnTo>
                    <a:close/>
                    <a:moveTo>
                      <a:pt x="938" y="1134"/>
                    </a:moveTo>
                    <a:lnTo>
                      <a:pt x="938" y="1134"/>
                    </a:lnTo>
                    <a:lnTo>
                      <a:pt x="952" y="1134"/>
                    </a:lnTo>
                    <a:lnTo>
                      <a:pt x="968" y="1134"/>
                    </a:lnTo>
                    <a:lnTo>
                      <a:pt x="976" y="1136"/>
                    </a:lnTo>
                    <a:lnTo>
                      <a:pt x="984" y="1138"/>
                    </a:lnTo>
                    <a:lnTo>
                      <a:pt x="990" y="1140"/>
                    </a:lnTo>
                    <a:lnTo>
                      <a:pt x="994" y="1146"/>
                    </a:lnTo>
                    <a:lnTo>
                      <a:pt x="994" y="1146"/>
                    </a:lnTo>
                    <a:lnTo>
                      <a:pt x="996" y="1152"/>
                    </a:lnTo>
                    <a:lnTo>
                      <a:pt x="996" y="1152"/>
                    </a:lnTo>
                    <a:lnTo>
                      <a:pt x="996" y="1168"/>
                    </a:lnTo>
                    <a:lnTo>
                      <a:pt x="996" y="1168"/>
                    </a:lnTo>
                    <a:lnTo>
                      <a:pt x="996" y="1182"/>
                    </a:lnTo>
                    <a:lnTo>
                      <a:pt x="996" y="1182"/>
                    </a:lnTo>
                    <a:lnTo>
                      <a:pt x="996" y="1182"/>
                    </a:lnTo>
                    <a:lnTo>
                      <a:pt x="996" y="1184"/>
                    </a:lnTo>
                    <a:lnTo>
                      <a:pt x="996" y="1184"/>
                    </a:lnTo>
                    <a:lnTo>
                      <a:pt x="994" y="1192"/>
                    </a:lnTo>
                    <a:lnTo>
                      <a:pt x="992" y="1194"/>
                    </a:lnTo>
                    <a:lnTo>
                      <a:pt x="992" y="1194"/>
                    </a:lnTo>
                    <a:lnTo>
                      <a:pt x="990" y="1196"/>
                    </a:lnTo>
                    <a:lnTo>
                      <a:pt x="990" y="1196"/>
                    </a:lnTo>
                    <a:lnTo>
                      <a:pt x="990" y="1196"/>
                    </a:lnTo>
                    <a:lnTo>
                      <a:pt x="984" y="1200"/>
                    </a:lnTo>
                    <a:lnTo>
                      <a:pt x="976" y="1202"/>
                    </a:lnTo>
                    <a:lnTo>
                      <a:pt x="976" y="1202"/>
                    </a:lnTo>
                    <a:lnTo>
                      <a:pt x="976" y="1202"/>
                    </a:lnTo>
                    <a:lnTo>
                      <a:pt x="976" y="1202"/>
                    </a:lnTo>
                    <a:lnTo>
                      <a:pt x="970" y="1204"/>
                    </a:lnTo>
                    <a:lnTo>
                      <a:pt x="970" y="1204"/>
                    </a:lnTo>
                    <a:lnTo>
                      <a:pt x="970" y="1204"/>
                    </a:lnTo>
                    <a:lnTo>
                      <a:pt x="970" y="1204"/>
                    </a:lnTo>
                    <a:lnTo>
                      <a:pt x="964" y="1204"/>
                    </a:lnTo>
                    <a:lnTo>
                      <a:pt x="964" y="1204"/>
                    </a:lnTo>
                    <a:lnTo>
                      <a:pt x="964" y="1204"/>
                    </a:lnTo>
                    <a:lnTo>
                      <a:pt x="902" y="1204"/>
                    </a:lnTo>
                    <a:lnTo>
                      <a:pt x="902" y="1204"/>
                    </a:lnTo>
                    <a:lnTo>
                      <a:pt x="890" y="1202"/>
                    </a:lnTo>
                    <a:lnTo>
                      <a:pt x="880" y="1198"/>
                    </a:lnTo>
                    <a:lnTo>
                      <a:pt x="880" y="1198"/>
                    </a:lnTo>
                    <a:lnTo>
                      <a:pt x="880" y="1198"/>
                    </a:lnTo>
                    <a:lnTo>
                      <a:pt x="880" y="1198"/>
                    </a:lnTo>
                    <a:lnTo>
                      <a:pt x="876" y="1196"/>
                    </a:lnTo>
                    <a:lnTo>
                      <a:pt x="876" y="1196"/>
                    </a:lnTo>
                    <a:lnTo>
                      <a:pt x="874" y="1194"/>
                    </a:lnTo>
                    <a:lnTo>
                      <a:pt x="874" y="1194"/>
                    </a:lnTo>
                    <a:lnTo>
                      <a:pt x="874" y="1192"/>
                    </a:lnTo>
                    <a:lnTo>
                      <a:pt x="874" y="1192"/>
                    </a:lnTo>
                    <a:lnTo>
                      <a:pt x="872" y="1188"/>
                    </a:lnTo>
                    <a:lnTo>
                      <a:pt x="872" y="1184"/>
                    </a:lnTo>
                    <a:lnTo>
                      <a:pt x="872" y="1184"/>
                    </a:lnTo>
                    <a:lnTo>
                      <a:pt x="872" y="1180"/>
                    </a:lnTo>
                    <a:lnTo>
                      <a:pt x="872" y="1180"/>
                    </a:lnTo>
                    <a:lnTo>
                      <a:pt x="872" y="1180"/>
                    </a:lnTo>
                    <a:lnTo>
                      <a:pt x="876" y="1152"/>
                    </a:lnTo>
                    <a:lnTo>
                      <a:pt x="876" y="1152"/>
                    </a:lnTo>
                    <a:lnTo>
                      <a:pt x="876" y="1152"/>
                    </a:lnTo>
                    <a:lnTo>
                      <a:pt x="876" y="1152"/>
                    </a:lnTo>
                    <a:lnTo>
                      <a:pt x="876" y="1150"/>
                    </a:lnTo>
                    <a:lnTo>
                      <a:pt x="876" y="1150"/>
                    </a:lnTo>
                    <a:lnTo>
                      <a:pt x="878" y="1144"/>
                    </a:lnTo>
                    <a:lnTo>
                      <a:pt x="884" y="1138"/>
                    </a:lnTo>
                    <a:lnTo>
                      <a:pt x="892" y="1136"/>
                    </a:lnTo>
                    <a:lnTo>
                      <a:pt x="902" y="1134"/>
                    </a:lnTo>
                    <a:lnTo>
                      <a:pt x="922" y="1134"/>
                    </a:lnTo>
                    <a:lnTo>
                      <a:pt x="938" y="1134"/>
                    </a:lnTo>
                    <a:lnTo>
                      <a:pt x="938" y="1134"/>
                    </a:lnTo>
                    <a:close/>
                    <a:moveTo>
                      <a:pt x="690" y="1198"/>
                    </a:moveTo>
                    <a:lnTo>
                      <a:pt x="690" y="1198"/>
                    </a:lnTo>
                    <a:lnTo>
                      <a:pt x="686" y="1196"/>
                    </a:lnTo>
                    <a:lnTo>
                      <a:pt x="686" y="1196"/>
                    </a:lnTo>
                    <a:lnTo>
                      <a:pt x="686" y="1194"/>
                    </a:lnTo>
                    <a:lnTo>
                      <a:pt x="686" y="1194"/>
                    </a:lnTo>
                    <a:lnTo>
                      <a:pt x="686" y="1194"/>
                    </a:lnTo>
                    <a:lnTo>
                      <a:pt x="686" y="1194"/>
                    </a:lnTo>
                    <a:lnTo>
                      <a:pt x="684" y="1190"/>
                    </a:lnTo>
                    <a:lnTo>
                      <a:pt x="684" y="1186"/>
                    </a:lnTo>
                    <a:lnTo>
                      <a:pt x="684" y="1186"/>
                    </a:lnTo>
                    <a:lnTo>
                      <a:pt x="686" y="1182"/>
                    </a:lnTo>
                    <a:lnTo>
                      <a:pt x="686" y="1182"/>
                    </a:lnTo>
                    <a:lnTo>
                      <a:pt x="686" y="1182"/>
                    </a:lnTo>
                    <a:lnTo>
                      <a:pt x="686" y="1180"/>
                    </a:lnTo>
                    <a:lnTo>
                      <a:pt x="686" y="1180"/>
                    </a:lnTo>
                    <a:lnTo>
                      <a:pt x="694" y="1152"/>
                    </a:lnTo>
                    <a:lnTo>
                      <a:pt x="694" y="1152"/>
                    </a:lnTo>
                    <a:lnTo>
                      <a:pt x="696" y="1150"/>
                    </a:lnTo>
                    <a:lnTo>
                      <a:pt x="696" y="1150"/>
                    </a:lnTo>
                    <a:lnTo>
                      <a:pt x="700" y="1144"/>
                    </a:lnTo>
                    <a:lnTo>
                      <a:pt x="706" y="1140"/>
                    </a:lnTo>
                    <a:lnTo>
                      <a:pt x="714" y="1136"/>
                    </a:lnTo>
                    <a:lnTo>
                      <a:pt x="724" y="1134"/>
                    </a:lnTo>
                    <a:lnTo>
                      <a:pt x="742" y="1134"/>
                    </a:lnTo>
                    <a:lnTo>
                      <a:pt x="758" y="1134"/>
                    </a:lnTo>
                    <a:lnTo>
                      <a:pt x="758" y="1134"/>
                    </a:lnTo>
                    <a:lnTo>
                      <a:pt x="792" y="1134"/>
                    </a:lnTo>
                    <a:lnTo>
                      <a:pt x="792" y="1134"/>
                    </a:lnTo>
                    <a:lnTo>
                      <a:pt x="800" y="1136"/>
                    </a:lnTo>
                    <a:lnTo>
                      <a:pt x="800" y="1136"/>
                    </a:lnTo>
                    <a:lnTo>
                      <a:pt x="800" y="1136"/>
                    </a:lnTo>
                    <a:lnTo>
                      <a:pt x="800" y="1136"/>
                    </a:lnTo>
                    <a:lnTo>
                      <a:pt x="808" y="1138"/>
                    </a:lnTo>
                    <a:lnTo>
                      <a:pt x="814" y="1144"/>
                    </a:lnTo>
                    <a:lnTo>
                      <a:pt x="814" y="1144"/>
                    </a:lnTo>
                    <a:lnTo>
                      <a:pt x="814" y="1144"/>
                    </a:lnTo>
                    <a:lnTo>
                      <a:pt x="814" y="1144"/>
                    </a:lnTo>
                    <a:lnTo>
                      <a:pt x="814" y="1146"/>
                    </a:lnTo>
                    <a:lnTo>
                      <a:pt x="814" y="1146"/>
                    </a:lnTo>
                    <a:lnTo>
                      <a:pt x="814" y="1146"/>
                    </a:lnTo>
                    <a:lnTo>
                      <a:pt x="814" y="1148"/>
                    </a:lnTo>
                    <a:lnTo>
                      <a:pt x="814" y="1152"/>
                    </a:lnTo>
                    <a:lnTo>
                      <a:pt x="814" y="1152"/>
                    </a:lnTo>
                    <a:lnTo>
                      <a:pt x="814" y="1154"/>
                    </a:lnTo>
                    <a:lnTo>
                      <a:pt x="814" y="1154"/>
                    </a:lnTo>
                    <a:lnTo>
                      <a:pt x="814" y="1154"/>
                    </a:lnTo>
                    <a:lnTo>
                      <a:pt x="812" y="1168"/>
                    </a:lnTo>
                    <a:lnTo>
                      <a:pt x="812" y="1168"/>
                    </a:lnTo>
                    <a:lnTo>
                      <a:pt x="808" y="1184"/>
                    </a:lnTo>
                    <a:lnTo>
                      <a:pt x="808" y="1184"/>
                    </a:lnTo>
                    <a:lnTo>
                      <a:pt x="808" y="1188"/>
                    </a:lnTo>
                    <a:lnTo>
                      <a:pt x="806" y="1192"/>
                    </a:lnTo>
                    <a:lnTo>
                      <a:pt x="806" y="1192"/>
                    </a:lnTo>
                    <a:lnTo>
                      <a:pt x="804" y="1194"/>
                    </a:lnTo>
                    <a:lnTo>
                      <a:pt x="804" y="1194"/>
                    </a:lnTo>
                    <a:lnTo>
                      <a:pt x="804" y="1194"/>
                    </a:lnTo>
                    <a:lnTo>
                      <a:pt x="804" y="1194"/>
                    </a:lnTo>
                    <a:lnTo>
                      <a:pt x="802" y="1196"/>
                    </a:lnTo>
                    <a:lnTo>
                      <a:pt x="802" y="1196"/>
                    </a:lnTo>
                    <a:lnTo>
                      <a:pt x="794" y="1200"/>
                    </a:lnTo>
                    <a:lnTo>
                      <a:pt x="786" y="1202"/>
                    </a:lnTo>
                    <a:lnTo>
                      <a:pt x="786" y="1202"/>
                    </a:lnTo>
                    <a:lnTo>
                      <a:pt x="786" y="1204"/>
                    </a:lnTo>
                    <a:lnTo>
                      <a:pt x="786" y="1204"/>
                    </a:lnTo>
                    <a:lnTo>
                      <a:pt x="786" y="1204"/>
                    </a:lnTo>
                    <a:lnTo>
                      <a:pt x="786" y="1204"/>
                    </a:lnTo>
                    <a:lnTo>
                      <a:pt x="780" y="1204"/>
                    </a:lnTo>
                    <a:lnTo>
                      <a:pt x="780" y="1204"/>
                    </a:lnTo>
                    <a:lnTo>
                      <a:pt x="778" y="1204"/>
                    </a:lnTo>
                    <a:lnTo>
                      <a:pt x="778" y="1204"/>
                    </a:lnTo>
                    <a:lnTo>
                      <a:pt x="772" y="1204"/>
                    </a:lnTo>
                    <a:lnTo>
                      <a:pt x="772" y="1204"/>
                    </a:lnTo>
                    <a:lnTo>
                      <a:pt x="772" y="1204"/>
                    </a:lnTo>
                    <a:lnTo>
                      <a:pt x="712" y="1204"/>
                    </a:lnTo>
                    <a:lnTo>
                      <a:pt x="712" y="1204"/>
                    </a:lnTo>
                    <a:lnTo>
                      <a:pt x="700" y="1204"/>
                    </a:lnTo>
                    <a:lnTo>
                      <a:pt x="690" y="1198"/>
                    </a:lnTo>
                    <a:lnTo>
                      <a:pt x="690" y="1198"/>
                    </a:lnTo>
                    <a:lnTo>
                      <a:pt x="690" y="1198"/>
                    </a:lnTo>
                    <a:close/>
                    <a:moveTo>
                      <a:pt x="766" y="1104"/>
                    </a:moveTo>
                    <a:lnTo>
                      <a:pt x="766" y="1104"/>
                    </a:lnTo>
                    <a:lnTo>
                      <a:pt x="738" y="1104"/>
                    </a:lnTo>
                    <a:lnTo>
                      <a:pt x="738" y="1104"/>
                    </a:lnTo>
                    <a:lnTo>
                      <a:pt x="726" y="1102"/>
                    </a:lnTo>
                    <a:lnTo>
                      <a:pt x="718" y="1100"/>
                    </a:lnTo>
                    <a:lnTo>
                      <a:pt x="714" y="1094"/>
                    </a:lnTo>
                    <a:lnTo>
                      <a:pt x="714" y="1094"/>
                    </a:lnTo>
                    <a:lnTo>
                      <a:pt x="714" y="1092"/>
                    </a:lnTo>
                    <a:lnTo>
                      <a:pt x="714" y="1092"/>
                    </a:lnTo>
                    <a:lnTo>
                      <a:pt x="714" y="1090"/>
                    </a:lnTo>
                    <a:lnTo>
                      <a:pt x="714" y="1090"/>
                    </a:lnTo>
                    <a:lnTo>
                      <a:pt x="714" y="1088"/>
                    </a:lnTo>
                    <a:lnTo>
                      <a:pt x="714" y="1088"/>
                    </a:lnTo>
                    <a:lnTo>
                      <a:pt x="714" y="1088"/>
                    </a:lnTo>
                    <a:lnTo>
                      <a:pt x="714" y="1088"/>
                    </a:lnTo>
                    <a:lnTo>
                      <a:pt x="716" y="1082"/>
                    </a:lnTo>
                    <a:lnTo>
                      <a:pt x="716" y="1082"/>
                    </a:lnTo>
                    <a:lnTo>
                      <a:pt x="718" y="1072"/>
                    </a:lnTo>
                    <a:lnTo>
                      <a:pt x="722" y="1062"/>
                    </a:lnTo>
                    <a:lnTo>
                      <a:pt x="722" y="1062"/>
                    </a:lnTo>
                    <a:lnTo>
                      <a:pt x="722" y="1062"/>
                    </a:lnTo>
                    <a:lnTo>
                      <a:pt x="722" y="1062"/>
                    </a:lnTo>
                    <a:lnTo>
                      <a:pt x="726" y="1056"/>
                    </a:lnTo>
                    <a:lnTo>
                      <a:pt x="726" y="1056"/>
                    </a:lnTo>
                    <a:lnTo>
                      <a:pt x="730" y="1054"/>
                    </a:lnTo>
                    <a:lnTo>
                      <a:pt x="730" y="1054"/>
                    </a:lnTo>
                    <a:lnTo>
                      <a:pt x="736" y="1050"/>
                    </a:lnTo>
                    <a:lnTo>
                      <a:pt x="742" y="1048"/>
                    </a:lnTo>
                    <a:lnTo>
                      <a:pt x="742" y="1048"/>
                    </a:lnTo>
                    <a:lnTo>
                      <a:pt x="744" y="1048"/>
                    </a:lnTo>
                    <a:lnTo>
                      <a:pt x="744" y="1048"/>
                    </a:lnTo>
                    <a:lnTo>
                      <a:pt x="754" y="1046"/>
                    </a:lnTo>
                    <a:lnTo>
                      <a:pt x="754" y="1046"/>
                    </a:lnTo>
                    <a:lnTo>
                      <a:pt x="760" y="1046"/>
                    </a:lnTo>
                    <a:lnTo>
                      <a:pt x="760" y="1046"/>
                    </a:lnTo>
                    <a:lnTo>
                      <a:pt x="764" y="1046"/>
                    </a:lnTo>
                    <a:lnTo>
                      <a:pt x="764" y="1046"/>
                    </a:lnTo>
                    <a:lnTo>
                      <a:pt x="798" y="1046"/>
                    </a:lnTo>
                    <a:lnTo>
                      <a:pt x="798" y="1046"/>
                    </a:lnTo>
                    <a:lnTo>
                      <a:pt x="804" y="1046"/>
                    </a:lnTo>
                    <a:lnTo>
                      <a:pt x="804" y="1046"/>
                    </a:lnTo>
                    <a:lnTo>
                      <a:pt x="806" y="1046"/>
                    </a:lnTo>
                    <a:lnTo>
                      <a:pt x="806" y="1046"/>
                    </a:lnTo>
                    <a:lnTo>
                      <a:pt x="806" y="1046"/>
                    </a:lnTo>
                    <a:lnTo>
                      <a:pt x="806" y="1046"/>
                    </a:lnTo>
                    <a:lnTo>
                      <a:pt x="810" y="1048"/>
                    </a:lnTo>
                    <a:lnTo>
                      <a:pt x="810" y="1048"/>
                    </a:lnTo>
                    <a:lnTo>
                      <a:pt x="810" y="1048"/>
                    </a:lnTo>
                    <a:lnTo>
                      <a:pt x="824" y="1050"/>
                    </a:lnTo>
                    <a:lnTo>
                      <a:pt x="828" y="1054"/>
                    </a:lnTo>
                    <a:lnTo>
                      <a:pt x="830" y="1058"/>
                    </a:lnTo>
                    <a:lnTo>
                      <a:pt x="830" y="1058"/>
                    </a:lnTo>
                    <a:lnTo>
                      <a:pt x="830" y="1058"/>
                    </a:lnTo>
                    <a:lnTo>
                      <a:pt x="830" y="1060"/>
                    </a:lnTo>
                    <a:lnTo>
                      <a:pt x="830" y="1060"/>
                    </a:lnTo>
                    <a:lnTo>
                      <a:pt x="830" y="1072"/>
                    </a:lnTo>
                    <a:lnTo>
                      <a:pt x="826" y="1086"/>
                    </a:lnTo>
                    <a:lnTo>
                      <a:pt x="826" y="1086"/>
                    </a:lnTo>
                    <a:lnTo>
                      <a:pt x="826" y="1086"/>
                    </a:lnTo>
                    <a:lnTo>
                      <a:pt x="826" y="1088"/>
                    </a:lnTo>
                    <a:lnTo>
                      <a:pt x="826" y="1088"/>
                    </a:lnTo>
                    <a:lnTo>
                      <a:pt x="824" y="1094"/>
                    </a:lnTo>
                    <a:lnTo>
                      <a:pt x="824" y="1094"/>
                    </a:lnTo>
                    <a:lnTo>
                      <a:pt x="822" y="1094"/>
                    </a:lnTo>
                    <a:lnTo>
                      <a:pt x="822" y="1094"/>
                    </a:lnTo>
                    <a:lnTo>
                      <a:pt x="822" y="1094"/>
                    </a:lnTo>
                    <a:lnTo>
                      <a:pt x="822" y="1094"/>
                    </a:lnTo>
                    <a:lnTo>
                      <a:pt x="822" y="1094"/>
                    </a:lnTo>
                    <a:lnTo>
                      <a:pt x="818" y="1098"/>
                    </a:lnTo>
                    <a:lnTo>
                      <a:pt x="810" y="1102"/>
                    </a:lnTo>
                    <a:lnTo>
                      <a:pt x="796" y="1104"/>
                    </a:lnTo>
                    <a:lnTo>
                      <a:pt x="780" y="1104"/>
                    </a:lnTo>
                    <a:lnTo>
                      <a:pt x="766" y="1104"/>
                    </a:lnTo>
                    <a:lnTo>
                      <a:pt x="766" y="1104"/>
                    </a:lnTo>
                    <a:close/>
                    <a:moveTo>
                      <a:pt x="496" y="1190"/>
                    </a:moveTo>
                    <a:lnTo>
                      <a:pt x="496" y="1190"/>
                    </a:lnTo>
                    <a:lnTo>
                      <a:pt x="496" y="1190"/>
                    </a:lnTo>
                    <a:lnTo>
                      <a:pt x="496" y="1190"/>
                    </a:lnTo>
                    <a:lnTo>
                      <a:pt x="498" y="1186"/>
                    </a:lnTo>
                    <a:lnTo>
                      <a:pt x="498" y="1186"/>
                    </a:lnTo>
                    <a:lnTo>
                      <a:pt x="498" y="1186"/>
                    </a:lnTo>
                    <a:lnTo>
                      <a:pt x="498" y="1186"/>
                    </a:lnTo>
                    <a:lnTo>
                      <a:pt x="498" y="1184"/>
                    </a:lnTo>
                    <a:lnTo>
                      <a:pt x="498" y="1184"/>
                    </a:lnTo>
                    <a:lnTo>
                      <a:pt x="500" y="1182"/>
                    </a:lnTo>
                    <a:lnTo>
                      <a:pt x="500" y="1182"/>
                    </a:lnTo>
                    <a:lnTo>
                      <a:pt x="514" y="1154"/>
                    </a:lnTo>
                    <a:lnTo>
                      <a:pt x="514" y="1154"/>
                    </a:lnTo>
                    <a:lnTo>
                      <a:pt x="514" y="1154"/>
                    </a:lnTo>
                    <a:lnTo>
                      <a:pt x="514" y="1152"/>
                    </a:lnTo>
                    <a:lnTo>
                      <a:pt x="514" y="1152"/>
                    </a:lnTo>
                    <a:lnTo>
                      <a:pt x="516" y="1152"/>
                    </a:lnTo>
                    <a:lnTo>
                      <a:pt x="516" y="1152"/>
                    </a:lnTo>
                    <a:lnTo>
                      <a:pt x="516" y="1148"/>
                    </a:lnTo>
                    <a:lnTo>
                      <a:pt x="516" y="1148"/>
                    </a:lnTo>
                    <a:lnTo>
                      <a:pt x="516" y="1148"/>
                    </a:lnTo>
                    <a:lnTo>
                      <a:pt x="516" y="1148"/>
                    </a:lnTo>
                    <a:lnTo>
                      <a:pt x="522" y="1144"/>
                    </a:lnTo>
                    <a:lnTo>
                      <a:pt x="530" y="1140"/>
                    </a:lnTo>
                    <a:lnTo>
                      <a:pt x="536" y="1136"/>
                    </a:lnTo>
                    <a:lnTo>
                      <a:pt x="546" y="1136"/>
                    </a:lnTo>
                    <a:lnTo>
                      <a:pt x="562" y="1134"/>
                    </a:lnTo>
                    <a:lnTo>
                      <a:pt x="578" y="1134"/>
                    </a:lnTo>
                    <a:lnTo>
                      <a:pt x="578" y="1134"/>
                    </a:lnTo>
                    <a:lnTo>
                      <a:pt x="578" y="1134"/>
                    </a:lnTo>
                    <a:lnTo>
                      <a:pt x="592" y="1134"/>
                    </a:lnTo>
                    <a:lnTo>
                      <a:pt x="610" y="1134"/>
                    </a:lnTo>
                    <a:lnTo>
                      <a:pt x="610" y="1134"/>
                    </a:lnTo>
                    <a:lnTo>
                      <a:pt x="622" y="1136"/>
                    </a:lnTo>
                    <a:lnTo>
                      <a:pt x="622" y="1136"/>
                    </a:lnTo>
                    <a:lnTo>
                      <a:pt x="628" y="1138"/>
                    </a:lnTo>
                    <a:lnTo>
                      <a:pt x="628" y="1138"/>
                    </a:lnTo>
                    <a:lnTo>
                      <a:pt x="632" y="1142"/>
                    </a:lnTo>
                    <a:lnTo>
                      <a:pt x="634" y="1148"/>
                    </a:lnTo>
                    <a:lnTo>
                      <a:pt x="634" y="1148"/>
                    </a:lnTo>
                    <a:lnTo>
                      <a:pt x="634" y="1148"/>
                    </a:lnTo>
                    <a:lnTo>
                      <a:pt x="634" y="1150"/>
                    </a:lnTo>
                    <a:lnTo>
                      <a:pt x="634" y="1150"/>
                    </a:lnTo>
                    <a:lnTo>
                      <a:pt x="634" y="1152"/>
                    </a:lnTo>
                    <a:lnTo>
                      <a:pt x="634" y="1152"/>
                    </a:lnTo>
                    <a:lnTo>
                      <a:pt x="622" y="1186"/>
                    </a:lnTo>
                    <a:lnTo>
                      <a:pt x="622" y="1186"/>
                    </a:lnTo>
                    <a:lnTo>
                      <a:pt x="620" y="1190"/>
                    </a:lnTo>
                    <a:lnTo>
                      <a:pt x="616" y="1194"/>
                    </a:lnTo>
                    <a:lnTo>
                      <a:pt x="616" y="1194"/>
                    </a:lnTo>
                    <a:lnTo>
                      <a:pt x="608" y="1198"/>
                    </a:lnTo>
                    <a:lnTo>
                      <a:pt x="608" y="1198"/>
                    </a:lnTo>
                    <a:lnTo>
                      <a:pt x="606" y="1200"/>
                    </a:lnTo>
                    <a:lnTo>
                      <a:pt x="606" y="1200"/>
                    </a:lnTo>
                    <a:lnTo>
                      <a:pt x="590" y="1204"/>
                    </a:lnTo>
                    <a:lnTo>
                      <a:pt x="590" y="1204"/>
                    </a:lnTo>
                    <a:lnTo>
                      <a:pt x="590" y="1204"/>
                    </a:lnTo>
                    <a:lnTo>
                      <a:pt x="590" y="1204"/>
                    </a:lnTo>
                    <a:lnTo>
                      <a:pt x="586" y="1204"/>
                    </a:lnTo>
                    <a:lnTo>
                      <a:pt x="586" y="1204"/>
                    </a:lnTo>
                    <a:lnTo>
                      <a:pt x="554" y="1204"/>
                    </a:lnTo>
                    <a:lnTo>
                      <a:pt x="554" y="1204"/>
                    </a:lnTo>
                    <a:lnTo>
                      <a:pt x="522" y="1206"/>
                    </a:lnTo>
                    <a:lnTo>
                      <a:pt x="522" y="1206"/>
                    </a:lnTo>
                    <a:lnTo>
                      <a:pt x="508" y="1204"/>
                    </a:lnTo>
                    <a:lnTo>
                      <a:pt x="502" y="1202"/>
                    </a:lnTo>
                    <a:lnTo>
                      <a:pt x="498" y="1196"/>
                    </a:lnTo>
                    <a:lnTo>
                      <a:pt x="498" y="1196"/>
                    </a:lnTo>
                    <a:lnTo>
                      <a:pt x="498" y="1196"/>
                    </a:lnTo>
                    <a:lnTo>
                      <a:pt x="498" y="1196"/>
                    </a:lnTo>
                    <a:lnTo>
                      <a:pt x="498" y="1196"/>
                    </a:lnTo>
                    <a:lnTo>
                      <a:pt x="496" y="1194"/>
                    </a:lnTo>
                    <a:lnTo>
                      <a:pt x="496" y="1194"/>
                    </a:lnTo>
                    <a:lnTo>
                      <a:pt x="496" y="1194"/>
                    </a:lnTo>
                    <a:lnTo>
                      <a:pt x="496" y="1194"/>
                    </a:lnTo>
                    <a:lnTo>
                      <a:pt x="496" y="1194"/>
                    </a:lnTo>
                    <a:lnTo>
                      <a:pt x="496" y="1190"/>
                    </a:lnTo>
                    <a:lnTo>
                      <a:pt x="496" y="1190"/>
                    </a:lnTo>
                    <a:close/>
                    <a:moveTo>
                      <a:pt x="496" y="1076"/>
                    </a:moveTo>
                    <a:lnTo>
                      <a:pt x="496" y="1076"/>
                    </a:lnTo>
                    <a:lnTo>
                      <a:pt x="496" y="1076"/>
                    </a:lnTo>
                    <a:lnTo>
                      <a:pt x="488" y="1090"/>
                    </a:lnTo>
                    <a:lnTo>
                      <a:pt x="488" y="1090"/>
                    </a:lnTo>
                    <a:lnTo>
                      <a:pt x="486" y="1092"/>
                    </a:lnTo>
                    <a:lnTo>
                      <a:pt x="484" y="1096"/>
                    </a:lnTo>
                    <a:lnTo>
                      <a:pt x="484" y="1096"/>
                    </a:lnTo>
                    <a:lnTo>
                      <a:pt x="474" y="1100"/>
                    </a:lnTo>
                    <a:lnTo>
                      <a:pt x="474" y="1100"/>
                    </a:lnTo>
                    <a:lnTo>
                      <a:pt x="470" y="1102"/>
                    </a:lnTo>
                    <a:lnTo>
                      <a:pt x="470" y="1102"/>
                    </a:lnTo>
                    <a:lnTo>
                      <a:pt x="470" y="1102"/>
                    </a:lnTo>
                    <a:lnTo>
                      <a:pt x="470" y="1102"/>
                    </a:lnTo>
                    <a:lnTo>
                      <a:pt x="470" y="1102"/>
                    </a:lnTo>
                    <a:lnTo>
                      <a:pt x="462" y="1104"/>
                    </a:lnTo>
                    <a:lnTo>
                      <a:pt x="462" y="1104"/>
                    </a:lnTo>
                    <a:lnTo>
                      <a:pt x="450" y="1104"/>
                    </a:lnTo>
                    <a:lnTo>
                      <a:pt x="450" y="1104"/>
                    </a:lnTo>
                    <a:lnTo>
                      <a:pt x="438" y="1104"/>
                    </a:lnTo>
                    <a:lnTo>
                      <a:pt x="438" y="1104"/>
                    </a:lnTo>
                    <a:lnTo>
                      <a:pt x="438" y="1104"/>
                    </a:lnTo>
                    <a:lnTo>
                      <a:pt x="396" y="1106"/>
                    </a:lnTo>
                    <a:lnTo>
                      <a:pt x="396" y="1106"/>
                    </a:lnTo>
                    <a:lnTo>
                      <a:pt x="382" y="1104"/>
                    </a:lnTo>
                    <a:lnTo>
                      <a:pt x="378" y="1100"/>
                    </a:lnTo>
                    <a:lnTo>
                      <a:pt x="374" y="1096"/>
                    </a:lnTo>
                    <a:lnTo>
                      <a:pt x="374" y="1096"/>
                    </a:lnTo>
                    <a:lnTo>
                      <a:pt x="374" y="1092"/>
                    </a:lnTo>
                    <a:lnTo>
                      <a:pt x="374" y="1092"/>
                    </a:lnTo>
                    <a:lnTo>
                      <a:pt x="378" y="1088"/>
                    </a:lnTo>
                    <a:lnTo>
                      <a:pt x="380" y="1084"/>
                    </a:lnTo>
                    <a:lnTo>
                      <a:pt x="380" y="1084"/>
                    </a:lnTo>
                    <a:lnTo>
                      <a:pt x="388" y="1072"/>
                    </a:lnTo>
                    <a:lnTo>
                      <a:pt x="396" y="1060"/>
                    </a:lnTo>
                    <a:lnTo>
                      <a:pt x="396" y="1060"/>
                    </a:lnTo>
                    <a:lnTo>
                      <a:pt x="398" y="1060"/>
                    </a:lnTo>
                    <a:lnTo>
                      <a:pt x="398" y="1060"/>
                    </a:lnTo>
                    <a:lnTo>
                      <a:pt x="398" y="1060"/>
                    </a:lnTo>
                    <a:lnTo>
                      <a:pt x="404" y="1054"/>
                    </a:lnTo>
                    <a:lnTo>
                      <a:pt x="412" y="1050"/>
                    </a:lnTo>
                    <a:lnTo>
                      <a:pt x="422" y="1048"/>
                    </a:lnTo>
                    <a:lnTo>
                      <a:pt x="432" y="1048"/>
                    </a:lnTo>
                    <a:lnTo>
                      <a:pt x="450" y="1048"/>
                    </a:lnTo>
                    <a:lnTo>
                      <a:pt x="468" y="1048"/>
                    </a:lnTo>
                    <a:lnTo>
                      <a:pt x="468" y="1048"/>
                    </a:lnTo>
                    <a:lnTo>
                      <a:pt x="484" y="1048"/>
                    </a:lnTo>
                    <a:lnTo>
                      <a:pt x="490" y="1048"/>
                    </a:lnTo>
                    <a:lnTo>
                      <a:pt x="498" y="1050"/>
                    </a:lnTo>
                    <a:lnTo>
                      <a:pt x="498" y="1050"/>
                    </a:lnTo>
                    <a:lnTo>
                      <a:pt x="498" y="1050"/>
                    </a:lnTo>
                    <a:lnTo>
                      <a:pt x="500" y="1052"/>
                    </a:lnTo>
                    <a:lnTo>
                      <a:pt x="500" y="1052"/>
                    </a:lnTo>
                    <a:lnTo>
                      <a:pt x="502" y="1052"/>
                    </a:lnTo>
                    <a:lnTo>
                      <a:pt x="502" y="1052"/>
                    </a:lnTo>
                    <a:lnTo>
                      <a:pt x="504" y="1054"/>
                    </a:lnTo>
                    <a:lnTo>
                      <a:pt x="504" y="1056"/>
                    </a:lnTo>
                    <a:lnTo>
                      <a:pt x="504" y="1056"/>
                    </a:lnTo>
                    <a:lnTo>
                      <a:pt x="504" y="1058"/>
                    </a:lnTo>
                    <a:lnTo>
                      <a:pt x="504" y="1062"/>
                    </a:lnTo>
                    <a:lnTo>
                      <a:pt x="504" y="1062"/>
                    </a:lnTo>
                    <a:lnTo>
                      <a:pt x="502" y="1062"/>
                    </a:lnTo>
                    <a:lnTo>
                      <a:pt x="502" y="1062"/>
                    </a:lnTo>
                    <a:lnTo>
                      <a:pt x="496" y="1076"/>
                    </a:lnTo>
                    <a:lnTo>
                      <a:pt x="496" y="1076"/>
                    </a:lnTo>
                    <a:close/>
                    <a:moveTo>
                      <a:pt x="632" y="1104"/>
                    </a:moveTo>
                    <a:lnTo>
                      <a:pt x="632" y="1104"/>
                    </a:lnTo>
                    <a:lnTo>
                      <a:pt x="628" y="1104"/>
                    </a:lnTo>
                    <a:lnTo>
                      <a:pt x="628" y="1104"/>
                    </a:lnTo>
                    <a:lnTo>
                      <a:pt x="626" y="1104"/>
                    </a:lnTo>
                    <a:lnTo>
                      <a:pt x="626" y="1104"/>
                    </a:lnTo>
                    <a:lnTo>
                      <a:pt x="602" y="1104"/>
                    </a:lnTo>
                    <a:lnTo>
                      <a:pt x="602" y="1104"/>
                    </a:lnTo>
                    <a:lnTo>
                      <a:pt x="566" y="1104"/>
                    </a:lnTo>
                    <a:lnTo>
                      <a:pt x="566" y="1104"/>
                    </a:lnTo>
                    <a:lnTo>
                      <a:pt x="554" y="1104"/>
                    </a:lnTo>
                    <a:lnTo>
                      <a:pt x="548" y="1100"/>
                    </a:lnTo>
                    <a:lnTo>
                      <a:pt x="544" y="1096"/>
                    </a:lnTo>
                    <a:lnTo>
                      <a:pt x="544" y="1096"/>
                    </a:lnTo>
                    <a:lnTo>
                      <a:pt x="544" y="1094"/>
                    </a:lnTo>
                    <a:lnTo>
                      <a:pt x="544" y="1094"/>
                    </a:lnTo>
                    <a:lnTo>
                      <a:pt x="544" y="1092"/>
                    </a:lnTo>
                    <a:lnTo>
                      <a:pt x="544" y="1092"/>
                    </a:lnTo>
                    <a:lnTo>
                      <a:pt x="548" y="1082"/>
                    </a:lnTo>
                    <a:lnTo>
                      <a:pt x="548" y="1082"/>
                    </a:lnTo>
                    <a:lnTo>
                      <a:pt x="554" y="1070"/>
                    </a:lnTo>
                    <a:lnTo>
                      <a:pt x="556" y="1064"/>
                    </a:lnTo>
                    <a:lnTo>
                      <a:pt x="560" y="1060"/>
                    </a:lnTo>
                    <a:lnTo>
                      <a:pt x="560" y="1060"/>
                    </a:lnTo>
                    <a:lnTo>
                      <a:pt x="560" y="1058"/>
                    </a:lnTo>
                    <a:lnTo>
                      <a:pt x="560" y="1058"/>
                    </a:lnTo>
                    <a:lnTo>
                      <a:pt x="562" y="1058"/>
                    </a:lnTo>
                    <a:lnTo>
                      <a:pt x="562" y="1058"/>
                    </a:lnTo>
                    <a:lnTo>
                      <a:pt x="562" y="1058"/>
                    </a:lnTo>
                    <a:lnTo>
                      <a:pt x="562" y="1058"/>
                    </a:lnTo>
                    <a:lnTo>
                      <a:pt x="564" y="1056"/>
                    </a:lnTo>
                    <a:lnTo>
                      <a:pt x="564" y="1056"/>
                    </a:lnTo>
                    <a:lnTo>
                      <a:pt x="564" y="1056"/>
                    </a:lnTo>
                    <a:lnTo>
                      <a:pt x="564" y="1056"/>
                    </a:lnTo>
                    <a:lnTo>
                      <a:pt x="572" y="1052"/>
                    </a:lnTo>
                    <a:lnTo>
                      <a:pt x="582" y="1048"/>
                    </a:lnTo>
                    <a:lnTo>
                      <a:pt x="582" y="1048"/>
                    </a:lnTo>
                    <a:lnTo>
                      <a:pt x="582" y="1048"/>
                    </a:lnTo>
                    <a:lnTo>
                      <a:pt x="582" y="1048"/>
                    </a:lnTo>
                    <a:lnTo>
                      <a:pt x="594" y="1048"/>
                    </a:lnTo>
                    <a:lnTo>
                      <a:pt x="594" y="1048"/>
                    </a:lnTo>
                    <a:lnTo>
                      <a:pt x="614" y="1048"/>
                    </a:lnTo>
                    <a:lnTo>
                      <a:pt x="614" y="1048"/>
                    </a:lnTo>
                    <a:lnTo>
                      <a:pt x="634" y="1048"/>
                    </a:lnTo>
                    <a:lnTo>
                      <a:pt x="634" y="1048"/>
                    </a:lnTo>
                    <a:lnTo>
                      <a:pt x="650" y="1048"/>
                    </a:lnTo>
                    <a:lnTo>
                      <a:pt x="658" y="1050"/>
                    </a:lnTo>
                    <a:lnTo>
                      <a:pt x="664" y="1052"/>
                    </a:lnTo>
                    <a:lnTo>
                      <a:pt x="664" y="1052"/>
                    </a:lnTo>
                    <a:lnTo>
                      <a:pt x="666" y="1054"/>
                    </a:lnTo>
                    <a:lnTo>
                      <a:pt x="666" y="1054"/>
                    </a:lnTo>
                    <a:lnTo>
                      <a:pt x="666" y="1054"/>
                    </a:lnTo>
                    <a:lnTo>
                      <a:pt x="666" y="1054"/>
                    </a:lnTo>
                    <a:lnTo>
                      <a:pt x="666" y="1054"/>
                    </a:lnTo>
                    <a:lnTo>
                      <a:pt x="666" y="1056"/>
                    </a:lnTo>
                    <a:lnTo>
                      <a:pt x="666" y="1056"/>
                    </a:lnTo>
                    <a:lnTo>
                      <a:pt x="668" y="1060"/>
                    </a:lnTo>
                    <a:lnTo>
                      <a:pt x="668" y="1060"/>
                    </a:lnTo>
                    <a:lnTo>
                      <a:pt x="664" y="1072"/>
                    </a:lnTo>
                    <a:lnTo>
                      <a:pt x="660" y="1082"/>
                    </a:lnTo>
                    <a:lnTo>
                      <a:pt x="660" y="1082"/>
                    </a:lnTo>
                    <a:lnTo>
                      <a:pt x="660" y="1084"/>
                    </a:lnTo>
                    <a:lnTo>
                      <a:pt x="660" y="1084"/>
                    </a:lnTo>
                    <a:lnTo>
                      <a:pt x="658" y="1088"/>
                    </a:lnTo>
                    <a:lnTo>
                      <a:pt x="658" y="1088"/>
                    </a:lnTo>
                    <a:lnTo>
                      <a:pt x="658" y="1088"/>
                    </a:lnTo>
                    <a:lnTo>
                      <a:pt x="658" y="1088"/>
                    </a:lnTo>
                    <a:lnTo>
                      <a:pt x="656" y="1090"/>
                    </a:lnTo>
                    <a:lnTo>
                      <a:pt x="656" y="1090"/>
                    </a:lnTo>
                    <a:lnTo>
                      <a:pt x="656" y="1092"/>
                    </a:lnTo>
                    <a:lnTo>
                      <a:pt x="656" y="1092"/>
                    </a:lnTo>
                    <a:lnTo>
                      <a:pt x="656" y="1094"/>
                    </a:lnTo>
                    <a:lnTo>
                      <a:pt x="656" y="1094"/>
                    </a:lnTo>
                    <a:lnTo>
                      <a:pt x="654" y="1094"/>
                    </a:lnTo>
                    <a:lnTo>
                      <a:pt x="654" y="1094"/>
                    </a:lnTo>
                    <a:lnTo>
                      <a:pt x="654" y="1094"/>
                    </a:lnTo>
                    <a:lnTo>
                      <a:pt x="654" y="1094"/>
                    </a:lnTo>
                    <a:lnTo>
                      <a:pt x="652" y="1096"/>
                    </a:lnTo>
                    <a:lnTo>
                      <a:pt x="652" y="1096"/>
                    </a:lnTo>
                    <a:lnTo>
                      <a:pt x="650" y="1098"/>
                    </a:lnTo>
                    <a:lnTo>
                      <a:pt x="650" y="1098"/>
                    </a:lnTo>
                    <a:lnTo>
                      <a:pt x="646" y="1100"/>
                    </a:lnTo>
                    <a:lnTo>
                      <a:pt x="646" y="1100"/>
                    </a:lnTo>
                    <a:lnTo>
                      <a:pt x="644" y="1100"/>
                    </a:lnTo>
                    <a:lnTo>
                      <a:pt x="644" y="1100"/>
                    </a:lnTo>
                    <a:lnTo>
                      <a:pt x="644" y="1100"/>
                    </a:lnTo>
                    <a:lnTo>
                      <a:pt x="644" y="1100"/>
                    </a:lnTo>
                    <a:lnTo>
                      <a:pt x="632" y="1104"/>
                    </a:lnTo>
                    <a:lnTo>
                      <a:pt x="632" y="1104"/>
                    </a:lnTo>
                    <a:close/>
                    <a:moveTo>
                      <a:pt x="394" y="1258"/>
                    </a:moveTo>
                    <a:lnTo>
                      <a:pt x="394" y="1258"/>
                    </a:lnTo>
                    <a:lnTo>
                      <a:pt x="394" y="1258"/>
                    </a:lnTo>
                    <a:lnTo>
                      <a:pt x="392" y="1264"/>
                    </a:lnTo>
                    <a:lnTo>
                      <a:pt x="390" y="1270"/>
                    </a:lnTo>
                    <a:lnTo>
                      <a:pt x="382" y="1280"/>
                    </a:lnTo>
                    <a:lnTo>
                      <a:pt x="382" y="1280"/>
                    </a:lnTo>
                    <a:lnTo>
                      <a:pt x="382" y="1280"/>
                    </a:lnTo>
                    <a:lnTo>
                      <a:pt x="376" y="1294"/>
                    </a:lnTo>
                    <a:lnTo>
                      <a:pt x="368" y="1306"/>
                    </a:lnTo>
                    <a:lnTo>
                      <a:pt x="368" y="1306"/>
                    </a:lnTo>
                    <a:lnTo>
                      <a:pt x="366" y="1310"/>
                    </a:lnTo>
                    <a:lnTo>
                      <a:pt x="366" y="1310"/>
                    </a:lnTo>
                    <a:lnTo>
                      <a:pt x="366" y="1310"/>
                    </a:lnTo>
                    <a:lnTo>
                      <a:pt x="364" y="1312"/>
                    </a:lnTo>
                    <a:lnTo>
                      <a:pt x="364" y="1312"/>
                    </a:lnTo>
                    <a:lnTo>
                      <a:pt x="362" y="1312"/>
                    </a:lnTo>
                    <a:lnTo>
                      <a:pt x="362" y="1312"/>
                    </a:lnTo>
                    <a:lnTo>
                      <a:pt x="362" y="1312"/>
                    </a:lnTo>
                    <a:lnTo>
                      <a:pt x="350" y="1320"/>
                    </a:lnTo>
                    <a:lnTo>
                      <a:pt x="338" y="1324"/>
                    </a:lnTo>
                    <a:lnTo>
                      <a:pt x="338" y="1324"/>
                    </a:lnTo>
                    <a:lnTo>
                      <a:pt x="336" y="1326"/>
                    </a:lnTo>
                    <a:lnTo>
                      <a:pt x="336" y="1326"/>
                    </a:lnTo>
                    <a:lnTo>
                      <a:pt x="320" y="1328"/>
                    </a:lnTo>
                    <a:lnTo>
                      <a:pt x="320" y="1328"/>
                    </a:lnTo>
                    <a:lnTo>
                      <a:pt x="316" y="1328"/>
                    </a:lnTo>
                    <a:lnTo>
                      <a:pt x="316" y="1328"/>
                    </a:lnTo>
                    <a:lnTo>
                      <a:pt x="316" y="1328"/>
                    </a:lnTo>
                    <a:lnTo>
                      <a:pt x="252" y="1328"/>
                    </a:lnTo>
                    <a:lnTo>
                      <a:pt x="252" y="1328"/>
                    </a:lnTo>
                    <a:lnTo>
                      <a:pt x="246" y="1328"/>
                    </a:lnTo>
                    <a:lnTo>
                      <a:pt x="246" y="1328"/>
                    </a:lnTo>
                    <a:lnTo>
                      <a:pt x="238" y="1326"/>
                    </a:lnTo>
                    <a:lnTo>
                      <a:pt x="238" y="1326"/>
                    </a:lnTo>
                    <a:lnTo>
                      <a:pt x="234" y="1324"/>
                    </a:lnTo>
                    <a:lnTo>
                      <a:pt x="230" y="1320"/>
                    </a:lnTo>
                    <a:lnTo>
                      <a:pt x="230" y="1320"/>
                    </a:lnTo>
                    <a:lnTo>
                      <a:pt x="228" y="1318"/>
                    </a:lnTo>
                    <a:lnTo>
                      <a:pt x="228" y="1312"/>
                    </a:lnTo>
                    <a:lnTo>
                      <a:pt x="228" y="1312"/>
                    </a:lnTo>
                    <a:lnTo>
                      <a:pt x="230" y="1306"/>
                    </a:lnTo>
                    <a:lnTo>
                      <a:pt x="230" y="1306"/>
                    </a:lnTo>
                    <a:lnTo>
                      <a:pt x="230" y="1306"/>
                    </a:lnTo>
                    <a:lnTo>
                      <a:pt x="230" y="1306"/>
                    </a:lnTo>
                    <a:lnTo>
                      <a:pt x="230" y="1304"/>
                    </a:lnTo>
                    <a:lnTo>
                      <a:pt x="230" y="1304"/>
                    </a:lnTo>
                    <a:lnTo>
                      <a:pt x="232" y="1302"/>
                    </a:lnTo>
                    <a:lnTo>
                      <a:pt x="232" y="1302"/>
                    </a:lnTo>
                    <a:lnTo>
                      <a:pt x="232" y="1302"/>
                    </a:lnTo>
                    <a:lnTo>
                      <a:pt x="248" y="1278"/>
                    </a:lnTo>
                    <a:lnTo>
                      <a:pt x="248" y="1278"/>
                    </a:lnTo>
                    <a:lnTo>
                      <a:pt x="254" y="1268"/>
                    </a:lnTo>
                    <a:lnTo>
                      <a:pt x="262" y="1260"/>
                    </a:lnTo>
                    <a:lnTo>
                      <a:pt x="262" y="1260"/>
                    </a:lnTo>
                    <a:lnTo>
                      <a:pt x="264" y="1258"/>
                    </a:lnTo>
                    <a:lnTo>
                      <a:pt x="264" y="1258"/>
                    </a:lnTo>
                    <a:lnTo>
                      <a:pt x="264" y="1258"/>
                    </a:lnTo>
                    <a:lnTo>
                      <a:pt x="268" y="1254"/>
                    </a:lnTo>
                    <a:lnTo>
                      <a:pt x="268" y="1254"/>
                    </a:lnTo>
                    <a:lnTo>
                      <a:pt x="268" y="1254"/>
                    </a:lnTo>
                    <a:lnTo>
                      <a:pt x="268" y="1254"/>
                    </a:lnTo>
                    <a:lnTo>
                      <a:pt x="280" y="1246"/>
                    </a:lnTo>
                    <a:lnTo>
                      <a:pt x="294" y="1242"/>
                    </a:lnTo>
                    <a:lnTo>
                      <a:pt x="294" y="1242"/>
                    </a:lnTo>
                    <a:lnTo>
                      <a:pt x="294" y="1242"/>
                    </a:lnTo>
                    <a:lnTo>
                      <a:pt x="294" y="1242"/>
                    </a:lnTo>
                    <a:lnTo>
                      <a:pt x="294" y="1242"/>
                    </a:lnTo>
                    <a:lnTo>
                      <a:pt x="300" y="1240"/>
                    </a:lnTo>
                    <a:lnTo>
                      <a:pt x="300" y="1240"/>
                    </a:lnTo>
                    <a:lnTo>
                      <a:pt x="302" y="1240"/>
                    </a:lnTo>
                    <a:lnTo>
                      <a:pt x="302" y="1240"/>
                    </a:lnTo>
                    <a:lnTo>
                      <a:pt x="306" y="1240"/>
                    </a:lnTo>
                    <a:lnTo>
                      <a:pt x="306" y="1240"/>
                    </a:lnTo>
                    <a:lnTo>
                      <a:pt x="308" y="1240"/>
                    </a:lnTo>
                    <a:lnTo>
                      <a:pt x="308" y="1240"/>
                    </a:lnTo>
                    <a:lnTo>
                      <a:pt x="308" y="1240"/>
                    </a:lnTo>
                    <a:lnTo>
                      <a:pt x="308" y="1240"/>
                    </a:lnTo>
                    <a:lnTo>
                      <a:pt x="308" y="1240"/>
                    </a:lnTo>
                    <a:lnTo>
                      <a:pt x="368" y="1240"/>
                    </a:lnTo>
                    <a:lnTo>
                      <a:pt x="368" y="1240"/>
                    </a:lnTo>
                    <a:lnTo>
                      <a:pt x="368" y="1240"/>
                    </a:lnTo>
                    <a:lnTo>
                      <a:pt x="370" y="1240"/>
                    </a:lnTo>
                    <a:lnTo>
                      <a:pt x="370" y="1240"/>
                    </a:lnTo>
                    <a:lnTo>
                      <a:pt x="384" y="1242"/>
                    </a:lnTo>
                    <a:lnTo>
                      <a:pt x="384" y="1242"/>
                    </a:lnTo>
                    <a:lnTo>
                      <a:pt x="386" y="1244"/>
                    </a:lnTo>
                    <a:lnTo>
                      <a:pt x="386" y="1244"/>
                    </a:lnTo>
                    <a:lnTo>
                      <a:pt x="388" y="1244"/>
                    </a:lnTo>
                    <a:lnTo>
                      <a:pt x="388" y="1244"/>
                    </a:lnTo>
                    <a:lnTo>
                      <a:pt x="388" y="1244"/>
                    </a:lnTo>
                    <a:lnTo>
                      <a:pt x="388" y="1244"/>
                    </a:lnTo>
                    <a:lnTo>
                      <a:pt x="392" y="1246"/>
                    </a:lnTo>
                    <a:lnTo>
                      <a:pt x="394" y="1248"/>
                    </a:lnTo>
                    <a:lnTo>
                      <a:pt x="396" y="1252"/>
                    </a:lnTo>
                    <a:lnTo>
                      <a:pt x="394" y="1258"/>
                    </a:lnTo>
                    <a:lnTo>
                      <a:pt x="394" y="1258"/>
                    </a:lnTo>
                    <a:close/>
                    <a:moveTo>
                      <a:pt x="436" y="1186"/>
                    </a:moveTo>
                    <a:lnTo>
                      <a:pt x="436" y="1186"/>
                    </a:lnTo>
                    <a:lnTo>
                      <a:pt x="434" y="1186"/>
                    </a:lnTo>
                    <a:lnTo>
                      <a:pt x="434" y="1186"/>
                    </a:lnTo>
                    <a:lnTo>
                      <a:pt x="434" y="1186"/>
                    </a:lnTo>
                    <a:lnTo>
                      <a:pt x="432" y="1190"/>
                    </a:lnTo>
                    <a:lnTo>
                      <a:pt x="432" y="1190"/>
                    </a:lnTo>
                    <a:lnTo>
                      <a:pt x="432" y="1190"/>
                    </a:lnTo>
                    <a:lnTo>
                      <a:pt x="432" y="1190"/>
                    </a:lnTo>
                    <a:lnTo>
                      <a:pt x="424" y="1198"/>
                    </a:lnTo>
                    <a:lnTo>
                      <a:pt x="412" y="1202"/>
                    </a:lnTo>
                    <a:lnTo>
                      <a:pt x="412" y="1202"/>
                    </a:lnTo>
                    <a:lnTo>
                      <a:pt x="412" y="1202"/>
                    </a:lnTo>
                    <a:lnTo>
                      <a:pt x="408" y="1202"/>
                    </a:lnTo>
                    <a:lnTo>
                      <a:pt x="408" y="1202"/>
                    </a:lnTo>
                    <a:lnTo>
                      <a:pt x="406" y="1204"/>
                    </a:lnTo>
                    <a:lnTo>
                      <a:pt x="406" y="1204"/>
                    </a:lnTo>
                    <a:lnTo>
                      <a:pt x="406" y="1204"/>
                    </a:lnTo>
                    <a:lnTo>
                      <a:pt x="406" y="1204"/>
                    </a:lnTo>
                    <a:lnTo>
                      <a:pt x="392" y="1206"/>
                    </a:lnTo>
                    <a:lnTo>
                      <a:pt x="392" y="1206"/>
                    </a:lnTo>
                    <a:lnTo>
                      <a:pt x="390" y="1206"/>
                    </a:lnTo>
                    <a:lnTo>
                      <a:pt x="390" y="1206"/>
                    </a:lnTo>
                    <a:lnTo>
                      <a:pt x="366" y="1206"/>
                    </a:lnTo>
                    <a:lnTo>
                      <a:pt x="366" y="1206"/>
                    </a:lnTo>
                    <a:lnTo>
                      <a:pt x="330" y="1206"/>
                    </a:lnTo>
                    <a:lnTo>
                      <a:pt x="330" y="1206"/>
                    </a:lnTo>
                    <a:lnTo>
                      <a:pt x="324" y="1206"/>
                    </a:lnTo>
                    <a:lnTo>
                      <a:pt x="324" y="1206"/>
                    </a:lnTo>
                    <a:lnTo>
                      <a:pt x="324" y="1206"/>
                    </a:lnTo>
                    <a:lnTo>
                      <a:pt x="324" y="1206"/>
                    </a:lnTo>
                    <a:lnTo>
                      <a:pt x="318" y="1204"/>
                    </a:lnTo>
                    <a:lnTo>
                      <a:pt x="318" y="1204"/>
                    </a:lnTo>
                    <a:lnTo>
                      <a:pt x="318" y="1204"/>
                    </a:lnTo>
                    <a:lnTo>
                      <a:pt x="318" y="1204"/>
                    </a:lnTo>
                    <a:lnTo>
                      <a:pt x="312" y="1200"/>
                    </a:lnTo>
                    <a:lnTo>
                      <a:pt x="308" y="1198"/>
                    </a:lnTo>
                    <a:lnTo>
                      <a:pt x="308" y="1194"/>
                    </a:lnTo>
                    <a:lnTo>
                      <a:pt x="308" y="1194"/>
                    </a:lnTo>
                    <a:lnTo>
                      <a:pt x="308" y="1190"/>
                    </a:lnTo>
                    <a:lnTo>
                      <a:pt x="308" y="1190"/>
                    </a:lnTo>
                    <a:lnTo>
                      <a:pt x="308" y="1190"/>
                    </a:lnTo>
                    <a:lnTo>
                      <a:pt x="308" y="1190"/>
                    </a:lnTo>
                    <a:lnTo>
                      <a:pt x="310" y="1186"/>
                    </a:lnTo>
                    <a:lnTo>
                      <a:pt x="310" y="1186"/>
                    </a:lnTo>
                    <a:lnTo>
                      <a:pt x="310" y="1186"/>
                    </a:lnTo>
                    <a:lnTo>
                      <a:pt x="312" y="1186"/>
                    </a:lnTo>
                    <a:lnTo>
                      <a:pt x="312" y="1186"/>
                    </a:lnTo>
                    <a:lnTo>
                      <a:pt x="314" y="1182"/>
                    </a:lnTo>
                    <a:lnTo>
                      <a:pt x="314" y="1182"/>
                    </a:lnTo>
                    <a:lnTo>
                      <a:pt x="330" y="1156"/>
                    </a:lnTo>
                    <a:lnTo>
                      <a:pt x="330" y="1156"/>
                    </a:lnTo>
                    <a:lnTo>
                      <a:pt x="332" y="1156"/>
                    </a:lnTo>
                    <a:lnTo>
                      <a:pt x="332" y="1156"/>
                    </a:lnTo>
                    <a:lnTo>
                      <a:pt x="334" y="1152"/>
                    </a:lnTo>
                    <a:lnTo>
                      <a:pt x="334" y="1152"/>
                    </a:lnTo>
                    <a:lnTo>
                      <a:pt x="340" y="1146"/>
                    </a:lnTo>
                    <a:lnTo>
                      <a:pt x="340" y="1146"/>
                    </a:lnTo>
                    <a:lnTo>
                      <a:pt x="348" y="1142"/>
                    </a:lnTo>
                    <a:lnTo>
                      <a:pt x="348" y="1142"/>
                    </a:lnTo>
                    <a:lnTo>
                      <a:pt x="350" y="1140"/>
                    </a:lnTo>
                    <a:lnTo>
                      <a:pt x="350" y="1140"/>
                    </a:lnTo>
                    <a:lnTo>
                      <a:pt x="350" y="1140"/>
                    </a:lnTo>
                    <a:lnTo>
                      <a:pt x="352" y="1140"/>
                    </a:lnTo>
                    <a:lnTo>
                      <a:pt x="352" y="1140"/>
                    </a:lnTo>
                    <a:lnTo>
                      <a:pt x="352" y="1140"/>
                    </a:lnTo>
                    <a:lnTo>
                      <a:pt x="352" y="1140"/>
                    </a:lnTo>
                    <a:lnTo>
                      <a:pt x="364" y="1136"/>
                    </a:lnTo>
                    <a:lnTo>
                      <a:pt x="364" y="1136"/>
                    </a:lnTo>
                    <a:lnTo>
                      <a:pt x="376" y="1134"/>
                    </a:lnTo>
                    <a:lnTo>
                      <a:pt x="376" y="1134"/>
                    </a:lnTo>
                    <a:lnTo>
                      <a:pt x="388" y="1134"/>
                    </a:lnTo>
                    <a:lnTo>
                      <a:pt x="388" y="1134"/>
                    </a:lnTo>
                    <a:lnTo>
                      <a:pt x="396" y="1134"/>
                    </a:lnTo>
                    <a:lnTo>
                      <a:pt x="396" y="1134"/>
                    </a:lnTo>
                    <a:lnTo>
                      <a:pt x="428" y="1134"/>
                    </a:lnTo>
                    <a:lnTo>
                      <a:pt x="428" y="1134"/>
                    </a:lnTo>
                    <a:lnTo>
                      <a:pt x="428" y="1134"/>
                    </a:lnTo>
                    <a:lnTo>
                      <a:pt x="432" y="1134"/>
                    </a:lnTo>
                    <a:lnTo>
                      <a:pt x="432" y="1134"/>
                    </a:lnTo>
                    <a:lnTo>
                      <a:pt x="444" y="1136"/>
                    </a:lnTo>
                    <a:lnTo>
                      <a:pt x="444" y="1136"/>
                    </a:lnTo>
                    <a:lnTo>
                      <a:pt x="450" y="1138"/>
                    </a:lnTo>
                    <a:lnTo>
                      <a:pt x="450" y="1138"/>
                    </a:lnTo>
                    <a:lnTo>
                      <a:pt x="452" y="1142"/>
                    </a:lnTo>
                    <a:lnTo>
                      <a:pt x="454" y="1144"/>
                    </a:lnTo>
                    <a:lnTo>
                      <a:pt x="456" y="1148"/>
                    </a:lnTo>
                    <a:lnTo>
                      <a:pt x="454" y="1152"/>
                    </a:lnTo>
                    <a:lnTo>
                      <a:pt x="454" y="1152"/>
                    </a:lnTo>
                    <a:lnTo>
                      <a:pt x="440" y="1176"/>
                    </a:lnTo>
                    <a:lnTo>
                      <a:pt x="440" y="1176"/>
                    </a:lnTo>
                    <a:lnTo>
                      <a:pt x="436" y="1186"/>
                    </a:lnTo>
                    <a:lnTo>
                      <a:pt x="436" y="1186"/>
                    </a:lnTo>
                    <a:lnTo>
                      <a:pt x="436" y="1186"/>
                    </a:lnTo>
                    <a:close/>
                    <a:moveTo>
                      <a:pt x="996" y="1302"/>
                    </a:moveTo>
                    <a:lnTo>
                      <a:pt x="996" y="1302"/>
                    </a:lnTo>
                    <a:lnTo>
                      <a:pt x="996" y="1306"/>
                    </a:lnTo>
                    <a:lnTo>
                      <a:pt x="996" y="1306"/>
                    </a:lnTo>
                    <a:lnTo>
                      <a:pt x="996" y="1308"/>
                    </a:lnTo>
                    <a:lnTo>
                      <a:pt x="996" y="1308"/>
                    </a:lnTo>
                    <a:lnTo>
                      <a:pt x="994" y="1310"/>
                    </a:lnTo>
                    <a:lnTo>
                      <a:pt x="994" y="1310"/>
                    </a:lnTo>
                    <a:lnTo>
                      <a:pt x="994" y="1312"/>
                    </a:lnTo>
                    <a:lnTo>
                      <a:pt x="994" y="1312"/>
                    </a:lnTo>
                    <a:lnTo>
                      <a:pt x="994" y="1312"/>
                    </a:lnTo>
                    <a:lnTo>
                      <a:pt x="994" y="1312"/>
                    </a:lnTo>
                    <a:lnTo>
                      <a:pt x="992" y="1316"/>
                    </a:lnTo>
                    <a:lnTo>
                      <a:pt x="992" y="1316"/>
                    </a:lnTo>
                    <a:lnTo>
                      <a:pt x="992" y="1316"/>
                    </a:lnTo>
                    <a:lnTo>
                      <a:pt x="988" y="1318"/>
                    </a:lnTo>
                    <a:lnTo>
                      <a:pt x="988" y="1318"/>
                    </a:lnTo>
                    <a:lnTo>
                      <a:pt x="986" y="1318"/>
                    </a:lnTo>
                    <a:lnTo>
                      <a:pt x="986" y="1320"/>
                    </a:lnTo>
                    <a:lnTo>
                      <a:pt x="986" y="1320"/>
                    </a:lnTo>
                    <a:lnTo>
                      <a:pt x="982" y="1322"/>
                    </a:lnTo>
                    <a:lnTo>
                      <a:pt x="982" y="1322"/>
                    </a:lnTo>
                    <a:lnTo>
                      <a:pt x="980" y="1322"/>
                    </a:lnTo>
                    <a:lnTo>
                      <a:pt x="980" y="1322"/>
                    </a:lnTo>
                    <a:lnTo>
                      <a:pt x="978" y="1324"/>
                    </a:lnTo>
                    <a:lnTo>
                      <a:pt x="978" y="1324"/>
                    </a:lnTo>
                    <a:lnTo>
                      <a:pt x="976" y="1324"/>
                    </a:lnTo>
                    <a:lnTo>
                      <a:pt x="976" y="1324"/>
                    </a:lnTo>
                    <a:lnTo>
                      <a:pt x="974" y="1324"/>
                    </a:lnTo>
                    <a:lnTo>
                      <a:pt x="974" y="1324"/>
                    </a:lnTo>
                    <a:lnTo>
                      <a:pt x="974" y="1324"/>
                    </a:lnTo>
                    <a:lnTo>
                      <a:pt x="974" y="1324"/>
                    </a:lnTo>
                    <a:lnTo>
                      <a:pt x="970" y="1326"/>
                    </a:lnTo>
                    <a:lnTo>
                      <a:pt x="970" y="1326"/>
                    </a:lnTo>
                    <a:lnTo>
                      <a:pt x="966" y="1326"/>
                    </a:lnTo>
                    <a:lnTo>
                      <a:pt x="966" y="1326"/>
                    </a:lnTo>
                    <a:lnTo>
                      <a:pt x="962" y="1326"/>
                    </a:lnTo>
                    <a:lnTo>
                      <a:pt x="962" y="1326"/>
                    </a:lnTo>
                    <a:lnTo>
                      <a:pt x="960" y="1326"/>
                    </a:lnTo>
                    <a:lnTo>
                      <a:pt x="960" y="1326"/>
                    </a:lnTo>
                    <a:lnTo>
                      <a:pt x="958" y="1326"/>
                    </a:lnTo>
                    <a:lnTo>
                      <a:pt x="958" y="1326"/>
                    </a:lnTo>
                    <a:lnTo>
                      <a:pt x="958" y="1326"/>
                    </a:lnTo>
                    <a:lnTo>
                      <a:pt x="936" y="1326"/>
                    </a:lnTo>
                    <a:lnTo>
                      <a:pt x="936" y="1326"/>
                    </a:lnTo>
                    <a:lnTo>
                      <a:pt x="466" y="1328"/>
                    </a:lnTo>
                    <a:lnTo>
                      <a:pt x="466" y="1328"/>
                    </a:lnTo>
                    <a:lnTo>
                      <a:pt x="460" y="1326"/>
                    </a:lnTo>
                    <a:lnTo>
                      <a:pt x="460" y="1326"/>
                    </a:lnTo>
                    <a:lnTo>
                      <a:pt x="452" y="1326"/>
                    </a:lnTo>
                    <a:lnTo>
                      <a:pt x="452" y="1326"/>
                    </a:lnTo>
                    <a:lnTo>
                      <a:pt x="446" y="1324"/>
                    </a:lnTo>
                    <a:lnTo>
                      <a:pt x="442" y="1320"/>
                    </a:lnTo>
                    <a:lnTo>
                      <a:pt x="442" y="1320"/>
                    </a:lnTo>
                    <a:lnTo>
                      <a:pt x="440" y="1316"/>
                    </a:lnTo>
                    <a:lnTo>
                      <a:pt x="438" y="1312"/>
                    </a:lnTo>
                    <a:lnTo>
                      <a:pt x="438" y="1312"/>
                    </a:lnTo>
                    <a:lnTo>
                      <a:pt x="438" y="1308"/>
                    </a:lnTo>
                    <a:lnTo>
                      <a:pt x="440" y="1304"/>
                    </a:lnTo>
                    <a:lnTo>
                      <a:pt x="440" y="1304"/>
                    </a:lnTo>
                    <a:lnTo>
                      <a:pt x="442" y="1302"/>
                    </a:lnTo>
                    <a:lnTo>
                      <a:pt x="442" y="1302"/>
                    </a:lnTo>
                    <a:lnTo>
                      <a:pt x="442" y="1302"/>
                    </a:lnTo>
                    <a:lnTo>
                      <a:pt x="454" y="1274"/>
                    </a:lnTo>
                    <a:lnTo>
                      <a:pt x="454" y="1274"/>
                    </a:lnTo>
                    <a:lnTo>
                      <a:pt x="458" y="1268"/>
                    </a:lnTo>
                    <a:lnTo>
                      <a:pt x="458" y="1268"/>
                    </a:lnTo>
                    <a:lnTo>
                      <a:pt x="460" y="1262"/>
                    </a:lnTo>
                    <a:lnTo>
                      <a:pt x="460" y="1262"/>
                    </a:lnTo>
                    <a:lnTo>
                      <a:pt x="468" y="1252"/>
                    </a:lnTo>
                    <a:lnTo>
                      <a:pt x="468" y="1252"/>
                    </a:lnTo>
                    <a:lnTo>
                      <a:pt x="470" y="1252"/>
                    </a:lnTo>
                    <a:lnTo>
                      <a:pt x="470" y="1252"/>
                    </a:lnTo>
                    <a:lnTo>
                      <a:pt x="472" y="1250"/>
                    </a:lnTo>
                    <a:lnTo>
                      <a:pt x="472" y="1250"/>
                    </a:lnTo>
                    <a:lnTo>
                      <a:pt x="472" y="1248"/>
                    </a:lnTo>
                    <a:lnTo>
                      <a:pt x="472" y="1248"/>
                    </a:lnTo>
                    <a:lnTo>
                      <a:pt x="474" y="1248"/>
                    </a:lnTo>
                    <a:lnTo>
                      <a:pt x="474" y="1248"/>
                    </a:lnTo>
                    <a:lnTo>
                      <a:pt x="474" y="1248"/>
                    </a:lnTo>
                    <a:lnTo>
                      <a:pt x="474" y="1248"/>
                    </a:lnTo>
                    <a:lnTo>
                      <a:pt x="478" y="1246"/>
                    </a:lnTo>
                    <a:lnTo>
                      <a:pt x="478" y="1246"/>
                    </a:lnTo>
                    <a:lnTo>
                      <a:pt x="480" y="1246"/>
                    </a:lnTo>
                    <a:lnTo>
                      <a:pt x="480" y="1246"/>
                    </a:lnTo>
                    <a:lnTo>
                      <a:pt x="484" y="1244"/>
                    </a:lnTo>
                    <a:lnTo>
                      <a:pt x="484" y="1244"/>
                    </a:lnTo>
                    <a:lnTo>
                      <a:pt x="488" y="1242"/>
                    </a:lnTo>
                    <a:lnTo>
                      <a:pt x="488" y="1242"/>
                    </a:lnTo>
                    <a:lnTo>
                      <a:pt x="490" y="1242"/>
                    </a:lnTo>
                    <a:lnTo>
                      <a:pt x="492" y="1242"/>
                    </a:lnTo>
                    <a:lnTo>
                      <a:pt x="492" y="1242"/>
                    </a:lnTo>
                    <a:lnTo>
                      <a:pt x="498" y="1240"/>
                    </a:lnTo>
                    <a:lnTo>
                      <a:pt x="506" y="1240"/>
                    </a:lnTo>
                    <a:lnTo>
                      <a:pt x="506" y="1240"/>
                    </a:lnTo>
                    <a:lnTo>
                      <a:pt x="948" y="1238"/>
                    </a:lnTo>
                    <a:lnTo>
                      <a:pt x="948" y="1238"/>
                    </a:lnTo>
                    <a:lnTo>
                      <a:pt x="962" y="1238"/>
                    </a:lnTo>
                    <a:lnTo>
                      <a:pt x="962" y="1238"/>
                    </a:lnTo>
                    <a:lnTo>
                      <a:pt x="970" y="1240"/>
                    </a:lnTo>
                    <a:lnTo>
                      <a:pt x="970" y="1240"/>
                    </a:lnTo>
                    <a:lnTo>
                      <a:pt x="970" y="1240"/>
                    </a:lnTo>
                    <a:lnTo>
                      <a:pt x="974" y="1240"/>
                    </a:lnTo>
                    <a:lnTo>
                      <a:pt x="976" y="1240"/>
                    </a:lnTo>
                    <a:lnTo>
                      <a:pt x="976" y="1240"/>
                    </a:lnTo>
                    <a:lnTo>
                      <a:pt x="976" y="1240"/>
                    </a:lnTo>
                    <a:lnTo>
                      <a:pt x="980" y="1242"/>
                    </a:lnTo>
                    <a:lnTo>
                      <a:pt x="982" y="1242"/>
                    </a:lnTo>
                    <a:lnTo>
                      <a:pt x="982" y="1242"/>
                    </a:lnTo>
                    <a:lnTo>
                      <a:pt x="986" y="1244"/>
                    </a:lnTo>
                    <a:lnTo>
                      <a:pt x="986" y="1244"/>
                    </a:lnTo>
                    <a:lnTo>
                      <a:pt x="986" y="1244"/>
                    </a:lnTo>
                    <a:lnTo>
                      <a:pt x="986" y="1244"/>
                    </a:lnTo>
                    <a:lnTo>
                      <a:pt x="986" y="1246"/>
                    </a:lnTo>
                    <a:lnTo>
                      <a:pt x="986" y="1246"/>
                    </a:lnTo>
                    <a:lnTo>
                      <a:pt x="990" y="1248"/>
                    </a:lnTo>
                    <a:lnTo>
                      <a:pt x="990" y="1248"/>
                    </a:lnTo>
                    <a:lnTo>
                      <a:pt x="994" y="1252"/>
                    </a:lnTo>
                    <a:lnTo>
                      <a:pt x="994" y="1252"/>
                    </a:lnTo>
                    <a:lnTo>
                      <a:pt x="996" y="1256"/>
                    </a:lnTo>
                    <a:lnTo>
                      <a:pt x="996" y="1260"/>
                    </a:lnTo>
                    <a:lnTo>
                      <a:pt x="996" y="1260"/>
                    </a:lnTo>
                    <a:lnTo>
                      <a:pt x="996" y="1262"/>
                    </a:lnTo>
                    <a:lnTo>
                      <a:pt x="996" y="1262"/>
                    </a:lnTo>
                    <a:lnTo>
                      <a:pt x="996" y="1262"/>
                    </a:lnTo>
                    <a:lnTo>
                      <a:pt x="996" y="1294"/>
                    </a:lnTo>
                    <a:lnTo>
                      <a:pt x="996" y="1294"/>
                    </a:lnTo>
                    <a:lnTo>
                      <a:pt x="996" y="1302"/>
                    </a:lnTo>
                    <a:lnTo>
                      <a:pt x="996" y="1302"/>
                    </a:lnTo>
                    <a:close/>
                    <a:moveTo>
                      <a:pt x="1056" y="1096"/>
                    </a:moveTo>
                    <a:lnTo>
                      <a:pt x="1054" y="1094"/>
                    </a:lnTo>
                    <a:lnTo>
                      <a:pt x="1054" y="1094"/>
                    </a:lnTo>
                    <a:lnTo>
                      <a:pt x="1054" y="1094"/>
                    </a:lnTo>
                    <a:lnTo>
                      <a:pt x="1054" y="1094"/>
                    </a:lnTo>
                    <a:lnTo>
                      <a:pt x="1050" y="1088"/>
                    </a:lnTo>
                    <a:lnTo>
                      <a:pt x="1050" y="1088"/>
                    </a:lnTo>
                    <a:lnTo>
                      <a:pt x="1050" y="1086"/>
                    </a:lnTo>
                    <a:lnTo>
                      <a:pt x="1050" y="1086"/>
                    </a:lnTo>
                    <a:lnTo>
                      <a:pt x="1050" y="1082"/>
                    </a:lnTo>
                    <a:lnTo>
                      <a:pt x="1050" y="1082"/>
                    </a:lnTo>
                    <a:lnTo>
                      <a:pt x="1050" y="1082"/>
                    </a:lnTo>
                    <a:lnTo>
                      <a:pt x="1050" y="1072"/>
                    </a:lnTo>
                    <a:lnTo>
                      <a:pt x="1050" y="1062"/>
                    </a:lnTo>
                    <a:lnTo>
                      <a:pt x="1050" y="1062"/>
                    </a:lnTo>
                    <a:lnTo>
                      <a:pt x="1050" y="1060"/>
                    </a:lnTo>
                    <a:lnTo>
                      <a:pt x="1050" y="1060"/>
                    </a:lnTo>
                    <a:lnTo>
                      <a:pt x="1050" y="1058"/>
                    </a:lnTo>
                    <a:lnTo>
                      <a:pt x="1050" y="1054"/>
                    </a:lnTo>
                    <a:lnTo>
                      <a:pt x="1050" y="1054"/>
                    </a:lnTo>
                    <a:lnTo>
                      <a:pt x="1056" y="1050"/>
                    </a:lnTo>
                    <a:lnTo>
                      <a:pt x="1056" y="1050"/>
                    </a:lnTo>
                    <a:lnTo>
                      <a:pt x="1064" y="1048"/>
                    </a:lnTo>
                    <a:lnTo>
                      <a:pt x="1064" y="1048"/>
                    </a:lnTo>
                    <a:lnTo>
                      <a:pt x="1064" y="1048"/>
                    </a:lnTo>
                    <a:lnTo>
                      <a:pt x="1066" y="1048"/>
                    </a:lnTo>
                    <a:lnTo>
                      <a:pt x="1066" y="1048"/>
                    </a:lnTo>
                    <a:lnTo>
                      <a:pt x="1070" y="1046"/>
                    </a:lnTo>
                    <a:lnTo>
                      <a:pt x="1070" y="1046"/>
                    </a:lnTo>
                    <a:lnTo>
                      <a:pt x="1072" y="1046"/>
                    </a:lnTo>
                    <a:lnTo>
                      <a:pt x="1072" y="1046"/>
                    </a:lnTo>
                    <a:lnTo>
                      <a:pt x="1088" y="1046"/>
                    </a:lnTo>
                    <a:lnTo>
                      <a:pt x="1088" y="1046"/>
                    </a:lnTo>
                    <a:lnTo>
                      <a:pt x="1128" y="1046"/>
                    </a:lnTo>
                    <a:lnTo>
                      <a:pt x="1128" y="1046"/>
                    </a:lnTo>
                    <a:lnTo>
                      <a:pt x="1134" y="1046"/>
                    </a:lnTo>
                    <a:lnTo>
                      <a:pt x="1134" y="1046"/>
                    </a:lnTo>
                    <a:lnTo>
                      <a:pt x="1142" y="1048"/>
                    </a:lnTo>
                    <a:lnTo>
                      <a:pt x="1148" y="1050"/>
                    </a:lnTo>
                    <a:lnTo>
                      <a:pt x="1154" y="1054"/>
                    </a:lnTo>
                    <a:lnTo>
                      <a:pt x="1158" y="1060"/>
                    </a:lnTo>
                    <a:lnTo>
                      <a:pt x="1158" y="1060"/>
                    </a:lnTo>
                    <a:lnTo>
                      <a:pt x="1160" y="1074"/>
                    </a:lnTo>
                    <a:lnTo>
                      <a:pt x="1162" y="1086"/>
                    </a:lnTo>
                    <a:lnTo>
                      <a:pt x="1162" y="1086"/>
                    </a:lnTo>
                    <a:lnTo>
                      <a:pt x="1164" y="1088"/>
                    </a:lnTo>
                    <a:lnTo>
                      <a:pt x="1164" y="1088"/>
                    </a:lnTo>
                    <a:lnTo>
                      <a:pt x="1162" y="1094"/>
                    </a:lnTo>
                    <a:lnTo>
                      <a:pt x="1162" y="1094"/>
                    </a:lnTo>
                    <a:lnTo>
                      <a:pt x="1162" y="1094"/>
                    </a:lnTo>
                    <a:lnTo>
                      <a:pt x="1162" y="1094"/>
                    </a:lnTo>
                    <a:lnTo>
                      <a:pt x="1162" y="1094"/>
                    </a:lnTo>
                    <a:lnTo>
                      <a:pt x="1162" y="1094"/>
                    </a:lnTo>
                    <a:lnTo>
                      <a:pt x="1156" y="1098"/>
                    </a:lnTo>
                    <a:lnTo>
                      <a:pt x="1150" y="1102"/>
                    </a:lnTo>
                    <a:lnTo>
                      <a:pt x="1150" y="1102"/>
                    </a:lnTo>
                    <a:lnTo>
                      <a:pt x="1148" y="1102"/>
                    </a:lnTo>
                    <a:lnTo>
                      <a:pt x="1148" y="1102"/>
                    </a:lnTo>
                    <a:lnTo>
                      <a:pt x="1146" y="1102"/>
                    </a:lnTo>
                    <a:lnTo>
                      <a:pt x="1146" y="1102"/>
                    </a:lnTo>
                    <a:lnTo>
                      <a:pt x="1144" y="1102"/>
                    </a:lnTo>
                    <a:lnTo>
                      <a:pt x="1144" y="1102"/>
                    </a:lnTo>
                    <a:lnTo>
                      <a:pt x="1142" y="1104"/>
                    </a:lnTo>
                    <a:lnTo>
                      <a:pt x="1142" y="1104"/>
                    </a:lnTo>
                    <a:lnTo>
                      <a:pt x="1122" y="1104"/>
                    </a:lnTo>
                    <a:lnTo>
                      <a:pt x="1106" y="1104"/>
                    </a:lnTo>
                    <a:lnTo>
                      <a:pt x="1106" y="1104"/>
                    </a:lnTo>
                    <a:lnTo>
                      <a:pt x="1082" y="1104"/>
                    </a:lnTo>
                    <a:lnTo>
                      <a:pt x="1082" y="1104"/>
                    </a:lnTo>
                    <a:lnTo>
                      <a:pt x="1076" y="1104"/>
                    </a:lnTo>
                    <a:lnTo>
                      <a:pt x="1076" y="1104"/>
                    </a:lnTo>
                    <a:lnTo>
                      <a:pt x="1072" y="1102"/>
                    </a:lnTo>
                    <a:lnTo>
                      <a:pt x="1070" y="1102"/>
                    </a:lnTo>
                    <a:lnTo>
                      <a:pt x="1070" y="1102"/>
                    </a:lnTo>
                    <a:lnTo>
                      <a:pt x="1070" y="1102"/>
                    </a:lnTo>
                    <a:lnTo>
                      <a:pt x="1070" y="1102"/>
                    </a:lnTo>
                    <a:lnTo>
                      <a:pt x="1066" y="1102"/>
                    </a:lnTo>
                    <a:lnTo>
                      <a:pt x="1066" y="1102"/>
                    </a:lnTo>
                    <a:lnTo>
                      <a:pt x="1064" y="1100"/>
                    </a:lnTo>
                    <a:lnTo>
                      <a:pt x="1064" y="1100"/>
                    </a:lnTo>
                    <a:lnTo>
                      <a:pt x="1060" y="1098"/>
                    </a:lnTo>
                    <a:lnTo>
                      <a:pt x="1060" y="1098"/>
                    </a:lnTo>
                    <a:lnTo>
                      <a:pt x="1056" y="1096"/>
                    </a:lnTo>
                    <a:lnTo>
                      <a:pt x="1056" y="1096"/>
                    </a:lnTo>
                    <a:lnTo>
                      <a:pt x="1056" y="1096"/>
                    </a:lnTo>
                    <a:close/>
                    <a:moveTo>
                      <a:pt x="1062" y="1192"/>
                    </a:moveTo>
                    <a:lnTo>
                      <a:pt x="1062" y="1192"/>
                    </a:lnTo>
                    <a:lnTo>
                      <a:pt x="1058" y="1184"/>
                    </a:lnTo>
                    <a:lnTo>
                      <a:pt x="1058" y="1184"/>
                    </a:lnTo>
                    <a:lnTo>
                      <a:pt x="1058" y="1182"/>
                    </a:lnTo>
                    <a:lnTo>
                      <a:pt x="1058" y="1182"/>
                    </a:lnTo>
                    <a:lnTo>
                      <a:pt x="1058" y="1182"/>
                    </a:lnTo>
                    <a:lnTo>
                      <a:pt x="1056" y="1152"/>
                    </a:lnTo>
                    <a:lnTo>
                      <a:pt x="1056" y="1152"/>
                    </a:lnTo>
                    <a:lnTo>
                      <a:pt x="1056" y="1152"/>
                    </a:lnTo>
                    <a:lnTo>
                      <a:pt x="1056" y="1152"/>
                    </a:lnTo>
                    <a:lnTo>
                      <a:pt x="1056" y="1152"/>
                    </a:lnTo>
                    <a:lnTo>
                      <a:pt x="1056" y="1148"/>
                    </a:lnTo>
                    <a:lnTo>
                      <a:pt x="1056" y="1148"/>
                    </a:lnTo>
                    <a:lnTo>
                      <a:pt x="1058" y="1142"/>
                    </a:lnTo>
                    <a:lnTo>
                      <a:pt x="1064" y="1138"/>
                    </a:lnTo>
                    <a:lnTo>
                      <a:pt x="1072" y="1136"/>
                    </a:lnTo>
                    <a:lnTo>
                      <a:pt x="1082" y="1134"/>
                    </a:lnTo>
                    <a:lnTo>
                      <a:pt x="1102" y="1134"/>
                    </a:lnTo>
                    <a:lnTo>
                      <a:pt x="1116" y="1134"/>
                    </a:lnTo>
                    <a:lnTo>
                      <a:pt x="1116" y="1134"/>
                    </a:lnTo>
                    <a:lnTo>
                      <a:pt x="1130" y="1134"/>
                    </a:lnTo>
                    <a:lnTo>
                      <a:pt x="1148" y="1134"/>
                    </a:lnTo>
                    <a:lnTo>
                      <a:pt x="1156" y="1134"/>
                    </a:lnTo>
                    <a:lnTo>
                      <a:pt x="1162" y="1138"/>
                    </a:lnTo>
                    <a:lnTo>
                      <a:pt x="1168" y="1140"/>
                    </a:lnTo>
                    <a:lnTo>
                      <a:pt x="1174" y="1146"/>
                    </a:lnTo>
                    <a:lnTo>
                      <a:pt x="1174" y="1146"/>
                    </a:lnTo>
                    <a:lnTo>
                      <a:pt x="1176" y="1150"/>
                    </a:lnTo>
                    <a:lnTo>
                      <a:pt x="1176" y="1150"/>
                    </a:lnTo>
                    <a:lnTo>
                      <a:pt x="1176" y="1152"/>
                    </a:lnTo>
                    <a:lnTo>
                      <a:pt x="1176" y="1152"/>
                    </a:lnTo>
                    <a:lnTo>
                      <a:pt x="1176" y="1152"/>
                    </a:lnTo>
                    <a:lnTo>
                      <a:pt x="1180" y="1168"/>
                    </a:lnTo>
                    <a:lnTo>
                      <a:pt x="1180" y="1168"/>
                    </a:lnTo>
                    <a:lnTo>
                      <a:pt x="1182" y="1184"/>
                    </a:lnTo>
                    <a:lnTo>
                      <a:pt x="1182" y="1184"/>
                    </a:lnTo>
                    <a:lnTo>
                      <a:pt x="1182" y="1188"/>
                    </a:lnTo>
                    <a:lnTo>
                      <a:pt x="1182" y="1192"/>
                    </a:lnTo>
                    <a:lnTo>
                      <a:pt x="1182" y="1192"/>
                    </a:lnTo>
                    <a:lnTo>
                      <a:pt x="1178" y="1196"/>
                    </a:lnTo>
                    <a:lnTo>
                      <a:pt x="1178" y="1196"/>
                    </a:lnTo>
                    <a:lnTo>
                      <a:pt x="1176" y="1198"/>
                    </a:lnTo>
                    <a:lnTo>
                      <a:pt x="1176" y="1198"/>
                    </a:lnTo>
                    <a:lnTo>
                      <a:pt x="1176" y="1198"/>
                    </a:lnTo>
                    <a:lnTo>
                      <a:pt x="1174" y="1198"/>
                    </a:lnTo>
                    <a:lnTo>
                      <a:pt x="1174" y="1198"/>
                    </a:lnTo>
                    <a:lnTo>
                      <a:pt x="1172" y="1200"/>
                    </a:lnTo>
                    <a:lnTo>
                      <a:pt x="1172" y="1200"/>
                    </a:lnTo>
                    <a:lnTo>
                      <a:pt x="1170" y="1202"/>
                    </a:lnTo>
                    <a:lnTo>
                      <a:pt x="1170" y="1202"/>
                    </a:lnTo>
                    <a:lnTo>
                      <a:pt x="1168" y="1202"/>
                    </a:lnTo>
                    <a:lnTo>
                      <a:pt x="1168" y="1202"/>
                    </a:lnTo>
                    <a:lnTo>
                      <a:pt x="1166" y="1202"/>
                    </a:lnTo>
                    <a:lnTo>
                      <a:pt x="1166" y="1202"/>
                    </a:lnTo>
                    <a:lnTo>
                      <a:pt x="1164" y="1202"/>
                    </a:lnTo>
                    <a:lnTo>
                      <a:pt x="1164" y="1202"/>
                    </a:lnTo>
                    <a:lnTo>
                      <a:pt x="1164" y="1202"/>
                    </a:lnTo>
                    <a:lnTo>
                      <a:pt x="1164" y="1202"/>
                    </a:lnTo>
                    <a:lnTo>
                      <a:pt x="1158" y="1204"/>
                    </a:lnTo>
                    <a:lnTo>
                      <a:pt x="1158" y="1204"/>
                    </a:lnTo>
                    <a:lnTo>
                      <a:pt x="1154" y="1204"/>
                    </a:lnTo>
                    <a:lnTo>
                      <a:pt x="1154" y="1204"/>
                    </a:lnTo>
                    <a:lnTo>
                      <a:pt x="1154" y="1204"/>
                    </a:lnTo>
                    <a:lnTo>
                      <a:pt x="1152" y="1204"/>
                    </a:lnTo>
                    <a:lnTo>
                      <a:pt x="1152" y="1204"/>
                    </a:lnTo>
                    <a:lnTo>
                      <a:pt x="1152" y="1204"/>
                    </a:lnTo>
                    <a:lnTo>
                      <a:pt x="1092" y="1204"/>
                    </a:lnTo>
                    <a:lnTo>
                      <a:pt x="1092" y="1204"/>
                    </a:lnTo>
                    <a:lnTo>
                      <a:pt x="1086" y="1204"/>
                    </a:lnTo>
                    <a:lnTo>
                      <a:pt x="1086" y="1204"/>
                    </a:lnTo>
                    <a:lnTo>
                      <a:pt x="1086" y="1204"/>
                    </a:lnTo>
                    <a:lnTo>
                      <a:pt x="1086" y="1204"/>
                    </a:lnTo>
                    <a:lnTo>
                      <a:pt x="1080" y="1202"/>
                    </a:lnTo>
                    <a:lnTo>
                      <a:pt x="1080" y="1202"/>
                    </a:lnTo>
                    <a:lnTo>
                      <a:pt x="1080" y="1202"/>
                    </a:lnTo>
                    <a:lnTo>
                      <a:pt x="1080" y="1202"/>
                    </a:lnTo>
                    <a:lnTo>
                      <a:pt x="1080" y="1202"/>
                    </a:lnTo>
                    <a:lnTo>
                      <a:pt x="1074" y="1200"/>
                    </a:lnTo>
                    <a:lnTo>
                      <a:pt x="1074" y="1200"/>
                    </a:lnTo>
                    <a:lnTo>
                      <a:pt x="1072" y="1200"/>
                    </a:lnTo>
                    <a:lnTo>
                      <a:pt x="1072" y="1200"/>
                    </a:lnTo>
                    <a:lnTo>
                      <a:pt x="1070" y="1198"/>
                    </a:lnTo>
                    <a:lnTo>
                      <a:pt x="1070" y="1198"/>
                    </a:lnTo>
                    <a:lnTo>
                      <a:pt x="1070" y="1198"/>
                    </a:lnTo>
                    <a:lnTo>
                      <a:pt x="1064" y="1196"/>
                    </a:lnTo>
                    <a:lnTo>
                      <a:pt x="1062" y="1192"/>
                    </a:lnTo>
                    <a:lnTo>
                      <a:pt x="1062" y="1192"/>
                    </a:lnTo>
                    <a:close/>
                    <a:moveTo>
                      <a:pt x="1206" y="1310"/>
                    </a:moveTo>
                    <a:lnTo>
                      <a:pt x="1206" y="1310"/>
                    </a:lnTo>
                    <a:lnTo>
                      <a:pt x="1202" y="1314"/>
                    </a:lnTo>
                    <a:lnTo>
                      <a:pt x="1198" y="1318"/>
                    </a:lnTo>
                    <a:lnTo>
                      <a:pt x="1198" y="1318"/>
                    </a:lnTo>
                    <a:lnTo>
                      <a:pt x="1194" y="1322"/>
                    </a:lnTo>
                    <a:lnTo>
                      <a:pt x="1188" y="1324"/>
                    </a:lnTo>
                    <a:lnTo>
                      <a:pt x="1188" y="1324"/>
                    </a:lnTo>
                    <a:lnTo>
                      <a:pt x="1182" y="1324"/>
                    </a:lnTo>
                    <a:lnTo>
                      <a:pt x="1174" y="1326"/>
                    </a:lnTo>
                    <a:lnTo>
                      <a:pt x="1174" y="1326"/>
                    </a:lnTo>
                    <a:lnTo>
                      <a:pt x="1160" y="1326"/>
                    </a:lnTo>
                    <a:lnTo>
                      <a:pt x="1160" y="1326"/>
                    </a:lnTo>
                    <a:lnTo>
                      <a:pt x="1160" y="1326"/>
                    </a:lnTo>
                    <a:lnTo>
                      <a:pt x="1160" y="1326"/>
                    </a:lnTo>
                    <a:lnTo>
                      <a:pt x="1106" y="1326"/>
                    </a:lnTo>
                    <a:lnTo>
                      <a:pt x="1106" y="1326"/>
                    </a:lnTo>
                    <a:lnTo>
                      <a:pt x="1100" y="1326"/>
                    </a:lnTo>
                    <a:lnTo>
                      <a:pt x="1100" y="1326"/>
                    </a:lnTo>
                    <a:lnTo>
                      <a:pt x="1098" y="1326"/>
                    </a:lnTo>
                    <a:lnTo>
                      <a:pt x="1098" y="1326"/>
                    </a:lnTo>
                    <a:lnTo>
                      <a:pt x="1092" y="1324"/>
                    </a:lnTo>
                    <a:lnTo>
                      <a:pt x="1092" y="1324"/>
                    </a:lnTo>
                    <a:lnTo>
                      <a:pt x="1092" y="1324"/>
                    </a:lnTo>
                    <a:lnTo>
                      <a:pt x="1092" y="1324"/>
                    </a:lnTo>
                    <a:lnTo>
                      <a:pt x="1092" y="1324"/>
                    </a:lnTo>
                    <a:lnTo>
                      <a:pt x="1080" y="1318"/>
                    </a:lnTo>
                    <a:lnTo>
                      <a:pt x="1074" y="1316"/>
                    </a:lnTo>
                    <a:lnTo>
                      <a:pt x="1070" y="1310"/>
                    </a:lnTo>
                    <a:lnTo>
                      <a:pt x="1070" y="1310"/>
                    </a:lnTo>
                    <a:lnTo>
                      <a:pt x="1070" y="1310"/>
                    </a:lnTo>
                    <a:lnTo>
                      <a:pt x="1070" y="1310"/>
                    </a:lnTo>
                    <a:lnTo>
                      <a:pt x="1070" y="1308"/>
                    </a:lnTo>
                    <a:lnTo>
                      <a:pt x="1070" y="1308"/>
                    </a:lnTo>
                    <a:lnTo>
                      <a:pt x="1068" y="1304"/>
                    </a:lnTo>
                    <a:lnTo>
                      <a:pt x="1068" y="1304"/>
                    </a:lnTo>
                    <a:lnTo>
                      <a:pt x="1068" y="1302"/>
                    </a:lnTo>
                    <a:lnTo>
                      <a:pt x="1068" y="1302"/>
                    </a:lnTo>
                    <a:lnTo>
                      <a:pt x="1068" y="1302"/>
                    </a:lnTo>
                    <a:lnTo>
                      <a:pt x="1066" y="1300"/>
                    </a:lnTo>
                    <a:lnTo>
                      <a:pt x="1066" y="1300"/>
                    </a:lnTo>
                    <a:lnTo>
                      <a:pt x="1066" y="1300"/>
                    </a:lnTo>
                    <a:lnTo>
                      <a:pt x="1064" y="1270"/>
                    </a:lnTo>
                    <a:lnTo>
                      <a:pt x="1064" y="1270"/>
                    </a:lnTo>
                    <a:lnTo>
                      <a:pt x="1064" y="1266"/>
                    </a:lnTo>
                    <a:lnTo>
                      <a:pt x="1064" y="1266"/>
                    </a:lnTo>
                    <a:lnTo>
                      <a:pt x="1064" y="1260"/>
                    </a:lnTo>
                    <a:lnTo>
                      <a:pt x="1064" y="1260"/>
                    </a:lnTo>
                    <a:lnTo>
                      <a:pt x="1064" y="1260"/>
                    </a:lnTo>
                    <a:lnTo>
                      <a:pt x="1064" y="1260"/>
                    </a:lnTo>
                    <a:lnTo>
                      <a:pt x="1064" y="1256"/>
                    </a:lnTo>
                    <a:lnTo>
                      <a:pt x="1064" y="1256"/>
                    </a:lnTo>
                    <a:lnTo>
                      <a:pt x="1064" y="1254"/>
                    </a:lnTo>
                    <a:lnTo>
                      <a:pt x="1064" y="1254"/>
                    </a:lnTo>
                    <a:lnTo>
                      <a:pt x="1066" y="1252"/>
                    </a:lnTo>
                    <a:lnTo>
                      <a:pt x="1066" y="1252"/>
                    </a:lnTo>
                    <a:lnTo>
                      <a:pt x="1066" y="1252"/>
                    </a:lnTo>
                    <a:lnTo>
                      <a:pt x="1066" y="1252"/>
                    </a:lnTo>
                    <a:lnTo>
                      <a:pt x="1066" y="1252"/>
                    </a:lnTo>
                    <a:lnTo>
                      <a:pt x="1068" y="1248"/>
                    </a:lnTo>
                    <a:lnTo>
                      <a:pt x="1068" y="1248"/>
                    </a:lnTo>
                    <a:lnTo>
                      <a:pt x="1070" y="1246"/>
                    </a:lnTo>
                    <a:lnTo>
                      <a:pt x="1070" y="1246"/>
                    </a:lnTo>
                    <a:lnTo>
                      <a:pt x="1072" y="1246"/>
                    </a:lnTo>
                    <a:lnTo>
                      <a:pt x="1072" y="1246"/>
                    </a:lnTo>
                    <a:lnTo>
                      <a:pt x="1072" y="1244"/>
                    </a:lnTo>
                    <a:lnTo>
                      <a:pt x="1074" y="1244"/>
                    </a:lnTo>
                    <a:lnTo>
                      <a:pt x="1074" y="1244"/>
                    </a:lnTo>
                    <a:lnTo>
                      <a:pt x="1078" y="1242"/>
                    </a:lnTo>
                    <a:lnTo>
                      <a:pt x="1078" y="1242"/>
                    </a:lnTo>
                    <a:lnTo>
                      <a:pt x="1078" y="1242"/>
                    </a:lnTo>
                    <a:lnTo>
                      <a:pt x="1078" y="1242"/>
                    </a:lnTo>
                    <a:lnTo>
                      <a:pt x="1078" y="1242"/>
                    </a:lnTo>
                    <a:lnTo>
                      <a:pt x="1078" y="1242"/>
                    </a:lnTo>
                    <a:lnTo>
                      <a:pt x="1080" y="1240"/>
                    </a:lnTo>
                    <a:lnTo>
                      <a:pt x="1080" y="1240"/>
                    </a:lnTo>
                    <a:lnTo>
                      <a:pt x="1082" y="1240"/>
                    </a:lnTo>
                    <a:lnTo>
                      <a:pt x="1082" y="1240"/>
                    </a:lnTo>
                    <a:lnTo>
                      <a:pt x="1086" y="1240"/>
                    </a:lnTo>
                    <a:lnTo>
                      <a:pt x="1086" y="1240"/>
                    </a:lnTo>
                    <a:lnTo>
                      <a:pt x="1086" y="1240"/>
                    </a:lnTo>
                    <a:lnTo>
                      <a:pt x="1086" y="1240"/>
                    </a:lnTo>
                    <a:lnTo>
                      <a:pt x="1094" y="1238"/>
                    </a:lnTo>
                    <a:lnTo>
                      <a:pt x="1094" y="1238"/>
                    </a:lnTo>
                    <a:lnTo>
                      <a:pt x="1094" y="1238"/>
                    </a:lnTo>
                    <a:lnTo>
                      <a:pt x="1096" y="1238"/>
                    </a:lnTo>
                    <a:lnTo>
                      <a:pt x="1096" y="1238"/>
                    </a:lnTo>
                    <a:lnTo>
                      <a:pt x="1100" y="1238"/>
                    </a:lnTo>
                    <a:lnTo>
                      <a:pt x="1100" y="1238"/>
                    </a:lnTo>
                    <a:lnTo>
                      <a:pt x="1108" y="1238"/>
                    </a:lnTo>
                    <a:lnTo>
                      <a:pt x="1108" y="1238"/>
                    </a:lnTo>
                    <a:lnTo>
                      <a:pt x="1116" y="1238"/>
                    </a:lnTo>
                    <a:lnTo>
                      <a:pt x="1116" y="1238"/>
                    </a:lnTo>
                    <a:lnTo>
                      <a:pt x="1144" y="1238"/>
                    </a:lnTo>
                    <a:lnTo>
                      <a:pt x="1144" y="1238"/>
                    </a:lnTo>
                    <a:lnTo>
                      <a:pt x="1164" y="1238"/>
                    </a:lnTo>
                    <a:lnTo>
                      <a:pt x="1164" y="1238"/>
                    </a:lnTo>
                    <a:lnTo>
                      <a:pt x="1168" y="1238"/>
                    </a:lnTo>
                    <a:lnTo>
                      <a:pt x="1168" y="1238"/>
                    </a:lnTo>
                    <a:lnTo>
                      <a:pt x="1170" y="1240"/>
                    </a:lnTo>
                    <a:lnTo>
                      <a:pt x="1170" y="1240"/>
                    </a:lnTo>
                    <a:lnTo>
                      <a:pt x="1172" y="1240"/>
                    </a:lnTo>
                    <a:lnTo>
                      <a:pt x="1172" y="1240"/>
                    </a:lnTo>
                    <a:lnTo>
                      <a:pt x="1172" y="1240"/>
                    </a:lnTo>
                    <a:lnTo>
                      <a:pt x="1172" y="1240"/>
                    </a:lnTo>
                    <a:lnTo>
                      <a:pt x="1174" y="1240"/>
                    </a:lnTo>
                    <a:lnTo>
                      <a:pt x="1174" y="1240"/>
                    </a:lnTo>
                    <a:lnTo>
                      <a:pt x="1178" y="1242"/>
                    </a:lnTo>
                    <a:lnTo>
                      <a:pt x="1178" y="1242"/>
                    </a:lnTo>
                    <a:lnTo>
                      <a:pt x="1180" y="1242"/>
                    </a:lnTo>
                    <a:lnTo>
                      <a:pt x="1180" y="1242"/>
                    </a:lnTo>
                    <a:lnTo>
                      <a:pt x="1182" y="1244"/>
                    </a:lnTo>
                    <a:lnTo>
                      <a:pt x="1182" y="1244"/>
                    </a:lnTo>
                    <a:lnTo>
                      <a:pt x="1184" y="1244"/>
                    </a:lnTo>
                    <a:lnTo>
                      <a:pt x="1184" y="1244"/>
                    </a:lnTo>
                    <a:lnTo>
                      <a:pt x="1190" y="1248"/>
                    </a:lnTo>
                    <a:lnTo>
                      <a:pt x="1194" y="1252"/>
                    </a:lnTo>
                    <a:lnTo>
                      <a:pt x="1194" y="1252"/>
                    </a:lnTo>
                    <a:lnTo>
                      <a:pt x="1196" y="1254"/>
                    </a:lnTo>
                    <a:lnTo>
                      <a:pt x="1198" y="1260"/>
                    </a:lnTo>
                    <a:lnTo>
                      <a:pt x="1198" y="1260"/>
                    </a:lnTo>
                    <a:lnTo>
                      <a:pt x="1202" y="1276"/>
                    </a:lnTo>
                    <a:lnTo>
                      <a:pt x="1202" y="1276"/>
                    </a:lnTo>
                    <a:lnTo>
                      <a:pt x="1206" y="1296"/>
                    </a:lnTo>
                    <a:lnTo>
                      <a:pt x="1206" y="1296"/>
                    </a:lnTo>
                    <a:lnTo>
                      <a:pt x="1206" y="1296"/>
                    </a:lnTo>
                    <a:lnTo>
                      <a:pt x="1206" y="1302"/>
                    </a:lnTo>
                    <a:lnTo>
                      <a:pt x="1206" y="1302"/>
                    </a:lnTo>
                    <a:lnTo>
                      <a:pt x="1206" y="1306"/>
                    </a:lnTo>
                    <a:lnTo>
                      <a:pt x="1206" y="1310"/>
                    </a:lnTo>
                    <a:lnTo>
                      <a:pt x="1206" y="1310"/>
                    </a:lnTo>
                    <a:close/>
                    <a:moveTo>
                      <a:pt x="1328" y="1098"/>
                    </a:moveTo>
                    <a:lnTo>
                      <a:pt x="1328" y="1098"/>
                    </a:lnTo>
                    <a:lnTo>
                      <a:pt x="1322" y="1096"/>
                    </a:lnTo>
                    <a:lnTo>
                      <a:pt x="1318" y="1094"/>
                    </a:lnTo>
                    <a:lnTo>
                      <a:pt x="1318" y="1094"/>
                    </a:lnTo>
                    <a:lnTo>
                      <a:pt x="1316" y="1090"/>
                    </a:lnTo>
                    <a:lnTo>
                      <a:pt x="1314" y="1088"/>
                    </a:lnTo>
                    <a:lnTo>
                      <a:pt x="1314" y="1088"/>
                    </a:lnTo>
                    <a:lnTo>
                      <a:pt x="1312" y="1084"/>
                    </a:lnTo>
                    <a:lnTo>
                      <a:pt x="1312" y="1084"/>
                    </a:lnTo>
                    <a:lnTo>
                      <a:pt x="1308" y="1068"/>
                    </a:lnTo>
                    <a:lnTo>
                      <a:pt x="1308" y="1068"/>
                    </a:lnTo>
                    <a:lnTo>
                      <a:pt x="1304" y="1064"/>
                    </a:lnTo>
                    <a:lnTo>
                      <a:pt x="1304" y="1058"/>
                    </a:lnTo>
                    <a:lnTo>
                      <a:pt x="1304" y="1058"/>
                    </a:lnTo>
                    <a:lnTo>
                      <a:pt x="1304" y="1056"/>
                    </a:lnTo>
                    <a:lnTo>
                      <a:pt x="1304" y="1056"/>
                    </a:lnTo>
                    <a:lnTo>
                      <a:pt x="1304" y="1056"/>
                    </a:lnTo>
                    <a:lnTo>
                      <a:pt x="1304" y="1056"/>
                    </a:lnTo>
                    <a:lnTo>
                      <a:pt x="1304" y="1056"/>
                    </a:lnTo>
                    <a:lnTo>
                      <a:pt x="1304" y="1054"/>
                    </a:lnTo>
                    <a:lnTo>
                      <a:pt x="1304" y="1054"/>
                    </a:lnTo>
                    <a:lnTo>
                      <a:pt x="1304" y="1054"/>
                    </a:lnTo>
                    <a:lnTo>
                      <a:pt x="1306" y="1052"/>
                    </a:lnTo>
                    <a:lnTo>
                      <a:pt x="1310" y="1048"/>
                    </a:lnTo>
                    <a:lnTo>
                      <a:pt x="1318" y="1046"/>
                    </a:lnTo>
                    <a:lnTo>
                      <a:pt x="1334" y="1046"/>
                    </a:lnTo>
                    <a:lnTo>
                      <a:pt x="1334" y="1046"/>
                    </a:lnTo>
                    <a:lnTo>
                      <a:pt x="1378" y="1046"/>
                    </a:lnTo>
                    <a:lnTo>
                      <a:pt x="1378" y="1046"/>
                    </a:lnTo>
                    <a:lnTo>
                      <a:pt x="1388" y="1046"/>
                    </a:lnTo>
                    <a:lnTo>
                      <a:pt x="1388" y="1046"/>
                    </a:lnTo>
                    <a:lnTo>
                      <a:pt x="1392" y="1048"/>
                    </a:lnTo>
                    <a:lnTo>
                      <a:pt x="1392" y="1048"/>
                    </a:lnTo>
                    <a:lnTo>
                      <a:pt x="1394" y="1048"/>
                    </a:lnTo>
                    <a:lnTo>
                      <a:pt x="1394" y="1048"/>
                    </a:lnTo>
                    <a:lnTo>
                      <a:pt x="1394" y="1048"/>
                    </a:lnTo>
                    <a:lnTo>
                      <a:pt x="1394" y="1048"/>
                    </a:lnTo>
                    <a:lnTo>
                      <a:pt x="1398" y="1050"/>
                    </a:lnTo>
                    <a:lnTo>
                      <a:pt x="1398" y="1050"/>
                    </a:lnTo>
                    <a:lnTo>
                      <a:pt x="1400" y="1050"/>
                    </a:lnTo>
                    <a:lnTo>
                      <a:pt x="1400" y="1050"/>
                    </a:lnTo>
                    <a:lnTo>
                      <a:pt x="1400" y="1050"/>
                    </a:lnTo>
                    <a:lnTo>
                      <a:pt x="1400" y="1050"/>
                    </a:lnTo>
                    <a:lnTo>
                      <a:pt x="1402" y="1052"/>
                    </a:lnTo>
                    <a:lnTo>
                      <a:pt x="1402" y="1052"/>
                    </a:lnTo>
                    <a:lnTo>
                      <a:pt x="1404" y="1052"/>
                    </a:lnTo>
                    <a:lnTo>
                      <a:pt x="1404" y="1052"/>
                    </a:lnTo>
                    <a:lnTo>
                      <a:pt x="1406" y="1052"/>
                    </a:lnTo>
                    <a:lnTo>
                      <a:pt x="1406" y="1052"/>
                    </a:lnTo>
                    <a:lnTo>
                      <a:pt x="1406" y="1054"/>
                    </a:lnTo>
                    <a:lnTo>
                      <a:pt x="1408" y="1054"/>
                    </a:lnTo>
                    <a:lnTo>
                      <a:pt x="1408" y="1054"/>
                    </a:lnTo>
                    <a:lnTo>
                      <a:pt x="1410" y="1056"/>
                    </a:lnTo>
                    <a:lnTo>
                      <a:pt x="1412" y="1060"/>
                    </a:lnTo>
                    <a:lnTo>
                      <a:pt x="1412" y="1060"/>
                    </a:lnTo>
                    <a:lnTo>
                      <a:pt x="1412" y="1060"/>
                    </a:lnTo>
                    <a:lnTo>
                      <a:pt x="1418" y="1070"/>
                    </a:lnTo>
                    <a:lnTo>
                      <a:pt x="1422" y="1080"/>
                    </a:lnTo>
                    <a:lnTo>
                      <a:pt x="1422" y="1080"/>
                    </a:lnTo>
                    <a:lnTo>
                      <a:pt x="1422" y="1080"/>
                    </a:lnTo>
                    <a:lnTo>
                      <a:pt x="1424" y="1084"/>
                    </a:lnTo>
                    <a:lnTo>
                      <a:pt x="1428" y="1090"/>
                    </a:lnTo>
                    <a:lnTo>
                      <a:pt x="1428" y="1090"/>
                    </a:lnTo>
                    <a:lnTo>
                      <a:pt x="1428" y="1090"/>
                    </a:lnTo>
                    <a:lnTo>
                      <a:pt x="1428" y="1090"/>
                    </a:lnTo>
                    <a:lnTo>
                      <a:pt x="1426" y="1094"/>
                    </a:lnTo>
                    <a:lnTo>
                      <a:pt x="1424" y="1098"/>
                    </a:lnTo>
                    <a:lnTo>
                      <a:pt x="1416" y="1102"/>
                    </a:lnTo>
                    <a:lnTo>
                      <a:pt x="1416" y="1102"/>
                    </a:lnTo>
                    <a:lnTo>
                      <a:pt x="1416" y="1102"/>
                    </a:lnTo>
                    <a:lnTo>
                      <a:pt x="1416" y="1102"/>
                    </a:lnTo>
                    <a:lnTo>
                      <a:pt x="1414" y="1102"/>
                    </a:lnTo>
                    <a:lnTo>
                      <a:pt x="1414" y="1102"/>
                    </a:lnTo>
                    <a:lnTo>
                      <a:pt x="1410" y="1102"/>
                    </a:lnTo>
                    <a:lnTo>
                      <a:pt x="1410" y="1102"/>
                    </a:lnTo>
                    <a:lnTo>
                      <a:pt x="1410" y="1102"/>
                    </a:lnTo>
                    <a:lnTo>
                      <a:pt x="1410" y="1102"/>
                    </a:lnTo>
                    <a:lnTo>
                      <a:pt x="1406" y="1102"/>
                    </a:lnTo>
                    <a:lnTo>
                      <a:pt x="1406" y="1102"/>
                    </a:lnTo>
                    <a:lnTo>
                      <a:pt x="1404" y="1102"/>
                    </a:lnTo>
                    <a:lnTo>
                      <a:pt x="1404" y="1102"/>
                    </a:lnTo>
                    <a:lnTo>
                      <a:pt x="1404" y="1102"/>
                    </a:lnTo>
                    <a:lnTo>
                      <a:pt x="1402" y="1102"/>
                    </a:lnTo>
                    <a:lnTo>
                      <a:pt x="1402" y="1102"/>
                    </a:lnTo>
                    <a:lnTo>
                      <a:pt x="1382" y="1102"/>
                    </a:lnTo>
                    <a:lnTo>
                      <a:pt x="1382" y="1102"/>
                    </a:lnTo>
                    <a:lnTo>
                      <a:pt x="1350" y="1102"/>
                    </a:lnTo>
                    <a:lnTo>
                      <a:pt x="1350" y="1102"/>
                    </a:lnTo>
                    <a:lnTo>
                      <a:pt x="1338" y="1102"/>
                    </a:lnTo>
                    <a:lnTo>
                      <a:pt x="1328" y="1098"/>
                    </a:lnTo>
                    <a:lnTo>
                      <a:pt x="1328" y="1098"/>
                    </a:lnTo>
                    <a:lnTo>
                      <a:pt x="1328" y="1098"/>
                    </a:lnTo>
                    <a:close/>
                    <a:moveTo>
                      <a:pt x="1354" y="1192"/>
                    </a:moveTo>
                    <a:lnTo>
                      <a:pt x="1354" y="1192"/>
                    </a:lnTo>
                    <a:lnTo>
                      <a:pt x="1350" y="1184"/>
                    </a:lnTo>
                    <a:lnTo>
                      <a:pt x="1350" y="1184"/>
                    </a:lnTo>
                    <a:lnTo>
                      <a:pt x="1344" y="1168"/>
                    </a:lnTo>
                    <a:lnTo>
                      <a:pt x="1344" y="1168"/>
                    </a:lnTo>
                    <a:lnTo>
                      <a:pt x="1338" y="1152"/>
                    </a:lnTo>
                    <a:lnTo>
                      <a:pt x="1338" y="1152"/>
                    </a:lnTo>
                    <a:lnTo>
                      <a:pt x="1338" y="1152"/>
                    </a:lnTo>
                    <a:lnTo>
                      <a:pt x="1338" y="1150"/>
                    </a:lnTo>
                    <a:lnTo>
                      <a:pt x="1338" y="1150"/>
                    </a:lnTo>
                    <a:lnTo>
                      <a:pt x="1338" y="1144"/>
                    </a:lnTo>
                    <a:lnTo>
                      <a:pt x="1338" y="1144"/>
                    </a:lnTo>
                    <a:lnTo>
                      <a:pt x="1340" y="1140"/>
                    </a:lnTo>
                    <a:lnTo>
                      <a:pt x="1340" y="1140"/>
                    </a:lnTo>
                    <a:lnTo>
                      <a:pt x="1342" y="1138"/>
                    </a:lnTo>
                    <a:lnTo>
                      <a:pt x="1342" y="1138"/>
                    </a:lnTo>
                    <a:lnTo>
                      <a:pt x="1342" y="1138"/>
                    </a:lnTo>
                    <a:lnTo>
                      <a:pt x="1350" y="1134"/>
                    </a:lnTo>
                    <a:lnTo>
                      <a:pt x="1350" y="1134"/>
                    </a:lnTo>
                    <a:lnTo>
                      <a:pt x="1358" y="1132"/>
                    </a:lnTo>
                    <a:lnTo>
                      <a:pt x="1358" y="1132"/>
                    </a:lnTo>
                    <a:lnTo>
                      <a:pt x="1388" y="1132"/>
                    </a:lnTo>
                    <a:lnTo>
                      <a:pt x="1388" y="1132"/>
                    </a:lnTo>
                    <a:lnTo>
                      <a:pt x="1406" y="1132"/>
                    </a:lnTo>
                    <a:lnTo>
                      <a:pt x="1426" y="1134"/>
                    </a:lnTo>
                    <a:lnTo>
                      <a:pt x="1436" y="1134"/>
                    </a:lnTo>
                    <a:lnTo>
                      <a:pt x="1444" y="1138"/>
                    </a:lnTo>
                    <a:lnTo>
                      <a:pt x="1452" y="1142"/>
                    </a:lnTo>
                    <a:lnTo>
                      <a:pt x="1458" y="1150"/>
                    </a:lnTo>
                    <a:lnTo>
                      <a:pt x="1458" y="1150"/>
                    </a:lnTo>
                    <a:lnTo>
                      <a:pt x="1458" y="1150"/>
                    </a:lnTo>
                    <a:lnTo>
                      <a:pt x="1458" y="1150"/>
                    </a:lnTo>
                    <a:lnTo>
                      <a:pt x="1458" y="1150"/>
                    </a:lnTo>
                    <a:lnTo>
                      <a:pt x="1458" y="1150"/>
                    </a:lnTo>
                    <a:lnTo>
                      <a:pt x="1470" y="1176"/>
                    </a:lnTo>
                    <a:lnTo>
                      <a:pt x="1470" y="1176"/>
                    </a:lnTo>
                    <a:lnTo>
                      <a:pt x="1472" y="1182"/>
                    </a:lnTo>
                    <a:lnTo>
                      <a:pt x="1474" y="1186"/>
                    </a:lnTo>
                    <a:lnTo>
                      <a:pt x="1474" y="1186"/>
                    </a:lnTo>
                    <a:lnTo>
                      <a:pt x="1474" y="1186"/>
                    </a:lnTo>
                    <a:lnTo>
                      <a:pt x="1474" y="1188"/>
                    </a:lnTo>
                    <a:lnTo>
                      <a:pt x="1474" y="1188"/>
                    </a:lnTo>
                    <a:lnTo>
                      <a:pt x="1474" y="1190"/>
                    </a:lnTo>
                    <a:lnTo>
                      <a:pt x="1474" y="1190"/>
                    </a:lnTo>
                    <a:lnTo>
                      <a:pt x="1474" y="1192"/>
                    </a:lnTo>
                    <a:lnTo>
                      <a:pt x="1474" y="1192"/>
                    </a:lnTo>
                    <a:lnTo>
                      <a:pt x="1474" y="1194"/>
                    </a:lnTo>
                    <a:lnTo>
                      <a:pt x="1474" y="1194"/>
                    </a:lnTo>
                    <a:lnTo>
                      <a:pt x="1474" y="1194"/>
                    </a:lnTo>
                    <a:lnTo>
                      <a:pt x="1474" y="1194"/>
                    </a:lnTo>
                    <a:lnTo>
                      <a:pt x="1472" y="1196"/>
                    </a:lnTo>
                    <a:lnTo>
                      <a:pt x="1472" y="1196"/>
                    </a:lnTo>
                    <a:lnTo>
                      <a:pt x="1472" y="1196"/>
                    </a:lnTo>
                    <a:lnTo>
                      <a:pt x="1470" y="1198"/>
                    </a:lnTo>
                    <a:lnTo>
                      <a:pt x="1470" y="1198"/>
                    </a:lnTo>
                    <a:lnTo>
                      <a:pt x="1468" y="1198"/>
                    </a:lnTo>
                    <a:lnTo>
                      <a:pt x="1468" y="1198"/>
                    </a:lnTo>
                    <a:lnTo>
                      <a:pt x="1462" y="1202"/>
                    </a:lnTo>
                    <a:lnTo>
                      <a:pt x="1462" y="1202"/>
                    </a:lnTo>
                    <a:lnTo>
                      <a:pt x="1460" y="1202"/>
                    </a:lnTo>
                    <a:lnTo>
                      <a:pt x="1460" y="1202"/>
                    </a:lnTo>
                    <a:lnTo>
                      <a:pt x="1458" y="1202"/>
                    </a:lnTo>
                    <a:lnTo>
                      <a:pt x="1458" y="1202"/>
                    </a:lnTo>
                    <a:lnTo>
                      <a:pt x="1456" y="1202"/>
                    </a:lnTo>
                    <a:lnTo>
                      <a:pt x="1456" y="1202"/>
                    </a:lnTo>
                    <a:lnTo>
                      <a:pt x="1456" y="1202"/>
                    </a:lnTo>
                    <a:lnTo>
                      <a:pt x="1440" y="1204"/>
                    </a:lnTo>
                    <a:lnTo>
                      <a:pt x="1422" y="1204"/>
                    </a:lnTo>
                    <a:lnTo>
                      <a:pt x="1390" y="1204"/>
                    </a:lnTo>
                    <a:lnTo>
                      <a:pt x="1390" y="1204"/>
                    </a:lnTo>
                    <a:lnTo>
                      <a:pt x="1382" y="1202"/>
                    </a:lnTo>
                    <a:lnTo>
                      <a:pt x="1382" y="1202"/>
                    </a:lnTo>
                    <a:lnTo>
                      <a:pt x="1382" y="1202"/>
                    </a:lnTo>
                    <a:lnTo>
                      <a:pt x="1370" y="1200"/>
                    </a:lnTo>
                    <a:lnTo>
                      <a:pt x="1360" y="1194"/>
                    </a:lnTo>
                    <a:lnTo>
                      <a:pt x="1360" y="1194"/>
                    </a:lnTo>
                    <a:lnTo>
                      <a:pt x="1354" y="1192"/>
                    </a:lnTo>
                    <a:lnTo>
                      <a:pt x="1354" y="1192"/>
                    </a:lnTo>
                    <a:close/>
                    <a:moveTo>
                      <a:pt x="1534" y="1310"/>
                    </a:moveTo>
                    <a:lnTo>
                      <a:pt x="1534" y="1310"/>
                    </a:lnTo>
                    <a:lnTo>
                      <a:pt x="1532" y="1312"/>
                    </a:lnTo>
                    <a:lnTo>
                      <a:pt x="1532" y="1312"/>
                    </a:lnTo>
                    <a:lnTo>
                      <a:pt x="1532" y="1312"/>
                    </a:lnTo>
                    <a:lnTo>
                      <a:pt x="1532" y="1312"/>
                    </a:lnTo>
                    <a:lnTo>
                      <a:pt x="1532" y="1316"/>
                    </a:lnTo>
                    <a:lnTo>
                      <a:pt x="1532" y="1316"/>
                    </a:lnTo>
                    <a:lnTo>
                      <a:pt x="1532" y="1316"/>
                    </a:lnTo>
                    <a:lnTo>
                      <a:pt x="1532" y="1316"/>
                    </a:lnTo>
                    <a:lnTo>
                      <a:pt x="1530" y="1316"/>
                    </a:lnTo>
                    <a:lnTo>
                      <a:pt x="1530" y="1316"/>
                    </a:lnTo>
                    <a:lnTo>
                      <a:pt x="1530" y="1318"/>
                    </a:lnTo>
                    <a:lnTo>
                      <a:pt x="1530" y="1318"/>
                    </a:lnTo>
                    <a:lnTo>
                      <a:pt x="1530" y="1318"/>
                    </a:lnTo>
                    <a:lnTo>
                      <a:pt x="1530" y="1318"/>
                    </a:lnTo>
                    <a:lnTo>
                      <a:pt x="1522" y="1322"/>
                    </a:lnTo>
                    <a:lnTo>
                      <a:pt x="1514" y="1324"/>
                    </a:lnTo>
                    <a:lnTo>
                      <a:pt x="1514" y="1324"/>
                    </a:lnTo>
                    <a:lnTo>
                      <a:pt x="1514" y="1324"/>
                    </a:lnTo>
                    <a:lnTo>
                      <a:pt x="1508" y="1324"/>
                    </a:lnTo>
                    <a:lnTo>
                      <a:pt x="1508" y="1324"/>
                    </a:lnTo>
                    <a:lnTo>
                      <a:pt x="1508" y="1324"/>
                    </a:lnTo>
                    <a:lnTo>
                      <a:pt x="1504" y="1324"/>
                    </a:lnTo>
                    <a:lnTo>
                      <a:pt x="1504" y="1324"/>
                    </a:lnTo>
                    <a:lnTo>
                      <a:pt x="1500" y="1324"/>
                    </a:lnTo>
                    <a:lnTo>
                      <a:pt x="1500" y="1324"/>
                    </a:lnTo>
                    <a:lnTo>
                      <a:pt x="1438" y="1324"/>
                    </a:lnTo>
                    <a:lnTo>
                      <a:pt x="1438" y="1324"/>
                    </a:lnTo>
                    <a:lnTo>
                      <a:pt x="1432" y="1324"/>
                    </a:lnTo>
                    <a:lnTo>
                      <a:pt x="1432" y="1324"/>
                    </a:lnTo>
                    <a:lnTo>
                      <a:pt x="1430" y="1324"/>
                    </a:lnTo>
                    <a:lnTo>
                      <a:pt x="1430" y="1324"/>
                    </a:lnTo>
                    <a:lnTo>
                      <a:pt x="1420" y="1322"/>
                    </a:lnTo>
                    <a:lnTo>
                      <a:pt x="1410" y="1318"/>
                    </a:lnTo>
                    <a:lnTo>
                      <a:pt x="1402" y="1312"/>
                    </a:lnTo>
                    <a:lnTo>
                      <a:pt x="1396" y="1306"/>
                    </a:lnTo>
                    <a:lnTo>
                      <a:pt x="1396" y="1306"/>
                    </a:lnTo>
                    <a:lnTo>
                      <a:pt x="1394" y="1302"/>
                    </a:lnTo>
                    <a:lnTo>
                      <a:pt x="1394" y="1302"/>
                    </a:lnTo>
                    <a:lnTo>
                      <a:pt x="1394" y="1300"/>
                    </a:lnTo>
                    <a:lnTo>
                      <a:pt x="1394" y="1300"/>
                    </a:lnTo>
                    <a:lnTo>
                      <a:pt x="1394" y="1300"/>
                    </a:lnTo>
                    <a:lnTo>
                      <a:pt x="1384" y="1274"/>
                    </a:lnTo>
                    <a:lnTo>
                      <a:pt x="1384" y="1274"/>
                    </a:lnTo>
                    <a:lnTo>
                      <a:pt x="1378" y="1260"/>
                    </a:lnTo>
                    <a:lnTo>
                      <a:pt x="1378" y="1260"/>
                    </a:lnTo>
                    <a:lnTo>
                      <a:pt x="1378" y="1258"/>
                    </a:lnTo>
                    <a:lnTo>
                      <a:pt x="1378" y="1258"/>
                    </a:lnTo>
                    <a:lnTo>
                      <a:pt x="1378" y="1258"/>
                    </a:lnTo>
                    <a:lnTo>
                      <a:pt x="1378" y="1258"/>
                    </a:lnTo>
                    <a:lnTo>
                      <a:pt x="1378" y="1250"/>
                    </a:lnTo>
                    <a:lnTo>
                      <a:pt x="1378" y="1250"/>
                    </a:lnTo>
                    <a:lnTo>
                      <a:pt x="1380" y="1246"/>
                    </a:lnTo>
                    <a:lnTo>
                      <a:pt x="1380" y="1246"/>
                    </a:lnTo>
                    <a:lnTo>
                      <a:pt x="1380" y="1246"/>
                    </a:lnTo>
                    <a:lnTo>
                      <a:pt x="1382" y="1242"/>
                    </a:lnTo>
                    <a:lnTo>
                      <a:pt x="1386" y="1240"/>
                    </a:lnTo>
                    <a:lnTo>
                      <a:pt x="1396" y="1238"/>
                    </a:lnTo>
                    <a:lnTo>
                      <a:pt x="1396" y="1238"/>
                    </a:lnTo>
                    <a:lnTo>
                      <a:pt x="1398" y="1238"/>
                    </a:lnTo>
                    <a:lnTo>
                      <a:pt x="1398" y="1238"/>
                    </a:lnTo>
                    <a:lnTo>
                      <a:pt x="1402" y="1238"/>
                    </a:lnTo>
                    <a:lnTo>
                      <a:pt x="1404" y="1238"/>
                    </a:lnTo>
                    <a:lnTo>
                      <a:pt x="1404" y="1238"/>
                    </a:lnTo>
                    <a:lnTo>
                      <a:pt x="1408" y="1238"/>
                    </a:lnTo>
                    <a:lnTo>
                      <a:pt x="1408" y="1238"/>
                    </a:lnTo>
                    <a:lnTo>
                      <a:pt x="1410" y="1238"/>
                    </a:lnTo>
                    <a:lnTo>
                      <a:pt x="1410" y="1238"/>
                    </a:lnTo>
                    <a:lnTo>
                      <a:pt x="1466" y="1238"/>
                    </a:lnTo>
                    <a:lnTo>
                      <a:pt x="1466" y="1238"/>
                    </a:lnTo>
                    <a:lnTo>
                      <a:pt x="1466" y="1238"/>
                    </a:lnTo>
                    <a:lnTo>
                      <a:pt x="1466" y="1238"/>
                    </a:lnTo>
                    <a:lnTo>
                      <a:pt x="1474" y="1238"/>
                    </a:lnTo>
                    <a:lnTo>
                      <a:pt x="1474" y="1238"/>
                    </a:lnTo>
                    <a:lnTo>
                      <a:pt x="1474" y="1238"/>
                    </a:lnTo>
                    <a:lnTo>
                      <a:pt x="1484" y="1240"/>
                    </a:lnTo>
                    <a:lnTo>
                      <a:pt x="1492" y="1242"/>
                    </a:lnTo>
                    <a:lnTo>
                      <a:pt x="1502" y="1248"/>
                    </a:lnTo>
                    <a:lnTo>
                      <a:pt x="1508" y="1254"/>
                    </a:lnTo>
                    <a:lnTo>
                      <a:pt x="1508" y="1254"/>
                    </a:lnTo>
                    <a:lnTo>
                      <a:pt x="1510" y="1258"/>
                    </a:lnTo>
                    <a:lnTo>
                      <a:pt x="1510" y="1258"/>
                    </a:lnTo>
                    <a:lnTo>
                      <a:pt x="1514" y="1262"/>
                    </a:lnTo>
                    <a:lnTo>
                      <a:pt x="1514" y="1262"/>
                    </a:lnTo>
                    <a:lnTo>
                      <a:pt x="1524" y="1284"/>
                    </a:lnTo>
                    <a:lnTo>
                      <a:pt x="1524" y="1284"/>
                    </a:lnTo>
                    <a:lnTo>
                      <a:pt x="1528" y="1292"/>
                    </a:lnTo>
                    <a:lnTo>
                      <a:pt x="1532" y="1302"/>
                    </a:lnTo>
                    <a:lnTo>
                      <a:pt x="1532" y="1302"/>
                    </a:lnTo>
                    <a:lnTo>
                      <a:pt x="1534" y="1306"/>
                    </a:lnTo>
                    <a:lnTo>
                      <a:pt x="1534" y="1310"/>
                    </a:lnTo>
                    <a:lnTo>
                      <a:pt x="1534" y="1310"/>
                    </a:lnTo>
                    <a:close/>
                    <a:moveTo>
                      <a:pt x="1546" y="1194"/>
                    </a:moveTo>
                    <a:lnTo>
                      <a:pt x="1546" y="1194"/>
                    </a:lnTo>
                    <a:lnTo>
                      <a:pt x="1544" y="1190"/>
                    </a:lnTo>
                    <a:lnTo>
                      <a:pt x="1544" y="1190"/>
                    </a:lnTo>
                    <a:lnTo>
                      <a:pt x="1536" y="1184"/>
                    </a:lnTo>
                    <a:lnTo>
                      <a:pt x="1536" y="1184"/>
                    </a:lnTo>
                    <a:lnTo>
                      <a:pt x="1536" y="1182"/>
                    </a:lnTo>
                    <a:lnTo>
                      <a:pt x="1536" y="1182"/>
                    </a:lnTo>
                    <a:lnTo>
                      <a:pt x="1536" y="1182"/>
                    </a:lnTo>
                    <a:lnTo>
                      <a:pt x="1520" y="1154"/>
                    </a:lnTo>
                    <a:lnTo>
                      <a:pt x="1520" y="1154"/>
                    </a:lnTo>
                    <a:lnTo>
                      <a:pt x="1520" y="1154"/>
                    </a:lnTo>
                    <a:lnTo>
                      <a:pt x="1518" y="1150"/>
                    </a:lnTo>
                    <a:lnTo>
                      <a:pt x="1518" y="1150"/>
                    </a:lnTo>
                    <a:lnTo>
                      <a:pt x="1516" y="1146"/>
                    </a:lnTo>
                    <a:lnTo>
                      <a:pt x="1516" y="1144"/>
                    </a:lnTo>
                    <a:lnTo>
                      <a:pt x="1516" y="1144"/>
                    </a:lnTo>
                    <a:lnTo>
                      <a:pt x="1520" y="1138"/>
                    </a:lnTo>
                    <a:lnTo>
                      <a:pt x="1520" y="1138"/>
                    </a:lnTo>
                    <a:lnTo>
                      <a:pt x="1528" y="1134"/>
                    </a:lnTo>
                    <a:lnTo>
                      <a:pt x="1528" y="1134"/>
                    </a:lnTo>
                    <a:lnTo>
                      <a:pt x="1538" y="1132"/>
                    </a:lnTo>
                    <a:lnTo>
                      <a:pt x="1538" y="1132"/>
                    </a:lnTo>
                    <a:lnTo>
                      <a:pt x="1540" y="1132"/>
                    </a:lnTo>
                    <a:lnTo>
                      <a:pt x="1540" y="1132"/>
                    </a:lnTo>
                    <a:lnTo>
                      <a:pt x="1564" y="1132"/>
                    </a:lnTo>
                    <a:lnTo>
                      <a:pt x="1564" y="1132"/>
                    </a:lnTo>
                    <a:lnTo>
                      <a:pt x="1582" y="1132"/>
                    </a:lnTo>
                    <a:lnTo>
                      <a:pt x="1604" y="1132"/>
                    </a:lnTo>
                    <a:lnTo>
                      <a:pt x="1614" y="1134"/>
                    </a:lnTo>
                    <a:lnTo>
                      <a:pt x="1622" y="1138"/>
                    </a:lnTo>
                    <a:lnTo>
                      <a:pt x="1630" y="1142"/>
                    </a:lnTo>
                    <a:lnTo>
                      <a:pt x="1638" y="1150"/>
                    </a:lnTo>
                    <a:lnTo>
                      <a:pt x="1638" y="1150"/>
                    </a:lnTo>
                    <a:lnTo>
                      <a:pt x="1652" y="1172"/>
                    </a:lnTo>
                    <a:lnTo>
                      <a:pt x="1652" y="1172"/>
                    </a:lnTo>
                    <a:lnTo>
                      <a:pt x="1660" y="1184"/>
                    </a:lnTo>
                    <a:lnTo>
                      <a:pt x="1660" y="1184"/>
                    </a:lnTo>
                    <a:lnTo>
                      <a:pt x="1664" y="1190"/>
                    </a:lnTo>
                    <a:lnTo>
                      <a:pt x="1664" y="1190"/>
                    </a:lnTo>
                    <a:lnTo>
                      <a:pt x="1662" y="1194"/>
                    </a:lnTo>
                    <a:lnTo>
                      <a:pt x="1662" y="1194"/>
                    </a:lnTo>
                    <a:lnTo>
                      <a:pt x="1660" y="1196"/>
                    </a:lnTo>
                    <a:lnTo>
                      <a:pt x="1660" y="1196"/>
                    </a:lnTo>
                    <a:lnTo>
                      <a:pt x="1660" y="1196"/>
                    </a:lnTo>
                    <a:lnTo>
                      <a:pt x="1660" y="1196"/>
                    </a:lnTo>
                    <a:lnTo>
                      <a:pt x="1658" y="1198"/>
                    </a:lnTo>
                    <a:lnTo>
                      <a:pt x="1658" y="1198"/>
                    </a:lnTo>
                    <a:lnTo>
                      <a:pt x="1658" y="1198"/>
                    </a:lnTo>
                    <a:lnTo>
                      <a:pt x="1656" y="1200"/>
                    </a:lnTo>
                    <a:lnTo>
                      <a:pt x="1656" y="1200"/>
                    </a:lnTo>
                    <a:lnTo>
                      <a:pt x="1652" y="1200"/>
                    </a:lnTo>
                    <a:lnTo>
                      <a:pt x="1652" y="1202"/>
                    </a:lnTo>
                    <a:lnTo>
                      <a:pt x="1652" y="1202"/>
                    </a:lnTo>
                    <a:lnTo>
                      <a:pt x="1652" y="1202"/>
                    </a:lnTo>
                    <a:lnTo>
                      <a:pt x="1644" y="1202"/>
                    </a:lnTo>
                    <a:lnTo>
                      <a:pt x="1634" y="1204"/>
                    </a:lnTo>
                    <a:lnTo>
                      <a:pt x="1616" y="1202"/>
                    </a:lnTo>
                    <a:lnTo>
                      <a:pt x="1616" y="1202"/>
                    </a:lnTo>
                    <a:lnTo>
                      <a:pt x="1580" y="1202"/>
                    </a:lnTo>
                    <a:lnTo>
                      <a:pt x="1580" y="1202"/>
                    </a:lnTo>
                    <a:lnTo>
                      <a:pt x="1562" y="1200"/>
                    </a:lnTo>
                    <a:lnTo>
                      <a:pt x="1554" y="1198"/>
                    </a:lnTo>
                    <a:lnTo>
                      <a:pt x="1546" y="1194"/>
                    </a:lnTo>
                    <a:lnTo>
                      <a:pt x="1546" y="1194"/>
                    </a:lnTo>
                    <a:close/>
                    <a:moveTo>
                      <a:pt x="1742" y="1316"/>
                    </a:moveTo>
                    <a:lnTo>
                      <a:pt x="1742" y="1316"/>
                    </a:lnTo>
                    <a:lnTo>
                      <a:pt x="1740" y="1316"/>
                    </a:lnTo>
                    <a:lnTo>
                      <a:pt x="1740" y="1316"/>
                    </a:lnTo>
                    <a:lnTo>
                      <a:pt x="1738" y="1320"/>
                    </a:lnTo>
                    <a:lnTo>
                      <a:pt x="1732" y="1322"/>
                    </a:lnTo>
                    <a:lnTo>
                      <a:pt x="1732" y="1322"/>
                    </a:lnTo>
                    <a:lnTo>
                      <a:pt x="1728" y="1324"/>
                    </a:lnTo>
                    <a:lnTo>
                      <a:pt x="1720" y="1324"/>
                    </a:lnTo>
                    <a:lnTo>
                      <a:pt x="1720" y="1324"/>
                    </a:lnTo>
                    <a:lnTo>
                      <a:pt x="1716" y="1324"/>
                    </a:lnTo>
                    <a:lnTo>
                      <a:pt x="1716" y="1324"/>
                    </a:lnTo>
                    <a:lnTo>
                      <a:pt x="1716" y="1324"/>
                    </a:lnTo>
                    <a:lnTo>
                      <a:pt x="1652" y="1324"/>
                    </a:lnTo>
                    <a:lnTo>
                      <a:pt x="1652" y="1324"/>
                    </a:lnTo>
                    <a:lnTo>
                      <a:pt x="1644" y="1324"/>
                    </a:lnTo>
                    <a:lnTo>
                      <a:pt x="1644" y="1324"/>
                    </a:lnTo>
                    <a:lnTo>
                      <a:pt x="1644" y="1324"/>
                    </a:lnTo>
                    <a:lnTo>
                      <a:pt x="1634" y="1322"/>
                    </a:lnTo>
                    <a:lnTo>
                      <a:pt x="1622" y="1318"/>
                    </a:lnTo>
                    <a:lnTo>
                      <a:pt x="1614" y="1312"/>
                    </a:lnTo>
                    <a:lnTo>
                      <a:pt x="1604" y="1304"/>
                    </a:lnTo>
                    <a:lnTo>
                      <a:pt x="1604" y="1304"/>
                    </a:lnTo>
                    <a:lnTo>
                      <a:pt x="1602" y="1300"/>
                    </a:lnTo>
                    <a:lnTo>
                      <a:pt x="1602" y="1300"/>
                    </a:lnTo>
                    <a:lnTo>
                      <a:pt x="1602" y="1300"/>
                    </a:lnTo>
                    <a:lnTo>
                      <a:pt x="1602" y="1300"/>
                    </a:lnTo>
                    <a:lnTo>
                      <a:pt x="1588" y="1276"/>
                    </a:lnTo>
                    <a:lnTo>
                      <a:pt x="1588" y="1276"/>
                    </a:lnTo>
                    <a:lnTo>
                      <a:pt x="1582" y="1266"/>
                    </a:lnTo>
                    <a:lnTo>
                      <a:pt x="1578" y="1254"/>
                    </a:lnTo>
                    <a:lnTo>
                      <a:pt x="1578" y="1254"/>
                    </a:lnTo>
                    <a:lnTo>
                      <a:pt x="1578" y="1254"/>
                    </a:lnTo>
                    <a:lnTo>
                      <a:pt x="1576" y="1252"/>
                    </a:lnTo>
                    <a:lnTo>
                      <a:pt x="1576" y="1252"/>
                    </a:lnTo>
                    <a:lnTo>
                      <a:pt x="1576" y="1248"/>
                    </a:lnTo>
                    <a:lnTo>
                      <a:pt x="1580" y="1244"/>
                    </a:lnTo>
                    <a:lnTo>
                      <a:pt x="1584" y="1240"/>
                    </a:lnTo>
                    <a:lnTo>
                      <a:pt x="1588" y="1238"/>
                    </a:lnTo>
                    <a:lnTo>
                      <a:pt x="1588" y="1238"/>
                    </a:lnTo>
                    <a:lnTo>
                      <a:pt x="1588" y="1238"/>
                    </a:lnTo>
                    <a:lnTo>
                      <a:pt x="1588" y="1238"/>
                    </a:lnTo>
                    <a:lnTo>
                      <a:pt x="1590" y="1238"/>
                    </a:lnTo>
                    <a:lnTo>
                      <a:pt x="1590" y="1238"/>
                    </a:lnTo>
                    <a:lnTo>
                      <a:pt x="1600" y="1238"/>
                    </a:lnTo>
                    <a:lnTo>
                      <a:pt x="1600" y="1238"/>
                    </a:lnTo>
                    <a:lnTo>
                      <a:pt x="1642" y="1238"/>
                    </a:lnTo>
                    <a:lnTo>
                      <a:pt x="1642" y="1238"/>
                    </a:lnTo>
                    <a:lnTo>
                      <a:pt x="1664" y="1238"/>
                    </a:lnTo>
                    <a:lnTo>
                      <a:pt x="1664" y="1238"/>
                    </a:lnTo>
                    <a:lnTo>
                      <a:pt x="1664" y="1238"/>
                    </a:lnTo>
                    <a:lnTo>
                      <a:pt x="1664" y="1238"/>
                    </a:lnTo>
                    <a:lnTo>
                      <a:pt x="1664" y="1238"/>
                    </a:lnTo>
                    <a:lnTo>
                      <a:pt x="1670" y="1238"/>
                    </a:lnTo>
                    <a:lnTo>
                      <a:pt x="1670" y="1238"/>
                    </a:lnTo>
                    <a:lnTo>
                      <a:pt x="1672" y="1238"/>
                    </a:lnTo>
                    <a:lnTo>
                      <a:pt x="1672" y="1238"/>
                    </a:lnTo>
                    <a:lnTo>
                      <a:pt x="1682" y="1238"/>
                    </a:lnTo>
                    <a:lnTo>
                      <a:pt x="1690" y="1242"/>
                    </a:lnTo>
                    <a:lnTo>
                      <a:pt x="1700" y="1248"/>
                    </a:lnTo>
                    <a:lnTo>
                      <a:pt x="1708" y="1254"/>
                    </a:lnTo>
                    <a:lnTo>
                      <a:pt x="1708" y="1254"/>
                    </a:lnTo>
                    <a:lnTo>
                      <a:pt x="1710" y="1254"/>
                    </a:lnTo>
                    <a:lnTo>
                      <a:pt x="1710" y="1254"/>
                    </a:lnTo>
                    <a:lnTo>
                      <a:pt x="1710" y="1256"/>
                    </a:lnTo>
                    <a:lnTo>
                      <a:pt x="1710" y="1256"/>
                    </a:lnTo>
                    <a:lnTo>
                      <a:pt x="1712" y="1258"/>
                    </a:lnTo>
                    <a:lnTo>
                      <a:pt x="1712" y="1258"/>
                    </a:lnTo>
                    <a:lnTo>
                      <a:pt x="1712" y="1258"/>
                    </a:lnTo>
                    <a:lnTo>
                      <a:pt x="1714" y="1260"/>
                    </a:lnTo>
                    <a:lnTo>
                      <a:pt x="1714" y="1260"/>
                    </a:lnTo>
                    <a:lnTo>
                      <a:pt x="1724" y="1276"/>
                    </a:lnTo>
                    <a:lnTo>
                      <a:pt x="1724" y="1276"/>
                    </a:lnTo>
                    <a:lnTo>
                      <a:pt x="1724" y="1276"/>
                    </a:lnTo>
                    <a:lnTo>
                      <a:pt x="1734" y="1290"/>
                    </a:lnTo>
                    <a:lnTo>
                      <a:pt x="1742" y="1302"/>
                    </a:lnTo>
                    <a:lnTo>
                      <a:pt x="1742" y="1302"/>
                    </a:lnTo>
                    <a:lnTo>
                      <a:pt x="1742" y="1304"/>
                    </a:lnTo>
                    <a:lnTo>
                      <a:pt x="1742" y="1304"/>
                    </a:lnTo>
                    <a:lnTo>
                      <a:pt x="1744" y="1304"/>
                    </a:lnTo>
                    <a:lnTo>
                      <a:pt x="1744" y="1304"/>
                    </a:lnTo>
                    <a:lnTo>
                      <a:pt x="1744" y="1312"/>
                    </a:lnTo>
                    <a:lnTo>
                      <a:pt x="1742" y="1316"/>
                    </a:lnTo>
                    <a:lnTo>
                      <a:pt x="1742" y="1316"/>
                    </a:lnTo>
                    <a:close/>
                  </a:path>
                </a:pathLst>
              </a:custGeom>
              <a:solidFill>
                <a:srgbClr val="FFFFFF"/>
              </a:solidFill>
              <a:ln>
                <a:noFill/>
              </a:ln>
              <a:extLst/>
            </p:spPr>
            <p:txBody>
              <a:bodyPr vert="horz" wrap="square" lIns="89619" tIns="44810" rIns="89619" bIns="44810" numCol="1" anchor="t" anchorCtr="0" compatLnSpc="1">
                <a:prstTxWarp prst="textNoShape">
                  <a:avLst/>
                </a:prstTxWarp>
              </a:bodyPr>
              <a:lstStyle/>
              <a:p>
                <a:endParaRPr lang="en-US" sz="2352">
                  <a:solidFill>
                    <a:srgbClr val="505050"/>
                  </a:solidFill>
                </a:endParaRPr>
              </a:p>
            </p:txBody>
          </p:sp>
        </p:grpSp>
      </p:grpSp>
      <p:grpSp>
        <p:nvGrpSpPr>
          <p:cNvPr id="118" name="Share-Small"/>
          <p:cNvGrpSpPr/>
          <p:nvPr/>
        </p:nvGrpSpPr>
        <p:grpSpPr>
          <a:xfrm>
            <a:off x="8885862" y="3464139"/>
            <a:ext cx="232747" cy="172142"/>
            <a:chOff x="463723" y="4569544"/>
            <a:chExt cx="877149" cy="648749"/>
          </a:xfrm>
          <a:solidFill>
            <a:schemeClr val="tx2"/>
          </a:solidFill>
        </p:grpSpPr>
        <p:sp>
          <p:nvSpPr>
            <p:cNvPr id="119" name="Freeform 58"/>
            <p:cNvSpPr>
              <a:spLocks noEditPoints="1"/>
            </p:cNvSpPr>
            <p:nvPr/>
          </p:nvSpPr>
          <p:spPr bwMode="black">
            <a:xfrm>
              <a:off x="634217" y="4636095"/>
              <a:ext cx="543186" cy="5821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grpFill/>
            <a:ln>
              <a:noFill/>
            </a:ln>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nvGrpSpPr>
            <p:cNvPr id="120" name="Group 119"/>
            <p:cNvGrpSpPr/>
            <p:nvPr/>
          </p:nvGrpSpPr>
          <p:grpSpPr>
            <a:xfrm>
              <a:off x="463723" y="4569544"/>
              <a:ext cx="217113" cy="598395"/>
              <a:chOff x="653372" y="4720422"/>
              <a:chExt cx="151053" cy="416326"/>
            </a:xfrm>
            <a:grpFill/>
          </p:grpSpPr>
          <p:sp>
            <p:nvSpPr>
              <p:cNvPr id="124"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5"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nvGrpSpPr>
            <p:cNvPr id="121" name="Group 120"/>
            <p:cNvGrpSpPr/>
            <p:nvPr/>
          </p:nvGrpSpPr>
          <p:grpSpPr>
            <a:xfrm>
              <a:off x="1123759" y="4569544"/>
              <a:ext cx="217113" cy="598395"/>
              <a:chOff x="653372" y="4720422"/>
              <a:chExt cx="151053" cy="416326"/>
            </a:xfrm>
            <a:grpFill/>
          </p:grpSpPr>
          <p:sp>
            <p:nvSpPr>
              <p:cNvPr id="122" name="Freeform 745"/>
              <p:cNvSpPr>
                <a:spLocks/>
              </p:cNvSpPr>
              <p:nvPr/>
            </p:nvSpPr>
            <p:spPr bwMode="auto">
              <a:xfrm>
                <a:off x="653372" y="4829577"/>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sp>
            <p:nvSpPr>
              <p:cNvPr id="123" name="Oval 746"/>
              <p:cNvSpPr>
                <a:spLocks noChangeArrowheads="1"/>
              </p:cNvSpPr>
              <p:nvPr/>
            </p:nvSpPr>
            <p:spPr bwMode="auto">
              <a:xfrm>
                <a:off x="682908" y="4720422"/>
                <a:ext cx="91982" cy="91138"/>
              </a:xfrm>
              <a:prstGeom prst="ellipse">
                <a:avLst/>
              </a:prstGeom>
              <a:grpFill/>
              <a:ln>
                <a:noFill/>
              </a:ln>
              <a:extLst/>
            </p:spPr>
            <p:txBody>
              <a:bodyPr vert="horz" wrap="square" lIns="80666" tIns="40334" rIns="80666" bIns="40334" numCol="1" anchor="t" anchorCtr="0" compatLnSpc="1">
                <a:prstTxWarp prst="textNoShape">
                  <a:avLst/>
                </a:prstTxWarp>
              </a:bodyPr>
              <a:lstStyle/>
              <a:p>
                <a:endParaRPr lang="en-US" sz="1568">
                  <a:solidFill>
                    <a:srgbClr val="505050"/>
                  </a:solidFill>
                </a:endParaRPr>
              </a:p>
            </p:txBody>
          </p:sp>
        </p:grpSp>
      </p:grpSp>
      <p:sp>
        <p:nvSpPr>
          <p:cNvPr id="126" name="Thumb-Small"/>
          <p:cNvSpPr>
            <a:spLocks noEditPoints="1"/>
          </p:cNvSpPr>
          <p:nvPr/>
        </p:nvSpPr>
        <p:spPr bwMode="black">
          <a:xfrm>
            <a:off x="8892845" y="3326643"/>
            <a:ext cx="190597" cy="2642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sp>
        <p:nvSpPr>
          <p:cNvPr id="58" name=".NET-Large"/>
          <p:cNvSpPr>
            <a:spLocks noEditPoints="1"/>
          </p:cNvSpPr>
          <p:nvPr/>
        </p:nvSpPr>
        <p:spPr bwMode="auto">
          <a:xfrm>
            <a:off x="381316" y="687618"/>
            <a:ext cx="942346" cy="410498"/>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rgbClr val="FFFFFF"/>
          </a:solidFill>
          <a:ln>
            <a:noFill/>
          </a:ln>
          <a:extLst/>
        </p:spPr>
        <p:txBody>
          <a:bodyPr vert="horz" wrap="square" lIns="80603" tIns="40302" rIns="80603" bIns="40302" numCol="1" anchor="t" anchorCtr="0" compatLnSpc="1">
            <a:prstTxWarp prst="textNoShape">
              <a:avLst/>
            </a:prstTxWarp>
          </a:bodyPr>
          <a:lstStyle/>
          <a:p>
            <a:endParaRPr lang="en-US" sz="1568">
              <a:solidFill>
                <a:srgbClr val="505050"/>
              </a:solidFill>
            </a:endParaRPr>
          </a:p>
        </p:txBody>
      </p:sp>
      <p:pic>
        <p:nvPicPr>
          <p:cNvPr id="57" name="Picture 5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99470" y="3032481"/>
            <a:ext cx="3779870" cy="910424"/>
          </a:xfrm>
          <a:prstGeom prst="rect">
            <a:avLst/>
          </a:prstGeom>
        </p:spPr>
      </p:pic>
    </p:spTree>
    <p:extLst>
      <p:ext uri="{BB962C8B-B14F-4D97-AF65-F5344CB8AC3E}">
        <p14:creationId xmlns:p14="http://schemas.microsoft.com/office/powerpoint/2010/main" val="9890549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grpId="0" nodeType="clickEffect">
                                  <p:stCondLst>
                                    <p:cond delay="0"/>
                                  </p:stCondLst>
                                  <p:childTnLst>
                                    <p:animEffect transition="out" filter="fade">
                                      <p:cBhvr>
                                        <p:cTn id="6" dur="500" tmFilter="0, 0; .2, .5; .8, .5; 1, 0"/>
                                        <p:tgtEl>
                                          <p:spTgt spid="18"/>
                                        </p:tgtEl>
                                      </p:cBhvr>
                                    </p:animEffect>
                                    <p:animScale>
                                      <p:cBhvr>
                                        <p:cTn id="7" dur="250" autoRev="1" fill="hold"/>
                                        <p:tgtEl>
                                          <p:spTgt spid="18"/>
                                        </p:tgtEl>
                                      </p:cBhvr>
                                      <p:by x="105000" y="105000"/>
                                    </p:animScale>
                                  </p:childTnLst>
                                </p:cTn>
                              </p:par>
                              <p:par>
                                <p:cTn id="8" presetID="26" presetClass="emph" presetSubtype="0" repeatCount="3000" fill="hold" grpId="0" nodeType="withEffect">
                                  <p:stCondLst>
                                    <p:cond delay="0"/>
                                  </p:stCondLst>
                                  <p:childTnLst>
                                    <p:animEffect transition="out" filter="fade">
                                      <p:cBhvr>
                                        <p:cTn id="9" dur="500" tmFilter="0, 0; .2, .5; .8, .5; 1, 0"/>
                                        <p:tgtEl>
                                          <p:spTgt spid="67"/>
                                        </p:tgtEl>
                                      </p:cBhvr>
                                    </p:animEffect>
                                    <p:animScale>
                                      <p:cBhvr>
                                        <p:cTn id="10" dur="250" autoRev="1" fill="hold"/>
                                        <p:tgtEl>
                                          <p:spTgt spid="67"/>
                                        </p:tgtEl>
                                      </p:cBhvr>
                                      <p:by x="105000" y="105000"/>
                                    </p:animScale>
                                  </p:childTnLst>
                                </p:cTn>
                              </p:par>
                              <p:par>
                                <p:cTn id="11" presetID="26" presetClass="emph" presetSubtype="0" repeatCount="3000" fill="hold" grpId="0" nodeType="withEffect">
                                  <p:stCondLst>
                                    <p:cond delay="0"/>
                                  </p:stCondLst>
                                  <p:childTnLst>
                                    <p:animEffect transition="out" filter="fade">
                                      <p:cBhvr>
                                        <p:cTn id="12" dur="500" tmFilter="0, 0; .2, .5; .8, .5; 1, 0"/>
                                        <p:tgtEl>
                                          <p:spTgt spid="53"/>
                                        </p:tgtEl>
                                      </p:cBhvr>
                                    </p:animEffect>
                                    <p:animScale>
                                      <p:cBhvr>
                                        <p:cTn id="13" dur="250" autoRev="1" fill="hold"/>
                                        <p:tgtEl>
                                          <p:spTgt spid="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7" grpId="0" animBg="1"/>
      <p:bldP spid="5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77983" y="329672"/>
            <a:ext cx="8125346" cy="6346466"/>
            <a:chOff x="4203702" y="1234566"/>
            <a:chExt cx="8290435" cy="6475411"/>
          </a:xfrm>
        </p:grpSpPr>
        <p:sp>
          <p:nvSpPr>
            <p:cNvPr id="69" name="Rectangle 68"/>
            <p:cNvSpPr/>
            <p:nvPr/>
          </p:nvSpPr>
          <p:spPr bwMode="auto">
            <a:xfrm>
              <a:off x="4203702" y="1234566"/>
              <a:ext cx="8258173" cy="5580760"/>
            </a:xfrm>
            <a:prstGeom prst="rect">
              <a:avLst/>
            </a:prstGeom>
            <a:solidFill>
              <a:srgbClr val="EBEBE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34429" rIns="89619" bIns="143391" numCol="1" spcCol="0" rtlCol="0" fromWordArt="0" anchor="t" anchorCtr="0" forceAA="0" compatLnSpc="1">
              <a:prstTxWarp prst="textNoShape">
                <a:avLst/>
              </a:prstTxWarp>
              <a:noAutofit/>
            </a:bodyPr>
            <a:lstStyle/>
            <a:p>
              <a:pPr marL="286067" indent="-286067" defTabSz="895221" fontAlgn="base">
                <a:lnSpc>
                  <a:spcPct val="90000"/>
                </a:lnSpc>
                <a:spcBef>
                  <a:spcPct val="0"/>
                </a:spcBef>
                <a:spcAft>
                  <a:spcPct val="0"/>
                </a:spcAft>
                <a:buFont typeface="Arial" panose="020B0604020202020204" pitchFamily="34" charset="0"/>
                <a:buChar char="•"/>
              </a:pPr>
              <a:endParaRPr lang="en-US" sz="1764" spc="-49" dirty="0">
                <a:gradFill>
                  <a:gsLst>
                    <a:gs pos="0">
                      <a:srgbClr val="FFFFFF"/>
                    </a:gs>
                    <a:gs pos="100000">
                      <a:srgbClr val="FFFFFF"/>
                    </a:gs>
                  </a:gsLst>
                  <a:lin ang="5400000" scaled="1"/>
                </a:gradFill>
              </a:endParaRPr>
            </a:p>
          </p:txBody>
        </p:sp>
        <p:sp>
          <p:nvSpPr>
            <p:cNvPr id="110" name="Rectangle 109"/>
            <p:cNvSpPr/>
            <p:nvPr/>
          </p:nvSpPr>
          <p:spPr bwMode="auto">
            <a:xfrm>
              <a:off x="4235964" y="6808276"/>
              <a:ext cx="8258173" cy="901701"/>
            </a:xfrm>
            <a:prstGeom prst="rect">
              <a:avLst/>
            </a:prstGeom>
            <a:pattFill prst="ltUpDiag">
              <a:fgClr>
                <a:schemeClr val="bg1">
                  <a:lumMod val="75000"/>
                </a:schemeClr>
              </a:fgClr>
              <a:bgClr>
                <a:srgbClr val="CDCDCD"/>
              </a:bgClr>
            </a:patt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89619"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36283">
                      <a:srgbClr val="00188F"/>
                    </a:gs>
                    <a:gs pos="28000">
                      <a:srgbClr val="00188F"/>
                    </a:gs>
                  </a:gsLst>
                  <a:lin ang="5400000" scaled="0"/>
                </a:gradFill>
              </a:endParaRPr>
            </a:p>
          </p:txBody>
        </p:sp>
      </p:grpSp>
      <p:pic>
        <p:nvPicPr>
          <p:cNvPr id="63" name="Picture 62"/>
          <p:cNvPicPr>
            <a:picLocks noChangeAspect="1"/>
          </p:cNvPicPr>
          <p:nvPr/>
        </p:nvPicPr>
        <p:blipFill rotWithShape="1">
          <a:blip r:embed="rId3">
            <a:extLst>
              <a:ext uri="{28A0092B-C50C-407E-A947-70E740481C1C}">
                <a14:useLocalDpi xmlns:a14="http://schemas.microsoft.com/office/drawing/2010/main" val="0"/>
              </a:ext>
            </a:extLst>
          </a:blip>
          <a:srcRect t="16024"/>
          <a:stretch/>
        </p:blipFill>
        <p:spPr>
          <a:xfrm>
            <a:off x="4360706" y="2222588"/>
            <a:ext cx="2619212" cy="3381433"/>
          </a:xfrm>
          <a:prstGeom prst="rect">
            <a:avLst/>
          </a:prstGeom>
        </p:spPr>
      </p:pic>
      <p:grpSp>
        <p:nvGrpSpPr>
          <p:cNvPr id="97" name="Group 96"/>
          <p:cNvGrpSpPr/>
          <p:nvPr/>
        </p:nvGrpSpPr>
        <p:grpSpPr>
          <a:xfrm>
            <a:off x="5579130" y="3400578"/>
            <a:ext cx="1174375" cy="857801"/>
            <a:chOff x="5727053" y="4231533"/>
            <a:chExt cx="1264380" cy="923544"/>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b="5478"/>
            <a:stretch/>
          </p:blipFill>
          <p:spPr>
            <a:xfrm>
              <a:off x="5727053" y="4231533"/>
              <a:ext cx="1264380" cy="923544"/>
            </a:xfrm>
            <a:prstGeom prst="rect">
              <a:avLst/>
            </a:prstGeom>
          </p:spPr>
        </p:pic>
        <p:pic>
          <p:nvPicPr>
            <p:cNvPr id="102" name="Picture 101"/>
            <p:cNvPicPr>
              <a:picLocks noChangeAspect="1"/>
            </p:cNvPicPr>
            <p:nvPr/>
          </p:nvPicPr>
          <p:blipFill rotWithShape="1">
            <a:blip r:embed="rId5" cstate="print">
              <a:extLst>
                <a:ext uri="{28A0092B-C50C-407E-A947-70E740481C1C}">
                  <a14:useLocalDpi xmlns:a14="http://schemas.microsoft.com/office/drawing/2010/main" val="0"/>
                </a:ext>
              </a:extLst>
            </a:blip>
            <a:srcRect r="79871"/>
            <a:stretch/>
          </p:blipFill>
          <p:spPr>
            <a:xfrm>
              <a:off x="6112087" y="4316431"/>
              <a:ext cx="442681" cy="516944"/>
            </a:xfrm>
            <a:prstGeom prst="rect">
              <a:avLst/>
            </a:prstGeom>
          </p:spPr>
        </p:pic>
      </p:grpSp>
      <p:cxnSp>
        <p:nvCxnSpPr>
          <p:cNvPr id="103" name="Straight Connector 102"/>
          <p:cNvCxnSpPr/>
          <p:nvPr/>
        </p:nvCxnSpPr>
        <p:spPr>
          <a:xfrm flipV="1">
            <a:off x="6248899" y="1379483"/>
            <a:ext cx="0" cy="2021095"/>
          </a:xfrm>
          <a:prstGeom prst="line">
            <a:avLst/>
          </a:prstGeom>
          <a:ln w="44450" cap="rnd">
            <a:solidFill>
              <a:schemeClr val="accent2"/>
            </a:solidFill>
            <a:prstDash val="sysDot"/>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61" name="Clpoud Icon"/>
          <p:cNvSpPr>
            <a:spLocks noChangeAspect="1"/>
          </p:cNvSpPr>
          <p:nvPr/>
        </p:nvSpPr>
        <p:spPr bwMode="black">
          <a:xfrm>
            <a:off x="6570594" y="384523"/>
            <a:ext cx="3345336" cy="189047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ln w="25400">
            <a:solidFill>
              <a:srgbClr val="EBEBEB"/>
            </a:solidFill>
          </a:ln>
          <a:extLst/>
        </p:spPr>
        <p:txBody>
          <a:bodyPr vert="horz" wrap="square" lIns="89553" tIns="179101" rIns="447751" bIns="44775" numCol="1" anchor="t" anchorCtr="0" compatLnSpc="1">
            <a:prstTxWarp prst="textNoShape">
              <a:avLst/>
            </a:prstTxWarp>
          </a:bodyPr>
          <a:lstStyle/>
          <a:p>
            <a:pPr algn="ctr" defTabSz="913243" fontAlgn="base">
              <a:lnSpc>
                <a:spcPct val="90000"/>
              </a:lnSpc>
              <a:spcBef>
                <a:spcPct val="0"/>
              </a:spcBef>
              <a:spcAft>
                <a:spcPct val="0"/>
              </a:spcAft>
            </a:pPr>
            <a:r>
              <a:rPr lang="en-US" sz="1764" spc="-49" dirty="0">
                <a:gradFill>
                  <a:gsLst>
                    <a:gs pos="2917">
                      <a:srgbClr val="EFEFEF"/>
                    </a:gs>
                    <a:gs pos="30000">
                      <a:srgbClr val="EFEFEF"/>
                    </a:gs>
                  </a:gsLst>
                  <a:lin ang="5400000" scaled="0"/>
                </a:gradFill>
              </a:rPr>
              <a:t>Virtual </a:t>
            </a:r>
            <a:br>
              <a:rPr lang="en-US" sz="1764" spc="-49" dirty="0">
                <a:gradFill>
                  <a:gsLst>
                    <a:gs pos="2917">
                      <a:srgbClr val="EFEFEF"/>
                    </a:gs>
                    <a:gs pos="30000">
                      <a:srgbClr val="EFEFEF"/>
                    </a:gs>
                  </a:gsLst>
                  <a:lin ang="5400000" scaled="0"/>
                </a:gradFill>
              </a:rPr>
            </a:br>
            <a:r>
              <a:rPr lang="en-US" sz="1764" spc="-49" dirty="0">
                <a:gradFill>
                  <a:gsLst>
                    <a:gs pos="2917">
                      <a:srgbClr val="EFEFEF"/>
                    </a:gs>
                    <a:gs pos="30000">
                      <a:srgbClr val="EFEFEF"/>
                    </a:gs>
                  </a:gsLst>
                  <a:lin ang="5400000" scaled="0"/>
                </a:gradFill>
              </a:rPr>
              <a:t>Machines</a:t>
            </a:r>
          </a:p>
        </p:txBody>
      </p:sp>
      <p:sp>
        <p:nvSpPr>
          <p:cNvPr id="70" name="Freeform 8"/>
          <p:cNvSpPr>
            <a:spLocks/>
          </p:cNvSpPr>
          <p:nvPr/>
        </p:nvSpPr>
        <p:spPr bwMode="auto">
          <a:xfrm>
            <a:off x="1" y="-117434"/>
            <a:ext cx="3852379" cy="6855242"/>
          </a:xfrm>
          <a:prstGeom prst="rect">
            <a:avLst/>
          </a:prstGeom>
          <a:solidFill>
            <a:srgbClr val="FFFFFF"/>
          </a:solidFill>
          <a:ln>
            <a:noFill/>
          </a:ln>
        </p:spPr>
        <p:txBody>
          <a:bodyPr vert="horz" wrap="square" lIns="1522354" tIns="89553" rIns="179078" bIns="143262" numCol="1" anchor="ctr" anchorCtr="0" compatLnSpc="1">
            <a:prstTxWarp prst="textNoShape">
              <a:avLst/>
            </a:prstTxWarp>
            <a:noAutofit/>
          </a:bodyPr>
          <a:lstStyle/>
          <a:p>
            <a:pPr defTabSz="913243"/>
            <a:endParaRPr lang="en-US" sz="3234" b="1" dirty="0">
              <a:gradFill>
                <a:gsLst>
                  <a:gs pos="0">
                    <a:srgbClr val="EFEFEF"/>
                  </a:gs>
                  <a:gs pos="100000">
                    <a:srgbClr val="EFEFEF"/>
                  </a:gs>
                </a:gsLst>
                <a:lin ang="5400000" scaled="1"/>
              </a:gradFill>
              <a:latin typeface="Segoe UI Light"/>
            </a:endParaRPr>
          </a:p>
        </p:txBody>
      </p:sp>
      <p:sp>
        <p:nvSpPr>
          <p:cNvPr id="72" name="Rectangle 71"/>
          <p:cNvSpPr/>
          <p:nvPr/>
        </p:nvSpPr>
        <p:spPr>
          <a:xfrm>
            <a:off x="250287" y="292330"/>
            <a:ext cx="3446503" cy="6361308"/>
          </a:xfrm>
          <a:prstGeom prst="rect">
            <a:avLst/>
          </a:prstGeom>
        </p:spPr>
        <p:txBody>
          <a:bodyPr wrap="square" lIns="89553" tIns="44775" rIns="89553" bIns="44775">
            <a:spAutoFit/>
          </a:bodyPr>
          <a:lstStyle/>
          <a:p>
            <a:pPr defTabSz="913243" fontAlgn="base">
              <a:lnSpc>
                <a:spcPct val="90000"/>
              </a:lnSpc>
              <a:spcBef>
                <a:spcPct val="0"/>
              </a:spcBef>
              <a:spcAft>
                <a:spcPct val="0"/>
              </a:spcAft>
            </a:pPr>
            <a:r>
              <a:rPr lang="en-US" sz="3430" b="1" dirty="0">
                <a:gradFill>
                  <a:gsLst>
                    <a:gs pos="0">
                      <a:srgbClr val="00188F"/>
                    </a:gs>
                    <a:gs pos="100000">
                      <a:srgbClr val="00188F"/>
                    </a:gs>
                  </a:gsLst>
                  <a:lin ang="5400000" scaled="1"/>
                </a:gradFill>
                <a:latin typeface="Segoe UI Light"/>
              </a:rPr>
              <a:t>Extend. </a:t>
            </a:r>
            <a:br>
              <a:rPr lang="en-US" sz="3430" b="1" dirty="0">
                <a:gradFill>
                  <a:gsLst>
                    <a:gs pos="0">
                      <a:srgbClr val="00188F"/>
                    </a:gs>
                    <a:gs pos="100000">
                      <a:srgbClr val="00188F"/>
                    </a:gs>
                  </a:gsLst>
                  <a:lin ang="5400000" scaled="1"/>
                </a:gradFill>
                <a:latin typeface="Segoe UI Light"/>
              </a:rPr>
            </a:br>
            <a:r>
              <a:rPr lang="en-US" sz="3430" b="1" dirty="0">
                <a:gradFill>
                  <a:gsLst>
                    <a:gs pos="0">
                      <a:srgbClr val="00188F"/>
                    </a:gs>
                    <a:gs pos="100000">
                      <a:srgbClr val="00188F"/>
                    </a:gs>
                  </a:gsLst>
                  <a:lin ang="5400000" scaled="1"/>
                </a:gradFill>
                <a:latin typeface="Segoe UI Light"/>
              </a:rPr>
              <a:t>Synch.</a:t>
            </a:r>
            <a:endParaRPr lang="en-US" sz="3234" b="1" dirty="0">
              <a:gradFill>
                <a:gsLst>
                  <a:gs pos="0">
                    <a:srgbClr val="00188F"/>
                  </a:gs>
                  <a:gs pos="100000">
                    <a:srgbClr val="00188F"/>
                  </a:gs>
                </a:gsLst>
                <a:lin ang="5400000" scaled="1"/>
              </a:gradFill>
              <a:latin typeface="Segoe UI Light"/>
            </a:endParaRPr>
          </a:p>
          <a:p>
            <a:pPr defTabSz="913243" fontAlgn="base">
              <a:lnSpc>
                <a:spcPct val="90000"/>
              </a:lnSpc>
              <a:spcBef>
                <a:spcPct val="0"/>
              </a:spcBef>
              <a:spcAft>
                <a:spcPct val="0"/>
              </a:spcAft>
            </a:pPr>
            <a:endParaRPr lang="en-US" sz="2352" dirty="0">
              <a:gradFill>
                <a:gsLst>
                  <a:gs pos="0">
                    <a:srgbClr val="505050">
                      <a:lumMod val="50000"/>
                    </a:srgbClr>
                  </a:gs>
                  <a:gs pos="100000">
                    <a:srgbClr val="505050">
                      <a:lumMod val="50000"/>
                    </a:srgbClr>
                  </a:gs>
                </a:gsLst>
                <a:lin ang="5400000" scaled="1"/>
              </a:gradFill>
            </a:endParaRPr>
          </a:p>
          <a:p>
            <a:pPr defTabSz="913243" fontAlgn="base">
              <a:lnSpc>
                <a:spcPct val="90000"/>
              </a:lnSpc>
              <a:spcBef>
                <a:spcPct val="0"/>
              </a:spcBef>
              <a:spcAft>
                <a:spcPct val="0"/>
              </a:spcAft>
            </a:pPr>
            <a:r>
              <a:rPr lang="en-US" sz="2352" dirty="0">
                <a:gradFill>
                  <a:gsLst>
                    <a:gs pos="0">
                      <a:srgbClr val="505050">
                        <a:lumMod val="50000"/>
                      </a:srgbClr>
                    </a:gs>
                    <a:gs pos="100000">
                      <a:srgbClr val="505050">
                        <a:lumMod val="50000"/>
                      </a:srgbClr>
                    </a:gs>
                  </a:gsLst>
                  <a:lin ang="5400000" scaled="1"/>
                </a:gradFill>
              </a:rPr>
              <a:t>Connect hybrid infrastructure services with a single identity</a:t>
            </a:r>
          </a:p>
          <a:p>
            <a:pPr defTabSz="913243" fontAlgn="base">
              <a:lnSpc>
                <a:spcPct val="90000"/>
              </a:lnSpc>
              <a:spcBef>
                <a:spcPct val="0"/>
              </a:spcBef>
              <a:spcAft>
                <a:spcPct val="0"/>
              </a:spcAft>
            </a:pPr>
            <a:endParaRPr lang="en-US" sz="2352" dirty="0">
              <a:gradFill>
                <a:gsLst>
                  <a:gs pos="0">
                    <a:srgbClr val="505050">
                      <a:lumMod val="50000"/>
                    </a:srgbClr>
                  </a:gs>
                  <a:gs pos="100000">
                    <a:srgbClr val="505050">
                      <a:lumMod val="50000"/>
                    </a:srgbClr>
                  </a:gs>
                </a:gsLst>
                <a:lin ang="5400000" scaled="1"/>
              </a:gradFill>
              <a:latin typeface="Segoe UI Light"/>
            </a:endParaRPr>
          </a:p>
          <a:p>
            <a:pPr marL="224051" defTabSz="913243">
              <a:spcAft>
                <a:spcPts val="1176"/>
              </a:spcAft>
            </a:pPr>
            <a:r>
              <a:rPr lang="en-US" sz="1666" dirty="0">
                <a:gradFill>
                  <a:gsLst>
                    <a:gs pos="0">
                      <a:srgbClr val="505050">
                        <a:lumMod val="50000"/>
                      </a:srgbClr>
                    </a:gs>
                    <a:gs pos="100000">
                      <a:srgbClr val="505050">
                        <a:lumMod val="50000"/>
                      </a:srgbClr>
                    </a:gs>
                  </a:gsLst>
                  <a:lin ang="5400000" scaled="1"/>
                </a:gradFill>
              </a:rPr>
              <a:t>Authenticate apps in virtual machines using </a:t>
            </a:r>
            <a:br>
              <a:rPr lang="en-US" sz="1666" dirty="0">
                <a:gradFill>
                  <a:gsLst>
                    <a:gs pos="0">
                      <a:srgbClr val="505050">
                        <a:lumMod val="50000"/>
                      </a:srgbClr>
                    </a:gs>
                    <a:gs pos="100000">
                      <a:srgbClr val="505050">
                        <a:lumMod val="50000"/>
                      </a:srgbClr>
                    </a:gs>
                  </a:gsLst>
                  <a:lin ang="5400000" scaled="1"/>
                </a:gradFill>
              </a:rPr>
            </a:br>
            <a:r>
              <a:rPr lang="en-US" sz="1666" dirty="0">
                <a:gradFill>
                  <a:gsLst>
                    <a:gs pos="0">
                      <a:srgbClr val="505050">
                        <a:lumMod val="50000"/>
                      </a:srgbClr>
                    </a:gs>
                    <a:gs pos="100000">
                      <a:srgbClr val="505050">
                        <a:lumMod val="50000"/>
                      </a:srgbClr>
                    </a:gs>
                  </a:gsLst>
                  <a:lin ang="5400000" scaled="1"/>
                </a:gradFill>
              </a:rPr>
              <a:t>on-premises identities</a:t>
            </a:r>
          </a:p>
          <a:p>
            <a:pPr marL="224051" defTabSz="913243">
              <a:spcAft>
                <a:spcPts val="1176"/>
              </a:spcAft>
            </a:pPr>
            <a:r>
              <a:rPr lang="en-US" sz="1666" dirty="0">
                <a:gradFill>
                  <a:gsLst>
                    <a:gs pos="0">
                      <a:srgbClr val="505050">
                        <a:lumMod val="50000"/>
                      </a:srgbClr>
                    </a:gs>
                    <a:gs pos="100000">
                      <a:srgbClr val="505050">
                        <a:lumMod val="50000"/>
                      </a:srgbClr>
                    </a:gs>
                  </a:gsLst>
                  <a:lin ang="5400000" scaled="1"/>
                </a:gradFill>
              </a:rPr>
              <a:t>Bring mature, enterprise adopted AD to apps in cloud</a:t>
            </a:r>
          </a:p>
          <a:p>
            <a:pPr marL="224051" defTabSz="913243">
              <a:spcAft>
                <a:spcPts val="1176"/>
              </a:spcAft>
            </a:pPr>
            <a:r>
              <a:rPr lang="en-US" sz="1666" dirty="0">
                <a:gradFill>
                  <a:gsLst>
                    <a:gs pos="0">
                      <a:srgbClr val="505050">
                        <a:lumMod val="50000"/>
                      </a:srgbClr>
                    </a:gs>
                    <a:gs pos="100000">
                      <a:srgbClr val="505050">
                        <a:lumMod val="50000"/>
                      </a:srgbClr>
                    </a:gs>
                  </a:gsLst>
                  <a:lin ang="5400000" scaled="1"/>
                </a:gradFill>
              </a:rPr>
              <a:t>Enable hybrid scenarios through Virtual Network private secure connection to on-premises</a:t>
            </a:r>
          </a:p>
          <a:p>
            <a:pPr marL="224051" defTabSz="913243">
              <a:spcAft>
                <a:spcPts val="1176"/>
              </a:spcAft>
            </a:pPr>
            <a:r>
              <a:rPr lang="en-US" sz="1666" dirty="0">
                <a:gradFill>
                  <a:gsLst>
                    <a:gs pos="0">
                      <a:srgbClr val="505050">
                        <a:lumMod val="50000"/>
                      </a:srgbClr>
                    </a:gs>
                    <a:gs pos="100000">
                      <a:srgbClr val="505050">
                        <a:lumMod val="50000"/>
                      </a:srgbClr>
                    </a:gs>
                  </a:gsLst>
                  <a:lin ang="5400000" scaled="1"/>
                </a:gradFill>
              </a:rPr>
              <a:t>Connect Office </a:t>
            </a:r>
            <a:r>
              <a:rPr lang="en-US" sz="1666" dirty="0" smtClean="0">
                <a:gradFill>
                  <a:gsLst>
                    <a:gs pos="0">
                      <a:srgbClr val="505050">
                        <a:lumMod val="50000"/>
                      </a:srgbClr>
                    </a:gs>
                    <a:gs pos="100000">
                      <a:srgbClr val="505050">
                        <a:lumMod val="50000"/>
                      </a:srgbClr>
                    </a:gs>
                  </a:gsLst>
                  <a:lin ang="5400000" scaled="1"/>
                </a:gradFill>
              </a:rPr>
              <a:t>365 and other SaaS Apps </a:t>
            </a:r>
            <a:r>
              <a:rPr lang="en-US" sz="1666" dirty="0">
                <a:gradFill>
                  <a:gsLst>
                    <a:gs pos="0">
                      <a:srgbClr val="505050">
                        <a:lumMod val="50000"/>
                      </a:srgbClr>
                    </a:gs>
                    <a:gs pos="100000">
                      <a:srgbClr val="505050">
                        <a:lumMod val="50000"/>
                      </a:srgbClr>
                    </a:gs>
                  </a:gsLst>
                  <a:lin ang="5400000" scaled="1"/>
                </a:gradFill>
              </a:rPr>
              <a:t>to on-premises identities</a:t>
            </a:r>
          </a:p>
          <a:p>
            <a:pPr defTabSz="913243">
              <a:spcAft>
                <a:spcPts val="1176"/>
              </a:spcAft>
            </a:pPr>
            <a:endParaRPr lang="en-US" sz="1666" dirty="0">
              <a:gradFill>
                <a:gsLst>
                  <a:gs pos="0">
                    <a:srgbClr val="505050">
                      <a:lumMod val="50000"/>
                    </a:srgbClr>
                  </a:gs>
                  <a:gs pos="100000">
                    <a:srgbClr val="505050">
                      <a:lumMod val="50000"/>
                    </a:srgbClr>
                  </a:gs>
                </a:gsLst>
                <a:lin ang="5400000" scaled="1"/>
              </a:gradFill>
            </a:endParaRPr>
          </a:p>
        </p:txBody>
      </p:sp>
      <p:cxnSp>
        <p:nvCxnSpPr>
          <p:cNvPr id="104" name="Straight Connector 103"/>
          <p:cNvCxnSpPr/>
          <p:nvPr/>
        </p:nvCxnSpPr>
        <p:spPr>
          <a:xfrm flipH="1">
            <a:off x="8854331" y="4859993"/>
            <a:ext cx="2812152" cy="11195"/>
          </a:xfrm>
          <a:prstGeom prst="line">
            <a:avLst/>
          </a:prstGeom>
          <a:ln w="44450" cap="rnd">
            <a:solidFill>
              <a:srgbClr val="00BCF2"/>
            </a:solidFill>
            <a:prstDash val="sysDot"/>
            <a:headEnd type="non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10039468" y="850672"/>
            <a:ext cx="1914548" cy="1057623"/>
            <a:chOff x="10015412" y="1400457"/>
            <a:chExt cx="2149654" cy="1187499"/>
          </a:xfrm>
        </p:grpSpPr>
        <p:sp>
          <p:nvSpPr>
            <p:cNvPr id="98" name="Freeform 128"/>
            <p:cNvSpPr>
              <a:spLocks noChangeAspect="1"/>
            </p:cNvSpPr>
            <p:nvPr/>
          </p:nvSpPr>
          <p:spPr bwMode="black">
            <a:xfrm>
              <a:off x="10015412" y="1400457"/>
              <a:ext cx="2149654" cy="118749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43391" rIns="89619" bIns="143391" numCol="1" spcCol="0" rtlCol="0" fromWordArt="0" anchor="t" anchorCtr="0" forceAA="0" compatLnSpc="1">
              <a:prstTxWarp prst="textNoShape">
                <a:avLst/>
              </a:prstTxWarp>
              <a:noAutofit/>
            </a:bodyPr>
            <a:lstStyle/>
            <a:p>
              <a:pPr algn="ctr" defTabSz="913243" fontAlgn="base">
                <a:lnSpc>
                  <a:spcPct val="90000"/>
                </a:lnSpc>
                <a:spcBef>
                  <a:spcPct val="0"/>
                </a:spcBef>
                <a:spcAft>
                  <a:spcPct val="0"/>
                </a:spcAft>
              </a:pPr>
              <a:endParaRPr lang="en-US" sz="2352" spc="-49">
                <a:gradFill>
                  <a:gsLst>
                    <a:gs pos="2917">
                      <a:srgbClr val="EFEFEF"/>
                    </a:gs>
                    <a:gs pos="30000">
                      <a:srgbClr val="EFEFEF"/>
                    </a:gs>
                  </a:gsLst>
                  <a:lin ang="5400000" scaled="0"/>
                </a:gradFill>
                <a:latin typeface="Segoe UI Light"/>
              </a:endParaRP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55936" y="1864893"/>
              <a:ext cx="1999716" cy="692274"/>
            </a:xfrm>
            <a:prstGeom prst="rect">
              <a:avLst/>
            </a:prstGeom>
          </p:spPr>
        </p:pic>
      </p:grpSp>
      <p:sp>
        <p:nvSpPr>
          <p:cNvPr id="74" name="Rectangle 73"/>
          <p:cNvSpPr/>
          <p:nvPr/>
        </p:nvSpPr>
        <p:spPr>
          <a:xfrm>
            <a:off x="4635236" y="6025361"/>
            <a:ext cx="2006458"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On-premises</a:t>
            </a:r>
          </a:p>
        </p:txBody>
      </p:sp>
      <p:sp>
        <p:nvSpPr>
          <p:cNvPr id="75" name="Rectangle 74"/>
          <p:cNvSpPr/>
          <p:nvPr/>
        </p:nvSpPr>
        <p:spPr>
          <a:xfrm>
            <a:off x="7140626" y="6025361"/>
            <a:ext cx="2414739" cy="422739"/>
          </a:xfrm>
          <a:prstGeom prst="rect">
            <a:avLst/>
          </a:prstGeom>
        </p:spPr>
        <p:txBody>
          <a:bodyPr wrap="square" lIns="89553" tIns="44775" rIns="89553" bIns="44775">
            <a:spAutoFit/>
          </a:bodyPr>
          <a:lstStyle/>
          <a:p>
            <a:pPr algn="ctr" defTabSz="913243">
              <a:lnSpc>
                <a:spcPct val="90000"/>
              </a:lnSpc>
            </a:pPr>
            <a:r>
              <a:rPr lang="en-US" sz="2352" b="1" spc="-49" dirty="0">
                <a:gradFill>
                  <a:gsLst>
                    <a:gs pos="2917">
                      <a:srgbClr val="00188F"/>
                    </a:gs>
                    <a:gs pos="30000">
                      <a:srgbClr val="00188F"/>
                    </a:gs>
                  </a:gsLst>
                  <a:lin ang="5400000" scaled="0"/>
                </a:gradFill>
                <a:latin typeface="Segoe UI Light"/>
              </a:rPr>
              <a:t>Windows Azure</a:t>
            </a:r>
          </a:p>
        </p:txBody>
      </p:sp>
      <p:sp>
        <p:nvSpPr>
          <p:cNvPr id="76" name="Freeform 7"/>
          <p:cNvSpPr>
            <a:spLocks noEditPoints="1"/>
          </p:cNvSpPr>
          <p:nvPr/>
        </p:nvSpPr>
        <p:spPr bwMode="black">
          <a:xfrm>
            <a:off x="6653549" y="6023381"/>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sp>
        <p:nvSpPr>
          <p:cNvPr id="77" name="Rectangle 76"/>
          <p:cNvSpPr/>
          <p:nvPr/>
        </p:nvSpPr>
        <p:spPr>
          <a:xfrm>
            <a:off x="10054302" y="6025361"/>
            <a:ext cx="1823343" cy="422739"/>
          </a:xfrm>
          <a:prstGeom prst="rect">
            <a:avLst/>
          </a:prstGeom>
        </p:spPr>
        <p:txBody>
          <a:bodyPr wrap="square" lIns="89553" tIns="44775" rIns="89553" bIns="44775">
            <a:spAutoFit/>
          </a:bodyPr>
          <a:lstStyle/>
          <a:p>
            <a:pPr algn="ctr" defTabSz="913243">
              <a:lnSpc>
                <a:spcPct val="90000"/>
              </a:lnSpc>
            </a:pPr>
            <a:r>
              <a:rPr lang="en-US" sz="2352" b="1" spc="-49" dirty="0" smtClean="0">
                <a:gradFill>
                  <a:gsLst>
                    <a:gs pos="2917">
                      <a:srgbClr val="00188F"/>
                    </a:gs>
                    <a:gs pos="30000">
                      <a:srgbClr val="00188F"/>
                    </a:gs>
                  </a:gsLst>
                  <a:lin ang="5400000" scaled="0"/>
                </a:gradFill>
                <a:latin typeface="Segoe UI Light"/>
              </a:rPr>
              <a:t>SaaS Apps</a:t>
            </a:r>
            <a:endParaRPr lang="en-US" sz="2352" b="1" spc="-49" dirty="0">
              <a:gradFill>
                <a:gsLst>
                  <a:gs pos="2917">
                    <a:srgbClr val="00188F"/>
                  </a:gs>
                  <a:gs pos="30000">
                    <a:srgbClr val="00188F"/>
                  </a:gs>
                </a:gsLst>
                <a:lin ang="5400000" scaled="0"/>
              </a:gradFill>
              <a:latin typeface="Segoe UI Light"/>
            </a:endParaRPr>
          </a:p>
        </p:txBody>
      </p:sp>
      <p:sp>
        <p:nvSpPr>
          <p:cNvPr id="78" name="Freeform 7"/>
          <p:cNvSpPr>
            <a:spLocks noEditPoints="1"/>
          </p:cNvSpPr>
          <p:nvPr/>
        </p:nvSpPr>
        <p:spPr bwMode="black">
          <a:xfrm>
            <a:off x="9567218" y="6023381"/>
            <a:ext cx="475224" cy="420250"/>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2"/>
          </a:solidFill>
          <a:ln>
            <a:noFill/>
          </a:ln>
          <a:extLst/>
        </p:spPr>
        <p:txBody>
          <a:bodyPr vert="horz" wrap="square" lIns="89553" tIns="44775" rIns="89553" bIns="44775" numCol="1" anchor="t" anchorCtr="0" compatLnSpc="1">
            <a:prstTxWarp prst="textNoShape">
              <a:avLst/>
            </a:prstTxWarp>
          </a:bodyPr>
          <a:lstStyle/>
          <a:p>
            <a:pPr defTabSz="913243"/>
            <a:endParaRPr lang="en-US" sz="1764">
              <a:solidFill>
                <a:srgbClr val="505050"/>
              </a:solidFill>
            </a:endParaRPr>
          </a:p>
        </p:txBody>
      </p:sp>
      <p:cxnSp>
        <p:nvCxnSpPr>
          <p:cNvPr id="40" name="Straight Connector 39"/>
          <p:cNvCxnSpPr/>
          <p:nvPr/>
        </p:nvCxnSpPr>
        <p:spPr>
          <a:xfrm>
            <a:off x="6248899" y="1379483"/>
            <a:ext cx="707437" cy="0"/>
          </a:xfrm>
          <a:prstGeom prst="line">
            <a:avLst/>
          </a:prstGeom>
          <a:ln w="44450" cap="rnd">
            <a:solidFill>
              <a:schemeClr val="accent2"/>
            </a:solidFill>
            <a:prstDash val="sysDot"/>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rot="19069121">
            <a:off x="5346551" y="947724"/>
            <a:ext cx="1467228" cy="484269"/>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568" b="1" spc="-49" dirty="0">
                <a:gradFill>
                  <a:gsLst>
                    <a:gs pos="2917">
                      <a:srgbClr val="00188F"/>
                    </a:gs>
                    <a:gs pos="30000">
                      <a:srgbClr val="00188F"/>
                    </a:gs>
                  </a:gsLst>
                  <a:lin ang="5400000" scaled="0"/>
                </a:gradFill>
                <a:latin typeface="Segoe UI Light"/>
              </a:rPr>
              <a:t>Virtual </a:t>
            </a:r>
            <a:br>
              <a:rPr lang="en-US" sz="1568" b="1" spc="-49" dirty="0">
                <a:gradFill>
                  <a:gsLst>
                    <a:gs pos="2917">
                      <a:srgbClr val="00188F"/>
                    </a:gs>
                    <a:gs pos="30000">
                      <a:srgbClr val="00188F"/>
                    </a:gs>
                  </a:gsLst>
                  <a:lin ang="5400000" scaled="0"/>
                </a:gradFill>
                <a:latin typeface="Segoe UI Light"/>
              </a:rPr>
            </a:br>
            <a:r>
              <a:rPr lang="en-US" sz="1568" b="1" spc="-49" dirty="0">
                <a:gradFill>
                  <a:gsLst>
                    <a:gs pos="2917">
                      <a:srgbClr val="00188F"/>
                    </a:gs>
                    <a:gs pos="30000">
                      <a:srgbClr val="00188F"/>
                    </a:gs>
                  </a:gsLst>
                  <a:lin ang="5400000" scaled="0"/>
                </a:gradFill>
                <a:latin typeface="Segoe UI Light"/>
              </a:rPr>
              <a:t>Network</a:t>
            </a:r>
          </a:p>
        </p:txBody>
      </p:sp>
      <p:sp>
        <p:nvSpPr>
          <p:cNvPr id="56" name="Rectangle 55"/>
          <p:cNvSpPr/>
          <p:nvPr/>
        </p:nvSpPr>
        <p:spPr>
          <a:xfrm>
            <a:off x="8884823" y="4552312"/>
            <a:ext cx="1467228" cy="307681"/>
          </a:xfrm>
          <a:prstGeom prst="rect">
            <a:avLst/>
          </a:prstGeom>
        </p:spPr>
        <p:txBody>
          <a:bodyPr wrap="square" lIns="89553" tIns="44775" rIns="89553" bIns="44775">
            <a:spAutoFit/>
          </a:bodyPr>
          <a:lstStyle/>
          <a:p>
            <a:pPr algn="ctr" defTabSz="913243" fontAlgn="base">
              <a:lnSpc>
                <a:spcPct val="80000"/>
              </a:lnSpc>
              <a:spcBef>
                <a:spcPct val="0"/>
              </a:spcBef>
              <a:spcAft>
                <a:spcPct val="0"/>
              </a:spcAft>
            </a:pPr>
            <a:r>
              <a:rPr lang="en-US" sz="1764" b="1" spc="-49" dirty="0">
                <a:gradFill>
                  <a:gsLst>
                    <a:gs pos="2917">
                      <a:srgbClr val="00188F"/>
                    </a:gs>
                    <a:gs pos="30000">
                      <a:srgbClr val="00188F"/>
                    </a:gs>
                  </a:gsLst>
                  <a:lin ang="5400000" scaled="0"/>
                </a:gradFill>
                <a:latin typeface="Segoe UI Light"/>
              </a:rPr>
              <a:t>Internet</a:t>
            </a:r>
          </a:p>
        </p:txBody>
      </p:sp>
      <p:cxnSp>
        <p:nvCxnSpPr>
          <p:cNvPr id="79" name="Straight Connector 78"/>
          <p:cNvCxnSpPr/>
          <p:nvPr/>
        </p:nvCxnSpPr>
        <p:spPr>
          <a:xfrm flipV="1">
            <a:off x="9094887" y="1912261"/>
            <a:ext cx="1161829" cy="1091671"/>
          </a:xfrm>
          <a:prstGeom prst="line">
            <a:avLst/>
          </a:prstGeom>
          <a:ln w="44450" cap="rnd">
            <a:solidFill>
              <a:srgbClr val="00BCF2"/>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0624484" y="4026419"/>
            <a:ext cx="10112" cy="870209"/>
          </a:xfrm>
          <a:prstGeom prst="line">
            <a:avLst/>
          </a:prstGeom>
          <a:ln w="44450" cap="rnd">
            <a:solidFill>
              <a:srgbClr val="00BCF2"/>
            </a:solidFill>
            <a:prstDash val="sysDot"/>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bwMode="auto">
          <a:xfrm>
            <a:off x="6811665" y="1872825"/>
            <a:ext cx="1619590" cy="302379"/>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176" b="1" spc="-49" dirty="0">
                <a:gradFill>
                  <a:gsLst>
                    <a:gs pos="2917">
                      <a:srgbClr val="FFFFFF"/>
                    </a:gs>
                    <a:gs pos="30000">
                      <a:srgbClr val="FFFFFF"/>
                    </a:gs>
                  </a:gsLst>
                  <a:lin ang="5400000" scaled="0"/>
                </a:gradFill>
                <a:latin typeface="Segoe UI Light"/>
              </a:rPr>
              <a:t>Windows Server</a:t>
            </a:r>
            <a:br>
              <a:rPr lang="en-US" sz="1176" b="1" spc="-49" dirty="0">
                <a:gradFill>
                  <a:gsLst>
                    <a:gs pos="2917">
                      <a:srgbClr val="FFFFFF"/>
                    </a:gs>
                    <a:gs pos="30000">
                      <a:srgbClr val="FFFFFF"/>
                    </a:gs>
                  </a:gsLst>
                  <a:lin ang="5400000" scaled="0"/>
                </a:gradFill>
                <a:latin typeface="Segoe UI Light"/>
              </a:rPr>
            </a:br>
            <a:r>
              <a:rPr lang="en-US" sz="1176" b="1" spc="-49" dirty="0">
                <a:gradFill>
                  <a:gsLst>
                    <a:gs pos="2917">
                      <a:srgbClr val="FFFFFF"/>
                    </a:gs>
                    <a:gs pos="30000">
                      <a:srgbClr val="FFFFFF"/>
                    </a:gs>
                  </a:gsLst>
                  <a:lin ang="5400000" scaled="0"/>
                </a:gradFill>
                <a:latin typeface="Segoe UI Light"/>
              </a:rPr>
              <a:t>Active Directory DS</a:t>
            </a:r>
          </a:p>
        </p:txBody>
      </p:sp>
      <p:sp>
        <p:nvSpPr>
          <p:cNvPr id="85" name="Rectangle 84"/>
          <p:cNvSpPr/>
          <p:nvPr/>
        </p:nvSpPr>
        <p:spPr bwMode="auto">
          <a:xfrm>
            <a:off x="8129808" y="1872825"/>
            <a:ext cx="1619590" cy="302379"/>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176" b="1" spc="-49" dirty="0">
                <a:gradFill>
                  <a:gsLst>
                    <a:gs pos="2917">
                      <a:srgbClr val="FFFFFF"/>
                    </a:gs>
                    <a:gs pos="30000">
                      <a:srgbClr val="FFFFFF"/>
                    </a:gs>
                  </a:gsLst>
                  <a:lin ang="5400000" scaled="0"/>
                </a:gradFill>
                <a:latin typeface="Segoe UI Light"/>
              </a:rPr>
              <a:t>Windows Server</a:t>
            </a:r>
            <a:br>
              <a:rPr lang="en-US" sz="1176" b="1" spc="-49" dirty="0">
                <a:gradFill>
                  <a:gsLst>
                    <a:gs pos="2917">
                      <a:srgbClr val="FFFFFF"/>
                    </a:gs>
                    <a:gs pos="30000">
                      <a:srgbClr val="FFFFFF"/>
                    </a:gs>
                  </a:gsLst>
                  <a:lin ang="5400000" scaled="0"/>
                </a:gradFill>
                <a:latin typeface="Segoe UI Light"/>
              </a:rPr>
            </a:br>
            <a:r>
              <a:rPr lang="en-US" sz="1176" b="1" spc="-49" dirty="0">
                <a:gradFill>
                  <a:gsLst>
                    <a:gs pos="2917">
                      <a:srgbClr val="FFFFFF"/>
                    </a:gs>
                    <a:gs pos="30000">
                      <a:srgbClr val="FFFFFF"/>
                    </a:gs>
                  </a:gsLst>
                  <a:lin ang="5400000" scaled="0"/>
                </a:gradFill>
                <a:latin typeface="Segoe UI Light"/>
              </a:rPr>
              <a:t>Active Directory ADFS</a:t>
            </a:r>
          </a:p>
        </p:txBody>
      </p:sp>
      <p:sp>
        <p:nvSpPr>
          <p:cNvPr id="88" name="Rectangle 87"/>
          <p:cNvSpPr/>
          <p:nvPr/>
        </p:nvSpPr>
        <p:spPr bwMode="auto">
          <a:xfrm>
            <a:off x="5397288" y="4310805"/>
            <a:ext cx="1579134" cy="302379"/>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372" b="1" spc="-49" dirty="0">
                <a:gradFill>
                  <a:gsLst>
                    <a:gs pos="2917">
                      <a:srgbClr val="FFFFFF"/>
                    </a:gs>
                    <a:gs pos="30000">
                      <a:srgbClr val="FFFFFF"/>
                    </a:gs>
                  </a:gsLst>
                  <a:lin ang="5400000" scaled="0"/>
                </a:gradFill>
                <a:latin typeface="Segoe UI Light"/>
              </a:rPr>
              <a:t>Windows Server</a:t>
            </a:r>
            <a:br>
              <a:rPr lang="en-US" sz="1372" b="1" spc="-49" dirty="0">
                <a:gradFill>
                  <a:gsLst>
                    <a:gs pos="2917">
                      <a:srgbClr val="FFFFFF"/>
                    </a:gs>
                    <a:gs pos="30000">
                      <a:srgbClr val="FFFFFF"/>
                    </a:gs>
                  </a:gsLst>
                  <a:lin ang="5400000" scaled="0"/>
                </a:gradFill>
                <a:latin typeface="Segoe UI Light"/>
              </a:rPr>
            </a:br>
            <a:r>
              <a:rPr lang="en-US" sz="1372" b="1" spc="-49" dirty="0">
                <a:gradFill>
                  <a:gsLst>
                    <a:gs pos="2917">
                      <a:srgbClr val="FFFFFF"/>
                    </a:gs>
                    <a:gs pos="30000">
                      <a:srgbClr val="FFFFFF"/>
                    </a:gs>
                  </a:gsLst>
                  <a:lin ang="5400000" scaled="0"/>
                </a:gradFill>
                <a:latin typeface="Segoe UI Light"/>
              </a:rPr>
              <a:t>Active Directory</a:t>
            </a:r>
          </a:p>
        </p:txBody>
      </p:sp>
      <p:grpSp>
        <p:nvGrpSpPr>
          <p:cNvPr id="107" name="Group 106"/>
          <p:cNvGrpSpPr/>
          <p:nvPr/>
        </p:nvGrpSpPr>
        <p:grpSpPr>
          <a:xfrm>
            <a:off x="7859385" y="4443629"/>
            <a:ext cx="976497" cy="858659"/>
            <a:chOff x="5736879" y="4848700"/>
            <a:chExt cx="1236176" cy="1087001"/>
          </a:xfrm>
        </p:grpSpPr>
        <p:grpSp>
          <p:nvGrpSpPr>
            <p:cNvPr id="108" name="Group 107"/>
            <p:cNvGrpSpPr/>
            <p:nvPr/>
          </p:nvGrpSpPr>
          <p:grpSpPr>
            <a:xfrm flipH="1">
              <a:off x="6564711" y="4848700"/>
              <a:ext cx="408344" cy="1087001"/>
              <a:chOff x="529660" y="2862242"/>
              <a:chExt cx="1058335" cy="2817255"/>
            </a:xfrm>
            <a:solidFill>
              <a:srgbClr val="FFFFFF"/>
            </a:solidFill>
          </p:grpSpPr>
          <p:sp>
            <p:nvSpPr>
              <p:cNvPr id="117" name="Freeform 741"/>
              <p:cNvSpPr>
                <a:spLocks/>
              </p:cNvSpPr>
              <p:nvPr/>
            </p:nvSpPr>
            <p:spPr bwMode="auto">
              <a:xfrm>
                <a:off x="529660" y="3557863"/>
                <a:ext cx="1058335" cy="2121634"/>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tx2"/>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18" name="Oval 742"/>
              <p:cNvSpPr>
                <a:spLocks noChangeArrowheads="1"/>
              </p:cNvSpPr>
              <p:nvPr/>
            </p:nvSpPr>
            <p:spPr bwMode="auto">
              <a:xfrm>
                <a:off x="743316" y="2862242"/>
                <a:ext cx="631025" cy="635995"/>
              </a:xfrm>
              <a:prstGeom prst="ellipse">
                <a:avLst/>
              </a:prstGeom>
              <a:solidFill>
                <a:schemeClr val="tx2"/>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sp>
          <p:nvSpPr>
            <p:cNvPr id="116" name="Freeform 34"/>
            <p:cNvSpPr>
              <a:spLocks noEditPoints="1"/>
            </p:cNvSpPr>
            <p:nvPr/>
          </p:nvSpPr>
          <p:spPr bwMode="auto">
            <a:xfrm>
              <a:off x="5736879" y="5102888"/>
              <a:ext cx="752168" cy="506043"/>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chemeClr val="tx2"/>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sp>
        <p:nvSpPr>
          <p:cNvPr id="119" name="TextBox 118"/>
          <p:cNvSpPr txBox="1"/>
          <p:nvPr/>
        </p:nvSpPr>
        <p:spPr>
          <a:xfrm>
            <a:off x="7564435" y="5175826"/>
            <a:ext cx="1559055" cy="533917"/>
          </a:xfrm>
          <a:prstGeom prst="rect">
            <a:avLst/>
          </a:prstGeom>
          <a:noFill/>
        </p:spPr>
        <p:txBody>
          <a:bodyPr wrap="square" lIns="179101" tIns="143281" rIns="179101" bIns="143281" rtlCol="0">
            <a:spAutoFit/>
          </a:bodyPr>
          <a:lstStyle/>
          <a:p>
            <a:pPr algn="ctr" defTabSz="913243" fontAlgn="base">
              <a:lnSpc>
                <a:spcPct val="90000"/>
              </a:lnSpc>
              <a:spcBef>
                <a:spcPct val="0"/>
              </a:spcBef>
              <a:spcAft>
                <a:spcPct val="0"/>
              </a:spcAft>
            </a:pPr>
            <a:r>
              <a:rPr lang="en-US" sz="1764" b="1" spc="-49" dirty="0">
                <a:gradFill>
                  <a:gsLst>
                    <a:gs pos="2917">
                      <a:srgbClr val="00188F"/>
                    </a:gs>
                    <a:gs pos="30000">
                      <a:srgbClr val="00188F"/>
                    </a:gs>
                  </a:gsLst>
                  <a:lin ang="5400000" scaled="0"/>
                </a:gradFill>
                <a:latin typeface="Segoe UI Light"/>
              </a:rPr>
              <a:t>End Users</a:t>
            </a:r>
          </a:p>
        </p:txBody>
      </p:sp>
      <p:cxnSp>
        <p:nvCxnSpPr>
          <p:cNvPr id="46" name="Straight Connector 45"/>
          <p:cNvCxnSpPr/>
          <p:nvPr/>
        </p:nvCxnSpPr>
        <p:spPr>
          <a:xfrm flipH="1" flipV="1">
            <a:off x="8253046" y="2325023"/>
            <a:ext cx="379416" cy="670842"/>
          </a:xfrm>
          <a:prstGeom prst="line">
            <a:avLst/>
          </a:prstGeom>
          <a:ln w="44450" cap="rnd">
            <a:solidFill>
              <a:srgbClr val="00BCF2"/>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52" name="Picture 51"/>
          <p:cNvPicPr>
            <a:picLocks noChangeAspect="1"/>
          </p:cNvPicPr>
          <p:nvPr/>
        </p:nvPicPr>
        <p:blipFill>
          <a:blip r:embed="rId7"/>
          <a:stretch>
            <a:fillRect/>
          </a:stretch>
        </p:blipFill>
        <p:spPr>
          <a:xfrm>
            <a:off x="8419816" y="2791019"/>
            <a:ext cx="874655" cy="868937"/>
          </a:xfrm>
          <a:prstGeom prst="rect">
            <a:avLst/>
          </a:prstGeom>
        </p:spPr>
      </p:pic>
      <p:sp>
        <p:nvSpPr>
          <p:cNvPr id="59" name="Rectangle 58"/>
          <p:cNvSpPr/>
          <p:nvPr/>
        </p:nvSpPr>
        <p:spPr bwMode="auto">
          <a:xfrm>
            <a:off x="8043004" y="3680485"/>
            <a:ext cx="1619590" cy="302379"/>
          </a:xfrm>
          <a:prstGeom prst="rect">
            <a:avLst/>
          </a:prstGeom>
          <a:no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243" fontAlgn="base">
              <a:lnSpc>
                <a:spcPct val="80000"/>
              </a:lnSpc>
              <a:spcBef>
                <a:spcPct val="0"/>
              </a:spcBef>
              <a:spcAft>
                <a:spcPct val="0"/>
              </a:spcAft>
            </a:pPr>
            <a:r>
              <a:rPr lang="en-US" sz="1176" b="1" spc="-49" dirty="0" smtClean="0">
                <a:solidFill>
                  <a:schemeClr val="tx1"/>
                </a:solidFill>
                <a:latin typeface="Segoe UI Light"/>
              </a:rPr>
              <a:t>Windows Azure </a:t>
            </a:r>
            <a:br>
              <a:rPr lang="en-US" sz="1176" b="1" spc="-49" dirty="0" smtClean="0">
                <a:solidFill>
                  <a:schemeClr val="tx1"/>
                </a:solidFill>
                <a:latin typeface="Segoe UI Light"/>
              </a:rPr>
            </a:br>
            <a:r>
              <a:rPr lang="en-US" sz="1176" b="1" spc="-49" dirty="0" smtClean="0">
                <a:solidFill>
                  <a:schemeClr val="tx1"/>
                </a:solidFill>
                <a:latin typeface="Segoe UI Light"/>
              </a:rPr>
              <a:t>Active Directory</a:t>
            </a:r>
            <a:endParaRPr lang="en-US" sz="1176" b="1" spc="-49" dirty="0">
              <a:solidFill>
                <a:schemeClr val="tx1"/>
              </a:solidFill>
              <a:latin typeface="Segoe UI Light"/>
            </a:endParaRPr>
          </a:p>
        </p:txBody>
      </p:sp>
      <p:pic>
        <p:nvPicPr>
          <p:cNvPr id="64" name="Picture 63"/>
          <p:cNvPicPr>
            <a:picLocks noChangeAspect="1"/>
          </p:cNvPicPr>
          <p:nvPr/>
        </p:nvPicPr>
        <p:blipFill>
          <a:blip r:embed="rId8"/>
          <a:stretch>
            <a:fillRect/>
          </a:stretch>
        </p:blipFill>
        <p:spPr>
          <a:xfrm>
            <a:off x="7380169" y="1224420"/>
            <a:ext cx="562315" cy="516741"/>
          </a:xfrm>
          <a:prstGeom prst="rect">
            <a:avLst/>
          </a:prstGeom>
        </p:spPr>
      </p:pic>
      <p:pic>
        <p:nvPicPr>
          <p:cNvPr id="65" name="Picture 64"/>
          <p:cNvPicPr>
            <a:picLocks noChangeAspect="1"/>
          </p:cNvPicPr>
          <p:nvPr/>
        </p:nvPicPr>
        <p:blipFill>
          <a:blip r:embed="rId8"/>
          <a:stretch>
            <a:fillRect/>
          </a:stretch>
        </p:blipFill>
        <p:spPr>
          <a:xfrm>
            <a:off x="8676137" y="1229196"/>
            <a:ext cx="562315" cy="516741"/>
          </a:xfrm>
          <a:prstGeom prst="rect">
            <a:avLst/>
          </a:prstGeom>
        </p:spPr>
      </p:pic>
      <p:grpSp>
        <p:nvGrpSpPr>
          <p:cNvPr id="66" name="Group 65"/>
          <p:cNvGrpSpPr/>
          <p:nvPr/>
        </p:nvGrpSpPr>
        <p:grpSpPr>
          <a:xfrm>
            <a:off x="9785644" y="2688636"/>
            <a:ext cx="1697905" cy="1270941"/>
            <a:chOff x="10241078" y="-836650"/>
            <a:chExt cx="2311222" cy="1492965"/>
          </a:xfrm>
        </p:grpSpPr>
        <p:sp>
          <p:nvSpPr>
            <p:cNvPr id="67" name="Freeform 128"/>
            <p:cNvSpPr>
              <a:spLocks noChangeAspect="1"/>
            </p:cNvSpPr>
            <p:nvPr/>
          </p:nvSpPr>
          <p:spPr bwMode="black">
            <a:xfrm>
              <a:off x="10241078" y="-836650"/>
              <a:ext cx="2311222" cy="127675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w="19050">
              <a:solidFill>
                <a:schemeClr val="tx2"/>
              </a:solidFill>
            </a:ln>
            <a:extLst/>
          </p:spPr>
          <p:txBody>
            <a:bodyPr vert="horz" wrap="square" lIns="91440" tIns="45720" rIns="91440" bIns="45720" numCol="1" anchor="t" anchorCtr="0" compatLnSpc="1">
              <a:prstTxWarp prst="textNoShape">
                <a:avLst/>
              </a:prstTxWarp>
            </a:bodyPr>
            <a:lstStyle/>
            <a:p>
              <a:endParaRPr lang="en-US" sz="1400">
                <a:solidFill>
                  <a:srgbClr val="505050"/>
                </a:solidFill>
              </a:endParaRPr>
            </a:p>
          </p:txBody>
        </p:sp>
        <p:sp>
          <p:nvSpPr>
            <p:cNvPr id="68" name="TextBox 67"/>
            <p:cNvSpPr txBox="1"/>
            <p:nvPr/>
          </p:nvSpPr>
          <p:spPr>
            <a:xfrm>
              <a:off x="10358960" y="490116"/>
              <a:ext cx="2075458" cy="166199"/>
            </a:xfrm>
            <a:prstGeom prst="rect">
              <a:avLst/>
            </a:prstGeom>
            <a:noFill/>
          </p:spPr>
          <p:txBody>
            <a:bodyPr wrap="square" lIns="0" tIns="0" rIns="0" bIns="0" rtlCol="0">
              <a:spAutoFit/>
            </a:bodyPr>
            <a:lstStyle/>
            <a:p>
              <a:pPr algn="ctr" defTabSz="1243038">
                <a:lnSpc>
                  <a:spcPct val="90000"/>
                </a:lnSpc>
                <a:spcBef>
                  <a:spcPct val="20000"/>
                </a:spcBef>
                <a:buSzPct val="80000"/>
              </a:pPr>
              <a:r>
                <a:rPr lang="en-US" sz="1200" dirty="0" smtClean="0">
                  <a:gradFill>
                    <a:gsLst>
                      <a:gs pos="21429">
                        <a:srgbClr val="EFEFEF">
                          <a:lumMod val="50000"/>
                        </a:srgbClr>
                      </a:gs>
                      <a:gs pos="42000">
                        <a:srgbClr val="EFEFEF">
                          <a:lumMod val="50000"/>
                        </a:srgbClr>
                      </a:gs>
                    </a:gsLst>
                    <a:lin ang="5400000" scaled="0"/>
                  </a:gradFill>
                </a:rPr>
                <a:t>LOB &amp; custom apps</a:t>
              </a:r>
              <a:endParaRPr lang="en-US" sz="1200" dirty="0">
                <a:gradFill>
                  <a:gsLst>
                    <a:gs pos="21429">
                      <a:srgbClr val="EFEFEF">
                        <a:lumMod val="50000"/>
                      </a:srgbClr>
                    </a:gs>
                    <a:gs pos="42000">
                      <a:srgbClr val="EFEFEF">
                        <a:lumMod val="50000"/>
                      </a:srgbClr>
                    </a:gs>
                  </a:gsLst>
                  <a:lin ang="5400000" scaled="0"/>
                </a:gradFill>
              </a:endParaRPr>
            </a:p>
          </p:txBody>
        </p:sp>
        <p:grpSp>
          <p:nvGrpSpPr>
            <p:cNvPr id="71" name="Group 70"/>
            <p:cNvGrpSpPr/>
            <p:nvPr/>
          </p:nvGrpSpPr>
          <p:grpSpPr>
            <a:xfrm>
              <a:off x="10753987" y="-230591"/>
              <a:ext cx="757887" cy="573752"/>
              <a:chOff x="6703496" y="-429219"/>
              <a:chExt cx="690663" cy="522861"/>
            </a:xfrm>
          </p:grpSpPr>
          <p:sp>
            <p:nvSpPr>
              <p:cNvPr id="83" name="Freeform 5"/>
              <p:cNvSpPr>
                <a:spLocks noEditPoints="1"/>
              </p:cNvSpPr>
              <p:nvPr/>
            </p:nvSpPr>
            <p:spPr bwMode="auto">
              <a:xfrm>
                <a:off x="6703496" y="-429219"/>
                <a:ext cx="690663" cy="522861"/>
              </a:xfrm>
              <a:custGeom>
                <a:avLst/>
                <a:gdLst>
                  <a:gd name="T0" fmla="*/ 1870 w 1894"/>
                  <a:gd name="T1" fmla="*/ 214 h 1435"/>
                  <a:gd name="T2" fmla="*/ 24 w 1894"/>
                  <a:gd name="T3" fmla="*/ 214 h 1435"/>
                  <a:gd name="T4" fmla="*/ 0 w 1894"/>
                  <a:gd name="T5" fmla="*/ 246 h 1435"/>
                  <a:gd name="T6" fmla="*/ 0 w 1894"/>
                  <a:gd name="T7" fmla="*/ 1404 h 1435"/>
                  <a:gd name="T8" fmla="*/ 24 w 1894"/>
                  <a:gd name="T9" fmla="*/ 1435 h 1435"/>
                  <a:gd name="T10" fmla="*/ 1870 w 1894"/>
                  <a:gd name="T11" fmla="*/ 1435 h 1435"/>
                  <a:gd name="T12" fmla="*/ 1894 w 1894"/>
                  <a:gd name="T13" fmla="*/ 1404 h 1435"/>
                  <a:gd name="T14" fmla="*/ 1894 w 1894"/>
                  <a:gd name="T15" fmla="*/ 246 h 1435"/>
                  <a:gd name="T16" fmla="*/ 1870 w 1894"/>
                  <a:gd name="T17" fmla="*/ 214 h 1435"/>
                  <a:gd name="T18" fmla="*/ 1822 w 1894"/>
                  <a:gd name="T19" fmla="*/ 1364 h 1435"/>
                  <a:gd name="T20" fmla="*/ 72 w 1894"/>
                  <a:gd name="T21" fmla="*/ 1364 h 1435"/>
                  <a:gd name="T22" fmla="*/ 72 w 1894"/>
                  <a:gd name="T23" fmla="*/ 293 h 1435"/>
                  <a:gd name="T24" fmla="*/ 1822 w 1894"/>
                  <a:gd name="T25" fmla="*/ 293 h 1435"/>
                  <a:gd name="T26" fmla="*/ 1822 w 1894"/>
                  <a:gd name="T27" fmla="*/ 1364 h 1435"/>
                  <a:gd name="T28" fmla="*/ 1822 w 1894"/>
                  <a:gd name="T29" fmla="*/ 1364 h 1435"/>
                  <a:gd name="T30" fmla="*/ 1607 w 1894"/>
                  <a:gd name="T31" fmla="*/ 111 h 1435"/>
                  <a:gd name="T32" fmla="*/ 1568 w 1894"/>
                  <a:gd name="T33" fmla="*/ 111 h 1435"/>
                  <a:gd name="T34" fmla="*/ 1568 w 1894"/>
                  <a:gd name="T35" fmla="*/ 71 h 1435"/>
                  <a:gd name="T36" fmla="*/ 1607 w 1894"/>
                  <a:gd name="T37" fmla="*/ 71 h 1435"/>
                  <a:gd name="T38" fmla="*/ 1607 w 1894"/>
                  <a:gd name="T39" fmla="*/ 111 h 1435"/>
                  <a:gd name="T40" fmla="*/ 1607 w 1894"/>
                  <a:gd name="T41" fmla="*/ 111 h 1435"/>
                  <a:gd name="T42" fmla="*/ 1870 w 1894"/>
                  <a:gd name="T43" fmla="*/ 0 h 1435"/>
                  <a:gd name="T44" fmla="*/ 24 w 1894"/>
                  <a:gd name="T45" fmla="*/ 0 h 1435"/>
                  <a:gd name="T46" fmla="*/ 0 w 1894"/>
                  <a:gd name="T47" fmla="*/ 24 h 1435"/>
                  <a:gd name="T48" fmla="*/ 0 w 1894"/>
                  <a:gd name="T49" fmla="*/ 159 h 1435"/>
                  <a:gd name="T50" fmla="*/ 24 w 1894"/>
                  <a:gd name="T51" fmla="*/ 182 h 1435"/>
                  <a:gd name="T52" fmla="*/ 1870 w 1894"/>
                  <a:gd name="T53" fmla="*/ 182 h 1435"/>
                  <a:gd name="T54" fmla="*/ 1894 w 1894"/>
                  <a:gd name="T55" fmla="*/ 159 h 1435"/>
                  <a:gd name="T56" fmla="*/ 1894 w 1894"/>
                  <a:gd name="T57" fmla="*/ 24 h 1435"/>
                  <a:gd name="T58" fmla="*/ 1870 w 1894"/>
                  <a:gd name="T59" fmla="*/ 0 h 1435"/>
                  <a:gd name="T60" fmla="*/ 1504 w 1894"/>
                  <a:gd name="T61" fmla="*/ 127 h 1435"/>
                  <a:gd name="T62" fmla="*/ 1416 w 1894"/>
                  <a:gd name="T63" fmla="*/ 127 h 1435"/>
                  <a:gd name="T64" fmla="*/ 1416 w 1894"/>
                  <a:gd name="T65" fmla="*/ 111 h 1435"/>
                  <a:gd name="T66" fmla="*/ 1504 w 1894"/>
                  <a:gd name="T67" fmla="*/ 111 h 1435"/>
                  <a:gd name="T68" fmla="*/ 1504 w 1894"/>
                  <a:gd name="T69" fmla="*/ 127 h 1435"/>
                  <a:gd name="T70" fmla="*/ 1504 w 1894"/>
                  <a:gd name="T71" fmla="*/ 127 h 1435"/>
                  <a:gd name="T72" fmla="*/ 1615 w 1894"/>
                  <a:gd name="T73" fmla="*/ 127 h 1435"/>
                  <a:gd name="T74" fmla="*/ 1552 w 1894"/>
                  <a:gd name="T75" fmla="*/ 127 h 1435"/>
                  <a:gd name="T76" fmla="*/ 1552 w 1894"/>
                  <a:gd name="T77" fmla="*/ 56 h 1435"/>
                  <a:gd name="T78" fmla="*/ 1615 w 1894"/>
                  <a:gd name="T79" fmla="*/ 56 h 1435"/>
                  <a:gd name="T80" fmla="*/ 1615 w 1894"/>
                  <a:gd name="T81" fmla="*/ 127 h 1435"/>
                  <a:gd name="T82" fmla="*/ 1615 w 1894"/>
                  <a:gd name="T83" fmla="*/ 127 h 1435"/>
                  <a:gd name="T84" fmla="*/ 1774 w 1894"/>
                  <a:gd name="T85" fmla="*/ 127 h 1435"/>
                  <a:gd name="T86" fmla="*/ 1751 w 1894"/>
                  <a:gd name="T87" fmla="*/ 127 h 1435"/>
                  <a:gd name="T88" fmla="*/ 1735 w 1894"/>
                  <a:gd name="T89" fmla="*/ 111 h 1435"/>
                  <a:gd name="T90" fmla="*/ 1727 w 1894"/>
                  <a:gd name="T91" fmla="*/ 103 h 1435"/>
                  <a:gd name="T92" fmla="*/ 1703 w 1894"/>
                  <a:gd name="T93" fmla="*/ 127 h 1435"/>
                  <a:gd name="T94" fmla="*/ 1703 w 1894"/>
                  <a:gd name="T95" fmla="*/ 127 h 1435"/>
                  <a:gd name="T96" fmla="*/ 1679 w 1894"/>
                  <a:gd name="T97" fmla="*/ 127 h 1435"/>
                  <a:gd name="T98" fmla="*/ 1711 w 1894"/>
                  <a:gd name="T99" fmla="*/ 87 h 1435"/>
                  <a:gd name="T100" fmla="*/ 1679 w 1894"/>
                  <a:gd name="T101" fmla="*/ 56 h 1435"/>
                  <a:gd name="T102" fmla="*/ 1703 w 1894"/>
                  <a:gd name="T103" fmla="*/ 56 h 1435"/>
                  <a:gd name="T104" fmla="*/ 1727 w 1894"/>
                  <a:gd name="T105" fmla="*/ 79 h 1435"/>
                  <a:gd name="T106" fmla="*/ 1751 w 1894"/>
                  <a:gd name="T107" fmla="*/ 56 h 1435"/>
                  <a:gd name="T108" fmla="*/ 1774 w 1894"/>
                  <a:gd name="T109" fmla="*/ 56 h 1435"/>
                  <a:gd name="T110" fmla="*/ 1735 w 1894"/>
                  <a:gd name="T111" fmla="*/ 87 h 1435"/>
                  <a:gd name="T112" fmla="*/ 1774 w 1894"/>
                  <a:gd name="T113" fmla="*/ 127 h 1435"/>
                  <a:gd name="T114" fmla="*/ 1774 w 1894"/>
                  <a:gd name="T115" fmla="*/ 127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4" h="1435">
                    <a:moveTo>
                      <a:pt x="1870" y="214"/>
                    </a:moveTo>
                    <a:cubicBezTo>
                      <a:pt x="24" y="214"/>
                      <a:pt x="24" y="214"/>
                      <a:pt x="24" y="214"/>
                    </a:cubicBezTo>
                    <a:cubicBezTo>
                      <a:pt x="8" y="214"/>
                      <a:pt x="0" y="230"/>
                      <a:pt x="0" y="246"/>
                    </a:cubicBezTo>
                    <a:cubicBezTo>
                      <a:pt x="0" y="1404"/>
                      <a:pt x="0" y="1404"/>
                      <a:pt x="0" y="1404"/>
                    </a:cubicBezTo>
                    <a:cubicBezTo>
                      <a:pt x="0" y="1420"/>
                      <a:pt x="8" y="1435"/>
                      <a:pt x="24" y="1435"/>
                    </a:cubicBezTo>
                    <a:cubicBezTo>
                      <a:pt x="1870" y="1435"/>
                      <a:pt x="1870" y="1435"/>
                      <a:pt x="1870" y="1435"/>
                    </a:cubicBezTo>
                    <a:cubicBezTo>
                      <a:pt x="1886" y="1435"/>
                      <a:pt x="1894" y="1420"/>
                      <a:pt x="1894" y="1404"/>
                    </a:cubicBezTo>
                    <a:cubicBezTo>
                      <a:pt x="1894" y="246"/>
                      <a:pt x="1894" y="246"/>
                      <a:pt x="1894" y="246"/>
                    </a:cubicBezTo>
                    <a:cubicBezTo>
                      <a:pt x="1894" y="230"/>
                      <a:pt x="1886" y="214"/>
                      <a:pt x="1870" y="214"/>
                    </a:cubicBezTo>
                    <a:close/>
                    <a:moveTo>
                      <a:pt x="1822" y="1364"/>
                    </a:moveTo>
                    <a:cubicBezTo>
                      <a:pt x="72" y="1364"/>
                      <a:pt x="72" y="1364"/>
                      <a:pt x="72" y="1364"/>
                    </a:cubicBezTo>
                    <a:cubicBezTo>
                      <a:pt x="72" y="293"/>
                      <a:pt x="72" y="293"/>
                      <a:pt x="72" y="293"/>
                    </a:cubicBezTo>
                    <a:cubicBezTo>
                      <a:pt x="1822" y="293"/>
                      <a:pt x="1822" y="293"/>
                      <a:pt x="1822" y="293"/>
                    </a:cubicBezTo>
                    <a:cubicBezTo>
                      <a:pt x="1822" y="1364"/>
                      <a:pt x="1822" y="1364"/>
                      <a:pt x="1822" y="1364"/>
                    </a:cubicBezTo>
                    <a:cubicBezTo>
                      <a:pt x="1822" y="1364"/>
                      <a:pt x="1822" y="1364"/>
                      <a:pt x="1822" y="1364"/>
                    </a:cubicBezTo>
                    <a:close/>
                    <a:moveTo>
                      <a:pt x="1607" y="111"/>
                    </a:moveTo>
                    <a:cubicBezTo>
                      <a:pt x="1568" y="111"/>
                      <a:pt x="1568" y="111"/>
                      <a:pt x="1568" y="111"/>
                    </a:cubicBezTo>
                    <a:cubicBezTo>
                      <a:pt x="1568" y="71"/>
                      <a:pt x="1568" y="71"/>
                      <a:pt x="1568" y="71"/>
                    </a:cubicBezTo>
                    <a:cubicBezTo>
                      <a:pt x="1607" y="71"/>
                      <a:pt x="1607" y="71"/>
                      <a:pt x="1607" y="71"/>
                    </a:cubicBezTo>
                    <a:cubicBezTo>
                      <a:pt x="1607" y="111"/>
                      <a:pt x="1607" y="111"/>
                      <a:pt x="1607" y="111"/>
                    </a:cubicBezTo>
                    <a:cubicBezTo>
                      <a:pt x="1607" y="111"/>
                      <a:pt x="1607" y="111"/>
                      <a:pt x="1607" y="111"/>
                    </a:cubicBezTo>
                    <a:close/>
                    <a:moveTo>
                      <a:pt x="1870" y="0"/>
                    </a:moveTo>
                    <a:cubicBezTo>
                      <a:pt x="24" y="0"/>
                      <a:pt x="24" y="0"/>
                      <a:pt x="24" y="0"/>
                    </a:cubicBezTo>
                    <a:cubicBezTo>
                      <a:pt x="8" y="0"/>
                      <a:pt x="0" y="8"/>
                      <a:pt x="0" y="24"/>
                    </a:cubicBezTo>
                    <a:cubicBezTo>
                      <a:pt x="0" y="159"/>
                      <a:pt x="0" y="159"/>
                      <a:pt x="0" y="159"/>
                    </a:cubicBezTo>
                    <a:cubicBezTo>
                      <a:pt x="0" y="175"/>
                      <a:pt x="8" y="182"/>
                      <a:pt x="24" y="182"/>
                    </a:cubicBezTo>
                    <a:cubicBezTo>
                      <a:pt x="1870" y="182"/>
                      <a:pt x="1870" y="182"/>
                      <a:pt x="1870" y="182"/>
                    </a:cubicBezTo>
                    <a:cubicBezTo>
                      <a:pt x="1886" y="182"/>
                      <a:pt x="1894" y="175"/>
                      <a:pt x="1894" y="159"/>
                    </a:cubicBezTo>
                    <a:cubicBezTo>
                      <a:pt x="1894" y="24"/>
                      <a:pt x="1894" y="24"/>
                      <a:pt x="1894" y="24"/>
                    </a:cubicBezTo>
                    <a:cubicBezTo>
                      <a:pt x="1894" y="8"/>
                      <a:pt x="1886" y="0"/>
                      <a:pt x="1870" y="0"/>
                    </a:cubicBezTo>
                    <a:close/>
                    <a:moveTo>
                      <a:pt x="1504" y="127"/>
                    </a:moveTo>
                    <a:cubicBezTo>
                      <a:pt x="1416" y="127"/>
                      <a:pt x="1416" y="127"/>
                      <a:pt x="1416" y="127"/>
                    </a:cubicBezTo>
                    <a:cubicBezTo>
                      <a:pt x="1416" y="111"/>
                      <a:pt x="1416" y="111"/>
                      <a:pt x="1416" y="111"/>
                    </a:cubicBezTo>
                    <a:cubicBezTo>
                      <a:pt x="1504" y="111"/>
                      <a:pt x="1504" y="111"/>
                      <a:pt x="1504" y="111"/>
                    </a:cubicBezTo>
                    <a:cubicBezTo>
                      <a:pt x="1504" y="127"/>
                      <a:pt x="1504" y="127"/>
                      <a:pt x="1504" y="127"/>
                    </a:cubicBezTo>
                    <a:cubicBezTo>
                      <a:pt x="1504" y="127"/>
                      <a:pt x="1504" y="127"/>
                      <a:pt x="1504" y="127"/>
                    </a:cubicBezTo>
                    <a:close/>
                    <a:moveTo>
                      <a:pt x="1615" y="127"/>
                    </a:moveTo>
                    <a:cubicBezTo>
                      <a:pt x="1552" y="127"/>
                      <a:pt x="1552" y="127"/>
                      <a:pt x="1552" y="127"/>
                    </a:cubicBezTo>
                    <a:cubicBezTo>
                      <a:pt x="1552" y="56"/>
                      <a:pt x="1552" y="56"/>
                      <a:pt x="1552" y="56"/>
                    </a:cubicBezTo>
                    <a:cubicBezTo>
                      <a:pt x="1615" y="56"/>
                      <a:pt x="1615" y="56"/>
                      <a:pt x="1615" y="56"/>
                    </a:cubicBezTo>
                    <a:cubicBezTo>
                      <a:pt x="1615" y="127"/>
                      <a:pt x="1615" y="127"/>
                      <a:pt x="1615" y="127"/>
                    </a:cubicBezTo>
                    <a:cubicBezTo>
                      <a:pt x="1615" y="127"/>
                      <a:pt x="1615" y="127"/>
                      <a:pt x="1615" y="127"/>
                    </a:cubicBezTo>
                    <a:close/>
                    <a:moveTo>
                      <a:pt x="1774" y="127"/>
                    </a:moveTo>
                    <a:cubicBezTo>
                      <a:pt x="1751" y="127"/>
                      <a:pt x="1751" y="127"/>
                      <a:pt x="1751" y="127"/>
                    </a:cubicBezTo>
                    <a:cubicBezTo>
                      <a:pt x="1735" y="111"/>
                      <a:pt x="1735" y="111"/>
                      <a:pt x="1735" y="111"/>
                    </a:cubicBezTo>
                    <a:cubicBezTo>
                      <a:pt x="1727" y="103"/>
                      <a:pt x="1727" y="103"/>
                      <a:pt x="1727" y="103"/>
                    </a:cubicBezTo>
                    <a:cubicBezTo>
                      <a:pt x="1703" y="127"/>
                      <a:pt x="1703" y="127"/>
                      <a:pt x="1703" y="127"/>
                    </a:cubicBezTo>
                    <a:cubicBezTo>
                      <a:pt x="1703" y="127"/>
                      <a:pt x="1703" y="127"/>
                      <a:pt x="1703" y="127"/>
                    </a:cubicBezTo>
                    <a:cubicBezTo>
                      <a:pt x="1679" y="127"/>
                      <a:pt x="1679" y="127"/>
                      <a:pt x="1679" y="127"/>
                    </a:cubicBezTo>
                    <a:cubicBezTo>
                      <a:pt x="1711" y="87"/>
                      <a:pt x="1711" y="87"/>
                      <a:pt x="1711" y="87"/>
                    </a:cubicBezTo>
                    <a:cubicBezTo>
                      <a:pt x="1679" y="56"/>
                      <a:pt x="1679" y="56"/>
                      <a:pt x="1679" y="56"/>
                    </a:cubicBezTo>
                    <a:cubicBezTo>
                      <a:pt x="1703" y="56"/>
                      <a:pt x="1703" y="56"/>
                      <a:pt x="1703" y="56"/>
                    </a:cubicBezTo>
                    <a:cubicBezTo>
                      <a:pt x="1727" y="79"/>
                      <a:pt x="1727" y="79"/>
                      <a:pt x="1727" y="79"/>
                    </a:cubicBezTo>
                    <a:cubicBezTo>
                      <a:pt x="1751" y="56"/>
                      <a:pt x="1751" y="56"/>
                      <a:pt x="1751" y="56"/>
                    </a:cubicBezTo>
                    <a:cubicBezTo>
                      <a:pt x="1774" y="56"/>
                      <a:pt x="1774" y="56"/>
                      <a:pt x="1774" y="56"/>
                    </a:cubicBezTo>
                    <a:cubicBezTo>
                      <a:pt x="1735" y="87"/>
                      <a:pt x="1735" y="87"/>
                      <a:pt x="1735" y="87"/>
                    </a:cubicBezTo>
                    <a:cubicBezTo>
                      <a:pt x="1774" y="127"/>
                      <a:pt x="1774" y="127"/>
                      <a:pt x="1774" y="127"/>
                    </a:cubicBezTo>
                    <a:cubicBezTo>
                      <a:pt x="1774" y="127"/>
                      <a:pt x="1774" y="127"/>
                      <a:pt x="1774"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4" name="Freeform 9"/>
              <p:cNvSpPr>
                <a:spLocks noEditPoints="1"/>
              </p:cNvSpPr>
              <p:nvPr/>
            </p:nvSpPr>
            <p:spPr bwMode="auto">
              <a:xfrm>
                <a:off x="6852499" y="-281905"/>
                <a:ext cx="392657" cy="316491"/>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73" name="Rectangle 72"/>
            <p:cNvSpPr/>
            <p:nvPr/>
          </p:nvSpPr>
          <p:spPr bwMode="auto">
            <a:xfrm>
              <a:off x="11363740" y="-380020"/>
              <a:ext cx="757887" cy="56762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pSp>
          <p:nvGrpSpPr>
            <p:cNvPr id="80" name="Group 79"/>
            <p:cNvGrpSpPr/>
            <p:nvPr/>
          </p:nvGrpSpPr>
          <p:grpSpPr>
            <a:xfrm>
              <a:off x="11344853" y="-382545"/>
              <a:ext cx="757887" cy="573752"/>
              <a:chOff x="6703496" y="-429219"/>
              <a:chExt cx="690663" cy="522861"/>
            </a:xfrm>
          </p:grpSpPr>
          <p:sp>
            <p:nvSpPr>
              <p:cNvPr id="81" name="Freeform 5"/>
              <p:cNvSpPr>
                <a:spLocks noEditPoints="1"/>
              </p:cNvSpPr>
              <p:nvPr/>
            </p:nvSpPr>
            <p:spPr bwMode="auto">
              <a:xfrm>
                <a:off x="6703496" y="-429219"/>
                <a:ext cx="690663" cy="522861"/>
              </a:xfrm>
              <a:custGeom>
                <a:avLst/>
                <a:gdLst>
                  <a:gd name="T0" fmla="*/ 1870 w 1894"/>
                  <a:gd name="T1" fmla="*/ 214 h 1435"/>
                  <a:gd name="T2" fmla="*/ 24 w 1894"/>
                  <a:gd name="T3" fmla="*/ 214 h 1435"/>
                  <a:gd name="T4" fmla="*/ 0 w 1894"/>
                  <a:gd name="T5" fmla="*/ 246 h 1435"/>
                  <a:gd name="T6" fmla="*/ 0 w 1894"/>
                  <a:gd name="T7" fmla="*/ 1404 h 1435"/>
                  <a:gd name="T8" fmla="*/ 24 w 1894"/>
                  <a:gd name="T9" fmla="*/ 1435 h 1435"/>
                  <a:gd name="T10" fmla="*/ 1870 w 1894"/>
                  <a:gd name="T11" fmla="*/ 1435 h 1435"/>
                  <a:gd name="T12" fmla="*/ 1894 w 1894"/>
                  <a:gd name="T13" fmla="*/ 1404 h 1435"/>
                  <a:gd name="T14" fmla="*/ 1894 w 1894"/>
                  <a:gd name="T15" fmla="*/ 246 h 1435"/>
                  <a:gd name="T16" fmla="*/ 1870 w 1894"/>
                  <a:gd name="T17" fmla="*/ 214 h 1435"/>
                  <a:gd name="T18" fmla="*/ 1822 w 1894"/>
                  <a:gd name="T19" fmla="*/ 1364 h 1435"/>
                  <a:gd name="T20" fmla="*/ 72 w 1894"/>
                  <a:gd name="T21" fmla="*/ 1364 h 1435"/>
                  <a:gd name="T22" fmla="*/ 72 w 1894"/>
                  <a:gd name="T23" fmla="*/ 293 h 1435"/>
                  <a:gd name="T24" fmla="*/ 1822 w 1894"/>
                  <a:gd name="T25" fmla="*/ 293 h 1435"/>
                  <a:gd name="T26" fmla="*/ 1822 w 1894"/>
                  <a:gd name="T27" fmla="*/ 1364 h 1435"/>
                  <a:gd name="T28" fmla="*/ 1822 w 1894"/>
                  <a:gd name="T29" fmla="*/ 1364 h 1435"/>
                  <a:gd name="T30" fmla="*/ 1607 w 1894"/>
                  <a:gd name="T31" fmla="*/ 111 h 1435"/>
                  <a:gd name="T32" fmla="*/ 1568 w 1894"/>
                  <a:gd name="T33" fmla="*/ 111 h 1435"/>
                  <a:gd name="T34" fmla="*/ 1568 w 1894"/>
                  <a:gd name="T35" fmla="*/ 71 h 1435"/>
                  <a:gd name="T36" fmla="*/ 1607 w 1894"/>
                  <a:gd name="T37" fmla="*/ 71 h 1435"/>
                  <a:gd name="T38" fmla="*/ 1607 w 1894"/>
                  <a:gd name="T39" fmla="*/ 111 h 1435"/>
                  <a:gd name="T40" fmla="*/ 1607 w 1894"/>
                  <a:gd name="T41" fmla="*/ 111 h 1435"/>
                  <a:gd name="T42" fmla="*/ 1870 w 1894"/>
                  <a:gd name="T43" fmla="*/ 0 h 1435"/>
                  <a:gd name="T44" fmla="*/ 24 w 1894"/>
                  <a:gd name="T45" fmla="*/ 0 h 1435"/>
                  <a:gd name="T46" fmla="*/ 0 w 1894"/>
                  <a:gd name="T47" fmla="*/ 24 h 1435"/>
                  <a:gd name="T48" fmla="*/ 0 w 1894"/>
                  <a:gd name="T49" fmla="*/ 159 h 1435"/>
                  <a:gd name="T50" fmla="*/ 24 w 1894"/>
                  <a:gd name="T51" fmla="*/ 182 h 1435"/>
                  <a:gd name="T52" fmla="*/ 1870 w 1894"/>
                  <a:gd name="T53" fmla="*/ 182 h 1435"/>
                  <a:gd name="T54" fmla="*/ 1894 w 1894"/>
                  <a:gd name="T55" fmla="*/ 159 h 1435"/>
                  <a:gd name="T56" fmla="*/ 1894 w 1894"/>
                  <a:gd name="T57" fmla="*/ 24 h 1435"/>
                  <a:gd name="T58" fmla="*/ 1870 w 1894"/>
                  <a:gd name="T59" fmla="*/ 0 h 1435"/>
                  <a:gd name="T60" fmla="*/ 1504 w 1894"/>
                  <a:gd name="T61" fmla="*/ 127 h 1435"/>
                  <a:gd name="T62" fmla="*/ 1416 w 1894"/>
                  <a:gd name="T63" fmla="*/ 127 h 1435"/>
                  <a:gd name="T64" fmla="*/ 1416 w 1894"/>
                  <a:gd name="T65" fmla="*/ 111 h 1435"/>
                  <a:gd name="T66" fmla="*/ 1504 w 1894"/>
                  <a:gd name="T67" fmla="*/ 111 h 1435"/>
                  <a:gd name="T68" fmla="*/ 1504 w 1894"/>
                  <a:gd name="T69" fmla="*/ 127 h 1435"/>
                  <a:gd name="T70" fmla="*/ 1504 w 1894"/>
                  <a:gd name="T71" fmla="*/ 127 h 1435"/>
                  <a:gd name="T72" fmla="*/ 1615 w 1894"/>
                  <a:gd name="T73" fmla="*/ 127 h 1435"/>
                  <a:gd name="T74" fmla="*/ 1552 w 1894"/>
                  <a:gd name="T75" fmla="*/ 127 h 1435"/>
                  <a:gd name="T76" fmla="*/ 1552 w 1894"/>
                  <a:gd name="T77" fmla="*/ 56 h 1435"/>
                  <a:gd name="T78" fmla="*/ 1615 w 1894"/>
                  <a:gd name="T79" fmla="*/ 56 h 1435"/>
                  <a:gd name="T80" fmla="*/ 1615 w 1894"/>
                  <a:gd name="T81" fmla="*/ 127 h 1435"/>
                  <a:gd name="T82" fmla="*/ 1615 w 1894"/>
                  <a:gd name="T83" fmla="*/ 127 h 1435"/>
                  <a:gd name="T84" fmla="*/ 1774 w 1894"/>
                  <a:gd name="T85" fmla="*/ 127 h 1435"/>
                  <a:gd name="T86" fmla="*/ 1751 w 1894"/>
                  <a:gd name="T87" fmla="*/ 127 h 1435"/>
                  <a:gd name="T88" fmla="*/ 1735 w 1894"/>
                  <a:gd name="T89" fmla="*/ 111 h 1435"/>
                  <a:gd name="T90" fmla="*/ 1727 w 1894"/>
                  <a:gd name="T91" fmla="*/ 103 h 1435"/>
                  <a:gd name="T92" fmla="*/ 1703 w 1894"/>
                  <a:gd name="T93" fmla="*/ 127 h 1435"/>
                  <a:gd name="T94" fmla="*/ 1703 w 1894"/>
                  <a:gd name="T95" fmla="*/ 127 h 1435"/>
                  <a:gd name="T96" fmla="*/ 1679 w 1894"/>
                  <a:gd name="T97" fmla="*/ 127 h 1435"/>
                  <a:gd name="T98" fmla="*/ 1711 w 1894"/>
                  <a:gd name="T99" fmla="*/ 87 h 1435"/>
                  <a:gd name="T100" fmla="*/ 1679 w 1894"/>
                  <a:gd name="T101" fmla="*/ 56 h 1435"/>
                  <a:gd name="T102" fmla="*/ 1703 w 1894"/>
                  <a:gd name="T103" fmla="*/ 56 h 1435"/>
                  <a:gd name="T104" fmla="*/ 1727 w 1894"/>
                  <a:gd name="T105" fmla="*/ 79 h 1435"/>
                  <a:gd name="T106" fmla="*/ 1751 w 1894"/>
                  <a:gd name="T107" fmla="*/ 56 h 1435"/>
                  <a:gd name="T108" fmla="*/ 1774 w 1894"/>
                  <a:gd name="T109" fmla="*/ 56 h 1435"/>
                  <a:gd name="T110" fmla="*/ 1735 w 1894"/>
                  <a:gd name="T111" fmla="*/ 87 h 1435"/>
                  <a:gd name="T112" fmla="*/ 1774 w 1894"/>
                  <a:gd name="T113" fmla="*/ 127 h 1435"/>
                  <a:gd name="T114" fmla="*/ 1774 w 1894"/>
                  <a:gd name="T115" fmla="*/ 127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4" h="1435">
                    <a:moveTo>
                      <a:pt x="1870" y="214"/>
                    </a:moveTo>
                    <a:cubicBezTo>
                      <a:pt x="24" y="214"/>
                      <a:pt x="24" y="214"/>
                      <a:pt x="24" y="214"/>
                    </a:cubicBezTo>
                    <a:cubicBezTo>
                      <a:pt x="8" y="214"/>
                      <a:pt x="0" y="230"/>
                      <a:pt x="0" y="246"/>
                    </a:cubicBezTo>
                    <a:cubicBezTo>
                      <a:pt x="0" y="1404"/>
                      <a:pt x="0" y="1404"/>
                      <a:pt x="0" y="1404"/>
                    </a:cubicBezTo>
                    <a:cubicBezTo>
                      <a:pt x="0" y="1420"/>
                      <a:pt x="8" y="1435"/>
                      <a:pt x="24" y="1435"/>
                    </a:cubicBezTo>
                    <a:cubicBezTo>
                      <a:pt x="1870" y="1435"/>
                      <a:pt x="1870" y="1435"/>
                      <a:pt x="1870" y="1435"/>
                    </a:cubicBezTo>
                    <a:cubicBezTo>
                      <a:pt x="1886" y="1435"/>
                      <a:pt x="1894" y="1420"/>
                      <a:pt x="1894" y="1404"/>
                    </a:cubicBezTo>
                    <a:cubicBezTo>
                      <a:pt x="1894" y="246"/>
                      <a:pt x="1894" y="246"/>
                      <a:pt x="1894" y="246"/>
                    </a:cubicBezTo>
                    <a:cubicBezTo>
                      <a:pt x="1894" y="230"/>
                      <a:pt x="1886" y="214"/>
                      <a:pt x="1870" y="214"/>
                    </a:cubicBezTo>
                    <a:close/>
                    <a:moveTo>
                      <a:pt x="1822" y="1364"/>
                    </a:moveTo>
                    <a:cubicBezTo>
                      <a:pt x="72" y="1364"/>
                      <a:pt x="72" y="1364"/>
                      <a:pt x="72" y="1364"/>
                    </a:cubicBezTo>
                    <a:cubicBezTo>
                      <a:pt x="72" y="293"/>
                      <a:pt x="72" y="293"/>
                      <a:pt x="72" y="293"/>
                    </a:cubicBezTo>
                    <a:cubicBezTo>
                      <a:pt x="1822" y="293"/>
                      <a:pt x="1822" y="293"/>
                      <a:pt x="1822" y="293"/>
                    </a:cubicBezTo>
                    <a:cubicBezTo>
                      <a:pt x="1822" y="1364"/>
                      <a:pt x="1822" y="1364"/>
                      <a:pt x="1822" y="1364"/>
                    </a:cubicBezTo>
                    <a:cubicBezTo>
                      <a:pt x="1822" y="1364"/>
                      <a:pt x="1822" y="1364"/>
                      <a:pt x="1822" y="1364"/>
                    </a:cubicBezTo>
                    <a:close/>
                    <a:moveTo>
                      <a:pt x="1607" y="111"/>
                    </a:moveTo>
                    <a:cubicBezTo>
                      <a:pt x="1568" y="111"/>
                      <a:pt x="1568" y="111"/>
                      <a:pt x="1568" y="111"/>
                    </a:cubicBezTo>
                    <a:cubicBezTo>
                      <a:pt x="1568" y="71"/>
                      <a:pt x="1568" y="71"/>
                      <a:pt x="1568" y="71"/>
                    </a:cubicBezTo>
                    <a:cubicBezTo>
                      <a:pt x="1607" y="71"/>
                      <a:pt x="1607" y="71"/>
                      <a:pt x="1607" y="71"/>
                    </a:cubicBezTo>
                    <a:cubicBezTo>
                      <a:pt x="1607" y="111"/>
                      <a:pt x="1607" y="111"/>
                      <a:pt x="1607" y="111"/>
                    </a:cubicBezTo>
                    <a:cubicBezTo>
                      <a:pt x="1607" y="111"/>
                      <a:pt x="1607" y="111"/>
                      <a:pt x="1607" y="111"/>
                    </a:cubicBezTo>
                    <a:close/>
                    <a:moveTo>
                      <a:pt x="1870" y="0"/>
                    </a:moveTo>
                    <a:cubicBezTo>
                      <a:pt x="24" y="0"/>
                      <a:pt x="24" y="0"/>
                      <a:pt x="24" y="0"/>
                    </a:cubicBezTo>
                    <a:cubicBezTo>
                      <a:pt x="8" y="0"/>
                      <a:pt x="0" y="8"/>
                      <a:pt x="0" y="24"/>
                    </a:cubicBezTo>
                    <a:cubicBezTo>
                      <a:pt x="0" y="159"/>
                      <a:pt x="0" y="159"/>
                      <a:pt x="0" y="159"/>
                    </a:cubicBezTo>
                    <a:cubicBezTo>
                      <a:pt x="0" y="175"/>
                      <a:pt x="8" y="182"/>
                      <a:pt x="24" y="182"/>
                    </a:cubicBezTo>
                    <a:cubicBezTo>
                      <a:pt x="1870" y="182"/>
                      <a:pt x="1870" y="182"/>
                      <a:pt x="1870" y="182"/>
                    </a:cubicBezTo>
                    <a:cubicBezTo>
                      <a:pt x="1886" y="182"/>
                      <a:pt x="1894" y="175"/>
                      <a:pt x="1894" y="159"/>
                    </a:cubicBezTo>
                    <a:cubicBezTo>
                      <a:pt x="1894" y="24"/>
                      <a:pt x="1894" y="24"/>
                      <a:pt x="1894" y="24"/>
                    </a:cubicBezTo>
                    <a:cubicBezTo>
                      <a:pt x="1894" y="8"/>
                      <a:pt x="1886" y="0"/>
                      <a:pt x="1870" y="0"/>
                    </a:cubicBezTo>
                    <a:close/>
                    <a:moveTo>
                      <a:pt x="1504" y="127"/>
                    </a:moveTo>
                    <a:cubicBezTo>
                      <a:pt x="1416" y="127"/>
                      <a:pt x="1416" y="127"/>
                      <a:pt x="1416" y="127"/>
                    </a:cubicBezTo>
                    <a:cubicBezTo>
                      <a:pt x="1416" y="111"/>
                      <a:pt x="1416" y="111"/>
                      <a:pt x="1416" y="111"/>
                    </a:cubicBezTo>
                    <a:cubicBezTo>
                      <a:pt x="1504" y="111"/>
                      <a:pt x="1504" y="111"/>
                      <a:pt x="1504" y="111"/>
                    </a:cubicBezTo>
                    <a:cubicBezTo>
                      <a:pt x="1504" y="127"/>
                      <a:pt x="1504" y="127"/>
                      <a:pt x="1504" y="127"/>
                    </a:cubicBezTo>
                    <a:cubicBezTo>
                      <a:pt x="1504" y="127"/>
                      <a:pt x="1504" y="127"/>
                      <a:pt x="1504" y="127"/>
                    </a:cubicBezTo>
                    <a:close/>
                    <a:moveTo>
                      <a:pt x="1615" y="127"/>
                    </a:moveTo>
                    <a:cubicBezTo>
                      <a:pt x="1552" y="127"/>
                      <a:pt x="1552" y="127"/>
                      <a:pt x="1552" y="127"/>
                    </a:cubicBezTo>
                    <a:cubicBezTo>
                      <a:pt x="1552" y="56"/>
                      <a:pt x="1552" y="56"/>
                      <a:pt x="1552" y="56"/>
                    </a:cubicBezTo>
                    <a:cubicBezTo>
                      <a:pt x="1615" y="56"/>
                      <a:pt x="1615" y="56"/>
                      <a:pt x="1615" y="56"/>
                    </a:cubicBezTo>
                    <a:cubicBezTo>
                      <a:pt x="1615" y="127"/>
                      <a:pt x="1615" y="127"/>
                      <a:pt x="1615" y="127"/>
                    </a:cubicBezTo>
                    <a:cubicBezTo>
                      <a:pt x="1615" y="127"/>
                      <a:pt x="1615" y="127"/>
                      <a:pt x="1615" y="127"/>
                    </a:cubicBezTo>
                    <a:close/>
                    <a:moveTo>
                      <a:pt x="1774" y="127"/>
                    </a:moveTo>
                    <a:cubicBezTo>
                      <a:pt x="1751" y="127"/>
                      <a:pt x="1751" y="127"/>
                      <a:pt x="1751" y="127"/>
                    </a:cubicBezTo>
                    <a:cubicBezTo>
                      <a:pt x="1735" y="111"/>
                      <a:pt x="1735" y="111"/>
                      <a:pt x="1735" y="111"/>
                    </a:cubicBezTo>
                    <a:cubicBezTo>
                      <a:pt x="1727" y="103"/>
                      <a:pt x="1727" y="103"/>
                      <a:pt x="1727" y="103"/>
                    </a:cubicBezTo>
                    <a:cubicBezTo>
                      <a:pt x="1703" y="127"/>
                      <a:pt x="1703" y="127"/>
                      <a:pt x="1703" y="127"/>
                    </a:cubicBezTo>
                    <a:cubicBezTo>
                      <a:pt x="1703" y="127"/>
                      <a:pt x="1703" y="127"/>
                      <a:pt x="1703" y="127"/>
                    </a:cubicBezTo>
                    <a:cubicBezTo>
                      <a:pt x="1679" y="127"/>
                      <a:pt x="1679" y="127"/>
                      <a:pt x="1679" y="127"/>
                    </a:cubicBezTo>
                    <a:cubicBezTo>
                      <a:pt x="1711" y="87"/>
                      <a:pt x="1711" y="87"/>
                      <a:pt x="1711" y="87"/>
                    </a:cubicBezTo>
                    <a:cubicBezTo>
                      <a:pt x="1679" y="56"/>
                      <a:pt x="1679" y="56"/>
                      <a:pt x="1679" y="56"/>
                    </a:cubicBezTo>
                    <a:cubicBezTo>
                      <a:pt x="1703" y="56"/>
                      <a:pt x="1703" y="56"/>
                      <a:pt x="1703" y="56"/>
                    </a:cubicBezTo>
                    <a:cubicBezTo>
                      <a:pt x="1727" y="79"/>
                      <a:pt x="1727" y="79"/>
                      <a:pt x="1727" y="79"/>
                    </a:cubicBezTo>
                    <a:cubicBezTo>
                      <a:pt x="1751" y="56"/>
                      <a:pt x="1751" y="56"/>
                      <a:pt x="1751" y="56"/>
                    </a:cubicBezTo>
                    <a:cubicBezTo>
                      <a:pt x="1774" y="56"/>
                      <a:pt x="1774" y="56"/>
                      <a:pt x="1774" y="56"/>
                    </a:cubicBezTo>
                    <a:cubicBezTo>
                      <a:pt x="1735" y="87"/>
                      <a:pt x="1735" y="87"/>
                      <a:pt x="1735" y="87"/>
                    </a:cubicBezTo>
                    <a:cubicBezTo>
                      <a:pt x="1774" y="127"/>
                      <a:pt x="1774" y="127"/>
                      <a:pt x="1774" y="127"/>
                    </a:cubicBezTo>
                    <a:cubicBezTo>
                      <a:pt x="1774" y="127"/>
                      <a:pt x="1774" y="127"/>
                      <a:pt x="1774"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2" name="Freeform 9"/>
              <p:cNvSpPr>
                <a:spLocks noEditPoints="1"/>
              </p:cNvSpPr>
              <p:nvPr/>
            </p:nvSpPr>
            <p:spPr bwMode="auto">
              <a:xfrm>
                <a:off x="6852499" y="-281905"/>
                <a:ext cx="392657" cy="316491"/>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86" name="Group 85"/>
          <p:cNvGrpSpPr/>
          <p:nvPr/>
        </p:nvGrpSpPr>
        <p:grpSpPr>
          <a:xfrm>
            <a:off x="10298553" y="3000075"/>
            <a:ext cx="1004716" cy="646078"/>
            <a:chOff x="7521454" y="3473281"/>
            <a:chExt cx="1367640" cy="725706"/>
          </a:xfrm>
        </p:grpSpPr>
        <p:sp>
          <p:nvSpPr>
            <p:cNvPr id="87" name="Rectangle 86"/>
            <p:cNvSpPr/>
            <p:nvPr/>
          </p:nvSpPr>
          <p:spPr bwMode="auto">
            <a:xfrm>
              <a:off x="7535519" y="3720286"/>
              <a:ext cx="730193" cy="45481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pSp>
          <p:nvGrpSpPr>
            <p:cNvPr id="89" name="Group 88"/>
            <p:cNvGrpSpPr/>
            <p:nvPr/>
          </p:nvGrpSpPr>
          <p:grpSpPr>
            <a:xfrm>
              <a:off x="7521454" y="3473281"/>
              <a:ext cx="1367640" cy="725706"/>
              <a:chOff x="10753987" y="-382545"/>
              <a:chExt cx="1367640" cy="725706"/>
            </a:xfrm>
          </p:grpSpPr>
          <p:grpSp>
            <p:nvGrpSpPr>
              <p:cNvPr id="90" name="Group 89"/>
              <p:cNvGrpSpPr/>
              <p:nvPr/>
            </p:nvGrpSpPr>
            <p:grpSpPr>
              <a:xfrm>
                <a:off x="10753987" y="-230591"/>
                <a:ext cx="757887" cy="573752"/>
                <a:chOff x="6703496" y="-429219"/>
                <a:chExt cx="690663" cy="522861"/>
              </a:xfrm>
            </p:grpSpPr>
            <p:sp>
              <p:nvSpPr>
                <p:cNvPr id="95" name="Freeform 5"/>
                <p:cNvSpPr>
                  <a:spLocks noEditPoints="1"/>
                </p:cNvSpPr>
                <p:nvPr/>
              </p:nvSpPr>
              <p:spPr bwMode="auto">
                <a:xfrm>
                  <a:off x="6703496" y="-429219"/>
                  <a:ext cx="690663" cy="522861"/>
                </a:xfrm>
                <a:custGeom>
                  <a:avLst/>
                  <a:gdLst>
                    <a:gd name="T0" fmla="*/ 1870 w 1894"/>
                    <a:gd name="T1" fmla="*/ 214 h 1435"/>
                    <a:gd name="T2" fmla="*/ 24 w 1894"/>
                    <a:gd name="T3" fmla="*/ 214 h 1435"/>
                    <a:gd name="T4" fmla="*/ 0 w 1894"/>
                    <a:gd name="T5" fmla="*/ 246 h 1435"/>
                    <a:gd name="T6" fmla="*/ 0 w 1894"/>
                    <a:gd name="T7" fmla="*/ 1404 h 1435"/>
                    <a:gd name="T8" fmla="*/ 24 w 1894"/>
                    <a:gd name="T9" fmla="*/ 1435 h 1435"/>
                    <a:gd name="T10" fmla="*/ 1870 w 1894"/>
                    <a:gd name="T11" fmla="*/ 1435 h 1435"/>
                    <a:gd name="T12" fmla="*/ 1894 w 1894"/>
                    <a:gd name="T13" fmla="*/ 1404 h 1435"/>
                    <a:gd name="T14" fmla="*/ 1894 w 1894"/>
                    <a:gd name="T15" fmla="*/ 246 h 1435"/>
                    <a:gd name="T16" fmla="*/ 1870 w 1894"/>
                    <a:gd name="T17" fmla="*/ 214 h 1435"/>
                    <a:gd name="T18" fmla="*/ 1822 w 1894"/>
                    <a:gd name="T19" fmla="*/ 1364 h 1435"/>
                    <a:gd name="T20" fmla="*/ 72 w 1894"/>
                    <a:gd name="T21" fmla="*/ 1364 h 1435"/>
                    <a:gd name="T22" fmla="*/ 72 w 1894"/>
                    <a:gd name="T23" fmla="*/ 293 h 1435"/>
                    <a:gd name="T24" fmla="*/ 1822 w 1894"/>
                    <a:gd name="T25" fmla="*/ 293 h 1435"/>
                    <a:gd name="T26" fmla="*/ 1822 w 1894"/>
                    <a:gd name="T27" fmla="*/ 1364 h 1435"/>
                    <a:gd name="T28" fmla="*/ 1822 w 1894"/>
                    <a:gd name="T29" fmla="*/ 1364 h 1435"/>
                    <a:gd name="T30" fmla="*/ 1607 w 1894"/>
                    <a:gd name="T31" fmla="*/ 111 h 1435"/>
                    <a:gd name="T32" fmla="*/ 1568 w 1894"/>
                    <a:gd name="T33" fmla="*/ 111 h 1435"/>
                    <a:gd name="T34" fmla="*/ 1568 w 1894"/>
                    <a:gd name="T35" fmla="*/ 71 h 1435"/>
                    <a:gd name="T36" fmla="*/ 1607 w 1894"/>
                    <a:gd name="T37" fmla="*/ 71 h 1435"/>
                    <a:gd name="T38" fmla="*/ 1607 w 1894"/>
                    <a:gd name="T39" fmla="*/ 111 h 1435"/>
                    <a:gd name="T40" fmla="*/ 1607 w 1894"/>
                    <a:gd name="T41" fmla="*/ 111 h 1435"/>
                    <a:gd name="T42" fmla="*/ 1870 w 1894"/>
                    <a:gd name="T43" fmla="*/ 0 h 1435"/>
                    <a:gd name="T44" fmla="*/ 24 w 1894"/>
                    <a:gd name="T45" fmla="*/ 0 h 1435"/>
                    <a:gd name="T46" fmla="*/ 0 w 1894"/>
                    <a:gd name="T47" fmla="*/ 24 h 1435"/>
                    <a:gd name="T48" fmla="*/ 0 w 1894"/>
                    <a:gd name="T49" fmla="*/ 159 h 1435"/>
                    <a:gd name="T50" fmla="*/ 24 w 1894"/>
                    <a:gd name="T51" fmla="*/ 182 h 1435"/>
                    <a:gd name="T52" fmla="*/ 1870 w 1894"/>
                    <a:gd name="T53" fmla="*/ 182 h 1435"/>
                    <a:gd name="T54" fmla="*/ 1894 w 1894"/>
                    <a:gd name="T55" fmla="*/ 159 h 1435"/>
                    <a:gd name="T56" fmla="*/ 1894 w 1894"/>
                    <a:gd name="T57" fmla="*/ 24 h 1435"/>
                    <a:gd name="T58" fmla="*/ 1870 w 1894"/>
                    <a:gd name="T59" fmla="*/ 0 h 1435"/>
                    <a:gd name="T60" fmla="*/ 1504 w 1894"/>
                    <a:gd name="T61" fmla="*/ 127 h 1435"/>
                    <a:gd name="T62" fmla="*/ 1416 w 1894"/>
                    <a:gd name="T63" fmla="*/ 127 h 1435"/>
                    <a:gd name="T64" fmla="*/ 1416 w 1894"/>
                    <a:gd name="T65" fmla="*/ 111 h 1435"/>
                    <a:gd name="T66" fmla="*/ 1504 w 1894"/>
                    <a:gd name="T67" fmla="*/ 111 h 1435"/>
                    <a:gd name="T68" fmla="*/ 1504 w 1894"/>
                    <a:gd name="T69" fmla="*/ 127 h 1435"/>
                    <a:gd name="T70" fmla="*/ 1504 w 1894"/>
                    <a:gd name="T71" fmla="*/ 127 h 1435"/>
                    <a:gd name="T72" fmla="*/ 1615 w 1894"/>
                    <a:gd name="T73" fmla="*/ 127 h 1435"/>
                    <a:gd name="T74" fmla="*/ 1552 w 1894"/>
                    <a:gd name="T75" fmla="*/ 127 h 1435"/>
                    <a:gd name="T76" fmla="*/ 1552 w 1894"/>
                    <a:gd name="T77" fmla="*/ 56 h 1435"/>
                    <a:gd name="T78" fmla="*/ 1615 w 1894"/>
                    <a:gd name="T79" fmla="*/ 56 h 1435"/>
                    <a:gd name="T80" fmla="*/ 1615 w 1894"/>
                    <a:gd name="T81" fmla="*/ 127 h 1435"/>
                    <a:gd name="T82" fmla="*/ 1615 w 1894"/>
                    <a:gd name="T83" fmla="*/ 127 h 1435"/>
                    <a:gd name="T84" fmla="*/ 1774 w 1894"/>
                    <a:gd name="T85" fmla="*/ 127 h 1435"/>
                    <a:gd name="T86" fmla="*/ 1751 w 1894"/>
                    <a:gd name="T87" fmla="*/ 127 h 1435"/>
                    <a:gd name="T88" fmla="*/ 1735 w 1894"/>
                    <a:gd name="T89" fmla="*/ 111 h 1435"/>
                    <a:gd name="T90" fmla="*/ 1727 w 1894"/>
                    <a:gd name="T91" fmla="*/ 103 h 1435"/>
                    <a:gd name="T92" fmla="*/ 1703 w 1894"/>
                    <a:gd name="T93" fmla="*/ 127 h 1435"/>
                    <a:gd name="T94" fmla="*/ 1703 w 1894"/>
                    <a:gd name="T95" fmla="*/ 127 h 1435"/>
                    <a:gd name="T96" fmla="*/ 1679 w 1894"/>
                    <a:gd name="T97" fmla="*/ 127 h 1435"/>
                    <a:gd name="T98" fmla="*/ 1711 w 1894"/>
                    <a:gd name="T99" fmla="*/ 87 h 1435"/>
                    <a:gd name="T100" fmla="*/ 1679 w 1894"/>
                    <a:gd name="T101" fmla="*/ 56 h 1435"/>
                    <a:gd name="T102" fmla="*/ 1703 w 1894"/>
                    <a:gd name="T103" fmla="*/ 56 h 1435"/>
                    <a:gd name="T104" fmla="*/ 1727 w 1894"/>
                    <a:gd name="T105" fmla="*/ 79 h 1435"/>
                    <a:gd name="T106" fmla="*/ 1751 w 1894"/>
                    <a:gd name="T107" fmla="*/ 56 h 1435"/>
                    <a:gd name="T108" fmla="*/ 1774 w 1894"/>
                    <a:gd name="T109" fmla="*/ 56 h 1435"/>
                    <a:gd name="T110" fmla="*/ 1735 w 1894"/>
                    <a:gd name="T111" fmla="*/ 87 h 1435"/>
                    <a:gd name="T112" fmla="*/ 1774 w 1894"/>
                    <a:gd name="T113" fmla="*/ 127 h 1435"/>
                    <a:gd name="T114" fmla="*/ 1774 w 1894"/>
                    <a:gd name="T115" fmla="*/ 127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4" h="1435">
                      <a:moveTo>
                        <a:pt x="1870" y="214"/>
                      </a:moveTo>
                      <a:cubicBezTo>
                        <a:pt x="24" y="214"/>
                        <a:pt x="24" y="214"/>
                        <a:pt x="24" y="214"/>
                      </a:cubicBezTo>
                      <a:cubicBezTo>
                        <a:pt x="8" y="214"/>
                        <a:pt x="0" y="230"/>
                        <a:pt x="0" y="246"/>
                      </a:cubicBezTo>
                      <a:cubicBezTo>
                        <a:pt x="0" y="1404"/>
                        <a:pt x="0" y="1404"/>
                        <a:pt x="0" y="1404"/>
                      </a:cubicBezTo>
                      <a:cubicBezTo>
                        <a:pt x="0" y="1420"/>
                        <a:pt x="8" y="1435"/>
                        <a:pt x="24" y="1435"/>
                      </a:cubicBezTo>
                      <a:cubicBezTo>
                        <a:pt x="1870" y="1435"/>
                        <a:pt x="1870" y="1435"/>
                        <a:pt x="1870" y="1435"/>
                      </a:cubicBezTo>
                      <a:cubicBezTo>
                        <a:pt x="1886" y="1435"/>
                        <a:pt x="1894" y="1420"/>
                        <a:pt x="1894" y="1404"/>
                      </a:cubicBezTo>
                      <a:cubicBezTo>
                        <a:pt x="1894" y="246"/>
                        <a:pt x="1894" y="246"/>
                        <a:pt x="1894" y="246"/>
                      </a:cubicBezTo>
                      <a:cubicBezTo>
                        <a:pt x="1894" y="230"/>
                        <a:pt x="1886" y="214"/>
                        <a:pt x="1870" y="214"/>
                      </a:cubicBezTo>
                      <a:close/>
                      <a:moveTo>
                        <a:pt x="1822" y="1364"/>
                      </a:moveTo>
                      <a:cubicBezTo>
                        <a:pt x="72" y="1364"/>
                        <a:pt x="72" y="1364"/>
                        <a:pt x="72" y="1364"/>
                      </a:cubicBezTo>
                      <a:cubicBezTo>
                        <a:pt x="72" y="293"/>
                        <a:pt x="72" y="293"/>
                        <a:pt x="72" y="293"/>
                      </a:cubicBezTo>
                      <a:cubicBezTo>
                        <a:pt x="1822" y="293"/>
                        <a:pt x="1822" y="293"/>
                        <a:pt x="1822" y="293"/>
                      </a:cubicBezTo>
                      <a:cubicBezTo>
                        <a:pt x="1822" y="1364"/>
                        <a:pt x="1822" y="1364"/>
                        <a:pt x="1822" y="1364"/>
                      </a:cubicBezTo>
                      <a:cubicBezTo>
                        <a:pt x="1822" y="1364"/>
                        <a:pt x="1822" y="1364"/>
                        <a:pt x="1822" y="1364"/>
                      </a:cubicBezTo>
                      <a:close/>
                      <a:moveTo>
                        <a:pt x="1607" y="111"/>
                      </a:moveTo>
                      <a:cubicBezTo>
                        <a:pt x="1568" y="111"/>
                        <a:pt x="1568" y="111"/>
                        <a:pt x="1568" y="111"/>
                      </a:cubicBezTo>
                      <a:cubicBezTo>
                        <a:pt x="1568" y="71"/>
                        <a:pt x="1568" y="71"/>
                        <a:pt x="1568" y="71"/>
                      </a:cubicBezTo>
                      <a:cubicBezTo>
                        <a:pt x="1607" y="71"/>
                        <a:pt x="1607" y="71"/>
                        <a:pt x="1607" y="71"/>
                      </a:cubicBezTo>
                      <a:cubicBezTo>
                        <a:pt x="1607" y="111"/>
                        <a:pt x="1607" y="111"/>
                        <a:pt x="1607" y="111"/>
                      </a:cubicBezTo>
                      <a:cubicBezTo>
                        <a:pt x="1607" y="111"/>
                        <a:pt x="1607" y="111"/>
                        <a:pt x="1607" y="111"/>
                      </a:cubicBezTo>
                      <a:close/>
                      <a:moveTo>
                        <a:pt x="1870" y="0"/>
                      </a:moveTo>
                      <a:cubicBezTo>
                        <a:pt x="24" y="0"/>
                        <a:pt x="24" y="0"/>
                        <a:pt x="24" y="0"/>
                      </a:cubicBezTo>
                      <a:cubicBezTo>
                        <a:pt x="8" y="0"/>
                        <a:pt x="0" y="8"/>
                        <a:pt x="0" y="24"/>
                      </a:cubicBezTo>
                      <a:cubicBezTo>
                        <a:pt x="0" y="159"/>
                        <a:pt x="0" y="159"/>
                        <a:pt x="0" y="159"/>
                      </a:cubicBezTo>
                      <a:cubicBezTo>
                        <a:pt x="0" y="175"/>
                        <a:pt x="8" y="182"/>
                        <a:pt x="24" y="182"/>
                      </a:cubicBezTo>
                      <a:cubicBezTo>
                        <a:pt x="1870" y="182"/>
                        <a:pt x="1870" y="182"/>
                        <a:pt x="1870" y="182"/>
                      </a:cubicBezTo>
                      <a:cubicBezTo>
                        <a:pt x="1886" y="182"/>
                        <a:pt x="1894" y="175"/>
                        <a:pt x="1894" y="159"/>
                      </a:cubicBezTo>
                      <a:cubicBezTo>
                        <a:pt x="1894" y="24"/>
                        <a:pt x="1894" y="24"/>
                        <a:pt x="1894" y="24"/>
                      </a:cubicBezTo>
                      <a:cubicBezTo>
                        <a:pt x="1894" y="8"/>
                        <a:pt x="1886" y="0"/>
                        <a:pt x="1870" y="0"/>
                      </a:cubicBezTo>
                      <a:close/>
                      <a:moveTo>
                        <a:pt x="1504" y="127"/>
                      </a:moveTo>
                      <a:cubicBezTo>
                        <a:pt x="1416" y="127"/>
                        <a:pt x="1416" y="127"/>
                        <a:pt x="1416" y="127"/>
                      </a:cubicBezTo>
                      <a:cubicBezTo>
                        <a:pt x="1416" y="111"/>
                        <a:pt x="1416" y="111"/>
                        <a:pt x="1416" y="111"/>
                      </a:cubicBezTo>
                      <a:cubicBezTo>
                        <a:pt x="1504" y="111"/>
                        <a:pt x="1504" y="111"/>
                        <a:pt x="1504" y="111"/>
                      </a:cubicBezTo>
                      <a:cubicBezTo>
                        <a:pt x="1504" y="127"/>
                        <a:pt x="1504" y="127"/>
                        <a:pt x="1504" y="127"/>
                      </a:cubicBezTo>
                      <a:cubicBezTo>
                        <a:pt x="1504" y="127"/>
                        <a:pt x="1504" y="127"/>
                        <a:pt x="1504" y="127"/>
                      </a:cubicBezTo>
                      <a:close/>
                      <a:moveTo>
                        <a:pt x="1615" y="127"/>
                      </a:moveTo>
                      <a:cubicBezTo>
                        <a:pt x="1552" y="127"/>
                        <a:pt x="1552" y="127"/>
                        <a:pt x="1552" y="127"/>
                      </a:cubicBezTo>
                      <a:cubicBezTo>
                        <a:pt x="1552" y="56"/>
                        <a:pt x="1552" y="56"/>
                        <a:pt x="1552" y="56"/>
                      </a:cubicBezTo>
                      <a:cubicBezTo>
                        <a:pt x="1615" y="56"/>
                        <a:pt x="1615" y="56"/>
                        <a:pt x="1615" y="56"/>
                      </a:cubicBezTo>
                      <a:cubicBezTo>
                        <a:pt x="1615" y="127"/>
                        <a:pt x="1615" y="127"/>
                        <a:pt x="1615" y="127"/>
                      </a:cubicBezTo>
                      <a:cubicBezTo>
                        <a:pt x="1615" y="127"/>
                        <a:pt x="1615" y="127"/>
                        <a:pt x="1615" y="127"/>
                      </a:cubicBezTo>
                      <a:close/>
                      <a:moveTo>
                        <a:pt x="1774" y="127"/>
                      </a:moveTo>
                      <a:cubicBezTo>
                        <a:pt x="1751" y="127"/>
                        <a:pt x="1751" y="127"/>
                        <a:pt x="1751" y="127"/>
                      </a:cubicBezTo>
                      <a:cubicBezTo>
                        <a:pt x="1735" y="111"/>
                        <a:pt x="1735" y="111"/>
                        <a:pt x="1735" y="111"/>
                      </a:cubicBezTo>
                      <a:cubicBezTo>
                        <a:pt x="1727" y="103"/>
                        <a:pt x="1727" y="103"/>
                        <a:pt x="1727" y="103"/>
                      </a:cubicBezTo>
                      <a:cubicBezTo>
                        <a:pt x="1703" y="127"/>
                        <a:pt x="1703" y="127"/>
                        <a:pt x="1703" y="127"/>
                      </a:cubicBezTo>
                      <a:cubicBezTo>
                        <a:pt x="1703" y="127"/>
                        <a:pt x="1703" y="127"/>
                        <a:pt x="1703" y="127"/>
                      </a:cubicBezTo>
                      <a:cubicBezTo>
                        <a:pt x="1679" y="127"/>
                        <a:pt x="1679" y="127"/>
                        <a:pt x="1679" y="127"/>
                      </a:cubicBezTo>
                      <a:cubicBezTo>
                        <a:pt x="1711" y="87"/>
                        <a:pt x="1711" y="87"/>
                        <a:pt x="1711" y="87"/>
                      </a:cubicBezTo>
                      <a:cubicBezTo>
                        <a:pt x="1679" y="56"/>
                        <a:pt x="1679" y="56"/>
                        <a:pt x="1679" y="56"/>
                      </a:cubicBezTo>
                      <a:cubicBezTo>
                        <a:pt x="1703" y="56"/>
                        <a:pt x="1703" y="56"/>
                        <a:pt x="1703" y="56"/>
                      </a:cubicBezTo>
                      <a:cubicBezTo>
                        <a:pt x="1727" y="79"/>
                        <a:pt x="1727" y="79"/>
                        <a:pt x="1727" y="79"/>
                      </a:cubicBezTo>
                      <a:cubicBezTo>
                        <a:pt x="1751" y="56"/>
                        <a:pt x="1751" y="56"/>
                        <a:pt x="1751" y="56"/>
                      </a:cubicBezTo>
                      <a:cubicBezTo>
                        <a:pt x="1774" y="56"/>
                        <a:pt x="1774" y="56"/>
                        <a:pt x="1774" y="56"/>
                      </a:cubicBezTo>
                      <a:cubicBezTo>
                        <a:pt x="1735" y="87"/>
                        <a:pt x="1735" y="87"/>
                        <a:pt x="1735" y="87"/>
                      </a:cubicBezTo>
                      <a:cubicBezTo>
                        <a:pt x="1774" y="127"/>
                        <a:pt x="1774" y="127"/>
                        <a:pt x="1774" y="127"/>
                      </a:cubicBezTo>
                      <a:cubicBezTo>
                        <a:pt x="1774" y="127"/>
                        <a:pt x="1774" y="127"/>
                        <a:pt x="1774"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6" name="Freeform 9"/>
                <p:cNvSpPr>
                  <a:spLocks noEditPoints="1"/>
                </p:cNvSpPr>
                <p:nvPr/>
              </p:nvSpPr>
              <p:spPr bwMode="auto">
                <a:xfrm>
                  <a:off x="6852499" y="-281905"/>
                  <a:ext cx="392657" cy="316491"/>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91" name="Rectangle 90"/>
              <p:cNvSpPr/>
              <p:nvPr/>
            </p:nvSpPr>
            <p:spPr bwMode="auto">
              <a:xfrm>
                <a:off x="11363740" y="-380020"/>
                <a:ext cx="757887" cy="56762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pSp>
            <p:nvGrpSpPr>
              <p:cNvPr id="92" name="Group 91"/>
              <p:cNvGrpSpPr/>
              <p:nvPr/>
            </p:nvGrpSpPr>
            <p:grpSpPr>
              <a:xfrm>
                <a:off x="11344853" y="-382545"/>
                <a:ext cx="757887" cy="573752"/>
                <a:chOff x="6703496" y="-429219"/>
                <a:chExt cx="690663" cy="522861"/>
              </a:xfrm>
            </p:grpSpPr>
            <p:sp>
              <p:nvSpPr>
                <p:cNvPr id="93" name="Freeform 5"/>
                <p:cNvSpPr>
                  <a:spLocks noEditPoints="1"/>
                </p:cNvSpPr>
                <p:nvPr/>
              </p:nvSpPr>
              <p:spPr bwMode="auto">
                <a:xfrm>
                  <a:off x="6703496" y="-429219"/>
                  <a:ext cx="690663" cy="522861"/>
                </a:xfrm>
                <a:custGeom>
                  <a:avLst/>
                  <a:gdLst>
                    <a:gd name="T0" fmla="*/ 1870 w 1894"/>
                    <a:gd name="T1" fmla="*/ 214 h 1435"/>
                    <a:gd name="T2" fmla="*/ 24 w 1894"/>
                    <a:gd name="T3" fmla="*/ 214 h 1435"/>
                    <a:gd name="T4" fmla="*/ 0 w 1894"/>
                    <a:gd name="T5" fmla="*/ 246 h 1435"/>
                    <a:gd name="T6" fmla="*/ 0 w 1894"/>
                    <a:gd name="T7" fmla="*/ 1404 h 1435"/>
                    <a:gd name="T8" fmla="*/ 24 w 1894"/>
                    <a:gd name="T9" fmla="*/ 1435 h 1435"/>
                    <a:gd name="T10" fmla="*/ 1870 w 1894"/>
                    <a:gd name="T11" fmla="*/ 1435 h 1435"/>
                    <a:gd name="T12" fmla="*/ 1894 w 1894"/>
                    <a:gd name="T13" fmla="*/ 1404 h 1435"/>
                    <a:gd name="T14" fmla="*/ 1894 w 1894"/>
                    <a:gd name="T15" fmla="*/ 246 h 1435"/>
                    <a:gd name="T16" fmla="*/ 1870 w 1894"/>
                    <a:gd name="T17" fmla="*/ 214 h 1435"/>
                    <a:gd name="T18" fmla="*/ 1822 w 1894"/>
                    <a:gd name="T19" fmla="*/ 1364 h 1435"/>
                    <a:gd name="T20" fmla="*/ 72 w 1894"/>
                    <a:gd name="T21" fmla="*/ 1364 h 1435"/>
                    <a:gd name="T22" fmla="*/ 72 w 1894"/>
                    <a:gd name="T23" fmla="*/ 293 h 1435"/>
                    <a:gd name="T24" fmla="*/ 1822 w 1894"/>
                    <a:gd name="T25" fmla="*/ 293 h 1435"/>
                    <a:gd name="T26" fmla="*/ 1822 w 1894"/>
                    <a:gd name="T27" fmla="*/ 1364 h 1435"/>
                    <a:gd name="T28" fmla="*/ 1822 w 1894"/>
                    <a:gd name="T29" fmla="*/ 1364 h 1435"/>
                    <a:gd name="T30" fmla="*/ 1607 w 1894"/>
                    <a:gd name="T31" fmla="*/ 111 h 1435"/>
                    <a:gd name="T32" fmla="*/ 1568 w 1894"/>
                    <a:gd name="T33" fmla="*/ 111 h 1435"/>
                    <a:gd name="T34" fmla="*/ 1568 w 1894"/>
                    <a:gd name="T35" fmla="*/ 71 h 1435"/>
                    <a:gd name="T36" fmla="*/ 1607 w 1894"/>
                    <a:gd name="T37" fmla="*/ 71 h 1435"/>
                    <a:gd name="T38" fmla="*/ 1607 w 1894"/>
                    <a:gd name="T39" fmla="*/ 111 h 1435"/>
                    <a:gd name="T40" fmla="*/ 1607 w 1894"/>
                    <a:gd name="T41" fmla="*/ 111 h 1435"/>
                    <a:gd name="T42" fmla="*/ 1870 w 1894"/>
                    <a:gd name="T43" fmla="*/ 0 h 1435"/>
                    <a:gd name="T44" fmla="*/ 24 w 1894"/>
                    <a:gd name="T45" fmla="*/ 0 h 1435"/>
                    <a:gd name="T46" fmla="*/ 0 w 1894"/>
                    <a:gd name="T47" fmla="*/ 24 h 1435"/>
                    <a:gd name="T48" fmla="*/ 0 w 1894"/>
                    <a:gd name="T49" fmla="*/ 159 h 1435"/>
                    <a:gd name="T50" fmla="*/ 24 w 1894"/>
                    <a:gd name="T51" fmla="*/ 182 h 1435"/>
                    <a:gd name="T52" fmla="*/ 1870 w 1894"/>
                    <a:gd name="T53" fmla="*/ 182 h 1435"/>
                    <a:gd name="T54" fmla="*/ 1894 w 1894"/>
                    <a:gd name="T55" fmla="*/ 159 h 1435"/>
                    <a:gd name="T56" fmla="*/ 1894 w 1894"/>
                    <a:gd name="T57" fmla="*/ 24 h 1435"/>
                    <a:gd name="T58" fmla="*/ 1870 w 1894"/>
                    <a:gd name="T59" fmla="*/ 0 h 1435"/>
                    <a:gd name="T60" fmla="*/ 1504 w 1894"/>
                    <a:gd name="T61" fmla="*/ 127 h 1435"/>
                    <a:gd name="T62" fmla="*/ 1416 w 1894"/>
                    <a:gd name="T63" fmla="*/ 127 h 1435"/>
                    <a:gd name="T64" fmla="*/ 1416 w 1894"/>
                    <a:gd name="T65" fmla="*/ 111 h 1435"/>
                    <a:gd name="T66" fmla="*/ 1504 w 1894"/>
                    <a:gd name="T67" fmla="*/ 111 h 1435"/>
                    <a:gd name="T68" fmla="*/ 1504 w 1894"/>
                    <a:gd name="T69" fmla="*/ 127 h 1435"/>
                    <a:gd name="T70" fmla="*/ 1504 w 1894"/>
                    <a:gd name="T71" fmla="*/ 127 h 1435"/>
                    <a:gd name="T72" fmla="*/ 1615 w 1894"/>
                    <a:gd name="T73" fmla="*/ 127 h 1435"/>
                    <a:gd name="T74" fmla="*/ 1552 w 1894"/>
                    <a:gd name="T75" fmla="*/ 127 h 1435"/>
                    <a:gd name="T76" fmla="*/ 1552 w 1894"/>
                    <a:gd name="T77" fmla="*/ 56 h 1435"/>
                    <a:gd name="T78" fmla="*/ 1615 w 1894"/>
                    <a:gd name="T79" fmla="*/ 56 h 1435"/>
                    <a:gd name="T80" fmla="*/ 1615 w 1894"/>
                    <a:gd name="T81" fmla="*/ 127 h 1435"/>
                    <a:gd name="T82" fmla="*/ 1615 w 1894"/>
                    <a:gd name="T83" fmla="*/ 127 h 1435"/>
                    <a:gd name="T84" fmla="*/ 1774 w 1894"/>
                    <a:gd name="T85" fmla="*/ 127 h 1435"/>
                    <a:gd name="T86" fmla="*/ 1751 w 1894"/>
                    <a:gd name="T87" fmla="*/ 127 h 1435"/>
                    <a:gd name="T88" fmla="*/ 1735 w 1894"/>
                    <a:gd name="T89" fmla="*/ 111 h 1435"/>
                    <a:gd name="T90" fmla="*/ 1727 w 1894"/>
                    <a:gd name="T91" fmla="*/ 103 h 1435"/>
                    <a:gd name="T92" fmla="*/ 1703 w 1894"/>
                    <a:gd name="T93" fmla="*/ 127 h 1435"/>
                    <a:gd name="T94" fmla="*/ 1703 w 1894"/>
                    <a:gd name="T95" fmla="*/ 127 h 1435"/>
                    <a:gd name="T96" fmla="*/ 1679 w 1894"/>
                    <a:gd name="T97" fmla="*/ 127 h 1435"/>
                    <a:gd name="T98" fmla="*/ 1711 w 1894"/>
                    <a:gd name="T99" fmla="*/ 87 h 1435"/>
                    <a:gd name="T100" fmla="*/ 1679 w 1894"/>
                    <a:gd name="T101" fmla="*/ 56 h 1435"/>
                    <a:gd name="T102" fmla="*/ 1703 w 1894"/>
                    <a:gd name="T103" fmla="*/ 56 h 1435"/>
                    <a:gd name="T104" fmla="*/ 1727 w 1894"/>
                    <a:gd name="T105" fmla="*/ 79 h 1435"/>
                    <a:gd name="T106" fmla="*/ 1751 w 1894"/>
                    <a:gd name="T107" fmla="*/ 56 h 1435"/>
                    <a:gd name="T108" fmla="*/ 1774 w 1894"/>
                    <a:gd name="T109" fmla="*/ 56 h 1435"/>
                    <a:gd name="T110" fmla="*/ 1735 w 1894"/>
                    <a:gd name="T111" fmla="*/ 87 h 1435"/>
                    <a:gd name="T112" fmla="*/ 1774 w 1894"/>
                    <a:gd name="T113" fmla="*/ 127 h 1435"/>
                    <a:gd name="T114" fmla="*/ 1774 w 1894"/>
                    <a:gd name="T115" fmla="*/ 127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4" h="1435">
                      <a:moveTo>
                        <a:pt x="1870" y="214"/>
                      </a:moveTo>
                      <a:cubicBezTo>
                        <a:pt x="24" y="214"/>
                        <a:pt x="24" y="214"/>
                        <a:pt x="24" y="214"/>
                      </a:cubicBezTo>
                      <a:cubicBezTo>
                        <a:pt x="8" y="214"/>
                        <a:pt x="0" y="230"/>
                        <a:pt x="0" y="246"/>
                      </a:cubicBezTo>
                      <a:cubicBezTo>
                        <a:pt x="0" y="1404"/>
                        <a:pt x="0" y="1404"/>
                        <a:pt x="0" y="1404"/>
                      </a:cubicBezTo>
                      <a:cubicBezTo>
                        <a:pt x="0" y="1420"/>
                        <a:pt x="8" y="1435"/>
                        <a:pt x="24" y="1435"/>
                      </a:cubicBezTo>
                      <a:cubicBezTo>
                        <a:pt x="1870" y="1435"/>
                        <a:pt x="1870" y="1435"/>
                        <a:pt x="1870" y="1435"/>
                      </a:cubicBezTo>
                      <a:cubicBezTo>
                        <a:pt x="1886" y="1435"/>
                        <a:pt x="1894" y="1420"/>
                        <a:pt x="1894" y="1404"/>
                      </a:cubicBezTo>
                      <a:cubicBezTo>
                        <a:pt x="1894" y="246"/>
                        <a:pt x="1894" y="246"/>
                        <a:pt x="1894" y="246"/>
                      </a:cubicBezTo>
                      <a:cubicBezTo>
                        <a:pt x="1894" y="230"/>
                        <a:pt x="1886" y="214"/>
                        <a:pt x="1870" y="214"/>
                      </a:cubicBezTo>
                      <a:close/>
                      <a:moveTo>
                        <a:pt x="1822" y="1364"/>
                      </a:moveTo>
                      <a:cubicBezTo>
                        <a:pt x="72" y="1364"/>
                        <a:pt x="72" y="1364"/>
                        <a:pt x="72" y="1364"/>
                      </a:cubicBezTo>
                      <a:cubicBezTo>
                        <a:pt x="72" y="293"/>
                        <a:pt x="72" y="293"/>
                        <a:pt x="72" y="293"/>
                      </a:cubicBezTo>
                      <a:cubicBezTo>
                        <a:pt x="1822" y="293"/>
                        <a:pt x="1822" y="293"/>
                        <a:pt x="1822" y="293"/>
                      </a:cubicBezTo>
                      <a:cubicBezTo>
                        <a:pt x="1822" y="1364"/>
                        <a:pt x="1822" y="1364"/>
                        <a:pt x="1822" y="1364"/>
                      </a:cubicBezTo>
                      <a:cubicBezTo>
                        <a:pt x="1822" y="1364"/>
                        <a:pt x="1822" y="1364"/>
                        <a:pt x="1822" y="1364"/>
                      </a:cubicBezTo>
                      <a:close/>
                      <a:moveTo>
                        <a:pt x="1607" y="111"/>
                      </a:moveTo>
                      <a:cubicBezTo>
                        <a:pt x="1568" y="111"/>
                        <a:pt x="1568" y="111"/>
                        <a:pt x="1568" y="111"/>
                      </a:cubicBezTo>
                      <a:cubicBezTo>
                        <a:pt x="1568" y="71"/>
                        <a:pt x="1568" y="71"/>
                        <a:pt x="1568" y="71"/>
                      </a:cubicBezTo>
                      <a:cubicBezTo>
                        <a:pt x="1607" y="71"/>
                        <a:pt x="1607" y="71"/>
                        <a:pt x="1607" y="71"/>
                      </a:cubicBezTo>
                      <a:cubicBezTo>
                        <a:pt x="1607" y="111"/>
                        <a:pt x="1607" y="111"/>
                        <a:pt x="1607" y="111"/>
                      </a:cubicBezTo>
                      <a:cubicBezTo>
                        <a:pt x="1607" y="111"/>
                        <a:pt x="1607" y="111"/>
                        <a:pt x="1607" y="111"/>
                      </a:cubicBezTo>
                      <a:close/>
                      <a:moveTo>
                        <a:pt x="1870" y="0"/>
                      </a:moveTo>
                      <a:cubicBezTo>
                        <a:pt x="24" y="0"/>
                        <a:pt x="24" y="0"/>
                        <a:pt x="24" y="0"/>
                      </a:cubicBezTo>
                      <a:cubicBezTo>
                        <a:pt x="8" y="0"/>
                        <a:pt x="0" y="8"/>
                        <a:pt x="0" y="24"/>
                      </a:cubicBezTo>
                      <a:cubicBezTo>
                        <a:pt x="0" y="159"/>
                        <a:pt x="0" y="159"/>
                        <a:pt x="0" y="159"/>
                      </a:cubicBezTo>
                      <a:cubicBezTo>
                        <a:pt x="0" y="175"/>
                        <a:pt x="8" y="182"/>
                        <a:pt x="24" y="182"/>
                      </a:cubicBezTo>
                      <a:cubicBezTo>
                        <a:pt x="1870" y="182"/>
                        <a:pt x="1870" y="182"/>
                        <a:pt x="1870" y="182"/>
                      </a:cubicBezTo>
                      <a:cubicBezTo>
                        <a:pt x="1886" y="182"/>
                        <a:pt x="1894" y="175"/>
                        <a:pt x="1894" y="159"/>
                      </a:cubicBezTo>
                      <a:cubicBezTo>
                        <a:pt x="1894" y="24"/>
                        <a:pt x="1894" y="24"/>
                        <a:pt x="1894" y="24"/>
                      </a:cubicBezTo>
                      <a:cubicBezTo>
                        <a:pt x="1894" y="8"/>
                        <a:pt x="1886" y="0"/>
                        <a:pt x="1870" y="0"/>
                      </a:cubicBezTo>
                      <a:close/>
                      <a:moveTo>
                        <a:pt x="1504" y="127"/>
                      </a:moveTo>
                      <a:cubicBezTo>
                        <a:pt x="1416" y="127"/>
                        <a:pt x="1416" y="127"/>
                        <a:pt x="1416" y="127"/>
                      </a:cubicBezTo>
                      <a:cubicBezTo>
                        <a:pt x="1416" y="111"/>
                        <a:pt x="1416" y="111"/>
                        <a:pt x="1416" y="111"/>
                      </a:cubicBezTo>
                      <a:cubicBezTo>
                        <a:pt x="1504" y="111"/>
                        <a:pt x="1504" y="111"/>
                        <a:pt x="1504" y="111"/>
                      </a:cubicBezTo>
                      <a:cubicBezTo>
                        <a:pt x="1504" y="127"/>
                        <a:pt x="1504" y="127"/>
                        <a:pt x="1504" y="127"/>
                      </a:cubicBezTo>
                      <a:cubicBezTo>
                        <a:pt x="1504" y="127"/>
                        <a:pt x="1504" y="127"/>
                        <a:pt x="1504" y="127"/>
                      </a:cubicBezTo>
                      <a:close/>
                      <a:moveTo>
                        <a:pt x="1615" y="127"/>
                      </a:moveTo>
                      <a:cubicBezTo>
                        <a:pt x="1552" y="127"/>
                        <a:pt x="1552" y="127"/>
                        <a:pt x="1552" y="127"/>
                      </a:cubicBezTo>
                      <a:cubicBezTo>
                        <a:pt x="1552" y="56"/>
                        <a:pt x="1552" y="56"/>
                        <a:pt x="1552" y="56"/>
                      </a:cubicBezTo>
                      <a:cubicBezTo>
                        <a:pt x="1615" y="56"/>
                        <a:pt x="1615" y="56"/>
                        <a:pt x="1615" y="56"/>
                      </a:cubicBezTo>
                      <a:cubicBezTo>
                        <a:pt x="1615" y="127"/>
                        <a:pt x="1615" y="127"/>
                        <a:pt x="1615" y="127"/>
                      </a:cubicBezTo>
                      <a:cubicBezTo>
                        <a:pt x="1615" y="127"/>
                        <a:pt x="1615" y="127"/>
                        <a:pt x="1615" y="127"/>
                      </a:cubicBezTo>
                      <a:close/>
                      <a:moveTo>
                        <a:pt x="1774" y="127"/>
                      </a:moveTo>
                      <a:cubicBezTo>
                        <a:pt x="1751" y="127"/>
                        <a:pt x="1751" y="127"/>
                        <a:pt x="1751" y="127"/>
                      </a:cubicBezTo>
                      <a:cubicBezTo>
                        <a:pt x="1735" y="111"/>
                        <a:pt x="1735" y="111"/>
                        <a:pt x="1735" y="111"/>
                      </a:cubicBezTo>
                      <a:cubicBezTo>
                        <a:pt x="1727" y="103"/>
                        <a:pt x="1727" y="103"/>
                        <a:pt x="1727" y="103"/>
                      </a:cubicBezTo>
                      <a:cubicBezTo>
                        <a:pt x="1703" y="127"/>
                        <a:pt x="1703" y="127"/>
                        <a:pt x="1703" y="127"/>
                      </a:cubicBezTo>
                      <a:cubicBezTo>
                        <a:pt x="1703" y="127"/>
                        <a:pt x="1703" y="127"/>
                        <a:pt x="1703" y="127"/>
                      </a:cubicBezTo>
                      <a:cubicBezTo>
                        <a:pt x="1679" y="127"/>
                        <a:pt x="1679" y="127"/>
                        <a:pt x="1679" y="127"/>
                      </a:cubicBezTo>
                      <a:cubicBezTo>
                        <a:pt x="1711" y="87"/>
                        <a:pt x="1711" y="87"/>
                        <a:pt x="1711" y="87"/>
                      </a:cubicBezTo>
                      <a:cubicBezTo>
                        <a:pt x="1679" y="56"/>
                        <a:pt x="1679" y="56"/>
                        <a:pt x="1679" y="56"/>
                      </a:cubicBezTo>
                      <a:cubicBezTo>
                        <a:pt x="1703" y="56"/>
                        <a:pt x="1703" y="56"/>
                        <a:pt x="1703" y="56"/>
                      </a:cubicBezTo>
                      <a:cubicBezTo>
                        <a:pt x="1727" y="79"/>
                        <a:pt x="1727" y="79"/>
                        <a:pt x="1727" y="79"/>
                      </a:cubicBezTo>
                      <a:cubicBezTo>
                        <a:pt x="1751" y="56"/>
                        <a:pt x="1751" y="56"/>
                        <a:pt x="1751" y="56"/>
                      </a:cubicBezTo>
                      <a:cubicBezTo>
                        <a:pt x="1774" y="56"/>
                        <a:pt x="1774" y="56"/>
                        <a:pt x="1774" y="56"/>
                      </a:cubicBezTo>
                      <a:cubicBezTo>
                        <a:pt x="1735" y="87"/>
                        <a:pt x="1735" y="87"/>
                        <a:pt x="1735" y="87"/>
                      </a:cubicBezTo>
                      <a:cubicBezTo>
                        <a:pt x="1774" y="127"/>
                        <a:pt x="1774" y="127"/>
                        <a:pt x="1774" y="127"/>
                      </a:cubicBezTo>
                      <a:cubicBezTo>
                        <a:pt x="1774" y="127"/>
                        <a:pt x="1774" y="127"/>
                        <a:pt x="1774"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4" name="Freeform 9"/>
                <p:cNvSpPr>
                  <a:spLocks noEditPoints="1"/>
                </p:cNvSpPr>
                <p:nvPr/>
              </p:nvSpPr>
              <p:spPr bwMode="auto">
                <a:xfrm>
                  <a:off x="6852499" y="-281905"/>
                  <a:ext cx="392657" cy="316491"/>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cxnSp>
        <p:nvCxnSpPr>
          <p:cNvPr id="100" name="Straight Connector 99"/>
          <p:cNvCxnSpPr/>
          <p:nvPr/>
        </p:nvCxnSpPr>
        <p:spPr>
          <a:xfrm>
            <a:off x="11666483" y="1933793"/>
            <a:ext cx="0" cy="2910498"/>
          </a:xfrm>
          <a:prstGeom prst="line">
            <a:avLst/>
          </a:prstGeom>
          <a:ln w="44450" cap="rnd">
            <a:solidFill>
              <a:srgbClr val="00BCF2"/>
            </a:solidFill>
            <a:prstDash val="sysDot"/>
            <a:headEnd type="triangl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9247287" y="3152124"/>
            <a:ext cx="792181" cy="4209"/>
          </a:xfrm>
          <a:prstGeom prst="line">
            <a:avLst/>
          </a:prstGeom>
          <a:ln w="44450" cap="rnd">
            <a:solidFill>
              <a:srgbClr val="00BCF2"/>
            </a:solidFill>
            <a:prstDash val="sysDot"/>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49000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86445" y="3714264"/>
            <a:ext cx="6380162" cy="1181862"/>
          </a:xfrm>
          <a:prstGeom prst="rect">
            <a:avLst/>
          </a:prstGeom>
        </p:spPr>
        <p:txBody>
          <a:bodyPr vert="horz" lIns="0" tIns="0" rIns="0" bIns="0" rtlCol="0">
            <a:sp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a:lnSpc>
                <a:spcPct val="100000"/>
              </a:lnSpc>
              <a:buNone/>
            </a:pPr>
            <a:r>
              <a:rPr lang="en-US" sz="2400" dirty="0" smtClean="0">
                <a:latin typeface="+mn-lt"/>
              </a:rPr>
              <a:t>What is a cloud service?</a:t>
            </a:r>
          </a:p>
          <a:p>
            <a:pPr marL="3175" indent="0">
              <a:lnSpc>
                <a:spcPct val="100000"/>
              </a:lnSpc>
              <a:buNone/>
            </a:pPr>
            <a:r>
              <a:rPr lang="en-US" sz="2400" dirty="0" smtClean="0">
                <a:latin typeface="+mn-lt"/>
              </a:rPr>
              <a:t>What does a </a:t>
            </a:r>
            <a:r>
              <a:rPr lang="en-US" sz="2400" dirty="0" err="1" smtClean="0">
                <a:latin typeface="+mn-lt"/>
              </a:rPr>
              <a:t>PaaS</a:t>
            </a:r>
            <a:r>
              <a:rPr lang="en-US" sz="2400" dirty="0">
                <a:latin typeface="+mn-lt"/>
              </a:rPr>
              <a:t> </a:t>
            </a:r>
            <a:r>
              <a:rPr lang="en-US" sz="2400" dirty="0" smtClean="0">
                <a:latin typeface="+mn-lt"/>
              </a:rPr>
              <a:t>Cloud Service deployment look like for an IT guy?</a:t>
            </a:r>
          </a:p>
        </p:txBody>
      </p:sp>
      <p:sp>
        <p:nvSpPr>
          <p:cNvPr id="3" name="Title 2"/>
          <p:cNvSpPr>
            <a:spLocks noGrp="1"/>
          </p:cNvSpPr>
          <p:nvPr>
            <p:ph type="title"/>
          </p:nvPr>
        </p:nvSpPr>
        <p:spPr/>
        <p:txBody>
          <a:bodyPr/>
          <a:lstStyle/>
          <a:p>
            <a:r>
              <a:rPr lang="en-US" dirty="0" smtClean="0"/>
              <a:t>Cloud Services</a:t>
            </a:r>
            <a:endParaRPr lang="en-US" dirty="0"/>
          </a:p>
        </p:txBody>
      </p:sp>
      <p:pic>
        <p:nvPicPr>
          <p:cNvPr id="5" name="Picture 4"/>
          <p:cNvPicPr>
            <a:picLocks noChangeAspect="1"/>
          </p:cNvPicPr>
          <p:nvPr/>
        </p:nvPicPr>
        <p:blipFill>
          <a:blip r:embed="rId3"/>
          <a:stretch>
            <a:fillRect/>
          </a:stretch>
        </p:blipFill>
        <p:spPr>
          <a:xfrm>
            <a:off x="965423" y="3615036"/>
            <a:ext cx="2408398" cy="2020468"/>
          </a:xfrm>
          <a:prstGeom prst="rect">
            <a:avLst/>
          </a:prstGeom>
        </p:spPr>
      </p:pic>
    </p:spTree>
    <p:extLst>
      <p:ext uri="{BB962C8B-B14F-4D97-AF65-F5344CB8AC3E}">
        <p14:creationId xmlns:p14="http://schemas.microsoft.com/office/powerpoint/2010/main" val="164309587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823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Virtual Machines &amp; Cloud Services</a:t>
            </a:r>
            <a:r>
              <a:rPr lang="en-US" sz="5400" dirty="0"/>
              <a:t/>
            </a:r>
            <a:br>
              <a:rPr lang="en-US" sz="5400" dirty="0"/>
            </a:br>
            <a:r>
              <a:rPr lang="en-US" sz="4000" dirty="0" smtClean="0">
                <a:solidFill>
                  <a:schemeClr val="tx2">
                    <a:alpha val="99000"/>
                  </a:schemeClr>
                </a:solidFill>
              </a:rPr>
              <a:t>VMs exist within a Cloud Service</a:t>
            </a:r>
            <a:endParaRPr lang="en-US" sz="4000" dirty="0">
              <a:solidFill>
                <a:schemeClr val="tx2"/>
              </a:solidFill>
            </a:endParaRPr>
          </a:p>
        </p:txBody>
      </p:sp>
      <p:sp>
        <p:nvSpPr>
          <p:cNvPr id="11" name="Freeform 128"/>
          <p:cNvSpPr>
            <a:spLocks noChangeAspect="1"/>
          </p:cNvSpPr>
          <p:nvPr/>
        </p:nvSpPr>
        <p:spPr bwMode="black">
          <a:xfrm>
            <a:off x="4024204" y="2457624"/>
            <a:ext cx="570150" cy="31495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a:p>
        </p:txBody>
      </p:sp>
      <p:sp>
        <p:nvSpPr>
          <p:cNvPr id="12" name="Rectangle 11"/>
          <p:cNvSpPr/>
          <p:nvPr/>
        </p:nvSpPr>
        <p:spPr bwMode="auto">
          <a:xfrm>
            <a:off x="470723" y="3094359"/>
            <a:ext cx="2085156" cy="20851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24"/>
          <p:cNvSpPr>
            <a:spLocks noEditPoints="1"/>
          </p:cNvSpPr>
          <p:nvPr/>
        </p:nvSpPr>
        <p:spPr bwMode="black">
          <a:xfrm>
            <a:off x="797640" y="3698688"/>
            <a:ext cx="1310884" cy="101253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3" name="Rectangle 12"/>
          <p:cNvSpPr/>
          <p:nvPr>
            <p:custDataLst>
              <p:tags r:id="rId4"/>
            </p:custDataLst>
          </p:nvPr>
        </p:nvSpPr>
        <p:spPr bwMode="auto">
          <a:xfrm>
            <a:off x="3160444" y="2385540"/>
            <a:ext cx="4385031" cy="3774099"/>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chemeClr val="bg1">
                      <a:alpha val="0"/>
                    </a:schemeClr>
                  </a:solidFill>
                </a:ln>
                <a:gradFill>
                  <a:gsLst>
                    <a:gs pos="0">
                      <a:srgbClr val="FFFFFF"/>
                    </a:gs>
                    <a:gs pos="100000">
                      <a:srgbClr val="FFFFFF"/>
                    </a:gs>
                  </a:gsLst>
                  <a:lin ang="5400000" scaled="0"/>
                </a:gradFill>
              </a:rPr>
              <a:t>VM 1</a:t>
            </a:r>
            <a:endParaRPr lang="en-US" sz="3199" cap="all" dirty="0">
              <a:ln>
                <a:solidFill>
                  <a:schemeClr val="bg1">
                    <a:alpha val="0"/>
                  </a:schemeClr>
                </a:solidFill>
              </a:ln>
              <a:gradFill>
                <a:gsLst>
                  <a:gs pos="0">
                    <a:srgbClr val="FFFFFF"/>
                  </a:gs>
                  <a:gs pos="100000">
                    <a:srgbClr val="FFFFFF"/>
                  </a:gs>
                </a:gsLst>
                <a:lin ang="5400000" scaled="0"/>
              </a:gradFill>
            </a:endParaRPr>
          </a:p>
        </p:txBody>
      </p:sp>
      <p:sp>
        <p:nvSpPr>
          <p:cNvPr id="18" name="Rectangle 17"/>
          <p:cNvSpPr/>
          <p:nvPr/>
        </p:nvSpPr>
        <p:spPr bwMode="auto">
          <a:xfrm>
            <a:off x="2990714" y="2232013"/>
            <a:ext cx="4685387" cy="4157169"/>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21" name="TextBox 66"/>
          <p:cNvSpPr txBox="1"/>
          <p:nvPr/>
        </p:nvSpPr>
        <p:spPr>
          <a:xfrm>
            <a:off x="2990714" y="1849945"/>
            <a:ext cx="4685387" cy="276999"/>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000" dirty="0" smtClean="0"/>
              <a:t>Cloud Service</a:t>
            </a:r>
            <a:endParaRPr lang="en-US" sz="2000" dirty="0"/>
          </a:p>
        </p:txBody>
      </p:sp>
      <p:pic>
        <p:nvPicPr>
          <p:cNvPr id="22" name="Virtual machines"/>
          <p:cNvPicPr>
            <a:picLocks noChangeAspect="1"/>
          </p:cNvPicPr>
          <p:nvPr/>
        </p:nvPicPr>
        <p:blipFill>
          <a:blip r:embed="rId9">
            <a:duotone>
              <a:prstClr val="black"/>
              <a:schemeClr val="tx1">
                <a:lumMod val="50000"/>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746664" y="2895143"/>
            <a:ext cx="3246151" cy="3246151"/>
          </a:xfrm>
          <a:prstGeom prst="rect">
            <a:avLst/>
          </a:prstGeom>
        </p:spPr>
      </p:pic>
      <p:sp>
        <p:nvSpPr>
          <p:cNvPr id="14" name="TextBox 13"/>
          <p:cNvSpPr txBox="1"/>
          <p:nvPr/>
        </p:nvSpPr>
        <p:spPr>
          <a:xfrm>
            <a:off x="8409235" y="2411105"/>
            <a:ext cx="3335829" cy="2896177"/>
          </a:xfrm>
          <a:prstGeom prst="rect">
            <a:avLst/>
          </a:prstGeom>
          <a:noFill/>
        </p:spPr>
        <p:txBody>
          <a:bodyPr wrap="square" lIns="182880" tIns="146304" rIns="182880" bIns="146304" rtlCol="0">
            <a:spAutoFit/>
          </a:bodyPr>
          <a:lstStyle/>
          <a:p>
            <a:pPr>
              <a:spcBef>
                <a:spcPts val="600"/>
              </a:spcBef>
            </a:pPr>
            <a:r>
              <a:rPr lang="en-US" dirty="0" smtClean="0">
                <a:solidFill>
                  <a:schemeClr val="tx2"/>
                </a:solidFill>
              </a:rPr>
              <a:t>Cloud Service is a…</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Public IP Address</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Public DNS Name</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Internet Firewall</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Load Balancing</a:t>
            </a:r>
          </a:p>
          <a:p>
            <a:pPr>
              <a:spcBef>
                <a:spcPts val="600"/>
              </a:spcBef>
            </a:pPr>
            <a:r>
              <a:rPr lang="en-US" dirty="0">
                <a:gradFill>
                  <a:gsLst>
                    <a:gs pos="2917">
                      <a:schemeClr val="tx1"/>
                    </a:gs>
                    <a:gs pos="30000">
                      <a:schemeClr val="tx1"/>
                    </a:gs>
                  </a:gsLst>
                  <a:lin ang="5400000" scaled="0"/>
                </a:gradFill>
              </a:rPr>
              <a:t>	</a:t>
            </a:r>
            <a:r>
              <a:rPr lang="en-US" dirty="0" smtClean="0">
                <a:solidFill>
                  <a:schemeClr val="tx2"/>
                </a:solidFill>
              </a:rPr>
              <a:t>boundary</a:t>
            </a:r>
          </a:p>
        </p:txBody>
      </p:sp>
    </p:spTree>
    <p:extLst>
      <p:ext uri="{BB962C8B-B14F-4D97-AF65-F5344CB8AC3E}">
        <p14:creationId xmlns:p14="http://schemas.microsoft.com/office/powerpoint/2010/main" val="1524071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9256"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Virtual Machines &amp; Cloud Services</a:t>
            </a:r>
            <a:r>
              <a:rPr lang="en-US" sz="5400" dirty="0"/>
              <a:t/>
            </a:r>
            <a:br>
              <a:rPr lang="en-US" sz="5400" dirty="0"/>
            </a:br>
            <a:r>
              <a:rPr lang="en-US" sz="4000" dirty="0">
                <a:solidFill>
                  <a:schemeClr val="tx2"/>
                </a:solidFill>
              </a:rPr>
              <a:t>Multiple </a:t>
            </a:r>
            <a:r>
              <a:rPr lang="en-US" sz="4000" dirty="0" smtClean="0">
                <a:solidFill>
                  <a:schemeClr val="tx2"/>
                </a:solidFill>
              </a:rPr>
              <a:t>VMs can </a:t>
            </a:r>
            <a:r>
              <a:rPr lang="en-US" sz="4000" dirty="0">
                <a:solidFill>
                  <a:schemeClr val="tx2"/>
                </a:solidFill>
              </a:rPr>
              <a:t>be hosted within the same cloud service </a:t>
            </a:r>
          </a:p>
        </p:txBody>
      </p:sp>
      <p:sp>
        <p:nvSpPr>
          <p:cNvPr id="11" name="Freeform 128"/>
          <p:cNvSpPr>
            <a:spLocks noChangeAspect="1"/>
          </p:cNvSpPr>
          <p:nvPr/>
        </p:nvSpPr>
        <p:spPr bwMode="black">
          <a:xfrm>
            <a:off x="4462354" y="2571924"/>
            <a:ext cx="570150" cy="31495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a:p>
        </p:txBody>
      </p:sp>
      <p:sp>
        <p:nvSpPr>
          <p:cNvPr id="12" name="Rectangle 11"/>
          <p:cNvSpPr/>
          <p:nvPr/>
        </p:nvSpPr>
        <p:spPr bwMode="auto">
          <a:xfrm>
            <a:off x="908873" y="3208659"/>
            <a:ext cx="2085156" cy="20851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24"/>
          <p:cNvSpPr>
            <a:spLocks noEditPoints="1"/>
          </p:cNvSpPr>
          <p:nvPr/>
        </p:nvSpPr>
        <p:spPr bwMode="black">
          <a:xfrm>
            <a:off x="1235790" y="3812988"/>
            <a:ext cx="1310884" cy="101253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8" name="Rectangle 17"/>
          <p:cNvSpPr/>
          <p:nvPr/>
        </p:nvSpPr>
        <p:spPr bwMode="auto">
          <a:xfrm>
            <a:off x="3428864" y="2346313"/>
            <a:ext cx="4685387" cy="4157169"/>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21" name="TextBox 66"/>
          <p:cNvSpPr txBox="1"/>
          <p:nvPr/>
        </p:nvSpPr>
        <p:spPr>
          <a:xfrm>
            <a:off x="3428864" y="1996236"/>
            <a:ext cx="4685387" cy="276999"/>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000" dirty="0"/>
              <a:t>Cloud </a:t>
            </a:r>
            <a:r>
              <a:rPr lang="en-US" sz="2000" dirty="0" smtClean="0"/>
              <a:t>Service</a:t>
            </a:r>
            <a:endParaRPr lang="en-US" sz="2000" dirty="0"/>
          </a:p>
        </p:txBody>
      </p:sp>
      <p:pic>
        <p:nvPicPr>
          <p:cNvPr id="22"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83847" y="3009443"/>
            <a:ext cx="1256575" cy="1256575"/>
          </a:xfrm>
          <a:prstGeom prst="rect">
            <a:avLst/>
          </a:prstGeom>
        </p:spPr>
      </p:pic>
      <p:sp>
        <p:nvSpPr>
          <p:cNvPr id="13" name="Rectangle 12"/>
          <p:cNvSpPr/>
          <p:nvPr>
            <p:custDataLst>
              <p:tags r:id="rId4"/>
            </p:custDataLst>
          </p:nvPr>
        </p:nvSpPr>
        <p:spPr bwMode="auto">
          <a:xfrm>
            <a:off x="3598594" y="249984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chemeClr val="bg1">
                      <a:alpha val="0"/>
                    </a:schemeClr>
                  </a:solidFill>
                </a:ln>
                <a:solidFill>
                  <a:schemeClr val="tx2"/>
                </a:solidFill>
              </a:rPr>
              <a:t>VM 1</a:t>
            </a:r>
            <a:endParaRPr lang="en-US" sz="3199" cap="all" dirty="0">
              <a:ln>
                <a:solidFill>
                  <a:schemeClr val="bg1">
                    <a:alpha val="0"/>
                  </a:schemeClr>
                </a:solidFill>
              </a:ln>
              <a:solidFill>
                <a:schemeClr val="tx2"/>
              </a:solidFill>
            </a:endParaRPr>
          </a:p>
        </p:txBody>
      </p:sp>
      <p:pic>
        <p:nvPicPr>
          <p:cNvPr id="1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27484" y="3001142"/>
            <a:ext cx="1256575" cy="1256575"/>
          </a:xfrm>
          <a:prstGeom prst="rect">
            <a:avLst/>
          </a:prstGeom>
        </p:spPr>
      </p:pic>
      <p:sp>
        <p:nvSpPr>
          <p:cNvPr id="20" name="Rectangle 19"/>
          <p:cNvSpPr/>
          <p:nvPr>
            <p:custDataLst>
              <p:tags r:id="rId5"/>
            </p:custDataLst>
          </p:nvPr>
        </p:nvSpPr>
        <p:spPr bwMode="auto">
          <a:xfrm>
            <a:off x="5842231" y="2491540"/>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chemeClr val="bg1">
                      <a:alpha val="0"/>
                    </a:schemeClr>
                  </a:solidFill>
                </a:ln>
                <a:solidFill>
                  <a:schemeClr val="tx2"/>
                </a:solidFill>
              </a:rPr>
              <a:t>VM 2</a:t>
            </a:r>
            <a:endParaRPr lang="en-US" sz="3199" cap="all" dirty="0">
              <a:ln>
                <a:solidFill>
                  <a:schemeClr val="bg1">
                    <a:alpha val="0"/>
                  </a:schemeClr>
                </a:solidFill>
              </a:ln>
              <a:solidFill>
                <a:schemeClr val="tx2"/>
              </a:solidFill>
            </a:endParaRPr>
          </a:p>
        </p:txBody>
      </p:sp>
      <p:pic>
        <p:nvPicPr>
          <p:cNvPr id="2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90045" y="5011263"/>
            <a:ext cx="1256575" cy="1256575"/>
          </a:xfrm>
          <a:prstGeom prst="rect">
            <a:avLst/>
          </a:prstGeom>
        </p:spPr>
      </p:pic>
      <p:sp>
        <p:nvSpPr>
          <p:cNvPr id="30" name="Rectangle 29"/>
          <p:cNvSpPr/>
          <p:nvPr>
            <p:custDataLst>
              <p:tags r:id="rId6"/>
            </p:custDataLst>
          </p:nvPr>
        </p:nvSpPr>
        <p:spPr bwMode="auto">
          <a:xfrm>
            <a:off x="3604792" y="45016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chemeClr val="bg1">
                      <a:alpha val="0"/>
                    </a:schemeClr>
                  </a:solidFill>
                </a:ln>
                <a:solidFill>
                  <a:schemeClr val="tx2"/>
                </a:solidFill>
              </a:rPr>
              <a:t>VM 3</a:t>
            </a:r>
            <a:endParaRPr lang="en-US" sz="3199" cap="all" dirty="0">
              <a:ln>
                <a:solidFill>
                  <a:schemeClr val="bg1">
                    <a:alpha val="0"/>
                  </a:schemeClr>
                </a:solidFill>
              </a:ln>
              <a:solidFill>
                <a:schemeClr val="tx2"/>
              </a:solidFill>
            </a:endParaRPr>
          </a:p>
        </p:txBody>
      </p:sp>
      <p:pic>
        <p:nvPicPr>
          <p:cNvPr id="31"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39880" y="5011263"/>
            <a:ext cx="1256575" cy="1256575"/>
          </a:xfrm>
          <a:prstGeom prst="rect">
            <a:avLst/>
          </a:prstGeom>
        </p:spPr>
      </p:pic>
      <p:sp>
        <p:nvSpPr>
          <p:cNvPr id="32" name="Rectangle 31"/>
          <p:cNvSpPr/>
          <p:nvPr>
            <p:custDataLst>
              <p:tags r:id="rId7"/>
            </p:custDataLst>
          </p:nvPr>
        </p:nvSpPr>
        <p:spPr bwMode="auto">
          <a:xfrm>
            <a:off x="5854627" y="45016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chemeClr val="bg1">
                      <a:alpha val="0"/>
                    </a:schemeClr>
                  </a:solidFill>
                </a:ln>
                <a:solidFill>
                  <a:schemeClr val="tx2"/>
                </a:solidFill>
              </a:rPr>
              <a:t>VM 4</a:t>
            </a:r>
            <a:endParaRPr lang="en-US" sz="3199" cap="all" dirty="0">
              <a:ln>
                <a:solidFill>
                  <a:schemeClr val="bg1">
                    <a:alpha val="0"/>
                  </a:schemeClr>
                </a:solidFill>
              </a:ln>
              <a:solidFill>
                <a:schemeClr val="tx2"/>
              </a:solidFill>
            </a:endParaRPr>
          </a:p>
        </p:txBody>
      </p:sp>
      <p:sp>
        <p:nvSpPr>
          <p:cNvPr id="23" name="TextBox 22"/>
          <p:cNvSpPr txBox="1"/>
          <p:nvPr/>
        </p:nvSpPr>
        <p:spPr>
          <a:xfrm>
            <a:off x="8409235" y="2411105"/>
            <a:ext cx="3335829" cy="2896177"/>
          </a:xfrm>
          <a:prstGeom prst="rect">
            <a:avLst/>
          </a:prstGeom>
          <a:noFill/>
        </p:spPr>
        <p:txBody>
          <a:bodyPr wrap="square" lIns="182880" tIns="146304" rIns="182880" bIns="146304" rtlCol="0">
            <a:spAutoFit/>
          </a:bodyPr>
          <a:lstStyle/>
          <a:p>
            <a:pPr>
              <a:spcBef>
                <a:spcPts val="600"/>
              </a:spcBef>
            </a:pPr>
            <a:r>
              <a:rPr lang="en-US" dirty="0" smtClean="0">
                <a:solidFill>
                  <a:schemeClr val="tx2"/>
                </a:solidFill>
              </a:rPr>
              <a:t>Cloud Service is a…</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Public IP Address</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Public DNS Name</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Internet Firewall</a:t>
            </a:r>
          </a:p>
          <a:p>
            <a:pPr marL="342900" indent="-342900">
              <a:spcBef>
                <a:spcPts val="600"/>
              </a:spcBef>
              <a:buFont typeface="Arial" panose="020B0604020202020204" pitchFamily="34" charset="0"/>
              <a:buChar char="•"/>
            </a:pPr>
            <a:r>
              <a:rPr lang="en-US" dirty="0" smtClean="0">
                <a:gradFill>
                  <a:gsLst>
                    <a:gs pos="2917">
                      <a:schemeClr val="tx1"/>
                    </a:gs>
                    <a:gs pos="30000">
                      <a:schemeClr val="tx1"/>
                    </a:gs>
                  </a:gsLst>
                  <a:lin ang="5400000" scaled="0"/>
                </a:gradFill>
              </a:rPr>
              <a:t>Load Balancing</a:t>
            </a:r>
          </a:p>
          <a:p>
            <a:pPr>
              <a:spcBef>
                <a:spcPts val="600"/>
              </a:spcBef>
            </a:pPr>
            <a:r>
              <a:rPr lang="en-US" dirty="0">
                <a:gradFill>
                  <a:gsLst>
                    <a:gs pos="2917">
                      <a:schemeClr val="tx1"/>
                    </a:gs>
                    <a:gs pos="30000">
                      <a:schemeClr val="tx1"/>
                    </a:gs>
                  </a:gsLst>
                  <a:lin ang="5400000" scaled="0"/>
                </a:gradFill>
              </a:rPr>
              <a:t>	</a:t>
            </a:r>
            <a:r>
              <a:rPr lang="en-US" dirty="0" smtClean="0">
                <a:solidFill>
                  <a:schemeClr val="tx2"/>
                </a:solidFill>
              </a:rPr>
              <a:t>boundary</a:t>
            </a:r>
          </a:p>
        </p:txBody>
      </p:sp>
    </p:spTree>
    <p:extLst>
      <p:ext uri="{BB962C8B-B14F-4D97-AF65-F5344CB8AC3E}">
        <p14:creationId xmlns:p14="http://schemas.microsoft.com/office/powerpoint/2010/main" val="11367916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4979889" y="2531302"/>
            <a:ext cx="2083940" cy="208394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7151182" y="2531302"/>
            <a:ext cx="2083940" cy="208394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4979889" y="4620820"/>
            <a:ext cx="2083940" cy="56033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a:solidFill>
                <a:schemeClr val="accent1"/>
              </a:solidFill>
              <a:ea typeface="Segoe UI" pitchFamily="34" charset="0"/>
              <a:cs typeface="Segoe UI" pitchFamily="34" charset="0"/>
            </a:endParaRPr>
          </a:p>
        </p:txBody>
      </p:sp>
      <p:sp>
        <p:nvSpPr>
          <p:cNvPr id="40" name="Rectangle 39"/>
          <p:cNvSpPr/>
          <p:nvPr/>
        </p:nvSpPr>
        <p:spPr bwMode="auto">
          <a:xfrm>
            <a:off x="7151182" y="4620820"/>
            <a:ext cx="2083940" cy="560335"/>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a:solidFill>
                <a:schemeClr val="accent1"/>
              </a:solidFill>
              <a:ea typeface="Segoe UI" pitchFamily="34" charset="0"/>
              <a:cs typeface="Segoe UI" pitchFamily="34" charset="0"/>
            </a:endParaRPr>
          </a:p>
        </p:txBody>
      </p:sp>
      <p:sp>
        <p:nvSpPr>
          <p:cNvPr id="67" name="Rectangle 66"/>
          <p:cNvSpPr/>
          <p:nvPr/>
        </p:nvSpPr>
        <p:spPr bwMode="auto">
          <a:xfrm>
            <a:off x="4979889" y="2531301"/>
            <a:ext cx="4255233" cy="2649852"/>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4"/>
          <p:cNvSpPr>
            <a:spLocks noGrp="1"/>
          </p:cNvSpPr>
          <p:nvPr>
            <p:ph type="title"/>
          </p:nvPr>
        </p:nvSpPr>
        <p:spPr/>
        <p:txBody>
          <a:bodyPr/>
          <a:lstStyle/>
          <a:p>
            <a:r>
              <a:rPr lang="en-US" sz="5400" dirty="0" err="1" smtClean="0"/>
              <a:t>IaaS</a:t>
            </a:r>
            <a:r>
              <a:rPr lang="en-US" sz="5400" dirty="0" smtClean="0"/>
              <a:t> and </a:t>
            </a:r>
            <a:r>
              <a:rPr lang="en-US" sz="5400" dirty="0" err="1" smtClean="0"/>
              <a:t>PaaS</a:t>
            </a:r>
            <a:r>
              <a:rPr lang="en-US" sz="5400" dirty="0" smtClean="0"/>
              <a:t> </a:t>
            </a:r>
            <a:br>
              <a:rPr lang="en-US" sz="5400" dirty="0" smtClean="0"/>
            </a:br>
            <a:r>
              <a:rPr lang="en-US" dirty="0" smtClean="0"/>
              <a:t>	– Better Together</a:t>
            </a:r>
            <a:endParaRPr lang="en-US" dirty="0"/>
          </a:p>
        </p:txBody>
      </p:sp>
      <p:sp>
        <p:nvSpPr>
          <p:cNvPr id="3" name="Rectangle 2"/>
          <p:cNvSpPr/>
          <p:nvPr/>
        </p:nvSpPr>
        <p:spPr bwMode="auto">
          <a:xfrm>
            <a:off x="637303" y="2531302"/>
            <a:ext cx="2083940" cy="20839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808596" y="2531302"/>
            <a:ext cx="2083940" cy="20839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9322472" y="2531302"/>
            <a:ext cx="2083940" cy="20839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637303" y="4620820"/>
            <a:ext cx="2083940" cy="5603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r>
              <a:rPr lang="en-US" sz="3199" dirty="0">
                <a:solidFill>
                  <a:schemeClr val="accent1"/>
                </a:solidFill>
                <a:ea typeface="Segoe UI" pitchFamily="34" charset="0"/>
                <a:cs typeface="Segoe UI" pitchFamily="34" charset="0"/>
              </a:rPr>
              <a:t>Physical</a:t>
            </a:r>
          </a:p>
        </p:txBody>
      </p:sp>
      <p:sp>
        <p:nvSpPr>
          <p:cNvPr id="38" name="Rectangle 37"/>
          <p:cNvSpPr/>
          <p:nvPr/>
        </p:nvSpPr>
        <p:spPr bwMode="auto">
          <a:xfrm>
            <a:off x="2808596" y="4620820"/>
            <a:ext cx="2083940" cy="5603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r>
              <a:rPr lang="en-US" sz="3199" dirty="0">
                <a:solidFill>
                  <a:schemeClr val="accent1"/>
                </a:solidFill>
                <a:ea typeface="Segoe UI" pitchFamily="34" charset="0"/>
                <a:cs typeface="Segoe UI" pitchFamily="34" charset="0"/>
              </a:rPr>
              <a:t>Virtual</a:t>
            </a:r>
          </a:p>
        </p:txBody>
      </p:sp>
      <p:sp>
        <p:nvSpPr>
          <p:cNvPr id="41" name="Rectangle 40"/>
          <p:cNvSpPr/>
          <p:nvPr/>
        </p:nvSpPr>
        <p:spPr bwMode="auto">
          <a:xfrm>
            <a:off x="9322472" y="4620820"/>
            <a:ext cx="2083940" cy="5603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r>
              <a:rPr lang="en-US" sz="3199" dirty="0" err="1">
                <a:solidFill>
                  <a:schemeClr val="accent1"/>
                </a:solidFill>
                <a:ea typeface="Segoe UI" pitchFamily="34" charset="0"/>
                <a:cs typeface="Segoe UI" pitchFamily="34" charset="0"/>
              </a:rPr>
              <a:t>SaaS</a:t>
            </a:r>
            <a:endParaRPr lang="en-US" sz="3199" dirty="0">
              <a:solidFill>
                <a:schemeClr val="accent1"/>
              </a:solidFill>
              <a:ea typeface="Segoe UI" pitchFamily="34" charset="0"/>
              <a:cs typeface="Segoe UI" pitchFamily="34" charset="0"/>
            </a:endParaRPr>
          </a:p>
        </p:txBody>
      </p:sp>
      <p:pic>
        <p:nvPicPr>
          <p:cNvPr id="42" name="Picture 6"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1017200" y="2884666"/>
            <a:ext cx="1377574" cy="1377212"/>
          </a:xfrm>
          <a:prstGeom prst="rect">
            <a:avLst/>
          </a:prstGeom>
          <a:noFill/>
        </p:spPr>
      </p:pic>
      <p:pic>
        <p:nvPicPr>
          <p:cNvPr id="50" name="Picture 2"/>
          <p:cNvPicPr>
            <a:picLocks noChangeAspect="1" noChangeArrowheads="1"/>
          </p:cNvPicPr>
          <p:nvPr/>
        </p:nvPicPr>
        <p:blipFill>
          <a:blip r:embed="rId4" cstate="print">
            <a:lum bright="100000" contrast="100000"/>
          </a:blip>
          <a:srcRect/>
          <a:stretch>
            <a:fillRect/>
          </a:stretch>
        </p:blipFill>
        <p:spPr bwMode="auto">
          <a:xfrm>
            <a:off x="2959239" y="2775657"/>
            <a:ext cx="1741465" cy="1595232"/>
          </a:xfrm>
          <a:prstGeom prst="rect">
            <a:avLst/>
          </a:prstGeom>
          <a:noFill/>
          <a:ln w="9525">
            <a:noFill/>
            <a:miter lim="800000"/>
            <a:headEnd/>
            <a:tailEnd/>
          </a:ln>
          <a:effectLst/>
        </p:spPr>
      </p:pic>
      <p:grpSp>
        <p:nvGrpSpPr>
          <p:cNvPr id="6" name="Group 5"/>
          <p:cNvGrpSpPr/>
          <p:nvPr/>
        </p:nvGrpSpPr>
        <p:grpSpPr>
          <a:xfrm>
            <a:off x="5098919" y="2621204"/>
            <a:ext cx="1754284" cy="1865345"/>
            <a:chOff x="3879616" y="1758911"/>
            <a:chExt cx="1316056" cy="1399373"/>
          </a:xfrm>
          <a:solidFill>
            <a:schemeClr val="accent1">
              <a:lumMod val="60000"/>
              <a:lumOff val="40000"/>
            </a:schemeClr>
          </a:solidFill>
        </p:grpSpPr>
        <p:grpSp>
          <p:nvGrpSpPr>
            <p:cNvPr id="51" name="Group 50"/>
            <p:cNvGrpSpPr/>
            <p:nvPr/>
          </p:nvGrpSpPr>
          <p:grpSpPr>
            <a:xfrm>
              <a:off x="3879616" y="1758911"/>
              <a:ext cx="1036685" cy="1248505"/>
              <a:chOff x="5205892" y="3136129"/>
              <a:chExt cx="2025541" cy="2440043"/>
            </a:xfrm>
            <a:grpFill/>
          </p:grpSpPr>
          <p:pic>
            <p:nvPicPr>
              <p:cNvPr id="52" name="Picture 2"/>
              <p:cNvPicPr>
                <a:picLocks noChangeAspect="1" noChangeArrowheads="1"/>
              </p:cNvPicPr>
              <p:nvPr/>
            </p:nvPicPr>
            <p:blipFill>
              <a:blip r:embed="rId4" cstate="print">
                <a:lum bright="100000" contrast="100000"/>
              </a:blip>
              <a:srcRect/>
              <a:stretch>
                <a:fillRect/>
              </a:stretch>
            </p:blipFill>
            <p:spPr bwMode="auto">
              <a:xfrm>
                <a:off x="5205892" y="3136129"/>
                <a:ext cx="1706272" cy="1563404"/>
              </a:xfrm>
              <a:prstGeom prst="rect">
                <a:avLst/>
              </a:prstGeom>
              <a:grpFill/>
              <a:ln w="9525">
                <a:noFill/>
                <a:miter lim="800000"/>
                <a:headEnd/>
                <a:tailEnd/>
              </a:ln>
              <a:effectLst/>
            </p:spPr>
          </p:pic>
          <p:sp>
            <p:nvSpPr>
              <p:cNvPr id="53" name="Isosceles Triangle 52"/>
              <p:cNvSpPr/>
              <p:nvPr/>
            </p:nvSpPr>
            <p:spPr bwMode="auto">
              <a:xfrm rot="9180217">
                <a:off x="6169786" y="4246310"/>
                <a:ext cx="1061647" cy="1329862"/>
              </a:xfrm>
              <a:prstGeom prst="triangle">
                <a:avLst>
                  <a:gd name="adj" fmla="val 64317"/>
                </a:avLst>
              </a:prstGeom>
              <a:grp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78">
                  <a:defRPr/>
                </a:pPr>
                <a:endParaRPr lang="en-US" sz="1866" kern="0">
                  <a:gradFill>
                    <a:gsLst>
                      <a:gs pos="0">
                        <a:srgbClr val="FFFFFF"/>
                      </a:gs>
                      <a:gs pos="100000">
                        <a:srgbClr val="FFFFFF"/>
                      </a:gs>
                    </a:gsLst>
                    <a:lin ang="5400000" scaled="0"/>
                  </a:gradFill>
                  <a:latin typeface="Segoe UI"/>
                </a:endParaRPr>
              </a:p>
            </p:txBody>
          </p:sp>
        </p:grpSp>
        <p:sp>
          <p:nvSpPr>
            <p:cNvPr id="55" name="Freeform 128"/>
            <p:cNvSpPr>
              <a:spLocks noChangeAspect="1"/>
            </p:cNvSpPr>
            <p:nvPr/>
          </p:nvSpPr>
          <p:spPr bwMode="black">
            <a:xfrm>
              <a:off x="4340225" y="2685723"/>
              <a:ext cx="855447" cy="47256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grpFill/>
            <a:ln>
              <a:noFill/>
            </a:ln>
            <a:extLst/>
          </p:spPr>
          <p:txBody>
            <a:bodyPr vert="horz" wrap="square" lIns="121888" tIns="60944" rIns="121888" bIns="60944" numCol="1" anchor="t" anchorCtr="0" compatLnSpc="1">
              <a:prstTxWarp prst="textNoShape">
                <a:avLst/>
              </a:prstTxWarp>
            </a:bodyPr>
            <a:lstStyle/>
            <a:p>
              <a:endParaRPr lang="en-US" sz="3199"/>
            </a:p>
          </p:txBody>
        </p:sp>
      </p:grpSp>
      <p:grpSp>
        <p:nvGrpSpPr>
          <p:cNvPr id="9" name="Group 8"/>
          <p:cNvGrpSpPr/>
          <p:nvPr/>
        </p:nvGrpSpPr>
        <p:grpSpPr>
          <a:xfrm>
            <a:off x="7255064" y="2621204"/>
            <a:ext cx="1669005" cy="1865345"/>
            <a:chOff x="5497146" y="1758911"/>
            <a:chExt cx="1252080" cy="1399373"/>
          </a:xfrm>
          <a:solidFill>
            <a:schemeClr val="accent1">
              <a:lumMod val="60000"/>
              <a:lumOff val="40000"/>
            </a:schemeClr>
          </a:solidFill>
        </p:grpSpPr>
        <p:grpSp>
          <p:nvGrpSpPr>
            <p:cNvPr id="7" name="Group 6"/>
            <p:cNvGrpSpPr/>
            <p:nvPr/>
          </p:nvGrpSpPr>
          <p:grpSpPr>
            <a:xfrm>
              <a:off x="5497146" y="1758911"/>
              <a:ext cx="800367" cy="1341172"/>
              <a:chOff x="5333508" y="1559805"/>
              <a:chExt cx="800367" cy="1341172"/>
            </a:xfrm>
            <a:grpFill/>
          </p:grpSpPr>
          <p:sp>
            <p:nvSpPr>
              <p:cNvPr id="43" name="Isosceles Triangle 42"/>
              <p:cNvSpPr/>
              <p:nvPr/>
            </p:nvSpPr>
            <p:spPr bwMode="auto">
              <a:xfrm rot="10800000">
                <a:off x="5462011" y="2220522"/>
                <a:ext cx="543358" cy="680455"/>
              </a:xfrm>
              <a:prstGeom prst="triangle">
                <a:avLst>
                  <a:gd name="adj" fmla="val 0"/>
                </a:avLst>
              </a:prstGeom>
              <a:grp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78"/>
                <a:endParaRPr lang="en-US" sz="1866" kern="0">
                  <a:gradFill>
                    <a:gsLst>
                      <a:gs pos="0">
                        <a:srgbClr val="FFFFFF"/>
                      </a:gs>
                      <a:gs pos="100000">
                        <a:srgbClr val="FFFFFF"/>
                      </a:gs>
                    </a:gsLst>
                    <a:lin ang="5400000" scaled="0"/>
                  </a:gradFill>
                  <a:latin typeface="Segoe UI"/>
                </a:endParaRPr>
              </a:p>
            </p:txBody>
          </p:sp>
          <p:pic>
            <p:nvPicPr>
              <p:cNvPr id="45" name="Picture 44" descr="\\MAGNUM\Projects\Microsoft\Cloud Power FY12\Design\ICONS_PNG\Application.png"/>
              <p:cNvPicPr>
                <a:picLocks noChangeAspect="1" noChangeArrowheads="1"/>
              </p:cNvPicPr>
              <p:nvPr/>
            </p:nvPicPr>
            <p:blipFill>
              <a:blip r:embed="rId5" cstate="print">
                <a:lum bright="100000"/>
              </a:blip>
              <a:srcRect/>
              <a:stretch>
                <a:fillRect/>
              </a:stretch>
            </p:blipFill>
            <p:spPr bwMode="auto">
              <a:xfrm>
                <a:off x="5333508" y="1559805"/>
                <a:ext cx="800367" cy="799951"/>
              </a:xfrm>
              <a:prstGeom prst="rect">
                <a:avLst/>
              </a:prstGeom>
              <a:grpFill/>
            </p:spPr>
          </p:pic>
        </p:grpSp>
        <p:sp>
          <p:nvSpPr>
            <p:cNvPr id="56" name="Freeform 128"/>
            <p:cNvSpPr>
              <a:spLocks noChangeAspect="1"/>
            </p:cNvSpPr>
            <p:nvPr/>
          </p:nvSpPr>
          <p:spPr bwMode="black">
            <a:xfrm>
              <a:off x="5893779" y="2685723"/>
              <a:ext cx="855447" cy="47256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grpFill/>
            <a:ln>
              <a:noFill/>
            </a:ln>
            <a:extLst/>
          </p:spPr>
          <p:txBody>
            <a:bodyPr vert="horz" wrap="square" lIns="121888" tIns="60944" rIns="121888" bIns="60944" numCol="1" anchor="t" anchorCtr="0" compatLnSpc="1">
              <a:prstTxWarp prst="textNoShape">
                <a:avLst/>
              </a:prstTxWarp>
            </a:bodyPr>
            <a:lstStyle/>
            <a:p>
              <a:endParaRPr lang="en-US" sz="3199"/>
            </a:p>
          </p:txBody>
        </p:sp>
      </p:grpSp>
      <p:grpSp>
        <p:nvGrpSpPr>
          <p:cNvPr id="8" name="Group 7"/>
          <p:cNvGrpSpPr/>
          <p:nvPr/>
        </p:nvGrpSpPr>
        <p:grpSpPr>
          <a:xfrm>
            <a:off x="9628015" y="2796236"/>
            <a:ext cx="1460469" cy="1690313"/>
            <a:chOff x="7473270" y="1890219"/>
            <a:chExt cx="1095637" cy="1268065"/>
          </a:xfrm>
        </p:grpSpPr>
        <p:grpSp>
          <p:nvGrpSpPr>
            <p:cNvPr id="46" name="Group 45"/>
            <p:cNvGrpSpPr/>
            <p:nvPr/>
          </p:nvGrpSpPr>
          <p:grpSpPr>
            <a:xfrm>
              <a:off x="7473270" y="1890219"/>
              <a:ext cx="631845" cy="1242131"/>
              <a:chOff x="11112870" y="3048621"/>
              <a:chExt cx="1234537" cy="2427585"/>
            </a:xfrm>
          </p:grpSpPr>
          <p:pic>
            <p:nvPicPr>
              <p:cNvPr id="47" name="Picture 2" descr="\\MAGNUM\Projects\Microsoft\Cloud Power FY12\Design\Icons\PNGs\Web.png"/>
              <p:cNvPicPr>
                <a:picLocks noChangeAspect="1" noChangeArrowheads="1"/>
              </p:cNvPicPr>
              <p:nvPr/>
            </p:nvPicPr>
            <p:blipFill rotWithShape="1">
              <a:blip r:embed="rId6" cstate="print">
                <a:lum bright="100000"/>
              </a:blip>
              <a:srcRect t="1" b="-1316"/>
              <a:stretch/>
            </p:blipFill>
            <p:spPr bwMode="auto">
              <a:xfrm>
                <a:off x="11112870" y="3048621"/>
                <a:ext cx="1234537" cy="1250773"/>
              </a:xfrm>
              <a:prstGeom prst="rect">
                <a:avLst/>
              </a:prstGeom>
              <a:noFill/>
            </p:spPr>
          </p:pic>
          <p:sp>
            <p:nvSpPr>
              <p:cNvPr id="48" name="Isosceles Triangle 47"/>
              <p:cNvSpPr/>
              <p:nvPr/>
            </p:nvSpPr>
            <p:spPr bwMode="auto">
              <a:xfrm rot="10800000">
                <a:off x="11199316" y="4146344"/>
                <a:ext cx="1061647" cy="1329862"/>
              </a:xfrm>
              <a:prstGeom prst="triangle">
                <a:avLst>
                  <a:gd name="adj" fmla="val 0"/>
                </a:avLst>
              </a:prstGeom>
              <a:gradFill rotWithShape="1">
                <a:gsLst>
                  <a:gs pos="0">
                    <a:sysClr val="window" lastClr="FFFFFF">
                      <a:lumMod val="95000"/>
                      <a:alpha val="0"/>
                    </a:sysClr>
                  </a:gs>
                  <a:gs pos="50000">
                    <a:schemeClr val="tx1">
                      <a:alpha val="55000"/>
                    </a:schemeClr>
                  </a:gs>
                  <a:gs pos="100000">
                    <a:schemeClr val="tx1">
                      <a:alpha val="91000"/>
                    </a:schemeClr>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78"/>
                <a:endParaRPr lang="en-US" sz="1866" kern="0">
                  <a:gradFill>
                    <a:gsLst>
                      <a:gs pos="0">
                        <a:srgbClr val="FFFFFF"/>
                      </a:gs>
                      <a:gs pos="100000">
                        <a:srgbClr val="FFFFFF"/>
                      </a:gs>
                    </a:gsLst>
                    <a:lin ang="5400000" scaled="0"/>
                  </a:gradFill>
                  <a:latin typeface="Segoe UI"/>
                </a:endParaRPr>
              </a:p>
            </p:txBody>
          </p:sp>
        </p:grpSp>
        <p:sp>
          <p:nvSpPr>
            <p:cNvPr id="57" name="Freeform 128"/>
            <p:cNvSpPr>
              <a:spLocks noChangeAspect="1"/>
            </p:cNvSpPr>
            <p:nvPr/>
          </p:nvSpPr>
          <p:spPr bwMode="black">
            <a:xfrm>
              <a:off x="7713460" y="2685723"/>
              <a:ext cx="855447" cy="47256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a:p>
          </p:txBody>
        </p:sp>
      </p:grpSp>
      <p:sp>
        <p:nvSpPr>
          <p:cNvPr id="10" name="Rectangle 9"/>
          <p:cNvSpPr/>
          <p:nvPr/>
        </p:nvSpPr>
        <p:spPr>
          <a:xfrm>
            <a:off x="5599307" y="4601161"/>
            <a:ext cx="928459" cy="584647"/>
          </a:xfrm>
          <a:prstGeom prst="rect">
            <a:avLst/>
          </a:prstGeom>
          <a:solidFill>
            <a:schemeClr val="accent5">
              <a:lumMod val="75000"/>
            </a:schemeClr>
          </a:solidFill>
        </p:spPr>
        <p:txBody>
          <a:bodyPr wrap="none">
            <a:spAutoFit/>
          </a:bodyPr>
          <a:lstStyle/>
          <a:p>
            <a:pPr algn="ctr" defTabSz="1218494" fontAlgn="base">
              <a:spcBef>
                <a:spcPct val="0"/>
              </a:spcBef>
              <a:spcAft>
                <a:spcPct val="0"/>
              </a:spcAft>
            </a:pPr>
            <a:r>
              <a:rPr lang="en-US" sz="3199" dirty="0" err="1">
                <a:solidFill>
                  <a:schemeClr val="bg1"/>
                </a:solidFill>
                <a:ea typeface="Segoe UI" pitchFamily="34" charset="0"/>
                <a:cs typeface="Segoe UI" pitchFamily="34" charset="0"/>
              </a:rPr>
              <a:t>IaaS</a:t>
            </a:r>
            <a:endParaRPr lang="en-US" sz="3199" dirty="0">
              <a:solidFill>
                <a:schemeClr val="bg1"/>
              </a:solidFill>
              <a:ea typeface="Segoe UI" pitchFamily="34" charset="0"/>
              <a:cs typeface="Segoe UI" pitchFamily="34" charset="0"/>
            </a:endParaRPr>
          </a:p>
        </p:txBody>
      </p:sp>
      <p:sp>
        <p:nvSpPr>
          <p:cNvPr id="11" name="Rectangle 10"/>
          <p:cNvSpPr/>
          <p:nvPr/>
        </p:nvSpPr>
        <p:spPr>
          <a:xfrm>
            <a:off x="7618518" y="4580613"/>
            <a:ext cx="1035476" cy="584647"/>
          </a:xfrm>
          <a:prstGeom prst="rect">
            <a:avLst/>
          </a:prstGeom>
          <a:solidFill>
            <a:schemeClr val="accent5">
              <a:lumMod val="75000"/>
            </a:schemeClr>
          </a:solidFill>
        </p:spPr>
        <p:txBody>
          <a:bodyPr wrap="none">
            <a:spAutoFit/>
          </a:bodyPr>
          <a:lstStyle/>
          <a:p>
            <a:pPr algn="ctr" defTabSz="1218494" fontAlgn="base">
              <a:spcBef>
                <a:spcPct val="0"/>
              </a:spcBef>
              <a:spcAft>
                <a:spcPct val="0"/>
              </a:spcAft>
            </a:pPr>
            <a:r>
              <a:rPr lang="en-US" sz="3199" dirty="0" err="1">
                <a:solidFill>
                  <a:schemeClr val="bg1"/>
                </a:solidFill>
                <a:ea typeface="Segoe UI" pitchFamily="34" charset="0"/>
                <a:cs typeface="Segoe UI" pitchFamily="34" charset="0"/>
              </a:rPr>
              <a:t>PaaS</a:t>
            </a:r>
            <a:endParaRPr lang="en-US" sz="3199"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335326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The Benefits of </a:t>
            </a:r>
            <a:r>
              <a:rPr lang="en-US" sz="5400" dirty="0" err="1" smtClean="0"/>
              <a:t>PaaS</a:t>
            </a:r>
            <a:r>
              <a:rPr lang="en-US" dirty="0" smtClean="0"/>
              <a:t/>
            </a:r>
            <a:br>
              <a:rPr lang="en-US" dirty="0" smtClean="0"/>
            </a:br>
            <a:endParaRPr lang="en-US" sz="2799" dirty="0">
              <a:solidFill>
                <a:schemeClr val="accent1"/>
              </a:solidFill>
            </a:endParaRPr>
          </a:p>
        </p:txBody>
      </p:sp>
      <p:sp>
        <p:nvSpPr>
          <p:cNvPr id="4" name="Rectangle 3"/>
          <p:cNvSpPr/>
          <p:nvPr/>
        </p:nvSpPr>
        <p:spPr bwMode="auto">
          <a:xfrm>
            <a:off x="1988528" y="1651472"/>
            <a:ext cx="9489286" cy="3950475"/>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670020" y="1651472"/>
            <a:ext cx="1318509" cy="3950476"/>
            <a:chOff x="382901" y="1238257"/>
            <a:chExt cx="710286" cy="2128138"/>
          </a:xfrm>
        </p:grpSpPr>
        <p:sp>
          <p:nvSpPr>
            <p:cNvPr id="7" name="Rectangle 6"/>
            <p:cNvSpPr/>
            <p:nvPr/>
          </p:nvSpPr>
          <p:spPr bwMode="auto">
            <a:xfrm>
              <a:off x="382901" y="1238257"/>
              <a:ext cx="710286" cy="710286"/>
            </a:xfrm>
            <a:prstGeom prst="rect">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382901" y="1945823"/>
              <a:ext cx="710286" cy="71028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82901" y="2656109"/>
              <a:ext cx="710286" cy="710286"/>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3" name="Text Placeholder 3"/>
          <p:cNvSpPr txBox="1">
            <a:spLocks/>
          </p:cNvSpPr>
          <p:nvPr/>
        </p:nvSpPr>
        <p:spPr>
          <a:xfrm>
            <a:off x="2220117" y="2971570"/>
            <a:ext cx="10244414" cy="1272015"/>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4"/>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4"/>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4"/>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lnSpc>
                <a:spcPct val="100000"/>
              </a:lnSpc>
            </a:pPr>
            <a:r>
              <a:rPr lang="en-US" sz="4000" dirty="0" err="1">
                <a:solidFill>
                  <a:schemeClr val="tx2">
                    <a:alpha val="99000"/>
                  </a:schemeClr>
                </a:solidFill>
                <a:latin typeface="+mj-lt"/>
              </a:rPr>
              <a:t>Paas</a:t>
            </a:r>
            <a:r>
              <a:rPr lang="en-US" sz="4000" dirty="0">
                <a:solidFill>
                  <a:schemeClr val="tx2">
                    <a:alpha val="99000"/>
                  </a:schemeClr>
                </a:solidFill>
                <a:latin typeface="+mj-lt"/>
              </a:rPr>
              <a:t> is cheaper</a:t>
            </a:r>
          </a:p>
          <a:p>
            <a:pPr marL="3174" lvl="1">
              <a:lnSpc>
                <a:spcPct val="100000"/>
              </a:lnSpc>
            </a:pPr>
            <a:r>
              <a:rPr lang="en-US" sz="2000" dirty="0">
                <a:solidFill>
                  <a:schemeClr val="tx1">
                    <a:alpha val="99000"/>
                  </a:schemeClr>
                </a:solidFill>
              </a:rPr>
              <a:t>Reason: </a:t>
            </a:r>
            <a:r>
              <a:rPr lang="en-US" sz="2000" dirty="0">
                <a:solidFill>
                  <a:schemeClr val="tx1">
                    <a:lumMod val="65000"/>
                    <a:alpha val="99000"/>
                  </a:schemeClr>
                </a:solidFill>
              </a:rPr>
              <a:t>There’s less admin and management work to do</a:t>
            </a:r>
          </a:p>
          <a:p>
            <a:pPr marL="3174" lvl="1">
              <a:lnSpc>
                <a:spcPct val="100000"/>
              </a:lnSpc>
            </a:pPr>
            <a:r>
              <a:rPr lang="en-US" sz="2000" dirty="0">
                <a:solidFill>
                  <a:schemeClr val="tx1">
                    <a:alpha val="99000"/>
                  </a:schemeClr>
                </a:solidFill>
              </a:rPr>
              <a:t>Benefit: </a:t>
            </a:r>
            <a:r>
              <a:rPr lang="en-US" sz="2000" dirty="0">
                <a:solidFill>
                  <a:schemeClr val="tx1">
                    <a:lumMod val="65000"/>
                    <a:alpha val="99000"/>
                  </a:schemeClr>
                </a:solidFill>
              </a:rPr>
              <a:t>Organizations spend less supporting applications</a:t>
            </a:r>
          </a:p>
        </p:txBody>
      </p:sp>
      <p:sp>
        <p:nvSpPr>
          <p:cNvPr id="14" name="Text Placeholder 3"/>
          <p:cNvSpPr txBox="1">
            <a:spLocks/>
          </p:cNvSpPr>
          <p:nvPr/>
        </p:nvSpPr>
        <p:spPr>
          <a:xfrm>
            <a:off x="2220117" y="1700337"/>
            <a:ext cx="10244414" cy="123078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4"/>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4"/>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4"/>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nSpc>
                <a:spcPct val="100000"/>
              </a:lnSpc>
              <a:spcAft>
                <a:spcPts val="0"/>
              </a:spcAft>
            </a:pPr>
            <a:r>
              <a:rPr lang="en-US" sz="4000" dirty="0" err="1">
                <a:solidFill>
                  <a:schemeClr val="tx2">
                    <a:alpha val="99000"/>
                  </a:schemeClr>
                </a:solidFill>
                <a:latin typeface="+mj-lt"/>
              </a:rPr>
              <a:t>PaaS</a:t>
            </a:r>
            <a:r>
              <a:rPr lang="en-US" sz="4000" dirty="0">
                <a:solidFill>
                  <a:schemeClr val="tx2">
                    <a:alpha val="99000"/>
                  </a:schemeClr>
                </a:solidFill>
                <a:latin typeface="+mj-lt"/>
              </a:rPr>
              <a:t> is faster</a:t>
            </a:r>
          </a:p>
          <a:p>
            <a:pPr marL="3174" lvl="1">
              <a:lnSpc>
                <a:spcPct val="100000"/>
              </a:lnSpc>
            </a:pPr>
            <a:r>
              <a:rPr lang="en-US" sz="2000" dirty="0">
                <a:solidFill>
                  <a:schemeClr val="tx1">
                    <a:alpha val="99000"/>
                  </a:schemeClr>
                </a:solidFill>
              </a:rPr>
              <a:t>Reason: </a:t>
            </a:r>
            <a:r>
              <a:rPr lang="en-US" sz="2000" dirty="0">
                <a:solidFill>
                  <a:schemeClr val="tx1">
                    <a:lumMod val="65000"/>
                    <a:alpha val="99000"/>
                  </a:schemeClr>
                </a:solidFill>
              </a:rPr>
              <a:t>There’s less work for developers to do</a:t>
            </a:r>
          </a:p>
          <a:p>
            <a:pPr marL="3174" lvl="1">
              <a:lnSpc>
                <a:spcPct val="100000"/>
              </a:lnSpc>
            </a:pPr>
            <a:r>
              <a:rPr lang="en-US" sz="2000" dirty="0">
                <a:solidFill>
                  <a:schemeClr val="tx1">
                    <a:alpha val="99000"/>
                  </a:schemeClr>
                </a:solidFill>
              </a:rPr>
              <a:t>Benefit: </a:t>
            </a:r>
            <a:r>
              <a:rPr lang="en-US" sz="2000" dirty="0">
                <a:solidFill>
                  <a:schemeClr val="tx1">
                    <a:lumMod val="65000"/>
                    <a:alpha val="99000"/>
                  </a:schemeClr>
                </a:solidFill>
              </a:rPr>
              <a:t>Applications can go from idea to availability more quickly</a:t>
            </a:r>
          </a:p>
        </p:txBody>
      </p:sp>
      <p:sp>
        <p:nvSpPr>
          <p:cNvPr id="15" name="Freeform 125"/>
          <p:cNvSpPr>
            <a:spLocks noEditPoints="1"/>
          </p:cNvSpPr>
          <p:nvPr/>
        </p:nvSpPr>
        <p:spPr bwMode="black">
          <a:xfrm>
            <a:off x="974643" y="1830936"/>
            <a:ext cx="672348" cy="925792"/>
          </a:xfrm>
          <a:custGeom>
            <a:avLst/>
            <a:gdLst>
              <a:gd name="T0" fmla="*/ 447 w 867"/>
              <a:gd name="T1" fmla="*/ 1019 h 1194"/>
              <a:gd name="T2" fmla="*/ 494 w 867"/>
              <a:gd name="T3" fmla="*/ 180 h 1194"/>
              <a:gd name="T4" fmla="*/ 292 w 867"/>
              <a:gd name="T5" fmla="*/ 541 h 1194"/>
              <a:gd name="T6" fmla="*/ 433 w 867"/>
              <a:gd name="T7" fmla="*/ 408 h 1194"/>
              <a:gd name="T8" fmla="*/ 413 w 867"/>
              <a:gd name="T9" fmla="*/ 804 h 1194"/>
              <a:gd name="T10" fmla="*/ 174 w 867"/>
              <a:gd name="T11" fmla="*/ 773 h 1194"/>
              <a:gd name="T12" fmla="*/ 552 w 867"/>
              <a:gd name="T13" fmla="*/ 528 h 1194"/>
              <a:gd name="T14" fmla="*/ 277 w 867"/>
              <a:gd name="T15" fmla="*/ 1057 h 1194"/>
              <a:gd name="T16" fmla="*/ 693 w 867"/>
              <a:gd name="T17" fmla="*/ 773 h 1194"/>
              <a:gd name="T18" fmla="*/ 447 w 867"/>
              <a:gd name="T19" fmla="*/ 1019 h 1194"/>
              <a:gd name="T20" fmla="*/ 447 w 867"/>
              <a:gd name="T21" fmla="*/ 500 h 1194"/>
              <a:gd name="T22" fmla="*/ 552 w 867"/>
              <a:gd name="T23" fmla="*/ 991 h 1194"/>
              <a:gd name="T24" fmla="*/ 202 w 867"/>
              <a:gd name="T25" fmla="*/ 641 h 1194"/>
              <a:gd name="T26" fmla="*/ 717 w 867"/>
              <a:gd name="T27" fmla="*/ 939 h 1194"/>
              <a:gd name="T28" fmla="*/ 315 w 867"/>
              <a:gd name="T29" fmla="*/ 528 h 1194"/>
              <a:gd name="T30" fmla="*/ 665 w 867"/>
              <a:gd name="T31" fmla="*/ 641 h 1194"/>
              <a:gd name="T32" fmla="*/ 432 w 867"/>
              <a:gd name="T33" fmla="*/ 517 h 1194"/>
              <a:gd name="T34" fmla="*/ 150 w 867"/>
              <a:gd name="T35" fmla="*/ 939 h 1194"/>
              <a:gd name="T36" fmla="*/ 575 w 867"/>
              <a:gd name="T37" fmla="*/ 541 h 1194"/>
              <a:gd name="T38" fmla="*/ 315 w 867"/>
              <a:gd name="T39" fmla="*/ 991 h 1194"/>
              <a:gd name="T40" fmla="*/ 433 w 867"/>
              <a:gd name="T41" fmla="*/ 1112 h 1194"/>
              <a:gd name="T42" fmla="*/ 457 w 867"/>
              <a:gd name="T43" fmla="*/ 847 h 1194"/>
              <a:gd name="T44" fmla="*/ 98 w 867"/>
              <a:gd name="T45" fmla="*/ 747 h 1194"/>
              <a:gd name="T46" fmla="*/ 590 w 867"/>
              <a:gd name="T47" fmla="*/ 1057 h 1194"/>
              <a:gd name="T48" fmla="*/ 215 w 867"/>
              <a:gd name="T49" fmla="*/ 619 h 1194"/>
              <a:gd name="T50" fmla="*/ 769 w 867"/>
              <a:gd name="T51" fmla="*/ 747 h 1194"/>
              <a:gd name="T52" fmla="*/ 420 w 867"/>
              <a:gd name="T53" fmla="*/ 1095 h 1194"/>
              <a:gd name="T54" fmla="*/ 420 w 867"/>
              <a:gd name="T55" fmla="*/ 425 h 1194"/>
              <a:gd name="T56" fmla="*/ 454 w 867"/>
              <a:gd name="T57" fmla="*/ 804 h 1194"/>
              <a:gd name="T58" fmla="*/ 215 w 867"/>
              <a:gd name="T59" fmla="*/ 901 h 1194"/>
              <a:gd name="T60" fmla="*/ 665 w 867"/>
              <a:gd name="T61" fmla="*/ 878 h 1194"/>
              <a:gd name="T62" fmla="*/ 255 w 867"/>
              <a:gd name="T63" fmla="*/ 476 h 1194"/>
              <a:gd name="T64" fmla="*/ 433 w 867"/>
              <a:gd name="T65" fmla="*/ 1155 h 1194"/>
              <a:gd name="T66" fmla="*/ 292 w 867"/>
              <a:gd name="T67" fmla="*/ 541 h 1194"/>
              <a:gd name="T68" fmla="*/ 652 w 867"/>
              <a:gd name="T69" fmla="*/ 619 h 1194"/>
              <a:gd name="T70" fmla="*/ 447 w 867"/>
              <a:gd name="T71" fmla="*/ 713 h 1194"/>
              <a:gd name="T72" fmla="*/ 137 w 867"/>
              <a:gd name="T73" fmla="*/ 916 h 1194"/>
              <a:gd name="T74" fmla="*/ 717 w 867"/>
              <a:gd name="T75" fmla="*/ 939 h 1194"/>
              <a:gd name="T76" fmla="*/ 277 w 867"/>
              <a:gd name="T77" fmla="*/ 1057 h 1194"/>
              <a:gd name="T78" fmla="*/ 786 w 867"/>
              <a:gd name="T79" fmla="*/ 760 h 1194"/>
              <a:gd name="T80" fmla="*/ 410 w 867"/>
              <a:gd name="T81" fmla="*/ 847 h 1194"/>
              <a:gd name="T82" fmla="*/ 174 w 867"/>
              <a:gd name="T83" fmla="*/ 747 h 1194"/>
              <a:gd name="T84" fmla="*/ 575 w 867"/>
              <a:gd name="T85" fmla="*/ 541 h 1194"/>
              <a:gd name="T86" fmla="*/ 202 w 867"/>
              <a:gd name="T87" fmla="*/ 641 h 1194"/>
              <a:gd name="T88" fmla="*/ 769 w 867"/>
              <a:gd name="T89" fmla="*/ 773 h 1194"/>
              <a:gd name="T90" fmla="*/ 420 w 867"/>
              <a:gd name="T91" fmla="*/ 1019 h 1194"/>
              <a:gd name="T92" fmla="*/ 447 w 867"/>
              <a:gd name="T93" fmla="*/ 425 h 1194"/>
              <a:gd name="T94" fmla="*/ 590 w 867"/>
              <a:gd name="T95" fmla="*/ 1057 h 1194"/>
              <a:gd name="T96" fmla="*/ 150 w 867"/>
              <a:gd name="T97" fmla="*/ 939 h 1194"/>
              <a:gd name="T98" fmla="*/ 730 w 867"/>
              <a:gd name="T99" fmla="*/ 916 h 1194"/>
              <a:gd name="T100" fmla="*/ 277 w 867"/>
              <a:gd name="T101" fmla="*/ 463 h 1194"/>
              <a:gd name="T102" fmla="*/ 730 w 867"/>
              <a:gd name="T103" fmla="*/ 603 h 1194"/>
              <a:gd name="T104" fmla="*/ 419 w 867"/>
              <a:gd name="T105" fmla="*/ 713 h 1194"/>
              <a:gd name="T106" fmla="*/ 98 w 867"/>
              <a:gd name="T107" fmla="*/ 747 h 1194"/>
              <a:gd name="T108" fmla="*/ 612 w 867"/>
              <a:gd name="T109" fmla="*/ 476 h 1194"/>
              <a:gd name="T110" fmla="*/ 292 w 867"/>
              <a:gd name="T111" fmla="*/ 978 h 1194"/>
              <a:gd name="T112" fmla="*/ 81 w 867"/>
              <a:gd name="T113" fmla="*/ 760 h 1194"/>
              <a:gd name="T114" fmla="*/ 454 w 867"/>
              <a:gd name="T115" fmla="*/ 804 h 1194"/>
              <a:gd name="T116" fmla="*/ 420 w 867"/>
              <a:gd name="T117" fmla="*/ 425 h 1194"/>
              <a:gd name="T118" fmla="*/ 612 w 867"/>
              <a:gd name="T119" fmla="*/ 1043 h 1194"/>
              <a:gd name="T120" fmla="*/ 150 w 867"/>
              <a:gd name="T121" fmla="*/ 581 h 1194"/>
              <a:gd name="T122" fmla="*/ 693 w 867"/>
              <a:gd name="T123" fmla="*/ 747 h 1194"/>
              <a:gd name="T124" fmla="*/ 447 w 867"/>
              <a:gd name="T125" fmla="*/ 1095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7" h="1194">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398" y="135"/>
                </a:moveTo>
                <a:cubicBezTo>
                  <a:pt x="398" y="290"/>
                  <a:pt x="398" y="290"/>
                  <a:pt x="398" y="290"/>
                </a:cubicBezTo>
                <a:cubicBezTo>
                  <a:pt x="469" y="290"/>
                  <a:pt x="469" y="290"/>
                  <a:pt x="469" y="290"/>
                </a:cubicBezTo>
                <a:cubicBezTo>
                  <a:pt x="469" y="135"/>
                  <a:pt x="469" y="135"/>
                  <a:pt x="469" y="135"/>
                </a:cubicBezTo>
                <a:lnTo>
                  <a:pt x="398" y="135"/>
                </a:lnTo>
                <a:close/>
                <a:moveTo>
                  <a:pt x="433" y="0"/>
                </a:moveTo>
                <a:cubicBezTo>
                  <a:pt x="368" y="0"/>
                  <a:pt x="314" y="54"/>
                  <a:pt x="314" y="119"/>
                </a:cubicBezTo>
                <a:cubicBezTo>
                  <a:pt x="314" y="163"/>
                  <a:pt x="338" y="201"/>
                  <a:pt x="373" y="222"/>
                </a:cubicBezTo>
                <a:cubicBezTo>
                  <a:pt x="373" y="180"/>
                  <a:pt x="373" y="180"/>
                  <a:pt x="373" y="180"/>
                </a:cubicBezTo>
                <a:cubicBezTo>
                  <a:pt x="357" y="164"/>
                  <a:pt x="348" y="143"/>
                  <a:pt x="348" y="119"/>
                </a:cubicBezTo>
                <a:cubicBezTo>
                  <a:pt x="348" y="72"/>
                  <a:pt x="386" y="34"/>
                  <a:pt x="433" y="34"/>
                </a:cubicBezTo>
                <a:cubicBezTo>
                  <a:pt x="481" y="34"/>
                  <a:pt x="519" y="72"/>
                  <a:pt x="519" y="119"/>
                </a:cubicBezTo>
                <a:cubicBezTo>
                  <a:pt x="519" y="143"/>
                  <a:pt x="510" y="164"/>
                  <a:pt x="494" y="180"/>
                </a:cubicBezTo>
                <a:cubicBezTo>
                  <a:pt x="494" y="222"/>
                  <a:pt x="494" y="222"/>
                  <a:pt x="494" y="222"/>
                </a:cubicBezTo>
                <a:cubicBezTo>
                  <a:pt x="529" y="201"/>
                  <a:pt x="553" y="163"/>
                  <a:pt x="553" y="119"/>
                </a:cubicBezTo>
                <a:cubicBezTo>
                  <a:pt x="553" y="54"/>
                  <a:pt x="499" y="0"/>
                  <a:pt x="433" y="0"/>
                </a:cubicBezTo>
                <a:close/>
                <a:moveTo>
                  <a:pt x="725" y="277"/>
                </a:moveTo>
                <a:cubicBezTo>
                  <a:pt x="672" y="353"/>
                  <a:pt x="672" y="353"/>
                  <a:pt x="672" y="353"/>
                </a:cubicBezTo>
                <a:cubicBezTo>
                  <a:pt x="730" y="393"/>
                  <a:pt x="730" y="393"/>
                  <a:pt x="730" y="393"/>
                </a:cubicBezTo>
                <a:cubicBezTo>
                  <a:pt x="783" y="317"/>
                  <a:pt x="783" y="317"/>
                  <a:pt x="783" y="317"/>
                </a:cubicBezTo>
                <a:lnTo>
                  <a:pt x="725" y="277"/>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326"/>
                </a:moveTo>
                <a:cubicBezTo>
                  <a:pt x="195" y="326"/>
                  <a:pt x="0" y="521"/>
                  <a:pt x="0" y="760"/>
                </a:cubicBezTo>
                <a:cubicBezTo>
                  <a:pt x="0" y="999"/>
                  <a:pt x="195" y="1194"/>
                  <a:pt x="433" y="1194"/>
                </a:cubicBezTo>
                <a:cubicBezTo>
                  <a:pt x="672" y="1194"/>
                  <a:pt x="867" y="999"/>
                  <a:pt x="867" y="760"/>
                </a:cubicBezTo>
                <a:cubicBezTo>
                  <a:pt x="867" y="521"/>
                  <a:pt x="672" y="326"/>
                  <a:pt x="433" y="326"/>
                </a:cubicBezTo>
                <a:close/>
                <a:moveTo>
                  <a:pt x="433" y="1155"/>
                </a:moveTo>
                <a:cubicBezTo>
                  <a:pt x="216" y="1155"/>
                  <a:pt x="39" y="977"/>
                  <a:pt x="39" y="760"/>
                </a:cubicBezTo>
                <a:cubicBezTo>
                  <a:pt x="39" y="542"/>
                  <a:pt x="216" y="365"/>
                  <a:pt x="433" y="365"/>
                </a:cubicBezTo>
                <a:cubicBezTo>
                  <a:pt x="651" y="365"/>
                  <a:pt x="828" y="542"/>
                  <a:pt x="828" y="760"/>
                </a:cubicBezTo>
                <a:cubicBezTo>
                  <a:pt x="828" y="977"/>
                  <a:pt x="651" y="1155"/>
                  <a:pt x="433" y="1155"/>
                </a:cubicBez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6" name="Freeform 9"/>
          <p:cNvSpPr>
            <a:spLocks noChangeAspect="1"/>
          </p:cNvSpPr>
          <p:nvPr/>
        </p:nvSpPr>
        <p:spPr bwMode="black">
          <a:xfrm>
            <a:off x="1139352" y="3261985"/>
            <a:ext cx="455143" cy="784613"/>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rgbClr val="FFFFFF"/>
          </a:solidFill>
          <a:ln w="31750" cap="sq">
            <a:noFill/>
            <a:miter lim="800000"/>
            <a:headEnd/>
            <a:tailEnd/>
          </a:ln>
          <a:extLst/>
        </p:spPr>
        <p:txBody>
          <a:bodyPr vert="horz" wrap="square" lIns="121888" tIns="60944" rIns="121888" bIns="60944" numCol="1" anchor="t" anchorCtr="0" compatLnSpc="1">
            <a:prstTxWarp prst="textNoShape">
              <a:avLst/>
            </a:prstTxWarp>
          </a:bodyPr>
          <a:lstStyle/>
          <a:p>
            <a:endParaRPr lang="en-US" sz="3199"/>
          </a:p>
        </p:txBody>
      </p:sp>
      <p:sp>
        <p:nvSpPr>
          <p:cNvPr id="17" name="Freeform 164"/>
          <p:cNvSpPr>
            <a:spLocks noEditPoints="1"/>
          </p:cNvSpPr>
          <p:nvPr/>
        </p:nvSpPr>
        <p:spPr bwMode="black">
          <a:xfrm>
            <a:off x="1081916" y="4593302"/>
            <a:ext cx="530884" cy="73602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11" tIns="54856" rIns="109711" bIns="54856" numCol="1" anchor="t" anchorCtr="0" compatLnSpc="1">
            <a:prstTxWarp prst="textNoShape">
              <a:avLst/>
            </a:prstTxWarp>
          </a:bodyPr>
          <a:lstStyle/>
          <a:p>
            <a:endParaRPr lang="en-US" sz="2133"/>
          </a:p>
        </p:txBody>
      </p:sp>
      <p:sp>
        <p:nvSpPr>
          <p:cNvPr id="18" name="Text Placeholder 3"/>
          <p:cNvSpPr txBox="1">
            <a:spLocks/>
          </p:cNvSpPr>
          <p:nvPr/>
        </p:nvSpPr>
        <p:spPr>
          <a:xfrm>
            <a:off x="2220117" y="4271824"/>
            <a:ext cx="10244414" cy="1272015"/>
          </a:xfrm>
          <a:prstGeom prst="rect">
            <a:avLst/>
          </a:prstGeom>
        </p:spPr>
        <p:txBody>
          <a:bodyPr vert="horz" lIns="0" tIns="0" rIns="0" bIns="0" rtlCol="0">
            <a:spAutoFit/>
          </a:bodyPr>
          <a:lstStyle>
            <a:lvl1pPr marL="213142" marR="0" indent="-213142" algn="l" defTabSz="685835" rtl="0" eaLnBrk="1" fontAlgn="auto" latinLnBrk="0" hangingPunct="1">
              <a:lnSpc>
                <a:spcPct val="90000"/>
              </a:lnSpc>
              <a:spcBef>
                <a:spcPct val="20000"/>
              </a:spcBef>
              <a:spcAft>
                <a:spcPts val="0"/>
              </a:spcAft>
              <a:buClrTx/>
              <a:buSzPct val="90000"/>
              <a:buFont typeface="Wingdings" pitchFamily="2" charset="2"/>
              <a:buChar char=""/>
              <a:tabLst/>
              <a:defRPr sz="3000" kern="1200" spc="-53" baseline="0">
                <a:gradFill>
                  <a:gsLst>
                    <a:gs pos="1250">
                      <a:schemeClr val="tx1"/>
                    </a:gs>
                    <a:gs pos="100000">
                      <a:schemeClr val="tx1"/>
                    </a:gs>
                  </a:gsLst>
                  <a:lin ang="5400000" scaled="0"/>
                </a:gradFill>
                <a:latin typeface="+mj-lt"/>
                <a:ea typeface="+mn-ea"/>
                <a:cs typeface="+mn-cs"/>
              </a:defRPr>
            </a:lvl1pPr>
            <a:lvl2pPr marL="388180" marR="0" indent="-175039" algn="l" defTabSz="685835" rtl="0" eaLnBrk="1" fontAlgn="auto" latinLnBrk="0" hangingPunct="1">
              <a:lnSpc>
                <a:spcPct val="90000"/>
              </a:lnSpc>
              <a:spcBef>
                <a:spcPct val="20000"/>
              </a:spcBef>
              <a:spcAft>
                <a:spcPts val="0"/>
              </a:spcAft>
              <a:buClrTx/>
              <a:buSzPct val="90000"/>
              <a:buFont typeface="Wingdings" pitchFamily="2" charset="2"/>
              <a:buChar char=""/>
              <a:tabLst/>
              <a:defRPr sz="1800" kern="1200" spc="0" baseline="0">
                <a:gradFill>
                  <a:gsLst>
                    <a:gs pos="1250">
                      <a:schemeClr val="tx1"/>
                    </a:gs>
                    <a:gs pos="100000">
                      <a:schemeClr val="tx1"/>
                    </a:gs>
                  </a:gsLst>
                  <a:lin ang="5400000" scaled="0"/>
                </a:gradFill>
                <a:latin typeface="+mn-lt"/>
                <a:ea typeface="+mn-ea"/>
                <a:cs typeface="+mn-cs"/>
              </a:defRPr>
            </a:lvl2pPr>
            <a:lvl3pPr marL="556073" marR="0" indent="-167894" algn="l" defTabSz="685835" rtl="0" eaLnBrk="1" fontAlgn="auto" latinLnBrk="0" hangingPunct="1">
              <a:lnSpc>
                <a:spcPct val="90000"/>
              </a:lnSpc>
              <a:spcBef>
                <a:spcPct val="20000"/>
              </a:spcBef>
              <a:spcAft>
                <a:spcPts val="0"/>
              </a:spcAft>
              <a:buClrTx/>
              <a:buSzPct val="90000"/>
              <a:buFont typeface="Wingdings"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685862" marR="0" indent="-129791" algn="l" defTabSz="685835" rtl="0" eaLnBrk="1" fontAlgn="auto" latinLnBrk="0" hangingPunct="1">
              <a:lnSpc>
                <a:spcPct val="90000"/>
              </a:lnSpc>
              <a:spcBef>
                <a:spcPct val="20000"/>
              </a:spcBef>
              <a:spcAft>
                <a:spcPts val="0"/>
              </a:spcAft>
              <a:buClrTx/>
              <a:buSzPct val="90000"/>
              <a:buFont typeface="Wingdings" pitchFamily="2" charset="2"/>
              <a:buChar char=""/>
              <a:tabLst/>
              <a:defRPr sz="1500" kern="1200" spc="0" baseline="0">
                <a:gradFill>
                  <a:gsLst>
                    <a:gs pos="1250">
                      <a:schemeClr val="tx1"/>
                    </a:gs>
                    <a:gs pos="100000">
                      <a:schemeClr val="tx1"/>
                    </a:gs>
                  </a:gsLst>
                  <a:lin ang="5400000" scaled="0"/>
                </a:gradFill>
                <a:latin typeface="+mn-lt"/>
                <a:ea typeface="+mn-ea"/>
                <a:cs typeface="+mn-cs"/>
              </a:defRPr>
            </a:lvl4pPr>
            <a:lvl5pPr marL="815653" marR="0" indent="-129791" algn="l" defTabSz="685835" rtl="0" eaLnBrk="1" fontAlgn="auto" latinLnBrk="0" hangingPunct="1">
              <a:lnSpc>
                <a:spcPct val="90000"/>
              </a:lnSpc>
              <a:spcBef>
                <a:spcPct val="20000"/>
              </a:spcBef>
              <a:spcAft>
                <a:spcPts val="0"/>
              </a:spcAft>
              <a:buClrTx/>
              <a:buSzPct val="90000"/>
              <a:buFont typeface="Wingdings" pitchFamily="2" charset="2"/>
              <a:buChar char=""/>
              <a:tabLst/>
              <a:defRPr sz="1500" kern="1200" spc="0" baseline="0">
                <a:gradFill>
                  <a:gsLst>
                    <a:gs pos="1250">
                      <a:schemeClr val="tx1"/>
                    </a:gs>
                    <a:gs pos="100000">
                      <a:schemeClr val="tx1"/>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lvl="1" indent="0">
              <a:lnSpc>
                <a:spcPct val="100000"/>
              </a:lnSpc>
              <a:buNone/>
            </a:pPr>
            <a:r>
              <a:rPr lang="en-US" sz="4000" dirty="0" err="1">
                <a:solidFill>
                  <a:schemeClr val="tx2">
                    <a:alpha val="99000"/>
                  </a:schemeClr>
                </a:solidFill>
                <a:latin typeface="+mj-lt"/>
              </a:rPr>
              <a:t>PaaS</a:t>
            </a:r>
            <a:r>
              <a:rPr lang="en-US" sz="4000" dirty="0">
                <a:solidFill>
                  <a:schemeClr val="tx2">
                    <a:alpha val="99000"/>
                  </a:schemeClr>
                </a:solidFill>
                <a:latin typeface="+mj-lt"/>
              </a:rPr>
              <a:t> is lower risk</a:t>
            </a:r>
          </a:p>
          <a:p>
            <a:pPr marL="3174" lvl="1" indent="0">
              <a:lnSpc>
                <a:spcPct val="100000"/>
              </a:lnSpc>
              <a:spcBef>
                <a:spcPts val="0"/>
              </a:spcBef>
              <a:buSzPct val="80000"/>
              <a:buNone/>
            </a:pPr>
            <a:r>
              <a:rPr lang="en-US" sz="2000" spc="-51" dirty="0">
                <a:solidFill>
                  <a:schemeClr val="tx1">
                    <a:alpha val="99000"/>
                  </a:schemeClr>
                </a:solidFill>
              </a:rPr>
              <a:t>Reason: </a:t>
            </a:r>
            <a:r>
              <a:rPr lang="en-US" sz="2000" spc="-51" dirty="0">
                <a:solidFill>
                  <a:schemeClr val="tx1">
                    <a:lumMod val="65000"/>
                    <a:alpha val="99000"/>
                  </a:schemeClr>
                </a:solidFill>
              </a:rPr>
              <a:t>The platform does more, leaving fewer opportunities for error</a:t>
            </a:r>
          </a:p>
          <a:p>
            <a:pPr marL="3174" lvl="1" indent="0">
              <a:lnSpc>
                <a:spcPct val="100000"/>
              </a:lnSpc>
              <a:spcBef>
                <a:spcPts val="0"/>
              </a:spcBef>
              <a:buSzPct val="80000"/>
              <a:buNone/>
            </a:pPr>
            <a:r>
              <a:rPr lang="en-US" sz="2000" spc="-51" dirty="0">
                <a:solidFill>
                  <a:schemeClr val="tx1">
                    <a:alpha val="99000"/>
                  </a:schemeClr>
                </a:solidFill>
              </a:rPr>
              <a:t>Benefit: </a:t>
            </a:r>
            <a:r>
              <a:rPr lang="en-US" sz="2000" spc="-51" dirty="0">
                <a:solidFill>
                  <a:schemeClr val="tx1">
                    <a:lumMod val="65000"/>
                    <a:alpha val="99000"/>
                  </a:schemeClr>
                </a:solidFill>
              </a:rPr>
              <a:t>Creating and running applications gets more reliable</a:t>
            </a:r>
          </a:p>
        </p:txBody>
      </p:sp>
    </p:spTree>
    <p:custDataLst>
      <p:tags r:id="rId1"/>
    </p:custDataLst>
    <p:extLst>
      <p:ext uri="{BB962C8B-B14F-4D97-AF65-F5344CB8AC3E}">
        <p14:creationId xmlns:p14="http://schemas.microsoft.com/office/powerpoint/2010/main" val="9915802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Left Brace 61"/>
          <p:cNvSpPr/>
          <p:nvPr/>
        </p:nvSpPr>
        <p:spPr>
          <a:xfrm>
            <a:off x="1107553" y="2246324"/>
            <a:ext cx="302896" cy="3982815"/>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sp>
        <p:nvSpPr>
          <p:cNvPr id="66" name="Rectangle 65"/>
          <p:cNvSpPr/>
          <p:nvPr/>
        </p:nvSpPr>
        <p:spPr bwMode="auto">
          <a:xfrm>
            <a:off x="3206705" y="1244462"/>
            <a:ext cx="8720688" cy="5139864"/>
          </a:xfrm>
          <a:prstGeom prst="rect">
            <a:avLst/>
          </a:prstGeom>
          <a:solidFill>
            <a:schemeClr val="bg1">
              <a:lumMod val="9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smtClean="0"/>
              <a:t>Cloud Computing</a:t>
            </a:r>
            <a:endParaRPr lang="en-US" sz="5400" dirty="0">
              <a:solidFill>
                <a:schemeClr val="accent2">
                  <a:alpha val="99000"/>
                </a:schemeClr>
              </a:solidFill>
            </a:endParaRPr>
          </a:p>
        </p:txBody>
      </p:sp>
      <p:grpSp>
        <p:nvGrpSpPr>
          <p:cNvPr id="4" name="Group 3"/>
          <p:cNvGrpSpPr/>
          <p:nvPr/>
        </p:nvGrpSpPr>
        <p:grpSpPr>
          <a:xfrm>
            <a:off x="795377" y="1461269"/>
            <a:ext cx="2427913" cy="4790431"/>
            <a:chOff x="855665" y="1583373"/>
            <a:chExt cx="2427913" cy="4790431"/>
          </a:xfrm>
        </p:grpSpPr>
        <p:sp>
          <p:nvSpPr>
            <p:cNvPr id="124" name="Rectangle 123"/>
            <p:cNvSpPr/>
            <p:nvPr/>
          </p:nvSpPr>
          <p:spPr>
            <a:xfrm>
              <a:off x="1416806" y="1583373"/>
              <a:ext cx="1866772" cy="640080"/>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defTabSz="1218836" fontAlgn="base">
                <a:spcAft>
                  <a:spcPct val="0"/>
                </a:spcAft>
              </a:pPr>
              <a:r>
                <a:rPr lang="en-US" sz="2000" dirty="0">
                  <a:solidFill>
                    <a:srgbClr val="595959">
                      <a:alpha val="99000"/>
                    </a:srgbClr>
                  </a:solidFill>
                  <a:ea typeface="Kozuka Gothic Pro R" pitchFamily="34" charset="-128"/>
                </a:rPr>
                <a:t>Packaged Software</a:t>
              </a:r>
            </a:p>
          </p:txBody>
        </p:sp>
        <p:sp>
          <p:nvSpPr>
            <p:cNvPr id="128" name="Rectangle 127"/>
            <p:cNvSpPr/>
            <p:nvPr/>
          </p:nvSpPr>
          <p:spPr>
            <a:xfrm>
              <a:off x="1396458" y="5537987"/>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Storage</a:t>
              </a:r>
            </a:p>
          </p:txBody>
        </p:sp>
        <p:sp>
          <p:nvSpPr>
            <p:cNvPr id="129" name="Rectangle 128"/>
            <p:cNvSpPr/>
            <p:nvPr/>
          </p:nvSpPr>
          <p:spPr>
            <a:xfrm>
              <a:off x="1396458" y="5083168"/>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Servers</a:t>
              </a:r>
            </a:p>
          </p:txBody>
        </p:sp>
        <p:sp>
          <p:nvSpPr>
            <p:cNvPr id="130" name="Rectangle 129"/>
            <p:cNvSpPr/>
            <p:nvPr/>
          </p:nvSpPr>
          <p:spPr>
            <a:xfrm>
              <a:off x="1396458" y="5992804"/>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Networking</a:t>
              </a:r>
            </a:p>
          </p:txBody>
        </p:sp>
        <p:sp>
          <p:nvSpPr>
            <p:cNvPr id="131" name="Rectangle 130"/>
            <p:cNvSpPr/>
            <p:nvPr/>
          </p:nvSpPr>
          <p:spPr>
            <a:xfrm>
              <a:off x="1396458" y="4173530"/>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O/S</a:t>
              </a:r>
            </a:p>
          </p:txBody>
        </p:sp>
        <p:sp>
          <p:nvSpPr>
            <p:cNvPr id="132" name="Rectangle 131"/>
            <p:cNvSpPr/>
            <p:nvPr/>
          </p:nvSpPr>
          <p:spPr>
            <a:xfrm>
              <a:off x="1396458" y="3718711"/>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Middleware</a:t>
              </a:r>
            </a:p>
          </p:txBody>
        </p:sp>
        <p:sp>
          <p:nvSpPr>
            <p:cNvPr id="133" name="Rectangle 132"/>
            <p:cNvSpPr/>
            <p:nvPr/>
          </p:nvSpPr>
          <p:spPr>
            <a:xfrm>
              <a:off x="1396458" y="4628349"/>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Virtualization</a:t>
              </a:r>
            </a:p>
          </p:txBody>
        </p:sp>
        <p:sp>
          <p:nvSpPr>
            <p:cNvPr id="134" name="Rectangle 133"/>
            <p:cNvSpPr/>
            <p:nvPr/>
          </p:nvSpPr>
          <p:spPr>
            <a:xfrm>
              <a:off x="1396458" y="2809073"/>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Data</a:t>
              </a:r>
            </a:p>
          </p:txBody>
        </p:sp>
        <p:sp>
          <p:nvSpPr>
            <p:cNvPr id="135" name="Rectangle 134"/>
            <p:cNvSpPr/>
            <p:nvPr/>
          </p:nvSpPr>
          <p:spPr>
            <a:xfrm>
              <a:off x="1396458" y="2354254"/>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Applications</a:t>
              </a:r>
            </a:p>
          </p:txBody>
        </p:sp>
        <p:sp>
          <p:nvSpPr>
            <p:cNvPr id="136" name="Rectangle 135"/>
            <p:cNvSpPr/>
            <p:nvPr/>
          </p:nvSpPr>
          <p:spPr>
            <a:xfrm>
              <a:off x="1396458" y="3263892"/>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Runtime</a:t>
              </a:r>
            </a:p>
          </p:txBody>
        </p:sp>
        <p:sp>
          <p:nvSpPr>
            <p:cNvPr id="127" name="TextBox 52"/>
            <p:cNvSpPr txBox="1"/>
            <p:nvPr/>
          </p:nvSpPr>
          <p:spPr>
            <a:xfrm>
              <a:off x="855665" y="382089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You manage</a:t>
              </a:r>
            </a:p>
          </p:txBody>
        </p:sp>
      </p:grpSp>
      <p:sp>
        <p:nvSpPr>
          <p:cNvPr id="138" name="Rectangle 137"/>
          <p:cNvSpPr/>
          <p:nvPr/>
        </p:nvSpPr>
        <p:spPr>
          <a:xfrm>
            <a:off x="4380302" y="1471317"/>
            <a:ext cx="2108505"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defTabSz="1218836" fontAlgn="base">
              <a:spcAft>
                <a:spcPct val="0"/>
              </a:spcAft>
            </a:pPr>
            <a:r>
              <a:rPr lang="en-US" sz="2000" dirty="0">
                <a:solidFill>
                  <a:srgbClr val="595959">
                    <a:alpha val="99000"/>
                  </a:srgbClr>
                </a:solidFill>
                <a:ea typeface="Kozuka Gothic Pro R" pitchFamily="34" charset="-128"/>
              </a:rPr>
              <a:t>Infrastructure</a:t>
            </a:r>
          </a:p>
          <a:p>
            <a:pPr defTabSz="1218936"/>
            <a:r>
              <a:rPr lang="en-US" sz="1600" dirty="0">
                <a:solidFill>
                  <a:srgbClr val="595959">
                    <a:alpha val="99000"/>
                  </a:srgbClr>
                </a:solidFill>
                <a:ea typeface="Kozuka Gothic Pro R" pitchFamily="34" charset="-128"/>
              </a:rPr>
              <a:t>(as a Service)</a:t>
            </a:r>
          </a:p>
        </p:txBody>
      </p:sp>
      <p:sp>
        <p:nvSpPr>
          <p:cNvPr id="144" name="Rectangle 143"/>
          <p:cNvSpPr/>
          <p:nvPr/>
        </p:nvSpPr>
        <p:spPr>
          <a:xfrm>
            <a:off x="4410447" y="5415887"/>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Storage</a:t>
            </a:r>
          </a:p>
        </p:txBody>
      </p:sp>
      <p:sp>
        <p:nvSpPr>
          <p:cNvPr id="145" name="Rectangle 144"/>
          <p:cNvSpPr/>
          <p:nvPr/>
        </p:nvSpPr>
        <p:spPr>
          <a:xfrm>
            <a:off x="4410447" y="4961068"/>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Servers</a:t>
            </a:r>
          </a:p>
        </p:txBody>
      </p:sp>
      <p:sp>
        <p:nvSpPr>
          <p:cNvPr id="146" name="Rectangle 145"/>
          <p:cNvSpPr/>
          <p:nvPr/>
        </p:nvSpPr>
        <p:spPr>
          <a:xfrm>
            <a:off x="4410447" y="5870704"/>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Networking</a:t>
            </a:r>
          </a:p>
        </p:txBody>
      </p:sp>
      <p:sp>
        <p:nvSpPr>
          <p:cNvPr id="147" name="Rectangle 146"/>
          <p:cNvSpPr/>
          <p:nvPr/>
        </p:nvSpPr>
        <p:spPr>
          <a:xfrm>
            <a:off x="4410447" y="4051430"/>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O/S</a:t>
            </a:r>
          </a:p>
        </p:txBody>
      </p:sp>
      <p:sp>
        <p:nvSpPr>
          <p:cNvPr id="148" name="Rectangle 147"/>
          <p:cNvSpPr/>
          <p:nvPr/>
        </p:nvSpPr>
        <p:spPr>
          <a:xfrm>
            <a:off x="4410447" y="3596611"/>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Middleware</a:t>
            </a:r>
          </a:p>
        </p:txBody>
      </p:sp>
      <p:sp>
        <p:nvSpPr>
          <p:cNvPr id="149" name="Rectangle 148"/>
          <p:cNvSpPr/>
          <p:nvPr/>
        </p:nvSpPr>
        <p:spPr>
          <a:xfrm>
            <a:off x="4410447" y="4506249"/>
            <a:ext cx="1638241" cy="381000"/>
          </a:xfrm>
          <a:prstGeom prst="rect">
            <a:avLst/>
          </a:prstGeom>
          <a:solidFill>
            <a:schemeClr val="accent4"/>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500" dirty="0">
                <a:solidFill>
                  <a:schemeClr val="bg1">
                    <a:alpha val="99000"/>
                  </a:schemeClr>
                </a:solidFill>
                <a:latin typeface="Segoe UI"/>
                <a:ea typeface="Segoe UI" pitchFamily="34" charset="0"/>
                <a:cs typeface="Segoe UI" pitchFamily="34" charset="0"/>
              </a:rPr>
              <a:t>Virtualization</a:t>
            </a:r>
          </a:p>
        </p:txBody>
      </p:sp>
      <p:sp>
        <p:nvSpPr>
          <p:cNvPr id="150" name="Rectangle 149"/>
          <p:cNvSpPr/>
          <p:nvPr/>
        </p:nvSpPr>
        <p:spPr>
          <a:xfrm>
            <a:off x="4410447" y="2686973"/>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Data</a:t>
            </a:r>
          </a:p>
        </p:txBody>
      </p:sp>
      <p:sp>
        <p:nvSpPr>
          <p:cNvPr id="151" name="Rectangle 150"/>
          <p:cNvSpPr/>
          <p:nvPr/>
        </p:nvSpPr>
        <p:spPr>
          <a:xfrm>
            <a:off x="4410447" y="2232154"/>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Applications</a:t>
            </a:r>
          </a:p>
        </p:txBody>
      </p:sp>
      <p:sp>
        <p:nvSpPr>
          <p:cNvPr id="152" name="Rectangle 151"/>
          <p:cNvSpPr/>
          <p:nvPr/>
        </p:nvSpPr>
        <p:spPr>
          <a:xfrm>
            <a:off x="4410447" y="3141792"/>
            <a:ext cx="1638241"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Runtime</a:t>
            </a:r>
          </a:p>
        </p:txBody>
      </p:sp>
      <p:sp>
        <p:nvSpPr>
          <p:cNvPr id="140" name="Left Brace 139"/>
          <p:cNvSpPr/>
          <p:nvPr/>
        </p:nvSpPr>
        <p:spPr>
          <a:xfrm flipH="1">
            <a:off x="6057919" y="4465140"/>
            <a:ext cx="228600" cy="1764000"/>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sp>
        <p:nvSpPr>
          <p:cNvPr id="141" name="TextBox 56"/>
          <p:cNvSpPr txBox="1"/>
          <p:nvPr/>
        </p:nvSpPr>
        <p:spPr>
          <a:xfrm flipH="1">
            <a:off x="6231485" y="4521982"/>
            <a:ext cx="400110" cy="1691104"/>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Managed by vendor</a:t>
            </a:r>
          </a:p>
        </p:txBody>
      </p:sp>
      <p:sp>
        <p:nvSpPr>
          <p:cNvPr id="142" name="Left Brace 141"/>
          <p:cNvSpPr/>
          <p:nvPr/>
        </p:nvSpPr>
        <p:spPr>
          <a:xfrm>
            <a:off x="4271939" y="2232154"/>
            <a:ext cx="133350" cy="2200272"/>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sp>
        <p:nvSpPr>
          <p:cNvPr id="143" name="TextBox 58"/>
          <p:cNvSpPr txBox="1"/>
          <p:nvPr/>
        </p:nvSpPr>
        <p:spPr>
          <a:xfrm>
            <a:off x="3859670" y="2806314"/>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You manage</a:t>
            </a:r>
          </a:p>
        </p:txBody>
      </p:sp>
      <p:grpSp>
        <p:nvGrpSpPr>
          <p:cNvPr id="6" name="Group 5"/>
          <p:cNvGrpSpPr/>
          <p:nvPr/>
        </p:nvGrpSpPr>
        <p:grpSpPr>
          <a:xfrm>
            <a:off x="6461726" y="1461269"/>
            <a:ext cx="2706420" cy="4798706"/>
            <a:chOff x="5979422" y="1583373"/>
            <a:chExt cx="2706420" cy="4798706"/>
          </a:xfrm>
        </p:grpSpPr>
        <p:sp>
          <p:nvSpPr>
            <p:cNvPr id="154" name="Rectangle 153"/>
            <p:cNvSpPr/>
            <p:nvPr/>
          </p:nvSpPr>
          <p:spPr>
            <a:xfrm>
              <a:off x="6405737" y="1583373"/>
              <a:ext cx="2000311"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defTabSz="1218836" fontAlgn="base">
                <a:spcAft>
                  <a:spcPct val="0"/>
                </a:spcAft>
              </a:pPr>
              <a:r>
                <a:rPr lang="en-US" sz="2000" dirty="0">
                  <a:solidFill>
                    <a:srgbClr val="595959">
                      <a:alpha val="99000"/>
                    </a:srgbClr>
                  </a:solidFill>
                  <a:ea typeface="Kozuka Gothic Pro R" pitchFamily="34" charset="-128"/>
                </a:rPr>
                <a:t>Platform</a:t>
              </a:r>
            </a:p>
            <a:p>
              <a:pPr defTabSz="1218936"/>
              <a:r>
                <a:rPr lang="en-US" sz="1600" dirty="0">
                  <a:solidFill>
                    <a:srgbClr val="595959">
                      <a:alpha val="99000"/>
                    </a:srgbClr>
                  </a:solidFill>
                  <a:ea typeface="Kozuka Gothic Pro R" pitchFamily="34" charset="-128"/>
                </a:rPr>
                <a:t>(as a Service)</a:t>
              </a:r>
            </a:p>
          </p:txBody>
        </p:sp>
        <p:sp>
          <p:nvSpPr>
            <p:cNvPr id="155" name="Left Brace 154"/>
            <p:cNvSpPr/>
            <p:nvPr/>
          </p:nvSpPr>
          <p:spPr>
            <a:xfrm flipH="1">
              <a:off x="8131739" y="3259131"/>
              <a:ext cx="209580" cy="3122948"/>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sp>
          <p:nvSpPr>
            <p:cNvPr id="156" name="TextBox 54"/>
            <p:cNvSpPr txBox="1"/>
            <p:nvPr/>
          </p:nvSpPr>
          <p:spPr>
            <a:xfrm flipH="1">
              <a:off x="8285732" y="3992249"/>
              <a:ext cx="400110" cy="1691104"/>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Managed by vendor</a:t>
              </a:r>
            </a:p>
          </p:txBody>
        </p:sp>
        <p:sp>
          <p:nvSpPr>
            <p:cNvPr id="157" name="Left Brace 156"/>
            <p:cNvSpPr/>
            <p:nvPr/>
          </p:nvSpPr>
          <p:spPr>
            <a:xfrm>
              <a:off x="6322411" y="2335206"/>
              <a:ext cx="152400" cy="847725"/>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sp>
          <p:nvSpPr>
            <p:cNvPr id="158" name="TextBox 60"/>
            <p:cNvSpPr txBox="1"/>
            <p:nvPr/>
          </p:nvSpPr>
          <p:spPr>
            <a:xfrm>
              <a:off x="5979422" y="2220697"/>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You manage</a:t>
              </a:r>
            </a:p>
          </p:txBody>
        </p:sp>
        <p:sp>
          <p:nvSpPr>
            <p:cNvPr id="160" name="Rectangle 159"/>
            <p:cNvSpPr/>
            <p:nvPr/>
          </p:nvSpPr>
          <p:spPr>
            <a:xfrm>
              <a:off x="6484238" y="5537990"/>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Storage</a:t>
              </a:r>
            </a:p>
          </p:txBody>
        </p:sp>
        <p:sp>
          <p:nvSpPr>
            <p:cNvPr id="161" name="Rectangle 160"/>
            <p:cNvSpPr/>
            <p:nvPr/>
          </p:nvSpPr>
          <p:spPr>
            <a:xfrm>
              <a:off x="6484238" y="5083171"/>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Servers</a:t>
              </a:r>
            </a:p>
          </p:txBody>
        </p:sp>
        <p:sp>
          <p:nvSpPr>
            <p:cNvPr id="162" name="Rectangle 161"/>
            <p:cNvSpPr/>
            <p:nvPr/>
          </p:nvSpPr>
          <p:spPr>
            <a:xfrm>
              <a:off x="6484238" y="5992807"/>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Networking</a:t>
              </a:r>
            </a:p>
          </p:txBody>
        </p:sp>
        <p:sp>
          <p:nvSpPr>
            <p:cNvPr id="163" name="Rectangle 162"/>
            <p:cNvSpPr/>
            <p:nvPr/>
          </p:nvSpPr>
          <p:spPr>
            <a:xfrm>
              <a:off x="6484238" y="4173533"/>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O/S</a:t>
              </a:r>
            </a:p>
          </p:txBody>
        </p:sp>
        <p:sp>
          <p:nvSpPr>
            <p:cNvPr id="164" name="Rectangle 163"/>
            <p:cNvSpPr/>
            <p:nvPr/>
          </p:nvSpPr>
          <p:spPr>
            <a:xfrm>
              <a:off x="6484238" y="3718714"/>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Middleware</a:t>
              </a:r>
            </a:p>
          </p:txBody>
        </p:sp>
        <p:sp>
          <p:nvSpPr>
            <p:cNvPr id="165" name="Rectangle 164"/>
            <p:cNvSpPr/>
            <p:nvPr/>
          </p:nvSpPr>
          <p:spPr>
            <a:xfrm>
              <a:off x="6484238" y="4628352"/>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Virtualization</a:t>
              </a:r>
            </a:p>
          </p:txBody>
        </p:sp>
        <p:sp>
          <p:nvSpPr>
            <p:cNvPr id="166" name="Rectangle 165"/>
            <p:cNvSpPr/>
            <p:nvPr/>
          </p:nvSpPr>
          <p:spPr>
            <a:xfrm>
              <a:off x="6484238" y="2354257"/>
              <a:ext cx="1638240"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Applications</a:t>
              </a:r>
            </a:p>
          </p:txBody>
        </p:sp>
        <p:sp>
          <p:nvSpPr>
            <p:cNvPr id="167" name="Rectangle 166"/>
            <p:cNvSpPr/>
            <p:nvPr/>
          </p:nvSpPr>
          <p:spPr>
            <a:xfrm>
              <a:off x="6484238" y="3263895"/>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Runtime</a:t>
              </a:r>
            </a:p>
          </p:txBody>
        </p:sp>
        <p:sp>
          <p:nvSpPr>
            <p:cNvPr id="168" name="Rectangle 167"/>
            <p:cNvSpPr/>
            <p:nvPr/>
          </p:nvSpPr>
          <p:spPr>
            <a:xfrm>
              <a:off x="6484238" y="2809076"/>
              <a:ext cx="1638240" cy="381000"/>
            </a:xfrm>
            <a:prstGeom prst="rect">
              <a:avLst/>
            </a:prstGeom>
            <a:solidFill>
              <a:schemeClr val="accent1"/>
            </a:solidFill>
            <a:ln w="9525" cap="flat" cmpd="sng" algn="ctr">
              <a:solidFill>
                <a:srgbClr val="FFC000">
                  <a:shade val="95000"/>
                  <a:satMod val="105000"/>
                </a:srgbClr>
              </a:solid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Data</a:t>
              </a:r>
            </a:p>
          </p:txBody>
        </p:sp>
      </p:grpSp>
      <p:grpSp>
        <p:nvGrpSpPr>
          <p:cNvPr id="7" name="Group 6"/>
          <p:cNvGrpSpPr/>
          <p:nvPr/>
        </p:nvGrpSpPr>
        <p:grpSpPr>
          <a:xfrm>
            <a:off x="9463135" y="1461269"/>
            <a:ext cx="2323096" cy="4790431"/>
            <a:chOff x="8980831" y="1583373"/>
            <a:chExt cx="2323096" cy="4790431"/>
          </a:xfrm>
        </p:grpSpPr>
        <p:sp>
          <p:nvSpPr>
            <p:cNvPr id="170" name="Rectangle 169"/>
            <p:cNvSpPr/>
            <p:nvPr/>
          </p:nvSpPr>
          <p:spPr>
            <a:xfrm>
              <a:off x="8980831" y="1583373"/>
              <a:ext cx="2028257"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defTabSz="1218836" fontAlgn="base">
                <a:spcAft>
                  <a:spcPct val="0"/>
                </a:spcAft>
              </a:pPr>
              <a:r>
                <a:rPr lang="en-US" sz="2000" dirty="0">
                  <a:solidFill>
                    <a:srgbClr val="595959">
                      <a:alpha val="99000"/>
                    </a:srgbClr>
                  </a:solidFill>
                  <a:ea typeface="Kozuka Gothic Pro R" pitchFamily="34" charset="-128"/>
                </a:rPr>
                <a:t>Software</a:t>
              </a:r>
            </a:p>
            <a:p>
              <a:pPr defTabSz="1218936"/>
              <a:r>
                <a:rPr lang="en-US" sz="1600" dirty="0">
                  <a:solidFill>
                    <a:srgbClr val="595959">
                      <a:alpha val="99000"/>
                    </a:srgbClr>
                  </a:solidFill>
                  <a:ea typeface="Kozuka Gothic Pro R" pitchFamily="34" charset="-128"/>
                </a:rPr>
                <a:t>(as a Service)</a:t>
              </a:r>
            </a:p>
          </p:txBody>
        </p:sp>
        <p:sp>
          <p:nvSpPr>
            <p:cNvPr id="172" name="TextBox 64"/>
            <p:cNvSpPr txBox="1"/>
            <p:nvPr/>
          </p:nvSpPr>
          <p:spPr>
            <a:xfrm flipH="1">
              <a:off x="10903817" y="3520342"/>
              <a:ext cx="400110" cy="1691104"/>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18836" fontAlgn="base">
                <a:spcAft>
                  <a:spcPct val="0"/>
                </a:spcAft>
              </a:pPr>
              <a:r>
                <a:rPr lang="en-US" sz="1400" dirty="0">
                  <a:solidFill>
                    <a:srgbClr val="595959">
                      <a:alpha val="99000"/>
                    </a:srgbClr>
                  </a:solidFill>
                  <a:ea typeface="Kozuka Gothic Pro R" pitchFamily="34" charset="-128"/>
                </a:rPr>
                <a:t>Managed by vendor</a:t>
              </a:r>
            </a:p>
          </p:txBody>
        </p:sp>
        <p:sp>
          <p:nvSpPr>
            <p:cNvPr id="174" name="Rectangle 173"/>
            <p:cNvSpPr/>
            <p:nvPr/>
          </p:nvSpPr>
          <p:spPr>
            <a:xfrm>
              <a:off x="9040806" y="5537987"/>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Storage</a:t>
              </a:r>
            </a:p>
          </p:txBody>
        </p:sp>
        <p:sp>
          <p:nvSpPr>
            <p:cNvPr id="175" name="Rectangle 174"/>
            <p:cNvSpPr/>
            <p:nvPr/>
          </p:nvSpPr>
          <p:spPr>
            <a:xfrm>
              <a:off x="9040806" y="5083168"/>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Servers</a:t>
              </a:r>
            </a:p>
          </p:txBody>
        </p:sp>
        <p:sp>
          <p:nvSpPr>
            <p:cNvPr id="177" name="Rectangle 176"/>
            <p:cNvSpPr/>
            <p:nvPr/>
          </p:nvSpPr>
          <p:spPr>
            <a:xfrm>
              <a:off x="9040806" y="4173530"/>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O/S</a:t>
              </a:r>
            </a:p>
          </p:txBody>
        </p:sp>
        <p:sp>
          <p:nvSpPr>
            <p:cNvPr id="178" name="Rectangle 177"/>
            <p:cNvSpPr/>
            <p:nvPr/>
          </p:nvSpPr>
          <p:spPr>
            <a:xfrm>
              <a:off x="9040806" y="3718711"/>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Middleware</a:t>
              </a:r>
            </a:p>
          </p:txBody>
        </p:sp>
        <p:sp>
          <p:nvSpPr>
            <p:cNvPr id="179" name="Rectangle 178"/>
            <p:cNvSpPr/>
            <p:nvPr/>
          </p:nvSpPr>
          <p:spPr>
            <a:xfrm>
              <a:off x="9040806" y="4628349"/>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Virtualization</a:t>
              </a:r>
            </a:p>
          </p:txBody>
        </p:sp>
        <p:sp>
          <p:nvSpPr>
            <p:cNvPr id="180" name="Rectangle 179"/>
            <p:cNvSpPr/>
            <p:nvPr/>
          </p:nvSpPr>
          <p:spPr>
            <a:xfrm>
              <a:off x="9040806" y="2354254"/>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Applications</a:t>
              </a:r>
            </a:p>
          </p:txBody>
        </p:sp>
        <p:sp>
          <p:nvSpPr>
            <p:cNvPr id="181" name="Rectangle 180"/>
            <p:cNvSpPr/>
            <p:nvPr/>
          </p:nvSpPr>
          <p:spPr>
            <a:xfrm>
              <a:off x="9040806" y="3263892"/>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Runtime</a:t>
              </a:r>
            </a:p>
          </p:txBody>
        </p:sp>
        <p:sp>
          <p:nvSpPr>
            <p:cNvPr id="182" name="Rectangle 181"/>
            <p:cNvSpPr/>
            <p:nvPr/>
          </p:nvSpPr>
          <p:spPr>
            <a:xfrm>
              <a:off x="9040806" y="2809073"/>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Data</a:t>
              </a:r>
            </a:p>
          </p:txBody>
        </p:sp>
        <p:sp>
          <p:nvSpPr>
            <p:cNvPr id="176" name="Rectangle 175"/>
            <p:cNvSpPr/>
            <p:nvPr/>
          </p:nvSpPr>
          <p:spPr>
            <a:xfrm>
              <a:off x="9040806" y="5992804"/>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Networking</a:t>
              </a:r>
            </a:p>
          </p:txBody>
        </p:sp>
      </p:grpSp>
      <p:pic>
        <p:nvPicPr>
          <p:cNvPr id="63" name="Picture 11" descr="Cloud 512x512.png"/>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3285815" y="5492340"/>
            <a:ext cx="1014104" cy="1014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 name="Left Brace 63"/>
          <p:cNvSpPr/>
          <p:nvPr/>
        </p:nvSpPr>
        <p:spPr>
          <a:xfrm flipH="1">
            <a:off x="11168000" y="2244407"/>
            <a:ext cx="228600" cy="3977640"/>
          </a:xfrm>
          <a:prstGeom prst="leftBrace">
            <a:avLst>
              <a:gd name="adj1" fmla="val 0"/>
              <a:gd name="adj2" fmla="val 50000"/>
            </a:avLst>
          </a:prstGeom>
          <a:noFill/>
          <a:ln w="19050" cap="flat" cmpd="sng" algn="ctr">
            <a:solidFill>
              <a:schemeClr val="accent2"/>
            </a:solidFill>
            <a:prstDash val="solid"/>
          </a:ln>
          <a:effectLst/>
        </p:spPr>
        <p:txBody>
          <a:bodyPr rtlCol="0" anchor="ctr"/>
          <a:lstStyle/>
          <a:p>
            <a:pPr algn="ctr" defTabSz="1218936"/>
            <a:endParaRPr lang="en-US" sz="1800" dirty="0">
              <a:solidFill>
                <a:srgbClr val="FFFFFF"/>
              </a:solidFill>
              <a:latin typeface="Segoe UI"/>
              <a:ea typeface="Segoe UI" pitchFamily="34" charset="0"/>
              <a:cs typeface="Segoe UI" pitchFamily="34" charset="0"/>
            </a:endParaRPr>
          </a:p>
        </p:txBody>
      </p:sp>
      <p:pic>
        <p:nvPicPr>
          <p:cNvPr id="65" name="Picture 12" descr="Gift 512x512.png"/>
          <p:cNvPicPr>
            <a:picLocks noChangeAspect="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371793" y="5502084"/>
            <a:ext cx="806273" cy="806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 name="Rectangle 66"/>
          <p:cNvSpPr/>
          <p:nvPr/>
        </p:nvSpPr>
        <p:spPr bwMode="auto">
          <a:xfrm flipH="1">
            <a:off x="251209" y="1244462"/>
            <a:ext cx="2955496" cy="5139864"/>
          </a:xfrm>
          <a:prstGeom prst="rect">
            <a:avLst/>
          </a:prstGeom>
          <a:no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83716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532231" y="1943286"/>
            <a:ext cx="1091422" cy="2673208"/>
            <a:chOff x="5556414" y="2061552"/>
            <a:chExt cx="1091422" cy="2554941"/>
          </a:xfrm>
        </p:grpSpPr>
        <p:sp>
          <p:nvSpPr>
            <p:cNvPr id="43" name="Down Arrow 42"/>
            <p:cNvSpPr/>
            <p:nvPr/>
          </p:nvSpPr>
          <p:spPr bwMode="auto">
            <a:xfrm>
              <a:off x="5556414" y="2061552"/>
              <a:ext cx="286871" cy="2554941"/>
            </a:xfrm>
            <a:prstGeom prst="downArrow">
              <a:avLst>
                <a:gd name="adj1" fmla="val 42122"/>
                <a:gd name="adj2" fmla="val 62085"/>
              </a:avLst>
            </a:prstGeom>
            <a:solidFill>
              <a:schemeClr val="tx2">
                <a:lumMod val="40000"/>
                <a:lumOff val="60000"/>
                <a:alpha val="3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Down Arrow 43"/>
            <p:cNvSpPr/>
            <p:nvPr/>
          </p:nvSpPr>
          <p:spPr bwMode="auto">
            <a:xfrm>
              <a:off x="6360965" y="2061552"/>
              <a:ext cx="286871" cy="2554941"/>
            </a:xfrm>
            <a:prstGeom prst="downArrow">
              <a:avLst>
                <a:gd name="adj1" fmla="val 42122"/>
                <a:gd name="adj2" fmla="val 62085"/>
              </a:avLst>
            </a:prstGeom>
            <a:solidFill>
              <a:schemeClr val="tx2">
                <a:lumMod val="40000"/>
                <a:lumOff val="60000"/>
                <a:alpha val="3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pic>
        <p:nvPicPr>
          <p:cNvPr id="72" name="Picture 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5624" y="4834352"/>
            <a:ext cx="1607803" cy="694552"/>
          </a:xfrm>
          <a:prstGeom prst="roundRect">
            <a:avLst/>
          </a:prstGeom>
          <a:ln>
            <a:solidFill>
              <a:schemeClr val="bg2">
                <a:lumMod val="75000"/>
              </a:schemeClr>
            </a:solidFill>
          </a:ln>
        </p:spPr>
      </p:pic>
      <p:pic>
        <p:nvPicPr>
          <p:cNvPr id="73" name="Picture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9361" y="4834352"/>
            <a:ext cx="1607803" cy="694552"/>
          </a:xfrm>
          <a:prstGeom prst="roundRect">
            <a:avLst/>
          </a:prstGeom>
          <a:ln>
            <a:solidFill>
              <a:schemeClr val="bg2">
                <a:lumMod val="75000"/>
              </a:schemeClr>
            </a:solidFill>
          </a:ln>
        </p:spPr>
      </p:pic>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4378191"/>
              <a:ext cx="1607803" cy="694552"/>
            </a:xfrm>
            <a:prstGeom prst="roundRect">
              <a:avLst/>
            </a:prstGeom>
            <a:ln>
              <a:solidFill>
                <a:schemeClr val="bg2">
                  <a:lumMod val="75000"/>
                </a:schemeClr>
              </a:solidFill>
            </a:ln>
          </p:spPr>
        </p:pic>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4378191"/>
              <a:ext cx="1607803" cy="694552"/>
            </a:xfrm>
            <a:prstGeom prst="roundRect">
              <a:avLst/>
            </a:prstGeom>
            <a:ln>
              <a:solidFill>
                <a:schemeClr val="bg2">
                  <a:lumMod val="75000"/>
                </a:schemeClr>
              </a:solidFill>
            </a:ln>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4378191"/>
              <a:ext cx="1607803" cy="694552"/>
            </a:xfrm>
            <a:prstGeom prst="roundRect">
              <a:avLst/>
            </a:prstGeom>
            <a:ln>
              <a:solidFill>
                <a:schemeClr val="bg2">
                  <a:lumMod val="75000"/>
                </a:schemeClr>
              </a:solidFill>
            </a:ln>
          </p:spPr>
        </p:pic>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4378191"/>
              <a:ext cx="1607803" cy="694552"/>
            </a:xfrm>
            <a:prstGeom prst="roundRect">
              <a:avLst/>
            </a:prstGeom>
            <a:ln>
              <a:solidFill>
                <a:schemeClr val="bg2">
                  <a:lumMod val="75000"/>
                </a:schemeClr>
              </a:solidFill>
            </a:ln>
          </p:spPr>
        </p:pic>
        <p:pic>
          <p:nvPicPr>
            <p:cNvPr id="68" name="Picture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4378191"/>
              <a:ext cx="1607803" cy="694552"/>
            </a:xfrm>
            <a:prstGeom prst="roundRect">
              <a:avLst/>
            </a:prstGeom>
            <a:ln>
              <a:solidFill>
                <a:schemeClr val="bg2">
                  <a:lumMod val="75000"/>
                </a:schemeClr>
              </a:solidFill>
            </a:ln>
          </p:spPr>
        </p:pic>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4378191"/>
              <a:ext cx="1607803" cy="694552"/>
            </a:xfrm>
            <a:prstGeom prst="roundRect">
              <a:avLst/>
            </a:prstGeom>
            <a:ln>
              <a:solidFill>
                <a:schemeClr val="bg2">
                  <a:lumMod val="75000"/>
                </a:schemeClr>
              </a:solidFill>
            </a:ln>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181600"/>
              <a:ext cx="1607803" cy="694552"/>
            </a:xfrm>
            <a:prstGeom prst="roundRect">
              <a:avLst/>
            </a:prstGeom>
            <a:ln>
              <a:solidFill>
                <a:schemeClr val="bg2">
                  <a:lumMod val="75000"/>
                </a:schemeClr>
              </a:solidFill>
            </a:ln>
          </p:spPr>
        </p:pic>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181600"/>
              <a:ext cx="1607803" cy="694552"/>
            </a:xfrm>
            <a:prstGeom prst="roundRect">
              <a:avLst/>
            </a:prstGeom>
            <a:ln>
              <a:solidFill>
                <a:schemeClr val="bg2">
                  <a:lumMod val="75000"/>
                </a:schemeClr>
              </a:solidFill>
            </a:ln>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181600"/>
              <a:ext cx="1607803" cy="694552"/>
            </a:xfrm>
            <a:prstGeom prst="roundRect">
              <a:avLst/>
            </a:prstGeom>
            <a:ln>
              <a:solidFill>
                <a:schemeClr val="bg2">
                  <a:lumMod val="75000"/>
                </a:schemeClr>
              </a:solidFill>
            </a:ln>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181600"/>
              <a:ext cx="1607803" cy="694552"/>
            </a:xfrm>
            <a:prstGeom prst="roundRect">
              <a:avLst/>
            </a:prstGeom>
            <a:ln>
              <a:solidFill>
                <a:schemeClr val="bg2">
                  <a:lumMod val="75000"/>
                </a:schemeClr>
              </a:solidFill>
            </a:ln>
          </p:spPr>
        </p:pic>
        <p:pic>
          <p:nvPicPr>
            <p:cNvPr id="78" name="Picture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181600"/>
              <a:ext cx="1607803" cy="694552"/>
            </a:xfrm>
            <a:prstGeom prst="roundRect">
              <a:avLst/>
            </a:prstGeom>
            <a:ln>
              <a:solidFill>
                <a:schemeClr val="bg2">
                  <a:lumMod val="75000"/>
                </a:schemeClr>
              </a:solidFill>
            </a:ln>
          </p:spPr>
        </p:pic>
        <p:pic>
          <p:nvPicPr>
            <p:cNvPr id="79" name="Picture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181600"/>
              <a:ext cx="1607803" cy="694552"/>
            </a:xfrm>
            <a:prstGeom prst="roundRect">
              <a:avLst/>
            </a:prstGeom>
            <a:ln>
              <a:solidFill>
                <a:schemeClr val="bg2">
                  <a:lumMod val="75000"/>
                </a:schemeClr>
              </a:solidFill>
            </a:ln>
          </p:spPr>
        </p:pic>
        <p:pic>
          <p:nvPicPr>
            <p:cNvPr id="80" name="Picture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985009"/>
              <a:ext cx="1607803" cy="694552"/>
            </a:xfrm>
            <a:prstGeom prst="roundRect">
              <a:avLst/>
            </a:prstGeom>
            <a:ln>
              <a:solidFill>
                <a:schemeClr val="bg2">
                  <a:lumMod val="75000"/>
                </a:schemeClr>
              </a:solidFill>
            </a:ln>
          </p:spPr>
        </p:pic>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985009"/>
              <a:ext cx="1607803" cy="694552"/>
            </a:xfrm>
            <a:prstGeom prst="roundRect">
              <a:avLst/>
            </a:prstGeom>
            <a:ln>
              <a:solidFill>
                <a:schemeClr val="bg2">
                  <a:lumMod val="75000"/>
                </a:schemeClr>
              </a:solidFill>
            </a:ln>
          </p:spPr>
        </p:pic>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985009"/>
              <a:ext cx="1607803" cy="694552"/>
            </a:xfrm>
            <a:prstGeom prst="roundRect">
              <a:avLst/>
            </a:prstGeom>
            <a:ln>
              <a:solidFill>
                <a:schemeClr val="bg2">
                  <a:lumMod val="75000"/>
                </a:schemeClr>
              </a:solidFill>
            </a:ln>
          </p:spPr>
        </p:pic>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6" y="5985009"/>
              <a:ext cx="1607803" cy="694552"/>
            </a:xfrm>
            <a:prstGeom prst="roundRect">
              <a:avLst/>
            </a:prstGeom>
            <a:ln>
              <a:solidFill>
                <a:schemeClr val="bg2">
                  <a:lumMod val="75000"/>
                </a:schemeClr>
              </a:solidFill>
            </a:ln>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855" y="5985009"/>
              <a:ext cx="1607803" cy="694552"/>
            </a:xfrm>
            <a:prstGeom prst="roundRect">
              <a:avLst/>
            </a:prstGeom>
            <a:ln>
              <a:solidFill>
                <a:schemeClr val="bg2">
                  <a:lumMod val="75000"/>
                </a:schemeClr>
              </a:solidFill>
            </a:ln>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985009"/>
              <a:ext cx="1607803" cy="694552"/>
            </a:xfrm>
            <a:prstGeom prst="roundRect">
              <a:avLst/>
            </a:prstGeom>
            <a:ln>
              <a:solidFill>
                <a:schemeClr val="bg2">
                  <a:lumMod val="75000"/>
                </a:schemeClr>
              </a:solidFill>
            </a:ln>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985009"/>
              <a:ext cx="1607803" cy="694552"/>
            </a:xfrm>
            <a:prstGeom prst="roundRect">
              <a:avLst/>
            </a:prstGeom>
            <a:ln>
              <a:solidFill>
                <a:schemeClr val="bg2">
                  <a:lumMod val="75000"/>
                </a:schemeClr>
              </a:solidFill>
            </a:ln>
          </p:spPr>
        </p:pic>
        <p:pic>
          <p:nvPicPr>
            <p:cNvPr id="87" name="Picture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985009"/>
              <a:ext cx="1607803" cy="694552"/>
            </a:xfrm>
            <a:prstGeom prst="roundRect">
              <a:avLst/>
            </a:prstGeom>
            <a:ln>
              <a:solidFill>
                <a:schemeClr val="bg2">
                  <a:lumMod val="75000"/>
                </a:schemeClr>
              </a:solidFill>
            </a:ln>
          </p:spPr>
        </p:pic>
      </p:grpSp>
      <p:grpSp>
        <p:nvGrpSpPr>
          <p:cNvPr id="4" name="Group 3"/>
          <p:cNvGrpSpPr/>
          <p:nvPr/>
        </p:nvGrpSpPr>
        <p:grpSpPr>
          <a:xfrm>
            <a:off x="5330214" y="1206564"/>
            <a:ext cx="1509742" cy="736721"/>
            <a:chOff x="5375415" y="1342167"/>
            <a:chExt cx="1509742" cy="736721"/>
          </a:xfrm>
        </p:grpSpPr>
        <p:grpSp>
          <p:nvGrpSpPr>
            <p:cNvPr id="36" name="Group 35"/>
            <p:cNvGrpSpPr/>
            <p:nvPr/>
          </p:nvGrpSpPr>
          <p:grpSpPr>
            <a:xfrm>
              <a:off x="5375415" y="1342167"/>
              <a:ext cx="705283" cy="736721"/>
              <a:chOff x="2145364" y="3673700"/>
              <a:chExt cx="705283" cy="736721"/>
            </a:xfrm>
          </p:grpSpPr>
          <p:sp>
            <p:nvSpPr>
              <p:cNvPr id="37" name="Rounded Rectangle 36"/>
              <p:cNvSpPr/>
              <p:nvPr/>
            </p:nvSpPr>
            <p:spPr bwMode="auto">
              <a:xfrm>
                <a:off x="2145364" y="3673700"/>
                <a:ext cx="705283" cy="736721"/>
              </a:xfrm>
              <a:prstGeom prst="roundRect">
                <a:avLst>
                  <a:gd name="adj" fmla="val 11650"/>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24769" y="3794243"/>
                <a:ext cx="526347" cy="526347"/>
              </a:xfrm>
              <a:prstGeom prst="rect">
                <a:avLst/>
              </a:prstGeom>
            </p:spPr>
          </p:pic>
        </p:grpSp>
        <p:grpSp>
          <p:nvGrpSpPr>
            <p:cNvPr id="40" name="Group 39"/>
            <p:cNvGrpSpPr/>
            <p:nvPr/>
          </p:nvGrpSpPr>
          <p:grpSpPr>
            <a:xfrm>
              <a:off x="6179874" y="1342167"/>
              <a:ext cx="705283" cy="736721"/>
              <a:chOff x="2089030" y="3673700"/>
              <a:chExt cx="705283" cy="736721"/>
            </a:xfrm>
          </p:grpSpPr>
          <p:sp>
            <p:nvSpPr>
              <p:cNvPr id="41" name="Rounded Rectangle 40"/>
              <p:cNvSpPr/>
              <p:nvPr/>
            </p:nvSpPr>
            <p:spPr bwMode="auto">
              <a:xfrm>
                <a:off x="2089030" y="3673700"/>
                <a:ext cx="705283" cy="736721"/>
              </a:xfrm>
              <a:prstGeom prst="roundRect">
                <a:avLst>
                  <a:gd name="adj" fmla="val 13578"/>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71834" y="3794243"/>
                <a:ext cx="526347" cy="526347"/>
              </a:xfrm>
              <a:prstGeom prst="rect">
                <a:avLst/>
              </a:prstGeom>
            </p:spPr>
          </p:pic>
        </p:grpSp>
      </p:grpSp>
      <p:grpSp>
        <p:nvGrpSpPr>
          <p:cNvPr id="6" name="Group 5"/>
          <p:cNvGrpSpPr/>
          <p:nvPr/>
        </p:nvGrpSpPr>
        <p:grpSpPr>
          <a:xfrm>
            <a:off x="4435624" y="4834352"/>
            <a:ext cx="3311540" cy="694552"/>
            <a:chOff x="4408729" y="4834352"/>
            <a:chExt cx="3311540" cy="694552"/>
          </a:xfrm>
        </p:grpSpPr>
        <p:pic>
          <p:nvPicPr>
            <p:cNvPr id="47" name="Picture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4834352"/>
              <a:ext cx="1607803" cy="694552"/>
            </a:xfrm>
            <a:prstGeom prst="roundRect">
              <a:avLst/>
            </a:prstGeom>
            <a:ln>
              <a:solidFill>
                <a:schemeClr val="bg2">
                  <a:lumMod val="75000"/>
                </a:schemeClr>
              </a:solidFill>
            </a:ln>
          </p:spPr>
        </p:pic>
        <p:pic>
          <p:nvPicPr>
            <p:cNvPr id="48" name="Picture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4834352"/>
              <a:ext cx="1607803" cy="694552"/>
            </a:xfrm>
            <a:prstGeom prst="roundRect">
              <a:avLst/>
            </a:prstGeom>
            <a:ln>
              <a:solidFill>
                <a:schemeClr val="bg2">
                  <a:lumMod val="75000"/>
                </a:schemeClr>
              </a:solidFill>
            </a:ln>
          </p:spPr>
        </p:pic>
      </p:grpSp>
      <p:sp>
        <p:nvSpPr>
          <p:cNvPr id="50" name="TextBox 49"/>
          <p:cNvSpPr txBox="1"/>
          <p:nvPr/>
        </p:nvSpPr>
        <p:spPr>
          <a:xfrm>
            <a:off x="339026" y="4108509"/>
            <a:ext cx="3635453" cy="221599"/>
          </a:xfrm>
          <a:prstGeom prst="rect">
            <a:avLst/>
          </a:prstGeom>
          <a:noFill/>
        </p:spPr>
        <p:txBody>
          <a:bodyPr wrap="square" lIns="0" tIns="0" rIns="0" bIns="0" rtlCol="0">
            <a:spAutoFit/>
          </a:bodyPr>
          <a:lstStyle>
            <a:defPPr>
              <a:defRPr lang="en-US"/>
            </a:defPPr>
            <a:lvl1pPr defTabSz="1218987">
              <a:lnSpc>
                <a:spcPct val="80000"/>
              </a:lnSpc>
              <a:buSzPct val="80000"/>
              <a:defRPr>
                <a:solidFill>
                  <a:schemeClr val="tx1">
                    <a:alpha val="99000"/>
                  </a:schemeClr>
                </a:solidFill>
              </a:defRPr>
            </a:lvl1pPr>
          </a:lstStyle>
          <a:p>
            <a:r>
              <a:rPr lang="en-US" dirty="0"/>
              <a:t>Windows Azure Datacenter</a:t>
            </a:r>
          </a:p>
        </p:txBody>
      </p:sp>
      <p:grpSp>
        <p:nvGrpSpPr>
          <p:cNvPr id="75" name="Group 74"/>
          <p:cNvGrpSpPr/>
          <p:nvPr/>
        </p:nvGrpSpPr>
        <p:grpSpPr>
          <a:xfrm>
            <a:off x="5303520" y="1097280"/>
            <a:ext cx="1567543" cy="979715"/>
            <a:chOff x="2075433" y="3557736"/>
            <a:chExt cx="1567543" cy="979715"/>
          </a:xfrm>
        </p:grpSpPr>
        <p:sp>
          <p:nvSpPr>
            <p:cNvPr id="76" name="Rounded Rectangle 75"/>
            <p:cNvSpPr/>
            <p:nvPr/>
          </p:nvSpPr>
          <p:spPr bwMode="auto">
            <a:xfrm>
              <a:off x="2075433" y="3557736"/>
              <a:ext cx="1567543" cy="979715"/>
            </a:xfrm>
            <a:prstGeom prst="roundRect">
              <a:avLst>
                <a:gd name="adj" fmla="val 2011"/>
              </a:avLst>
            </a:pr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88" name="Picture 87"/>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89" name="TextBox 88"/>
            <p:cNvSpPr txBox="1"/>
            <p:nvPr/>
          </p:nvSpPr>
          <p:spPr>
            <a:xfrm>
              <a:off x="2762201" y="3846372"/>
              <a:ext cx="750718" cy="393954"/>
            </a:xfrm>
            <a:prstGeom prst="rect">
              <a:avLst/>
            </a:prstGeom>
            <a:noFill/>
          </p:spPr>
          <p:txBody>
            <a:bodyPr wrap="none" lIns="0" tIns="0" rIns="0" bIns="0" rtlCol="0">
              <a:spAutoFit/>
            </a:bodyPr>
            <a:lstStyle/>
            <a:p>
              <a:pPr defTabSz="1218987">
                <a:lnSpc>
                  <a:spcPct val="80000"/>
                </a:lnSpc>
                <a:buSzPct val="80000"/>
              </a:pPr>
              <a:r>
                <a:rPr lang="en-US" sz="1600" dirty="0">
                  <a:solidFill>
                    <a:srgbClr val="FFFFFF">
                      <a:alpha val="99000"/>
                    </a:srgbClr>
                  </a:solidFill>
                </a:rPr>
                <a:t>Service</a:t>
              </a:r>
              <a:br>
                <a:rPr lang="en-US" sz="1600" dirty="0">
                  <a:solidFill>
                    <a:srgbClr val="FFFFFF">
                      <a:alpha val="99000"/>
                    </a:srgbClr>
                  </a:solidFill>
                </a:rPr>
              </a:br>
              <a:r>
                <a:rPr lang="en-US" sz="1600" dirty="0">
                  <a:solidFill>
                    <a:srgbClr val="FFFFFF">
                      <a:alpha val="99000"/>
                    </a:srgbClr>
                  </a:solidFill>
                </a:rPr>
                <a:t>Package</a:t>
              </a:r>
            </a:p>
          </p:txBody>
        </p:sp>
      </p:grpSp>
      <p:pic>
        <p:nvPicPr>
          <p:cNvPr id="58" name="Picture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5621" y="5637733"/>
            <a:ext cx="1607803" cy="694551"/>
          </a:xfrm>
          <a:prstGeom prst="roundRect">
            <a:avLst/>
          </a:prstGeom>
          <a:ln>
            <a:solidFill>
              <a:schemeClr val="bg2">
                <a:lumMod val="75000"/>
              </a:schemeClr>
            </a:solidFill>
          </a:ln>
        </p:spPr>
      </p:pic>
      <p:pic>
        <p:nvPicPr>
          <p:cNvPr id="59" name="Picture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9750" y="5637733"/>
            <a:ext cx="1607803" cy="694551"/>
          </a:xfrm>
          <a:prstGeom prst="roundRect">
            <a:avLst/>
          </a:prstGeom>
          <a:ln>
            <a:solidFill>
              <a:schemeClr val="bg2">
                <a:lumMod val="75000"/>
              </a:schemeClr>
            </a:solidFill>
          </a:ln>
        </p:spPr>
      </p:pic>
      <p:grpSp>
        <p:nvGrpSpPr>
          <p:cNvPr id="60" name="Group 59"/>
          <p:cNvGrpSpPr/>
          <p:nvPr/>
        </p:nvGrpSpPr>
        <p:grpSpPr>
          <a:xfrm>
            <a:off x="4435624" y="5638800"/>
            <a:ext cx="3311540" cy="694552"/>
            <a:chOff x="4408729" y="4834352"/>
            <a:chExt cx="3311540" cy="694552"/>
          </a:xfrm>
        </p:grpSpPr>
        <p:pic>
          <p:nvPicPr>
            <p:cNvPr id="62" name="Picture 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4834352"/>
              <a:ext cx="1607803" cy="694552"/>
            </a:xfrm>
            <a:prstGeom prst="roundRect">
              <a:avLst/>
            </a:prstGeom>
            <a:ln>
              <a:solidFill>
                <a:schemeClr val="bg2">
                  <a:lumMod val="75000"/>
                </a:schemeClr>
              </a:solidFill>
            </a:ln>
          </p:spPr>
        </p:pic>
        <p:pic>
          <p:nvPicPr>
            <p:cNvPr id="65" name="Picture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4834352"/>
              <a:ext cx="1607803" cy="694552"/>
            </a:xfrm>
            <a:prstGeom prst="roundRect">
              <a:avLst/>
            </a:prstGeom>
            <a:ln>
              <a:solidFill>
                <a:schemeClr val="bg2">
                  <a:lumMod val="75000"/>
                </a:schemeClr>
              </a:solidFill>
            </a:ln>
          </p:spPr>
        </p:pic>
      </p:grpSp>
      <p:sp>
        <p:nvSpPr>
          <p:cNvPr id="90" name="TextBox 89"/>
          <p:cNvSpPr txBox="1"/>
          <p:nvPr/>
        </p:nvSpPr>
        <p:spPr>
          <a:xfrm>
            <a:off x="487258" y="1480713"/>
            <a:ext cx="3564932" cy="630942"/>
          </a:xfrm>
          <a:prstGeom prst="rect">
            <a:avLst/>
          </a:prstGeom>
          <a:noFill/>
        </p:spPr>
        <p:txBody>
          <a:bodyPr wrap="square" lIns="0" tIns="0" rIns="0" bIns="0" rtlCol="0">
            <a:spAutoFit/>
          </a:bodyPr>
          <a:lstStyle/>
          <a:p>
            <a:pPr defTabSz="1218987">
              <a:lnSpc>
                <a:spcPct val="90000"/>
              </a:lnSpc>
              <a:spcAft>
                <a:spcPts val="600"/>
              </a:spcAft>
              <a:buSzPct val="80000"/>
            </a:pPr>
            <a:r>
              <a:rPr lang="en-US" sz="2000" dirty="0" smtClean="0">
                <a:solidFill>
                  <a:schemeClr val="tx2">
                    <a:alpha val="99000"/>
                  </a:schemeClr>
                </a:solidFill>
              </a:rPr>
              <a:t>Deploy </a:t>
            </a:r>
            <a:r>
              <a:rPr lang="en-US" sz="2000" dirty="0">
                <a:solidFill>
                  <a:schemeClr val="tx2">
                    <a:alpha val="99000"/>
                  </a:schemeClr>
                </a:solidFill>
              </a:rPr>
              <a:t>App Code</a:t>
            </a:r>
          </a:p>
          <a:p>
            <a:pPr defTabSz="1218987">
              <a:lnSpc>
                <a:spcPct val="90000"/>
              </a:lnSpc>
              <a:spcAft>
                <a:spcPts val="600"/>
              </a:spcAft>
              <a:buSzPct val="80000"/>
            </a:pPr>
            <a:r>
              <a:rPr lang="en-US" sz="2000" dirty="0" smtClean="0">
                <a:solidFill>
                  <a:schemeClr val="tx1">
                    <a:lumMod val="60000"/>
                    <a:lumOff val="40000"/>
                    <a:alpha val="99000"/>
                  </a:schemeClr>
                </a:solidFill>
              </a:rPr>
              <a:t>Configure Network</a:t>
            </a:r>
          </a:p>
        </p:txBody>
      </p:sp>
      <p:sp>
        <p:nvSpPr>
          <p:cNvPr id="5" name="Title 4"/>
          <p:cNvSpPr>
            <a:spLocks noGrp="1"/>
          </p:cNvSpPr>
          <p:nvPr>
            <p:ph type="title"/>
          </p:nvPr>
        </p:nvSpPr>
        <p:spPr/>
        <p:txBody>
          <a:bodyPr/>
          <a:lstStyle/>
          <a:p>
            <a:r>
              <a:rPr lang="en-US" sz="5400" dirty="0" err="1" smtClean="0"/>
              <a:t>PaaS</a:t>
            </a:r>
            <a:r>
              <a:rPr lang="en-US" sz="5400" dirty="0" smtClean="0"/>
              <a:t> Cloud Service Deployment</a:t>
            </a:r>
            <a:endParaRPr lang="en-US" sz="5400" dirty="0"/>
          </a:p>
        </p:txBody>
      </p:sp>
    </p:spTree>
    <p:extLst>
      <p:ext uri="{BB962C8B-B14F-4D97-AF65-F5344CB8AC3E}">
        <p14:creationId xmlns:p14="http://schemas.microsoft.com/office/powerpoint/2010/main" val="692671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250"/>
                                        <p:tgtEl>
                                          <p:spTgt spid="75"/>
                                        </p:tgtEl>
                                      </p:cBhvr>
                                    </p:animEffect>
                                    <p:set>
                                      <p:cBhvr>
                                        <p:cTn id="13" dur="1" fill="hold">
                                          <p:stCondLst>
                                            <p:cond delay="249"/>
                                          </p:stCondLst>
                                        </p:cTn>
                                        <p:tgtEl>
                                          <p:spTgt spid="75"/>
                                        </p:tgtEl>
                                        <p:attrNameLst>
                                          <p:attrName>style.visibility</p:attrName>
                                        </p:attrNameLst>
                                      </p:cBhvr>
                                      <p:to>
                                        <p:strVal val="hidden"/>
                                      </p:to>
                                    </p:set>
                                  </p:childTnLst>
                                </p:cTn>
                              </p:par>
                            </p:childTnLst>
                          </p:cTn>
                        </p:par>
                        <p:par>
                          <p:cTn id="14" fill="hold">
                            <p:stCondLst>
                              <p:cond delay="750"/>
                            </p:stCondLst>
                            <p:childTnLst>
                              <p:par>
                                <p:cTn id="15" presetID="42" presetClass="path" presetSubtype="0" accel="50000" decel="50000" fill="hold" nodeType="afterEffect">
                                  <p:stCondLst>
                                    <p:cond delay="750"/>
                                  </p:stCondLst>
                                  <p:childTnLst>
                                    <p:animMotion origin="layout" path="M 1.21125E-6 -2.75272E-7 L 1.21125E-6 0.53319 " pathEditMode="relative" rAng="0" ptsTypes="AA">
                                      <p:cBhvr>
                                        <p:cTn id="16" dur="1500" fill="hold"/>
                                        <p:tgtEl>
                                          <p:spTgt spid="4"/>
                                        </p:tgtEl>
                                        <p:attrNameLst>
                                          <p:attrName>ppt_x</p:attrName>
                                          <p:attrName>ppt_y</p:attrName>
                                        </p:attrNameLst>
                                      </p:cBhvr>
                                      <p:rCtr x="0" y="26648"/>
                                    </p:animMotion>
                                  </p:childTnLst>
                                </p:cTn>
                              </p:par>
                              <p:par>
                                <p:cTn id="17" presetID="10" presetClass="exit" presetSubtype="0" fill="hold" nodeType="with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xit" presetSubtype="0" fill="hold" nodeType="withEffect">
                                  <p:stCondLst>
                                    <p:cond delay="250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3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300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14346" name="Picture 143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14347" name="Picture 143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5096089" y="3861057"/>
            <a:ext cx="1990997" cy="922867"/>
            <a:chOff x="5096089" y="3861057"/>
            <a:chExt cx="1990997" cy="922867"/>
          </a:xfrm>
          <a:solidFill>
            <a:schemeClr val="tx2">
              <a:lumMod val="40000"/>
              <a:lumOff val="60000"/>
            </a:schemeClr>
          </a:solidFill>
        </p:grpSpPr>
        <p:sp>
          <p:nvSpPr>
            <p:cNvPr id="11" name="Down Arrow 10"/>
            <p:cNvSpPr/>
            <p:nvPr/>
          </p:nvSpPr>
          <p:spPr bwMode="auto">
            <a:xfrm>
              <a:off x="5096089" y="3861057"/>
              <a:ext cx="286871" cy="922867"/>
            </a:xfrm>
            <a:prstGeom prst="downArrow">
              <a:avLst>
                <a:gd name="adj1" fmla="val 42122"/>
                <a:gd name="adj2" fmla="val 620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3661" y="4378191"/>
              <a:ext cx="1607803" cy="694552"/>
            </a:xfrm>
            <a:prstGeom prst="roundRect">
              <a:avLst/>
            </a:prstGeom>
            <a:ln>
              <a:solidFill>
                <a:schemeClr val="bg2">
                  <a:lumMod val="75000"/>
                </a:schemeClr>
              </a:solidFill>
            </a:ln>
          </p:spPr>
        </p:pic>
        <p:pic>
          <p:nvPicPr>
            <p:cNvPr id="81" name="Picture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468" y="4378191"/>
              <a:ext cx="1607803" cy="694552"/>
            </a:xfrm>
            <a:prstGeom prst="roundRect">
              <a:avLst/>
            </a:prstGeom>
            <a:ln>
              <a:solidFill>
                <a:schemeClr val="bg2">
                  <a:lumMod val="75000"/>
                </a:schemeClr>
              </a:solidFill>
            </a:ln>
          </p:spPr>
        </p:pic>
        <p:pic>
          <p:nvPicPr>
            <p:cNvPr id="82" name="Picture 8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597" y="4378191"/>
              <a:ext cx="1607803" cy="694552"/>
            </a:xfrm>
            <a:prstGeom prst="roundRect">
              <a:avLst/>
            </a:prstGeom>
            <a:ln>
              <a:solidFill>
                <a:schemeClr val="bg2">
                  <a:lumMod val="75000"/>
                </a:schemeClr>
              </a:solidFill>
            </a:ln>
          </p:spPr>
        </p:pic>
        <p:pic>
          <p:nvPicPr>
            <p:cNvPr id="83" name="Picture 8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6984" y="4378191"/>
              <a:ext cx="1607803" cy="694552"/>
            </a:xfrm>
            <a:prstGeom prst="roundRect">
              <a:avLst/>
            </a:prstGeom>
            <a:ln>
              <a:solidFill>
                <a:schemeClr val="bg2">
                  <a:lumMod val="75000"/>
                </a:schemeClr>
              </a:solidFill>
            </a:ln>
          </p:spPr>
        </p:pic>
        <p:pic>
          <p:nvPicPr>
            <p:cNvPr id="84" name="Picture 8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1113" y="4378191"/>
              <a:ext cx="1607803" cy="694552"/>
            </a:xfrm>
            <a:prstGeom prst="roundRect">
              <a:avLst/>
            </a:prstGeom>
            <a:ln>
              <a:solidFill>
                <a:schemeClr val="bg2">
                  <a:lumMod val="75000"/>
                </a:schemeClr>
              </a:solidFill>
            </a:ln>
          </p:spPr>
        </p:pic>
        <p:pic>
          <p:nvPicPr>
            <p:cNvPr id="85" name="Picture 8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25245" y="4378191"/>
              <a:ext cx="1607803" cy="694552"/>
            </a:xfrm>
            <a:prstGeom prst="roundRect">
              <a:avLst/>
            </a:prstGeom>
            <a:ln>
              <a:solidFill>
                <a:schemeClr val="bg2">
                  <a:lumMod val="75000"/>
                </a:schemeClr>
              </a:solidFill>
            </a:ln>
          </p:spPr>
        </p:pic>
        <p:pic>
          <p:nvPicPr>
            <p:cNvPr id="86" name="Picture 8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3661" y="5181600"/>
              <a:ext cx="1607803" cy="694552"/>
            </a:xfrm>
            <a:prstGeom prst="roundRect">
              <a:avLst/>
            </a:prstGeom>
            <a:ln>
              <a:solidFill>
                <a:schemeClr val="bg2">
                  <a:lumMod val="75000"/>
                </a:schemeClr>
              </a:solidFill>
            </a:ln>
          </p:spPr>
        </p:pic>
        <p:pic>
          <p:nvPicPr>
            <p:cNvPr id="87" name="Picture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468" y="5181600"/>
              <a:ext cx="1607803" cy="694552"/>
            </a:xfrm>
            <a:prstGeom prst="roundRect">
              <a:avLst/>
            </a:prstGeom>
            <a:ln>
              <a:solidFill>
                <a:schemeClr val="bg2">
                  <a:lumMod val="75000"/>
                </a:schemeClr>
              </a:solidFill>
            </a:ln>
          </p:spPr>
        </p:pic>
        <p:pic>
          <p:nvPicPr>
            <p:cNvPr id="88" name="Picture 8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597" y="5181600"/>
              <a:ext cx="1607803" cy="694552"/>
            </a:xfrm>
            <a:prstGeom prst="roundRect">
              <a:avLst/>
            </a:prstGeom>
            <a:ln>
              <a:solidFill>
                <a:schemeClr val="bg2">
                  <a:lumMod val="75000"/>
                </a:schemeClr>
              </a:solidFill>
            </a:ln>
          </p:spPr>
        </p:pic>
        <p:pic>
          <p:nvPicPr>
            <p:cNvPr id="91" name="Picture 9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6984" y="5181600"/>
              <a:ext cx="1607803" cy="694552"/>
            </a:xfrm>
            <a:prstGeom prst="roundRect">
              <a:avLst/>
            </a:prstGeom>
            <a:ln>
              <a:solidFill>
                <a:schemeClr val="bg2">
                  <a:lumMod val="75000"/>
                </a:schemeClr>
              </a:solidFill>
            </a:ln>
          </p:spPr>
        </p:pic>
        <p:pic>
          <p:nvPicPr>
            <p:cNvPr id="92" name="Picture 9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1113" y="5181600"/>
              <a:ext cx="1607803" cy="694552"/>
            </a:xfrm>
            <a:prstGeom prst="roundRect">
              <a:avLst/>
            </a:prstGeom>
            <a:ln>
              <a:solidFill>
                <a:schemeClr val="bg2">
                  <a:lumMod val="75000"/>
                </a:schemeClr>
              </a:solidFill>
            </a:ln>
          </p:spPr>
        </p:pic>
        <p:pic>
          <p:nvPicPr>
            <p:cNvPr id="93" name="Picture 9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25245" y="5181600"/>
              <a:ext cx="1607803" cy="694552"/>
            </a:xfrm>
            <a:prstGeom prst="roundRect">
              <a:avLst/>
            </a:prstGeom>
            <a:ln>
              <a:solidFill>
                <a:schemeClr val="bg2">
                  <a:lumMod val="75000"/>
                </a:schemeClr>
              </a:solidFill>
            </a:ln>
          </p:spPr>
        </p:pic>
        <p:pic>
          <p:nvPicPr>
            <p:cNvPr id="94" name="Picture 9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3661" y="5985009"/>
              <a:ext cx="1607803" cy="694552"/>
            </a:xfrm>
            <a:prstGeom prst="roundRect">
              <a:avLst/>
            </a:prstGeom>
            <a:ln>
              <a:solidFill>
                <a:schemeClr val="bg2">
                  <a:lumMod val="75000"/>
                </a:schemeClr>
              </a:solidFill>
            </a:ln>
          </p:spPr>
        </p:pic>
        <p:pic>
          <p:nvPicPr>
            <p:cNvPr id="95" name="Picture 9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468" y="5985009"/>
              <a:ext cx="1607803" cy="694552"/>
            </a:xfrm>
            <a:prstGeom prst="roundRect">
              <a:avLst/>
            </a:prstGeom>
            <a:ln>
              <a:solidFill>
                <a:schemeClr val="bg2">
                  <a:lumMod val="75000"/>
                </a:schemeClr>
              </a:solidFill>
            </a:ln>
          </p:spPr>
        </p:pic>
        <p:pic>
          <p:nvPicPr>
            <p:cNvPr id="96" name="Picture 9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597" y="5985009"/>
              <a:ext cx="1607803" cy="694552"/>
            </a:xfrm>
            <a:prstGeom prst="roundRect">
              <a:avLst/>
            </a:prstGeom>
            <a:ln>
              <a:solidFill>
                <a:schemeClr val="bg2">
                  <a:lumMod val="75000"/>
                </a:schemeClr>
              </a:solidFill>
            </a:ln>
          </p:spPr>
        </p:pic>
        <p:pic>
          <p:nvPicPr>
            <p:cNvPr id="97" name="Picture 9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6" y="5985009"/>
              <a:ext cx="1607803" cy="694552"/>
            </a:xfrm>
            <a:prstGeom prst="roundRect">
              <a:avLst/>
            </a:prstGeom>
            <a:ln>
              <a:solidFill>
                <a:schemeClr val="bg2">
                  <a:lumMod val="75000"/>
                </a:schemeClr>
              </a:solidFill>
            </a:ln>
          </p:spPr>
        </p:pic>
        <p:pic>
          <p:nvPicPr>
            <p:cNvPr id="98" name="Picture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855" y="5985009"/>
              <a:ext cx="1607803" cy="694552"/>
            </a:xfrm>
            <a:prstGeom prst="roundRect">
              <a:avLst/>
            </a:prstGeom>
            <a:ln>
              <a:solidFill>
                <a:schemeClr val="bg2">
                  <a:lumMod val="75000"/>
                </a:schemeClr>
              </a:solidFill>
            </a:ln>
          </p:spPr>
        </p:pic>
        <p:pic>
          <p:nvPicPr>
            <p:cNvPr id="99" name="Picture 9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6984" y="5985009"/>
              <a:ext cx="1607803" cy="694552"/>
            </a:xfrm>
            <a:prstGeom prst="roundRect">
              <a:avLst/>
            </a:prstGeom>
            <a:ln>
              <a:solidFill>
                <a:schemeClr val="bg2">
                  <a:lumMod val="75000"/>
                </a:schemeClr>
              </a:solidFill>
            </a:ln>
          </p:spPr>
        </p:pic>
        <p:pic>
          <p:nvPicPr>
            <p:cNvPr id="100" name="Picture 9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1113" y="5985009"/>
              <a:ext cx="1607803" cy="694552"/>
            </a:xfrm>
            <a:prstGeom prst="roundRect">
              <a:avLst/>
            </a:prstGeom>
            <a:ln>
              <a:solidFill>
                <a:schemeClr val="bg2">
                  <a:lumMod val="75000"/>
                </a:schemeClr>
              </a:solidFill>
            </a:ln>
          </p:spPr>
        </p:pic>
        <p:pic>
          <p:nvPicPr>
            <p:cNvPr id="101" name="Picture 10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25245" y="5985009"/>
              <a:ext cx="1607803" cy="694552"/>
            </a:xfrm>
            <a:prstGeom prst="roundRect">
              <a:avLst/>
            </a:prstGeom>
            <a:ln>
              <a:solidFill>
                <a:schemeClr val="bg2">
                  <a:lumMod val="75000"/>
                </a:schemeClr>
              </a:solidFill>
            </a:ln>
          </p:spPr>
        </p:pic>
      </p:grpSp>
      <p:sp>
        <p:nvSpPr>
          <p:cNvPr id="113" name="TextBox 112"/>
          <p:cNvSpPr txBox="1"/>
          <p:nvPr/>
        </p:nvSpPr>
        <p:spPr>
          <a:xfrm>
            <a:off x="339026" y="4108509"/>
            <a:ext cx="3635453" cy="221599"/>
          </a:xfrm>
          <a:prstGeom prst="rect">
            <a:avLst/>
          </a:prstGeom>
          <a:noFill/>
        </p:spPr>
        <p:txBody>
          <a:bodyPr wrap="square" lIns="0" tIns="0" rIns="0" bIns="0" rtlCol="0">
            <a:spAutoFit/>
          </a:bodyPr>
          <a:lstStyle/>
          <a:p>
            <a:pPr defTabSz="1218987">
              <a:lnSpc>
                <a:spcPct val="80000"/>
              </a:lnSpc>
              <a:buSzPct val="80000"/>
            </a:pPr>
            <a:r>
              <a:rPr lang="en-US" dirty="0" smtClean="0">
                <a:solidFill>
                  <a:schemeClr val="tx1">
                    <a:alpha val="99000"/>
                  </a:schemeClr>
                </a:solidFill>
              </a:rPr>
              <a:t>Windows Azure Datacenter</a:t>
            </a:r>
            <a:endParaRPr lang="en-US" dirty="0">
              <a:solidFill>
                <a:schemeClr val="tx1">
                  <a:alpha val="99000"/>
                </a:schemeClr>
              </a:solidFill>
            </a:endParaRPr>
          </a:p>
        </p:txBody>
      </p:sp>
      <p:sp>
        <p:nvSpPr>
          <p:cNvPr id="52" name="TextBox 51"/>
          <p:cNvSpPr txBox="1"/>
          <p:nvPr/>
        </p:nvSpPr>
        <p:spPr>
          <a:xfrm>
            <a:off x="8864825" y="3170763"/>
            <a:ext cx="3083636" cy="553998"/>
          </a:xfrm>
          <a:prstGeom prst="rect">
            <a:avLst/>
          </a:prstGeom>
          <a:noFill/>
        </p:spPr>
        <p:txBody>
          <a:bodyPr wrap="square" lIns="0" tIns="0" rIns="0" bIns="0" rtlCol="0">
            <a:spAutoFit/>
          </a:bodyPr>
          <a:lstStyle>
            <a:defPPr>
              <a:defRPr lang="en-US"/>
            </a:defPPr>
            <a:lvl1pPr marL="228600" indent="-228600">
              <a:lnSpc>
                <a:spcPct val="90000"/>
              </a:lnSpc>
              <a:spcAft>
                <a:spcPts val="600"/>
              </a:spcAft>
              <a:buSzPct val="80000"/>
              <a:buAutoNum type="arabicParenR"/>
              <a:defRPr sz="1400" b="1">
                <a:solidFill>
                  <a:schemeClr val="bg1"/>
                </a:solidFill>
              </a:defRPr>
            </a:lvl1pPr>
          </a:lstStyle>
          <a:p>
            <a:pPr marL="290513" indent="-290513" defTabSz="1218987">
              <a:buFontTx/>
              <a:buNone/>
            </a:pPr>
            <a:r>
              <a:rPr lang="en-US" sz="2000" b="0" dirty="0" smtClean="0">
                <a:solidFill>
                  <a:schemeClr val="tx2">
                    <a:alpha val="99000"/>
                  </a:schemeClr>
                </a:solidFill>
                <a:sym typeface="Wingdings" pitchFamily="2" charset="2"/>
              </a:rPr>
              <a:t> </a:t>
            </a:r>
            <a:r>
              <a:rPr lang="en-US" sz="2000" b="0" dirty="0" smtClean="0">
                <a:solidFill>
                  <a:schemeClr val="tx2">
                    <a:alpha val="99000"/>
                  </a:schemeClr>
                </a:solidFill>
              </a:rPr>
              <a:t>Network </a:t>
            </a:r>
            <a:r>
              <a:rPr lang="en-US" sz="2000" b="0" dirty="0">
                <a:solidFill>
                  <a:schemeClr val="tx2">
                    <a:alpha val="99000"/>
                  </a:schemeClr>
                </a:solidFill>
              </a:rPr>
              <a:t>load-balancer </a:t>
            </a:r>
            <a:r>
              <a:rPr lang="en-US" sz="2000" b="0" dirty="0" smtClean="0">
                <a:solidFill>
                  <a:schemeClr val="tx2">
                    <a:alpha val="99000"/>
                  </a:schemeClr>
                </a:solidFill>
              </a:rPr>
              <a:t> configured </a:t>
            </a:r>
            <a:r>
              <a:rPr lang="en-US" sz="2000" b="0" dirty="0">
                <a:solidFill>
                  <a:schemeClr val="tx2">
                    <a:alpha val="99000"/>
                  </a:schemeClr>
                </a:solidFill>
              </a:rPr>
              <a:t>for traffic</a:t>
            </a:r>
          </a:p>
        </p:txBody>
      </p:sp>
      <p:sp>
        <p:nvSpPr>
          <p:cNvPr id="58" name="TextBox 57"/>
          <p:cNvSpPr txBox="1"/>
          <p:nvPr/>
        </p:nvSpPr>
        <p:spPr>
          <a:xfrm>
            <a:off x="519112" y="1621096"/>
            <a:ext cx="3564932" cy="630942"/>
          </a:xfrm>
          <a:prstGeom prst="rect">
            <a:avLst/>
          </a:prstGeom>
          <a:noFill/>
        </p:spPr>
        <p:txBody>
          <a:bodyPr wrap="square" lIns="0" tIns="0" rIns="0" bIns="0" rtlCol="0">
            <a:spAutoFit/>
          </a:bodyPr>
          <a:lstStyle/>
          <a:p>
            <a:pPr defTabSz="1218987">
              <a:lnSpc>
                <a:spcPct val="90000"/>
              </a:lnSpc>
              <a:spcAft>
                <a:spcPts val="600"/>
              </a:spcAft>
              <a:buSzPct val="80000"/>
            </a:pPr>
            <a:r>
              <a:rPr lang="en-US" sz="2000" dirty="0" smtClean="0">
                <a:solidFill>
                  <a:schemeClr val="tx1">
                    <a:lumMod val="60000"/>
                    <a:lumOff val="40000"/>
                    <a:alpha val="99000"/>
                  </a:schemeClr>
                </a:solidFill>
              </a:rPr>
              <a:t>Deploy </a:t>
            </a:r>
            <a:r>
              <a:rPr lang="en-US" sz="2000" dirty="0">
                <a:solidFill>
                  <a:schemeClr val="tx1">
                    <a:lumMod val="60000"/>
                    <a:lumOff val="40000"/>
                    <a:alpha val="99000"/>
                  </a:schemeClr>
                </a:solidFill>
              </a:rPr>
              <a:t>App Code</a:t>
            </a:r>
          </a:p>
          <a:p>
            <a:pPr defTabSz="1218987">
              <a:lnSpc>
                <a:spcPct val="90000"/>
              </a:lnSpc>
              <a:spcAft>
                <a:spcPts val="600"/>
              </a:spcAft>
              <a:buSzPct val="80000"/>
            </a:pPr>
            <a:r>
              <a:rPr lang="en-US" sz="2000" dirty="0">
                <a:solidFill>
                  <a:schemeClr val="tx2">
                    <a:alpha val="99000"/>
                  </a:schemeClr>
                </a:solidFill>
              </a:rPr>
              <a:t>Configure Network</a:t>
            </a:r>
          </a:p>
        </p:txBody>
      </p:sp>
      <p:grpSp>
        <p:nvGrpSpPr>
          <p:cNvPr id="59" name="Group 58"/>
          <p:cNvGrpSpPr/>
          <p:nvPr/>
        </p:nvGrpSpPr>
        <p:grpSpPr>
          <a:xfrm>
            <a:off x="4435624" y="4834352"/>
            <a:ext cx="3311540" cy="694552"/>
            <a:chOff x="4408729" y="4834352"/>
            <a:chExt cx="3311540" cy="694552"/>
          </a:xfrm>
        </p:grpSpPr>
        <p:pic>
          <p:nvPicPr>
            <p:cNvPr id="60" name="Picture 5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8729" y="4834352"/>
              <a:ext cx="1607803" cy="694552"/>
            </a:xfrm>
            <a:prstGeom prst="roundRect">
              <a:avLst/>
            </a:prstGeom>
            <a:ln>
              <a:solidFill>
                <a:schemeClr val="bg2">
                  <a:lumMod val="75000"/>
                </a:schemeClr>
              </a:solidFill>
            </a:ln>
          </p:spPr>
        </p:pic>
        <p:pic>
          <p:nvPicPr>
            <p:cNvPr id="61" name="Picture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2466" y="4834352"/>
              <a:ext cx="1607803" cy="694552"/>
            </a:xfrm>
            <a:prstGeom prst="roundRect">
              <a:avLst/>
            </a:prstGeom>
            <a:ln>
              <a:solidFill>
                <a:schemeClr val="bg2">
                  <a:lumMod val="75000"/>
                </a:schemeClr>
              </a:solidFill>
            </a:ln>
          </p:spPr>
        </p:pic>
      </p:grpSp>
      <p:grpSp>
        <p:nvGrpSpPr>
          <p:cNvPr id="62" name="Group 61"/>
          <p:cNvGrpSpPr/>
          <p:nvPr/>
        </p:nvGrpSpPr>
        <p:grpSpPr>
          <a:xfrm>
            <a:off x="4435624" y="5638800"/>
            <a:ext cx="3311540" cy="694552"/>
            <a:chOff x="4408729" y="4834352"/>
            <a:chExt cx="3311540" cy="694552"/>
          </a:xfrm>
        </p:grpSpPr>
        <p:pic>
          <p:nvPicPr>
            <p:cNvPr id="63" name="Picture 6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8729" y="4834352"/>
              <a:ext cx="1607803" cy="694552"/>
            </a:xfrm>
            <a:prstGeom prst="roundRect">
              <a:avLst/>
            </a:prstGeom>
            <a:ln>
              <a:solidFill>
                <a:schemeClr val="bg2">
                  <a:lumMod val="75000"/>
                </a:schemeClr>
              </a:solidFill>
            </a:ln>
          </p:spPr>
        </p:pic>
        <p:pic>
          <p:nvPicPr>
            <p:cNvPr id="64" name="Picture 6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2466" y="4834352"/>
              <a:ext cx="1607803" cy="694552"/>
            </a:xfrm>
            <a:prstGeom prst="roundRect">
              <a:avLst/>
            </a:prstGeom>
            <a:ln>
              <a:solidFill>
                <a:schemeClr val="bg2">
                  <a:lumMod val="75000"/>
                </a:schemeClr>
              </a:solidFill>
            </a:ln>
          </p:spPr>
        </p:pic>
      </p:grpSp>
    </p:spTree>
    <p:extLst>
      <p:ext uri="{BB962C8B-B14F-4D97-AF65-F5344CB8AC3E}">
        <p14:creationId xmlns:p14="http://schemas.microsoft.com/office/powerpoint/2010/main" val="2110726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childTnLst>
                                </p:cTn>
                              </p:par>
                            </p:childTnLst>
                          </p:cTn>
                        </p:par>
                        <p:par>
                          <p:cTn id="12" fill="hold">
                            <p:stCondLst>
                              <p:cond delay="750"/>
                            </p:stCondLst>
                            <p:childTnLst>
                              <p:par>
                                <p:cTn id="13" presetID="10" presetClass="entr" presetSubtype="0" fill="hold" nodeType="afterEffect">
                                  <p:stCondLst>
                                    <p:cond delay="250"/>
                                  </p:stCondLst>
                                  <p:childTnLst>
                                    <p:set>
                                      <p:cBhvr>
                                        <p:cTn id="14" dur="1" fill="hold">
                                          <p:stCondLst>
                                            <p:cond delay="0"/>
                                          </p:stCondLst>
                                        </p:cTn>
                                        <p:tgtEl>
                                          <p:spTgt spid="14346"/>
                                        </p:tgtEl>
                                        <p:attrNameLst>
                                          <p:attrName>style.visibility</p:attrName>
                                        </p:attrNameLst>
                                      </p:cBhvr>
                                      <p:to>
                                        <p:strVal val="visible"/>
                                      </p:to>
                                    </p:set>
                                    <p:animEffect transition="in" filter="fade">
                                      <p:cBhvr>
                                        <p:cTn id="15" dur="250"/>
                                        <p:tgtEl>
                                          <p:spTgt spid="14346"/>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250"/>
                                        <p:tgtEl>
                                          <p:spTgt spid="1434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347"/>
                                        </p:tgtEl>
                                        <p:attrNameLst>
                                          <p:attrName>style.visibility</p:attrName>
                                        </p:attrNameLst>
                                      </p:cBhvr>
                                      <p:to>
                                        <p:strVal val="visible"/>
                                      </p:to>
                                    </p:set>
                                    <p:animEffect transition="in" filter="fade">
                                      <p:cBhvr>
                                        <p:cTn id="23" dur="250"/>
                                        <p:tgtEl>
                                          <p:spTgt spid="14347"/>
                                        </p:tgtEl>
                                      </p:cBhvr>
                                    </p:animEffect>
                                  </p:childTnLst>
                                </p:cTn>
                              </p:par>
                            </p:childTnLst>
                          </p:cTn>
                        </p:par>
                        <p:par>
                          <p:cTn id="24" fill="hold">
                            <p:stCondLst>
                              <p:cond delay="1750"/>
                            </p:stCondLst>
                            <p:childTnLst>
                              <p:par>
                                <p:cTn id="25" presetID="1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ppt_y</p:attrName>
                                        </p:attrNameLst>
                                      </p:cBhvr>
                                      <p:tavLst>
                                        <p:tav tm="0">
                                          <p:val>
                                            <p:strVal val="#ppt_y-#ppt_h*1.125000"/>
                                          </p:val>
                                        </p:tav>
                                        <p:tav tm="100000">
                                          <p:val>
                                            <p:strVal val="#ppt_y"/>
                                          </p:val>
                                        </p:tav>
                                      </p:tavLst>
                                    </p:anim>
                                    <p:animEffect transition="in" filter="wipe(down)">
                                      <p:cBhvr>
                                        <p:cTn id="28" dur="500"/>
                                        <p:tgtEl>
                                          <p:spTgt spid="44"/>
                                        </p:tgtEl>
                                      </p:cBhvr>
                                    </p:animEffect>
                                  </p:childTnLst>
                                </p:cTn>
                              </p:par>
                            </p:childTnLst>
                          </p:cTn>
                        </p:par>
                        <p:par>
                          <p:cTn id="29" fill="hold">
                            <p:stCondLst>
                              <p:cond delay="22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par>
                          <p:cTn id="33" fill="hold">
                            <p:stCondLst>
                              <p:cond delay="2750"/>
                            </p:stCondLst>
                            <p:childTnLst>
                              <p:par>
                                <p:cTn id="34" presetID="22" presetClass="entr" presetSubtype="1" fill="hold" nodeType="afterEffect">
                                  <p:stCondLst>
                                    <p:cond delay="0"/>
                                  </p:stCondLst>
                                  <p:childTnLst>
                                    <p:set>
                                      <p:cBhvr>
                                        <p:cTn id="35" dur="1" fill="hold">
                                          <p:stCondLst>
                                            <p:cond delay="0"/>
                                          </p:stCondLst>
                                        </p:cTn>
                                        <p:tgtEl>
                                          <p:spTgt spid="14359"/>
                                        </p:tgtEl>
                                        <p:attrNameLst>
                                          <p:attrName>style.visibility</p:attrName>
                                        </p:attrNameLst>
                                      </p:cBhvr>
                                      <p:to>
                                        <p:strVal val="visible"/>
                                      </p:to>
                                    </p:set>
                                    <p:animEffect transition="in" filter="wipe(up)">
                                      <p:cBhvr>
                                        <p:cTn id="36" dur="250"/>
                                        <p:tgtEl>
                                          <p:spTgt spid="1435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250"/>
                                        <p:tgtEl>
                                          <p:spTgt spid="12"/>
                                        </p:tgtEl>
                                      </p:cBhvr>
                                    </p:animEffect>
                                  </p:childTnLst>
                                </p:cTn>
                              </p:par>
                              <p:par>
                                <p:cTn id="41" presetID="10" presetClass="exit" presetSubtype="0" fill="hold" grpId="0" nodeType="withEffect">
                                  <p:stCondLst>
                                    <p:cond delay="0"/>
                                  </p:stCondLst>
                                  <p:childTnLst>
                                    <p:animEffect transition="out" filter="fade">
                                      <p:cBhvr>
                                        <p:cTn id="42" dur="250"/>
                                        <p:tgtEl>
                                          <p:spTgt spid="52"/>
                                        </p:tgtEl>
                                      </p:cBhvr>
                                    </p:animEffect>
                                    <p:set>
                                      <p:cBhvr>
                                        <p:cTn id="43" dur="1" fill="hold">
                                          <p:stCondLst>
                                            <p:cond delay="24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757" y="4837059"/>
            <a:ext cx="1607803" cy="694552"/>
          </a:xfrm>
          <a:prstGeom prst="roundRect">
            <a:avLst/>
          </a:prstGeom>
          <a:ln>
            <a:solidFill>
              <a:schemeClr val="bg2">
                <a:lumMod val="75000"/>
              </a:schemeClr>
            </a:solidFill>
          </a:ln>
        </p:spPr>
      </p:pic>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Down Arrow 10"/>
          <p:cNvSpPr/>
          <p:nvPr/>
        </p:nvSpPr>
        <p:spPr bwMode="auto">
          <a:xfrm>
            <a:off x="5096089" y="3861057"/>
            <a:ext cx="286871" cy="922867"/>
          </a:xfrm>
          <a:prstGeom prst="downArrow">
            <a:avLst>
              <a:gd name="adj1" fmla="val 42122"/>
              <a:gd name="adj2" fmla="val 62085"/>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4378191"/>
              <a:ext cx="1607803" cy="694552"/>
            </a:xfrm>
            <a:prstGeom prst="roundRect">
              <a:avLst/>
            </a:prstGeom>
            <a:ln>
              <a:solidFill>
                <a:schemeClr val="bg2">
                  <a:lumMod val="75000"/>
                </a:schemeClr>
              </a:solidFill>
            </a:ln>
          </p:spPr>
        </p:pic>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4378191"/>
              <a:ext cx="1607803" cy="694552"/>
            </a:xfrm>
            <a:prstGeom prst="roundRect">
              <a:avLst/>
            </a:prstGeom>
            <a:ln>
              <a:solidFill>
                <a:schemeClr val="bg2">
                  <a:lumMod val="75000"/>
                </a:schemeClr>
              </a:solidFill>
            </a:ln>
          </p:spPr>
        </p:pic>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4378191"/>
              <a:ext cx="1607803" cy="694552"/>
            </a:xfrm>
            <a:prstGeom prst="roundRect">
              <a:avLst/>
            </a:prstGeom>
            <a:ln>
              <a:solidFill>
                <a:schemeClr val="bg2">
                  <a:lumMod val="75000"/>
                </a:schemeClr>
              </a:solidFill>
            </a:ln>
          </p:spPr>
        </p:pic>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4378191"/>
              <a:ext cx="1607803" cy="694552"/>
            </a:xfrm>
            <a:prstGeom prst="roundRect">
              <a:avLst/>
            </a:prstGeom>
            <a:ln>
              <a:solidFill>
                <a:schemeClr val="bg2">
                  <a:lumMod val="75000"/>
                </a:schemeClr>
              </a:solidFill>
            </a:ln>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4378191"/>
              <a:ext cx="1607803" cy="694552"/>
            </a:xfrm>
            <a:prstGeom prst="roundRect">
              <a:avLst/>
            </a:prstGeom>
            <a:ln>
              <a:solidFill>
                <a:schemeClr val="bg2">
                  <a:lumMod val="75000"/>
                </a:schemeClr>
              </a:solidFill>
            </a:ln>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4378191"/>
              <a:ext cx="1607803" cy="694552"/>
            </a:xfrm>
            <a:prstGeom prst="roundRect">
              <a:avLst/>
            </a:prstGeom>
            <a:ln>
              <a:solidFill>
                <a:schemeClr val="bg2">
                  <a:lumMod val="75000"/>
                </a:schemeClr>
              </a:solidFill>
            </a:ln>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181600"/>
              <a:ext cx="1607803" cy="694552"/>
            </a:xfrm>
            <a:prstGeom prst="roundRect">
              <a:avLst/>
            </a:prstGeom>
            <a:ln>
              <a:solidFill>
                <a:schemeClr val="bg2">
                  <a:lumMod val="75000"/>
                </a:schemeClr>
              </a:solidFill>
            </a:ln>
          </p:spPr>
        </p:pic>
        <p:pic>
          <p:nvPicPr>
            <p:cNvPr id="87" name="Picture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181600"/>
              <a:ext cx="1607803" cy="694552"/>
            </a:xfrm>
            <a:prstGeom prst="roundRect">
              <a:avLst/>
            </a:prstGeom>
            <a:ln>
              <a:solidFill>
                <a:schemeClr val="bg2">
                  <a:lumMod val="75000"/>
                </a:schemeClr>
              </a:solidFill>
            </a:ln>
          </p:spPr>
        </p:pic>
        <p:pic>
          <p:nvPicPr>
            <p:cNvPr id="88" name="Picture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181600"/>
              <a:ext cx="1607803" cy="694552"/>
            </a:xfrm>
            <a:prstGeom prst="roundRect">
              <a:avLst/>
            </a:prstGeom>
            <a:ln>
              <a:solidFill>
                <a:schemeClr val="bg2">
                  <a:lumMod val="75000"/>
                </a:schemeClr>
              </a:solidFill>
            </a:ln>
          </p:spPr>
        </p:pic>
        <p:pic>
          <p:nvPicPr>
            <p:cNvPr id="91" name="Picture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181600"/>
              <a:ext cx="1607803" cy="694552"/>
            </a:xfrm>
            <a:prstGeom prst="roundRect">
              <a:avLst/>
            </a:prstGeom>
            <a:ln>
              <a:solidFill>
                <a:schemeClr val="bg2">
                  <a:lumMod val="75000"/>
                </a:schemeClr>
              </a:solidFill>
            </a:ln>
          </p:spPr>
        </p:pic>
        <p:pic>
          <p:nvPicPr>
            <p:cNvPr id="92" name="Picture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181600"/>
              <a:ext cx="1607803" cy="694552"/>
            </a:xfrm>
            <a:prstGeom prst="roundRect">
              <a:avLst/>
            </a:prstGeom>
            <a:ln>
              <a:solidFill>
                <a:schemeClr val="bg2">
                  <a:lumMod val="75000"/>
                </a:schemeClr>
              </a:solidFill>
            </a:ln>
          </p:spPr>
        </p:pic>
        <p:pic>
          <p:nvPicPr>
            <p:cNvPr id="93" name="Picture 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181600"/>
              <a:ext cx="1607803" cy="694552"/>
            </a:xfrm>
            <a:prstGeom prst="roundRect">
              <a:avLst/>
            </a:prstGeom>
            <a:ln>
              <a:solidFill>
                <a:schemeClr val="bg2">
                  <a:lumMod val="75000"/>
                </a:schemeClr>
              </a:solidFill>
            </a:ln>
          </p:spPr>
        </p:pic>
        <p:pic>
          <p:nvPicPr>
            <p:cNvPr id="94" name="Picture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985009"/>
              <a:ext cx="1607803" cy="694552"/>
            </a:xfrm>
            <a:prstGeom prst="roundRect">
              <a:avLst/>
            </a:prstGeom>
            <a:ln>
              <a:solidFill>
                <a:schemeClr val="bg2">
                  <a:lumMod val="75000"/>
                </a:schemeClr>
              </a:solidFill>
            </a:ln>
          </p:spPr>
        </p:pic>
        <p:pic>
          <p:nvPicPr>
            <p:cNvPr id="95" name="Picture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985009"/>
              <a:ext cx="1607803" cy="694552"/>
            </a:xfrm>
            <a:prstGeom prst="roundRect">
              <a:avLst/>
            </a:prstGeom>
            <a:ln>
              <a:solidFill>
                <a:schemeClr val="bg2">
                  <a:lumMod val="75000"/>
                </a:schemeClr>
              </a:solidFill>
            </a:ln>
          </p:spPr>
        </p:pic>
        <p:pic>
          <p:nvPicPr>
            <p:cNvPr id="96" name="Picture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985009"/>
              <a:ext cx="1607803" cy="694552"/>
            </a:xfrm>
            <a:prstGeom prst="roundRect">
              <a:avLst/>
            </a:prstGeom>
            <a:ln>
              <a:solidFill>
                <a:schemeClr val="bg2">
                  <a:lumMod val="75000"/>
                </a:schemeClr>
              </a:solidFill>
            </a:ln>
          </p:spPr>
        </p:pic>
        <p:pic>
          <p:nvPicPr>
            <p:cNvPr id="97" name="Picture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6" y="5985009"/>
              <a:ext cx="1607803" cy="694552"/>
            </a:xfrm>
            <a:prstGeom prst="roundRect">
              <a:avLst/>
            </a:prstGeom>
            <a:ln>
              <a:solidFill>
                <a:schemeClr val="bg2">
                  <a:lumMod val="75000"/>
                </a:schemeClr>
              </a:solidFill>
            </a:ln>
          </p:spPr>
        </p:pic>
        <p:pic>
          <p:nvPicPr>
            <p:cNvPr id="98"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855" y="5985009"/>
              <a:ext cx="1607803" cy="694552"/>
            </a:xfrm>
            <a:prstGeom prst="roundRect">
              <a:avLst/>
            </a:prstGeom>
            <a:ln>
              <a:solidFill>
                <a:schemeClr val="bg2">
                  <a:lumMod val="75000"/>
                </a:schemeClr>
              </a:solidFill>
            </a:ln>
          </p:spPr>
        </p:pic>
        <p:pic>
          <p:nvPicPr>
            <p:cNvPr id="99" name="Picture 9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985009"/>
              <a:ext cx="1607803" cy="694552"/>
            </a:xfrm>
            <a:prstGeom prst="roundRect">
              <a:avLst/>
            </a:prstGeom>
            <a:ln>
              <a:solidFill>
                <a:schemeClr val="bg2">
                  <a:lumMod val="75000"/>
                </a:schemeClr>
              </a:solidFill>
            </a:ln>
          </p:spPr>
        </p:pic>
        <p:pic>
          <p:nvPicPr>
            <p:cNvPr id="100" name="Picture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985009"/>
              <a:ext cx="1607803" cy="694552"/>
            </a:xfrm>
            <a:prstGeom prst="roundRect">
              <a:avLst/>
            </a:prstGeom>
            <a:ln>
              <a:solidFill>
                <a:schemeClr val="bg2">
                  <a:lumMod val="75000"/>
                </a:schemeClr>
              </a:solidFill>
            </a:ln>
          </p:spPr>
        </p:pic>
        <p:pic>
          <p:nvPicPr>
            <p:cNvPr id="101" name="Picture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985009"/>
              <a:ext cx="1607803" cy="694552"/>
            </a:xfrm>
            <a:prstGeom prst="roundRect">
              <a:avLst/>
            </a:prstGeom>
            <a:ln>
              <a:solidFill>
                <a:schemeClr val="bg2">
                  <a:lumMod val="75000"/>
                </a:schemeClr>
              </a:solidFill>
            </a:ln>
          </p:spPr>
        </p:pic>
      </p:grpSp>
      <p:pic>
        <p:nvPicPr>
          <p:cNvPr id="103" name="Picture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5624" y="4834352"/>
            <a:ext cx="1607803" cy="694552"/>
          </a:xfrm>
          <a:prstGeom prst="roundRect">
            <a:avLst/>
          </a:prstGeom>
          <a:ln>
            <a:solidFill>
              <a:schemeClr val="bg2">
                <a:lumMod val="75000"/>
              </a:schemeClr>
            </a:solidFill>
          </a:ln>
        </p:spPr>
      </p:pic>
      <p:pic>
        <p:nvPicPr>
          <p:cNvPr id="104" name="Picture 10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9361" y="4834352"/>
            <a:ext cx="1607803" cy="694552"/>
          </a:xfrm>
          <a:prstGeom prst="roundRect">
            <a:avLst/>
          </a:prstGeom>
          <a:ln>
            <a:solidFill>
              <a:schemeClr val="bg2">
                <a:lumMod val="75000"/>
              </a:schemeClr>
            </a:solidFill>
          </a:ln>
        </p:spPr>
      </p:pic>
      <p:sp>
        <p:nvSpPr>
          <p:cNvPr id="113" name="TextBox 112"/>
          <p:cNvSpPr txBox="1"/>
          <p:nvPr/>
        </p:nvSpPr>
        <p:spPr>
          <a:xfrm>
            <a:off x="339026" y="4108509"/>
            <a:ext cx="3635453" cy="221599"/>
          </a:xfrm>
          <a:prstGeom prst="rect">
            <a:avLst/>
          </a:prstGeom>
          <a:noFill/>
        </p:spPr>
        <p:txBody>
          <a:bodyPr wrap="square" lIns="0" tIns="0" rIns="0" bIns="0" rtlCol="0">
            <a:spAutoFit/>
          </a:bodyPr>
          <a:lstStyle>
            <a:defPPr>
              <a:defRPr lang="en-US"/>
            </a:defPPr>
            <a:lvl1pPr defTabSz="1218987">
              <a:lnSpc>
                <a:spcPct val="80000"/>
              </a:lnSpc>
              <a:buSzPct val="80000"/>
              <a:defRPr>
                <a:solidFill>
                  <a:schemeClr val="tx1">
                    <a:alpha val="99000"/>
                  </a:schemeClr>
                </a:solidFill>
              </a:defRPr>
            </a:lvl1pPr>
          </a:lstStyle>
          <a:p>
            <a:r>
              <a:rPr lang="en-US" dirty="0"/>
              <a:t>Windows Azure Datacenter</a:t>
            </a:r>
          </a:p>
        </p:txBody>
      </p:sp>
      <p:grpSp>
        <p:nvGrpSpPr>
          <p:cNvPr id="3" name="Group 2"/>
          <p:cNvGrpSpPr/>
          <p:nvPr/>
        </p:nvGrpSpPr>
        <p:grpSpPr>
          <a:xfrm>
            <a:off x="7844717" y="4836448"/>
            <a:ext cx="1607803" cy="694552"/>
            <a:chOff x="9644337" y="5637733"/>
            <a:chExt cx="1607803" cy="694552"/>
          </a:xfrm>
        </p:grpSpPr>
        <p:pic>
          <p:nvPicPr>
            <p:cNvPr id="53" name="Picture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7" cstate="print">
              <a:duotone>
                <a:prstClr val="black"/>
                <a:schemeClr val="bg1">
                  <a:tint val="45000"/>
                  <a:satMod val="400000"/>
                </a:schemeClr>
              </a:duotone>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329058" y="3475649"/>
            <a:ext cx="933314" cy="1704129"/>
          </a:xfrm>
          <a:prstGeom prst="bentConnector3">
            <a:avLst>
              <a:gd name="adj1" fmla="val 50000"/>
            </a:avLst>
          </a:prstGeom>
          <a:ln w="114300" cap="flat">
            <a:solidFill>
              <a:schemeClr val="tx2">
                <a:lumMod val="40000"/>
                <a:lumOff val="60000"/>
              </a:schemeClr>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474321" y="4794371"/>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Oval 58"/>
          <p:cNvSpPr/>
          <p:nvPr/>
        </p:nvSpPr>
        <p:spPr bwMode="auto">
          <a:xfrm>
            <a:off x="6770192" y="3514139"/>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44717" y="4836448"/>
            <a:ext cx="1607803" cy="694552"/>
          </a:xfrm>
          <a:prstGeom prst="roundRect">
            <a:avLst/>
          </a:prstGeom>
          <a:ln>
            <a:solidFill>
              <a:schemeClr val="bg2">
                <a:lumMod val="75000"/>
              </a:schemeClr>
            </a:solidFill>
          </a:ln>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650" y="4836448"/>
            <a:ext cx="1607803" cy="694552"/>
          </a:xfrm>
          <a:prstGeom prst="roundRect">
            <a:avLst/>
          </a:prstGeom>
          <a:ln>
            <a:solidFill>
              <a:schemeClr val="bg2">
                <a:lumMod val="75000"/>
              </a:schemeClr>
            </a:solidFill>
          </a:ln>
        </p:spPr>
      </p:pic>
      <p:grpSp>
        <p:nvGrpSpPr>
          <p:cNvPr id="68" name="Group 67"/>
          <p:cNvGrpSpPr/>
          <p:nvPr/>
        </p:nvGrpSpPr>
        <p:grpSpPr>
          <a:xfrm>
            <a:off x="7873904" y="4866364"/>
            <a:ext cx="1562783" cy="644852"/>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0" cstate="print">
              <a:duotone>
                <a:prstClr val="black"/>
                <a:schemeClr val="bg1">
                  <a:tint val="45000"/>
                  <a:satMod val="400000"/>
                </a:schemeClr>
              </a:duotone>
              <a:extLst>
                <a:ext uri="{BEBA8EAE-BF5A-486C-A8C5-ECC9F3942E4B}">
                  <a14:imgProps xmlns:a14="http://schemas.microsoft.com/office/drawing/2010/main">
                    <a14:imgLayer r:embed="rId11">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pic>
        <p:nvPicPr>
          <p:cNvPr id="75" name="Picture 7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76" name="Picture 7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77" name="Picture 7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grpSp>
        <p:nvGrpSpPr>
          <p:cNvPr id="5" name="Group 4"/>
          <p:cNvGrpSpPr/>
          <p:nvPr/>
        </p:nvGrpSpPr>
        <p:grpSpPr>
          <a:xfrm>
            <a:off x="6163815" y="4859439"/>
            <a:ext cx="1562783" cy="644852"/>
            <a:chOff x="8026304" y="5016248"/>
            <a:chExt cx="1562783" cy="644852"/>
          </a:xfrm>
        </p:grpSpPr>
        <p:sp>
          <p:nvSpPr>
            <p:cNvPr id="102" name="Rounded Rectangle 101"/>
            <p:cNvSpPr/>
            <p:nvPr/>
          </p:nvSpPr>
          <p:spPr bwMode="auto">
            <a:xfrm>
              <a:off x="8026304" y="5016248"/>
              <a:ext cx="1562783" cy="644852"/>
            </a:xfrm>
            <a:prstGeom prst="roundRect">
              <a:avLst>
                <a:gd name="adj" fmla="val 11704"/>
              </a:avLst>
            </a:prstGeom>
            <a:solidFill>
              <a:schemeClr val="accent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15" cstate="print">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44939" y="5075918"/>
              <a:ext cx="525513" cy="525513"/>
            </a:xfrm>
            <a:prstGeom prst="rect">
              <a:avLst/>
            </a:prstGeom>
          </p:spPr>
        </p:pic>
      </p:grpSp>
      <p:grpSp>
        <p:nvGrpSpPr>
          <p:cNvPr id="106" name="Group 105"/>
          <p:cNvGrpSpPr/>
          <p:nvPr/>
        </p:nvGrpSpPr>
        <p:grpSpPr>
          <a:xfrm>
            <a:off x="4435624" y="5638800"/>
            <a:ext cx="3311540" cy="694552"/>
            <a:chOff x="4408729" y="4834352"/>
            <a:chExt cx="3311540" cy="694552"/>
          </a:xfrm>
        </p:grpSpPr>
        <p:pic>
          <p:nvPicPr>
            <p:cNvPr id="107" name="Picture 10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9" y="4834352"/>
              <a:ext cx="1607803" cy="694552"/>
            </a:xfrm>
            <a:prstGeom prst="roundRect">
              <a:avLst/>
            </a:prstGeom>
            <a:ln>
              <a:solidFill>
                <a:schemeClr val="bg2">
                  <a:lumMod val="75000"/>
                </a:schemeClr>
              </a:solidFill>
            </a:ln>
          </p:spPr>
        </p:pic>
        <p:pic>
          <p:nvPicPr>
            <p:cNvPr id="108" name="Picture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466" y="4834352"/>
              <a:ext cx="1607803" cy="694552"/>
            </a:xfrm>
            <a:prstGeom prst="roundRect">
              <a:avLst/>
            </a:prstGeom>
            <a:ln>
              <a:solidFill>
                <a:schemeClr val="bg2">
                  <a:lumMod val="75000"/>
                </a:schemeClr>
              </a:solidFill>
            </a:ln>
          </p:spPr>
        </p:pic>
      </p:grpSp>
    </p:spTree>
    <p:extLst>
      <p:ext uri="{BB962C8B-B14F-4D97-AF65-F5344CB8AC3E}">
        <p14:creationId xmlns:p14="http://schemas.microsoft.com/office/powerpoint/2010/main" val="2340944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86445" y="3712464"/>
            <a:ext cx="6380162" cy="369332"/>
          </a:xfrm>
          <a:prstGeom prst="rect">
            <a:avLst/>
          </a:prstGeom>
        </p:spPr>
        <p:txBody>
          <a:bodyPr vert="horz" lIns="0" tIns="0" rIns="0" bIns="0" rtlCol="0">
            <a:sp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a:lnSpc>
                <a:spcPct val="100000"/>
              </a:lnSpc>
              <a:buNone/>
            </a:pPr>
            <a:r>
              <a:rPr lang="en-US" sz="2400" dirty="0" smtClean="0">
                <a:latin typeface="+mn-lt"/>
              </a:rPr>
              <a:t>From Gallery or Developer Deployment Package</a:t>
            </a:r>
          </a:p>
        </p:txBody>
      </p:sp>
      <p:sp>
        <p:nvSpPr>
          <p:cNvPr id="3" name="Title 2"/>
          <p:cNvSpPr>
            <a:spLocks noGrp="1"/>
          </p:cNvSpPr>
          <p:nvPr>
            <p:ph type="title"/>
          </p:nvPr>
        </p:nvSpPr>
        <p:spPr/>
        <p:txBody>
          <a:bodyPr/>
          <a:lstStyle/>
          <a:p>
            <a:r>
              <a:rPr lang="en-US" dirty="0" smtClean="0"/>
              <a:t>Web sites</a:t>
            </a:r>
            <a:endParaRPr lang="en-US" dirty="0"/>
          </a:p>
        </p:txBody>
      </p:sp>
      <p:pic>
        <p:nvPicPr>
          <p:cNvPr id="5" name="Picture 4"/>
          <p:cNvPicPr>
            <a:picLocks noChangeAspect="1"/>
          </p:cNvPicPr>
          <p:nvPr/>
        </p:nvPicPr>
        <p:blipFill>
          <a:blip r:embed="rId3"/>
          <a:stretch>
            <a:fillRect/>
          </a:stretch>
        </p:blipFill>
        <p:spPr>
          <a:xfrm>
            <a:off x="1184682" y="3555247"/>
            <a:ext cx="2252202" cy="2237479"/>
          </a:xfrm>
          <a:prstGeom prst="rect">
            <a:avLst/>
          </a:prstGeom>
        </p:spPr>
      </p:pic>
    </p:spTree>
    <p:extLst>
      <p:ext uri="{BB962C8B-B14F-4D97-AF65-F5344CB8AC3E}">
        <p14:creationId xmlns:p14="http://schemas.microsoft.com/office/powerpoint/2010/main" val="3943933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smtClean="0">
                    <a:solidFill>
                      <a:schemeClr val="tx1">
                        <a:alpha val="99000"/>
                      </a:schemeClr>
                    </a:solidFill>
                    <a:latin typeface="Segoe UI Light" pitchFamily="34" charset="0"/>
                  </a:rPr>
                  <a:t>1</a:t>
                </a:r>
                <a:endParaRPr lang="en-US" sz="6600" dirty="0">
                  <a:solidFill>
                    <a:schemeClr val="tx1">
                      <a:alpha val="99000"/>
                    </a:schemeClr>
                  </a:solidFill>
                  <a:latin typeface="Segoe UI Light" pitchFamily="34" charset="0"/>
                </a:endParaRP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216815" y="5727773"/>
            <a:ext cx="12622489" cy="1046296"/>
            <a:chOff x="-5297672" y="5194194"/>
            <a:chExt cx="16604405"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297672" y="5194194"/>
              <a:ext cx="1732619" cy="1376362"/>
            </a:xfrm>
            <a:prstGeom prst="roundRect">
              <a:avLst/>
            </a:prstGeom>
            <a:ln>
              <a:solidFill>
                <a:schemeClr val="bg2">
                  <a:lumMod val="75000"/>
                </a:schemeClr>
              </a:solidFill>
            </a:ln>
            <a:extLst/>
          </p:spPr>
        </p:pic>
        <p:pic>
          <p:nvPicPr>
            <p:cNvPr id="118" name="Picture 2" descr="C:\Users\jonahs\Documents\Dropbox\Projects SCOTT\Azure Deck\Source Images\server-blu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66"/>
            <a:stretch/>
          </p:blipFill>
          <p:spPr bwMode="auto">
            <a:xfrm>
              <a:off x="9571520" y="5194194"/>
              <a:ext cx="1735213"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1" y="0"/>
            <a:ext cx="12188826" cy="983234"/>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73" name="Group 72"/>
            <p:cNvGrpSpPr/>
            <p:nvPr/>
          </p:nvGrpSpPr>
          <p:grpSpPr>
            <a:xfrm>
              <a:off x="0" y="300008"/>
              <a:ext cx="12188825" cy="683226"/>
              <a:chOff x="0" y="300008"/>
              <a:chExt cx="12188825" cy="683226"/>
            </a:xfrm>
          </p:grpSpPr>
          <p:sp>
            <p:nvSpPr>
              <p:cNvPr id="7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sz="3200" dirty="0" smtClean="0">
                    <a:solidFill>
                      <a:srgbClr val="00AEEF">
                        <a:alpha val="99000"/>
                      </a:srgbClr>
                    </a:solidFill>
                  </a:rPr>
                  <a:t>shared</a:t>
                </a:r>
                <a:endParaRPr sz="3200" dirty="0">
                  <a:solidFill>
                    <a:srgbClr val="00AEEF">
                      <a:alpha val="99000"/>
                    </a:srgbClr>
                  </a:solidFill>
                </a:endParaRPr>
              </a:p>
            </p:txBody>
          </p:sp>
          <p:sp>
            <p:nvSpPr>
              <p:cNvPr id="7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sz="3200" dirty="0" smtClean="0">
                    <a:solidFill>
                      <a:srgbClr val="FFFFFF">
                        <a:alpha val="99000"/>
                      </a:srgbClr>
                    </a:solidFill>
                  </a:rPr>
                  <a:t>reserved</a:t>
                </a:r>
                <a:endParaRPr sz="3200" dirty="0">
                  <a:solidFill>
                    <a:srgbClr val="FFFFFF">
                      <a:alpha val="99000"/>
                    </a:srgbClr>
                  </a:solidFill>
                </a:endParaRPr>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defTabSz="1218987">
                  <a:lnSpc>
                    <a:spcPct val="90000"/>
                  </a:lnSpc>
                  <a:spcBef>
                    <a:spcPct val="20000"/>
                  </a:spcBef>
                  <a:buSzPct val="80000"/>
                </a:pPr>
                <a:r>
                  <a:rPr lang="en-US" sz="1600" b="1" cap="all" dirty="0" smtClean="0">
                    <a:solidFill>
                      <a:schemeClr val="bg1">
                        <a:alpha val="99000"/>
                      </a:schemeClr>
                    </a:solidFill>
                  </a:rPr>
                  <a:t>Shared instances</a:t>
                </a:r>
                <a:endParaRPr lang="en-US" sz="1600" b="1" cap="all" dirty="0">
                  <a:solidFill>
                    <a:schemeClr val="bg1">
                      <a:alpha val="99000"/>
                    </a:schemeClr>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418"/>
            <a:ext cx="852458" cy="530688"/>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sp>
        <p:nvSpPr>
          <p:cNvPr id="10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sz="3200" dirty="0" smtClean="0">
                <a:solidFill>
                  <a:schemeClr val="tx1">
                    <a:alpha val="99000"/>
                  </a:schemeClr>
                </a:solidFill>
                <a:latin typeface="Segoe UI" pitchFamily="34" charset="0"/>
                <a:ea typeface="Segoe UI" pitchFamily="34" charset="0"/>
                <a:cs typeface="Segoe UI" pitchFamily="34" charset="0"/>
              </a:rPr>
              <a:t>shared</a:t>
            </a:r>
            <a:endParaRPr sz="3200" dirty="0">
              <a:solidFill>
                <a:schemeClr val="tx1">
                  <a:alpha val="99000"/>
                </a:schemeClr>
              </a:solidFill>
              <a:latin typeface="Segoe UI" pitchFamily="34" charset="0"/>
              <a:ea typeface="Segoe UI" pitchFamily="34" charset="0"/>
              <a:cs typeface="Segoe UI" pitchFamily="34" charset="0"/>
            </a:endParaRPr>
          </a:p>
        </p:txBody>
      </p:sp>
      <p:sp>
        <p:nvSpPr>
          <p:cNvPr id="106" name="Title 4"/>
          <p:cNvSpPr txBox="1">
            <a:spLocks/>
          </p:cNvSpPr>
          <p:nvPr/>
        </p:nvSpPr>
        <p:spPr>
          <a:xfrm>
            <a:off x="269170" y="289512"/>
            <a:ext cx="11652805" cy="899665"/>
          </a:xfrm>
          <a:prstGeom prst="rect">
            <a:avLst/>
          </a:prstGeom>
        </p:spPr>
        <p:txBody>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Web sites</a:t>
            </a:r>
            <a:endParaRPr lang="en-US" dirty="0"/>
          </a:p>
        </p:txBody>
      </p:sp>
    </p:spTree>
    <p:extLst>
      <p:ext uri="{BB962C8B-B14F-4D97-AF65-F5344CB8AC3E}">
        <p14:creationId xmlns:p14="http://schemas.microsoft.com/office/powerpoint/2010/main" val="272709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a:solidFill>
                      <a:schemeClr val="tx1">
                        <a:alpha val="99000"/>
                      </a:schemeClr>
                    </a:solidFill>
                    <a:latin typeface="Segoe UI Light" pitchFamily="34" charset="0"/>
                  </a:rPr>
                  <a:t>2</a:t>
                </a: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Shared </a:t>
                </a:r>
                <a:r>
                  <a:rPr lang="en-US" sz="1600" b="1" cap="all" dirty="0" smtClean="0">
                    <a:solidFill>
                      <a:schemeClr val="bg1">
                        <a:alpha val="99000"/>
                      </a:schemeClr>
                    </a:solidFill>
                  </a:rPr>
                  <a:t>instances</a:t>
                </a:r>
                <a:endParaRPr lang="en-US" sz="1600" b="1" cap="all" dirty="0">
                  <a:solidFill>
                    <a:schemeClr val="bg1">
                      <a:alpha val="99000"/>
                    </a:schemeClr>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693"/>
            <a:ext cx="852458" cy="530688"/>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4" name="Group 113"/>
          <p:cNvGrpSpPr/>
          <p:nvPr/>
        </p:nvGrpSpPr>
        <p:grpSpPr>
          <a:xfrm>
            <a:off x="1850962" y="4536375"/>
            <a:ext cx="852458" cy="530688"/>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9" name="Group 118"/>
          <p:cNvGrpSpPr/>
          <p:nvPr/>
        </p:nvGrpSpPr>
        <p:grpSpPr>
          <a:xfrm>
            <a:off x="-1" y="0"/>
            <a:ext cx="12188826" cy="983234"/>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23" name="Group 122"/>
            <p:cNvGrpSpPr/>
            <p:nvPr/>
          </p:nvGrpSpPr>
          <p:grpSpPr>
            <a:xfrm>
              <a:off x="0" y="300008"/>
              <a:ext cx="12188825" cy="683226"/>
              <a:chOff x="0" y="300008"/>
              <a:chExt cx="12188825" cy="683226"/>
            </a:xfrm>
          </p:grpSpPr>
          <p:sp>
            <p:nvSpPr>
              <p:cNvPr id="12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00AEEF">
                        <a:alpha val="99000"/>
                      </a:srgbClr>
                    </a:solidFill>
                  </a:rPr>
                  <a:t>shared</a:t>
                </a:r>
                <a:endParaRPr lang="en-US" sz="3200" dirty="0">
                  <a:solidFill>
                    <a:srgbClr val="00AEEF">
                      <a:alpha val="99000"/>
                    </a:srgbClr>
                  </a:solidFill>
                </a:endParaRPr>
              </a:p>
            </p:txBody>
          </p:sp>
          <p:sp>
            <p:nvSpPr>
              <p:cNvPr id="12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FFFFFF">
                        <a:alpha val="99000"/>
                      </a:srgbClr>
                    </a:solidFill>
                  </a:rPr>
                  <a:t>reserved</a:t>
                </a:r>
                <a:endParaRPr lang="en-US" sz="3200" dirty="0">
                  <a:solidFill>
                    <a:srgbClr val="FFFFFF">
                      <a:alpha val="99000"/>
                    </a:srgbClr>
                  </a:solidFill>
                </a:endParaRPr>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solidFill>
                  <a:schemeClr val="tx1">
                    <a:alpha val="99000"/>
                  </a:schemeClr>
                </a:solidFill>
                <a:latin typeface="Segoe UI" pitchFamily="34" charset="0"/>
                <a:ea typeface="Segoe UI" pitchFamily="34" charset="0"/>
                <a:cs typeface="Segoe UI" pitchFamily="34" charset="0"/>
              </a:rPr>
              <a:t>shared</a:t>
            </a:r>
            <a:endParaRPr lang="en-US" sz="3200" dirty="0">
              <a:solidFill>
                <a:schemeClr val="tx1">
                  <a:alpha val="99000"/>
                </a:schemeClr>
              </a:solidFill>
              <a:latin typeface="Segoe UI" pitchFamily="34" charset="0"/>
              <a:ea typeface="Segoe UI" pitchFamily="34" charset="0"/>
              <a:cs typeface="Segoe UI" pitchFamily="34" charset="0"/>
            </a:endParaRPr>
          </a:p>
        </p:txBody>
      </p:sp>
      <p:grpSp>
        <p:nvGrpSpPr>
          <p:cNvPr id="111" name="Group 110"/>
          <p:cNvGrpSpPr/>
          <p:nvPr/>
        </p:nvGrpSpPr>
        <p:grpSpPr>
          <a:xfrm>
            <a:off x="-216815" y="5727773"/>
            <a:ext cx="12622489" cy="1046296"/>
            <a:chOff x="-5297672" y="5194194"/>
            <a:chExt cx="16604405" cy="1376362"/>
          </a:xfrm>
        </p:grpSpPr>
        <p:pic>
          <p:nvPicPr>
            <p:cNvPr id="112" name="Picture 2" descr="C:\Users\jonahs\Documents\Dropbox\Projects SCOTT\Azure Deck\Source Images\server-blu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13" name="Picture 2" descr="C:\Users\jonahs\Documents\Dropbox\Projects SCOTT\Azure Deck\Source Images\server-blu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34" name="Picture 2" descr="C:\Users\jonahs\Documents\Dropbox\Projects SCOTT\Azure Deck\Source Images\server-blu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35" name="Picture 2" descr="C:\Users\jonahs\Documents\Dropbox\Projects SCOTT\Azure Deck\Source Images\server-blu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36" name="Picture 2" descr="C:\Users\jonahs\Documents\Dropbox\Projects SCOTT\Azure Deck\Source Images\server-blu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5297672" y="5194194"/>
              <a:ext cx="1732619" cy="1376362"/>
            </a:xfrm>
            <a:prstGeom prst="roundRect">
              <a:avLst/>
            </a:prstGeom>
            <a:ln>
              <a:solidFill>
                <a:schemeClr val="bg2">
                  <a:lumMod val="75000"/>
                </a:schemeClr>
              </a:solidFill>
            </a:ln>
            <a:extLst/>
          </p:spPr>
        </p:pic>
        <p:pic>
          <p:nvPicPr>
            <p:cNvPr id="137" name="Picture 2" descr="C:\Users\jonahs\Documents\Dropbox\Projects SCOTT\Azure Deck\Source Images\server-blue.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966"/>
            <a:stretch/>
          </p:blipFill>
          <p:spPr bwMode="auto">
            <a:xfrm>
              <a:off x="9571520" y="5194194"/>
              <a:ext cx="1735213"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grpSp>
      <p:sp>
        <p:nvSpPr>
          <p:cNvPr id="106" name="Title 4"/>
          <p:cNvSpPr txBox="1">
            <a:spLocks/>
          </p:cNvSpPr>
          <p:nvPr/>
        </p:nvSpPr>
        <p:spPr>
          <a:xfrm>
            <a:off x="269170" y="289512"/>
            <a:ext cx="11652805" cy="899665"/>
          </a:xfrm>
          <a:prstGeom prst="rect">
            <a:avLst/>
          </a:prstGeom>
        </p:spPr>
        <p:txBody>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Web sites</a:t>
            </a:r>
            <a:endParaRPr lang="en-US" dirty="0"/>
          </a:p>
        </p:txBody>
      </p:sp>
    </p:spTree>
    <p:extLst>
      <p:ext uri="{BB962C8B-B14F-4D97-AF65-F5344CB8AC3E}">
        <p14:creationId xmlns:p14="http://schemas.microsoft.com/office/powerpoint/2010/main" val="238475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92420" y="1589948"/>
            <a:ext cx="6576424" cy="4691237"/>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1599"/>
                </a:xfrm>
                <a:prstGeom prst="rect">
                  <a:avLst/>
                </a:prstGeom>
                <a:noFill/>
              </p:spPr>
              <p:txBody>
                <a:bodyPr wrap="squar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Shared </a:t>
                  </a:r>
                  <a:r>
                    <a:rPr lang="en-US" sz="1600" b="1" cap="all" dirty="0" smtClean="0">
                      <a:solidFill>
                        <a:schemeClr val="bg1">
                          <a:alpha val="99000"/>
                        </a:schemeClr>
                      </a:solidFill>
                    </a:rPr>
                    <a:t>instances</a:t>
                  </a:r>
                  <a:endParaRPr lang="en-US" sz="1600" b="1" cap="all" dirty="0">
                    <a:solidFill>
                      <a:schemeClr val="bg1">
                        <a:alpha val="99000"/>
                      </a:schemeClr>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grpSp>
        <p:nvGrpSpPr>
          <p:cNvPr id="10" name="Group 9"/>
          <p:cNvGrpSpPr/>
          <p:nvPr/>
        </p:nvGrpSpPr>
        <p:grpSpPr>
          <a:xfrm>
            <a:off x="-1" y="0"/>
            <a:ext cx="12180802" cy="983234"/>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a:solidFill>
                      <a:schemeClr val="tx1">
                        <a:alpha val="99000"/>
                      </a:schemeClr>
                    </a:solidFill>
                    <a:latin typeface="Segoe UI Light" pitchFamily="34" charset="0"/>
                  </a:rPr>
                  <a:t>1</a:t>
                </a: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FFFFFF">
                    <a:alpha val="99000"/>
                  </a:srgbClr>
                </a:solidFill>
              </a:rPr>
              <a:t>shared</a:t>
            </a:r>
            <a:endParaRPr lang="en-US" sz="3200" dirty="0">
              <a:solidFill>
                <a:srgbClr val="FFFFFF">
                  <a:alpha val="99000"/>
                </a:srgbClr>
              </a:solidFill>
            </a:endParaRPr>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00AEEF">
                    <a:alpha val="99000"/>
                  </a:srgbClr>
                </a:solidFill>
              </a:rPr>
              <a:t>reserved</a:t>
            </a:r>
            <a:endParaRPr lang="en-US" sz="3200" dirty="0">
              <a:solidFill>
                <a:srgbClr val="00AEEF">
                  <a:alpha val="99000"/>
                </a:srgbClr>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RESERVED instance</a:t>
              </a:r>
            </a:p>
          </p:txBody>
        </p:sp>
      </p:grpSp>
      <p:sp>
        <p:nvSpPr>
          <p:cNvPr id="4" name="Rectangle 3"/>
          <p:cNvSpPr/>
          <p:nvPr/>
        </p:nvSpPr>
        <p:spPr bwMode="auto">
          <a:xfrm>
            <a:off x="8587619" y="300008"/>
            <a:ext cx="2089625" cy="767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305" name="Group 304"/>
          <p:cNvGrpSpPr/>
          <p:nvPr/>
        </p:nvGrpSpPr>
        <p:grpSpPr>
          <a:xfrm>
            <a:off x="3759726" y="3762623"/>
            <a:ext cx="866164" cy="631078"/>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310" name="Group 309"/>
          <p:cNvGrpSpPr/>
          <p:nvPr/>
        </p:nvGrpSpPr>
        <p:grpSpPr>
          <a:xfrm>
            <a:off x="3031844" y="1293202"/>
            <a:ext cx="7645400" cy="914096"/>
            <a:chOff x="3031844" y="1170370"/>
            <a:chExt cx="7645400" cy="914096"/>
          </a:xfrm>
        </p:grpSpPr>
        <p:grpSp>
          <p:nvGrpSpPr>
            <p:cNvPr id="314" name="Group 313"/>
            <p:cNvGrpSpPr/>
            <p:nvPr/>
          </p:nvGrpSpPr>
          <p:grpSpPr>
            <a:xfrm>
              <a:off x="3031844" y="1170370"/>
              <a:ext cx="7645400" cy="914096"/>
              <a:chOff x="2540230" y="5754872"/>
              <a:chExt cx="7645400" cy="914096"/>
            </a:xfrm>
          </p:grpSpPr>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6" name="TextBox 315"/>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a:solidFill>
                      <a:schemeClr val="tx1">
                        <a:alpha val="99000"/>
                      </a:schemeClr>
                    </a:solidFill>
                    <a:latin typeface="Segoe UI Light" pitchFamily="34" charset="0"/>
                  </a:rPr>
                  <a:t>0</a:t>
                </a: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12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solidFill>
                  <a:schemeClr val="tx1">
                    <a:alpha val="99000"/>
                  </a:schemeClr>
                </a:solidFill>
                <a:latin typeface="Segoe UI" pitchFamily="34" charset="0"/>
                <a:ea typeface="Segoe UI" pitchFamily="34" charset="0"/>
                <a:cs typeface="Segoe UI" pitchFamily="34" charset="0"/>
              </a:rPr>
              <a:t>reserved</a:t>
            </a:r>
            <a:endParaRPr lang="en-US" sz="3200" dirty="0">
              <a:solidFill>
                <a:schemeClr val="tx1">
                  <a:alpha val="99000"/>
                </a:schemeClr>
              </a:solidFill>
              <a:latin typeface="Segoe UI" pitchFamily="34" charset="0"/>
              <a:ea typeface="Segoe UI" pitchFamily="34" charset="0"/>
              <a:cs typeface="Segoe UI" pitchFamily="34" charset="0"/>
            </a:endParaRPr>
          </a:p>
        </p:txBody>
      </p:sp>
      <p:grpSp>
        <p:nvGrpSpPr>
          <p:cNvPr id="121" name="Group 120"/>
          <p:cNvGrpSpPr/>
          <p:nvPr/>
        </p:nvGrpSpPr>
        <p:grpSpPr>
          <a:xfrm>
            <a:off x="-216815" y="5727773"/>
            <a:ext cx="12622489" cy="1046296"/>
            <a:chOff x="-5297672" y="5194194"/>
            <a:chExt cx="16604405" cy="1376362"/>
          </a:xfrm>
        </p:grpSpPr>
        <p:pic>
          <p:nvPicPr>
            <p:cNvPr id="122" name="Picture 2" descr="C:\Users\jonahs\Documents\Dropbox\Projects SCOTT\Azure Deck\Source Images\server-blu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23" name="Picture 2" descr="C:\Users\jonahs\Documents\Dropbox\Projects SCOTT\Azure Deck\Source Images\server-blu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24" name="Picture 2" descr="C:\Users\jonahs\Documents\Dropbox\Projects SCOTT\Azure Deck\Source Images\server-blu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26" name="Picture 2" descr="C:\Users\jonahs\Documents\Dropbox\Projects SCOTT\Azure Deck\Source Images\server-blu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27" name="Picture 2" descr="C:\Users\jonahs\Documents\Dropbox\Projects SCOTT\Azure Deck\Source Images\server-blue.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5297672" y="5194194"/>
              <a:ext cx="1732619" cy="1376362"/>
            </a:xfrm>
            <a:prstGeom prst="roundRect">
              <a:avLst/>
            </a:prstGeom>
            <a:ln>
              <a:solidFill>
                <a:schemeClr val="bg2">
                  <a:lumMod val="75000"/>
                </a:schemeClr>
              </a:solidFill>
            </a:ln>
            <a:extLst/>
          </p:spPr>
        </p:pic>
        <p:pic>
          <p:nvPicPr>
            <p:cNvPr id="128" name="Picture 2" descr="C:\Users\jonahs\Documents\Dropbox\Projects SCOTT\Azure Deck\Source Images\server-blu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966"/>
            <a:stretch/>
          </p:blipFill>
          <p:spPr bwMode="auto">
            <a:xfrm>
              <a:off x="9571520" y="5194194"/>
              <a:ext cx="1735213"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grpSp>
      <p:sp>
        <p:nvSpPr>
          <p:cNvPr id="119" name="Title 4"/>
          <p:cNvSpPr txBox="1">
            <a:spLocks/>
          </p:cNvSpPr>
          <p:nvPr/>
        </p:nvSpPr>
        <p:spPr>
          <a:xfrm>
            <a:off x="269170" y="289512"/>
            <a:ext cx="11652805" cy="899665"/>
          </a:xfrm>
          <a:prstGeom prst="rect">
            <a:avLst/>
          </a:prstGeom>
        </p:spPr>
        <p:txBody>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Web sites</a:t>
            </a:r>
            <a:endParaRPr lang="en-US" dirty="0"/>
          </a:p>
        </p:txBody>
      </p:sp>
    </p:spTree>
    <p:extLst>
      <p:ext uri="{BB962C8B-B14F-4D97-AF65-F5344CB8AC3E}">
        <p14:creationId xmlns:p14="http://schemas.microsoft.com/office/powerpoint/2010/main" val="3593066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1" y="0"/>
            <a:ext cx="12180802" cy="983234"/>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a:solidFill>
                      <a:schemeClr val="tx1">
                        <a:alpha val="99000"/>
                      </a:schemeClr>
                    </a:solidFill>
                    <a:latin typeface="Segoe UI Light" pitchFamily="34" charset="0"/>
                  </a:rPr>
                  <a:t>2</a:t>
                </a: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FFFFFF">
                    <a:alpha val="99000"/>
                  </a:srgbClr>
                </a:solidFill>
              </a:rPr>
              <a:t>shared</a:t>
            </a:r>
            <a:endParaRPr lang="en-US" sz="3200" dirty="0">
              <a:solidFill>
                <a:srgbClr val="FFFFFF">
                  <a:alpha val="99000"/>
                </a:srgbClr>
              </a:solidFill>
            </a:endParaRPr>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00AEEF">
                    <a:alpha val="99000"/>
                  </a:srgbClr>
                </a:solidFill>
              </a:rPr>
              <a:t>reserved</a:t>
            </a:r>
            <a:endParaRPr lang="en-US" sz="3200" dirty="0">
              <a:solidFill>
                <a:srgbClr val="00AEEF">
                  <a:alpha val="99000"/>
                </a:srgbClr>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defTabSz="1218987">
                <a:lnSpc>
                  <a:spcPct val="90000"/>
                </a:lnSpc>
                <a:spcBef>
                  <a:spcPct val="20000"/>
                </a:spcBef>
                <a:buSzPct val="80000"/>
              </a:pPr>
              <a:r>
                <a:rPr lang="en-US" sz="1600" b="1" cap="all" dirty="0" smtClean="0">
                  <a:solidFill>
                    <a:srgbClr val="FFFFFF"/>
                  </a:solidFill>
                </a:rPr>
                <a:t>RESERVED instance</a:t>
              </a:r>
              <a:endParaRPr lang="en-US" sz="1600" b="1" cap="all" dirty="0">
                <a:solidFill>
                  <a:srgbClr val="FFFFFF"/>
                </a:solidFill>
              </a:endParaRPr>
            </a:p>
          </p:txBody>
        </p:sp>
      </p:gr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1" name="Group 120"/>
          <p:cNvGrpSpPr/>
          <p:nvPr/>
        </p:nvGrpSpPr>
        <p:grpSpPr>
          <a:xfrm>
            <a:off x="6128634" y="2633150"/>
            <a:ext cx="2372247" cy="2928764"/>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RESERVED instance</a:t>
                </a: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sp>
        <p:nvSpPr>
          <p:cNvPr id="46"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solidFill>
                  <a:schemeClr val="tx1">
                    <a:alpha val="99000"/>
                  </a:schemeClr>
                </a:solidFill>
                <a:latin typeface="Segoe UI" pitchFamily="34" charset="0"/>
                <a:ea typeface="Segoe UI" pitchFamily="34" charset="0"/>
                <a:cs typeface="Segoe UI" pitchFamily="34" charset="0"/>
              </a:rPr>
              <a:t>reserved</a:t>
            </a:r>
            <a:endParaRPr lang="en-US" sz="3200" dirty="0">
              <a:solidFill>
                <a:schemeClr val="tx1">
                  <a:alpha val="99000"/>
                </a:schemeClr>
              </a:solidFill>
              <a:latin typeface="Segoe UI" pitchFamily="34" charset="0"/>
              <a:ea typeface="Segoe UI" pitchFamily="34" charset="0"/>
              <a:cs typeface="Segoe UI" pitchFamily="34" charset="0"/>
            </a:endParaRPr>
          </a:p>
        </p:txBody>
      </p:sp>
      <p:grpSp>
        <p:nvGrpSpPr>
          <p:cNvPr id="52" name="Group 51"/>
          <p:cNvGrpSpPr/>
          <p:nvPr/>
        </p:nvGrpSpPr>
        <p:grpSpPr>
          <a:xfrm>
            <a:off x="-216815" y="5727773"/>
            <a:ext cx="12622489" cy="1046296"/>
            <a:chOff x="-5297672" y="5194194"/>
            <a:chExt cx="16604405" cy="1376362"/>
          </a:xfrm>
        </p:grpSpPr>
        <p:pic>
          <p:nvPicPr>
            <p:cNvPr id="53"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54"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55"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56" name="Picture 2" descr="C:\Users\jonahs\Documents\Dropbox\Projects SCOTT\Azure Deck\Source Images\server-blu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57" name="Picture 2" descr="C:\Users\jonahs\Documents\Dropbox\Projects SCOTT\Azure Deck\Source Images\server-blu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297672" y="5194194"/>
              <a:ext cx="1732619" cy="1376362"/>
            </a:xfrm>
            <a:prstGeom prst="roundRect">
              <a:avLst/>
            </a:prstGeom>
            <a:ln>
              <a:solidFill>
                <a:schemeClr val="bg2">
                  <a:lumMod val="75000"/>
                </a:schemeClr>
              </a:solidFill>
            </a:ln>
            <a:extLst/>
          </p:spPr>
        </p:pic>
        <p:pic>
          <p:nvPicPr>
            <p:cNvPr id="58" name="Picture 2" descr="C:\Users\jonahs\Documents\Dropbox\Projects SCOTT\Azure Deck\Source Images\server-blu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66"/>
            <a:stretch/>
          </p:blipFill>
          <p:spPr bwMode="auto">
            <a:xfrm>
              <a:off x="9571520" y="5194194"/>
              <a:ext cx="1735213"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grpSp>
      <p:sp>
        <p:nvSpPr>
          <p:cNvPr id="47" name="Title 4"/>
          <p:cNvSpPr txBox="1">
            <a:spLocks/>
          </p:cNvSpPr>
          <p:nvPr/>
        </p:nvSpPr>
        <p:spPr>
          <a:xfrm>
            <a:off x="269170" y="289512"/>
            <a:ext cx="11652805" cy="899665"/>
          </a:xfrm>
          <a:prstGeom prst="rect">
            <a:avLst/>
          </a:prstGeom>
        </p:spPr>
        <p:txBody>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Web sites</a:t>
            </a:r>
            <a:endParaRPr lang="en-US" dirty="0"/>
          </a:p>
        </p:txBody>
      </p:sp>
    </p:spTree>
    <p:extLst>
      <p:ext uri="{BB962C8B-B14F-4D97-AF65-F5344CB8AC3E}">
        <p14:creationId xmlns:p14="http://schemas.microsoft.com/office/powerpoint/2010/main" val="314492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0"/>
            <a:ext cx="12180802" cy="983234"/>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defTabSz="1218987">
                  <a:lnSpc>
                    <a:spcPct val="90000"/>
                  </a:lnSpc>
                  <a:spcBef>
                    <a:spcPct val="20000"/>
                  </a:spcBef>
                  <a:buSzPct val="80000"/>
                </a:pPr>
                <a:r>
                  <a:rPr lang="en-US" sz="6600" dirty="0">
                    <a:solidFill>
                      <a:schemeClr val="tx1">
                        <a:alpha val="99000"/>
                      </a:schemeClr>
                    </a:solidFill>
                    <a:latin typeface="Segoe UI Light" pitchFamily="34" charset="0"/>
                  </a:rPr>
                  <a:t>2</a:t>
                </a: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FFFFFF">
                    <a:alpha val="99000"/>
                  </a:srgbClr>
                </a:solidFill>
              </a:rPr>
              <a:t>shared</a:t>
            </a:r>
            <a:endParaRPr lang="en-US" sz="3200" dirty="0">
              <a:solidFill>
                <a:srgbClr val="FFFFFF">
                  <a:alpha val="99000"/>
                </a:srgbClr>
              </a:solidFill>
            </a:endParaRPr>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00AEEF">
                    <a:alpha val="99000"/>
                  </a:srgbClr>
                </a:solidFill>
              </a:rPr>
              <a:t>reserved</a:t>
            </a:r>
            <a:endParaRPr lang="en-US" sz="3200" dirty="0">
              <a:solidFill>
                <a:srgbClr val="00AEEF">
                  <a:alpha val="99000"/>
                </a:srgbClr>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RESERVED instance</a:t>
              </a:r>
            </a:p>
          </p:txBody>
        </p:sp>
      </p:grpSp>
      <p:grpSp>
        <p:nvGrpSpPr>
          <p:cNvPr id="144" name="Group 143"/>
          <p:cNvGrpSpPr/>
          <p:nvPr/>
        </p:nvGrpSpPr>
        <p:grpSpPr>
          <a:xfrm>
            <a:off x="6234821" y="3291437"/>
            <a:ext cx="2160457" cy="1572958"/>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2" name="Group 121"/>
          <p:cNvGrpSpPr/>
          <p:nvPr/>
        </p:nvGrpSpPr>
        <p:grpSpPr>
          <a:xfrm>
            <a:off x="861664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defTabSz="1218987">
                <a:lnSpc>
                  <a:spcPct val="90000"/>
                </a:lnSpc>
                <a:spcBef>
                  <a:spcPct val="20000"/>
                </a:spcBef>
                <a:buSzPct val="80000"/>
              </a:pPr>
              <a:r>
                <a:rPr lang="en-US" sz="1600" b="1" cap="all" dirty="0">
                  <a:solidFill>
                    <a:schemeClr val="bg1">
                      <a:alpha val="99000"/>
                    </a:schemeClr>
                  </a:solidFill>
                </a:rPr>
                <a:t>RESERVED instance</a:t>
              </a:r>
            </a:p>
          </p:txBody>
        </p:sp>
      </p:grpSp>
      <p:grpSp>
        <p:nvGrpSpPr>
          <p:cNvPr id="123" name="Group 122"/>
          <p:cNvGrpSpPr/>
          <p:nvPr/>
        </p:nvGrpSpPr>
        <p:grpSpPr>
          <a:xfrm>
            <a:off x="872890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58" name="Group 57"/>
          <p:cNvGrpSpPr/>
          <p:nvPr/>
        </p:nvGrpSpPr>
        <p:grpSpPr>
          <a:xfrm>
            <a:off x="6229627" y="3105925"/>
            <a:ext cx="1526813" cy="1111624"/>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63" name="Group 62"/>
          <p:cNvGrpSpPr/>
          <p:nvPr/>
        </p:nvGrpSpPr>
        <p:grpSpPr>
          <a:xfrm>
            <a:off x="6229627" y="4325125"/>
            <a:ext cx="955033" cy="695329"/>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sz="2400" dirty="0" smtClean="0">
                <a:gradFill>
                  <a:gsLst>
                    <a:gs pos="0">
                      <a:srgbClr val="FFFFFF"/>
                    </a:gs>
                    <a:gs pos="100000">
                      <a:srgbClr val="FFFFFF"/>
                    </a:gs>
                  </a:gsLst>
                  <a:lin ang="5400000" scaled="0"/>
                </a:gradFill>
              </a:endParaRPr>
            </a:p>
          </p:txBody>
        </p:sp>
      </p:grpSp>
      <p:grpSp>
        <p:nvGrpSpPr>
          <p:cNvPr id="73" name="Group 72"/>
          <p:cNvGrpSpPr/>
          <p:nvPr/>
        </p:nvGrpSpPr>
        <p:grpSpPr>
          <a:xfrm>
            <a:off x="7273807" y="4325125"/>
            <a:ext cx="955033" cy="695329"/>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sz="2400" dirty="0" smtClean="0">
                <a:gradFill>
                  <a:gsLst>
                    <a:gs pos="0">
                      <a:srgbClr val="FFFFFF"/>
                    </a:gs>
                    <a:gs pos="100000">
                      <a:srgbClr val="FFFFFF"/>
                    </a:gs>
                  </a:gsLst>
                  <a:lin ang="5400000" scaled="0"/>
                </a:gradFill>
              </a:endParaRPr>
            </a:p>
          </p:txBody>
        </p:sp>
      </p:grpSp>
      <p:grpSp>
        <p:nvGrpSpPr>
          <p:cNvPr id="78" name="Group 77"/>
          <p:cNvGrpSpPr/>
          <p:nvPr/>
        </p:nvGrpSpPr>
        <p:grpSpPr>
          <a:xfrm>
            <a:off x="8689828" y="3105925"/>
            <a:ext cx="1526813" cy="1111624"/>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83" name="Group 82"/>
          <p:cNvGrpSpPr/>
          <p:nvPr/>
        </p:nvGrpSpPr>
        <p:grpSpPr>
          <a:xfrm>
            <a:off x="8689828" y="4325125"/>
            <a:ext cx="955033" cy="695329"/>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sz="2400" dirty="0" smtClean="0">
                <a:gradFill>
                  <a:gsLst>
                    <a:gs pos="0">
                      <a:srgbClr val="FFFFFF"/>
                    </a:gs>
                    <a:gs pos="100000">
                      <a:srgbClr val="FFFFFF"/>
                    </a:gs>
                  </a:gsLst>
                  <a:lin ang="5400000" scaled="0"/>
                </a:gradFill>
              </a:endParaRPr>
            </a:p>
          </p:txBody>
        </p:sp>
      </p:grpSp>
      <p:grpSp>
        <p:nvGrpSpPr>
          <p:cNvPr id="90" name="Group 89"/>
          <p:cNvGrpSpPr/>
          <p:nvPr/>
        </p:nvGrpSpPr>
        <p:grpSpPr>
          <a:xfrm>
            <a:off x="9734008" y="4325125"/>
            <a:ext cx="955033" cy="695329"/>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sz="2400" dirty="0" smtClean="0">
                <a:gradFill>
                  <a:gsLst>
                    <a:gs pos="0">
                      <a:srgbClr val="FFFFFF"/>
                    </a:gs>
                    <a:gs pos="100000">
                      <a:srgbClr val="FFFFFF"/>
                    </a:gs>
                  </a:gsLst>
                  <a:lin ang="5400000" scaled="0"/>
                </a:gradFill>
              </a:endParaRPr>
            </a:p>
          </p:txBody>
        </p:sp>
      </p:grpSp>
      <p:sp>
        <p:nvSpPr>
          <p:cNvPr id="99"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solidFill>
                  <a:schemeClr val="tx1">
                    <a:alpha val="99000"/>
                  </a:schemeClr>
                </a:solidFill>
                <a:latin typeface="Segoe UI" pitchFamily="34" charset="0"/>
                <a:ea typeface="Segoe UI" pitchFamily="34" charset="0"/>
                <a:cs typeface="Segoe UI" pitchFamily="34" charset="0"/>
              </a:rPr>
              <a:t>reserved</a:t>
            </a:r>
            <a:endParaRPr lang="en-US" sz="3200" dirty="0">
              <a:solidFill>
                <a:schemeClr val="tx1">
                  <a:alpha val="99000"/>
                </a:schemeClr>
              </a:solidFill>
              <a:latin typeface="Segoe UI" pitchFamily="34" charset="0"/>
              <a:ea typeface="Segoe UI" pitchFamily="34" charset="0"/>
              <a:cs typeface="Segoe UI" pitchFamily="34" charset="0"/>
            </a:endParaRPr>
          </a:p>
        </p:txBody>
      </p:sp>
      <p:grpSp>
        <p:nvGrpSpPr>
          <p:cNvPr id="87" name="Group 86"/>
          <p:cNvGrpSpPr/>
          <p:nvPr/>
        </p:nvGrpSpPr>
        <p:grpSpPr>
          <a:xfrm>
            <a:off x="-216815" y="5727773"/>
            <a:ext cx="12622489" cy="1046296"/>
            <a:chOff x="-5297672" y="5194194"/>
            <a:chExt cx="16604405" cy="1376362"/>
          </a:xfrm>
        </p:grpSpPr>
        <p:pic>
          <p:nvPicPr>
            <p:cNvPr id="100" name="Picture 2" descr="C:\Users\jonahs\Documents\Dropbox\Projects SCOTT\Azure Deck\Source Images\server-blu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01" name="Picture 2" descr="C:\Users\jonahs\Documents\Dropbox\Projects SCOTT\Azure Deck\Source Images\server-blu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02" name="Picture 2" descr="C:\Users\jonahs\Documents\Dropbox\Projects SCOTT\Azure Deck\Source Images\server-blu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03" name="Picture 2" descr="C:\Users\jonahs\Documents\Dropbox\Projects SCOTT\Azure Deck\Source Images\server-blu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104" name="Picture 2" descr="C:\Users\jonahs\Documents\Dropbox\Projects SCOTT\Azure Deck\Source Images\server-blu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297672" y="5194194"/>
              <a:ext cx="1732619" cy="1376362"/>
            </a:xfrm>
            <a:prstGeom prst="roundRect">
              <a:avLst/>
            </a:prstGeom>
            <a:ln>
              <a:solidFill>
                <a:schemeClr val="bg2">
                  <a:lumMod val="75000"/>
                </a:schemeClr>
              </a:solidFill>
            </a:ln>
            <a:extLst/>
          </p:spPr>
        </p:pic>
        <p:pic>
          <p:nvPicPr>
            <p:cNvPr id="105" name="Picture 2" descr="C:\Users\jonahs\Documents\Dropbox\Projects SCOTT\Azure Deck\Source Images\server-blu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66"/>
            <a:stretch/>
          </p:blipFill>
          <p:spPr bwMode="auto">
            <a:xfrm>
              <a:off x="9571520" y="5194194"/>
              <a:ext cx="1735213" cy="1376362"/>
            </a:xfrm>
            <a:prstGeom prst="roundRect">
              <a:avLst/>
            </a:prstGeom>
            <a:ln>
              <a:solidFill>
                <a:schemeClr val="bg2">
                  <a:lumMod val="75000"/>
                </a:schemeClr>
              </a:solidFill>
            </a:ln>
            <a:extLst>
              <a:ext uri="{909E8E84-426E-40DD-AFC4-6F175D3DCCD1}">
                <a14:hiddenFill xmlns:a14="http://schemas.microsoft.com/office/drawing/2010/main">
                  <a:solidFill>
                    <a:srgbClr val="FFFFFF"/>
                  </a:solidFill>
                </a14:hiddenFill>
              </a:ext>
            </a:extLst>
          </p:spPr>
        </p:pic>
      </p:grpSp>
      <p:sp>
        <p:nvSpPr>
          <p:cNvPr id="106" name="Title 4"/>
          <p:cNvSpPr txBox="1">
            <a:spLocks/>
          </p:cNvSpPr>
          <p:nvPr/>
        </p:nvSpPr>
        <p:spPr>
          <a:xfrm>
            <a:off x="269170" y="289512"/>
            <a:ext cx="11652805" cy="899665"/>
          </a:xfrm>
          <a:prstGeom prst="rect">
            <a:avLst/>
          </a:prstGeom>
        </p:spPr>
        <p:txBody>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Web sites</a:t>
            </a:r>
            <a:endParaRPr lang="en-US" dirty="0"/>
          </a:p>
        </p:txBody>
      </p:sp>
    </p:spTree>
    <p:extLst>
      <p:ext uri="{BB962C8B-B14F-4D97-AF65-F5344CB8AC3E}">
        <p14:creationId xmlns:p14="http://schemas.microsoft.com/office/powerpoint/2010/main" val="367448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9435"/>
            <a:ext cx="11149013" cy="770950"/>
          </a:xfrm>
        </p:spPr>
        <p:txBody>
          <a:bodyPr/>
          <a:lstStyle/>
          <a:p>
            <a:r>
              <a:rPr lang="en-US" dirty="0" smtClean="0"/>
              <a:t>Windows Azure Web Sites Gallery</a:t>
            </a:r>
            <a:endParaRPr lang="en-US" dirty="0"/>
          </a:p>
        </p:txBody>
      </p:sp>
      <p:sp>
        <p:nvSpPr>
          <p:cNvPr id="5" name="TextBox 4"/>
          <p:cNvSpPr txBox="1"/>
          <p:nvPr/>
        </p:nvSpPr>
        <p:spPr>
          <a:xfrm>
            <a:off x="8059952" y="2801027"/>
            <a:ext cx="3608172" cy="2769348"/>
          </a:xfrm>
          <a:prstGeom prst="rect">
            <a:avLst/>
          </a:prstGeom>
          <a:noFill/>
        </p:spPr>
        <p:txBody>
          <a:bodyPr wrap="square" lIns="0" tIns="0" rIns="0" bIns="0" rtlCol="0">
            <a:spAutoFit/>
          </a:bodyPr>
          <a:lstStyle/>
          <a:p>
            <a:r>
              <a:rPr lang="en-US" sz="3599" spc="-71" dirty="0">
                <a:gradFill>
                  <a:gsLst>
                    <a:gs pos="2917">
                      <a:schemeClr val="tx1"/>
                    </a:gs>
                    <a:gs pos="30000">
                      <a:schemeClr val="tx1"/>
                    </a:gs>
                  </a:gsLst>
                  <a:lin ang="5400000" scaled="0"/>
                </a:gradFill>
              </a:rPr>
              <a:t>Ready-to-Go Open Source </a:t>
            </a:r>
          </a:p>
          <a:p>
            <a:r>
              <a:rPr lang="en-US" sz="3599" spc="-71" dirty="0">
                <a:gradFill>
                  <a:gsLst>
                    <a:gs pos="2917">
                      <a:schemeClr val="tx1"/>
                    </a:gs>
                    <a:gs pos="30000">
                      <a:schemeClr val="tx1"/>
                    </a:gs>
                  </a:gsLst>
                  <a:lin ang="5400000" scaled="0"/>
                </a:gradFill>
              </a:rPr>
              <a:t>Web Applications, </a:t>
            </a:r>
          </a:p>
          <a:p>
            <a:r>
              <a:rPr lang="en-US" sz="3599" spc="-71" dirty="0">
                <a:gradFill>
                  <a:gsLst>
                    <a:gs pos="2917">
                      <a:schemeClr val="tx1"/>
                    </a:gs>
                    <a:gs pos="30000">
                      <a:schemeClr val="tx1"/>
                    </a:gs>
                  </a:gsLst>
                  <a:lin ang="5400000" scaled="0"/>
                </a:gradFill>
              </a:rPr>
              <a:t>Frameworks, </a:t>
            </a:r>
          </a:p>
          <a:p>
            <a:r>
              <a:rPr lang="en-US" sz="3599" spc="-71" dirty="0">
                <a:gradFill>
                  <a:gsLst>
                    <a:gs pos="2917">
                      <a:schemeClr val="tx1"/>
                    </a:gs>
                    <a:gs pos="30000">
                      <a:schemeClr val="tx1"/>
                    </a:gs>
                  </a:gsLst>
                  <a:lin ang="5400000" scaled="0"/>
                </a:gradFill>
              </a:rPr>
              <a:t>and Templates</a:t>
            </a:r>
          </a:p>
        </p:txBody>
      </p:sp>
      <p:pic>
        <p:nvPicPr>
          <p:cNvPr id="1026" name="Picture 2" descr="{:IconUr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6086" y="1324094"/>
            <a:ext cx="993604" cy="99334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IconUr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112" y="1324092"/>
            <a:ext cx="1009650" cy="1009388"/>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IconUr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00208" y="1340136"/>
            <a:ext cx="993604" cy="993345"/>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IconUr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9112" y="2814832"/>
            <a:ext cx="1012476" cy="768709"/>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IconUr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8902" y="2748379"/>
            <a:ext cx="1156216" cy="901613"/>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IconUr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0388" y="2246933"/>
            <a:ext cx="1905000" cy="1904504"/>
          </a:xfrm>
          <a:prstGeom prst="rect">
            <a:avLst/>
          </a:prstGeom>
          <a:noFill/>
          <a:extLst>
            <a:ext uri="{909E8E84-426E-40dd-AFC4-6F175D3DCCD1}">
              <a14:hiddenFill xmlns:a14="http://schemas.microsoft.com/office/drawing/2010/main" xmlns="">
                <a:solidFill>
                  <a:srgbClr val="FFFFFF"/>
                </a:solidFill>
              </a14:hiddenFill>
            </a:ext>
          </a:extLst>
        </p:spPr>
      </p:pic>
      <p:pic>
        <p:nvPicPr>
          <p:cNvPr id="1038" name="Picture 14" descr="{:IconUrl}"/>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2554" y="4064893"/>
            <a:ext cx="922766" cy="922526"/>
          </a:xfrm>
          <a:prstGeom prst="rect">
            <a:avLst/>
          </a:prstGeom>
          <a:noFill/>
          <a:extLst>
            <a:ext uri="{909E8E84-426E-40dd-AFC4-6F175D3DCCD1}">
              <a14:hiddenFill xmlns:a14="http://schemas.microsoft.com/office/drawing/2010/main" xmlns="">
                <a:solidFill>
                  <a:srgbClr val="FFFFFF"/>
                </a:solidFill>
              </a14:hiddenFill>
            </a:ext>
          </a:extLst>
        </p:spPr>
      </p:pic>
      <p:pic>
        <p:nvPicPr>
          <p:cNvPr id="1040" name="Picture 16" descr="{:IconUr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0130" y="3943550"/>
            <a:ext cx="1165515" cy="1165211"/>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IconUr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78631" y="2246933"/>
            <a:ext cx="1905000" cy="1904504"/>
          </a:xfrm>
          <a:prstGeom prst="rect">
            <a:avLst/>
          </a:prstGeom>
          <a:noFill/>
          <a:extLst>
            <a:ext uri="{909E8E84-426E-40dd-AFC4-6F175D3DCCD1}">
              <a14:hiddenFill xmlns:a14="http://schemas.microsoft.com/office/drawing/2010/main" xmlns="">
                <a:solidFill>
                  <a:srgbClr val="FFFFFF"/>
                </a:solidFill>
              </a14:hiddenFill>
            </a:ext>
          </a:extLst>
        </p:spPr>
      </p:pic>
      <p:pic>
        <p:nvPicPr>
          <p:cNvPr id="1044" name="Picture 20" descr="{:IconUr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040454" y="4031172"/>
            <a:ext cx="985345" cy="989965"/>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22" descr="{:IconUr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20608" y="3872131"/>
            <a:ext cx="1308389" cy="13080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8" name="Picture 24" descr="{:IconUrl}"/>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85591" y="1147776"/>
            <a:ext cx="1378424" cy="137806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15"/>
          <a:stretch>
            <a:fillRect/>
          </a:stretch>
        </p:blipFill>
        <p:spPr>
          <a:xfrm>
            <a:off x="309265" y="5197831"/>
            <a:ext cx="1429340" cy="1361812"/>
          </a:xfrm>
          <a:prstGeom prst="rect">
            <a:avLst/>
          </a:prstGeom>
        </p:spPr>
      </p:pic>
      <p:pic>
        <p:nvPicPr>
          <p:cNvPr id="4" name="Picture 3"/>
          <p:cNvPicPr>
            <a:picLocks noChangeAspect="1"/>
          </p:cNvPicPr>
          <p:nvPr/>
        </p:nvPicPr>
        <p:blipFill>
          <a:blip r:embed="rId16"/>
          <a:stretch>
            <a:fillRect/>
          </a:stretch>
        </p:blipFill>
        <p:spPr>
          <a:xfrm>
            <a:off x="1931357" y="5578771"/>
            <a:ext cx="1663059" cy="660145"/>
          </a:xfrm>
          <a:prstGeom prst="rect">
            <a:avLst/>
          </a:prstGeom>
        </p:spPr>
      </p:pic>
      <p:pic>
        <p:nvPicPr>
          <p:cNvPr id="6" name="Picture 5"/>
          <p:cNvPicPr>
            <a:picLocks noChangeAspect="1"/>
          </p:cNvPicPr>
          <p:nvPr/>
        </p:nvPicPr>
        <p:blipFill>
          <a:blip r:embed="rId17"/>
          <a:stretch>
            <a:fillRect/>
          </a:stretch>
        </p:blipFill>
        <p:spPr>
          <a:xfrm>
            <a:off x="3846099" y="5397986"/>
            <a:ext cx="1329019" cy="1319174"/>
          </a:xfrm>
          <a:prstGeom prst="rect">
            <a:avLst/>
          </a:prstGeom>
        </p:spPr>
      </p:pic>
      <p:pic>
        <p:nvPicPr>
          <p:cNvPr id="7" name="Picture 6"/>
          <p:cNvPicPr>
            <a:picLocks noChangeAspect="1"/>
          </p:cNvPicPr>
          <p:nvPr/>
        </p:nvPicPr>
        <p:blipFill>
          <a:blip r:embed="rId18"/>
          <a:stretch>
            <a:fillRect/>
          </a:stretch>
        </p:blipFill>
        <p:spPr>
          <a:xfrm>
            <a:off x="5685592" y="5397988"/>
            <a:ext cx="1309179" cy="1319172"/>
          </a:xfrm>
          <a:prstGeom prst="rect">
            <a:avLst/>
          </a:prstGeom>
        </p:spPr>
      </p:pic>
    </p:spTree>
    <p:extLst>
      <p:ext uri="{BB962C8B-B14F-4D97-AF65-F5344CB8AC3E}">
        <p14:creationId xmlns:p14="http://schemas.microsoft.com/office/powerpoint/2010/main" val="132917936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Straight Arrow Connector 64"/>
          <p:cNvCxnSpPr/>
          <p:nvPr/>
        </p:nvCxnSpPr>
        <p:spPr>
          <a:xfrm flipV="1">
            <a:off x="6469060" y="2606588"/>
            <a:ext cx="10656" cy="2420990"/>
          </a:xfrm>
          <a:prstGeom prst="straightConnector1">
            <a:avLst/>
          </a:prstGeom>
          <a:ln w="44450" cap="sq">
            <a:solidFill>
              <a:schemeClr val="accent1"/>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flipV="1">
            <a:off x="5458485" y="5045927"/>
            <a:ext cx="1010575" cy="11618"/>
          </a:xfrm>
          <a:prstGeom prst="straightConnector1">
            <a:avLst/>
          </a:prstGeom>
          <a:ln w="44450" cap="sq">
            <a:solidFill>
              <a:schemeClr val="accent1"/>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sp>
        <p:nvSpPr>
          <p:cNvPr id="74" name="Freeform 128"/>
          <p:cNvSpPr>
            <a:spLocks noChangeAspect="1"/>
          </p:cNvSpPr>
          <p:nvPr/>
        </p:nvSpPr>
        <p:spPr bwMode="black">
          <a:xfrm>
            <a:off x="5265290" y="1244037"/>
            <a:ext cx="2428851" cy="134173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0" name="Title 69"/>
          <p:cNvSpPr>
            <a:spLocks noGrp="1"/>
          </p:cNvSpPr>
          <p:nvPr>
            <p:ph type="title"/>
          </p:nvPr>
        </p:nvSpPr>
        <p:spPr>
          <a:xfrm>
            <a:off x="269169" y="287646"/>
            <a:ext cx="11149013" cy="832547"/>
          </a:xfrm>
        </p:spPr>
        <p:txBody>
          <a:bodyPr/>
          <a:lstStyle/>
          <a:p>
            <a:r>
              <a:rPr lang="en-US" sz="4704" dirty="0"/>
              <a:t>Cloud innovation presents challenges for IT</a:t>
            </a:r>
          </a:p>
        </p:txBody>
      </p:sp>
      <p:grpSp>
        <p:nvGrpSpPr>
          <p:cNvPr id="26" name="Group 25"/>
          <p:cNvGrpSpPr/>
          <p:nvPr/>
        </p:nvGrpSpPr>
        <p:grpSpPr>
          <a:xfrm>
            <a:off x="557217" y="3494299"/>
            <a:ext cx="1010842" cy="2690828"/>
            <a:chOff x="529660" y="3577613"/>
            <a:chExt cx="1058335" cy="2817255"/>
          </a:xfrm>
        </p:grpSpPr>
        <p:sp>
          <p:nvSpPr>
            <p:cNvPr id="14" name="Freeform 741"/>
            <p:cNvSpPr>
              <a:spLocks/>
            </p:cNvSpPr>
            <p:nvPr/>
          </p:nvSpPr>
          <p:spPr bwMode="auto">
            <a:xfrm>
              <a:off x="529660" y="4273233"/>
              <a:ext cx="1058335" cy="2121635"/>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5" name="Oval 742"/>
            <p:cNvSpPr>
              <a:spLocks noChangeArrowheads="1"/>
            </p:cNvSpPr>
            <p:nvPr/>
          </p:nvSpPr>
          <p:spPr bwMode="auto">
            <a:xfrm>
              <a:off x="743315" y="3577613"/>
              <a:ext cx="631026" cy="635994"/>
            </a:xfrm>
            <a:prstGeom prst="ellipse">
              <a:avLst/>
            </a:pr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sp>
        <p:nvSpPr>
          <p:cNvPr id="30" name="Freeform 5"/>
          <p:cNvSpPr>
            <a:spLocks noEditPoints="1"/>
          </p:cNvSpPr>
          <p:nvPr/>
        </p:nvSpPr>
        <p:spPr bwMode="black">
          <a:xfrm flipH="1">
            <a:off x="2246845" y="1605808"/>
            <a:ext cx="3204080" cy="4933721"/>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nvGrpSpPr>
          <p:cNvPr id="4" name="Group 3"/>
          <p:cNvGrpSpPr/>
          <p:nvPr/>
        </p:nvGrpSpPr>
        <p:grpSpPr>
          <a:xfrm>
            <a:off x="575362" y="1960207"/>
            <a:ext cx="980250" cy="1439870"/>
            <a:chOff x="587051" y="1998626"/>
            <a:chExt cx="1000167" cy="1469125"/>
          </a:xfrm>
        </p:grpSpPr>
        <p:grpSp>
          <p:nvGrpSpPr>
            <p:cNvPr id="13" name="Group 12"/>
            <p:cNvGrpSpPr/>
            <p:nvPr/>
          </p:nvGrpSpPr>
          <p:grpSpPr>
            <a:xfrm>
              <a:off x="587051" y="1998626"/>
              <a:ext cx="1000167" cy="1469125"/>
              <a:chOff x="1239558" y="656538"/>
              <a:chExt cx="1599453" cy="2349405"/>
            </a:xfrm>
          </p:grpSpPr>
          <p:sp>
            <p:nvSpPr>
              <p:cNvPr id="8" name="Freeform 5"/>
              <p:cNvSpPr>
                <a:spLocks/>
              </p:cNvSpPr>
              <p:nvPr/>
            </p:nvSpPr>
            <p:spPr bwMode="auto">
              <a:xfrm>
                <a:off x="1781007" y="2629402"/>
                <a:ext cx="507220" cy="90241"/>
              </a:xfrm>
              <a:custGeom>
                <a:avLst/>
                <a:gdLst>
                  <a:gd name="T0" fmla="*/ 326 w 326"/>
                  <a:gd name="T1" fmla="*/ 28 h 58"/>
                  <a:gd name="T2" fmla="*/ 326 w 326"/>
                  <a:gd name="T3" fmla="*/ 34 h 58"/>
                  <a:gd name="T4" fmla="*/ 326 w 326"/>
                  <a:gd name="T5" fmla="*/ 36 h 58"/>
                  <a:gd name="T6" fmla="*/ 326 w 326"/>
                  <a:gd name="T7" fmla="*/ 40 h 58"/>
                  <a:gd name="T8" fmla="*/ 320 w 326"/>
                  <a:gd name="T9" fmla="*/ 52 h 58"/>
                  <a:gd name="T10" fmla="*/ 310 w 326"/>
                  <a:gd name="T11" fmla="*/ 58 h 58"/>
                  <a:gd name="T12" fmla="*/ 278 w 326"/>
                  <a:gd name="T13" fmla="*/ 58 h 58"/>
                  <a:gd name="T14" fmla="*/ 244 w 326"/>
                  <a:gd name="T15" fmla="*/ 58 h 58"/>
                  <a:gd name="T16" fmla="*/ 210 w 326"/>
                  <a:gd name="T17" fmla="*/ 58 h 58"/>
                  <a:gd name="T18" fmla="*/ 182 w 326"/>
                  <a:gd name="T19" fmla="*/ 58 h 58"/>
                  <a:gd name="T20" fmla="*/ 158 w 326"/>
                  <a:gd name="T21" fmla="*/ 58 h 58"/>
                  <a:gd name="T22" fmla="*/ 134 w 326"/>
                  <a:gd name="T23" fmla="*/ 58 h 58"/>
                  <a:gd name="T24" fmla="*/ 114 w 326"/>
                  <a:gd name="T25" fmla="*/ 58 h 58"/>
                  <a:gd name="T26" fmla="*/ 96 w 326"/>
                  <a:gd name="T27" fmla="*/ 58 h 58"/>
                  <a:gd name="T28" fmla="*/ 82 w 326"/>
                  <a:gd name="T29" fmla="*/ 58 h 58"/>
                  <a:gd name="T30" fmla="*/ 64 w 326"/>
                  <a:gd name="T31" fmla="*/ 58 h 58"/>
                  <a:gd name="T32" fmla="*/ 44 w 326"/>
                  <a:gd name="T33" fmla="*/ 58 h 58"/>
                  <a:gd name="T34" fmla="*/ 34 w 326"/>
                  <a:gd name="T35" fmla="*/ 58 h 58"/>
                  <a:gd name="T36" fmla="*/ 26 w 326"/>
                  <a:gd name="T37" fmla="*/ 58 h 58"/>
                  <a:gd name="T38" fmla="*/ 22 w 326"/>
                  <a:gd name="T39" fmla="*/ 58 h 58"/>
                  <a:gd name="T40" fmla="*/ 22 w 326"/>
                  <a:gd name="T41" fmla="*/ 58 h 58"/>
                  <a:gd name="T42" fmla="*/ 10 w 326"/>
                  <a:gd name="T43" fmla="*/ 54 h 58"/>
                  <a:gd name="T44" fmla="*/ 2 w 326"/>
                  <a:gd name="T45" fmla="*/ 46 h 58"/>
                  <a:gd name="T46" fmla="*/ 0 w 326"/>
                  <a:gd name="T47" fmla="*/ 34 h 58"/>
                  <a:gd name="T48" fmla="*/ 0 w 326"/>
                  <a:gd name="T49" fmla="*/ 30 h 58"/>
                  <a:gd name="T50" fmla="*/ 0 w 326"/>
                  <a:gd name="T51" fmla="*/ 26 h 58"/>
                  <a:gd name="T52" fmla="*/ 0 w 326"/>
                  <a:gd name="T53" fmla="*/ 24 h 58"/>
                  <a:gd name="T54" fmla="*/ 4 w 326"/>
                  <a:gd name="T55" fmla="*/ 10 h 58"/>
                  <a:gd name="T56" fmla="*/ 14 w 326"/>
                  <a:gd name="T57" fmla="*/ 2 h 58"/>
                  <a:gd name="T58" fmla="*/ 18 w 326"/>
                  <a:gd name="T59" fmla="*/ 0 h 58"/>
                  <a:gd name="T60" fmla="*/ 48 w 326"/>
                  <a:gd name="T61" fmla="*/ 0 h 58"/>
                  <a:gd name="T62" fmla="*/ 84 w 326"/>
                  <a:gd name="T63" fmla="*/ 0 h 58"/>
                  <a:gd name="T64" fmla="*/ 116 w 326"/>
                  <a:gd name="T65" fmla="*/ 0 h 58"/>
                  <a:gd name="T66" fmla="*/ 144 w 326"/>
                  <a:gd name="T67" fmla="*/ 0 h 58"/>
                  <a:gd name="T68" fmla="*/ 170 w 326"/>
                  <a:gd name="T69" fmla="*/ 0 h 58"/>
                  <a:gd name="T70" fmla="*/ 192 w 326"/>
                  <a:gd name="T71" fmla="*/ 0 h 58"/>
                  <a:gd name="T72" fmla="*/ 212 w 326"/>
                  <a:gd name="T73" fmla="*/ 0 h 58"/>
                  <a:gd name="T74" fmla="*/ 230 w 326"/>
                  <a:gd name="T75" fmla="*/ 0 h 58"/>
                  <a:gd name="T76" fmla="*/ 246 w 326"/>
                  <a:gd name="T77" fmla="*/ 0 h 58"/>
                  <a:gd name="T78" fmla="*/ 262 w 326"/>
                  <a:gd name="T79" fmla="*/ 0 h 58"/>
                  <a:gd name="T80" fmla="*/ 280 w 326"/>
                  <a:gd name="T81" fmla="*/ 0 h 58"/>
                  <a:gd name="T82" fmla="*/ 294 w 326"/>
                  <a:gd name="T83" fmla="*/ 0 h 58"/>
                  <a:gd name="T84" fmla="*/ 302 w 326"/>
                  <a:gd name="T85" fmla="*/ 0 h 58"/>
                  <a:gd name="T86" fmla="*/ 304 w 326"/>
                  <a:gd name="T87" fmla="*/ 0 h 58"/>
                  <a:gd name="T88" fmla="*/ 304 w 326"/>
                  <a:gd name="T89" fmla="*/ 0 h 58"/>
                  <a:gd name="T90" fmla="*/ 312 w 326"/>
                  <a:gd name="T91" fmla="*/ 2 h 58"/>
                  <a:gd name="T92" fmla="*/ 320 w 326"/>
                  <a:gd name="T93" fmla="*/ 8 h 58"/>
                  <a:gd name="T94" fmla="*/ 326 w 326"/>
                  <a:gd name="T95" fmla="*/ 2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 h="58">
                    <a:moveTo>
                      <a:pt x="326" y="24"/>
                    </a:moveTo>
                    <a:lnTo>
                      <a:pt x="326" y="26"/>
                    </a:lnTo>
                    <a:lnTo>
                      <a:pt x="326" y="28"/>
                    </a:lnTo>
                    <a:lnTo>
                      <a:pt x="326" y="30"/>
                    </a:lnTo>
                    <a:lnTo>
                      <a:pt x="326" y="32"/>
                    </a:lnTo>
                    <a:lnTo>
                      <a:pt x="326" y="34"/>
                    </a:lnTo>
                    <a:lnTo>
                      <a:pt x="326" y="34"/>
                    </a:lnTo>
                    <a:lnTo>
                      <a:pt x="326" y="36"/>
                    </a:lnTo>
                    <a:lnTo>
                      <a:pt x="326" y="36"/>
                    </a:lnTo>
                    <a:lnTo>
                      <a:pt x="326" y="36"/>
                    </a:lnTo>
                    <a:lnTo>
                      <a:pt x="326" y="36"/>
                    </a:lnTo>
                    <a:lnTo>
                      <a:pt x="326" y="40"/>
                    </a:lnTo>
                    <a:lnTo>
                      <a:pt x="324" y="46"/>
                    </a:lnTo>
                    <a:lnTo>
                      <a:pt x="322" y="48"/>
                    </a:lnTo>
                    <a:lnTo>
                      <a:pt x="320" y="52"/>
                    </a:lnTo>
                    <a:lnTo>
                      <a:pt x="318" y="54"/>
                    </a:lnTo>
                    <a:lnTo>
                      <a:pt x="314" y="56"/>
                    </a:lnTo>
                    <a:lnTo>
                      <a:pt x="310" y="58"/>
                    </a:lnTo>
                    <a:lnTo>
                      <a:pt x="304" y="58"/>
                    </a:lnTo>
                    <a:lnTo>
                      <a:pt x="292" y="58"/>
                    </a:lnTo>
                    <a:lnTo>
                      <a:pt x="278" y="58"/>
                    </a:lnTo>
                    <a:lnTo>
                      <a:pt x="266" y="58"/>
                    </a:lnTo>
                    <a:lnTo>
                      <a:pt x="254" y="58"/>
                    </a:lnTo>
                    <a:lnTo>
                      <a:pt x="244" y="58"/>
                    </a:lnTo>
                    <a:lnTo>
                      <a:pt x="232" y="58"/>
                    </a:lnTo>
                    <a:lnTo>
                      <a:pt x="222" y="58"/>
                    </a:lnTo>
                    <a:lnTo>
                      <a:pt x="210" y="58"/>
                    </a:lnTo>
                    <a:lnTo>
                      <a:pt x="202" y="58"/>
                    </a:lnTo>
                    <a:lnTo>
                      <a:pt x="192" y="58"/>
                    </a:lnTo>
                    <a:lnTo>
                      <a:pt x="182" y="58"/>
                    </a:lnTo>
                    <a:lnTo>
                      <a:pt x="174" y="58"/>
                    </a:lnTo>
                    <a:lnTo>
                      <a:pt x="166" y="58"/>
                    </a:lnTo>
                    <a:lnTo>
                      <a:pt x="158" y="58"/>
                    </a:lnTo>
                    <a:lnTo>
                      <a:pt x="150" y="58"/>
                    </a:lnTo>
                    <a:lnTo>
                      <a:pt x="142" y="58"/>
                    </a:lnTo>
                    <a:lnTo>
                      <a:pt x="134" y="58"/>
                    </a:lnTo>
                    <a:lnTo>
                      <a:pt x="128" y="58"/>
                    </a:lnTo>
                    <a:lnTo>
                      <a:pt x="120" y="58"/>
                    </a:lnTo>
                    <a:lnTo>
                      <a:pt x="114" y="58"/>
                    </a:lnTo>
                    <a:lnTo>
                      <a:pt x="108" y="58"/>
                    </a:lnTo>
                    <a:lnTo>
                      <a:pt x="102" y="58"/>
                    </a:lnTo>
                    <a:lnTo>
                      <a:pt x="96" y="58"/>
                    </a:lnTo>
                    <a:lnTo>
                      <a:pt x="90" y="58"/>
                    </a:lnTo>
                    <a:lnTo>
                      <a:pt x="86" y="58"/>
                    </a:lnTo>
                    <a:lnTo>
                      <a:pt x="82" y="58"/>
                    </a:lnTo>
                    <a:lnTo>
                      <a:pt x="76" y="58"/>
                    </a:lnTo>
                    <a:lnTo>
                      <a:pt x="72" y="58"/>
                    </a:lnTo>
                    <a:lnTo>
                      <a:pt x="64" y="58"/>
                    </a:lnTo>
                    <a:lnTo>
                      <a:pt x="58" y="58"/>
                    </a:lnTo>
                    <a:lnTo>
                      <a:pt x="50" y="58"/>
                    </a:lnTo>
                    <a:lnTo>
                      <a:pt x="44" y="58"/>
                    </a:lnTo>
                    <a:lnTo>
                      <a:pt x="40" y="58"/>
                    </a:lnTo>
                    <a:lnTo>
                      <a:pt x="36" y="58"/>
                    </a:lnTo>
                    <a:lnTo>
                      <a:pt x="34" y="58"/>
                    </a:lnTo>
                    <a:lnTo>
                      <a:pt x="30" y="58"/>
                    </a:lnTo>
                    <a:lnTo>
                      <a:pt x="28" y="58"/>
                    </a:lnTo>
                    <a:lnTo>
                      <a:pt x="26" y="58"/>
                    </a:lnTo>
                    <a:lnTo>
                      <a:pt x="24" y="58"/>
                    </a:lnTo>
                    <a:lnTo>
                      <a:pt x="24" y="58"/>
                    </a:lnTo>
                    <a:lnTo>
                      <a:pt x="22" y="58"/>
                    </a:lnTo>
                    <a:lnTo>
                      <a:pt x="22" y="58"/>
                    </a:lnTo>
                    <a:lnTo>
                      <a:pt x="22" y="58"/>
                    </a:lnTo>
                    <a:lnTo>
                      <a:pt x="22" y="58"/>
                    </a:lnTo>
                    <a:lnTo>
                      <a:pt x="16" y="58"/>
                    </a:lnTo>
                    <a:lnTo>
                      <a:pt x="14" y="56"/>
                    </a:lnTo>
                    <a:lnTo>
                      <a:pt x="10" y="54"/>
                    </a:lnTo>
                    <a:lnTo>
                      <a:pt x="6" y="52"/>
                    </a:lnTo>
                    <a:lnTo>
                      <a:pt x="4" y="48"/>
                    </a:lnTo>
                    <a:lnTo>
                      <a:pt x="2" y="46"/>
                    </a:lnTo>
                    <a:lnTo>
                      <a:pt x="0" y="40"/>
                    </a:lnTo>
                    <a:lnTo>
                      <a:pt x="0" y="36"/>
                    </a:lnTo>
                    <a:lnTo>
                      <a:pt x="0" y="34"/>
                    </a:lnTo>
                    <a:lnTo>
                      <a:pt x="0" y="32"/>
                    </a:lnTo>
                    <a:lnTo>
                      <a:pt x="0" y="32"/>
                    </a:lnTo>
                    <a:lnTo>
                      <a:pt x="0" y="30"/>
                    </a:lnTo>
                    <a:lnTo>
                      <a:pt x="0" y="28"/>
                    </a:lnTo>
                    <a:lnTo>
                      <a:pt x="0" y="26"/>
                    </a:lnTo>
                    <a:lnTo>
                      <a:pt x="0" y="26"/>
                    </a:lnTo>
                    <a:lnTo>
                      <a:pt x="0" y="24"/>
                    </a:lnTo>
                    <a:lnTo>
                      <a:pt x="0" y="24"/>
                    </a:lnTo>
                    <a:lnTo>
                      <a:pt x="0" y="24"/>
                    </a:lnTo>
                    <a:lnTo>
                      <a:pt x="0" y="20"/>
                    </a:lnTo>
                    <a:lnTo>
                      <a:pt x="2" y="16"/>
                    </a:lnTo>
                    <a:lnTo>
                      <a:pt x="4" y="10"/>
                    </a:lnTo>
                    <a:lnTo>
                      <a:pt x="6" y="8"/>
                    </a:lnTo>
                    <a:lnTo>
                      <a:pt x="10" y="4"/>
                    </a:lnTo>
                    <a:lnTo>
                      <a:pt x="14" y="2"/>
                    </a:lnTo>
                    <a:lnTo>
                      <a:pt x="14" y="2"/>
                    </a:lnTo>
                    <a:lnTo>
                      <a:pt x="16" y="0"/>
                    </a:lnTo>
                    <a:lnTo>
                      <a:pt x="18" y="0"/>
                    </a:lnTo>
                    <a:lnTo>
                      <a:pt x="22" y="0"/>
                    </a:lnTo>
                    <a:lnTo>
                      <a:pt x="34" y="0"/>
                    </a:lnTo>
                    <a:lnTo>
                      <a:pt x="48" y="0"/>
                    </a:lnTo>
                    <a:lnTo>
                      <a:pt x="60" y="0"/>
                    </a:lnTo>
                    <a:lnTo>
                      <a:pt x="72" y="0"/>
                    </a:lnTo>
                    <a:lnTo>
                      <a:pt x="84" y="0"/>
                    </a:lnTo>
                    <a:lnTo>
                      <a:pt x="94" y="0"/>
                    </a:lnTo>
                    <a:lnTo>
                      <a:pt x="106" y="0"/>
                    </a:lnTo>
                    <a:lnTo>
                      <a:pt x="116" y="0"/>
                    </a:lnTo>
                    <a:lnTo>
                      <a:pt x="126" y="0"/>
                    </a:lnTo>
                    <a:lnTo>
                      <a:pt x="134" y="0"/>
                    </a:lnTo>
                    <a:lnTo>
                      <a:pt x="144" y="0"/>
                    </a:lnTo>
                    <a:lnTo>
                      <a:pt x="154" y="0"/>
                    </a:lnTo>
                    <a:lnTo>
                      <a:pt x="162" y="0"/>
                    </a:lnTo>
                    <a:lnTo>
                      <a:pt x="170" y="0"/>
                    </a:lnTo>
                    <a:lnTo>
                      <a:pt x="178" y="0"/>
                    </a:lnTo>
                    <a:lnTo>
                      <a:pt x="184" y="0"/>
                    </a:lnTo>
                    <a:lnTo>
                      <a:pt x="192" y="0"/>
                    </a:lnTo>
                    <a:lnTo>
                      <a:pt x="200" y="0"/>
                    </a:lnTo>
                    <a:lnTo>
                      <a:pt x="206" y="0"/>
                    </a:lnTo>
                    <a:lnTo>
                      <a:pt x="212" y="0"/>
                    </a:lnTo>
                    <a:lnTo>
                      <a:pt x="218" y="0"/>
                    </a:lnTo>
                    <a:lnTo>
                      <a:pt x="224" y="0"/>
                    </a:lnTo>
                    <a:lnTo>
                      <a:pt x="230" y="0"/>
                    </a:lnTo>
                    <a:lnTo>
                      <a:pt x="236" y="0"/>
                    </a:lnTo>
                    <a:lnTo>
                      <a:pt x="240" y="0"/>
                    </a:lnTo>
                    <a:lnTo>
                      <a:pt x="246" y="0"/>
                    </a:lnTo>
                    <a:lnTo>
                      <a:pt x="250" y="0"/>
                    </a:lnTo>
                    <a:lnTo>
                      <a:pt x="254" y="0"/>
                    </a:lnTo>
                    <a:lnTo>
                      <a:pt x="262" y="0"/>
                    </a:lnTo>
                    <a:lnTo>
                      <a:pt x="270" y="0"/>
                    </a:lnTo>
                    <a:lnTo>
                      <a:pt x="276" y="0"/>
                    </a:lnTo>
                    <a:lnTo>
                      <a:pt x="280" y="0"/>
                    </a:lnTo>
                    <a:lnTo>
                      <a:pt x="286" y="0"/>
                    </a:lnTo>
                    <a:lnTo>
                      <a:pt x="290" y="0"/>
                    </a:lnTo>
                    <a:lnTo>
                      <a:pt x="294" y="0"/>
                    </a:lnTo>
                    <a:lnTo>
                      <a:pt x="296" y="0"/>
                    </a:lnTo>
                    <a:lnTo>
                      <a:pt x="300" y="0"/>
                    </a:lnTo>
                    <a:lnTo>
                      <a:pt x="302" y="0"/>
                    </a:lnTo>
                    <a:lnTo>
                      <a:pt x="302" y="0"/>
                    </a:lnTo>
                    <a:lnTo>
                      <a:pt x="302" y="0"/>
                    </a:lnTo>
                    <a:lnTo>
                      <a:pt x="304" y="0"/>
                    </a:lnTo>
                    <a:lnTo>
                      <a:pt x="304" y="0"/>
                    </a:lnTo>
                    <a:lnTo>
                      <a:pt x="304" y="0"/>
                    </a:lnTo>
                    <a:lnTo>
                      <a:pt x="304" y="0"/>
                    </a:lnTo>
                    <a:lnTo>
                      <a:pt x="308" y="0"/>
                    </a:lnTo>
                    <a:lnTo>
                      <a:pt x="310" y="0"/>
                    </a:lnTo>
                    <a:lnTo>
                      <a:pt x="312" y="2"/>
                    </a:lnTo>
                    <a:lnTo>
                      <a:pt x="314" y="2"/>
                    </a:lnTo>
                    <a:lnTo>
                      <a:pt x="318" y="4"/>
                    </a:lnTo>
                    <a:lnTo>
                      <a:pt x="320" y="8"/>
                    </a:lnTo>
                    <a:lnTo>
                      <a:pt x="322" y="10"/>
                    </a:lnTo>
                    <a:lnTo>
                      <a:pt x="324" y="16"/>
                    </a:lnTo>
                    <a:lnTo>
                      <a:pt x="326" y="20"/>
                    </a:lnTo>
                    <a:lnTo>
                      <a:pt x="326" y="24"/>
                    </a:lnTo>
                    <a:lnTo>
                      <a:pt x="326" y="24"/>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9" name="Freeform 6"/>
              <p:cNvSpPr>
                <a:spLocks/>
              </p:cNvSpPr>
              <p:nvPr/>
            </p:nvSpPr>
            <p:spPr bwMode="auto">
              <a:xfrm>
                <a:off x="1781007" y="2501830"/>
                <a:ext cx="507220" cy="90241"/>
              </a:xfrm>
              <a:custGeom>
                <a:avLst/>
                <a:gdLst>
                  <a:gd name="T0" fmla="*/ 326 w 326"/>
                  <a:gd name="T1" fmla="*/ 24 h 58"/>
                  <a:gd name="T2" fmla="*/ 326 w 326"/>
                  <a:gd name="T3" fmla="*/ 30 h 58"/>
                  <a:gd name="T4" fmla="*/ 326 w 326"/>
                  <a:gd name="T5" fmla="*/ 32 h 58"/>
                  <a:gd name="T6" fmla="*/ 326 w 326"/>
                  <a:gd name="T7" fmla="*/ 38 h 58"/>
                  <a:gd name="T8" fmla="*/ 320 w 326"/>
                  <a:gd name="T9" fmla="*/ 50 h 58"/>
                  <a:gd name="T10" fmla="*/ 312 w 326"/>
                  <a:gd name="T11" fmla="*/ 56 h 58"/>
                  <a:gd name="T12" fmla="*/ 304 w 326"/>
                  <a:gd name="T13" fmla="*/ 58 h 58"/>
                  <a:gd name="T14" fmla="*/ 266 w 326"/>
                  <a:gd name="T15" fmla="*/ 58 h 58"/>
                  <a:gd name="T16" fmla="*/ 232 w 326"/>
                  <a:gd name="T17" fmla="*/ 58 h 58"/>
                  <a:gd name="T18" fmla="*/ 202 w 326"/>
                  <a:gd name="T19" fmla="*/ 58 h 58"/>
                  <a:gd name="T20" fmla="*/ 174 w 326"/>
                  <a:gd name="T21" fmla="*/ 58 h 58"/>
                  <a:gd name="T22" fmla="*/ 150 w 326"/>
                  <a:gd name="T23" fmla="*/ 58 h 58"/>
                  <a:gd name="T24" fmla="*/ 128 w 326"/>
                  <a:gd name="T25" fmla="*/ 58 h 58"/>
                  <a:gd name="T26" fmla="*/ 108 w 326"/>
                  <a:gd name="T27" fmla="*/ 58 h 58"/>
                  <a:gd name="T28" fmla="*/ 90 w 326"/>
                  <a:gd name="T29" fmla="*/ 58 h 58"/>
                  <a:gd name="T30" fmla="*/ 76 w 326"/>
                  <a:gd name="T31" fmla="*/ 58 h 58"/>
                  <a:gd name="T32" fmla="*/ 58 w 326"/>
                  <a:gd name="T33" fmla="*/ 58 h 58"/>
                  <a:gd name="T34" fmla="*/ 40 w 326"/>
                  <a:gd name="T35" fmla="*/ 58 h 58"/>
                  <a:gd name="T36" fmla="*/ 30 w 326"/>
                  <a:gd name="T37" fmla="*/ 58 h 58"/>
                  <a:gd name="T38" fmla="*/ 24 w 326"/>
                  <a:gd name="T39" fmla="*/ 58 h 58"/>
                  <a:gd name="T40" fmla="*/ 22 w 326"/>
                  <a:gd name="T41" fmla="*/ 58 h 58"/>
                  <a:gd name="T42" fmla="*/ 18 w 326"/>
                  <a:gd name="T43" fmla="*/ 56 h 58"/>
                  <a:gd name="T44" fmla="*/ 14 w 326"/>
                  <a:gd name="T45" fmla="*/ 54 h 58"/>
                  <a:gd name="T46" fmla="*/ 4 w 326"/>
                  <a:gd name="T47" fmla="*/ 46 h 58"/>
                  <a:gd name="T48" fmla="*/ 0 w 326"/>
                  <a:gd name="T49" fmla="*/ 32 h 58"/>
                  <a:gd name="T50" fmla="*/ 0 w 326"/>
                  <a:gd name="T51" fmla="*/ 26 h 58"/>
                  <a:gd name="T52" fmla="*/ 0 w 326"/>
                  <a:gd name="T53" fmla="*/ 22 h 58"/>
                  <a:gd name="T54" fmla="*/ 0 w 326"/>
                  <a:gd name="T55" fmla="*/ 20 h 58"/>
                  <a:gd name="T56" fmla="*/ 2 w 326"/>
                  <a:gd name="T57" fmla="*/ 12 h 58"/>
                  <a:gd name="T58" fmla="*/ 10 w 326"/>
                  <a:gd name="T59" fmla="*/ 4 h 58"/>
                  <a:gd name="T60" fmla="*/ 22 w 326"/>
                  <a:gd name="T61" fmla="*/ 0 h 58"/>
                  <a:gd name="T62" fmla="*/ 60 w 326"/>
                  <a:gd name="T63" fmla="*/ 0 h 58"/>
                  <a:gd name="T64" fmla="*/ 94 w 326"/>
                  <a:gd name="T65" fmla="*/ 0 h 58"/>
                  <a:gd name="T66" fmla="*/ 126 w 326"/>
                  <a:gd name="T67" fmla="*/ 0 h 58"/>
                  <a:gd name="T68" fmla="*/ 154 w 326"/>
                  <a:gd name="T69" fmla="*/ 0 h 58"/>
                  <a:gd name="T70" fmla="*/ 178 w 326"/>
                  <a:gd name="T71" fmla="*/ 0 h 58"/>
                  <a:gd name="T72" fmla="*/ 200 w 326"/>
                  <a:gd name="T73" fmla="*/ 0 h 58"/>
                  <a:gd name="T74" fmla="*/ 218 w 326"/>
                  <a:gd name="T75" fmla="*/ 0 h 58"/>
                  <a:gd name="T76" fmla="*/ 236 w 326"/>
                  <a:gd name="T77" fmla="*/ 0 h 58"/>
                  <a:gd name="T78" fmla="*/ 250 w 326"/>
                  <a:gd name="T79" fmla="*/ 0 h 58"/>
                  <a:gd name="T80" fmla="*/ 270 w 326"/>
                  <a:gd name="T81" fmla="*/ 0 h 58"/>
                  <a:gd name="T82" fmla="*/ 286 w 326"/>
                  <a:gd name="T83" fmla="*/ 0 h 58"/>
                  <a:gd name="T84" fmla="*/ 296 w 326"/>
                  <a:gd name="T85" fmla="*/ 0 h 58"/>
                  <a:gd name="T86" fmla="*/ 302 w 326"/>
                  <a:gd name="T87" fmla="*/ 0 h 58"/>
                  <a:gd name="T88" fmla="*/ 304 w 326"/>
                  <a:gd name="T89" fmla="*/ 0 h 58"/>
                  <a:gd name="T90" fmla="*/ 310 w 326"/>
                  <a:gd name="T91" fmla="*/ 0 h 58"/>
                  <a:gd name="T92" fmla="*/ 320 w 326"/>
                  <a:gd name="T93" fmla="*/ 6 h 58"/>
                  <a:gd name="T94" fmla="*/ 326 w 326"/>
                  <a:gd name="T95"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 h="58">
                    <a:moveTo>
                      <a:pt x="326" y="20"/>
                    </a:moveTo>
                    <a:lnTo>
                      <a:pt x="326" y="22"/>
                    </a:lnTo>
                    <a:lnTo>
                      <a:pt x="326" y="24"/>
                    </a:lnTo>
                    <a:lnTo>
                      <a:pt x="326" y="26"/>
                    </a:lnTo>
                    <a:lnTo>
                      <a:pt x="326" y="28"/>
                    </a:lnTo>
                    <a:lnTo>
                      <a:pt x="326" y="30"/>
                    </a:lnTo>
                    <a:lnTo>
                      <a:pt x="326" y="32"/>
                    </a:lnTo>
                    <a:lnTo>
                      <a:pt x="326" y="32"/>
                    </a:lnTo>
                    <a:lnTo>
                      <a:pt x="326" y="32"/>
                    </a:lnTo>
                    <a:lnTo>
                      <a:pt x="326" y="32"/>
                    </a:lnTo>
                    <a:lnTo>
                      <a:pt x="326" y="32"/>
                    </a:lnTo>
                    <a:lnTo>
                      <a:pt x="326" y="38"/>
                    </a:lnTo>
                    <a:lnTo>
                      <a:pt x="324" y="42"/>
                    </a:lnTo>
                    <a:lnTo>
                      <a:pt x="322" y="46"/>
                    </a:lnTo>
                    <a:lnTo>
                      <a:pt x="320" y="50"/>
                    </a:lnTo>
                    <a:lnTo>
                      <a:pt x="318" y="52"/>
                    </a:lnTo>
                    <a:lnTo>
                      <a:pt x="314" y="54"/>
                    </a:lnTo>
                    <a:lnTo>
                      <a:pt x="312" y="56"/>
                    </a:lnTo>
                    <a:lnTo>
                      <a:pt x="310" y="56"/>
                    </a:lnTo>
                    <a:lnTo>
                      <a:pt x="308" y="56"/>
                    </a:lnTo>
                    <a:lnTo>
                      <a:pt x="304" y="58"/>
                    </a:lnTo>
                    <a:lnTo>
                      <a:pt x="292" y="58"/>
                    </a:lnTo>
                    <a:lnTo>
                      <a:pt x="278" y="58"/>
                    </a:lnTo>
                    <a:lnTo>
                      <a:pt x="266" y="58"/>
                    </a:lnTo>
                    <a:lnTo>
                      <a:pt x="254" y="58"/>
                    </a:lnTo>
                    <a:lnTo>
                      <a:pt x="244" y="58"/>
                    </a:lnTo>
                    <a:lnTo>
                      <a:pt x="232" y="58"/>
                    </a:lnTo>
                    <a:lnTo>
                      <a:pt x="222" y="58"/>
                    </a:lnTo>
                    <a:lnTo>
                      <a:pt x="210" y="58"/>
                    </a:lnTo>
                    <a:lnTo>
                      <a:pt x="202" y="58"/>
                    </a:lnTo>
                    <a:lnTo>
                      <a:pt x="192" y="58"/>
                    </a:lnTo>
                    <a:lnTo>
                      <a:pt x="182" y="58"/>
                    </a:lnTo>
                    <a:lnTo>
                      <a:pt x="174" y="58"/>
                    </a:lnTo>
                    <a:lnTo>
                      <a:pt x="166" y="58"/>
                    </a:lnTo>
                    <a:lnTo>
                      <a:pt x="158" y="58"/>
                    </a:lnTo>
                    <a:lnTo>
                      <a:pt x="150" y="58"/>
                    </a:lnTo>
                    <a:lnTo>
                      <a:pt x="142" y="58"/>
                    </a:lnTo>
                    <a:lnTo>
                      <a:pt x="134" y="58"/>
                    </a:lnTo>
                    <a:lnTo>
                      <a:pt x="128" y="58"/>
                    </a:lnTo>
                    <a:lnTo>
                      <a:pt x="120" y="58"/>
                    </a:lnTo>
                    <a:lnTo>
                      <a:pt x="114" y="58"/>
                    </a:lnTo>
                    <a:lnTo>
                      <a:pt x="108" y="58"/>
                    </a:lnTo>
                    <a:lnTo>
                      <a:pt x="102" y="58"/>
                    </a:lnTo>
                    <a:lnTo>
                      <a:pt x="96" y="58"/>
                    </a:lnTo>
                    <a:lnTo>
                      <a:pt x="90" y="58"/>
                    </a:lnTo>
                    <a:lnTo>
                      <a:pt x="86" y="58"/>
                    </a:lnTo>
                    <a:lnTo>
                      <a:pt x="82" y="58"/>
                    </a:lnTo>
                    <a:lnTo>
                      <a:pt x="76" y="58"/>
                    </a:lnTo>
                    <a:lnTo>
                      <a:pt x="72" y="58"/>
                    </a:lnTo>
                    <a:lnTo>
                      <a:pt x="64" y="58"/>
                    </a:lnTo>
                    <a:lnTo>
                      <a:pt x="58" y="58"/>
                    </a:lnTo>
                    <a:lnTo>
                      <a:pt x="50" y="58"/>
                    </a:lnTo>
                    <a:lnTo>
                      <a:pt x="44" y="58"/>
                    </a:lnTo>
                    <a:lnTo>
                      <a:pt x="40" y="58"/>
                    </a:lnTo>
                    <a:lnTo>
                      <a:pt x="36" y="58"/>
                    </a:lnTo>
                    <a:lnTo>
                      <a:pt x="34" y="58"/>
                    </a:lnTo>
                    <a:lnTo>
                      <a:pt x="30" y="58"/>
                    </a:lnTo>
                    <a:lnTo>
                      <a:pt x="28" y="58"/>
                    </a:lnTo>
                    <a:lnTo>
                      <a:pt x="26" y="58"/>
                    </a:lnTo>
                    <a:lnTo>
                      <a:pt x="24" y="58"/>
                    </a:lnTo>
                    <a:lnTo>
                      <a:pt x="24" y="58"/>
                    </a:lnTo>
                    <a:lnTo>
                      <a:pt x="22" y="58"/>
                    </a:lnTo>
                    <a:lnTo>
                      <a:pt x="22" y="58"/>
                    </a:lnTo>
                    <a:lnTo>
                      <a:pt x="22" y="58"/>
                    </a:lnTo>
                    <a:lnTo>
                      <a:pt x="22" y="58"/>
                    </a:lnTo>
                    <a:lnTo>
                      <a:pt x="18" y="56"/>
                    </a:lnTo>
                    <a:lnTo>
                      <a:pt x="16" y="56"/>
                    </a:lnTo>
                    <a:lnTo>
                      <a:pt x="14" y="56"/>
                    </a:lnTo>
                    <a:lnTo>
                      <a:pt x="14" y="54"/>
                    </a:lnTo>
                    <a:lnTo>
                      <a:pt x="10" y="52"/>
                    </a:lnTo>
                    <a:lnTo>
                      <a:pt x="6" y="50"/>
                    </a:lnTo>
                    <a:lnTo>
                      <a:pt x="4" y="46"/>
                    </a:lnTo>
                    <a:lnTo>
                      <a:pt x="2" y="42"/>
                    </a:lnTo>
                    <a:lnTo>
                      <a:pt x="0" y="38"/>
                    </a:lnTo>
                    <a:lnTo>
                      <a:pt x="0" y="32"/>
                    </a:lnTo>
                    <a:lnTo>
                      <a:pt x="0" y="30"/>
                    </a:lnTo>
                    <a:lnTo>
                      <a:pt x="0" y="28"/>
                    </a:lnTo>
                    <a:lnTo>
                      <a:pt x="0" y="26"/>
                    </a:lnTo>
                    <a:lnTo>
                      <a:pt x="0" y="26"/>
                    </a:lnTo>
                    <a:lnTo>
                      <a:pt x="0" y="24"/>
                    </a:lnTo>
                    <a:lnTo>
                      <a:pt x="0" y="22"/>
                    </a:lnTo>
                    <a:lnTo>
                      <a:pt x="0" y="20"/>
                    </a:lnTo>
                    <a:lnTo>
                      <a:pt x="0" y="20"/>
                    </a:lnTo>
                    <a:lnTo>
                      <a:pt x="0" y="20"/>
                    </a:lnTo>
                    <a:lnTo>
                      <a:pt x="0" y="20"/>
                    </a:lnTo>
                    <a:lnTo>
                      <a:pt x="0" y="16"/>
                    </a:lnTo>
                    <a:lnTo>
                      <a:pt x="2" y="12"/>
                    </a:lnTo>
                    <a:lnTo>
                      <a:pt x="4" y="8"/>
                    </a:lnTo>
                    <a:lnTo>
                      <a:pt x="6" y="6"/>
                    </a:lnTo>
                    <a:lnTo>
                      <a:pt x="10" y="4"/>
                    </a:lnTo>
                    <a:lnTo>
                      <a:pt x="14" y="2"/>
                    </a:lnTo>
                    <a:lnTo>
                      <a:pt x="16" y="0"/>
                    </a:lnTo>
                    <a:lnTo>
                      <a:pt x="22" y="0"/>
                    </a:lnTo>
                    <a:lnTo>
                      <a:pt x="34" y="0"/>
                    </a:lnTo>
                    <a:lnTo>
                      <a:pt x="48" y="0"/>
                    </a:lnTo>
                    <a:lnTo>
                      <a:pt x="60" y="0"/>
                    </a:lnTo>
                    <a:lnTo>
                      <a:pt x="72" y="0"/>
                    </a:lnTo>
                    <a:lnTo>
                      <a:pt x="84" y="0"/>
                    </a:lnTo>
                    <a:lnTo>
                      <a:pt x="94" y="0"/>
                    </a:lnTo>
                    <a:lnTo>
                      <a:pt x="106" y="0"/>
                    </a:lnTo>
                    <a:lnTo>
                      <a:pt x="116" y="0"/>
                    </a:lnTo>
                    <a:lnTo>
                      <a:pt x="126" y="0"/>
                    </a:lnTo>
                    <a:lnTo>
                      <a:pt x="134" y="0"/>
                    </a:lnTo>
                    <a:lnTo>
                      <a:pt x="144" y="0"/>
                    </a:lnTo>
                    <a:lnTo>
                      <a:pt x="154" y="0"/>
                    </a:lnTo>
                    <a:lnTo>
                      <a:pt x="162" y="0"/>
                    </a:lnTo>
                    <a:lnTo>
                      <a:pt x="170" y="0"/>
                    </a:lnTo>
                    <a:lnTo>
                      <a:pt x="178" y="0"/>
                    </a:lnTo>
                    <a:lnTo>
                      <a:pt x="184" y="0"/>
                    </a:lnTo>
                    <a:lnTo>
                      <a:pt x="192" y="0"/>
                    </a:lnTo>
                    <a:lnTo>
                      <a:pt x="200" y="0"/>
                    </a:lnTo>
                    <a:lnTo>
                      <a:pt x="206" y="0"/>
                    </a:lnTo>
                    <a:lnTo>
                      <a:pt x="212" y="0"/>
                    </a:lnTo>
                    <a:lnTo>
                      <a:pt x="218" y="0"/>
                    </a:lnTo>
                    <a:lnTo>
                      <a:pt x="224" y="0"/>
                    </a:lnTo>
                    <a:lnTo>
                      <a:pt x="230" y="0"/>
                    </a:lnTo>
                    <a:lnTo>
                      <a:pt x="236" y="0"/>
                    </a:lnTo>
                    <a:lnTo>
                      <a:pt x="240" y="0"/>
                    </a:lnTo>
                    <a:lnTo>
                      <a:pt x="246" y="0"/>
                    </a:lnTo>
                    <a:lnTo>
                      <a:pt x="250" y="0"/>
                    </a:lnTo>
                    <a:lnTo>
                      <a:pt x="254" y="0"/>
                    </a:lnTo>
                    <a:lnTo>
                      <a:pt x="262" y="0"/>
                    </a:lnTo>
                    <a:lnTo>
                      <a:pt x="270" y="0"/>
                    </a:lnTo>
                    <a:lnTo>
                      <a:pt x="276" y="0"/>
                    </a:lnTo>
                    <a:lnTo>
                      <a:pt x="280" y="0"/>
                    </a:lnTo>
                    <a:lnTo>
                      <a:pt x="286" y="0"/>
                    </a:lnTo>
                    <a:lnTo>
                      <a:pt x="290" y="0"/>
                    </a:lnTo>
                    <a:lnTo>
                      <a:pt x="294" y="0"/>
                    </a:lnTo>
                    <a:lnTo>
                      <a:pt x="296" y="0"/>
                    </a:lnTo>
                    <a:lnTo>
                      <a:pt x="300" y="0"/>
                    </a:lnTo>
                    <a:lnTo>
                      <a:pt x="302" y="0"/>
                    </a:lnTo>
                    <a:lnTo>
                      <a:pt x="302" y="0"/>
                    </a:lnTo>
                    <a:lnTo>
                      <a:pt x="302" y="0"/>
                    </a:lnTo>
                    <a:lnTo>
                      <a:pt x="304" y="0"/>
                    </a:lnTo>
                    <a:lnTo>
                      <a:pt x="304" y="0"/>
                    </a:lnTo>
                    <a:lnTo>
                      <a:pt x="304" y="0"/>
                    </a:lnTo>
                    <a:lnTo>
                      <a:pt x="304" y="0"/>
                    </a:lnTo>
                    <a:lnTo>
                      <a:pt x="310" y="0"/>
                    </a:lnTo>
                    <a:lnTo>
                      <a:pt x="314" y="2"/>
                    </a:lnTo>
                    <a:lnTo>
                      <a:pt x="318" y="4"/>
                    </a:lnTo>
                    <a:lnTo>
                      <a:pt x="320" y="6"/>
                    </a:lnTo>
                    <a:lnTo>
                      <a:pt x="322" y="8"/>
                    </a:lnTo>
                    <a:lnTo>
                      <a:pt x="324" y="12"/>
                    </a:lnTo>
                    <a:lnTo>
                      <a:pt x="326" y="16"/>
                    </a:lnTo>
                    <a:lnTo>
                      <a:pt x="326" y="20"/>
                    </a:lnTo>
                    <a:lnTo>
                      <a:pt x="326" y="20"/>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0" name="Freeform 7"/>
              <p:cNvSpPr>
                <a:spLocks/>
              </p:cNvSpPr>
              <p:nvPr/>
            </p:nvSpPr>
            <p:spPr bwMode="auto">
              <a:xfrm>
                <a:off x="1871249" y="2897031"/>
                <a:ext cx="332960" cy="108912"/>
              </a:xfrm>
              <a:custGeom>
                <a:avLst/>
                <a:gdLst>
                  <a:gd name="T0" fmla="*/ 10 w 214"/>
                  <a:gd name="T1" fmla="*/ 0 h 70"/>
                  <a:gd name="T2" fmla="*/ 28 w 214"/>
                  <a:gd name="T3" fmla="*/ 0 h 70"/>
                  <a:gd name="T4" fmla="*/ 46 w 214"/>
                  <a:gd name="T5" fmla="*/ 0 h 70"/>
                  <a:gd name="T6" fmla="*/ 62 w 214"/>
                  <a:gd name="T7" fmla="*/ 0 h 70"/>
                  <a:gd name="T8" fmla="*/ 78 w 214"/>
                  <a:gd name="T9" fmla="*/ 0 h 70"/>
                  <a:gd name="T10" fmla="*/ 92 w 214"/>
                  <a:gd name="T11" fmla="*/ 0 h 70"/>
                  <a:gd name="T12" fmla="*/ 106 w 214"/>
                  <a:gd name="T13" fmla="*/ 0 h 70"/>
                  <a:gd name="T14" fmla="*/ 118 w 214"/>
                  <a:gd name="T15" fmla="*/ 0 h 70"/>
                  <a:gd name="T16" fmla="*/ 134 w 214"/>
                  <a:gd name="T17" fmla="*/ 0 h 70"/>
                  <a:gd name="T18" fmla="*/ 152 w 214"/>
                  <a:gd name="T19" fmla="*/ 0 h 70"/>
                  <a:gd name="T20" fmla="*/ 170 w 214"/>
                  <a:gd name="T21" fmla="*/ 0 h 70"/>
                  <a:gd name="T22" fmla="*/ 182 w 214"/>
                  <a:gd name="T23" fmla="*/ 0 h 70"/>
                  <a:gd name="T24" fmla="*/ 192 w 214"/>
                  <a:gd name="T25" fmla="*/ 0 h 70"/>
                  <a:gd name="T26" fmla="*/ 200 w 214"/>
                  <a:gd name="T27" fmla="*/ 0 h 70"/>
                  <a:gd name="T28" fmla="*/ 204 w 214"/>
                  <a:gd name="T29" fmla="*/ 0 h 70"/>
                  <a:gd name="T30" fmla="*/ 210 w 214"/>
                  <a:gd name="T31" fmla="*/ 0 h 70"/>
                  <a:gd name="T32" fmla="*/ 212 w 214"/>
                  <a:gd name="T33" fmla="*/ 0 h 70"/>
                  <a:gd name="T34" fmla="*/ 214 w 214"/>
                  <a:gd name="T35" fmla="*/ 0 h 70"/>
                  <a:gd name="T36" fmla="*/ 214 w 214"/>
                  <a:gd name="T37" fmla="*/ 0 h 70"/>
                  <a:gd name="T38" fmla="*/ 214 w 214"/>
                  <a:gd name="T39" fmla="*/ 8 h 70"/>
                  <a:gd name="T40" fmla="*/ 212 w 214"/>
                  <a:gd name="T41" fmla="*/ 14 h 70"/>
                  <a:gd name="T42" fmla="*/ 208 w 214"/>
                  <a:gd name="T43" fmla="*/ 22 h 70"/>
                  <a:gd name="T44" fmla="*/ 204 w 214"/>
                  <a:gd name="T45" fmla="*/ 28 h 70"/>
                  <a:gd name="T46" fmla="*/ 198 w 214"/>
                  <a:gd name="T47" fmla="*/ 34 h 70"/>
                  <a:gd name="T48" fmla="*/ 186 w 214"/>
                  <a:gd name="T49" fmla="*/ 46 h 70"/>
                  <a:gd name="T50" fmla="*/ 172 w 214"/>
                  <a:gd name="T51" fmla="*/ 54 h 70"/>
                  <a:gd name="T52" fmla="*/ 152 w 214"/>
                  <a:gd name="T53" fmla="*/ 62 h 70"/>
                  <a:gd name="T54" fmla="*/ 134 w 214"/>
                  <a:gd name="T55" fmla="*/ 68 h 70"/>
                  <a:gd name="T56" fmla="*/ 116 w 214"/>
                  <a:gd name="T57" fmla="*/ 70 h 70"/>
                  <a:gd name="T58" fmla="*/ 98 w 214"/>
                  <a:gd name="T59" fmla="*/ 70 h 70"/>
                  <a:gd name="T60" fmla="*/ 78 w 214"/>
                  <a:gd name="T61" fmla="*/ 68 h 70"/>
                  <a:gd name="T62" fmla="*/ 60 w 214"/>
                  <a:gd name="T63" fmla="*/ 62 h 70"/>
                  <a:gd name="T64" fmla="*/ 42 w 214"/>
                  <a:gd name="T65" fmla="*/ 54 h 70"/>
                  <a:gd name="T66" fmla="*/ 28 w 214"/>
                  <a:gd name="T67" fmla="*/ 46 h 70"/>
                  <a:gd name="T68" fmla="*/ 14 w 214"/>
                  <a:gd name="T69" fmla="*/ 34 h 70"/>
                  <a:gd name="T70" fmla="*/ 10 w 214"/>
                  <a:gd name="T71" fmla="*/ 28 h 70"/>
                  <a:gd name="T72" fmla="*/ 4 w 214"/>
                  <a:gd name="T73" fmla="*/ 22 h 70"/>
                  <a:gd name="T74" fmla="*/ 2 w 214"/>
                  <a:gd name="T75" fmla="*/ 14 h 70"/>
                  <a:gd name="T76" fmla="*/ 0 w 214"/>
                  <a:gd name="T77" fmla="*/ 8 h 70"/>
                  <a:gd name="T78" fmla="*/ 0 w 214"/>
                  <a:gd name="T7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70">
                    <a:moveTo>
                      <a:pt x="0" y="0"/>
                    </a:moveTo>
                    <a:lnTo>
                      <a:pt x="10" y="0"/>
                    </a:lnTo>
                    <a:lnTo>
                      <a:pt x="20" y="0"/>
                    </a:lnTo>
                    <a:lnTo>
                      <a:pt x="28" y="0"/>
                    </a:lnTo>
                    <a:lnTo>
                      <a:pt x="38" y="0"/>
                    </a:lnTo>
                    <a:lnTo>
                      <a:pt x="46" y="0"/>
                    </a:lnTo>
                    <a:lnTo>
                      <a:pt x="54" y="0"/>
                    </a:lnTo>
                    <a:lnTo>
                      <a:pt x="62" y="0"/>
                    </a:lnTo>
                    <a:lnTo>
                      <a:pt x="70" y="0"/>
                    </a:lnTo>
                    <a:lnTo>
                      <a:pt x="78" y="0"/>
                    </a:lnTo>
                    <a:lnTo>
                      <a:pt x="86" y="0"/>
                    </a:lnTo>
                    <a:lnTo>
                      <a:pt x="92" y="0"/>
                    </a:lnTo>
                    <a:lnTo>
                      <a:pt x="100" y="0"/>
                    </a:lnTo>
                    <a:lnTo>
                      <a:pt x="106" y="0"/>
                    </a:lnTo>
                    <a:lnTo>
                      <a:pt x="112" y="0"/>
                    </a:lnTo>
                    <a:lnTo>
                      <a:pt x="118" y="0"/>
                    </a:lnTo>
                    <a:lnTo>
                      <a:pt x="124" y="0"/>
                    </a:lnTo>
                    <a:lnTo>
                      <a:pt x="134" y="0"/>
                    </a:lnTo>
                    <a:lnTo>
                      <a:pt x="144" y="0"/>
                    </a:lnTo>
                    <a:lnTo>
                      <a:pt x="152" y="0"/>
                    </a:lnTo>
                    <a:lnTo>
                      <a:pt x="162" y="0"/>
                    </a:lnTo>
                    <a:lnTo>
                      <a:pt x="170" y="0"/>
                    </a:lnTo>
                    <a:lnTo>
                      <a:pt x="176" y="0"/>
                    </a:lnTo>
                    <a:lnTo>
                      <a:pt x="182" y="0"/>
                    </a:lnTo>
                    <a:lnTo>
                      <a:pt x="188" y="0"/>
                    </a:lnTo>
                    <a:lnTo>
                      <a:pt x="192" y="0"/>
                    </a:lnTo>
                    <a:lnTo>
                      <a:pt x="196" y="0"/>
                    </a:lnTo>
                    <a:lnTo>
                      <a:pt x="200" y="0"/>
                    </a:lnTo>
                    <a:lnTo>
                      <a:pt x="202" y="0"/>
                    </a:lnTo>
                    <a:lnTo>
                      <a:pt x="204" y="0"/>
                    </a:lnTo>
                    <a:lnTo>
                      <a:pt x="208" y="0"/>
                    </a:lnTo>
                    <a:lnTo>
                      <a:pt x="210" y="0"/>
                    </a:lnTo>
                    <a:lnTo>
                      <a:pt x="210" y="0"/>
                    </a:lnTo>
                    <a:lnTo>
                      <a:pt x="212" y="0"/>
                    </a:lnTo>
                    <a:lnTo>
                      <a:pt x="212" y="0"/>
                    </a:lnTo>
                    <a:lnTo>
                      <a:pt x="214" y="0"/>
                    </a:lnTo>
                    <a:lnTo>
                      <a:pt x="214" y="0"/>
                    </a:lnTo>
                    <a:lnTo>
                      <a:pt x="214" y="0"/>
                    </a:lnTo>
                    <a:lnTo>
                      <a:pt x="214" y="4"/>
                    </a:lnTo>
                    <a:lnTo>
                      <a:pt x="214" y="8"/>
                    </a:lnTo>
                    <a:lnTo>
                      <a:pt x="212" y="12"/>
                    </a:lnTo>
                    <a:lnTo>
                      <a:pt x="212" y="14"/>
                    </a:lnTo>
                    <a:lnTo>
                      <a:pt x="210" y="18"/>
                    </a:lnTo>
                    <a:lnTo>
                      <a:pt x="208" y="22"/>
                    </a:lnTo>
                    <a:lnTo>
                      <a:pt x="206" y="26"/>
                    </a:lnTo>
                    <a:lnTo>
                      <a:pt x="204" y="28"/>
                    </a:lnTo>
                    <a:lnTo>
                      <a:pt x="202" y="32"/>
                    </a:lnTo>
                    <a:lnTo>
                      <a:pt x="198" y="34"/>
                    </a:lnTo>
                    <a:lnTo>
                      <a:pt x="194" y="40"/>
                    </a:lnTo>
                    <a:lnTo>
                      <a:pt x="186" y="46"/>
                    </a:lnTo>
                    <a:lnTo>
                      <a:pt x="178" y="50"/>
                    </a:lnTo>
                    <a:lnTo>
                      <a:pt x="172" y="54"/>
                    </a:lnTo>
                    <a:lnTo>
                      <a:pt x="162" y="58"/>
                    </a:lnTo>
                    <a:lnTo>
                      <a:pt x="152" y="62"/>
                    </a:lnTo>
                    <a:lnTo>
                      <a:pt x="144" y="64"/>
                    </a:lnTo>
                    <a:lnTo>
                      <a:pt x="134" y="68"/>
                    </a:lnTo>
                    <a:lnTo>
                      <a:pt x="124" y="68"/>
                    </a:lnTo>
                    <a:lnTo>
                      <a:pt x="116" y="70"/>
                    </a:lnTo>
                    <a:lnTo>
                      <a:pt x="106" y="70"/>
                    </a:lnTo>
                    <a:lnTo>
                      <a:pt x="98" y="70"/>
                    </a:lnTo>
                    <a:lnTo>
                      <a:pt x="88" y="68"/>
                    </a:lnTo>
                    <a:lnTo>
                      <a:pt x="78" y="68"/>
                    </a:lnTo>
                    <a:lnTo>
                      <a:pt x="70" y="64"/>
                    </a:lnTo>
                    <a:lnTo>
                      <a:pt x="60" y="62"/>
                    </a:lnTo>
                    <a:lnTo>
                      <a:pt x="52" y="58"/>
                    </a:lnTo>
                    <a:lnTo>
                      <a:pt x="42" y="54"/>
                    </a:lnTo>
                    <a:lnTo>
                      <a:pt x="34" y="50"/>
                    </a:lnTo>
                    <a:lnTo>
                      <a:pt x="28" y="46"/>
                    </a:lnTo>
                    <a:lnTo>
                      <a:pt x="20" y="40"/>
                    </a:lnTo>
                    <a:lnTo>
                      <a:pt x="14" y="34"/>
                    </a:lnTo>
                    <a:lnTo>
                      <a:pt x="12" y="32"/>
                    </a:lnTo>
                    <a:lnTo>
                      <a:pt x="10" y="28"/>
                    </a:lnTo>
                    <a:lnTo>
                      <a:pt x="6" y="26"/>
                    </a:lnTo>
                    <a:lnTo>
                      <a:pt x="4" y="22"/>
                    </a:lnTo>
                    <a:lnTo>
                      <a:pt x="4" y="18"/>
                    </a:lnTo>
                    <a:lnTo>
                      <a:pt x="2" y="14"/>
                    </a:lnTo>
                    <a:lnTo>
                      <a:pt x="2" y="12"/>
                    </a:lnTo>
                    <a:lnTo>
                      <a:pt x="0" y="8"/>
                    </a:lnTo>
                    <a:lnTo>
                      <a:pt x="0" y="4"/>
                    </a:lnTo>
                    <a:lnTo>
                      <a:pt x="0" y="0"/>
                    </a:lnTo>
                    <a:lnTo>
                      <a:pt x="0" y="0"/>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1" name="Freeform 8"/>
              <p:cNvSpPr>
                <a:spLocks noEditPoints="1"/>
              </p:cNvSpPr>
              <p:nvPr/>
            </p:nvSpPr>
            <p:spPr bwMode="auto">
              <a:xfrm>
                <a:off x="1239558" y="656538"/>
                <a:ext cx="1599453" cy="1798606"/>
              </a:xfrm>
              <a:custGeom>
                <a:avLst/>
                <a:gdLst>
                  <a:gd name="T0" fmla="*/ 422 w 1028"/>
                  <a:gd name="T1" fmla="*/ 8 h 1156"/>
                  <a:gd name="T2" fmla="*/ 326 w 1028"/>
                  <a:gd name="T3" fmla="*/ 36 h 1156"/>
                  <a:gd name="T4" fmla="*/ 236 w 1028"/>
                  <a:gd name="T5" fmla="*/ 80 h 1156"/>
                  <a:gd name="T6" fmla="*/ 102 w 1028"/>
                  <a:gd name="T7" fmla="*/ 206 h 1156"/>
                  <a:gd name="T8" fmla="*/ 50 w 1028"/>
                  <a:gd name="T9" fmla="*/ 290 h 1156"/>
                  <a:gd name="T10" fmla="*/ 16 w 1028"/>
                  <a:gd name="T11" fmla="*/ 384 h 1156"/>
                  <a:gd name="T12" fmla="*/ 0 w 1028"/>
                  <a:gd name="T13" fmla="*/ 484 h 1156"/>
                  <a:gd name="T14" fmla="*/ 8 w 1028"/>
                  <a:gd name="T15" fmla="*/ 608 h 1156"/>
                  <a:gd name="T16" fmla="*/ 48 w 1028"/>
                  <a:gd name="T17" fmla="*/ 730 h 1156"/>
                  <a:gd name="T18" fmla="*/ 118 w 1028"/>
                  <a:gd name="T19" fmla="*/ 840 h 1156"/>
                  <a:gd name="T20" fmla="*/ 212 w 1028"/>
                  <a:gd name="T21" fmla="*/ 928 h 1156"/>
                  <a:gd name="T22" fmla="*/ 252 w 1028"/>
                  <a:gd name="T23" fmla="*/ 962 h 1156"/>
                  <a:gd name="T24" fmla="*/ 280 w 1028"/>
                  <a:gd name="T25" fmla="*/ 1018 h 1156"/>
                  <a:gd name="T26" fmla="*/ 318 w 1028"/>
                  <a:gd name="T27" fmla="*/ 1092 h 1156"/>
                  <a:gd name="T28" fmla="*/ 356 w 1028"/>
                  <a:gd name="T29" fmla="*/ 1128 h 1156"/>
                  <a:gd name="T30" fmla="*/ 434 w 1028"/>
                  <a:gd name="T31" fmla="*/ 1154 h 1156"/>
                  <a:gd name="T32" fmla="*/ 556 w 1028"/>
                  <a:gd name="T33" fmla="*/ 1156 h 1156"/>
                  <a:gd name="T34" fmla="*/ 652 w 1028"/>
                  <a:gd name="T35" fmla="*/ 1136 h 1156"/>
                  <a:gd name="T36" fmla="*/ 702 w 1028"/>
                  <a:gd name="T37" fmla="*/ 1098 h 1156"/>
                  <a:gd name="T38" fmla="*/ 744 w 1028"/>
                  <a:gd name="T39" fmla="*/ 1030 h 1156"/>
                  <a:gd name="T40" fmla="*/ 774 w 1028"/>
                  <a:gd name="T41" fmla="*/ 962 h 1156"/>
                  <a:gd name="T42" fmla="*/ 806 w 1028"/>
                  <a:gd name="T43" fmla="*/ 934 h 1156"/>
                  <a:gd name="T44" fmla="*/ 900 w 1028"/>
                  <a:gd name="T45" fmla="*/ 848 h 1156"/>
                  <a:gd name="T46" fmla="*/ 970 w 1028"/>
                  <a:gd name="T47" fmla="*/ 744 h 1156"/>
                  <a:gd name="T48" fmla="*/ 1014 w 1028"/>
                  <a:gd name="T49" fmla="*/ 624 h 1156"/>
                  <a:gd name="T50" fmla="*/ 1026 w 1028"/>
                  <a:gd name="T51" fmla="*/ 498 h 1156"/>
                  <a:gd name="T52" fmla="*/ 1014 w 1028"/>
                  <a:gd name="T53" fmla="*/ 396 h 1156"/>
                  <a:gd name="T54" fmla="*/ 982 w 1028"/>
                  <a:gd name="T55" fmla="*/ 300 h 1156"/>
                  <a:gd name="T56" fmla="*/ 932 w 1028"/>
                  <a:gd name="T57" fmla="*/ 216 h 1156"/>
                  <a:gd name="T58" fmla="*/ 800 w 1028"/>
                  <a:gd name="T59" fmla="*/ 88 h 1156"/>
                  <a:gd name="T60" fmla="*/ 712 w 1028"/>
                  <a:gd name="T61" fmla="*/ 40 h 1156"/>
                  <a:gd name="T62" fmla="*/ 616 w 1028"/>
                  <a:gd name="T63" fmla="*/ 10 h 1156"/>
                  <a:gd name="T64" fmla="*/ 514 w 1028"/>
                  <a:gd name="T65" fmla="*/ 0 h 1156"/>
                  <a:gd name="T66" fmla="*/ 516 w 1028"/>
                  <a:gd name="T67" fmla="*/ 1074 h 1156"/>
                  <a:gd name="T68" fmla="*/ 510 w 1028"/>
                  <a:gd name="T69" fmla="*/ 1074 h 1156"/>
                  <a:gd name="T70" fmla="*/ 422 w 1028"/>
                  <a:gd name="T71" fmla="*/ 1070 h 1156"/>
                  <a:gd name="T72" fmla="*/ 396 w 1028"/>
                  <a:gd name="T73" fmla="*/ 1058 h 1156"/>
                  <a:gd name="T74" fmla="*/ 360 w 1028"/>
                  <a:gd name="T75" fmla="*/ 1006 h 1156"/>
                  <a:gd name="T76" fmla="*/ 322 w 1028"/>
                  <a:gd name="T77" fmla="*/ 920 h 1156"/>
                  <a:gd name="T78" fmla="*/ 280 w 1028"/>
                  <a:gd name="T79" fmla="*/ 876 h 1156"/>
                  <a:gd name="T80" fmla="*/ 196 w 1028"/>
                  <a:gd name="T81" fmla="*/ 808 h 1156"/>
                  <a:gd name="T82" fmla="*/ 134 w 1028"/>
                  <a:gd name="T83" fmla="*/ 722 h 1156"/>
                  <a:gd name="T84" fmla="*/ 96 w 1028"/>
                  <a:gd name="T85" fmla="*/ 620 h 1156"/>
                  <a:gd name="T86" fmla="*/ 82 w 1028"/>
                  <a:gd name="T87" fmla="*/ 510 h 1156"/>
                  <a:gd name="T88" fmla="*/ 90 w 1028"/>
                  <a:gd name="T89" fmla="*/ 424 h 1156"/>
                  <a:gd name="T90" fmla="*/ 124 w 1028"/>
                  <a:gd name="T91" fmla="*/ 322 h 1156"/>
                  <a:gd name="T92" fmla="*/ 224 w 1028"/>
                  <a:gd name="T93" fmla="*/ 190 h 1156"/>
                  <a:gd name="T94" fmla="*/ 364 w 1028"/>
                  <a:gd name="T95" fmla="*/ 104 h 1156"/>
                  <a:gd name="T96" fmla="*/ 448 w 1028"/>
                  <a:gd name="T97" fmla="*/ 82 h 1156"/>
                  <a:gd name="T98" fmla="*/ 534 w 1028"/>
                  <a:gd name="T99" fmla="*/ 78 h 1156"/>
                  <a:gd name="T100" fmla="*/ 620 w 1028"/>
                  <a:gd name="T101" fmla="*/ 92 h 1156"/>
                  <a:gd name="T102" fmla="*/ 736 w 1028"/>
                  <a:gd name="T103" fmla="*/ 140 h 1156"/>
                  <a:gd name="T104" fmla="*/ 858 w 1028"/>
                  <a:gd name="T105" fmla="*/ 252 h 1156"/>
                  <a:gd name="T106" fmla="*/ 926 w 1028"/>
                  <a:gd name="T107" fmla="*/ 382 h 1156"/>
                  <a:gd name="T108" fmla="*/ 942 w 1028"/>
                  <a:gd name="T109" fmla="*/ 466 h 1156"/>
                  <a:gd name="T110" fmla="*/ 940 w 1028"/>
                  <a:gd name="T111" fmla="*/ 564 h 1156"/>
                  <a:gd name="T112" fmla="*/ 916 w 1028"/>
                  <a:gd name="T113" fmla="*/ 670 h 1156"/>
                  <a:gd name="T114" fmla="*/ 864 w 1028"/>
                  <a:gd name="T115" fmla="*/ 764 h 1156"/>
                  <a:gd name="T116" fmla="*/ 792 w 1028"/>
                  <a:gd name="T117" fmla="*/ 844 h 1156"/>
                  <a:gd name="T118" fmla="*/ 736 w 1028"/>
                  <a:gd name="T119" fmla="*/ 884 h 1156"/>
                  <a:gd name="T120" fmla="*/ 694 w 1028"/>
                  <a:gd name="T121" fmla="*/ 944 h 1156"/>
                  <a:gd name="T122" fmla="*/ 644 w 1028"/>
                  <a:gd name="T123" fmla="*/ 1040 h 1156"/>
                  <a:gd name="T124" fmla="*/ 598 w 1028"/>
                  <a:gd name="T125" fmla="*/ 1068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8" h="1156">
                    <a:moveTo>
                      <a:pt x="514" y="0"/>
                    </a:moveTo>
                    <a:lnTo>
                      <a:pt x="500" y="0"/>
                    </a:lnTo>
                    <a:lnTo>
                      <a:pt x="486" y="0"/>
                    </a:lnTo>
                    <a:lnTo>
                      <a:pt x="474" y="0"/>
                    </a:lnTo>
                    <a:lnTo>
                      <a:pt x="460" y="2"/>
                    </a:lnTo>
                    <a:lnTo>
                      <a:pt x="448" y="4"/>
                    </a:lnTo>
                    <a:lnTo>
                      <a:pt x="434" y="6"/>
                    </a:lnTo>
                    <a:lnTo>
                      <a:pt x="422" y="8"/>
                    </a:lnTo>
                    <a:lnTo>
                      <a:pt x="410" y="10"/>
                    </a:lnTo>
                    <a:lnTo>
                      <a:pt x="398" y="14"/>
                    </a:lnTo>
                    <a:lnTo>
                      <a:pt x="386" y="16"/>
                    </a:lnTo>
                    <a:lnTo>
                      <a:pt x="372" y="20"/>
                    </a:lnTo>
                    <a:lnTo>
                      <a:pt x="362" y="24"/>
                    </a:lnTo>
                    <a:lnTo>
                      <a:pt x="348" y="26"/>
                    </a:lnTo>
                    <a:lnTo>
                      <a:pt x="338" y="30"/>
                    </a:lnTo>
                    <a:lnTo>
                      <a:pt x="326" y="36"/>
                    </a:lnTo>
                    <a:lnTo>
                      <a:pt x="314" y="40"/>
                    </a:lnTo>
                    <a:lnTo>
                      <a:pt x="302" y="46"/>
                    </a:lnTo>
                    <a:lnTo>
                      <a:pt x="290" y="50"/>
                    </a:lnTo>
                    <a:lnTo>
                      <a:pt x="280" y="56"/>
                    </a:lnTo>
                    <a:lnTo>
                      <a:pt x="268" y="62"/>
                    </a:lnTo>
                    <a:lnTo>
                      <a:pt x="258" y="68"/>
                    </a:lnTo>
                    <a:lnTo>
                      <a:pt x="246" y="74"/>
                    </a:lnTo>
                    <a:lnTo>
                      <a:pt x="236" y="80"/>
                    </a:lnTo>
                    <a:lnTo>
                      <a:pt x="226" y="88"/>
                    </a:lnTo>
                    <a:lnTo>
                      <a:pt x="206" y="102"/>
                    </a:lnTo>
                    <a:lnTo>
                      <a:pt x="188" y="118"/>
                    </a:lnTo>
                    <a:lnTo>
                      <a:pt x="168" y="134"/>
                    </a:lnTo>
                    <a:lnTo>
                      <a:pt x="150" y="150"/>
                    </a:lnTo>
                    <a:lnTo>
                      <a:pt x="134" y="168"/>
                    </a:lnTo>
                    <a:lnTo>
                      <a:pt x="118" y="186"/>
                    </a:lnTo>
                    <a:lnTo>
                      <a:pt x="102" y="206"/>
                    </a:lnTo>
                    <a:lnTo>
                      <a:pt x="94" y="216"/>
                    </a:lnTo>
                    <a:lnTo>
                      <a:pt x="88" y="226"/>
                    </a:lnTo>
                    <a:lnTo>
                      <a:pt x="80" y="236"/>
                    </a:lnTo>
                    <a:lnTo>
                      <a:pt x="74" y="246"/>
                    </a:lnTo>
                    <a:lnTo>
                      <a:pt x="68" y="258"/>
                    </a:lnTo>
                    <a:lnTo>
                      <a:pt x="62" y="268"/>
                    </a:lnTo>
                    <a:lnTo>
                      <a:pt x="56" y="278"/>
                    </a:lnTo>
                    <a:lnTo>
                      <a:pt x="50" y="290"/>
                    </a:lnTo>
                    <a:lnTo>
                      <a:pt x="46" y="300"/>
                    </a:lnTo>
                    <a:lnTo>
                      <a:pt x="40" y="312"/>
                    </a:lnTo>
                    <a:lnTo>
                      <a:pt x="36" y="324"/>
                    </a:lnTo>
                    <a:lnTo>
                      <a:pt x="30" y="336"/>
                    </a:lnTo>
                    <a:lnTo>
                      <a:pt x="26" y="348"/>
                    </a:lnTo>
                    <a:lnTo>
                      <a:pt x="24" y="360"/>
                    </a:lnTo>
                    <a:lnTo>
                      <a:pt x="20" y="372"/>
                    </a:lnTo>
                    <a:lnTo>
                      <a:pt x="16" y="384"/>
                    </a:lnTo>
                    <a:lnTo>
                      <a:pt x="12" y="396"/>
                    </a:lnTo>
                    <a:lnTo>
                      <a:pt x="10" y="408"/>
                    </a:lnTo>
                    <a:lnTo>
                      <a:pt x="8" y="420"/>
                    </a:lnTo>
                    <a:lnTo>
                      <a:pt x="6" y="434"/>
                    </a:lnTo>
                    <a:lnTo>
                      <a:pt x="4" y="446"/>
                    </a:lnTo>
                    <a:lnTo>
                      <a:pt x="2" y="458"/>
                    </a:lnTo>
                    <a:lnTo>
                      <a:pt x="0" y="472"/>
                    </a:lnTo>
                    <a:lnTo>
                      <a:pt x="0" y="484"/>
                    </a:lnTo>
                    <a:lnTo>
                      <a:pt x="0" y="498"/>
                    </a:lnTo>
                    <a:lnTo>
                      <a:pt x="0" y="510"/>
                    </a:lnTo>
                    <a:lnTo>
                      <a:pt x="0" y="528"/>
                    </a:lnTo>
                    <a:lnTo>
                      <a:pt x="0" y="544"/>
                    </a:lnTo>
                    <a:lnTo>
                      <a:pt x="2" y="560"/>
                    </a:lnTo>
                    <a:lnTo>
                      <a:pt x="4" y="576"/>
                    </a:lnTo>
                    <a:lnTo>
                      <a:pt x="6" y="592"/>
                    </a:lnTo>
                    <a:lnTo>
                      <a:pt x="8" y="608"/>
                    </a:lnTo>
                    <a:lnTo>
                      <a:pt x="12" y="624"/>
                    </a:lnTo>
                    <a:lnTo>
                      <a:pt x="16" y="640"/>
                    </a:lnTo>
                    <a:lnTo>
                      <a:pt x="20" y="654"/>
                    </a:lnTo>
                    <a:lnTo>
                      <a:pt x="24" y="670"/>
                    </a:lnTo>
                    <a:lnTo>
                      <a:pt x="30" y="686"/>
                    </a:lnTo>
                    <a:lnTo>
                      <a:pt x="36" y="700"/>
                    </a:lnTo>
                    <a:lnTo>
                      <a:pt x="42" y="716"/>
                    </a:lnTo>
                    <a:lnTo>
                      <a:pt x="48" y="730"/>
                    </a:lnTo>
                    <a:lnTo>
                      <a:pt x="56" y="746"/>
                    </a:lnTo>
                    <a:lnTo>
                      <a:pt x="64" y="760"/>
                    </a:lnTo>
                    <a:lnTo>
                      <a:pt x="72" y="772"/>
                    </a:lnTo>
                    <a:lnTo>
                      <a:pt x="80" y="786"/>
                    </a:lnTo>
                    <a:lnTo>
                      <a:pt x="88" y="800"/>
                    </a:lnTo>
                    <a:lnTo>
                      <a:pt x="98" y="814"/>
                    </a:lnTo>
                    <a:lnTo>
                      <a:pt x="108" y="826"/>
                    </a:lnTo>
                    <a:lnTo>
                      <a:pt x="118" y="840"/>
                    </a:lnTo>
                    <a:lnTo>
                      <a:pt x="128" y="850"/>
                    </a:lnTo>
                    <a:lnTo>
                      <a:pt x="138" y="864"/>
                    </a:lnTo>
                    <a:lnTo>
                      <a:pt x="150" y="874"/>
                    </a:lnTo>
                    <a:lnTo>
                      <a:pt x="162" y="886"/>
                    </a:lnTo>
                    <a:lnTo>
                      <a:pt x="172" y="896"/>
                    </a:lnTo>
                    <a:lnTo>
                      <a:pt x="186" y="908"/>
                    </a:lnTo>
                    <a:lnTo>
                      <a:pt x="198" y="918"/>
                    </a:lnTo>
                    <a:lnTo>
                      <a:pt x="212" y="928"/>
                    </a:lnTo>
                    <a:lnTo>
                      <a:pt x="224" y="938"/>
                    </a:lnTo>
                    <a:lnTo>
                      <a:pt x="238" y="946"/>
                    </a:lnTo>
                    <a:lnTo>
                      <a:pt x="240" y="948"/>
                    </a:lnTo>
                    <a:lnTo>
                      <a:pt x="242" y="950"/>
                    </a:lnTo>
                    <a:lnTo>
                      <a:pt x="244" y="952"/>
                    </a:lnTo>
                    <a:lnTo>
                      <a:pt x="248" y="956"/>
                    </a:lnTo>
                    <a:lnTo>
                      <a:pt x="250" y="958"/>
                    </a:lnTo>
                    <a:lnTo>
                      <a:pt x="252" y="962"/>
                    </a:lnTo>
                    <a:lnTo>
                      <a:pt x="254" y="964"/>
                    </a:lnTo>
                    <a:lnTo>
                      <a:pt x="256" y="970"/>
                    </a:lnTo>
                    <a:lnTo>
                      <a:pt x="260" y="974"/>
                    </a:lnTo>
                    <a:lnTo>
                      <a:pt x="262" y="978"/>
                    </a:lnTo>
                    <a:lnTo>
                      <a:pt x="266" y="988"/>
                    </a:lnTo>
                    <a:lnTo>
                      <a:pt x="270" y="998"/>
                    </a:lnTo>
                    <a:lnTo>
                      <a:pt x="276" y="1008"/>
                    </a:lnTo>
                    <a:lnTo>
                      <a:pt x="280" y="1018"/>
                    </a:lnTo>
                    <a:lnTo>
                      <a:pt x="286" y="1032"/>
                    </a:lnTo>
                    <a:lnTo>
                      <a:pt x="290" y="1042"/>
                    </a:lnTo>
                    <a:lnTo>
                      <a:pt x="296" y="1056"/>
                    </a:lnTo>
                    <a:lnTo>
                      <a:pt x="302" y="1068"/>
                    </a:lnTo>
                    <a:lnTo>
                      <a:pt x="306" y="1074"/>
                    </a:lnTo>
                    <a:lnTo>
                      <a:pt x="310" y="1080"/>
                    </a:lnTo>
                    <a:lnTo>
                      <a:pt x="314" y="1086"/>
                    </a:lnTo>
                    <a:lnTo>
                      <a:pt x="318" y="1092"/>
                    </a:lnTo>
                    <a:lnTo>
                      <a:pt x="324" y="1098"/>
                    </a:lnTo>
                    <a:lnTo>
                      <a:pt x="328" y="1102"/>
                    </a:lnTo>
                    <a:lnTo>
                      <a:pt x="334" y="1108"/>
                    </a:lnTo>
                    <a:lnTo>
                      <a:pt x="338" y="1112"/>
                    </a:lnTo>
                    <a:lnTo>
                      <a:pt x="342" y="1116"/>
                    </a:lnTo>
                    <a:lnTo>
                      <a:pt x="346" y="1120"/>
                    </a:lnTo>
                    <a:lnTo>
                      <a:pt x="352" y="1124"/>
                    </a:lnTo>
                    <a:lnTo>
                      <a:pt x="356" y="1128"/>
                    </a:lnTo>
                    <a:lnTo>
                      <a:pt x="362" y="1130"/>
                    </a:lnTo>
                    <a:lnTo>
                      <a:pt x="366" y="1134"/>
                    </a:lnTo>
                    <a:lnTo>
                      <a:pt x="376" y="1138"/>
                    </a:lnTo>
                    <a:lnTo>
                      <a:pt x="388" y="1142"/>
                    </a:lnTo>
                    <a:lnTo>
                      <a:pt x="398" y="1146"/>
                    </a:lnTo>
                    <a:lnTo>
                      <a:pt x="410" y="1150"/>
                    </a:lnTo>
                    <a:lnTo>
                      <a:pt x="422" y="1152"/>
                    </a:lnTo>
                    <a:lnTo>
                      <a:pt x="434" y="1154"/>
                    </a:lnTo>
                    <a:lnTo>
                      <a:pt x="448" y="1154"/>
                    </a:lnTo>
                    <a:lnTo>
                      <a:pt x="460" y="1156"/>
                    </a:lnTo>
                    <a:lnTo>
                      <a:pt x="474" y="1156"/>
                    </a:lnTo>
                    <a:lnTo>
                      <a:pt x="486" y="1156"/>
                    </a:lnTo>
                    <a:lnTo>
                      <a:pt x="514" y="1156"/>
                    </a:lnTo>
                    <a:lnTo>
                      <a:pt x="528" y="1156"/>
                    </a:lnTo>
                    <a:lnTo>
                      <a:pt x="542" y="1156"/>
                    </a:lnTo>
                    <a:lnTo>
                      <a:pt x="556" y="1156"/>
                    </a:lnTo>
                    <a:lnTo>
                      <a:pt x="570" y="1156"/>
                    </a:lnTo>
                    <a:lnTo>
                      <a:pt x="584" y="1154"/>
                    </a:lnTo>
                    <a:lnTo>
                      <a:pt x="596" y="1152"/>
                    </a:lnTo>
                    <a:lnTo>
                      <a:pt x="608" y="1150"/>
                    </a:lnTo>
                    <a:lnTo>
                      <a:pt x="622" y="1148"/>
                    </a:lnTo>
                    <a:lnTo>
                      <a:pt x="632" y="1144"/>
                    </a:lnTo>
                    <a:lnTo>
                      <a:pt x="644" y="1142"/>
                    </a:lnTo>
                    <a:lnTo>
                      <a:pt x="652" y="1136"/>
                    </a:lnTo>
                    <a:lnTo>
                      <a:pt x="664" y="1132"/>
                    </a:lnTo>
                    <a:lnTo>
                      <a:pt x="672" y="1126"/>
                    </a:lnTo>
                    <a:lnTo>
                      <a:pt x="682" y="1118"/>
                    </a:lnTo>
                    <a:lnTo>
                      <a:pt x="686" y="1116"/>
                    </a:lnTo>
                    <a:lnTo>
                      <a:pt x="690" y="1110"/>
                    </a:lnTo>
                    <a:lnTo>
                      <a:pt x="694" y="1108"/>
                    </a:lnTo>
                    <a:lnTo>
                      <a:pt x="698" y="1102"/>
                    </a:lnTo>
                    <a:lnTo>
                      <a:pt x="702" y="1098"/>
                    </a:lnTo>
                    <a:lnTo>
                      <a:pt x="708" y="1092"/>
                    </a:lnTo>
                    <a:lnTo>
                      <a:pt x="712" y="1086"/>
                    </a:lnTo>
                    <a:lnTo>
                      <a:pt x="716" y="1080"/>
                    </a:lnTo>
                    <a:lnTo>
                      <a:pt x="722" y="1074"/>
                    </a:lnTo>
                    <a:lnTo>
                      <a:pt x="724" y="1068"/>
                    </a:lnTo>
                    <a:lnTo>
                      <a:pt x="732" y="1054"/>
                    </a:lnTo>
                    <a:lnTo>
                      <a:pt x="738" y="1042"/>
                    </a:lnTo>
                    <a:lnTo>
                      <a:pt x="744" y="1030"/>
                    </a:lnTo>
                    <a:lnTo>
                      <a:pt x="750" y="1016"/>
                    </a:lnTo>
                    <a:lnTo>
                      <a:pt x="756" y="1004"/>
                    </a:lnTo>
                    <a:lnTo>
                      <a:pt x="760" y="992"/>
                    </a:lnTo>
                    <a:lnTo>
                      <a:pt x="764" y="984"/>
                    </a:lnTo>
                    <a:lnTo>
                      <a:pt x="768" y="974"/>
                    </a:lnTo>
                    <a:lnTo>
                      <a:pt x="770" y="970"/>
                    </a:lnTo>
                    <a:lnTo>
                      <a:pt x="772" y="964"/>
                    </a:lnTo>
                    <a:lnTo>
                      <a:pt x="774" y="962"/>
                    </a:lnTo>
                    <a:lnTo>
                      <a:pt x="776" y="958"/>
                    </a:lnTo>
                    <a:lnTo>
                      <a:pt x="778" y="954"/>
                    </a:lnTo>
                    <a:lnTo>
                      <a:pt x="782" y="952"/>
                    </a:lnTo>
                    <a:lnTo>
                      <a:pt x="784" y="948"/>
                    </a:lnTo>
                    <a:lnTo>
                      <a:pt x="786" y="946"/>
                    </a:lnTo>
                    <a:lnTo>
                      <a:pt x="790" y="944"/>
                    </a:lnTo>
                    <a:lnTo>
                      <a:pt x="792" y="942"/>
                    </a:lnTo>
                    <a:lnTo>
                      <a:pt x="806" y="934"/>
                    </a:lnTo>
                    <a:lnTo>
                      <a:pt x="820" y="924"/>
                    </a:lnTo>
                    <a:lnTo>
                      <a:pt x="832" y="914"/>
                    </a:lnTo>
                    <a:lnTo>
                      <a:pt x="844" y="904"/>
                    </a:lnTo>
                    <a:lnTo>
                      <a:pt x="856" y="892"/>
                    </a:lnTo>
                    <a:lnTo>
                      <a:pt x="868" y="882"/>
                    </a:lnTo>
                    <a:lnTo>
                      <a:pt x="878" y="870"/>
                    </a:lnTo>
                    <a:lnTo>
                      <a:pt x="890" y="860"/>
                    </a:lnTo>
                    <a:lnTo>
                      <a:pt x="900" y="848"/>
                    </a:lnTo>
                    <a:lnTo>
                      <a:pt x="910" y="836"/>
                    </a:lnTo>
                    <a:lnTo>
                      <a:pt x="920" y="822"/>
                    </a:lnTo>
                    <a:lnTo>
                      <a:pt x="930" y="810"/>
                    </a:lnTo>
                    <a:lnTo>
                      <a:pt x="940" y="798"/>
                    </a:lnTo>
                    <a:lnTo>
                      <a:pt x="948" y="784"/>
                    </a:lnTo>
                    <a:lnTo>
                      <a:pt x="956" y="770"/>
                    </a:lnTo>
                    <a:lnTo>
                      <a:pt x="964" y="756"/>
                    </a:lnTo>
                    <a:lnTo>
                      <a:pt x="970" y="744"/>
                    </a:lnTo>
                    <a:lnTo>
                      <a:pt x="978" y="728"/>
                    </a:lnTo>
                    <a:lnTo>
                      <a:pt x="984" y="714"/>
                    </a:lnTo>
                    <a:lnTo>
                      <a:pt x="990" y="700"/>
                    </a:lnTo>
                    <a:lnTo>
                      <a:pt x="996" y="684"/>
                    </a:lnTo>
                    <a:lnTo>
                      <a:pt x="1002" y="670"/>
                    </a:lnTo>
                    <a:lnTo>
                      <a:pt x="1006" y="654"/>
                    </a:lnTo>
                    <a:lnTo>
                      <a:pt x="1010" y="638"/>
                    </a:lnTo>
                    <a:lnTo>
                      <a:pt x="1014" y="624"/>
                    </a:lnTo>
                    <a:lnTo>
                      <a:pt x="1018" y="608"/>
                    </a:lnTo>
                    <a:lnTo>
                      <a:pt x="1020" y="592"/>
                    </a:lnTo>
                    <a:lnTo>
                      <a:pt x="1022" y="576"/>
                    </a:lnTo>
                    <a:lnTo>
                      <a:pt x="1024" y="560"/>
                    </a:lnTo>
                    <a:lnTo>
                      <a:pt x="1026" y="544"/>
                    </a:lnTo>
                    <a:lnTo>
                      <a:pt x="1026" y="526"/>
                    </a:lnTo>
                    <a:lnTo>
                      <a:pt x="1028" y="510"/>
                    </a:lnTo>
                    <a:lnTo>
                      <a:pt x="1026" y="498"/>
                    </a:lnTo>
                    <a:lnTo>
                      <a:pt x="1026" y="484"/>
                    </a:lnTo>
                    <a:lnTo>
                      <a:pt x="1026" y="472"/>
                    </a:lnTo>
                    <a:lnTo>
                      <a:pt x="1024" y="458"/>
                    </a:lnTo>
                    <a:lnTo>
                      <a:pt x="1022" y="446"/>
                    </a:lnTo>
                    <a:lnTo>
                      <a:pt x="1020" y="434"/>
                    </a:lnTo>
                    <a:lnTo>
                      <a:pt x="1018" y="420"/>
                    </a:lnTo>
                    <a:lnTo>
                      <a:pt x="1016" y="408"/>
                    </a:lnTo>
                    <a:lnTo>
                      <a:pt x="1014" y="396"/>
                    </a:lnTo>
                    <a:lnTo>
                      <a:pt x="1012" y="384"/>
                    </a:lnTo>
                    <a:lnTo>
                      <a:pt x="1008" y="372"/>
                    </a:lnTo>
                    <a:lnTo>
                      <a:pt x="1004" y="360"/>
                    </a:lnTo>
                    <a:lnTo>
                      <a:pt x="1000" y="348"/>
                    </a:lnTo>
                    <a:lnTo>
                      <a:pt x="996" y="336"/>
                    </a:lnTo>
                    <a:lnTo>
                      <a:pt x="990" y="324"/>
                    </a:lnTo>
                    <a:lnTo>
                      <a:pt x="986" y="312"/>
                    </a:lnTo>
                    <a:lnTo>
                      <a:pt x="982" y="300"/>
                    </a:lnTo>
                    <a:lnTo>
                      <a:pt x="976" y="290"/>
                    </a:lnTo>
                    <a:lnTo>
                      <a:pt x="970" y="278"/>
                    </a:lnTo>
                    <a:lnTo>
                      <a:pt x="964" y="268"/>
                    </a:lnTo>
                    <a:lnTo>
                      <a:pt x="960" y="258"/>
                    </a:lnTo>
                    <a:lnTo>
                      <a:pt x="952" y="246"/>
                    </a:lnTo>
                    <a:lnTo>
                      <a:pt x="946" y="236"/>
                    </a:lnTo>
                    <a:lnTo>
                      <a:pt x="940" y="226"/>
                    </a:lnTo>
                    <a:lnTo>
                      <a:pt x="932" y="216"/>
                    </a:lnTo>
                    <a:lnTo>
                      <a:pt x="924" y="206"/>
                    </a:lnTo>
                    <a:lnTo>
                      <a:pt x="910" y="186"/>
                    </a:lnTo>
                    <a:lnTo>
                      <a:pt x="892" y="168"/>
                    </a:lnTo>
                    <a:lnTo>
                      <a:pt x="876" y="150"/>
                    </a:lnTo>
                    <a:lnTo>
                      <a:pt x="858" y="134"/>
                    </a:lnTo>
                    <a:lnTo>
                      <a:pt x="840" y="118"/>
                    </a:lnTo>
                    <a:lnTo>
                      <a:pt x="820" y="102"/>
                    </a:lnTo>
                    <a:lnTo>
                      <a:pt x="800" y="88"/>
                    </a:lnTo>
                    <a:lnTo>
                      <a:pt x="790" y="80"/>
                    </a:lnTo>
                    <a:lnTo>
                      <a:pt x="780" y="74"/>
                    </a:lnTo>
                    <a:lnTo>
                      <a:pt x="768" y="68"/>
                    </a:lnTo>
                    <a:lnTo>
                      <a:pt x="758" y="62"/>
                    </a:lnTo>
                    <a:lnTo>
                      <a:pt x="748" y="56"/>
                    </a:lnTo>
                    <a:lnTo>
                      <a:pt x="736" y="50"/>
                    </a:lnTo>
                    <a:lnTo>
                      <a:pt x="724" y="46"/>
                    </a:lnTo>
                    <a:lnTo>
                      <a:pt x="712" y="40"/>
                    </a:lnTo>
                    <a:lnTo>
                      <a:pt x="700" y="36"/>
                    </a:lnTo>
                    <a:lnTo>
                      <a:pt x="690" y="30"/>
                    </a:lnTo>
                    <a:lnTo>
                      <a:pt x="678" y="26"/>
                    </a:lnTo>
                    <a:lnTo>
                      <a:pt x="666" y="24"/>
                    </a:lnTo>
                    <a:lnTo>
                      <a:pt x="654" y="20"/>
                    </a:lnTo>
                    <a:lnTo>
                      <a:pt x="642" y="16"/>
                    </a:lnTo>
                    <a:lnTo>
                      <a:pt x="628" y="12"/>
                    </a:lnTo>
                    <a:lnTo>
                      <a:pt x="616" y="10"/>
                    </a:lnTo>
                    <a:lnTo>
                      <a:pt x="604" y="8"/>
                    </a:lnTo>
                    <a:lnTo>
                      <a:pt x="590" y="6"/>
                    </a:lnTo>
                    <a:lnTo>
                      <a:pt x="578" y="4"/>
                    </a:lnTo>
                    <a:lnTo>
                      <a:pt x="566" y="2"/>
                    </a:lnTo>
                    <a:lnTo>
                      <a:pt x="552" y="0"/>
                    </a:lnTo>
                    <a:lnTo>
                      <a:pt x="538" y="0"/>
                    </a:lnTo>
                    <a:lnTo>
                      <a:pt x="526" y="0"/>
                    </a:lnTo>
                    <a:lnTo>
                      <a:pt x="514" y="0"/>
                    </a:lnTo>
                    <a:lnTo>
                      <a:pt x="514" y="0"/>
                    </a:lnTo>
                    <a:lnTo>
                      <a:pt x="514" y="0"/>
                    </a:lnTo>
                    <a:close/>
                    <a:moveTo>
                      <a:pt x="530" y="1074"/>
                    </a:moveTo>
                    <a:lnTo>
                      <a:pt x="528" y="1074"/>
                    </a:lnTo>
                    <a:lnTo>
                      <a:pt x="526" y="1074"/>
                    </a:lnTo>
                    <a:lnTo>
                      <a:pt x="522" y="1074"/>
                    </a:lnTo>
                    <a:lnTo>
                      <a:pt x="518" y="1074"/>
                    </a:lnTo>
                    <a:lnTo>
                      <a:pt x="516" y="1074"/>
                    </a:lnTo>
                    <a:lnTo>
                      <a:pt x="514" y="1074"/>
                    </a:lnTo>
                    <a:lnTo>
                      <a:pt x="512" y="1074"/>
                    </a:lnTo>
                    <a:lnTo>
                      <a:pt x="512" y="1074"/>
                    </a:lnTo>
                    <a:lnTo>
                      <a:pt x="510" y="1074"/>
                    </a:lnTo>
                    <a:lnTo>
                      <a:pt x="510" y="1074"/>
                    </a:lnTo>
                    <a:lnTo>
                      <a:pt x="510" y="1074"/>
                    </a:lnTo>
                    <a:lnTo>
                      <a:pt x="510" y="1074"/>
                    </a:lnTo>
                    <a:lnTo>
                      <a:pt x="510" y="1074"/>
                    </a:lnTo>
                    <a:lnTo>
                      <a:pt x="510" y="1074"/>
                    </a:lnTo>
                    <a:lnTo>
                      <a:pt x="530" y="1074"/>
                    </a:lnTo>
                    <a:close/>
                    <a:moveTo>
                      <a:pt x="448" y="1074"/>
                    </a:moveTo>
                    <a:lnTo>
                      <a:pt x="442" y="1072"/>
                    </a:lnTo>
                    <a:lnTo>
                      <a:pt x="436" y="1072"/>
                    </a:lnTo>
                    <a:lnTo>
                      <a:pt x="432" y="1072"/>
                    </a:lnTo>
                    <a:lnTo>
                      <a:pt x="426" y="1070"/>
                    </a:lnTo>
                    <a:lnTo>
                      <a:pt x="422" y="1070"/>
                    </a:lnTo>
                    <a:lnTo>
                      <a:pt x="418" y="1068"/>
                    </a:lnTo>
                    <a:lnTo>
                      <a:pt x="414" y="1068"/>
                    </a:lnTo>
                    <a:lnTo>
                      <a:pt x="410" y="1066"/>
                    </a:lnTo>
                    <a:lnTo>
                      <a:pt x="406" y="1064"/>
                    </a:lnTo>
                    <a:lnTo>
                      <a:pt x="404" y="1062"/>
                    </a:lnTo>
                    <a:lnTo>
                      <a:pt x="400" y="1060"/>
                    </a:lnTo>
                    <a:lnTo>
                      <a:pt x="398" y="1060"/>
                    </a:lnTo>
                    <a:lnTo>
                      <a:pt x="396" y="1058"/>
                    </a:lnTo>
                    <a:lnTo>
                      <a:pt x="394" y="1054"/>
                    </a:lnTo>
                    <a:lnTo>
                      <a:pt x="392" y="1052"/>
                    </a:lnTo>
                    <a:lnTo>
                      <a:pt x="390" y="1050"/>
                    </a:lnTo>
                    <a:lnTo>
                      <a:pt x="384" y="1040"/>
                    </a:lnTo>
                    <a:lnTo>
                      <a:pt x="376" y="1034"/>
                    </a:lnTo>
                    <a:lnTo>
                      <a:pt x="370" y="1024"/>
                    </a:lnTo>
                    <a:lnTo>
                      <a:pt x="364" y="1014"/>
                    </a:lnTo>
                    <a:lnTo>
                      <a:pt x="360" y="1006"/>
                    </a:lnTo>
                    <a:lnTo>
                      <a:pt x="356" y="996"/>
                    </a:lnTo>
                    <a:lnTo>
                      <a:pt x="352" y="986"/>
                    </a:lnTo>
                    <a:lnTo>
                      <a:pt x="350" y="976"/>
                    </a:lnTo>
                    <a:lnTo>
                      <a:pt x="342" y="962"/>
                    </a:lnTo>
                    <a:lnTo>
                      <a:pt x="338" y="948"/>
                    </a:lnTo>
                    <a:lnTo>
                      <a:pt x="330" y="934"/>
                    </a:lnTo>
                    <a:lnTo>
                      <a:pt x="326" y="928"/>
                    </a:lnTo>
                    <a:lnTo>
                      <a:pt x="322" y="920"/>
                    </a:lnTo>
                    <a:lnTo>
                      <a:pt x="318" y="916"/>
                    </a:lnTo>
                    <a:lnTo>
                      <a:pt x="314" y="908"/>
                    </a:lnTo>
                    <a:lnTo>
                      <a:pt x="308" y="902"/>
                    </a:lnTo>
                    <a:lnTo>
                      <a:pt x="304" y="896"/>
                    </a:lnTo>
                    <a:lnTo>
                      <a:pt x="298" y="892"/>
                    </a:lnTo>
                    <a:lnTo>
                      <a:pt x="292" y="886"/>
                    </a:lnTo>
                    <a:lnTo>
                      <a:pt x="286" y="882"/>
                    </a:lnTo>
                    <a:lnTo>
                      <a:pt x="280" y="876"/>
                    </a:lnTo>
                    <a:lnTo>
                      <a:pt x="268" y="868"/>
                    </a:lnTo>
                    <a:lnTo>
                      <a:pt x="256" y="862"/>
                    </a:lnTo>
                    <a:lnTo>
                      <a:pt x="246" y="852"/>
                    </a:lnTo>
                    <a:lnTo>
                      <a:pt x="236" y="844"/>
                    </a:lnTo>
                    <a:lnTo>
                      <a:pt x="224" y="836"/>
                    </a:lnTo>
                    <a:lnTo>
                      <a:pt x="216" y="826"/>
                    </a:lnTo>
                    <a:lnTo>
                      <a:pt x="206" y="818"/>
                    </a:lnTo>
                    <a:lnTo>
                      <a:pt x="196" y="808"/>
                    </a:lnTo>
                    <a:lnTo>
                      <a:pt x="188" y="798"/>
                    </a:lnTo>
                    <a:lnTo>
                      <a:pt x="178" y="788"/>
                    </a:lnTo>
                    <a:lnTo>
                      <a:pt x="170" y="776"/>
                    </a:lnTo>
                    <a:lnTo>
                      <a:pt x="162" y="766"/>
                    </a:lnTo>
                    <a:lnTo>
                      <a:pt x="154" y="756"/>
                    </a:lnTo>
                    <a:lnTo>
                      <a:pt x="148" y="744"/>
                    </a:lnTo>
                    <a:lnTo>
                      <a:pt x="142" y="732"/>
                    </a:lnTo>
                    <a:lnTo>
                      <a:pt x="134" y="722"/>
                    </a:lnTo>
                    <a:lnTo>
                      <a:pt x="128" y="710"/>
                    </a:lnTo>
                    <a:lnTo>
                      <a:pt x="122" y="698"/>
                    </a:lnTo>
                    <a:lnTo>
                      <a:pt x="118" y="684"/>
                    </a:lnTo>
                    <a:lnTo>
                      <a:pt x="112" y="672"/>
                    </a:lnTo>
                    <a:lnTo>
                      <a:pt x="108" y="660"/>
                    </a:lnTo>
                    <a:lnTo>
                      <a:pt x="102" y="648"/>
                    </a:lnTo>
                    <a:lnTo>
                      <a:pt x="98" y="634"/>
                    </a:lnTo>
                    <a:lnTo>
                      <a:pt x="96" y="620"/>
                    </a:lnTo>
                    <a:lnTo>
                      <a:pt x="92" y="606"/>
                    </a:lnTo>
                    <a:lnTo>
                      <a:pt x="90" y="594"/>
                    </a:lnTo>
                    <a:lnTo>
                      <a:pt x="88" y="580"/>
                    </a:lnTo>
                    <a:lnTo>
                      <a:pt x="86" y="566"/>
                    </a:lnTo>
                    <a:lnTo>
                      <a:pt x="84" y="552"/>
                    </a:lnTo>
                    <a:lnTo>
                      <a:pt x="82" y="538"/>
                    </a:lnTo>
                    <a:lnTo>
                      <a:pt x="82" y="524"/>
                    </a:lnTo>
                    <a:lnTo>
                      <a:pt x="82" y="510"/>
                    </a:lnTo>
                    <a:lnTo>
                      <a:pt x="82" y="500"/>
                    </a:lnTo>
                    <a:lnTo>
                      <a:pt x="82" y="488"/>
                    </a:lnTo>
                    <a:lnTo>
                      <a:pt x="84" y="478"/>
                    </a:lnTo>
                    <a:lnTo>
                      <a:pt x="84" y="466"/>
                    </a:lnTo>
                    <a:lnTo>
                      <a:pt x="86" y="456"/>
                    </a:lnTo>
                    <a:lnTo>
                      <a:pt x="86" y="444"/>
                    </a:lnTo>
                    <a:lnTo>
                      <a:pt x="88" y="434"/>
                    </a:lnTo>
                    <a:lnTo>
                      <a:pt x="90" y="424"/>
                    </a:lnTo>
                    <a:lnTo>
                      <a:pt x="94" y="412"/>
                    </a:lnTo>
                    <a:lnTo>
                      <a:pt x="96" y="402"/>
                    </a:lnTo>
                    <a:lnTo>
                      <a:pt x="98" y="392"/>
                    </a:lnTo>
                    <a:lnTo>
                      <a:pt x="100" y="382"/>
                    </a:lnTo>
                    <a:lnTo>
                      <a:pt x="104" y="372"/>
                    </a:lnTo>
                    <a:lnTo>
                      <a:pt x="108" y="362"/>
                    </a:lnTo>
                    <a:lnTo>
                      <a:pt x="116" y="342"/>
                    </a:lnTo>
                    <a:lnTo>
                      <a:pt x="124" y="322"/>
                    </a:lnTo>
                    <a:lnTo>
                      <a:pt x="134" y="304"/>
                    </a:lnTo>
                    <a:lnTo>
                      <a:pt x="144" y="286"/>
                    </a:lnTo>
                    <a:lnTo>
                      <a:pt x="156" y="268"/>
                    </a:lnTo>
                    <a:lnTo>
                      <a:pt x="168" y="252"/>
                    </a:lnTo>
                    <a:lnTo>
                      <a:pt x="180" y="236"/>
                    </a:lnTo>
                    <a:lnTo>
                      <a:pt x="194" y="220"/>
                    </a:lnTo>
                    <a:lnTo>
                      <a:pt x="208" y="204"/>
                    </a:lnTo>
                    <a:lnTo>
                      <a:pt x="224" y="190"/>
                    </a:lnTo>
                    <a:lnTo>
                      <a:pt x="240" y="176"/>
                    </a:lnTo>
                    <a:lnTo>
                      <a:pt x="256" y="164"/>
                    </a:lnTo>
                    <a:lnTo>
                      <a:pt x="272" y="152"/>
                    </a:lnTo>
                    <a:lnTo>
                      <a:pt x="290" y="140"/>
                    </a:lnTo>
                    <a:lnTo>
                      <a:pt x="308" y="130"/>
                    </a:lnTo>
                    <a:lnTo>
                      <a:pt x="326" y="120"/>
                    </a:lnTo>
                    <a:lnTo>
                      <a:pt x="346" y="112"/>
                    </a:lnTo>
                    <a:lnTo>
                      <a:pt x="364" y="104"/>
                    </a:lnTo>
                    <a:lnTo>
                      <a:pt x="376" y="100"/>
                    </a:lnTo>
                    <a:lnTo>
                      <a:pt x="386" y="96"/>
                    </a:lnTo>
                    <a:lnTo>
                      <a:pt x="396" y="94"/>
                    </a:lnTo>
                    <a:lnTo>
                      <a:pt x="406" y="92"/>
                    </a:lnTo>
                    <a:lnTo>
                      <a:pt x="416" y="90"/>
                    </a:lnTo>
                    <a:lnTo>
                      <a:pt x="426" y="86"/>
                    </a:lnTo>
                    <a:lnTo>
                      <a:pt x="436" y="84"/>
                    </a:lnTo>
                    <a:lnTo>
                      <a:pt x="448" y="82"/>
                    </a:lnTo>
                    <a:lnTo>
                      <a:pt x="458" y="82"/>
                    </a:lnTo>
                    <a:lnTo>
                      <a:pt x="470" y="80"/>
                    </a:lnTo>
                    <a:lnTo>
                      <a:pt x="480" y="78"/>
                    </a:lnTo>
                    <a:lnTo>
                      <a:pt x="492" y="78"/>
                    </a:lnTo>
                    <a:lnTo>
                      <a:pt x="502" y="78"/>
                    </a:lnTo>
                    <a:lnTo>
                      <a:pt x="514" y="78"/>
                    </a:lnTo>
                    <a:lnTo>
                      <a:pt x="526" y="78"/>
                    </a:lnTo>
                    <a:lnTo>
                      <a:pt x="534" y="78"/>
                    </a:lnTo>
                    <a:lnTo>
                      <a:pt x="546" y="80"/>
                    </a:lnTo>
                    <a:lnTo>
                      <a:pt x="556" y="80"/>
                    </a:lnTo>
                    <a:lnTo>
                      <a:pt x="568" y="82"/>
                    </a:lnTo>
                    <a:lnTo>
                      <a:pt x="578" y="82"/>
                    </a:lnTo>
                    <a:lnTo>
                      <a:pt x="590" y="84"/>
                    </a:lnTo>
                    <a:lnTo>
                      <a:pt x="600" y="86"/>
                    </a:lnTo>
                    <a:lnTo>
                      <a:pt x="610" y="90"/>
                    </a:lnTo>
                    <a:lnTo>
                      <a:pt x="620" y="92"/>
                    </a:lnTo>
                    <a:lnTo>
                      <a:pt x="630" y="94"/>
                    </a:lnTo>
                    <a:lnTo>
                      <a:pt x="642" y="96"/>
                    </a:lnTo>
                    <a:lnTo>
                      <a:pt x="650" y="100"/>
                    </a:lnTo>
                    <a:lnTo>
                      <a:pt x="662" y="104"/>
                    </a:lnTo>
                    <a:lnTo>
                      <a:pt x="680" y="112"/>
                    </a:lnTo>
                    <a:lnTo>
                      <a:pt x="700" y="120"/>
                    </a:lnTo>
                    <a:lnTo>
                      <a:pt x="718" y="130"/>
                    </a:lnTo>
                    <a:lnTo>
                      <a:pt x="736" y="140"/>
                    </a:lnTo>
                    <a:lnTo>
                      <a:pt x="754" y="152"/>
                    </a:lnTo>
                    <a:lnTo>
                      <a:pt x="772" y="164"/>
                    </a:lnTo>
                    <a:lnTo>
                      <a:pt x="788" y="176"/>
                    </a:lnTo>
                    <a:lnTo>
                      <a:pt x="802" y="190"/>
                    </a:lnTo>
                    <a:lnTo>
                      <a:pt x="818" y="204"/>
                    </a:lnTo>
                    <a:lnTo>
                      <a:pt x="832" y="220"/>
                    </a:lnTo>
                    <a:lnTo>
                      <a:pt x="846" y="236"/>
                    </a:lnTo>
                    <a:lnTo>
                      <a:pt x="858" y="252"/>
                    </a:lnTo>
                    <a:lnTo>
                      <a:pt x="870" y="268"/>
                    </a:lnTo>
                    <a:lnTo>
                      <a:pt x="882" y="286"/>
                    </a:lnTo>
                    <a:lnTo>
                      <a:pt x="892" y="304"/>
                    </a:lnTo>
                    <a:lnTo>
                      <a:pt x="902" y="322"/>
                    </a:lnTo>
                    <a:lnTo>
                      <a:pt x="910" y="342"/>
                    </a:lnTo>
                    <a:lnTo>
                      <a:pt x="918" y="362"/>
                    </a:lnTo>
                    <a:lnTo>
                      <a:pt x="922" y="372"/>
                    </a:lnTo>
                    <a:lnTo>
                      <a:pt x="926" y="382"/>
                    </a:lnTo>
                    <a:lnTo>
                      <a:pt x="928" y="392"/>
                    </a:lnTo>
                    <a:lnTo>
                      <a:pt x="932" y="402"/>
                    </a:lnTo>
                    <a:lnTo>
                      <a:pt x="934" y="412"/>
                    </a:lnTo>
                    <a:lnTo>
                      <a:pt x="936" y="422"/>
                    </a:lnTo>
                    <a:lnTo>
                      <a:pt x="938" y="434"/>
                    </a:lnTo>
                    <a:lnTo>
                      <a:pt x="940" y="444"/>
                    </a:lnTo>
                    <a:lnTo>
                      <a:pt x="940" y="456"/>
                    </a:lnTo>
                    <a:lnTo>
                      <a:pt x="942" y="466"/>
                    </a:lnTo>
                    <a:lnTo>
                      <a:pt x="942" y="478"/>
                    </a:lnTo>
                    <a:lnTo>
                      <a:pt x="944" y="488"/>
                    </a:lnTo>
                    <a:lnTo>
                      <a:pt x="944" y="500"/>
                    </a:lnTo>
                    <a:lnTo>
                      <a:pt x="944" y="510"/>
                    </a:lnTo>
                    <a:lnTo>
                      <a:pt x="944" y="524"/>
                    </a:lnTo>
                    <a:lnTo>
                      <a:pt x="944" y="538"/>
                    </a:lnTo>
                    <a:lnTo>
                      <a:pt x="942" y="552"/>
                    </a:lnTo>
                    <a:lnTo>
                      <a:pt x="940" y="564"/>
                    </a:lnTo>
                    <a:lnTo>
                      <a:pt x="940" y="578"/>
                    </a:lnTo>
                    <a:lnTo>
                      <a:pt x="938" y="592"/>
                    </a:lnTo>
                    <a:lnTo>
                      <a:pt x="934" y="604"/>
                    </a:lnTo>
                    <a:lnTo>
                      <a:pt x="932" y="618"/>
                    </a:lnTo>
                    <a:lnTo>
                      <a:pt x="928" y="630"/>
                    </a:lnTo>
                    <a:lnTo>
                      <a:pt x="924" y="644"/>
                    </a:lnTo>
                    <a:lnTo>
                      <a:pt x="920" y="656"/>
                    </a:lnTo>
                    <a:lnTo>
                      <a:pt x="916" y="670"/>
                    </a:lnTo>
                    <a:lnTo>
                      <a:pt x="910" y="682"/>
                    </a:lnTo>
                    <a:lnTo>
                      <a:pt x="904" y="694"/>
                    </a:lnTo>
                    <a:lnTo>
                      <a:pt x="898" y="706"/>
                    </a:lnTo>
                    <a:lnTo>
                      <a:pt x="892" y="718"/>
                    </a:lnTo>
                    <a:lnTo>
                      <a:pt x="886" y="730"/>
                    </a:lnTo>
                    <a:lnTo>
                      <a:pt x="878" y="742"/>
                    </a:lnTo>
                    <a:lnTo>
                      <a:pt x="872" y="752"/>
                    </a:lnTo>
                    <a:lnTo>
                      <a:pt x="864" y="764"/>
                    </a:lnTo>
                    <a:lnTo>
                      <a:pt x="856" y="774"/>
                    </a:lnTo>
                    <a:lnTo>
                      <a:pt x="848" y="784"/>
                    </a:lnTo>
                    <a:lnTo>
                      <a:pt x="840" y="794"/>
                    </a:lnTo>
                    <a:lnTo>
                      <a:pt x="830" y="806"/>
                    </a:lnTo>
                    <a:lnTo>
                      <a:pt x="820" y="816"/>
                    </a:lnTo>
                    <a:lnTo>
                      <a:pt x="812" y="824"/>
                    </a:lnTo>
                    <a:lnTo>
                      <a:pt x="802" y="834"/>
                    </a:lnTo>
                    <a:lnTo>
                      <a:pt x="792" y="844"/>
                    </a:lnTo>
                    <a:lnTo>
                      <a:pt x="780" y="852"/>
                    </a:lnTo>
                    <a:lnTo>
                      <a:pt x="770" y="860"/>
                    </a:lnTo>
                    <a:lnTo>
                      <a:pt x="758" y="868"/>
                    </a:lnTo>
                    <a:lnTo>
                      <a:pt x="748" y="876"/>
                    </a:lnTo>
                    <a:lnTo>
                      <a:pt x="748" y="876"/>
                    </a:lnTo>
                    <a:lnTo>
                      <a:pt x="748" y="876"/>
                    </a:lnTo>
                    <a:lnTo>
                      <a:pt x="742" y="880"/>
                    </a:lnTo>
                    <a:lnTo>
                      <a:pt x="736" y="884"/>
                    </a:lnTo>
                    <a:lnTo>
                      <a:pt x="730" y="890"/>
                    </a:lnTo>
                    <a:lnTo>
                      <a:pt x="726" y="894"/>
                    </a:lnTo>
                    <a:lnTo>
                      <a:pt x="722" y="900"/>
                    </a:lnTo>
                    <a:lnTo>
                      <a:pt x="716" y="906"/>
                    </a:lnTo>
                    <a:lnTo>
                      <a:pt x="712" y="912"/>
                    </a:lnTo>
                    <a:lnTo>
                      <a:pt x="708" y="916"/>
                    </a:lnTo>
                    <a:lnTo>
                      <a:pt x="700" y="930"/>
                    </a:lnTo>
                    <a:lnTo>
                      <a:pt x="694" y="944"/>
                    </a:lnTo>
                    <a:lnTo>
                      <a:pt x="688" y="958"/>
                    </a:lnTo>
                    <a:lnTo>
                      <a:pt x="682" y="970"/>
                    </a:lnTo>
                    <a:lnTo>
                      <a:pt x="672" y="992"/>
                    </a:lnTo>
                    <a:lnTo>
                      <a:pt x="668" y="1002"/>
                    </a:lnTo>
                    <a:lnTo>
                      <a:pt x="662" y="1012"/>
                    </a:lnTo>
                    <a:lnTo>
                      <a:pt x="656" y="1022"/>
                    </a:lnTo>
                    <a:lnTo>
                      <a:pt x="650" y="1032"/>
                    </a:lnTo>
                    <a:lnTo>
                      <a:pt x="644" y="1040"/>
                    </a:lnTo>
                    <a:lnTo>
                      <a:pt x="636" y="1050"/>
                    </a:lnTo>
                    <a:lnTo>
                      <a:pt x="632" y="1054"/>
                    </a:lnTo>
                    <a:lnTo>
                      <a:pt x="628" y="1058"/>
                    </a:lnTo>
                    <a:lnTo>
                      <a:pt x="624" y="1060"/>
                    </a:lnTo>
                    <a:lnTo>
                      <a:pt x="618" y="1062"/>
                    </a:lnTo>
                    <a:lnTo>
                      <a:pt x="612" y="1064"/>
                    </a:lnTo>
                    <a:lnTo>
                      <a:pt x="606" y="1066"/>
                    </a:lnTo>
                    <a:lnTo>
                      <a:pt x="598" y="1068"/>
                    </a:lnTo>
                    <a:lnTo>
                      <a:pt x="592" y="1070"/>
                    </a:lnTo>
                    <a:lnTo>
                      <a:pt x="448" y="1074"/>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2" name="Freeform 12"/>
              <p:cNvSpPr>
                <a:spLocks/>
              </p:cNvSpPr>
              <p:nvPr/>
            </p:nvSpPr>
            <p:spPr bwMode="auto">
              <a:xfrm>
                <a:off x="1781007" y="2763222"/>
                <a:ext cx="507220" cy="90241"/>
              </a:xfrm>
              <a:custGeom>
                <a:avLst/>
                <a:gdLst>
                  <a:gd name="T0" fmla="*/ 326 w 326"/>
                  <a:gd name="T1" fmla="*/ 26 h 58"/>
                  <a:gd name="T2" fmla="*/ 326 w 326"/>
                  <a:gd name="T3" fmla="*/ 32 h 58"/>
                  <a:gd name="T4" fmla="*/ 326 w 326"/>
                  <a:gd name="T5" fmla="*/ 38 h 58"/>
                  <a:gd name="T6" fmla="*/ 326 w 326"/>
                  <a:gd name="T7" fmla="*/ 38 h 58"/>
                  <a:gd name="T8" fmla="*/ 322 w 326"/>
                  <a:gd name="T9" fmla="*/ 50 h 58"/>
                  <a:gd name="T10" fmla="*/ 314 w 326"/>
                  <a:gd name="T11" fmla="*/ 56 h 58"/>
                  <a:gd name="T12" fmla="*/ 292 w 326"/>
                  <a:gd name="T13" fmla="*/ 58 h 58"/>
                  <a:gd name="T14" fmla="*/ 254 w 326"/>
                  <a:gd name="T15" fmla="*/ 58 h 58"/>
                  <a:gd name="T16" fmla="*/ 222 w 326"/>
                  <a:gd name="T17" fmla="*/ 58 h 58"/>
                  <a:gd name="T18" fmla="*/ 192 w 326"/>
                  <a:gd name="T19" fmla="*/ 58 h 58"/>
                  <a:gd name="T20" fmla="*/ 166 w 326"/>
                  <a:gd name="T21" fmla="*/ 58 h 58"/>
                  <a:gd name="T22" fmla="*/ 142 w 326"/>
                  <a:gd name="T23" fmla="*/ 58 h 58"/>
                  <a:gd name="T24" fmla="*/ 120 w 326"/>
                  <a:gd name="T25" fmla="*/ 58 h 58"/>
                  <a:gd name="T26" fmla="*/ 102 w 326"/>
                  <a:gd name="T27" fmla="*/ 58 h 58"/>
                  <a:gd name="T28" fmla="*/ 86 w 326"/>
                  <a:gd name="T29" fmla="*/ 58 h 58"/>
                  <a:gd name="T30" fmla="*/ 72 w 326"/>
                  <a:gd name="T31" fmla="*/ 58 h 58"/>
                  <a:gd name="T32" fmla="*/ 50 w 326"/>
                  <a:gd name="T33" fmla="*/ 58 h 58"/>
                  <a:gd name="T34" fmla="*/ 36 w 326"/>
                  <a:gd name="T35" fmla="*/ 58 h 58"/>
                  <a:gd name="T36" fmla="*/ 28 w 326"/>
                  <a:gd name="T37" fmla="*/ 58 h 58"/>
                  <a:gd name="T38" fmla="*/ 24 w 326"/>
                  <a:gd name="T39" fmla="*/ 58 h 58"/>
                  <a:gd name="T40" fmla="*/ 22 w 326"/>
                  <a:gd name="T41" fmla="*/ 58 h 58"/>
                  <a:gd name="T42" fmla="*/ 14 w 326"/>
                  <a:gd name="T43" fmla="*/ 56 h 58"/>
                  <a:gd name="T44" fmla="*/ 4 w 326"/>
                  <a:gd name="T45" fmla="*/ 50 h 58"/>
                  <a:gd name="T46" fmla="*/ 0 w 326"/>
                  <a:gd name="T47" fmla="*/ 38 h 58"/>
                  <a:gd name="T48" fmla="*/ 0 w 326"/>
                  <a:gd name="T49" fmla="*/ 30 h 58"/>
                  <a:gd name="T50" fmla="*/ 0 w 326"/>
                  <a:gd name="T51" fmla="*/ 26 h 58"/>
                  <a:gd name="T52" fmla="*/ 0 w 326"/>
                  <a:gd name="T53" fmla="*/ 22 h 58"/>
                  <a:gd name="T54" fmla="*/ 0 w 326"/>
                  <a:gd name="T55" fmla="*/ 18 h 58"/>
                  <a:gd name="T56" fmla="*/ 6 w 326"/>
                  <a:gd name="T57" fmla="*/ 6 h 58"/>
                  <a:gd name="T58" fmla="*/ 16 w 326"/>
                  <a:gd name="T59" fmla="*/ 2 h 58"/>
                  <a:gd name="T60" fmla="*/ 48 w 326"/>
                  <a:gd name="T61" fmla="*/ 0 h 58"/>
                  <a:gd name="T62" fmla="*/ 84 w 326"/>
                  <a:gd name="T63" fmla="*/ 0 h 58"/>
                  <a:gd name="T64" fmla="*/ 116 w 326"/>
                  <a:gd name="T65" fmla="*/ 0 h 58"/>
                  <a:gd name="T66" fmla="*/ 144 w 326"/>
                  <a:gd name="T67" fmla="*/ 0 h 58"/>
                  <a:gd name="T68" fmla="*/ 170 w 326"/>
                  <a:gd name="T69" fmla="*/ 0 h 58"/>
                  <a:gd name="T70" fmla="*/ 192 w 326"/>
                  <a:gd name="T71" fmla="*/ 0 h 58"/>
                  <a:gd name="T72" fmla="*/ 212 w 326"/>
                  <a:gd name="T73" fmla="*/ 0 h 58"/>
                  <a:gd name="T74" fmla="*/ 230 w 326"/>
                  <a:gd name="T75" fmla="*/ 0 h 58"/>
                  <a:gd name="T76" fmla="*/ 246 w 326"/>
                  <a:gd name="T77" fmla="*/ 0 h 58"/>
                  <a:gd name="T78" fmla="*/ 262 w 326"/>
                  <a:gd name="T79" fmla="*/ 0 h 58"/>
                  <a:gd name="T80" fmla="*/ 280 w 326"/>
                  <a:gd name="T81" fmla="*/ 0 h 58"/>
                  <a:gd name="T82" fmla="*/ 294 w 326"/>
                  <a:gd name="T83" fmla="*/ 0 h 58"/>
                  <a:gd name="T84" fmla="*/ 302 w 326"/>
                  <a:gd name="T85" fmla="*/ 0 h 58"/>
                  <a:gd name="T86" fmla="*/ 304 w 326"/>
                  <a:gd name="T87" fmla="*/ 0 h 58"/>
                  <a:gd name="T88" fmla="*/ 304 w 326"/>
                  <a:gd name="T89" fmla="*/ 0 h 58"/>
                  <a:gd name="T90" fmla="*/ 318 w 326"/>
                  <a:gd name="T91" fmla="*/ 4 h 58"/>
                  <a:gd name="T92" fmla="*/ 324 w 326"/>
                  <a:gd name="T93" fmla="*/ 14 h 58"/>
                  <a:gd name="T94" fmla="*/ 326 w 326"/>
                  <a:gd name="T95"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 h="58">
                    <a:moveTo>
                      <a:pt x="326" y="22"/>
                    </a:moveTo>
                    <a:lnTo>
                      <a:pt x="326" y="24"/>
                    </a:lnTo>
                    <a:lnTo>
                      <a:pt x="326" y="26"/>
                    </a:lnTo>
                    <a:lnTo>
                      <a:pt x="326" y="28"/>
                    </a:lnTo>
                    <a:lnTo>
                      <a:pt x="326" y="30"/>
                    </a:lnTo>
                    <a:lnTo>
                      <a:pt x="326" y="32"/>
                    </a:lnTo>
                    <a:lnTo>
                      <a:pt x="326" y="34"/>
                    </a:lnTo>
                    <a:lnTo>
                      <a:pt x="326" y="36"/>
                    </a:lnTo>
                    <a:lnTo>
                      <a:pt x="326" y="38"/>
                    </a:lnTo>
                    <a:lnTo>
                      <a:pt x="326" y="38"/>
                    </a:lnTo>
                    <a:lnTo>
                      <a:pt x="326" y="38"/>
                    </a:lnTo>
                    <a:lnTo>
                      <a:pt x="326" y="38"/>
                    </a:lnTo>
                    <a:lnTo>
                      <a:pt x="326" y="42"/>
                    </a:lnTo>
                    <a:lnTo>
                      <a:pt x="324" y="46"/>
                    </a:lnTo>
                    <a:lnTo>
                      <a:pt x="322" y="50"/>
                    </a:lnTo>
                    <a:lnTo>
                      <a:pt x="320" y="52"/>
                    </a:lnTo>
                    <a:lnTo>
                      <a:pt x="318" y="54"/>
                    </a:lnTo>
                    <a:lnTo>
                      <a:pt x="314" y="56"/>
                    </a:lnTo>
                    <a:lnTo>
                      <a:pt x="310" y="58"/>
                    </a:lnTo>
                    <a:lnTo>
                      <a:pt x="304" y="58"/>
                    </a:lnTo>
                    <a:lnTo>
                      <a:pt x="292" y="58"/>
                    </a:lnTo>
                    <a:lnTo>
                      <a:pt x="278" y="58"/>
                    </a:lnTo>
                    <a:lnTo>
                      <a:pt x="266" y="58"/>
                    </a:lnTo>
                    <a:lnTo>
                      <a:pt x="254" y="58"/>
                    </a:lnTo>
                    <a:lnTo>
                      <a:pt x="244" y="58"/>
                    </a:lnTo>
                    <a:lnTo>
                      <a:pt x="232" y="58"/>
                    </a:lnTo>
                    <a:lnTo>
                      <a:pt x="222" y="58"/>
                    </a:lnTo>
                    <a:lnTo>
                      <a:pt x="210" y="58"/>
                    </a:lnTo>
                    <a:lnTo>
                      <a:pt x="202" y="58"/>
                    </a:lnTo>
                    <a:lnTo>
                      <a:pt x="192" y="58"/>
                    </a:lnTo>
                    <a:lnTo>
                      <a:pt x="182" y="58"/>
                    </a:lnTo>
                    <a:lnTo>
                      <a:pt x="174" y="58"/>
                    </a:lnTo>
                    <a:lnTo>
                      <a:pt x="166" y="58"/>
                    </a:lnTo>
                    <a:lnTo>
                      <a:pt x="158" y="58"/>
                    </a:lnTo>
                    <a:lnTo>
                      <a:pt x="150" y="58"/>
                    </a:lnTo>
                    <a:lnTo>
                      <a:pt x="142" y="58"/>
                    </a:lnTo>
                    <a:lnTo>
                      <a:pt x="134" y="58"/>
                    </a:lnTo>
                    <a:lnTo>
                      <a:pt x="128" y="58"/>
                    </a:lnTo>
                    <a:lnTo>
                      <a:pt x="120" y="58"/>
                    </a:lnTo>
                    <a:lnTo>
                      <a:pt x="114" y="58"/>
                    </a:lnTo>
                    <a:lnTo>
                      <a:pt x="108" y="58"/>
                    </a:lnTo>
                    <a:lnTo>
                      <a:pt x="102" y="58"/>
                    </a:lnTo>
                    <a:lnTo>
                      <a:pt x="96" y="58"/>
                    </a:lnTo>
                    <a:lnTo>
                      <a:pt x="90" y="58"/>
                    </a:lnTo>
                    <a:lnTo>
                      <a:pt x="86" y="58"/>
                    </a:lnTo>
                    <a:lnTo>
                      <a:pt x="82" y="58"/>
                    </a:lnTo>
                    <a:lnTo>
                      <a:pt x="76" y="58"/>
                    </a:lnTo>
                    <a:lnTo>
                      <a:pt x="72" y="58"/>
                    </a:lnTo>
                    <a:lnTo>
                      <a:pt x="64" y="58"/>
                    </a:lnTo>
                    <a:lnTo>
                      <a:pt x="58" y="58"/>
                    </a:lnTo>
                    <a:lnTo>
                      <a:pt x="50" y="58"/>
                    </a:lnTo>
                    <a:lnTo>
                      <a:pt x="44" y="58"/>
                    </a:lnTo>
                    <a:lnTo>
                      <a:pt x="40" y="58"/>
                    </a:lnTo>
                    <a:lnTo>
                      <a:pt x="36" y="58"/>
                    </a:lnTo>
                    <a:lnTo>
                      <a:pt x="34" y="58"/>
                    </a:lnTo>
                    <a:lnTo>
                      <a:pt x="30" y="58"/>
                    </a:lnTo>
                    <a:lnTo>
                      <a:pt x="28" y="58"/>
                    </a:lnTo>
                    <a:lnTo>
                      <a:pt x="26" y="58"/>
                    </a:lnTo>
                    <a:lnTo>
                      <a:pt x="24" y="58"/>
                    </a:lnTo>
                    <a:lnTo>
                      <a:pt x="24" y="58"/>
                    </a:lnTo>
                    <a:lnTo>
                      <a:pt x="22" y="58"/>
                    </a:lnTo>
                    <a:lnTo>
                      <a:pt x="22" y="58"/>
                    </a:lnTo>
                    <a:lnTo>
                      <a:pt x="22" y="58"/>
                    </a:lnTo>
                    <a:lnTo>
                      <a:pt x="22" y="58"/>
                    </a:lnTo>
                    <a:lnTo>
                      <a:pt x="16" y="58"/>
                    </a:lnTo>
                    <a:lnTo>
                      <a:pt x="14" y="56"/>
                    </a:lnTo>
                    <a:lnTo>
                      <a:pt x="10" y="54"/>
                    </a:lnTo>
                    <a:lnTo>
                      <a:pt x="6" y="52"/>
                    </a:lnTo>
                    <a:lnTo>
                      <a:pt x="4" y="50"/>
                    </a:lnTo>
                    <a:lnTo>
                      <a:pt x="2" y="46"/>
                    </a:lnTo>
                    <a:lnTo>
                      <a:pt x="0" y="42"/>
                    </a:lnTo>
                    <a:lnTo>
                      <a:pt x="0" y="38"/>
                    </a:lnTo>
                    <a:lnTo>
                      <a:pt x="0" y="36"/>
                    </a:lnTo>
                    <a:lnTo>
                      <a:pt x="0" y="32"/>
                    </a:lnTo>
                    <a:lnTo>
                      <a:pt x="0" y="30"/>
                    </a:lnTo>
                    <a:lnTo>
                      <a:pt x="0" y="28"/>
                    </a:lnTo>
                    <a:lnTo>
                      <a:pt x="0" y="26"/>
                    </a:lnTo>
                    <a:lnTo>
                      <a:pt x="0" y="26"/>
                    </a:lnTo>
                    <a:lnTo>
                      <a:pt x="0" y="24"/>
                    </a:lnTo>
                    <a:lnTo>
                      <a:pt x="0" y="22"/>
                    </a:lnTo>
                    <a:lnTo>
                      <a:pt x="0" y="22"/>
                    </a:lnTo>
                    <a:lnTo>
                      <a:pt x="0" y="22"/>
                    </a:lnTo>
                    <a:lnTo>
                      <a:pt x="0" y="22"/>
                    </a:lnTo>
                    <a:lnTo>
                      <a:pt x="0" y="18"/>
                    </a:lnTo>
                    <a:lnTo>
                      <a:pt x="2" y="14"/>
                    </a:lnTo>
                    <a:lnTo>
                      <a:pt x="4" y="10"/>
                    </a:lnTo>
                    <a:lnTo>
                      <a:pt x="6" y="6"/>
                    </a:lnTo>
                    <a:lnTo>
                      <a:pt x="10" y="4"/>
                    </a:lnTo>
                    <a:lnTo>
                      <a:pt x="14" y="2"/>
                    </a:lnTo>
                    <a:lnTo>
                      <a:pt x="16" y="2"/>
                    </a:lnTo>
                    <a:lnTo>
                      <a:pt x="22" y="0"/>
                    </a:lnTo>
                    <a:lnTo>
                      <a:pt x="34" y="0"/>
                    </a:lnTo>
                    <a:lnTo>
                      <a:pt x="48" y="0"/>
                    </a:lnTo>
                    <a:lnTo>
                      <a:pt x="60" y="0"/>
                    </a:lnTo>
                    <a:lnTo>
                      <a:pt x="72" y="0"/>
                    </a:lnTo>
                    <a:lnTo>
                      <a:pt x="84" y="0"/>
                    </a:lnTo>
                    <a:lnTo>
                      <a:pt x="94" y="0"/>
                    </a:lnTo>
                    <a:lnTo>
                      <a:pt x="106" y="0"/>
                    </a:lnTo>
                    <a:lnTo>
                      <a:pt x="116" y="0"/>
                    </a:lnTo>
                    <a:lnTo>
                      <a:pt x="126" y="0"/>
                    </a:lnTo>
                    <a:lnTo>
                      <a:pt x="134" y="0"/>
                    </a:lnTo>
                    <a:lnTo>
                      <a:pt x="144" y="0"/>
                    </a:lnTo>
                    <a:lnTo>
                      <a:pt x="154" y="0"/>
                    </a:lnTo>
                    <a:lnTo>
                      <a:pt x="162" y="0"/>
                    </a:lnTo>
                    <a:lnTo>
                      <a:pt x="170" y="0"/>
                    </a:lnTo>
                    <a:lnTo>
                      <a:pt x="178" y="0"/>
                    </a:lnTo>
                    <a:lnTo>
                      <a:pt x="184" y="0"/>
                    </a:lnTo>
                    <a:lnTo>
                      <a:pt x="192" y="0"/>
                    </a:lnTo>
                    <a:lnTo>
                      <a:pt x="200" y="0"/>
                    </a:lnTo>
                    <a:lnTo>
                      <a:pt x="206" y="0"/>
                    </a:lnTo>
                    <a:lnTo>
                      <a:pt x="212" y="0"/>
                    </a:lnTo>
                    <a:lnTo>
                      <a:pt x="218" y="0"/>
                    </a:lnTo>
                    <a:lnTo>
                      <a:pt x="224" y="0"/>
                    </a:lnTo>
                    <a:lnTo>
                      <a:pt x="230" y="0"/>
                    </a:lnTo>
                    <a:lnTo>
                      <a:pt x="236" y="0"/>
                    </a:lnTo>
                    <a:lnTo>
                      <a:pt x="240" y="0"/>
                    </a:lnTo>
                    <a:lnTo>
                      <a:pt x="246" y="0"/>
                    </a:lnTo>
                    <a:lnTo>
                      <a:pt x="250" y="0"/>
                    </a:lnTo>
                    <a:lnTo>
                      <a:pt x="254" y="0"/>
                    </a:lnTo>
                    <a:lnTo>
                      <a:pt x="262" y="0"/>
                    </a:lnTo>
                    <a:lnTo>
                      <a:pt x="270" y="0"/>
                    </a:lnTo>
                    <a:lnTo>
                      <a:pt x="276" y="0"/>
                    </a:lnTo>
                    <a:lnTo>
                      <a:pt x="280" y="0"/>
                    </a:lnTo>
                    <a:lnTo>
                      <a:pt x="286" y="0"/>
                    </a:lnTo>
                    <a:lnTo>
                      <a:pt x="290" y="0"/>
                    </a:lnTo>
                    <a:lnTo>
                      <a:pt x="294" y="0"/>
                    </a:lnTo>
                    <a:lnTo>
                      <a:pt x="296" y="0"/>
                    </a:lnTo>
                    <a:lnTo>
                      <a:pt x="300" y="0"/>
                    </a:lnTo>
                    <a:lnTo>
                      <a:pt x="302" y="0"/>
                    </a:lnTo>
                    <a:lnTo>
                      <a:pt x="302" y="0"/>
                    </a:lnTo>
                    <a:lnTo>
                      <a:pt x="302" y="0"/>
                    </a:lnTo>
                    <a:lnTo>
                      <a:pt x="304" y="0"/>
                    </a:lnTo>
                    <a:lnTo>
                      <a:pt x="304" y="0"/>
                    </a:lnTo>
                    <a:lnTo>
                      <a:pt x="304" y="0"/>
                    </a:lnTo>
                    <a:lnTo>
                      <a:pt x="304" y="0"/>
                    </a:lnTo>
                    <a:lnTo>
                      <a:pt x="310" y="2"/>
                    </a:lnTo>
                    <a:lnTo>
                      <a:pt x="314" y="2"/>
                    </a:lnTo>
                    <a:lnTo>
                      <a:pt x="318" y="4"/>
                    </a:lnTo>
                    <a:lnTo>
                      <a:pt x="320" y="6"/>
                    </a:lnTo>
                    <a:lnTo>
                      <a:pt x="322" y="10"/>
                    </a:lnTo>
                    <a:lnTo>
                      <a:pt x="324" y="14"/>
                    </a:lnTo>
                    <a:lnTo>
                      <a:pt x="326" y="18"/>
                    </a:lnTo>
                    <a:lnTo>
                      <a:pt x="326" y="22"/>
                    </a:lnTo>
                    <a:lnTo>
                      <a:pt x="326" y="22"/>
                    </a:lnTo>
                    <a:close/>
                  </a:path>
                </a:pathLst>
              </a:custGeom>
              <a:solidFill>
                <a:schemeClr val="accent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sp>
          <p:nvSpPr>
            <p:cNvPr id="47" name="Freeform 26"/>
            <p:cNvSpPr>
              <a:spLocks noEditPoints="1"/>
            </p:cNvSpPr>
            <p:nvPr/>
          </p:nvSpPr>
          <p:spPr bwMode="auto">
            <a:xfrm>
              <a:off x="873032" y="2125586"/>
              <a:ext cx="447768" cy="663228"/>
            </a:xfrm>
            <a:custGeom>
              <a:avLst/>
              <a:gdLst>
                <a:gd name="T0" fmla="*/ 540 w 540"/>
                <a:gd name="T1" fmla="*/ 520 h 800"/>
                <a:gd name="T2" fmla="*/ 540 w 540"/>
                <a:gd name="T3" fmla="*/ 331 h 800"/>
                <a:gd name="T4" fmla="*/ 482 w 540"/>
                <a:gd name="T5" fmla="*/ 328 h 800"/>
                <a:gd name="T6" fmla="*/ 482 w 540"/>
                <a:gd name="T7" fmla="*/ 212 h 800"/>
                <a:gd name="T8" fmla="*/ 482 w 540"/>
                <a:gd name="T9" fmla="*/ 212 h 800"/>
                <a:gd name="T10" fmla="*/ 270 w 540"/>
                <a:gd name="T11" fmla="*/ 0 h 800"/>
                <a:gd name="T12" fmla="*/ 58 w 540"/>
                <a:gd name="T13" fmla="*/ 212 h 800"/>
                <a:gd name="T14" fmla="*/ 58 w 540"/>
                <a:gd name="T15" fmla="*/ 212 h 800"/>
                <a:gd name="T16" fmla="*/ 58 w 540"/>
                <a:gd name="T17" fmla="*/ 328 h 800"/>
                <a:gd name="T18" fmla="*/ 0 w 540"/>
                <a:gd name="T19" fmla="*/ 331 h 800"/>
                <a:gd name="T20" fmla="*/ 0 w 540"/>
                <a:gd name="T21" fmla="*/ 520 h 800"/>
                <a:gd name="T22" fmla="*/ 0 w 540"/>
                <a:gd name="T23" fmla="*/ 520 h 800"/>
                <a:gd name="T24" fmla="*/ 0 w 540"/>
                <a:gd name="T25" fmla="*/ 594 h 800"/>
                <a:gd name="T26" fmla="*/ 0 w 540"/>
                <a:gd name="T27" fmla="*/ 594 h 800"/>
                <a:gd name="T28" fmla="*/ 0 w 540"/>
                <a:gd name="T29" fmla="*/ 783 h 800"/>
                <a:gd name="T30" fmla="*/ 270 w 540"/>
                <a:gd name="T31" fmla="*/ 800 h 800"/>
                <a:gd name="T32" fmla="*/ 270 w 540"/>
                <a:gd name="T33" fmla="*/ 800 h 800"/>
                <a:gd name="T34" fmla="*/ 270 w 540"/>
                <a:gd name="T35" fmla="*/ 800 h 800"/>
                <a:gd name="T36" fmla="*/ 540 w 540"/>
                <a:gd name="T37" fmla="*/ 783 h 800"/>
                <a:gd name="T38" fmla="*/ 540 w 540"/>
                <a:gd name="T39" fmla="*/ 594 h 800"/>
                <a:gd name="T40" fmla="*/ 540 w 540"/>
                <a:gd name="T41" fmla="*/ 594 h 800"/>
                <a:gd name="T42" fmla="*/ 540 w 540"/>
                <a:gd name="T43" fmla="*/ 520 h 800"/>
                <a:gd name="T44" fmla="*/ 270 w 540"/>
                <a:gd name="T45" fmla="*/ 314 h 800"/>
                <a:gd name="T46" fmla="*/ 270 w 540"/>
                <a:gd name="T47" fmla="*/ 314 h 800"/>
                <a:gd name="T48" fmla="*/ 122 w 540"/>
                <a:gd name="T49" fmla="*/ 324 h 800"/>
                <a:gd name="T50" fmla="*/ 122 w 540"/>
                <a:gd name="T51" fmla="*/ 212 h 800"/>
                <a:gd name="T52" fmla="*/ 122 w 540"/>
                <a:gd name="T53" fmla="*/ 212 h 800"/>
                <a:gd name="T54" fmla="*/ 270 w 540"/>
                <a:gd name="T55" fmla="*/ 64 h 800"/>
                <a:gd name="T56" fmla="*/ 418 w 540"/>
                <a:gd name="T57" fmla="*/ 212 h 800"/>
                <a:gd name="T58" fmla="*/ 418 w 540"/>
                <a:gd name="T59" fmla="*/ 212 h 800"/>
                <a:gd name="T60" fmla="*/ 418 w 540"/>
                <a:gd name="T61" fmla="*/ 324 h 800"/>
                <a:gd name="T62" fmla="*/ 270 w 540"/>
                <a:gd name="T63" fmla="*/ 31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0" h="800">
                  <a:moveTo>
                    <a:pt x="540" y="520"/>
                  </a:moveTo>
                  <a:cubicBezTo>
                    <a:pt x="540" y="331"/>
                    <a:pt x="540" y="331"/>
                    <a:pt x="540" y="331"/>
                  </a:cubicBezTo>
                  <a:cubicBezTo>
                    <a:pt x="482" y="328"/>
                    <a:pt x="482" y="328"/>
                    <a:pt x="482" y="328"/>
                  </a:cubicBezTo>
                  <a:cubicBezTo>
                    <a:pt x="482" y="212"/>
                    <a:pt x="482" y="212"/>
                    <a:pt x="482" y="212"/>
                  </a:cubicBezTo>
                  <a:cubicBezTo>
                    <a:pt x="482" y="212"/>
                    <a:pt x="482" y="212"/>
                    <a:pt x="482" y="212"/>
                  </a:cubicBezTo>
                  <a:cubicBezTo>
                    <a:pt x="482" y="95"/>
                    <a:pt x="387" y="0"/>
                    <a:pt x="270" y="0"/>
                  </a:cubicBezTo>
                  <a:cubicBezTo>
                    <a:pt x="153" y="0"/>
                    <a:pt x="58" y="95"/>
                    <a:pt x="58" y="212"/>
                  </a:cubicBezTo>
                  <a:cubicBezTo>
                    <a:pt x="58" y="212"/>
                    <a:pt x="58" y="212"/>
                    <a:pt x="58" y="212"/>
                  </a:cubicBezTo>
                  <a:cubicBezTo>
                    <a:pt x="58" y="328"/>
                    <a:pt x="58" y="328"/>
                    <a:pt x="58" y="328"/>
                  </a:cubicBezTo>
                  <a:cubicBezTo>
                    <a:pt x="0" y="331"/>
                    <a:pt x="0" y="331"/>
                    <a:pt x="0" y="331"/>
                  </a:cubicBezTo>
                  <a:cubicBezTo>
                    <a:pt x="0" y="520"/>
                    <a:pt x="0" y="520"/>
                    <a:pt x="0" y="520"/>
                  </a:cubicBezTo>
                  <a:cubicBezTo>
                    <a:pt x="0" y="520"/>
                    <a:pt x="0" y="520"/>
                    <a:pt x="0" y="520"/>
                  </a:cubicBezTo>
                  <a:cubicBezTo>
                    <a:pt x="0" y="594"/>
                    <a:pt x="0" y="594"/>
                    <a:pt x="0" y="594"/>
                  </a:cubicBezTo>
                  <a:cubicBezTo>
                    <a:pt x="0" y="594"/>
                    <a:pt x="0" y="594"/>
                    <a:pt x="0" y="594"/>
                  </a:cubicBezTo>
                  <a:cubicBezTo>
                    <a:pt x="0" y="783"/>
                    <a:pt x="0" y="783"/>
                    <a:pt x="0" y="783"/>
                  </a:cubicBezTo>
                  <a:cubicBezTo>
                    <a:pt x="270" y="800"/>
                    <a:pt x="270" y="800"/>
                    <a:pt x="270" y="800"/>
                  </a:cubicBezTo>
                  <a:cubicBezTo>
                    <a:pt x="270" y="800"/>
                    <a:pt x="270" y="800"/>
                    <a:pt x="270" y="800"/>
                  </a:cubicBezTo>
                  <a:cubicBezTo>
                    <a:pt x="270" y="800"/>
                    <a:pt x="270" y="800"/>
                    <a:pt x="270" y="800"/>
                  </a:cubicBezTo>
                  <a:cubicBezTo>
                    <a:pt x="540" y="783"/>
                    <a:pt x="540" y="783"/>
                    <a:pt x="540" y="783"/>
                  </a:cubicBezTo>
                  <a:cubicBezTo>
                    <a:pt x="540" y="594"/>
                    <a:pt x="540" y="594"/>
                    <a:pt x="540" y="594"/>
                  </a:cubicBezTo>
                  <a:cubicBezTo>
                    <a:pt x="540" y="594"/>
                    <a:pt x="540" y="594"/>
                    <a:pt x="540" y="594"/>
                  </a:cubicBezTo>
                  <a:cubicBezTo>
                    <a:pt x="540" y="520"/>
                    <a:pt x="540" y="520"/>
                    <a:pt x="540" y="520"/>
                  </a:cubicBezTo>
                  <a:close/>
                  <a:moveTo>
                    <a:pt x="270" y="314"/>
                  </a:moveTo>
                  <a:cubicBezTo>
                    <a:pt x="270" y="314"/>
                    <a:pt x="270" y="314"/>
                    <a:pt x="270" y="314"/>
                  </a:cubicBezTo>
                  <a:cubicBezTo>
                    <a:pt x="122" y="324"/>
                    <a:pt x="122" y="324"/>
                    <a:pt x="122" y="324"/>
                  </a:cubicBezTo>
                  <a:cubicBezTo>
                    <a:pt x="122" y="212"/>
                    <a:pt x="122" y="212"/>
                    <a:pt x="122" y="212"/>
                  </a:cubicBezTo>
                  <a:cubicBezTo>
                    <a:pt x="122" y="212"/>
                    <a:pt x="122" y="212"/>
                    <a:pt x="122" y="212"/>
                  </a:cubicBezTo>
                  <a:cubicBezTo>
                    <a:pt x="122" y="130"/>
                    <a:pt x="189" y="64"/>
                    <a:pt x="270" y="64"/>
                  </a:cubicBezTo>
                  <a:cubicBezTo>
                    <a:pt x="351" y="64"/>
                    <a:pt x="418" y="130"/>
                    <a:pt x="418" y="212"/>
                  </a:cubicBezTo>
                  <a:cubicBezTo>
                    <a:pt x="418" y="212"/>
                    <a:pt x="418" y="212"/>
                    <a:pt x="418" y="212"/>
                  </a:cubicBezTo>
                  <a:cubicBezTo>
                    <a:pt x="418" y="324"/>
                    <a:pt x="418" y="324"/>
                    <a:pt x="418" y="324"/>
                  </a:cubicBezTo>
                  <a:cubicBezTo>
                    <a:pt x="270" y="314"/>
                    <a:pt x="270" y="314"/>
                    <a:pt x="270" y="314"/>
                  </a:cubicBezTo>
                  <a:close/>
                </a:path>
              </a:pathLst>
            </a:cu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grpSp>
      <p:grpSp>
        <p:nvGrpSpPr>
          <p:cNvPr id="7" name="Group 6"/>
          <p:cNvGrpSpPr/>
          <p:nvPr/>
        </p:nvGrpSpPr>
        <p:grpSpPr>
          <a:xfrm>
            <a:off x="8090617" y="4811317"/>
            <a:ext cx="4107062" cy="1435534"/>
            <a:chOff x="8255001" y="4907664"/>
            <a:chExt cx="4190508" cy="1464701"/>
          </a:xfrm>
        </p:grpSpPr>
        <p:sp>
          <p:nvSpPr>
            <p:cNvPr id="37" name="Rectangle 36"/>
            <p:cNvSpPr/>
            <p:nvPr/>
          </p:nvSpPr>
          <p:spPr bwMode="auto">
            <a:xfrm>
              <a:off x="8255001" y="4907664"/>
              <a:ext cx="4190508" cy="1464701"/>
            </a:xfrm>
            <a:prstGeom prst="rect">
              <a:avLst/>
            </a:prstGeom>
            <a:solidFill>
              <a:schemeClr val="bg1">
                <a:lumMod val="10000"/>
                <a:alpha val="9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marL="0" lvl="1" defTabSz="895908" fontAlgn="base">
                <a:lnSpc>
                  <a:spcPct val="90000"/>
                </a:lnSpc>
                <a:spcBef>
                  <a:spcPct val="0"/>
                </a:spcBef>
                <a:spcAft>
                  <a:spcPct val="0"/>
                </a:spcAft>
              </a:pPr>
              <a:r>
                <a:rPr lang="en-US" sz="2352" spc="-49" dirty="0">
                  <a:gradFill>
                    <a:gsLst>
                      <a:gs pos="1250">
                        <a:srgbClr val="EFEFEF"/>
                      </a:gs>
                      <a:gs pos="10417">
                        <a:srgbClr val="EFEFEF"/>
                      </a:gs>
                    </a:gsLst>
                    <a:lin ang="5400000" scaled="0"/>
                  </a:gradFill>
                  <a:latin typeface="Segoe UI Light"/>
                </a:rPr>
                <a:t>What about security </a:t>
              </a:r>
              <a:br>
                <a:rPr lang="en-US" sz="2352" spc="-49" dirty="0">
                  <a:gradFill>
                    <a:gsLst>
                      <a:gs pos="1250">
                        <a:srgbClr val="EFEFEF"/>
                      </a:gs>
                      <a:gs pos="10417">
                        <a:srgbClr val="EFEFEF"/>
                      </a:gs>
                    </a:gsLst>
                    <a:lin ang="5400000" scaled="0"/>
                  </a:gradFill>
                  <a:latin typeface="Segoe UI Light"/>
                </a:rPr>
              </a:br>
              <a:r>
                <a:rPr lang="en-US" sz="2352" spc="-49" dirty="0">
                  <a:gradFill>
                    <a:gsLst>
                      <a:gs pos="1250">
                        <a:srgbClr val="EFEFEF"/>
                      </a:gs>
                      <a:gs pos="10417">
                        <a:srgbClr val="EFEFEF"/>
                      </a:gs>
                    </a:gsLst>
                    <a:lin ang="5400000" scaled="0"/>
                  </a:gradFill>
                  <a:latin typeface="Segoe UI Light"/>
                </a:rPr>
                <a:t>and compliance?</a:t>
              </a:r>
            </a:p>
          </p:txBody>
        </p:sp>
        <p:sp>
          <p:nvSpPr>
            <p:cNvPr id="80" name="Freeform 164"/>
            <p:cNvSpPr>
              <a:spLocks noEditPoints="1"/>
            </p:cNvSpPr>
            <p:nvPr/>
          </p:nvSpPr>
          <p:spPr bwMode="black">
            <a:xfrm>
              <a:off x="8516938" y="5254558"/>
              <a:ext cx="541720" cy="75104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66" tIns="40334" rIns="80666" bIns="40334" numCol="1" anchor="t" anchorCtr="0" compatLnSpc="1">
              <a:prstTxWarp prst="textNoShape">
                <a:avLst/>
              </a:prstTxWarp>
            </a:bodyPr>
            <a:lstStyle/>
            <a:p>
              <a:pPr defTabSz="913946"/>
              <a:endParaRPr lang="en-US" sz="1568">
                <a:solidFill>
                  <a:srgbClr val="505050"/>
                </a:solidFill>
              </a:endParaRPr>
            </a:p>
          </p:txBody>
        </p:sp>
      </p:grpSp>
      <p:grpSp>
        <p:nvGrpSpPr>
          <p:cNvPr id="98" name="Group 97"/>
          <p:cNvGrpSpPr/>
          <p:nvPr/>
        </p:nvGrpSpPr>
        <p:grpSpPr>
          <a:xfrm>
            <a:off x="4177935" y="5694419"/>
            <a:ext cx="605749" cy="605749"/>
            <a:chOff x="4202820" y="3792680"/>
            <a:chExt cx="707142" cy="707142"/>
          </a:xfrm>
        </p:grpSpPr>
        <p:sp>
          <p:nvSpPr>
            <p:cNvPr id="99" name="Oval 98"/>
            <p:cNvSpPr/>
            <p:nvPr/>
          </p:nvSpPr>
          <p:spPr bwMode="auto">
            <a:xfrm>
              <a:off x="4202820" y="3792680"/>
              <a:ext cx="707142" cy="707142"/>
            </a:xfrm>
            <a:prstGeom prst="ellipse">
              <a:avLst/>
            </a:prstGeom>
            <a:solidFill>
              <a:srgbClr val="FFFFFF"/>
            </a:solidFill>
            <a:ln w="412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00" name="Group 4"/>
            <p:cNvGrpSpPr>
              <a:grpSpLocks noChangeAspect="1"/>
            </p:cNvGrpSpPr>
            <p:nvPr/>
          </p:nvGrpSpPr>
          <p:grpSpPr bwMode="auto">
            <a:xfrm>
              <a:off x="4316523" y="3845687"/>
              <a:ext cx="475810" cy="560998"/>
              <a:chOff x="3230" y="1393"/>
              <a:chExt cx="1374" cy="1620"/>
            </a:xfrm>
          </p:grpSpPr>
          <p:sp>
            <p:nvSpPr>
              <p:cNvPr id="101" name="AutoShape 3"/>
              <p:cNvSpPr>
                <a:spLocks noChangeAspect="1" noChangeArrowheads="1" noTextEdit="1"/>
              </p:cNvSpPr>
              <p:nvPr/>
            </p:nvSpPr>
            <p:spPr bwMode="auto">
              <a:xfrm>
                <a:off x="3230" y="1393"/>
                <a:ext cx="1374"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02" name="Freeform 5"/>
              <p:cNvSpPr>
                <a:spLocks/>
              </p:cNvSpPr>
              <p:nvPr/>
            </p:nvSpPr>
            <p:spPr bwMode="auto">
              <a:xfrm>
                <a:off x="3230" y="1393"/>
                <a:ext cx="1374" cy="1620"/>
              </a:xfrm>
              <a:custGeom>
                <a:avLst/>
                <a:gdLst>
                  <a:gd name="T0" fmla="*/ 132 w 1374"/>
                  <a:gd name="T1" fmla="*/ 1220 h 1620"/>
                  <a:gd name="T2" fmla="*/ 50 w 1374"/>
                  <a:gd name="T3" fmla="*/ 1240 h 1620"/>
                  <a:gd name="T4" fmla="*/ 10 w 1374"/>
                  <a:gd name="T5" fmla="*/ 1298 h 1620"/>
                  <a:gd name="T6" fmla="*/ 10 w 1374"/>
                  <a:gd name="T7" fmla="*/ 1420 h 1620"/>
                  <a:gd name="T8" fmla="*/ 4 w 1374"/>
                  <a:gd name="T9" fmla="*/ 1494 h 1620"/>
                  <a:gd name="T10" fmla="*/ 72 w 1374"/>
                  <a:gd name="T11" fmla="*/ 1530 h 1620"/>
                  <a:gd name="T12" fmla="*/ 408 w 1374"/>
                  <a:gd name="T13" fmla="*/ 1612 h 1620"/>
                  <a:gd name="T14" fmla="*/ 488 w 1374"/>
                  <a:gd name="T15" fmla="*/ 1584 h 1620"/>
                  <a:gd name="T16" fmla="*/ 666 w 1374"/>
                  <a:gd name="T17" fmla="*/ 1536 h 1620"/>
                  <a:gd name="T18" fmla="*/ 872 w 1374"/>
                  <a:gd name="T19" fmla="*/ 1548 h 1620"/>
                  <a:gd name="T20" fmla="*/ 932 w 1374"/>
                  <a:gd name="T21" fmla="*/ 1598 h 1620"/>
                  <a:gd name="T22" fmla="*/ 1008 w 1374"/>
                  <a:gd name="T23" fmla="*/ 1620 h 1620"/>
                  <a:gd name="T24" fmla="*/ 1088 w 1374"/>
                  <a:gd name="T25" fmla="*/ 1596 h 1620"/>
                  <a:gd name="T26" fmla="*/ 1268 w 1374"/>
                  <a:gd name="T27" fmla="*/ 1474 h 1620"/>
                  <a:gd name="T28" fmla="*/ 1360 w 1374"/>
                  <a:gd name="T29" fmla="*/ 1414 h 1620"/>
                  <a:gd name="T30" fmla="*/ 1360 w 1374"/>
                  <a:gd name="T31" fmla="*/ 1352 h 1620"/>
                  <a:gd name="T32" fmla="*/ 1274 w 1374"/>
                  <a:gd name="T33" fmla="*/ 1280 h 1620"/>
                  <a:gd name="T34" fmla="*/ 1234 w 1374"/>
                  <a:gd name="T35" fmla="*/ 1208 h 1620"/>
                  <a:gd name="T36" fmla="*/ 1270 w 1374"/>
                  <a:gd name="T37" fmla="*/ 1326 h 1620"/>
                  <a:gd name="T38" fmla="*/ 1354 w 1374"/>
                  <a:gd name="T39" fmla="*/ 1386 h 1620"/>
                  <a:gd name="T40" fmla="*/ 1232 w 1374"/>
                  <a:gd name="T41" fmla="*/ 1458 h 1620"/>
                  <a:gd name="T42" fmla="*/ 1092 w 1374"/>
                  <a:gd name="T43" fmla="*/ 1544 h 1620"/>
                  <a:gd name="T44" fmla="*/ 1042 w 1374"/>
                  <a:gd name="T45" fmla="*/ 1570 h 1620"/>
                  <a:gd name="T46" fmla="*/ 976 w 1374"/>
                  <a:gd name="T47" fmla="*/ 1564 h 1620"/>
                  <a:gd name="T48" fmla="*/ 938 w 1374"/>
                  <a:gd name="T49" fmla="*/ 1508 h 1620"/>
                  <a:gd name="T50" fmla="*/ 940 w 1374"/>
                  <a:gd name="T51" fmla="*/ 1432 h 1620"/>
                  <a:gd name="T52" fmla="*/ 934 w 1374"/>
                  <a:gd name="T53" fmla="*/ 1180 h 1620"/>
                  <a:gd name="T54" fmla="*/ 964 w 1374"/>
                  <a:gd name="T55" fmla="*/ 1152 h 1620"/>
                  <a:gd name="T56" fmla="*/ 1000 w 1374"/>
                  <a:gd name="T57" fmla="*/ 1196 h 1620"/>
                  <a:gd name="T58" fmla="*/ 1054 w 1374"/>
                  <a:gd name="T59" fmla="*/ 1240 h 1620"/>
                  <a:gd name="T60" fmla="*/ 1120 w 1374"/>
                  <a:gd name="T61" fmla="*/ 1230 h 1620"/>
                  <a:gd name="T62" fmla="*/ 1198 w 1374"/>
                  <a:gd name="T63" fmla="*/ 1164 h 1620"/>
                  <a:gd name="T64" fmla="*/ 1236 w 1374"/>
                  <a:gd name="T65" fmla="*/ 1072 h 1620"/>
                  <a:gd name="T66" fmla="*/ 1196 w 1374"/>
                  <a:gd name="T67" fmla="*/ 860 h 1620"/>
                  <a:gd name="T68" fmla="*/ 1094 w 1374"/>
                  <a:gd name="T69" fmla="*/ 690 h 1620"/>
                  <a:gd name="T70" fmla="*/ 1012 w 1374"/>
                  <a:gd name="T71" fmla="*/ 576 h 1620"/>
                  <a:gd name="T72" fmla="*/ 956 w 1374"/>
                  <a:gd name="T73" fmla="*/ 426 h 1620"/>
                  <a:gd name="T74" fmla="*/ 940 w 1374"/>
                  <a:gd name="T75" fmla="*/ 254 h 1620"/>
                  <a:gd name="T76" fmla="*/ 882 w 1374"/>
                  <a:gd name="T77" fmla="*/ 98 h 1620"/>
                  <a:gd name="T78" fmla="*/ 746 w 1374"/>
                  <a:gd name="T79" fmla="*/ 12 h 1620"/>
                  <a:gd name="T80" fmla="*/ 614 w 1374"/>
                  <a:gd name="T81" fmla="*/ 4 h 1620"/>
                  <a:gd name="T82" fmla="*/ 514 w 1374"/>
                  <a:gd name="T83" fmla="*/ 50 h 1620"/>
                  <a:gd name="T84" fmla="*/ 456 w 1374"/>
                  <a:gd name="T85" fmla="*/ 144 h 1620"/>
                  <a:gd name="T86" fmla="*/ 446 w 1374"/>
                  <a:gd name="T87" fmla="*/ 374 h 1620"/>
                  <a:gd name="T88" fmla="*/ 452 w 1374"/>
                  <a:gd name="T89" fmla="*/ 526 h 1620"/>
                  <a:gd name="T90" fmla="*/ 390 w 1374"/>
                  <a:gd name="T91" fmla="*/ 650 h 1620"/>
                  <a:gd name="T92" fmla="*/ 316 w 1374"/>
                  <a:gd name="T93" fmla="*/ 748 h 1620"/>
                  <a:gd name="T94" fmla="*/ 232 w 1374"/>
                  <a:gd name="T95" fmla="*/ 940 h 1620"/>
                  <a:gd name="T96" fmla="*/ 184 w 1374"/>
                  <a:gd name="T97" fmla="*/ 1078 h 1620"/>
                  <a:gd name="T98" fmla="*/ 224 w 1374"/>
                  <a:gd name="T99" fmla="*/ 1112 h 1620"/>
                  <a:gd name="T100" fmla="*/ 298 w 1374"/>
                  <a:gd name="T101" fmla="*/ 1158 h 1620"/>
                  <a:gd name="T102" fmla="*/ 480 w 1374"/>
                  <a:gd name="T103" fmla="*/ 1430 h 1620"/>
                  <a:gd name="T104" fmla="*/ 494 w 1374"/>
                  <a:gd name="T105" fmla="*/ 1518 h 1620"/>
                  <a:gd name="T106" fmla="*/ 438 w 1374"/>
                  <a:gd name="T107" fmla="*/ 1570 h 1620"/>
                  <a:gd name="T108" fmla="*/ 336 w 1374"/>
                  <a:gd name="T109" fmla="*/ 1564 h 1620"/>
                  <a:gd name="T110" fmla="*/ 60 w 1374"/>
                  <a:gd name="T111" fmla="*/ 1498 h 1620"/>
                  <a:gd name="T112" fmla="*/ 32 w 1374"/>
                  <a:gd name="T113" fmla="*/ 1456 h 1620"/>
                  <a:gd name="T114" fmla="*/ 52 w 1374"/>
                  <a:gd name="T115" fmla="*/ 1378 h 1620"/>
                  <a:gd name="T116" fmla="*/ 26 w 1374"/>
                  <a:gd name="T117" fmla="*/ 1294 h 1620"/>
                  <a:gd name="T118" fmla="*/ 52 w 1374"/>
                  <a:gd name="T119" fmla="*/ 1260 h 1620"/>
                  <a:gd name="T120" fmla="*/ 130 w 1374"/>
                  <a:gd name="T121" fmla="*/ 1252 h 1620"/>
                  <a:gd name="T122" fmla="*/ 174 w 1374"/>
                  <a:gd name="T123" fmla="*/ 1188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4" h="1620">
                    <a:moveTo>
                      <a:pt x="174" y="1170"/>
                    </a:moveTo>
                    <a:lnTo>
                      <a:pt x="174" y="1170"/>
                    </a:lnTo>
                    <a:lnTo>
                      <a:pt x="166" y="1186"/>
                    </a:lnTo>
                    <a:lnTo>
                      <a:pt x="156" y="1200"/>
                    </a:lnTo>
                    <a:lnTo>
                      <a:pt x="144" y="1210"/>
                    </a:lnTo>
                    <a:lnTo>
                      <a:pt x="132" y="1220"/>
                    </a:lnTo>
                    <a:lnTo>
                      <a:pt x="118" y="1226"/>
                    </a:lnTo>
                    <a:lnTo>
                      <a:pt x="104" y="1232"/>
                    </a:lnTo>
                    <a:lnTo>
                      <a:pt x="88" y="1236"/>
                    </a:lnTo>
                    <a:lnTo>
                      <a:pt x="72" y="1238"/>
                    </a:lnTo>
                    <a:lnTo>
                      <a:pt x="72" y="1238"/>
                    </a:lnTo>
                    <a:lnTo>
                      <a:pt x="50" y="1240"/>
                    </a:lnTo>
                    <a:lnTo>
                      <a:pt x="34" y="1242"/>
                    </a:lnTo>
                    <a:lnTo>
                      <a:pt x="22" y="1248"/>
                    </a:lnTo>
                    <a:lnTo>
                      <a:pt x="14" y="1256"/>
                    </a:lnTo>
                    <a:lnTo>
                      <a:pt x="10" y="1266"/>
                    </a:lnTo>
                    <a:lnTo>
                      <a:pt x="8" y="1280"/>
                    </a:lnTo>
                    <a:lnTo>
                      <a:pt x="10" y="1298"/>
                    </a:lnTo>
                    <a:lnTo>
                      <a:pt x="12" y="1318"/>
                    </a:lnTo>
                    <a:lnTo>
                      <a:pt x="12" y="1318"/>
                    </a:lnTo>
                    <a:lnTo>
                      <a:pt x="16" y="1344"/>
                    </a:lnTo>
                    <a:lnTo>
                      <a:pt x="18" y="1370"/>
                    </a:lnTo>
                    <a:lnTo>
                      <a:pt x="16" y="1396"/>
                    </a:lnTo>
                    <a:lnTo>
                      <a:pt x="10" y="1420"/>
                    </a:lnTo>
                    <a:lnTo>
                      <a:pt x="10" y="1420"/>
                    </a:lnTo>
                    <a:lnTo>
                      <a:pt x="4" y="1444"/>
                    </a:lnTo>
                    <a:lnTo>
                      <a:pt x="0" y="1464"/>
                    </a:lnTo>
                    <a:lnTo>
                      <a:pt x="0" y="1480"/>
                    </a:lnTo>
                    <a:lnTo>
                      <a:pt x="2" y="1488"/>
                    </a:lnTo>
                    <a:lnTo>
                      <a:pt x="4" y="1494"/>
                    </a:lnTo>
                    <a:lnTo>
                      <a:pt x="8" y="1500"/>
                    </a:lnTo>
                    <a:lnTo>
                      <a:pt x="14" y="1506"/>
                    </a:lnTo>
                    <a:lnTo>
                      <a:pt x="28" y="1514"/>
                    </a:lnTo>
                    <a:lnTo>
                      <a:pt x="46" y="1522"/>
                    </a:lnTo>
                    <a:lnTo>
                      <a:pt x="72" y="1530"/>
                    </a:lnTo>
                    <a:lnTo>
                      <a:pt x="72" y="1530"/>
                    </a:lnTo>
                    <a:lnTo>
                      <a:pt x="214" y="1566"/>
                    </a:lnTo>
                    <a:lnTo>
                      <a:pt x="356" y="1606"/>
                    </a:lnTo>
                    <a:lnTo>
                      <a:pt x="356" y="1606"/>
                    </a:lnTo>
                    <a:lnTo>
                      <a:pt x="374" y="1610"/>
                    </a:lnTo>
                    <a:lnTo>
                      <a:pt x="392" y="1612"/>
                    </a:lnTo>
                    <a:lnTo>
                      <a:pt x="408" y="1612"/>
                    </a:lnTo>
                    <a:lnTo>
                      <a:pt x="424" y="1610"/>
                    </a:lnTo>
                    <a:lnTo>
                      <a:pt x="440" y="1608"/>
                    </a:lnTo>
                    <a:lnTo>
                      <a:pt x="456" y="1602"/>
                    </a:lnTo>
                    <a:lnTo>
                      <a:pt x="472" y="1594"/>
                    </a:lnTo>
                    <a:lnTo>
                      <a:pt x="488" y="1584"/>
                    </a:lnTo>
                    <a:lnTo>
                      <a:pt x="488" y="1584"/>
                    </a:lnTo>
                    <a:lnTo>
                      <a:pt x="516" y="1570"/>
                    </a:lnTo>
                    <a:lnTo>
                      <a:pt x="546" y="1556"/>
                    </a:lnTo>
                    <a:lnTo>
                      <a:pt x="578" y="1546"/>
                    </a:lnTo>
                    <a:lnTo>
                      <a:pt x="610" y="1540"/>
                    </a:lnTo>
                    <a:lnTo>
                      <a:pt x="610" y="1540"/>
                    </a:lnTo>
                    <a:lnTo>
                      <a:pt x="666" y="1536"/>
                    </a:lnTo>
                    <a:lnTo>
                      <a:pt x="724" y="1534"/>
                    </a:lnTo>
                    <a:lnTo>
                      <a:pt x="780" y="1536"/>
                    </a:lnTo>
                    <a:lnTo>
                      <a:pt x="838" y="1538"/>
                    </a:lnTo>
                    <a:lnTo>
                      <a:pt x="838" y="1538"/>
                    </a:lnTo>
                    <a:lnTo>
                      <a:pt x="854" y="1540"/>
                    </a:lnTo>
                    <a:lnTo>
                      <a:pt x="872" y="1548"/>
                    </a:lnTo>
                    <a:lnTo>
                      <a:pt x="888" y="1558"/>
                    </a:lnTo>
                    <a:lnTo>
                      <a:pt x="900" y="1570"/>
                    </a:lnTo>
                    <a:lnTo>
                      <a:pt x="900" y="1570"/>
                    </a:lnTo>
                    <a:lnTo>
                      <a:pt x="910" y="1580"/>
                    </a:lnTo>
                    <a:lnTo>
                      <a:pt x="920" y="1590"/>
                    </a:lnTo>
                    <a:lnTo>
                      <a:pt x="932" y="1598"/>
                    </a:lnTo>
                    <a:lnTo>
                      <a:pt x="944" y="1604"/>
                    </a:lnTo>
                    <a:lnTo>
                      <a:pt x="956" y="1610"/>
                    </a:lnTo>
                    <a:lnTo>
                      <a:pt x="968" y="1614"/>
                    </a:lnTo>
                    <a:lnTo>
                      <a:pt x="982" y="1616"/>
                    </a:lnTo>
                    <a:lnTo>
                      <a:pt x="996" y="1618"/>
                    </a:lnTo>
                    <a:lnTo>
                      <a:pt x="1008" y="1620"/>
                    </a:lnTo>
                    <a:lnTo>
                      <a:pt x="1022" y="1618"/>
                    </a:lnTo>
                    <a:lnTo>
                      <a:pt x="1036" y="1616"/>
                    </a:lnTo>
                    <a:lnTo>
                      <a:pt x="1048" y="1614"/>
                    </a:lnTo>
                    <a:lnTo>
                      <a:pt x="1062" y="1608"/>
                    </a:lnTo>
                    <a:lnTo>
                      <a:pt x="1074" y="1602"/>
                    </a:lnTo>
                    <a:lnTo>
                      <a:pt x="1088" y="1596"/>
                    </a:lnTo>
                    <a:lnTo>
                      <a:pt x="1100" y="1588"/>
                    </a:lnTo>
                    <a:lnTo>
                      <a:pt x="1100" y="1588"/>
                    </a:lnTo>
                    <a:lnTo>
                      <a:pt x="1140" y="1558"/>
                    </a:lnTo>
                    <a:lnTo>
                      <a:pt x="1182" y="1528"/>
                    </a:lnTo>
                    <a:lnTo>
                      <a:pt x="1268" y="1474"/>
                    </a:lnTo>
                    <a:lnTo>
                      <a:pt x="1268" y="1474"/>
                    </a:lnTo>
                    <a:lnTo>
                      <a:pt x="1288" y="1462"/>
                    </a:lnTo>
                    <a:lnTo>
                      <a:pt x="1310" y="1450"/>
                    </a:lnTo>
                    <a:lnTo>
                      <a:pt x="1330" y="1438"/>
                    </a:lnTo>
                    <a:lnTo>
                      <a:pt x="1350" y="1424"/>
                    </a:lnTo>
                    <a:lnTo>
                      <a:pt x="1350" y="1424"/>
                    </a:lnTo>
                    <a:lnTo>
                      <a:pt x="1360" y="1414"/>
                    </a:lnTo>
                    <a:lnTo>
                      <a:pt x="1368" y="1404"/>
                    </a:lnTo>
                    <a:lnTo>
                      <a:pt x="1374" y="1392"/>
                    </a:lnTo>
                    <a:lnTo>
                      <a:pt x="1374" y="1382"/>
                    </a:lnTo>
                    <a:lnTo>
                      <a:pt x="1374" y="1370"/>
                    </a:lnTo>
                    <a:lnTo>
                      <a:pt x="1368" y="1360"/>
                    </a:lnTo>
                    <a:lnTo>
                      <a:pt x="1360" y="1352"/>
                    </a:lnTo>
                    <a:lnTo>
                      <a:pt x="1348" y="1344"/>
                    </a:lnTo>
                    <a:lnTo>
                      <a:pt x="1348" y="1344"/>
                    </a:lnTo>
                    <a:lnTo>
                      <a:pt x="1326" y="1330"/>
                    </a:lnTo>
                    <a:lnTo>
                      <a:pt x="1306" y="1316"/>
                    </a:lnTo>
                    <a:lnTo>
                      <a:pt x="1288" y="1298"/>
                    </a:lnTo>
                    <a:lnTo>
                      <a:pt x="1274" y="1280"/>
                    </a:lnTo>
                    <a:lnTo>
                      <a:pt x="1260" y="1260"/>
                    </a:lnTo>
                    <a:lnTo>
                      <a:pt x="1252" y="1236"/>
                    </a:lnTo>
                    <a:lnTo>
                      <a:pt x="1244" y="1210"/>
                    </a:lnTo>
                    <a:lnTo>
                      <a:pt x="1242" y="1182"/>
                    </a:lnTo>
                    <a:lnTo>
                      <a:pt x="1242" y="1182"/>
                    </a:lnTo>
                    <a:lnTo>
                      <a:pt x="1234" y="1208"/>
                    </a:lnTo>
                    <a:lnTo>
                      <a:pt x="1230" y="1232"/>
                    </a:lnTo>
                    <a:lnTo>
                      <a:pt x="1232" y="1256"/>
                    </a:lnTo>
                    <a:lnTo>
                      <a:pt x="1236" y="1276"/>
                    </a:lnTo>
                    <a:lnTo>
                      <a:pt x="1244" y="1296"/>
                    </a:lnTo>
                    <a:lnTo>
                      <a:pt x="1254" y="1312"/>
                    </a:lnTo>
                    <a:lnTo>
                      <a:pt x="1270" y="1326"/>
                    </a:lnTo>
                    <a:lnTo>
                      <a:pt x="1286" y="1336"/>
                    </a:lnTo>
                    <a:lnTo>
                      <a:pt x="1286" y="1336"/>
                    </a:lnTo>
                    <a:lnTo>
                      <a:pt x="1304" y="1348"/>
                    </a:lnTo>
                    <a:lnTo>
                      <a:pt x="1320" y="1360"/>
                    </a:lnTo>
                    <a:lnTo>
                      <a:pt x="1354" y="1386"/>
                    </a:lnTo>
                    <a:lnTo>
                      <a:pt x="1354" y="1386"/>
                    </a:lnTo>
                    <a:lnTo>
                      <a:pt x="1320" y="1416"/>
                    </a:lnTo>
                    <a:lnTo>
                      <a:pt x="1302" y="1428"/>
                    </a:lnTo>
                    <a:lnTo>
                      <a:pt x="1292" y="1434"/>
                    </a:lnTo>
                    <a:lnTo>
                      <a:pt x="1282" y="1438"/>
                    </a:lnTo>
                    <a:lnTo>
                      <a:pt x="1282" y="1438"/>
                    </a:lnTo>
                    <a:lnTo>
                      <a:pt x="1232" y="1458"/>
                    </a:lnTo>
                    <a:lnTo>
                      <a:pt x="1206" y="1470"/>
                    </a:lnTo>
                    <a:lnTo>
                      <a:pt x="1182" y="1482"/>
                    </a:lnTo>
                    <a:lnTo>
                      <a:pt x="1158" y="1496"/>
                    </a:lnTo>
                    <a:lnTo>
                      <a:pt x="1136" y="1510"/>
                    </a:lnTo>
                    <a:lnTo>
                      <a:pt x="1114" y="1526"/>
                    </a:lnTo>
                    <a:lnTo>
                      <a:pt x="1092" y="1544"/>
                    </a:lnTo>
                    <a:lnTo>
                      <a:pt x="1092" y="1544"/>
                    </a:lnTo>
                    <a:lnTo>
                      <a:pt x="1082" y="1552"/>
                    </a:lnTo>
                    <a:lnTo>
                      <a:pt x="1068" y="1560"/>
                    </a:lnTo>
                    <a:lnTo>
                      <a:pt x="1068" y="1560"/>
                    </a:lnTo>
                    <a:lnTo>
                      <a:pt x="1056" y="1566"/>
                    </a:lnTo>
                    <a:lnTo>
                      <a:pt x="1042" y="1570"/>
                    </a:lnTo>
                    <a:lnTo>
                      <a:pt x="1030" y="1574"/>
                    </a:lnTo>
                    <a:lnTo>
                      <a:pt x="1018" y="1574"/>
                    </a:lnTo>
                    <a:lnTo>
                      <a:pt x="1006" y="1574"/>
                    </a:lnTo>
                    <a:lnTo>
                      <a:pt x="996" y="1572"/>
                    </a:lnTo>
                    <a:lnTo>
                      <a:pt x="986" y="1570"/>
                    </a:lnTo>
                    <a:lnTo>
                      <a:pt x="976" y="1564"/>
                    </a:lnTo>
                    <a:lnTo>
                      <a:pt x="966" y="1558"/>
                    </a:lnTo>
                    <a:lnTo>
                      <a:pt x="960" y="1550"/>
                    </a:lnTo>
                    <a:lnTo>
                      <a:pt x="952" y="1542"/>
                    </a:lnTo>
                    <a:lnTo>
                      <a:pt x="946" y="1532"/>
                    </a:lnTo>
                    <a:lnTo>
                      <a:pt x="942" y="1520"/>
                    </a:lnTo>
                    <a:lnTo>
                      <a:pt x="938" y="1508"/>
                    </a:lnTo>
                    <a:lnTo>
                      <a:pt x="936" y="1494"/>
                    </a:lnTo>
                    <a:lnTo>
                      <a:pt x="936" y="1480"/>
                    </a:lnTo>
                    <a:lnTo>
                      <a:pt x="936" y="1480"/>
                    </a:lnTo>
                    <a:lnTo>
                      <a:pt x="938" y="1456"/>
                    </a:lnTo>
                    <a:lnTo>
                      <a:pt x="940" y="1432"/>
                    </a:lnTo>
                    <a:lnTo>
                      <a:pt x="940" y="1432"/>
                    </a:lnTo>
                    <a:lnTo>
                      <a:pt x="932" y="1266"/>
                    </a:lnTo>
                    <a:lnTo>
                      <a:pt x="932" y="1266"/>
                    </a:lnTo>
                    <a:lnTo>
                      <a:pt x="932" y="1222"/>
                    </a:lnTo>
                    <a:lnTo>
                      <a:pt x="932" y="1200"/>
                    </a:lnTo>
                    <a:lnTo>
                      <a:pt x="934" y="1180"/>
                    </a:lnTo>
                    <a:lnTo>
                      <a:pt x="934" y="1180"/>
                    </a:lnTo>
                    <a:lnTo>
                      <a:pt x="936" y="1170"/>
                    </a:lnTo>
                    <a:lnTo>
                      <a:pt x="942" y="1162"/>
                    </a:lnTo>
                    <a:lnTo>
                      <a:pt x="950" y="1154"/>
                    </a:lnTo>
                    <a:lnTo>
                      <a:pt x="958" y="1152"/>
                    </a:lnTo>
                    <a:lnTo>
                      <a:pt x="958" y="1152"/>
                    </a:lnTo>
                    <a:lnTo>
                      <a:pt x="964" y="1152"/>
                    </a:lnTo>
                    <a:lnTo>
                      <a:pt x="972" y="1158"/>
                    </a:lnTo>
                    <a:lnTo>
                      <a:pt x="988" y="1172"/>
                    </a:lnTo>
                    <a:lnTo>
                      <a:pt x="988" y="1172"/>
                    </a:lnTo>
                    <a:lnTo>
                      <a:pt x="994" y="1184"/>
                    </a:lnTo>
                    <a:lnTo>
                      <a:pt x="1000" y="1196"/>
                    </a:lnTo>
                    <a:lnTo>
                      <a:pt x="1000" y="1196"/>
                    </a:lnTo>
                    <a:lnTo>
                      <a:pt x="1008" y="1208"/>
                    </a:lnTo>
                    <a:lnTo>
                      <a:pt x="1014" y="1218"/>
                    </a:lnTo>
                    <a:lnTo>
                      <a:pt x="1022" y="1226"/>
                    </a:lnTo>
                    <a:lnTo>
                      <a:pt x="1032" y="1232"/>
                    </a:lnTo>
                    <a:lnTo>
                      <a:pt x="1042" y="1236"/>
                    </a:lnTo>
                    <a:lnTo>
                      <a:pt x="1054" y="1240"/>
                    </a:lnTo>
                    <a:lnTo>
                      <a:pt x="1066" y="1242"/>
                    </a:lnTo>
                    <a:lnTo>
                      <a:pt x="1078" y="1242"/>
                    </a:lnTo>
                    <a:lnTo>
                      <a:pt x="1078" y="1242"/>
                    </a:lnTo>
                    <a:lnTo>
                      <a:pt x="1092" y="1240"/>
                    </a:lnTo>
                    <a:lnTo>
                      <a:pt x="1106" y="1236"/>
                    </a:lnTo>
                    <a:lnTo>
                      <a:pt x="1120" y="1230"/>
                    </a:lnTo>
                    <a:lnTo>
                      <a:pt x="1134" y="1222"/>
                    </a:lnTo>
                    <a:lnTo>
                      <a:pt x="1148" y="1214"/>
                    </a:lnTo>
                    <a:lnTo>
                      <a:pt x="1162" y="1204"/>
                    </a:lnTo>
                    <a:lnTo>
                      <a:pt x="1176" y="1192"/>
                    </a:lnTo>
                    <a:lnTo>
                      <a:pt x="1188" y="1178"/>
                    </a:lnTo>
                    <a:lnTo>
                      <a:pt x="1198" y="1164"/>
                    </a:lnTo>
                    <a:lnTo>
                      <a:pt x="1208" y="1150"/>
                    </a:lnTo>
                    <a:lnTo>
                      <a:pt x="1218" y="1134"/>
                    </a:lnTo>
                    <a:lnTo>
                      <a:pt x="1224" y="1120"/>
                    </a:lnTo>
                    <a:lnTo>
                      <a:pt x="1230" y="1104"/>
                    </a:lnTo>
                    <a:lnTo>
                      <a:pt x="1234" y="1088"/>
                    </a:lnTo>
                    <a:lnTo>
                      <a:pt x="1236" y="1072"/>
                    </a:lnTo>
                    <a:lnTo>
                      <a:pt x="1236" y="1056"/>
                    </a:lnTo>
                    <a:lnTo>
                      <a:pt x="1236" y="1056"/>
                    </a:lnTo>
                    <a:lnTo>
                      <a:pt x="1232" y="1006"/>
                    </a:lnTo>
                    <a:lnTo>
                      <a:pt x="1224" y="956"/>
                    </a:lnTo>
                    <a:lnTo>
                      <a:pt x="1212" y="908"/>
                    </a:lnTo>
                    <a:lnTo>
                      <a:pt x="1196" y="860"/>
                    </a:lnTo>
                    <a:lnTo>
                      <a:pt x="1176" y="814"/>
                    </a:lnTo>
                    <a:lnTo>
                      <a:pt x="1152" y="772"/>
                    </a:lnTo>
                    <a:lnTo>
                      <a:pt x="1140" y="750"/>
                    </a:lnTo>
                    <a:lnTo>
                      <a:pt x="1126" y="730"/>
                    </a:lnTo>
                    <a:lnTo>
                      <a:pt x="1110" y="710"/>
                    </a:lnTo>
                    <a:lnTo>
                      <a:pt x="1094" y="690"/>
                    </a:lnTo>
                    <a:lnTo>
                      <a:pt x="1094" y="690"/>
                    </a:lnTo>
                    <a:lnTo>
                      <a:pt x="1074" y="668"/>
                    </a:lnTo>
                    <a:lnTo>
                      <a:pt x="1056" y="646"/>
                    </a:lnTo>
                    <a:lnTo>
                      <a:pt x="1040" y="622"/>
                    </a:lnTo>
                    <a:lnTo>
                      <a:pt x="1024" y="600"/>
                    </a:lnTo>
                    <a:lnTo>
                      <a:pt x="1012" y="576"/>
                    </a:lnTo>
                    <a:lnTo>
                      <a:pt x="998" y="552"/>
                    </a:lnTo>
                    <a:lnTo>
                      <a:pt x="988" y="528"/>
                    </a:lnTo>
                    <a:lnTo>
                      <a:pt x="978" y="502"/>
                    </a:lnTo>
                    <a:lnTo>
                      <a:pt x="968" y="478"/>
                    </a:lnTo>
                    <a:lnTo>
                      <a:pt x="962" y="452"/>
                    </a:lnTo>
                    <a:lnTo>
                      <a:pt x="956" y="426"/>
                    </a:lnTo>
                    <a:lnTo>
                      <a:pt x="950" y="398"/>
                    </a:lnTo>
                    <a:lnTo>
                      <a:pt x="946" y="370"/>
                    </a:lnTo>
                    <a:lnTo>
                      <a:pt x="944" y="344"/>
                    </a:lnTo>
                    <a:lnTo>
                      <a:pt x="942" y="286"/>
                    </a:lnTo>
                    <a:lnTo>
                      <a:pt x="942" y="286"/>
                    </a:lnTo>
                    <a:lnTo>
                      <a:pt x="940" y="254"/>
                    </a:lnTo>
                    <a:lnTo>
                      <a:pt x="938" y="224"/>
                    </a:lnTo>
                    <a:lnTo>
                      <a:pt x="930" y="196"/>
                    </a:lnTo>
                    <a:lnTo>
                      <a:pt x="922" y="168"/>
                    </a:lnTo>
                    <a:lnTo>
                      <a:pt x="910" y="144"/>
                    </a:lnTo>
                    <a:lnTo>
                      <a:pt x="898" y="120"/>
                    </a:lnTo>
                    <a:lnTo>
                      <a:pt x="882" y="98"/>
                    </a:lnTo>
                    <a:lnTo>
                      <a:pt x="864" y="78"/>
                    </a:lnTo>
                    <a:lnTo>
                      <a:pt x="844" y="60"/>
                    </a:lnTo>
                    <a:lnTo>
                      <a:pt x="822" y="46"/>
                    </a:lnTo>
                    <a:lnTo>
                      <a:pt x="798" y="32"/>
                    </a:lnTo>
                    <a:lnTo>
                      <a:pt x="772" y="20"/>
                    </a:lnTo>
                    <a:lnTo>
                      <a:pt x="746" y="12"/>
                    </a:lnTo>
                    <a:lnTo>
                      <a:pt x="718" y="6"/>
                    </a:lnTo>
                    <a:lnTo>
                      <a:pt x="686" y="2"/>
                    </a:lnTo>
                    <a:lnTo>
                      <a:pt x="656" y="0"/>
                    </a:lnTo>
                    <a:lnTo>
                      <a:pt x="656" y="0"/>
                    </a:lnTo>
                    <a:lnTo>
                      <a:pt x="634" y="2"/>
                    </a:lnTo>
                    <a:lnTo>
                      <a:pt x="614" y="4"/>
                    </a:lnTo>
                    <a:lnTo>
                      <a:pt x="596" y="8"/>
                    </a:lnTo>
                    <a:lnTo>
                      <a:pt x="578" y="14"/>
                    </a:lnTo>
                    <a:lnTo>
                      <a:pt x="560" y="20"/>
                    </a:lnTo>
                    <a:lnTo>
                      <a:pt x="544" y="30"/>
                    </a:lnTo>
                    <a:lnTo>
                      <a:pt x="528" y="40"/>
                    </a:lnTo>
                    <a:lnTo>
                      <a:pt x="514" y="50"/>
                    </a:lnTo>
                    <a:lnTo>
                      <a:pt x="500" y="62"/>
                    </a:lnTo>
                    <a:lnTo>
                      <a:pt x="488" y="76"/>
                    </a:lnTo>
                    <a:lnTo>
                      <a:pt x="478" y="92"/>
                    </a:lnTo>
                    <a:lnTo>
                      <a:pt x="470" y="108"/>
                    </a:lnTo>
                    <a:lnTo>
                      <a:pt x="462" y="124"/>
                    </a:lnTo>
                    <a:lnTo>
                      <a:pt x="456" y="144"/>
                    </a:lnTo>
                    <a:lnTo>
                      <a:pt x="452" y="162"/>
                    </a:lnTo>
                    <a:lnTo>
                      <a:pt x="450" y="182"/>
                    </a:lnTo>
                    <a:lnTo>
                      <a:pt x="450" y="182"/>
                    </a:lnTo>
                    <a:lnTo>
                      <a:pt x="446" y="246"/>
                    </a:lnTo>
                    <a:lnTo>
                      <a:pt x="444" y="310"/>
                    </a:lnTo>
                    <a:lnTo>
                      <a:pt x="446" y="374"/>
                    </a:lnTo>
                    <a:lnTo>
                      <a:pt x="448" y="406"/>
                    </a:lnTo>
                    <a:lnTo>
                      <a:pt x="452" y="438"/>
                    </a:lnTo>
                    <a:lnTo>
                      <a:pt x="452" y="438"/>
                    </a:lnTo>
                    <a:lnTo>
                      <a:pt x="456" y="468"/>
                    </a:lnTo>
                    <a:lnTo>
                      <a:pt x="456" y="498"/>
                    </a:lnTo>
                    <a:lnTo>
                      <a:pt x="452" y="526"/>
                    </a:lnTo>
                    <a:lnTo>
                      <a:pt x="444" y="552"/>
                    </a:lnTo>
                    <a:lnTo>
                      <a:pt x="434" y="578"/>
                    </a:lnTo>
                    <a:lnTo>
                      <a:pt x="422" y="604"/>
                    </a:lnTo>
                    <a:lnTo>
                      <a:pt x="406" y="628"/>
                    </a:lnTo>
                    <a:lnTo>
                      <a:pt x="390" y="650"/>
                    </a:lnTo>
                    <a:lnTo>
                      <a:pt x="390" y="650"/>
                    </a:lnTo>
                    <a:lnTo>
                      <a:pt x="378" y="666"/>
                    </a:lnTo>
                    <a:lnTo>
                      <a:pt x="364" y="682"/>
                    </a:lnTo>
                    <a:lnTo>
                      <a:pt x="364" y="682"/>
                    </a:lnTo>
                    <a:lnTo>
                      <a:pt x="348" y="704"/>
                    </a:lnTo>
                    <a:lnTo>
                      <a:pt x="332" y="726"/>
                    </a:lnTo>
                    <a:lnTo>
                      <a:pt x="316" y="748"/>
                    </a:lnTo>
                    <a:lnTo>
                      <a:pt x="304" y="772"/>
                    </a:lnTo>
                    <a:lnTo>
                      <a:pt x="280" y="820"/>
                    </a:lnTo>
                    <a:lnTo>
                      <a:pt x="262" y="870"/>
                    </a:lnTo>
                    <a:lnTo>
                      <a:pt x="262" y="870"/>
                    </a:lnTo>
                    <a:lnTo>
                      <a:pt x="248" y="906"/>
                    </a:lnTo>
                    <a:lnTo>
                      <a:pt x="232" y="940"/>
                    </a:lnTo>
                    <a:lnTo>
                      <a:pt x="200" y="1008"/>
                    </a:lnTo>
                    <a:lnTo>
                      <a:pt x="200" y="1008"/>
                    </a:lnTo>
                    <a:lnTo>
                      <a:pt x="190" y="1036"/>
                    </a:lnTo>
                    <a:lnTo>
                      <a:pt x="186" y="1050"/>
                    </a:lnTo>
                    <a:lnTo>
                      <a:pt x="184" y="1064"/>
                    </a:lnTo>
                    <a:lnTo>
                      <a:pt x="184" y="1078"/>
                    </a:lnTo>
                    <a:lnTo>
                      <a:pt x="184" y="1092"/>
                    </a:lnTo>
                    <a:lnTo>
                      <a:pt x="186" y="1108"/>
                    </a:lnTo>
                    <a:lnTo>
                      <a:pt x="190" y="1122"/>
                    </a:lnTo>
                    <a:lnTo>
                      <a:pt x="190" y="1122"/>
                    </a:lnTo>
                    <a:lnTo>
                      <a:pt x="208" y="1116"/>
                    </a:lnTo>
                    <a:lnTo>
                      <a:pt x="224" y="1112"/>
                    </a:lnTo>
                    <a:lnTo>
                      <a:pt x="240" y="1114"/>
                    </a:lnTo>
                    <a:lnTo>
                      <a:pt x="254" y="1118"/>
                    </a:lnTo>
                    <a:lnTo>
                      <a:pt x="266" y="1124"/>
                    </a:lnTo>
                    <a:lnTo>
                      <a:pt x="278" y="1134"/>
                    </a:lnTo>
                    <a:lnTo>
                      <a:pt x="290" y="1146"/>
                    </a:lnTo>
                    <a:lnTo>
                      <a:pt x="298" y="1158"/>
                    </a:lnTo>
                    <a:lnTo>
                      <a:pt x="298" y="1158"/>
                    </a:lnTo>
                    <a:lnTo>
                      <a:pt x="344" y="1220"/>
                    </a:lnTo>
                    <a:lnTo>
                      <a:pt x="386" y="1284"/>
                    </a:lnTo>
                    <a:lnTo>
                      <a:pt x="472" y="1412"/>
                    </a:lnTo>
                    <a:lnTo>
                      <a:pt x="472" y="1412"/>
                    </a:lnTo>
                    <a:lnTo>
                      <a:pt x="480" y="1430"/>
                    </a:lnTo>
                    <a:lnTo>
                      <a:pt x="486" y="1448"/>
                    </a:lnTo>
                    <a:lnTo>
                      <a:pt x="490" y="1468"/>
                    </a:lnTo>
                    <a:lnTo>
                      <a:pt x="494" y="1488"/>
                    </a:lnTo>
                    <a:lnTo>
                      <a:pt x="494" y="1488"/>
                    </a:lnTo>
                    <a:lnTo>
                      <a:pt x="494" y="1504"/>
                    </a:lnTo>
                    <a:lnTo>
                      <a:pt x="494" y="1518"/>
                    </a:lnTo>
                    <a:lnTo>
                      <a:pt x="490" y="1532"/>
                    </a:lnTo>
                    <a:lnTo>
                      <a:pt x="484" y="1542"/>
                    </a:lnTo>
                    <a:lnTo>
                      <a:pt x="476" y="1552"/>
                    </a:lnTo>
                    <a:lnTo>
                      <a:pt x="464" y="1560"/>
                    </a:lnTo>
                    <a:lnTo>
                      <a:pt x="452" y="1566"/>
                    </a:lnTo>
                    <a:lnTo>
                      <a:pt x="438" y="1570"/>
                    </a:lnTo>
                    <a:lnTo>
                      <a:pt x="438" y="1570"/>
                    </a:lnTo>
                    <a:lnTo>
                      <a:pt x="412" y="1572"/>
                    </a:lnTo>
                    <a:lnTo>
                      <a:pt x="386" y="1572"/>
                    </a:lnTo>
                    <a:lnTo>
                      <a:pt x="360" y="1568"/>
                    </a:lnTo>
                    <a:lnTo>
                      <a:pt x="336" y="1564"/>
                    </a:lnTo>
                    <a:lnTo>
                      <a:pt x="336" y="1564"/>
                    </a:lnTo>
                    <a:lnTo>
                      <a:pt x="276" y="1550"/>
                    </a:lnTo>
                    <a:lnTo>
                      <a:pt x="216" y="1536"/>
                    </a:lnTo>
                    <a:lnTo>
                      <a:pt x="98" y="1506"/>
                    </a:lnTo>
                    <a:lnTo>
                      <a:pt x="98" y="1506"/>
                    </a:lnTo>
                    <a:lnTo>
                      <a:pt x="72" y="1500"/>
                    </a:lnTo>
                    <a:lnTo>
                      <a:pt x="60" y="1498"/>
                    </a:lnTo>
                    <a:lnTo>
                      <a:pt x="50" y="1492"/>
                    </a:lnTo>
                    <a:lnTo>
                      <a:pt x="50" y="1492"/>
                    </a:lnTo>
                    <a:lnTo>
                      <a:pt x="42" y="1484"/>
                    </a:lnTo>
                    <a:lnTo>
                      <a:pt x="36" y="1472"/>
                    </a:lnTo>
                    <a:lnTo>
                      <a:pt x="32" y="1460"/>
                    </a:lnTo>
                    <a:lnTo>
                      <a:pt x="32" y="1456"/>
                    </a:lnTo>
                    <a:lnTo>
                      <a:pt x="32" y="1452"/>
                    </a:lnTo>
                    <a:lnTo>
                      <a:pt x="32" y="1452"/>
                    </a:lnTo>
                    <a:lnTo>
                      <a:pt x="42" y="1434"/>
                    </a:lnTo>
                    <a:lnTo>
                      <a:pt x="48" y="1416"/>
                    </a:lnTo>
                    <a:lnTo>
                      <a:pt x="52" y="1396"/>
                    </a:lnTo>
                    <a:lnTo>
                      <a:pt x="52" y="1378"/>
                    </a:lnTo>
                    <a:lnTo>
                      <a:pt x="50" y="1360"/>
                    </a:lnTo>
                    <a:lnTo>
                      <a:pt x="46" y="1342"/>
                    </a:lnTo>
                    <a:lnTo>
                      <a:pt x="40" y="1324"/>
                    </a:lnTo>
                    <a:lnTo>
                      <a:pt x="30" y="1304"/>
                    </a:lnTo>
                    <a:lnTo>
                      <a:pt x="30" y="1304"/>
                    </a:lnTo>
                    <a:lnTo>
                      <a:pt x="26" y="1294"/>
                    </a:lnTo>
                    <a:lnTo>
                      <a:pt x="24" y="1286"/>
                    </a:lnTo>
                    <a:lnTo>
                      <a:pt x="26" y="1278"/>
                    </a:lnTo>
                    <a:lnTo>
                      <a:pt x="28" y="1272"/>
                    </a:lnTo>
                    <a:lnTo>
                      <a:pt x="34" y="1266"/>
                    </a:lnTo>
                    <a:lnTo>
                      <a:pt x="42" y="1262"/>
                    </a:lnTo>
                    <a:lnTo>
                      <a:pt x="52" y="1260"/>
                    </a:lnTo>
                    <a:lnTo>
                      <a:pt x="64" y="1258"/>
                    </a:lnTo>
                    <a:lnTo>
                      <a:pt x="64" y="1258"/>
                    </a:lnTo>
                    <a:lnTo>
                      <a:pt x="88" y="1258"/>
                    </a:lnTo>
                    <a:lnTo>
                      <a:pt x="114" y="1256"/>
                    </a:lnTo>
                    <a:lnTo>
                      <a:pt x="114" y="1256"/>
                    </a:lnTo>
                    <a:lnTo>
                      <a:pt x="130" y="1252"/>
                    </a:lnTo>
                    <a:lnTo>
                      <a:pt x="142" y="1246"/>
                    </a:lnTo>
                    <a:lnTo>
                      <a:pt x="154" y="1238"/>
                    </a:lnTo>
                    <a:lnTo>
                      <a:pt x="162" y="1230"/>
                    </a:lnTo>
                    <a:lnTo>
                      <a:pt x="168" y="1218"/>
                    </a:lnTo>
                    <a:lnTo>
                      <a:pt x="172" y="1204"/>
                    </a:lnTo>
                    <a:lnTo>
                      <a:pt x="174" y="1188"/>
                    </a:lnTo>
                    <a:lnTo>
                      <a:pt x="174" y="1170"/>
                    </a:lnTo>
                    <a:lnTo>
                      <a:pt x="174" y="1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03" name="Freeform 6"/>
              <p:cNvSpPr>
                <a:spLocks noEditPoints="1"/>
              </p:cNvSpPr>
              <p:nvPr/>
            </p:nvSpPr>
            <p:spPr bwMode="auto">
              <a:xfrm>
                <a:off x="3230" y="1393"/>
                <a:ext cx="1374" cy="1620"/>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104" name="Freeform 7"/>
              <p:cNvSpPr>
                <a:spLocks/>
              </p:cNvSpPr>
              <p:nvPr/>
            </p:nvSpPr>
            <p:spPr bwMode="auto">
              <a:xfrm>
                <a:off x="3504" y="1627"/>
                <a:ext cx="732" cy="1284"/>
              </a:xfrm>
              <a:custGeom>
                <a:avLst/>
                <a:gdLst>
                  <a:gd name="T0" fmla="*/ 280 w 732"/>
                  <a:gd name="T1" fmla="*/ 374 h 1284"/>
                  <a:gd name="T2" fmla="*/ 334 w 732"/>
                  <a:gd name="T3" fmla="*/ 396 h 1284"/>
                  <a:gd name="T4" fmla="*/ 508 w 732"/>
                  <a:gd name="T5" fmla="*/ 276 h 1284"/>
                  <a:gd name="T6" fmla="*/ 374 w 732"/>
                  <a:gd name="T7" fmla="*/ 330 h 1284"/>
                  <a:gd name="T8" fmla="*/ 308 w 732"/>
                  <a:gd name="T9" fmla="*/ 332 h 1284"/>
                  <a:gd name="T10" fmla="*/ 306 w 732"/>
                  <a:gd name="T11" fmla="*/ 304 h 1284"/>
                  <a:gd name="T12" fmla="*/ 518 w 732"/>
                  <a:gd name="T13" fmla="*/ 232 h 1284"/>
                  <a:gd name="T14" fmla="*/ 468 w 732"/>
                  <a:gd name="T15" fmla="*/ 240 h 1284"/>
                  <a:gd name="T16" fmla="*/ 320 w 732"/>
                  <a:gd name="T17" fmla="*/ 280 h 1284"/>
                  <a:gd name="T18" fmla="*/ 240 w 732"/>
                  <a:gd name="T19" fmla="*/ 242 h 1284"/>
                  <a:gd name="T20" fmla="*/ 230 w 732"/>
                  <a:gd name="T21" fmla="*/ 194 h 1284"/>
                  <a:gd name="T22" fmla="*/ 286 w 732"/>
                  <a:gd name="T23" fmla="*/ 140 h 1284"/>
                  <a:gd name="T24" fmla="*/ 290 w 732"/>
                  <a:gd name="T25" fmla="*/ 84 h 1284"/>
                  <a:gd name="T26" fmla="*/ 258 w 732"/>
                  <a:gd name="T27" fmla="*/ 58 h 1284"/>
                  <a:gd name="T28" fmla="*/ 236 w 732"/>
                  <a:gd name="T29" fmla="*/ 94 h 1284"/>
                  <a:gd name="T30" fmla="*/ 254 w 732"/>
                  <a:gd name="T31" fmla="*/ 152 h 1284"/>
                  <a:gd name="T32" fmla="*/ 226 w 732"/>
                  <a:gd name="T33" fmla="*/ 142 h 1284"/>
                  <a:gd name="T34" fmla="*/ 218 w 732"/>
                  <a:gd name="T35" fmla="*/ 80 h 1284"/>
                  <a:gd name="T36" fmla="*/ 258 w 732"/>
                  <a:gd name="T37" fmla="*/ 10 h 1284"/>
                  <a:gd name="T38" fmla="*/ 304 w 732"/>
                  <a:gd name="T39" fmla="*/ 38 h 1284"/>
                  <a:gd name="T40" fmla="*/ 378 w 732"/>
                  <a:gd name="T41" fmla="*/ 124 h 1284"/>
                  <a:gd name="T42" fmla="*/ 434 w 732"/>
                  <a:gd name="T43" fmla="*/ 6 h 1284"/>
                  <a:gd name="T44" fmla="*/ 496 w 732"/>
                  <a:gd name="T45" fmla="*/ 4 h 1284"/>
                  <a:gd name="T46" fmla="*/ 550 w 732"/>
                  <a:gd name="T47" fmla="*/ 104 h 1284"/>
                  <a:gd name="T48" fmla="*/ 534 w 732"/>
                  <a:gd name="T49" fmla="*/ 154 h 1284"/>
                  <a:gd name="T50" fmla="*/ 516 w 732"/>
                  <a:gd name="T51" fmla="*/ 106 h 1284"/>
                  <a:gd name="T52" fmla="*/ 476 w 732"/>
                  <a:gd name="T53" fmla="*/ 56 h 1284"/>
                  <a:gd name="T54" fmla="*/ 436 w 732"/>
                  <a:gd name="T55" fmla="*/ 74 h 1284"/>
                  <a:gd name="T56" fmla="*/ 422 w 732"/>
                  <a:gd name="T57" fmla="*/ 128 h 1284"/>
                  <a:gd name="T58" fmla="*/ 494 w 732"/>
                  <a:gd name="T59" fmla="*/ 172 h 1284"/>
                  <a:gd name="T60" fmla="*/ 542 w 732"/>
                  <a:gd name="T61" fmla="*/ 198 h 1284"/>
                  <a:gd name="T62" fmla="*/ 538 w 732"/>
                  <a:gd name="T63" fmla="*/ 248 h 1284"/>
                  <a:gd name="T64" fmla="*/ 558 w 732"/>
                  <a:gd name="T65" fmla="*/ 340 h 1284"/>
                  <a:gd name="T66" fmla="*/ 596 w 732"/>
                  <a:gd name="T67" fmla="*/ 418 h 1284"/>
                  <a:gd name="T68" fmla="*/ 698 w 732"/>
                  <a:gd name="T69" fmla="*/ 670 h 1284"/>
                  <a:gd name="T70" fmla="*/ 706 w 732"/>
                  <a:gd name="T71" fmla="*/ 788 h 1284"/>
                  <a:gd name="T72" fmla="*/ 696 w 732"/>
                  <a:gd name="T73" fmla="*/ 878 h 1284"/>
                  <a:gd name="T74" fmla="*/ 638 w 732"/>
                  <a:gd name="T75" fmla="*/ 948 h 1284"/>
                  <a:gd name="T76" fmla="*/ 638 w 732"/>
                  <a:gd name="T77" fmla="*/ 1122 h 1284"/>
                  <a:gd name="T78" fmla="*/ 612 w 732"/>
                  <a:gd name="T79" fmla="*/ 1278 h 1284"/>
                  <a:gd name="T80" fmla="*/ 612 w 732"/>
                  <a:gd name="T81" fmla="*/ 1212 h 1284"/>
                  <a:gd name="T82" fmla="*/ 618 w 732"/>
                  <a:gd name="T83" fmla="*/ 1110 h 1284"/>
                  <a:gd name="T84" fmla="*/ 538 w 732"/>
                  <a:gd name="T85" fmla="*/ 1170 h 1284"/>
                  <a:gd name="T86" fmla="*/ 418 w 732"/>
                  <a:gd name="T87" fmla="*/ 1212 h 1284"/>
                  <a:gd name="T88" fmla="*/ 250 w 732"/>
                  <a:gd name="T89" fmla="*/ 1178 h 1284"/>
                  <a:gd name="T90" fmla="*/ 280 w 732"/>
                  <a:gd name="T91" fmla="*/ 1256 h 1284"/>
                  <a:gd name="T92" fmla="*/ 232 w 732"/>
                  <a:gd name="T93" fmla="*/ 1134 h 1284"/>
                  <a:gd name="T94" fmla="*/ 254 w 732"/>
                  <a:gd name="T95" fmla="*/ 1076 h 1284"/>
                  <a:gd name="T96" fmla="*/ 52 w 732"/>
                  <a:gd name="T97" fmla="*/ 890 h 1284"/>
                  <a:gd name="T98" fmla="*/ 0 w 732"/>
                  <a:gd name="T99" fmla="*/ 796 h 1284"/>
                  <a:gd name="T100" fmla="*/ 10 w 732"/>
                  <a:gd name="T101" fmla="*/ 784 h 1284"/>
                  <a:gd name="T102" fmla="*/ 64 w 732"/>
                  <a:gd name="T103" fmla="*/ 870 h 1284"/>
                  <a:gd name="T104" fmla="*/ 76 w 732"/>
                  <a:gd name="T105" fmla="*/ 736 h 1284"/>
                  <a:gd name="T106" fmla="*/ 160 w 732"/>
                  <a:gd name="T107" fmla="*/ 538 h 1284"/>
                  <a:gd name="T108" fmla="*/ 164 w 732"/>
                  <a:gd name="T109" fmla="*/ 500 h 1284"/>
                  <a:gd name="T110" fmla="*/ 196 w 732"/>
                  <a:gd name="T111" fmla="*/ 392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1284">
                    <a:moveTo>
                      <a:pt x="230" y="312"/>
                    </a:moveTo>
                    <a:lnTo>
                      <a:pt x="230" y="312"/>
                    </a:lnTo>
                    <a:lnTo>
                      <a:pt x="254" y="344"/>
                    </a:lnTo>
                    <a:lnTo>
                      <a:pt x="266" y="360"/>
                    </a:lnTo>
                    <a:lnTo>
                      <a:pt x="280" y="374"/>
                    </a:lnTo>
                    <a:lnTo>
                      <a:pt x="280" y="374"/>
                    </a:lnTo>
                    <a:lnTo>
                      <a:pt x="294" y="384"/>
                    </a:lnTo>
                    <a:lnTo>
                      <a:pt x="308" y="392"/>
                    </a:lnTo>
                    <a:lnTo>
                      <a:pt x="324" y="396"/>
                    </a:lnTo>
                    <a:lnTo>
                      <a:pt x="330" y="396"/>
                    </a:lnTo>
                    <a:lnTo>
                      <a:pt x="334" y="396"/>
                    </a:lnTo>
                    <a:lnTo>
                      <a:pt x="334" y="396"/>
                    </a:lnTo>
                    <a:lnTo>
                      <a:pt x="380" y="370"/>
                    </a:lnTo>
                    <a:lnTo>
                      <a:pt x="424" y="344"/>
                    </a:lnTo>
                    <a:lnTo>
                      <a:pt x="512" y="288"/>
                    </a:lnTo>
                    <a:lnTo>
                      <a:pt x="512" y="288"/>
                    </a:lnTo>
                    <a:lnTo>
                      <a:pt x="508" y="276"/>
                    </a:lnTo>
                    <a:lnTo>
                      <a:pt x="508" y="276"/>
                    </a:lnTo>
                    <a:lnTo>
                      <a:pt x="488" y="280"/>
                    </a:lnTo>
                    <a:lnTo>
                      <a:pt x="468" y="286"/>
                    </a:lnTo>
                    <a:lnTo>
                      <a:pt x="468" y="286"/>
                    </a:lnTo>
                    <a:lnTo>
                      <a:pt x="422" y="310"/>
                    </a:lnTo>
                    <a:lnTo>
                      <a:pt x="398" y="320"/>
                    </a:lnTo>
                    <a:lnTo>
                      <a:pt x="374" y="330"/>
                    </a:lnTo>
                    <a:lnTo>
                      <a:pt x="374" y="330"/>
                    </a:lnTo>
                    <a:lnTo>
                      <a:pt x="360" y="334"/>
                    </a:lnTo>
                    <a:lnTo>
                      <a:pt x="348" y="336"/>
                    </a:lnTo>
                    <a:lnTo>
                      <a:pt x="334" y="338"/>
                    </a:lnTo>
                    <a:lnTo>
                      <a:pt x="322" y="336"/>
                    </a:lnTo>
                    <a:lnTo>
                      <a:pt x="308" y="332"/>
                    </a:lnTo>
                    <a:lnTo>
                      <a:pt x="296" y="326"/>
                    </a:lnTo>
                    <a:lnTo>
                      <a:pt x="284" y="314"/>
                    </a:lnTo>
                    <a:lnTo>
                      <a:pt x="272" y="300"/>
                    </a:lnTo>
                    <a:lnTo>
                      <a:pt x="272" y="300"/>
                    </a:lnTo>
                    <a:lnTo>
                      <a:pt x="290" y="302"/>
                    </a:lnTo>
                    <a:lnTo>
                      <a:pt x="306" y="304"/>
                    </a:lnTo>
                    <a:lnTo>
                      <a:pt x="340" y="300"/>
                    </a:lnTo>
                    <a:lnTo>
                      <a:pt x="372" y="294"/>
                    </a:lnTo>
                    <a:lnTo>
                      <a:pt x="402" y="284"/>
                    </a:lnTo>
                    <a:lnTo>
                      <a:pt x="432" y="272"/>
                    </a:lnTo>
                    <a:lnTo>
                      <a:pt x="460" y="260"/>
                    </a:lnTo>
                    <a:lnTo>
                      <a:pt x="518" y="232"/>
                    </a:lnTo>
                    <a:lnTo>
                      <a:pt x="518" y="232"/>
                    </a:lnTo>
                    <a:lnTo>
                      <a:pt x="518" y="226"/>
                    </a:lnTo>
                    <a:lnTo>
                      <a:pt x="514" y="210"/>
                    </a:lnTo>
                    <a:lnTo>
                      <a:pt x="514" y="210"/>
                    </a:lnTo>
                    <a:lnTo>
                      <a:pt x="492" y="226"/>
                    </a:lnTo>
                    <a:lnTo>
                      <a:pt x="468" y="240"/>
                    </a:lnTo>
                    <a:lnTo>
                      <a:pt x="444" y="252"/>
                    </a:lnTo>
                    <a:lnTo>
                      <a:pt x="420" y="260"/>
                    </a:lnTo>
                    <a:lnTo>
                      <a:pt x="396" y="266"/>
                    </a:lnTo>
                    <a:lnTo>
                      <a:pt x="370" y="272"/>
                    </a:lnTo>
                    <a:lnTo>
                      <a:pt x="320" y="280"/>
                    </a:lnTo>
                    <a:lnTo>
                      <a:pt x="320" y="280"/>
                    </a:lnTo>
                    <a:lnTo>
                      <a:pt x="302" y="280"/>
                    </a:lnTo>
                    <a:lnTo>
                      <a:pt x="288" y="276"/>
                    </a:lnTo>
                    <a:lnTo>
                      <a:pt x="274" y="270"/>
                    </a:lnTo>
                    <a:lnTo>
                      <a:pt x="262" y="262"/>
                    </a:lnTo>
                    <a:lnTo>
                      <a:pt x="252" y="254"/>
                    </a:lnTo>
                    <a:lnTo>
                      <a:pt x="240" y="242"/>
                    </a:lnTo>
                    <a:lnTo>
                      <a:pt x="220" y="222"/>
                    </a:lnTo>
                    <a:lnTo>
                      <a:pt x="220" y="222"/>
                    </a:lnTo>
                    <a:lnTo>
                      <a:pt x="220" y="220"/>
                    </a:lnTo>
                    <a:lnTo>
                      <a:pt x="220" y="216"/>
                    </a:lnTo>
                    <a:lnTo>
                      <a:pt x="224" y="206"/>
                    </a:lnTo>
                    <a:lnTo>
                      <a:pt x="230" y="194"/>
                    </a:lnTo>
                    <a:lnTo>
                      <a:pt x="236" y="184"/>
                    </a:lnTo>
                    <a:lnTo>
                      <a:pt x="236" y="184"/>
                    </a:lnTo>
                    <a:lnTo>
                      <a:pt x="248" y="172"/>
                    </a:lnTo>
                    <a:lnTo>
                      <a:pt x="260" y="162"/>
                    </a:lnTo>
                    <a:lnTo>
                      <a:pt x="286" y="140"/>
                    </a:lnTo>
                    <a:lnTo>
                      <a:pt x="286" y="140"/>
                    </a:lnTo>
                    <a:lnTo>
                      <a:pt x="296" y="126"/>
                    </a:lnTo>
                    <a:lnTo>
                      <a:pt x="300" y="120"/>
                    </a:lnTo>
                    <a:lnTo>
                      <a:pt x="300" y="112"/>
                    </a:lnTo>
                    <a:lnTo>
                      <a:pt x="300" y="112"/>
                    </a:lnTo>
                    <a:lnTo>
                      <a:pt x="296" y="98"/>
                    </a:lnTo>
                    <a:lnTo>
                      <a:pt x="290" y="84"/>
                    </a:lnTo>
                    <a:lnTo>
                      <a:pt x="284" y="70"/>
                    </a:lnTo>
                    <a:lnTo>
                      <a:pt x="276" y="58"/>
                    </a:lnTo>
                    <a:lnTo>
                      <a:pt x="276" y="58"/>
                    </a:lnTo>
                    <a:lnTo>
                      <a:pt x="272" y="56"/>
                    </a:lnTo>
                    <a:lnTo>
                      <a:pt x="268" y="56"/>
                    </a:lnTo>
                    <a:lnTo>
                      <a:pt x="258" y="58"/>
                    </a:lnTo>
                    <a:lnTo>
                      <a:pt x="248" y="60"/>
                    </a:lnTo>
                    <a:lnTo>
                      <a:pt x="244" y="62"/>
                    </a:lnTo>
                    <a:lnTo>
                      <a:pt x="242" y="64"/>
                    </a:lnTo>
                    <a:lnTo>
                      <a:pt x="242" y="64"/>
                    </a:lnTo>
                    <a:lnTo>
                      <a:pt x="238" y="80"/>
                    </a:lnTo>
                    <a:lnTo>
                      <a:pt x="236" y="94"/>
                    </a:lnTo>
                    <a:lnTo>
                      <a:pt x="234" y="110"/>
                    </a:lnTo>
                    <a:lnTo>
                      <a:pt x="236" y="124"/>
                    </a:lnTo>
                    <a:lnTo>
                      <a:pt x="236" y="124"/>
                    </a:lnTo>
                    <a:lnTo>
                      <a:pt x="238" y="132"/>
                    </a:lnTo>
                    <a:lnTo>
                      <a:pt x="242" y="138"/>
                    </a:lnTo>
                    <a:lnTo>
                      <a:pt x="254" y="152"/>
                    </a:lnTo>
                    <a:lnTo>
                      <a:pt x="254" y="152"/>
                    </a:lnTo>
                    <a:lnTo>
                      <a:pt x="248" y="156"/>
                    </a:lnTo>
                    <a:lnTo>
                      <a:pt x="246" y="158"/>
                    </a:lnTo>
                    <a:lnTo>
                      <a:pt x="246" y="158"/>
                    </a:lnTo>
                    <a:lnTo>
                      <a:pt x="234" y="150"/>
                    </a:lnTo>
                    <a:lnTo>
                      <a:pt x="226" y="142"/>
                    </a:lnTo>
                    <a:lnTo>
                      <a:pt x="220" y="134"/>
                    </a:lnTo>
                    <a:lnTo>
                      <a:pt x="216" y="122"/>
                    </a:lnTo>
                    <a:lnTo>
                      <a:pt x="214" y="112"/>
                    </a:lnTo>
                    <a:lnTo>
                      <a:pt x="214" y="102"/>
                    </a:lnTo>
                    <a:lnTo>
                      <a:pt x="218" y="80"/>
                    </a:lnTo>
                    <a:lnTo>
                      <a:pt x="218" y="80"/>
                    </a:lnTo>
                    <a:lnTo>
                      <a:pt x="222" y="62"/>
                    </a:lnTo>
                    <a:lnTo>
                      <a:pt x="232" y="44"/>
                    </a:lnTo>
                    <a:lnTo>
                      <a:pt x="244" y="26"/>
                    </a:lnTo>
                    <a:lnTo>
                      <a:pt x="256" y="10"/>
                    </a:lnTo>
                    <a:lnTo>
                      <a:pt x="256" y="10"/>
                    </a:lnTo>
                    <a:lnTo>
                      <a:pt x="258" y="10"/>
                    </a:lnTo>
                    <a:lnTo>
                      <a:pt x="264" y="12"/>
                    </a:lnTo>
                    <a:lnTo>
                      <a:pt x="278" y="18"/>
                    </a:lnTo>
                    <a:lnTo>
                      <a:pt x="294" y="26"/>
                    </a:lnTo>
                    <a:lnTo>
                      <a:pt x="300" y="32"/>
                    </a:lnTo>
                    <a:lnTo>
                      <a:pt x="304" y="38"/>
                    </a:lnTo>
                    <a:lnTo>
                      <a:pt x="304" y="38"/>
                    </a:lnTo>
                    <a:lnTo>
                      <a:pt x="312" y="56"/>
                    </a:lnTo>
                    <a:lnTo>
                      <a:pt x="318" y="76"/>
                    </a:lnTo>
                    <a:lnTo>
                      <a:pt x="328" y="120"/>
                    </a:lnTo>
                    <a:lnTo>
                      <a:pt x="328" y="120"/>
                    </a:lnTo>
                    <a:lnTo>
                      <a:pt x="378" y="124"/>
                    </a:lnTo>
                    <a:lnTo>
                      <a:pt x="378" y="124"/>
                    </a:lnTo>
                    <a:lnTo>
                      <a:pt x="400" y="68"/>
                    </a:lnTo>
                    <a:lnTo>
                      <a:pt x="412" y="40"/>
                    </a:lnTo>
                    <a:lnTo>
                      <a:pt x="426" y="14"/>
                    </a:lnTo>
                    <a:lnTo>
                      <a:pt x="426" y="14"/>
                    </a:lnTo>
                    <a:lnTo>
                      <a:pt x="428" y="10"/>
                    </a:lnTo>
                    <a:lnTo>
                      <a:pt x="434" y="6"/>
                    </a:lnTo>
                    <a:lnTo>
                      <a:pt x="448" y="2"/>
                    </a:lnTo>
                    <a:lnTo>
                      <a:pt x="464" y="0"/>
                    </a:lnTo>
                    <a:lnTo>
                      <a:pt x="480" y="0"/>
                    </a:lnTo>
                    <a:lnTo>
                      <a:pt x="480" y="0"/>
                    </a:lnTo>
                    <a:lnTo>
                      <a:pt x="488" y="2"/>
                    </a:lnTo>
                    <a:lnTo>
                      <a:pt x="496" y="4"/>
                    </a:lnTo>
                    <a:lnTo>
                      <a:pt x="512" y="12"/>
                    </a:lnTo>
                    <a:lnTo>
                      <a:pt x="524" y="26"/>
                    </a:lnTo>
                    <a:lnTo>
                      <a:pt x="536" y="42"/>
                    </a:lnTo>
                    <a:lnTo>
                      <a:pt x="544" y="60"/>
                    </a:lnTo>
                    <a:lnTo>
                      <a:pt x="548" y="82"/>
                    </a:lnTo>
                    <a:lnTo>
                      <a:pt x="550" y="104"/>
                    </a:lnTo>
                    <a:lnTo>
                      <a:pt x="550" y="128"/>
                    </a:lnTo>
                    <a:lnTo>
                      <a:pt x="550" y="128"/>
                    </a:lnTo>
                    <a:lnTo>
                      <a:pt x="546" y="142"/>
                    </a:lnTo>
                    <a:lnTo>
                      <a:pt x="544" y="148"/>
                    </a:lnTo>
                    <a:lnTo>
                      <a:pt x="540" y="152"/>
                    </a:lnTo>
                    <a:lnTo>
                      <a:pt x="534" y="154"/>
                    </a:lnTo>
                    <a:lnTo>
                      <a:pt x="528" y="156"/>
                    </a:lnTo>
                    <a:lnTo>
                      <a:pt x="522" y="156"/>
                    </a:lnTo>
                    <a:lnTo>
                      <a:pt x="514" y="154"/>
                    </a:lnTo>
                    <a:lnTo>
                      <a:pt x="514" y="154"/>
                    </a:lnTo>
                    <a:lnTo>
                      <a:pt x="516" y="120"/>
                    </a:lnTo>
                    <a:lnTo>
                      <a:pt x="516" y="106"/>
                    </a:lnTo>
                    <a:lnTo>
                      <a:pt x="512" y="92"/>
                    </a:lnTo>
                    <a:lnTo>
                      <a:pt x="512" y="92"/>
                    </a:lnTo>
                    <a:lnTo>
                      <a:pt x="504" y="78"/>
                    </a:lnTo>
                    <a:lnTo>
                      <a:pt x="494" y="68"/>
                    </a:lnTo>
                    <a:lnTo>
                      <a:pt x="482" y="58"/>
                    </a:lnTo>
                    <a:lnTo>
                      <a:pt x="476" y="56"/>
                    </a:lnTo>
                    <a:lnTo>
                      <a:pt x="470" y="54"/>
                    </a:lnTo>
                    <a:lnTo>
                      <a:pt x="470" y="54"/>
                    </a:lnTo>
                    <a:lnTo>
                      <a:pt x="464" y="54"/>
                    </a:lnTo>
                    <a:lnTo>
                      <a:pt x="458" y="56"/>
                    </a:lnTo>
                    <a:lnTo>
                      <a:pt x="446" y="64"/>
                    </a:lnTo>
                    <a:lnTo>
                      <a:pt x="436" y="74"/>
                    </a:lnTo>
                    <a:lnTo>
                      <a:pt x="428" y="86"/>
                    </a:lnTo>
                    <a:lnTo>
                      <a:pt x="428" y="86"/>
                    </a:lnTo>
                    <a:lnTo>
                      <a:pt x="422" y="102"/>
                    </a:lnTo>
                    <a:lnTo>
                      <a:pt x="422" y="110"/>
                    </a:lnTo>
                    <a:lnTo>
                      <a:pt x="422" y="120"/>
                    </a:lnTo>
                    <a:lnTo>
                      <a:pt x="422" y="128"/>
                    </a:lnTo>
                    <a:lnTo>
                      <a:pt x="426" y="136"/>
                    </a:lnTo>
                    <a:lnTo>
                      <a:pt x="434" y="142"/>
                    </a:lnTo>
                    <a:lnTo>
                      <a:pt x="442" y="148"/>
                    </a:lnTo>
                    <a:lnTo>
                      <a:pt x="442" y="148"/>
                    </a:lnTo>
                    <a:lnTo>
                      <a:pt x="476" y="166"/>
                    </a:lnTo>
                    <a:lnTo>
                      <a:pt x="494" y="172"/>
                    </a:lnTo>
                    <a:lnTo>
                      <a:pt x="512" y="178"/>
                    </a:lnTo>
                    <a:lnTo>
                      <a:pt x="512" y="178"/>
                    </a:lnTo>
                    <a:lnTo>
                      <a:pt x="522" y="182"/>
                    </a:lnTo>
                    <a:lnTo>
                      <a:pt x="530" y="186"/>
                    </a:lnTo>
                    <a:lnTo>
                      <a:pt x="538" y="192"/>
                    </a:lnTo>
                    <a:lnTo>
                      <a:pt x="542" y="198"/>
                    </a:lnTo>
                    <a:lnTo>
                      <a:pt x="546" y="204"/>
                    </a:lnTo>
                    <a:lnTo>
                      <a:pt x="546" y="212"/>
                    </a:lnTo>
                    <a:lnTo>
                      <a:pt x="546" y="222"/>
                    </a:lnTo>
                    <a:lnTo>
                      <a:pt x="542" y="232"/>
                    </a:lnTo>
                    <a:lnTo>
                      <a:pt x="542" y="232"/>
                    </a:lnTo>
                    <a:lnTo>
                      <a:pt x="538" y="248"/>
                    </a:lnTo>
                    <a:lnTo>
                      <a:pt x="536" y="264"/>
                    </a:lnTo>
                    <a:lnTo>
                      <a:pt x="536" y="280"/>
                    </a:lnTo>
                    <a:lnTo>
                      <a:pt x="538" y="296"/>
                    </a:lnTo>
                    <a:lnTo>
                      <a:pt x="542" y="312"/>
                    </a:lnTo>
                    <a:lnTo>
                      <a:pt x="548" y="326"/>
                    </a:lnTo>
                    <a:lnTo>
                      <a:pt x="558" y="340"/>
                    </a:lnTo>
                    <a:lnTo>
                      <a:pt x="568" y="354"/>
                    </a:lnTo>
                    <a:lnTo>
                      <a:pt x="568" y="354"/>
                    </a:lnTo>
                    <a:lnTo>
                      <a:pt x="572" y="360"/>
                    </a:lnTo>
                    <a:lnTo>
                      <a:pt x="576" y="368"/>
                    </a:lnTo>
                    <a:lnTo>
                      <a:pt x="576" y="368"/>
                    </a:lnTo>
                    <a:lnTo>
                      <a:pt x="596" y="418"/>
                    </a:lnTo>
                    <a:lnTo>
                      <a:pt x="620" y="468"/>
                    </a:lnTo>
                    <a:lnTo>
                      <a:pt x="642" y="516"/>
                    </a:lnTo>
                    <a:lnTo>
                      <a:pt x="664" y="566"/>
                    </a:lnTo>
                    <a:lnTo>
                      <a:pt x="684" y="618"/>
                    </a:lnTo>
                    <a:lnTo>
                      <a:pt x="692" y="644"/>
                    </a:lnTo>
                    <a:lnTo>
                      <a:pt x="698" y="670"/>
                    </a:lnTo>
                    <a:lnTo>
                      <a:pt x="702" y="696"/>
                    </a:lnTo>
                    <a:lnTo>
                      <a:pt x="706" y="724"/>
                    </a:lnTo>
                    <a:lnTo>
                      <a:pt x="708" y="752"/>
                    </a:lnTo>
                    <a:lnTo>
                      <a:pt x="706" y="780"/>
                    </a:lnTo>
                    <a:lnTo>
                      <a:pt x="706" y="780"/>
                    </a:lnTo>
                    <a:lnTo>
                      <a:pt x="706" y="788"/>
                    </a:lnTo>
                    <a:lnTo>
                      <a:pt x="708" y="796"/>
                    </a:lnTo>
                    <a:lnTo>
                      <a:pt x="714" y="814"/>
                    </a:lnTo>
                    <a:lnTo>
                      <a:pt x="724" y="832"/>
                    </a:lnTo>
                    <a:lnTo>
                      <a:pt x="732" y="850"/>
                    </a:lnTo>
                    <a:lnTo>
                      <a:pt x="732" y="850"/>
                    </a:lnTo>
                    <a:lnTo>
                      <a:pt x="696" y="878"/>
                    </a:lnTo>
                    <a:lnTo>
                      <a:pt x="674" y="896"/>
                    </a:lnTo>
                    <a:lnTo>
                      <a:pt x="654" y="916"/>
                    </a:lnTo>
                    <a:lnTo>
                      <a:pt x="654" y="916"/>
                    </a:lnTo>
                    <a:lnTo>
                      <a:pt x="650" y="922"/>
                    </a:lnTo>
                    <a:lnTo>
                      <a:pt x="644" y="930"/>
                    </a:lnTo>
                    <a:lnTo>
                      <a:pt x="638" y="948"/>
                    </a:lnTo>
                    <a:lnTo>
                      <a:pt x="636" y="966"/>
                    </a:lnTo>
                    <a:lnTo>
                      <a:pt x="634" y="986"/>
                    </a:lnTo>
                    <a:lnTo>
                      <a:pt x="634" y="986"/>
                    </a:lnTo>
                    <a:lnTo>
                      <a:pt x="634" y="1032"/>
                    </a:lnTo>
                    <a:lnTo>
                      <a:pt x="636" y="1076"/>
                    </a:lnTo>
                    <a:lnTo>
                      <a:pt x="638" y="1122"/>
                    </a:lnTo>
                    <a:lnTo>
                      <a:pt x="640" y="1168"/>
                    </a:lnTo>
                    <a:lnTo>
                      <a:pt x="640" y="1168"/>
                    </a:lnTo>
                    <a:lnTo>
                      <a:pt x="636" y="1196"/>
                    </a:lnTo>
                    <a:lnTo>
                      <a:pt x="630" y="1224"/>
                    </a:lnTo>
                    <a:lnTo>
                      <a:pt x="622" y="1252"/>
                    </a:lnTo>
                    <a:lnTo>
                      <a:pt x="612" y="1278"/>
                    </a:lnTo>
                    <a:lnTo>
                      <a:pt x="612" y="1278"/>
                    </a:lnTo>
                    <a:lnTo>
                      <a:pt x="610" y="1268"/>
                    </a:lnTo>
                    <a:lnTo>
                      <a:pt x="608" y="1256"/>
                    </a:lnTo>
                    <a:lnTo>
                      <a:pt x="608" y="1246"/>
                    </a:lnTo>
                    <a:lnTo>
                      <a:pt x="608" y="1234"/>
                    </a:lnTo>
                    <a:lnTo>
                      <a:pt x="612" y="1212"/>
                    </a:lnTo>
                    <a:lnTo>
                      <a:pt x="618" y="1190"/>
                    </a:lnTo>
                    <a:lnTo>
                      <a:pt x="622" y="1168"/>
                    </a:lnTo>
                    <a:lnTo>
                      <a:pt x="624" y="1146"/>
                    </a:lnTo>
                    <a:lnTo>
                      <a:pt x="624" y="1134"/>
                    </a:lnTo>
                    <a:lnTo>
                      <a:pt x="622" y="1122"/>
                    </a:lnTo>
                    <a:lnTo>
                      <a:pt x="618" y="1110"/>
                    </a:lnTo>
                    <a:lnTo>
                      <a:pt x="612" y="1096"/>
                    </a:lnTo>
                    <a:lnTo>
                      <a:pt x="612" y="1096"/>
                    </a:lnTo>
                    <a:lnTo>
                      <a:pt x="596" y="1120"/>
                    </a:lnTo>
                    <a:lnTo>
                      <a:pt x="578" y="1138"/>
                    </a:lnTo>
                    <a:lnTo>
                      <a:pt x="558" y="1156"/>
                    </a:lnTo>
                    <a:lnTo>
                      <a:pt x="538" y="1170"/>
                    </a:lnTo>
                    <a:lnTo>
                      <a:pt x="516" y="1184"/>
                    </a:lnTo>
                    <a:lnTo>
                      <a:pt x="494" y="1194"/>
                    </a:lnTo>
                    <a:lnTo>
                      <a:pt x="470" y="1202"/>
                    </a:lnTo>
                    <a:lnTo>
                      <a:pt x="444" y="1208"/>
                    </a:lnTo>
                    <a:lnTo>
                      <a:pt x="444" y="1208"/>
                    </a:lnTo>
                    <a:lnTo>
                      <a:pt x="418" y="1212"/>
                    </a:lnTo>
                    <a:lnTo>
                      <a:pt x="392" y="1212"/>
                    </a:lnTo>
                    <a:lnTo>
                      <a:pt x="368" y="1210"/>
                    </a:lnTo>
                    <a:lnTo>
                      <a:pt x="344" y="1206"/>
                    </a:lnTo>
                    <a:lnTo>
                      <a:pt x="320" y="1200"/>
                    </a:lnTo>
                    <a:lnTo>
                      <a:pt x="296" y="1194"/>
                    </a:lnTo>
                    <a:lnTo>
                      <a:pt x="250" y="1178"/>
                    </a:lnTo>
                    <a:lnTo>
                      <a:pt x="250" y="1178"/>
                    </a:lnTo>
                    <a:lnTo>
                      <a:pt x="254" y="1192"/>
                    </a:lnTo>
                    <a:lnTo>
                      <a:pt x="260" y="1204"/>
                    </a:lnTo>
                    <a:lnTo>
                      <a:pt x="274" y="1230"/>
                    </a:lnTo>
                    <a:lnTo>
                      <a:pt x="278" y="1244"/>
                    </a:lnTo>
                    <a:lnTo>
                      <a:pt x="280" y="1256"/>
                    </a:lnTo>
                    <a:lnTo>
                      <a:pt x="278" y="1270"/>
                    </a:lnTo>
                    <a:lnTo>
                      <a:pt x="272" y="1284"/>
                    </a:lnTo>
                    <a:lnTo>
                      <a:pt x="272" y="1284"/>
                    </a:lnTo>
                    <a:lnTo>
                      <a:pt x="212" y="1148"/>
                    </a:lnTo>
                    <a:lnTo>
                      <a:pt x="212" y="1148"/>
                    </a:lnTo>
                    <a:lnTo>
                      <a:pt x="232" y="1134"/>
                    </a:lnTo>
                    <a:lnTo>
                      <a:pt x="246" y="1120"/>
                    </a:lnTo>
                    <a:lnTo>
                      <a:pt x="254" y="1106"/>
                    </a:lnTo>
                    <a:lnTo>
                      <a:pt x="256" y="1098"/>
                    </a:lnTo>
                    <a:lnTo>
                      <a:pt x="258" y="1090"/>
                    </a:lnTo>
                    <a:lnTo>
                      <a:pt x="256" y="1084"/>
                    </a:lnTo>
                    <a:lnTo>
                      <a:pt x="254" y="1076"/>
                    </a:lnTo>
                    <a:lnTo>
                      <a:pt x="246" y="1060"/>
                    </a:lnTo>
                    <a:lnTo>
                      <a:pt x="232" y="1044"/>
                    </a:lnTo>
                    <a:lnTo>
                      <a:pt x="214" y="1026"/>
                    </a:lnTo>
                    <a:lnTo>
                      <a:pt x="214" y="1026"/>
                    </a:lnTo>
                    <a:lnTo>
                      <a:pt x="132" y="958"/>
                    </a:lnTo>
                    <a:lnTo>
                      <a:pt x="52" y="890"/>
                    </a:lnTo>
                    <a:lnTo>
                      <a:pt x="52" y="890"/>
                    </a:lnTo>
                    <a:lnTo>
                      <a:pt x="34" y="874"/>
                    </a:lnTo>
                    <a:lnTo>
                      <a:pt x="20" y="856"/>
                    </a:lnTo>
                    <a:lnTo>
                      <a:pt x="10" y="836"/>
                    </a:lnTo>
                    <a:lnTo>
                      <a:pt x="4" y="816"/>
                    </a:lnTo>
                    <a:lnTo>
                      <a:pt x="0" y="796"/>
                    </a:lnTo>
                    <a:lnTo>
                      <a:pt x="0" y="774"/>
                    </a:lnTo>
                    <a:lnTo>
                      <a:pt x="0" y="752"/>
                    </a:lnTo>
                    <a:lnTo>
                      <a:pt x="4" y="728"/>
                    </a:lnTo>
                    <a:lnTo>
                      <a:pt x="4" y="728"/>
                    </a:lnTo>
                    <a:lnTo>
                      <a:pt x="8" y="764"/>
                    </a:lnTo>
                    <a:lnTo>
                      <a:pt x="10" y="784"/>
                    </a:lnTo>
                    <a:lnTo>
                      <a:pt x="14" y="802"/>
                    </a:lnTo>
                    <a:lnTo>
                      <a:pt x="22" y="820"/>
                    </a:lnTo>
                    <a:lnTo>
                      <a:pt x="30" y="838"/>
                    </a:lnTo>
                    <a:lnTo>
                      <a:pt x="44" y="854"/>
                    </a:lnTo>
                    <a:lnTo>
                      <a:pt x="64" y="870"/>
                    </a:lnTo>
                    <a:lnTo>
                      <a:pt x="64" y="870"/>
                    </a:lnTo>
                    <a:lnTo>
                      <a:pt x="70" y="836"/>
                    </a:lnTo>
                    <a:lnTo>
                      <a:pt x="72" y="822"/>
                    </a:lnTo>
                    <a:lnTo>
                      <a:pt x="72" y="810"/>
                    </a:lnTo>
                    <a:lnTo>
                      <a:pt x="72" y="810"/>
                    </a:lnTo>
                    <a:lnTo>
                      <a:pt x="72" y="772"/>
                    </a:lnTo>
                    <a:lnTo>
                      <a:pt x="76" y="736"/>
                    </a:lnTo>
                    <a:lnTo>
                      <a:pt x="84" y="700"/>
                    </a:lnTo>
                    <a:lnTo>
                      <a:pt x="94" y="666"/>
                    </a:lnTo>
                    <a:lnTo>
                      <a:pt x="106" y="632"/>
                    </a:lnTo>
                    <a:lnTo>
                      <a:pt x="122" y="600"/>
                    </a:lnTo>
                    <a:lnTo>
                      <a:pt x="140" y="568"/>
                    </a:lnTo>
                    <a:lnTo>
                      <a:pt x="160" y="538"/>
                    </a:lnTo>
                    <a:lnTo>
                      <a:pt x="160" y="538"/>
                    </a:lnTo>
                    <a:lnTo>
                      <a:pt x="168" y="526"/>
                    </a:lnTo>
                    <a:lnTo>
                      <a:pt x="168" y="522"/>
                    </a:lnTo>
                    <a:lnTo>
                      <a:pt x="168" y="516"/>
                    </a:lnTo>
                    <a:lnTo>
                      <a:pt x="168" y="516"/>
                    </a:lnTo>
                    <a:lnTo>
                      <a:pt x="164" y="500"/>
                    </a:lnTo>
                    <a:lnTo>
                      <a:pt x="164" y="482"/>
                    </a:lnTo>
                    <a:lnTo>
                      <a:pt x="166" y="466"/>
                    </a:lnTo>
                    <a:lnTo>
                      <a:pt x="170" y="452"/>
                    </a:lnTo>
                    <a:lnTo>
                      <a:pt x="176" y="436"/>
                    </a:lnTo>
                    <a:lnTo>
                      <a:pt x="182" y="422"/>
                    </a:lnTo>
                    <a:lnTo>
                      <a:pt x="196" y="392"/>
                    </a:lnTo>
                    <a:lnTo>
                      <a:pt x="196" y="392"/>
                    </a:lnTo>
                    <a:lnTo>
                      <a:pt x="214" y="354"/>
                    </a:lnTo>
                    <a:lnTo>
                      <a:pt x="230" y="312"/>
                    </a:lnTo>
                    <a:lnTo>
                      <a:pt x="230" y="3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05" name="Freeform 8"/>
              <p:cNvSpPr>
                <a:spLocks/>
              </p:cNvSpPr>
              <p:nvPr/>
            </p:nvSpPr>
            <p:spPr bwMode="auto">
              <a:xfrm>
                <a:off x="4238" y="2143"/>
                <a:ext cx="100" cy="330"/>
              </a:xfrm>
              <a:custGeom>
                <a:avLst/>
                <a:gdLst>
                  <a:gd name="T0" fmla="*/ 70 w 100"/>
                  <a:gd name="T1" fmla="*/ 304 h 330"/>
                  <a:gd name="T2" fmla="*/ 70 w 100"/>
                  <a:gd name="T3" fmla="*/ 304 h 330"/>
                  <a:gd name="T4" fmla="*/ 100 w 100"/>
                  <a:gd name="T5" fmla="*/ 330 h 330"/>
                  <a:gd name="T6" fmla="*/ 100 w 100"/>
                  <a:gd name="T7" fmla="*/ 330 h 330"/>
                  <a:gd name="T8" fmla="*/ 38 w 100"/>
                  <a:gd name="T9" fmla="*/ 320 h 330"/>
                  <a:gd name="T10" fmla="*/ 38 w 100"/>
                  <a:gd name="T11" fmla="*/ 320 h 330"/>
                  <a:gd name="T12" fmla="*/ 48 w 100"/>
                  <a:gd name="T13" fmla="*/ 300 h 330"/>
                  <a:gd name="T14" fmla="*/ 56 w 100"/>
                  <a:gd name="T15" fmla="*/ 278 h 330"/>
                  <a:gd name="T16" fmla="*/ 62 w 100"/>
                  <a:gd name="T17" fmla="*/ 256 h 330"/>
                  <a:gd name="T18" fmla="*/ 64 w 100"/>
                  <a:gd name="T19" fmla="*/ 236 h 330"/>
                  <a:gd name="T20" fmla="*/ 66 w 100"/>
                  <a:gd name="T21" fmla="*/ 216 h 330"/>
                  <a:gd name="T22" fmla="*/ 64 w 100"/>
                  <a:gd name="T23" fmla="*/ 194 h 330"/>
                  <a:gd name="T24" fmla="*/ 62 w 100"/>
                  <a:gd name="T25" fmla="*/ 174 h 330"/>
                  <a:gd name="T26" fmla="*/ 58 w 100"/>
                  <a:gd name="T27" fmla="*/ 154 h 330"/>
                  <a:gd name="T28" fmla="*/ 48 w 100"/>
                  <a:gd name="T29" fmla="*/ 116 h 330"/>
                  <a:gd name="T30" fmla="*/ 32 w 100"/>
                  <a:gd name="T31" fmla="*/ 76 h 330"/>
                  <a:gd name="T32" fmla="*/ 0 w 100"/>
                  <a:gd name="T33" fmla="*/ 0 h 330"/>
                  <a:gd name="T34" fmla="*/ 0 w 100"/>
                  <a:gd name="T35" fmla="*/ 0 h 330"/>
                  <a:gd name="T36" fmla="*/ 24 w 100"/>
                  <a:gd name="T37" fmla="*/ 34 h 330"/>
                  <a:gd name="T38" fmla="*/ 44 w 100"/>
                  <a:gd name="T39" fmla="*/ 68 h 330"/>
                  <a:gd name="T40" fmla="*/ 60 w 100"/>
                  <a:gd name="T41" fmla="*/ 104 h 330"/>
                  <a:gd name="T42" fmla="*/ 70 w 100"/>
                  <a:gd name="T43" fmla="*/ 142 h 330"/>
                  <a:gd name="T44" fmla="*/ 76 w 100"/>
                  <a:gd name="T45" fmla="*/ 180 h 330"/>
                  <a:gd name="T46" fmla="*/ 78 w 100"/>
                  <a:gd name="T47" fmla="*/ 220 h 330"/>
                  <a:gd name="T48" fmla="*/ 76 w 100"/>
                  <a:gd name="T49" fmla="*/ 262 h 330"/>
                  <a:gd name="T50" fmla="*/ 70 w 100"/>
                  <a:gd name="T51" fmla="*/ 304 h 330"/>
                  <a:gd name="T52" fmla="*/ 70 w 100"/>
                  <a:gd name="T53" fmla="*/ 30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330">
                    <a:moveTo>
                      <a:pt x="70" y="304"/>
                    </a:moveTo>
                    <a:lnTo>
                      <a:pt x="70" y="304"/>
                    </a:lnTo>
                    <a:lnTo>
                      <a:pt x="100" y="330"/>
                    </a:lnTo>
                    <a:lnTo>
                      <a:pt x="100" y="330"/>
                    </a:lnTo>
                    <a:lnTo>
                      <a:pt x="38" y="320"/>
                    </a:lnTo>
                    <a:lnTo>
                      <a:pt x="38" y="320"/>
                    </a:lnTo>
                    <a:lnTo>
                      <a:pt x="48" y="300"/>
                    </a:lnTo>
                    <a:lnTo>
                      <a:pt x="56" y="278"/>
                    </a:lnTo>
                    <a:lnTo>
                      <a:pt x="62" y="256"/>
                    </a:lnTo>
                    <a:lnTo>
                      <a:pt x="64" y="236"/>
                    </a:lnTo>
                    <a:lnTo>
                      <a:pt x="66" y="216"/>
                    </a:lnTo>
                    <a:lnTo>
                      <a:pt x="64" y="194"/>
                    </a:lnTo>
                    <a:lnTo>
                      <a:pt x="62" y="174"/>
                    </a:lnTo>
                    <a:lnTo>
                      <a:pt x="58" y="154"/>
                    </a:lnTo>
                    <a:lnTo>
                      <a:pt x="48" y="116"/>
                    </a:lnTo>
                    <a:lnTo>
                      <a:pt x="32" y="76"/>
                    </a:lnTo>
                    <a:lnTo>
                      <a:pt x="0" y="0"/>
                    </a:lnTo>
                    <a:lnTo>
                      <a:pt x="0" y="0"/>
                    </a:lnTo>
                    <a:lnTo>
                      <a:pt x="24" y="34"/>
                    </a:lnTo>
                    <a:lnTo>
                      <a:pt x="44" y="68"/>
                    </a:lnTo>
                    <a:lnTo>
                      <a:pt x="60" y="104"/>
                    </a:lnTo>
                    <a:lnTo>
                      <a:pt x="70" y="142"/>
                    </a:lnTo>
                    <a:lnTo>
                      <a:pt x="76" y="180"/>
                    </a:lnTo>
                    <a:lnTo>
                      <a:pt x="78" y="220"/>
                    </a:lnTo>
                    <a:lnTo>
                      <a:pt x="76" y="262"/>
                    </a:lnTo>
                    <a:lnTo>
                      <a:pt x="70" y="304"/>
                    </a:lnTo>
                    <a:lnTo>
                      <a:pt x="70" y="3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06" name="Freeform 9"/>
              <p:cNvSpPr>
                <a:spLocks/>
              </p:cNvSpPr>
              <p:nvPr/>
            </p:nvSpPr>
            <p:spPr bwMode="auto">
              <a:xfrm>
                <a:off x="4100" y="1883"/>
                <a:ext cx="62" cy="54"/>
              </a:xfrm>
              <a:custGeom>
                <a:avLst/>
                <a:gdLst>
                  <a:gd name="T0" fmla="*/ 10 w 62"/>
                  <a:gd name="T1" fmla="*/ 0 h 54"/>
                  <a:gd name="T2" fmla="*/ 10 w 62"/>
                  <a:gd name="T3" fmla="*/ 0 h 54"/>
                  <a:gd name="T4" fmla="*/ 32 w 62"/>
                  <a:gd name="T5" fmla="*/ 12 h 54"/>
                  <a:gd name="T6" fmla="*/ 44 w 62"/>
                  <a:gd name="T7" fmla="*/ 18 h 54"/>
                  <a:gd name="T8" fmla="*/ 54 w 62"/>
                  <a:gd name="T9" fmla="*/ 24 h 54"/>
                  <a:gd name="T10" fmla="*/ 54 w 62"/>
                  <a:gd name="T11" fmla="*/ 24 h 54"/>
                  <a:gd name="T12" fmla="*/ 58 w 62"/>
                  <a:gd name="T13" fmla="*/ 30 h 54"/>
                  <a:gd name="T14" fmla="*/ 58 w 62"/>
                  <a:gd name="T15" fmla="*/ 36 h 54"/>
                  <a:gd name="T16" fmla="*/ 62 w 62"/>
                  <a:gd name="T17" fmla="*/ 52 h 54"/>
                  <a:gd name="T18" fmla="*/ 62 w 62"/>
                  <a:gd name="T19" fmla="*/ 52 h 54"/>
                  <a:gd name="T20" fmla="*/ 48 w 62"/>
                  <a:gd name="T21" fmla="*/ 54 h 54"/>
                  <a:gd name="T22" fmla="*/ 42 w 62"/>
                  <a:gd name="T23" fmla="*/ 54 h 54"/>
                  <a:gd name="T24" fmla="*/ 38 w 62"/>
                  <a:gd name="T25" fmla="*/ 52 h 54"/>
                  <a:gd name="T26" fmla="*/ 38 w 62"/>
                  <a:gd name="T27" fmla="*/ 52 h 54"/>
                  <a:gd name="T28" fmla="*/ 18 w 62"/>
                  <a:gd name="T29" fmla="*/ 30 h 54"/>
                  <a:gd name="T30" fmla="*/ 0 w 62"/>
                  <a:gd name="T31" fmla="*/ 6 h 54"/>
                  <a:gd name="T32" fmla="*/ 0 w 62"/>
                  <a:gd name="T33" fmla="*/ 6 h 54"/>
                  <a:gd name="T34" fmla="*/ 10 w 62"/>
                  <a:gd name="T35" fmla="*/ 0 h 54"/>
                  <a:gd name="T36" fmla="*/ 10 w 62"/>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4">
                    <a:moveTo>
                      <a:pt x="10" y="0"/>
                    </a:moveTo>
                    <a:lnTo>
                      <a:pt x="10" y="0"/>
                    </a:lnTo>
                    <a:lnTo>
                      <a:pt x="32" y="12"/>
                    </a:lnTo>
                    <a:lnTo>
                      <a:pt x="44" y="18"/>
                    </a:lnTo>
                    <a:lnTo>
                      <a:pt x="54" y="24"/>
                    </a:lnTo>
                    <a:lnTo>
                      <a:pt x="54" y="24"/>
                    </a:lnTo>
                    <a:lnTo>
                      <a:pt x="58" y="30"/>
                    </a:lnTo>
                    <a:lnTo>
                      <a:pt x="58" y="36"/>
                    </a:lnTo>
                    <a:lnTo>
                      <a:pt x="62" y="52"/>
                    </a:lnTo>
                    <a:lnTo>
                      <a:pt x="62" y="52"/>
                    </a:lnTo>
                    <a:lnTo>
                      <a:pt x="48" y="54"/>
                    </a:lnTo>
                    <a:lnTo>
                      <a:pt x="42" y="54"/>
                    </a:lnTo>
                    <a:lnTo>
                      <a:pt x="38" y="52"/>
                    </a:lnTo>
                    <a:lnTo>
                      <a:pt x="38" y="52"/>
                    </a:lnTo>
                    <a:lnTo>
                      <a:pt x="18" y="30"/>
                    </a:lnTo>
                    <a:lnTo>
                      <a:pt x="0" y="6"/>
                    </a:lnTo>
                    <a:lnTo>
                      <a:pt x="0" y="6"/>
                    </a:lnTo>
                    <a:lnTo>
                      <a:pt x="10" y="0"/>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grpSp>
        <p:nvGrpSpPr>
          <p:cNvPr id="2" name="Group 1"/>
          <p:cNvGrpSpPr/>
          <p:nvPr/>
        </p:nvGrpSpPr>
        <p:grpSpPr>
          <a:xfrm>
            <a:off x="4177935" y="3777693"/>
            <a:ext cx="605749" cy="605749"/>
            <a:chOff x="4266682" y="3822164"/>
            <a:chExt cx="618056" cy="618056"/>
          </a:xfrm>
        </p:grpSpPr>
        <p:grpSp>
          <p:nvGrpSpPr>
            <p:cNvPr id="116" name="Group 115"/>
            <p:cNvGrpSpPr/>
            <p:nvPr/>
          </p:nvGrpSpPr>
          <p:grpSpPr>
            <a:xfrm>
              <a:off x="4266682" y="3822164"/>
              <a:ext cx="618056" cy="618056"/>
              <a:chOff x="4202820" y="3792680"/>
              <a:chExt cx="707142" cy="707142"/>
            </a:xfrm>
          </p:grpSpPr>
          <p:sp>
            <p:nvSpPr>
              <p:cNvPr id="117" name="Oval 116"/>
              <p:cNvSpPr/>
              <p:nvPr/>
            </p:nvSpPr>
            <p:spPr bwMode="auto">
              <a:xfrm>
                <a:off x="4202820" y="3792680"/>
                <a:ext cx="707142" cy="707142"/>
              </a:xfrm>
              <a:prstGeom prst="ellipse">
                <a:avLst/>
              </a:prstGeom>
              <a:solidFill>
                <a:srgbClr val="FFFFFF"/>
              </a:solidFill>
              <a:ln w="412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18" name="Group 4"/>
              <p:cNvGrpSpPr>
                <a:grpSpLocks noChangeAspect="1"/>
              </p:cNvGrpSpPr>
              <p:nvPr/>
            </p:nvGrpSpPr>
            <p:grpSpPr bwMode="auto">
              <a:xfrm>
                <a:off x="4316523" y="3845687"/>
                <a:ext cx="475810" cy="560998"/>
                <a:chOff x="3230" y="1393"/>
                <a:chExt cx="1374" cy="1620"/>
              </a:xfrm>
            </p:grpSpPr>
            <p:sp>
              <p:nvSpPr>
                <p:cNvPr id="119" name="AutoShape 3"/>
                <p:cNvSpPr>
                  <a:spLocks noChangeAspect="1" noChangeArrowheads="1" noTextEdit="1"/>
                </p:cNvSpPr>
                <p:nvPr/>
              </p:nvSpPr>
              <p:spPr bwMode="auto">
                <a:xfrm>
                  <a:off x="3230" y="1393"/>
                  <a:ext cx="1374"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0" name="Freeform 5"/>
                <p:cNvSpPr>
                  <a:spLocks/>
                </p:cNvSpPr>
                <p:nvPr/>
              </p:nvSpPr>
              <p:spPr bwMode="auto">
                <a:xfrm>
                  <a:off x="3230" y="1393"/>
                  <a:ext cx="1374" cy="1620"/>
                </a:xfrm>
                <a:custGeom>
                  <a:avLst/>
                  <a:gdLst>
                    <a:gd name="T0" fmla="*/ 132 w 1374"/>
                    <a:gd name="T1" fmla="*/ 1220 h 1620"/>
                    <a:gd name="T2" fmla="*/ 50 w 1374"/>
                    <a:gd name="T3" fmla="*/ 1240 h 1620"/>
                    <a:gd name="T4" fmla="*/ 10 w 1374"/>
                    <a:gd name="T5" fmla="*/ 1298 h 1620"/>
                    <a:gd name="T6" fmla="*/ 10 w 1374"/>
                    <a:gd name="T7" fmla="*/ 1420 h 1620"/>
                    <a:gd name="T8" fmla="*/ 4 w 1374"/>
                    <a:gd name="T9" fmla="*/ 1494 h 1620"/>
                    <a:gd name="T10" fmla="*/ 72 w 1374"/>
                    <a:gd name="T11" fmla="*/ 1530 h 1620"/>
                    <a:gd name="T12" fmla="*/ 408 w 1374"/>
                    <a:gd name="T13" fmla="*/ 1612 h 1620"/>
                    <a:gd name="T14" fmla="*/ 488 w 1374"/>
                    <a:gd name="T15" fmla="*/ 1584 h 1620"/>
                    <a:gd name="T16" fmla="*/ 666 w 1374"/>
                    <a:gd name="T17" fmla="*/ 1536 h 1620"/>
                    <a:gd name="T18" fmla="*/ 872 w 1374"/>
                    <a:gd name="T19" fmla="*/ 1548 h 1620"/>
                    <a:gd name="T20" fmla="*/ 932 w 1374"/>
                    <a:gd name="T21" fmla="*/ 1598 h 1620"/>
                    <a:gd name="T22" fmla="*/ 1008 w 1374"/>
                    <a:gd name="T23" fmla="*/ 1620 h 1620"/>
                    <a:gd name="T24" fmla="*/ 1088 w 1374"/>
                    <a:gd name="T25" fmla="*/ 1596 h 1620"/>
                    <a:gd name="T26" fmla="*/ 1268 w 1374"/>
                    <a:gd name="T27" fmla="*/ 1474 h 1620"/>
                    <a:gd name="T28" fmla="*/ 1360 w 1374"/>
                    <a:gd name="T29" fmla="*/ 1414 h 1620"/>
                    <a:gd name="T30" fmla="*/ 1360 w 1374"/>
                    <a:gd name="T31" fmla="*/ 1352 h 1620"/>
                    <a:gd name="T32" fmla="*/ 1274 w 1374"/>
                    <a:gd name="T33" fmla="*/ 1280 h 1620"/>
                    <a:gd name="T34" fmla="*/ 1234 w 1374"/>
                    <a:gd name="T35" fmla="*/ 1208 h 1620"/>
                    <a:gd name="T36" fmla="*/ 1270 w 1374"/>
                    <a:gd name="T37" fmla="*/ 1326 h 1620"/>
                    <a:gd name="T38" fmla="*/ 1354 w 1374"/>
                    <a:gd name="T39" fmla="*/ 1386 h 1620"/>
                    <a:gd name="T40" fmla="*/ 1232 w 1374"/>
                    <a:gd name="T41" fmla="*/ 1458 h 1620"/>
                    <a:gd name="T42" fmla="*/ 1092 w 1374"/>
                    <a:gd name="T43" fmla="*/ 1544 h 1620"/>
                    <a:gd name="T44" fmla="*/ 1042 w 1374"/>
                    <a:gd name="T45" fmla="*/ 1570 h 1620"/>
                    <a:gd name="T46" fmla="*/ 976 w 1374"/>
                    <a:gd name="T47" fmla="*/ 1564 h 1620"/>
                    <a:gd name="T48" fmla="*/ 938 w 1374"/>
                    <a:gd name="T49" fmla="*/ 1508 h 1620"/>
                    <a:gd name="T50" fmla="*/ 940 w 1374"/>
                    <a:gd name="T51" fmla="*/ 1432 h 1620"/>
                    <a:gd name="T52" fmla="*/ 934 w 1374"/>
                    <a:gd name="T53" fmla="*/ 1180 h 1620"/>
                    <a:gd name="T54" fmla="*/ 964 w 1374"/>
                    <a:gd name="T55" fmla="*/ 1152 h 1620"/>
                    <a:gd name="T56" fmla="*/ 1000 w 1374"/>
                    <a:gd name="T57" fmla="*/ 1196 h 1620"/>
                    <a:gd name="T58" fmla="*/ 1054 w 1374"/>
                    <a:gd name="T59" fmla="*/ 1240 h 1620"/>
                    <a:gd name="T60" fmla="*/ 1120 w 1374"/>
                    <a:gd name="T61" fmla="*/ 1230 h 1620"/>
                    <a:gd name="T62" fmla="*/ 1198 w 1374"/>
                    <a:gd name="T63" fmla="*/ 1164 h 1620"/>
                    <a:gd name="T64" fmla="*/ 1236 w 1374"/>
                    <a:gd name="T65" fmla="*/ 1072 h 1620"/>
                    <a:gd name="T66" fmla="*/ 1196 w 1374"/>
                    <a:gd name="T67" fmla="*/ 860 h 1620"/>
                    <a:gd name="T68" fmla="*/ 1094 w 1374"/>
                    <a:gd name="T69" fmla="*/ 690 h 1620"/>
                    <a:gd name="T70" fmla="*/ 1012 w 1374"/>
                    <a:gd name="T71" fmla="*/ 576 h 1620"/>
                    <a:gd name="T72" fmla="*/ 956 w 1374"/>
                    <a:gd name="T73" fmla="*/ 426 h 1620"/>
                    <a:gd name="T74" fmla="*/ 940 w 1374"/>
                    <a:gd name="T75" fmla="*/ 254 h 1620"/>
                    <a:gd name="T76" fmla="*/ 882 w 1374"/>
                    <a:gd name="T77" fmla="*/ 98 h 1620"/>
                    <a:gd name="T78" fmla="*/ 746 w 1374"/>
                    <a:gd name="T79" fmla="*/ 12 h 1620"/>
                    <a:gd name="T80" fmla="*/ 614 w 1374"/>
                    <a:gd name="T81" fmla="*/ 4 h 1620"/>
                    <a:gd name="T82" fmla="*/ 514 w 1374"/>
                    <a:gd name="T83" fmla="*/ 50 h 1620"/>
                    <a:gd name="T84" fmla="*/ 456 w 1374"/>
                    <a:gd name="T85" fmla="*/ 144 h 1620"/>
                    <a:gd name="T86" fmla="*/ 446 w 1374"/>
                    <a:gd name="T87" fmla="*/ 374 h 1620"/>
                    <a:gd name="T88" fmla="*/ 452 w 1374"/>
                    <a:gd name="T89" fmla="*/ 526 h 1620"/>
                    <a:gd name="T90" fmla="*/ 390 w 1374"/>
                    <a:gd name="T91" fmla="*/ 650 h 1620"/>
                    <a:gd name="T92" fmla="*/ 316 w 1374"/>
                    <a:gd name="T93" fmla="*/ 748 h 1620"/>
                    <a:gd name="T94" fmla="*/ 232 w 1374"/>
                    <a:gd name="T95" fmla="*/ 940 h 1620"/>
                    <a:gd name="T96" fmla="*/ 184 w 1374"/>
                    <a:gd name="T97" fmla="*/ 1078 h 1620"/>
                    <a:gd name="T98" fmla="*/ 224 w 1374"/>
                    <a:gd name="T99" fmla="*/ 1112 h 1620"/>
                    <a:gd name="T100" fmla="*/ 298 w 1374"/>
                    <a:gd name="T101" fmla="*/ 1158 h 1620"/>
                    <a:gd name="T102" fmla="*/ 480 w 1374"/>
                    <a:gd name="T103" fmla="*/ 1430 h 1620"/>
                    <a:gd name="T104" fmla="*/ 494 w 1374"/>
                    <a:gd name="T105" fmla="*/ 1518 h 1620"/>
                    <a:gd name="T106" fmla="*/ 438 w 1374"/>
                    <a:gd name="T107" fmla="*/ 1570 h 1620"/>
                    <a:gd name="T108" fmla="*/ 336 w 1374"/>
                    <a:gd name="T109" fmla="*/ 1564 h 1620"/>
                    <a:gd name="T110" fmla="*/ 60 w 1374"/>
                    <a:gd name="T111" fmla="*/ 1498 h 1620"/>
                    <a:gd name="T112" fmla="*/ 32 w 1374"/>
                    <a:gd name="T113" fmla="*/ 1456 h 1620"/>
                    <a:gd name="T114" fmla="*/ 52 w 1374"/>
                    <a:gd name="T115" fmla="*/ 1378 h 1620"/>
                    <a:gd name="T116" fmla="*/ 26 w 1374"/>
                    <a:gd name="T117" fmla="*/ 1294 h 1620"/>
                    <a:gd name="T118" fmla="*/ 52 w 1374"/>
                    <a:gd name="T119" fmla="*/ 1260 h 1620"/>
                    <a:gd name="T120" fmla="*/ 130 w 1374"/>
                    <a:gd name="T121" fmla="*/ 1252 h 1620"/>
                    <a:gd name="T122" fmla="*/ 174 w 1374"/>
                    <a:gd name="T123" fmla="*/ 1188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4" h="1620">
                      <a:moveTo>
                        <a:pt x="174" y="1170"/>
                      </a:moveTo>
                      <a:lnTo>
                        <a:pt x="174" y="1170"/>
                      </a:lnTo>
                      <a:lnTo>
                        <a:pt x="166" y="1186"/>
                      </a:lnTo>
                      <a:lnTo>
                        <a:pt x="156" y="1200"/>
                      </a:lnTo>
                      <a:lnTo>
                        <a:pt x="144" y="1210"/>
                      </a:lnTo>
                      <a:lnTo>
                        <a:pt x="132" y="1220"/>
                      </a:lnTo>
                      <a:lnTo>
                        <a:pt x="118" y="1226"/>
                      </a:lnTo>
                      <a:lnTo>
                        <a:pt x="104" y="1232"/>
                      </a:lnTo>
                      <a:lnTo>
                        <a:pt x="88" y="1236"/>
                      </a:lnTo>
                      <a:lnTo>
                        <a:pt x="72" y="1238"/>
                      </a:lnTo>
                      <a:lnTo>
                        <a:pt x="72" y="1238"/>
                      </a:lnTo>
                      <a:lnTo>
                        <a:pt x="50" y="1240"/>
                      </a:lnTo>
                      <a:lnTo>
                        <a:pt x="34" y="1242"/>
                      </a:lnTo>
                      <a:lnTo>
                        <a:pt x="22" y="1248"/>
                      </a:lnTo>
                      <a:lnTo>
                        <a:pt x="14" y="1256"/>
                      </a:lnTo>
                      <a:lnTo>
                        <a:pt x="10" y="1266"/>
                      </a:lnTo>
                      <a:lnTo>
                        <a:pt x="8" y="1280"/>
                      </a:lnTo>
                      <a:lnTo>
                        <a:pt x="10" y="1298"/>
                      </a:lnTo>
                      <a:lnTo>
                        <a:pt x="12" y="1318"/>
                      </a:lnTo>
                      <a:lnTo>
                        <a:pt x="12" y="1318"/>
                      </a:lnTo>
                      <a:lnTo>
                        <a:pt x="16" y="1344"/>
                      </a:lnTo>
                      <a:lnTo>
                        <a:pt x="18" y="1370"/>
                      </a:lnTo>
                      <a:lnTo>
                        <a:pt x="16" y="1396"/>
                      </a:lnTo>
                      <a:lnTo>
                        <a:pt x="10" y="1420"/>
                      </a:lnTo>
                      <a:lnTo>
                        <a:pt x="10" y="1420"/>
                      </a:lnTo>
                      <a:lnTo>
                        <a:pt x="4" y="1444"/>
                      </a:lnTo>
                      <a:lnTo>
                        <a:pt x="0" y="1464"/>
                      </a:lnTo>
                      <a:lnTo>
                        <a:pt x="0" y="1480"/>
                      </a:lnTo>
                      <a:lnTo>
                        <a:pt x="2" y="1488"/>
                      </a:lnTo>
                      <a:lnTo>
                        <a:pt x="4" y="1494"/>
                      </a:lnTo>
                      <a:lnTo>
                        <a:pt x="8" y="1500"/>
                      </a:lnTo>
                      <a:lnTo>
                        <a:pt x="14" y="1506"/>
                      </a:lnTo>
                      <a:lnTo>
                        <a:pt x="28" y="1514"/>
                      </a:lnTo>
                      <a:lnTo>
                        <a:pt x="46" y="1522"/>
                      </a:lnTo>
                      <a:lnTo>
                        <a:pt x="72" y="1530"/>
                      </a:lnTo>
                      <a:lnTo>
                        <a:pt x="72" y="1530"/>
                      </a:lnTo>
                      <a:lnTo>
                        <a:pt x="214" y="1566"/>
                      </a:lnTo>
                      <a:lnTo>
                        <a:pt x="356" y="1606"/>
                      </a:lnTo>
                      <a:lnTo>
                        <a:pt x="356" y="1606"/>
                      </a:lnTo>
                      <a:lnTo>
                        <a:pt x="374" y="1610"/>
                      </a:lnTo>
                      <a:lnTo>
                        <a:pt x="392" y="1612"/>
                      </a:lnTo>
                      <a:lnTo>
                        <a:pt x="408" y="1612"/>
                      </a:lnTo>
                      <a:lnTo>
                        <a:pt x="424" y="1610"/>
                      </a:lnTo>
                      <a:lnTo>
                        <a:pt x="440" y="1608"/>
                      </a:lnTo>
                      <a:lnTo>
                        <a:pt x="456" y="1602"/>
                      </a:lnTo>
                      <a:lnTo>
                        <a:pt x="472" y="1594"/>
                      </a:lnTo>
                      <a:lnTo>
                        <a:pt x="488" y="1584"/>
                      </a:lnTo>
                      <a:lnTo>
                        <a:pt x="488" y="1584"/>
                      </a:lnTo>
                      <a:lnTo>
                        <a:pt x="516" y="1570"/>
                      </a:lnTo>
                      <a:lnTo>
                        <a:pt x="546" y="1556"/>
                      </a:lnTo>
                      <a:lnTo>
                        <a:pt x="578" y="1546"/>
                      </a:lnTo>
                      <a:lnTo>
                        <a:pt x="610" y="1540"/>
                      </a:lnTo>
                      <a:lnTo>
                        <a:pt x="610" y="1540"/>
                      </a:lnTo>
                      <a:lnTo>
                        <a:pt x="666" y="1536"/>
                      </a:lnTo>
                      <a:lnTo>
                        <a:pt x="724" y="1534"/>
                      </a:lnTo>
                      <a:lnTo>
                        <a:pt x="780" y="1536"/>
                      </a:lnTo>
                      <a:lnTo>
                        <a:pt x="838" y="1538"/>
                      </a:lnTo>
                      <a:lnTo>
                        <a:pt x="838" y="1538"/>
                      </a:lnTo>
                      <a:lnTo>
                        <a:pt x="854" y="1540"/>
                      </a:lnTo>
                      <a:lnTo>
                        <a:pt x="872" y="1548"/>
                      </a:lnTo>
                      <a:lnTo>
                        <a:pt x="888" y="1558"/>
                      </a:lnTo>
                      <a:lnTo>
                        <a:pt x="900" y="1570"/>
                      </a:lnTo>
                      <a:lnTo>
                        <a:pt x="900" y="1570"/>
                      </a:lnTo>
                      <a:lnTo>
                        <a:pt x="910" y="1580"/>
                      </a:lnTo>
                      <a:lnTo>
                        <a:pt x="920" y="1590"/>
                      </a:lnTo>
                      <a:lnTo>
                        <a:pt x="932" y="1598"/>
                      </a:lnTo>
                      <a:lnTo>
                        <a:pt x="944" y="1604"/>
                      </a:lnTo>
                      <a:lnTo>
                        <a:pt x="956" y="1610"/>
                      </a:lnTo>
                      <a:lnTo>
                        <a:pt x="968" y="1614"/>
                      </a:lnTo>
                      <a:lnTo>
                        <a:pt x="982" y="1616"/>
                      </a:lnTo>
                      <a:lnTo>
                        <a:pt x="996" y="1618"/>
                      </a:lnTo>
                      <a:lnTo>
                        <a:pt x="1008" y="1620"/>
                      </a:lnTo>
                      <a:lnTo>
                        <a:pt x="1022" y="1618"/>
                      </a:lnTo>
                      <a:lnTo>
                        <a:pt x="1036" y="1616"/>
                      </a:lnTo>
                      <a:lnTo>
                        <a:pt x="1048" y="1614"/>
                      </a:lnTo>
                      <a:lnTo>
                        <a:pt x="1062" y="1608"/>
                      </a:lnTo>
                      <a:lnTo>
                        <a:pt x="1074" y="1602"/>
                      </a:lnTo>
                      <a:lnTo>
                        <a:pt x="1088" y="1596"/>
                      </a:lnTo>
                      <a:lnTo>
                        <a:pt x="1100" y="1588"/>
                      </a:lnTo>
                      <a:lnTo>
                        <a:pt x="1100" y="1588"/>
                      </a:lnTo>
                      <a:lnTo>
                        <a:pt x="1140" y="1558"/>
                      </a:lnTo>
                      <a:lnTo>
                        <a:pt x="1182" y="1528"/>
                      </a:lnTo>
                      <a:lnTo>
                        <a:pt x="1268" y="1474"/>
                      </a:lnTo>
                      <a:lnTo>
                        <a:pt x="1268" y="1474"/>
                      </a:lnTo>
                      <a:lnTo>
                        <a:pt x="1288" y="1462"/>
                      </a:lnTo>
                      <a:lnTo>
                        <a:pt x="1310" y="1450"/>
                      </a:lnTo>
                      <a:lnTo>
                        <a:pt x="1330" y="1438"/>
                      </a:lnTo>
                      <a:lnTo>
                        <a:pt x="1350" y="1424"/>
                      </a:lnTo>
                      <a:lnTo>
                        <a:pt x="1350" y="1424"/>
                      </a:lnTo>
                      <a:lnTo>
                        <a:pt x="1360" y="1414"/>
                      </a:lnTo>
                      <a:lnTo>
                        <a:pt x="1368" y="1404"/>
                      </a:lnTo>
                      <a:lnTo>
                        <a:pt x="1374" y="1392"/>
                      </a:lnTo>
                      <a:lnTo>
                        <a:pt x="1374" y="1382"/>
                      </a:lnTo>
                      <a:lnTo>
                        <a:pt x="1374" y="1370"/>
                      </a:lnTo>
                      <a:lnTo>
                        <a:pt x="1368" y="1360"/>
                      </a:lnTo>
                      <a:lnTo>
                        <a:pt x="1360" y="1352"/>
                      </a:lnTo>
                      <a:lnTo>
                        <a:pt x="1348" y="1344"/>
                      </a:lnTo>
                      <a:lnTo>
                        <a:pt x="1348" y="1344"/>
                      </a:lnTo>
                      <a:lnTo>
                        <a:pt x="1326" y="1330"/>
                      </a:lnTo>
                      <a:lnTo>
                        <a:pt x="1306" y="1316"/>
                      </a:lnTo>
                      <a:lnTo>
                        <a:pt x="1288" y="1298"/>
                      </a:lnTo>
                      <a:lnTo>
                        <a:pt x="1274" y="1280"/>
                      </a:lnTo>
                      <a:lnTo>
                        <a:pt x="1260" y="1260"/>
                      </a:lnTo>
                      <a:lnTo>
                        <a:pt x="1252" y="1236"/>
                      </a:lnTo>
                      <a:lnTo>
                        <a:pt x="1244" y="1210"/>
                      </a:lnTo>
                      <a:lnTo>
                        <a:pt x="1242" y="1182"/>
                      </a:lnTo>
                      <a:lnTo>
                        <a:pt x="1242" y="1182"/>
                      </a:lnTo>
                      <a:lnTo>
                        <a:pt x="1234" y="1208"/>
                      </a:lnTo>
                      <a:lnTo>
                        <a:pt x="1230" y="1232"/>
                      </a:lnTo>
                      <a:lnTo>
                        <a:pt x="1232" y="1256"/>
                      </a:lnTo>
                      <a:lnTo>
                        <a:pt x="1236" y="1276"/>
                      </a:lnTo>
                      <a:lnTo>
                        <a:pt x="1244" y="1296"/>
                      </a:lnTo>
                      <a:lnTo>
                        <a:pt x="1254" y="1312"/>
                      </a:lnTo>
                      <a:lnTo>
                        <a:pt x="1270" y="1326"/>
                      </a:lnTo>
                      <a:lnTo>
                        <a:pt x="1286" y="1336"/>
                      </a:lnTo>
                      <a:lnTo>
                        <a:pt x="1286" y="1336"/>
                      </a:lnTo>
                      <a:lnTo>
                        <a:pt x="1304" y="1348"/>
                      </a:lnTo>
                      <a:lnTo>
                        <a:pt x="1320" y="1360"/>
                      </a:lnTo>
                      <a:lnTo>
                        <a:pt x="1354" y="1386"/>
                      </a:lnTo>
                      <a:lnTo>
                        <a:pt x="1354" y="1386"/>
                      </a:lnTo>
                      <a:lnTo>
                        <a:pt x="1320" y="1416"/>
                      </a:lnTo>
                      <a:lnTo>
                        <a:pt x="1302" y="1428"/>
                      </a:lnTo>
                      <a:lnTo>
                        <a:pt x="1292" y="1434"/>
                      </a:lnTo>
                      <a:lnTo>
                        <a:pt x="1282" y="1438"/>
                      </a:lnTo>
                      <a:lnTo>
                        <a:pt x="1282" y="1438"/>
                      </a:lnTo>
                      <a:lnTo>
                        <a:pt x="1232" y="1458"/>
                      </a:lnTo>
                      <a:lnTo>
                        <a:pt x="1206" y="1470"/>
                      </a:lnTo>
                      <a:lnTo>
                        <a:pt x="1182" y="1482"/>
                      </a:lnTo>
                      <a:lnTo>
                        <a:pt x="1158" y="1496"/>
                      </a:lnTo>
                      <a:lnTo>
                        <a:pt x="1136" y="1510"/>
                      </a:lnTo>
                      <a:lnTo>
                        <a:pt x="1114" y="1526"/>
                      </a:lnTo>
                      <a:lnTo>
                        <a:pt x="1092" y="1544"/>
                      </a:lnTo>
                      <a:lnTo>
                        <a:pt x="1092" y="1544"/>
                      </a:lnTo>
                      <a:lnTo>
                        <a:pt x="1082" y="1552"/>
                      </a:lnTo>
                      <a:lnTo>
                        <a:pt x="1068" y="1560"/>
                      </a:lnTo>
                      <a:lnTo>
                        <a:pt x="1068" y="1560"/>
                      </a:lnTo>
                      <a:lnTo>
                        <a:pt x="1056" y="1566"/>
                      </a:lnTo>
                      <a:lnTo>
                        <a:pt x="1042" y="1570"/>
                      </a:lnTo>
                      <a:lnTo>
                        <a:pt x="1030" y="1574"/>
                      </a:lnTo>
                      <a:lnTo>
                        <a:pt x="1018" y="1574"/>
                      </a:lnTo>
                      <a:lnTo>
                        <a:pt x="1006" y="1574"/>
                      </a:lnTo>
                      <a:lnTo>
                        <a:pt x="996" y="1572"/>
                      </a:lnTo>
                      <a:lnTo>
                        <a:pt x="986" y="1570"/>
                      </a:lnTo>
                      <a:lnTo>
                        <a:pt x="976" y="1564"/>
                      </a:lnTo>
                      <a:lnTo>
                        <a:pt x="966" y="1558"/>
                      </a:lnTo>
                      <a:lnTo>
                        <a:pt x="960" y="1550"/>
                      </a:lnTo>
                      <a:lnTo>
                        <a:pt x="952" y="1542"/>
                      </a:lnTo>
                      <a:lnTo>
                        <a:pt x="946" y="1532"/>
                      </a:lnTo>
                      <a:lnTo>
                        <a:pt x="942" y="1520"/>
                      </a:lnTo>
                      <a:lnTo>
                        <a:pt x="938" y="1508"/>
                      </a:lnTo>
                      <a:lnTo>
                        <a:pt x="936" y="1494"/>
                      </a:lnTo>
                      <a:lnTo>
                        <a:pt x="936" y="1480"/>
                      </a:lnTo>
                      <a:lnTo>
                        <a:pt x="936" y="1480"/>
                      </a:lnTo>
                      <a:lnTo>
                        <a:pt x="938" y="1456"/>
                      </a:lnTo>
                      <a:lnTo>
                        <a:pt x="940" y="1432"/>
                      </a:lnTo>
                      <a:lnTo>
                        <a:pt x="940" y="1432"/>
                      </a:lnTo>
                      <a:lnTo>
                        <a:pt x="932" y="1266"/>
                      </a:lnTo>
                      <a:lnTo>
                        <a:pt x="932" y="1266"/>
                      </a:lnTo>
                      <a:lnTo>
                        <a:pt x="932" y="1222"/>
                      </a:lnTo>
                      <a:lnTo>
                        <a:pt x="932" y="1200"/>
                      </a:lnTo>
                      <a:lnTo>
                        <a:pt x="934" y="1180"/>
                      </a:lnTo>
                      <a:lnTo>
                        <a:pt x="934" y="1180"/>
                      </a:lnTo>
                      <a:lnTo>
                        <a:pt x="936" y="1170"/>
                      </a:lnTo>
                      <a:lnTo>
                        <a:pt x="942" y="1162"/>
                      </a:lnTo>
                      <a:lnTo>
                        <a:pt x="950" y="1154"/>
                      </a:lnTo>
                      <a:lnTo>
                        <a:pt x="958" y="1152"/>
                      </a:lnTo>
                      <a:lnTo>
                        <a:pt x="958" y="1152"/>
                      </a:lnTo>
                      <a:lnTo>
                        <a:pt x="964" y="1152"/>
                      </a:lnTo>
                      <a:lnTo>
                        <a:pt x="972" y="1158"/>
                      </a:lnTo>
                      <a:lnTo>
                        <a:pt x="988" y="1172"/>
                      </a:lnTo>
                      <a:lnTo>
                        <a:pt x="988" y="1172"/>
                      </a:lnTo>
                      <a:lnTo>
                        <a:pt x="994" y="1184"/>
                      </a:lnTo>
                      <a:lnTo>
                        <a:pt x="1000" y="1196"/>
                      </a:lnTo>
                      <a:lnTo>
                        <a:pt x="1000" y="1196"/>
                      </a:lnTo>
                      <a:lnTo>
                        <a:pt x="1008" y="1208"/>
                      </a:lnTo>
                      <a:lnTo>
                        <a:pt x="1014" y="1218"/>
                      </a:lnTo>
                      <a:lnTo>
                        <a:pt x="1022" y="1226"/>
                      </a:lnTo>
                      <a:lnTo>
                        <a:pt x="1032" y="1232"/>
                      </a:lnTo>
                      <a:lnTo>
                        <a:pt x="1042" y="1236"/>
                      </a:lnTo>
                      <a:lnTo>
                        <a:pt x="1054" y="1240"/>
                      </a:lnTo>
                      <a:lnTo>
                        <a:pt x="1066" y="1242"/>
                      </a:lnTo>
                      <a:lnTo>
                        <a:pt x="1078" y="1242"/>
                      </a:lnTo>
                      <a:lnTo>
                        <a:pt x="1078" y="1242"/>
                      </a:lnTo>
                      <a:lnTo>
                        <a:pt x="1092" y="1240"/>
                      </a:lnTo>
                      <a:lnTo>
                        <a:pt x="1106" y="1236"/>
                      </a:lnTo>
                      <a:lnTo>
                        <a:pt x="1120" y="1230"/>
                      </a:lnTo>
                      <a:lnTo>
                        <a:pt x="1134" y="1222"/>
                      </a:lnTo>
                      <a:lnTo>
                        <a:pt x="1148" y="1214"/>
                      </a:lnTo>
                      <a:lnTo>
                        <a:pt x="1162" y="1204"/>
                      </a:lnTo>
                      <a:lnTo>
                        <a:pt x="1176" y="1192"/>
                      </a:lnTo>
                      <a:lnTo>
                        <a:pt x="1188" y="1178"/>
                      </a:lnTo>
                      <a:lnTo>
                        <a:pt x="1198" y="1164"/>
                      </a:lnTo>
                      <a:lnTo>
                        <a:pt x="1208" y="1150"/>
                      </a:lnTo>
                      <a:lnTo>
                        <a:pt x="1218" y="1134"/>
                      </a:lnTo>
                      <a:lnTo>
                        <a:pt x="1224" y="1120"/>
                      </a:lnTo>
                      <a:lnTo>
                        <a:pt x="1230" y="1104"/>
                      </a:lnTo>
                      <a:lnTo>
                        <a:pt x="1234" y="1088"/>
                      </a:lnTo>
                      <a:lnTo>
                        <a:pt x="1236" y="1072"/>
                      </a:lnTo>
                      <a:lnTo>
                        <a:pt x="1236" y="1056"/>
                      </a:lnTo>
                      <a:lnTo>
                        <a:pt x="1236" y="1056"/>
                      </a:lnTo>
                      <a:lnTo>
                        <a:pt x="1232" y="1006"/>
                      </a:lnTo>
                      <a:lnTo>
                        <a:pt x="1224" y="956"/>
                      </a:lnTo>
                      <a:lnTo>
                        <a:pt x="1212" y="908"/>
                      </a:lnTo>
                      <a:lnTo>
                        <a:pt x="1196" y="860"/>
                      </a:lnTo>
                      <a:lnTo>
                        <a:pt x="1176" y="814"/>
                      </a:lnTo>
                      <a:lnTo>
                        <a:pt x="1152" y="772"/>
                      </a:lnTo>
                      <a:lnTo>
                        <a:pt x="1140" y="750"/>
                      </a:lnTo>
                      <a:lnTo>
                        <a:pt x="1126" y="730"/>
                      </a:lnTo>
                      <a:lnTo>
                        <a:pt x="1110" y="710"/>
                      </a:lnTo>
                      <a:lnTo>
                        <a:pt x="1094" y="690"/>
                      </a:lnTo>
                      <a:lnTo>
                        <a:pt x="1094" y="690"/>
                      </a:lnTo>
                      <a:lnTo>
                        <a:pt x="1074" y="668"/>
                      </a:lnTo>
                      <a:lnTo>
                        <a:pt x="1056" y="646"/>
                      </a:lnTo>
                      <a:lnTo>
                        <a:pt x="1040" y="622"/>
                      </a:lnTo>
                      <a:lnTo>
                        <a:pt x="1024" y="600"/>
                      </a:lnTo>
                      <a:lnTo>
                        <a:pt x="1012" y="576"/>
                      </a:lnTo>
                      <a:lnTo>
                        <a:pt x="998" y="552"/>
                      </a:lnTo>
                      <a:lnTo>
                        <a:pt x="988" y="528"/>
                      </a:lnTo>
                      <a:lnTo>
                        <a:pt x="978" y="502"/>
                      </a:lnTo>
                      <a:lnTo>
                        <a:pt x="968" y="478"/>
                      </a:lnTo>
                      <a:lnTo>
                        <a:pt x="962" y="452"/>
                      </a:lnTo>
                      <a:lnTo>
                        <a:pt x="956" y="426"/>
                      </a:lnTo>
                      <a:lnTo>
                        <a:pt x="950" y="398"/>
                      </a:lnTo>
                      <a:lnTo>
                        <a:pt x="946" y="370"/>
                      </a:lnTo>
                      <a:lnTo>
                        <a:pt x="944" y="344"/>
                      </a:lnTo>
                      <a:lnTo>
                        <a:pt x="942" y="286"/>
                      </a:lnTo>
                      <a:lnTo>
                        <a:pt x="942" y="286"/>
                      </a:lnTo>
                      <a:lnTo>
                        <a:pt x="940" y="254"/>
                      </a:lnTo>
                      <a:lnTo>
                        <a:pt x="938" y="224"/>
                      </a:lnTo>
                      <a:lnTo>
                        <a:pt x="930" y="196"/>
                      </a:lnTo>
                      <a:lnTo>
                        <a:pt x="922" y="168"/>
                      </a:lnTo>
                      <a:lnTo>
                        <a:pt x="910" y="144"/>
                      </a:lnTo>
                      <a:lnTo>
                        <a:pt x="898" y="120"/>
                      </a:lnTo>
                      <a:lnTo>
                        <a:pt x="882" y="98"/>
                      </a:lnTo>
                      <a:lnTo>
                        <a:pt x="864" y="78"/>
                      </a:lnTo>
                      <a:lnTo>
                        <a:pt x="844" y="60"/>
                      </a:lnTo>
                      <a:lnTo>
                        <a:pt x="822" y="46"/>
                      </a:lnTo>
                      <a:lnTo>
                        <a:pt x="798" y="32"/>
                      </a:lnTo>
                      <a:lnTo>
                        <a:pt x="772" y="20"/>
                      </a:lnTo>
                      <a:lnTo>
                        <a:pt x="746" y="12"/>
                      </a:lnTo>
                      <a:lnTo>
                        <a:pt x="718" y="6"/>
                      </a:lnTo>
                      <a:lnTo>
                        <a:pt x="686" y="2"/>
                      </a:lnTo>
                      <a:lnTo>
                        <a:pt x="656" y="0"/>
                      </a:lnTo>
                      <a:lnTo>
                        <a:pt x="656" y="0"/>
                      </a:lnTo>
                      <a:lnTo>
                        <a:pt x="634" y="2"/>
                      </a:lnTo>
                      <a:lnTo>
                        <a:pt x="614" y="4"/>
                      </a:lnTo>
                      <a:lnTo>
                        <a:pt x="596" y="8"/>
                      </a:lnTo>
                      <a:lnTo>
                        <a:pt x="578" y="14"/>
                      </a:lnTo>
                      <a:lnTo>
                        <a:pt x="560" y="20"/>
                      </a:lnTo>
                      <a:lnTo>
                        <a:pt x="544" y="30"/>
                      </a:lnTo>
                      <a:lnTo>
                        <a:pt x="528" y="40"/>
                      </a:lnTo>
                      <a:lnTo>
                        <a:pt x="514" y="50"/>
                      </a:lnTo>
                      <a:lnTo>
                        <a:pt x="500" y="62"/>
                      </a:lnTo>
                      <a:lnTo>
                        <a:pt x="488" y="76"/>
                      </a:lnTo>
                      <a:lnTo>
                        <a:pt x="478" y="92"/>
                      </a:lnTo>
                      <a:lnTo>
                        <a:pt x="470" y="108"/>
                      </a:lnTo>
                      <a:lnTo>
                        <a:pt x="462" y="124"/>
                      </a:lnTo>
                      <a:lnTo>
                        <a:pt x="456" y="144"/>
                      </a:lnTo>
                      <a:lnTo>
                        <a:pt x="452" y="162"/>
                      </a:lnTo>
                      <a:lnTo>
                        <a:pt x="450" y="182"/>
                      </a:lnTo>
                      <a:lnTo>
                        <a:pt x="450" y="182"/>
                      </a:lnTo>
                      <a:lnTo>
                        <a:pt x="446" y="246"/>
                      </a:lnTo>
                      <a:lnTo>
                        <a:pt x="444" y="310"/>
                      </a:lnTo>
                      <a:lnTo>
                        <a:pt x="446" y="374"/>
                      </a:lnTo>
                      <a:lnTo>
                        <a:pt x="448" y="406"/>
                      </a:lnTo>
                      <a:lnTo>
                        <a:pt x="452" y="438"/>
                      </a:lnTo>
                      <a:lnTo>
                        <a:pt x="452" y="438"/>
                      </a:lnTo>
                      <a:lnTo>
                        <a:pt x="456" y="468"/>
                      </a:lnTo>
                      <a:lnTo>
                        <a:pt x="456" y="498"/>
                      </a:lnTo>
                      <a:lnTo>
                        <a:pt x="452" y="526"/>
                      </a:lnTo>
                      <a:lnTo>
                        <a:pt x="444" y="552"/>
                      </a:lnTo>
                      <a:lnTo>
                        <a:pt x="434" y="578"/>
                      </a:lnTo>
                      <a:lnTo>
                        <a:pt x="422" y="604"/>
                      </a:lnTo>
                      <a:lnTo>
                        <a:pt x="406" y="628"/>
                      </a:lnTo>
                      <a:lnTo>
                        <a:pt x="390" y="650"/>
                      </a:lnTo>
                      <a:lnTo>
                        <a:pt x="390" y="650"/>
                      </a:lnTo>
                      <a:lnTo>
                        <a:pt x="378" y="666"/>
                      </a:lnTo>
                      <a:lnTo>
                        <a:pt x="364" y="682"/>
                      </a:lnTo>
                      <a:lnTo>
                        <a:pt x="364" y="682"/>
                      </a:lnTo>
                      <a:lnTo>
                        <a:pt x="348" y="704"/>
                      </a:lnTo>
                      <a:lnTo>
                        <a:pt x="332" y="726"/>
                      </a:lnTo>
                      <a:lnTo>
                        <a:pt x="316" y="748"/>
                      </a:lnTo>
                      <a:lnTo>
                        <a:pt x="304" y="772"/>
                      </a:lnTo>
                      <a:lnTo>
                        <a:pt x="280" y="820"/>
                      </a:lnTo>
                      <a:lnTo>
                        <a:pt x="262" y="870"/>
                      </a:lnTo>
                      <a:lnTo>
                        <a:pt x="262" y="870"/>
                      </a:lnTo>
                      <a:lnTo>
                        <a:pt x="248" y="906"/>
                      </a:lnTo>
                      <a:lnTo>
                        <a:pt x="232" y="940"/>
                      </a:lnTo>
                      <a:lnTo>
                        <a:pt x="200" y="1008"/>
                      </a:lnTo>
                      <a:lnTo>
                        <a:pt x="200" y="1008"/>
                      </a:lnTo>
                      <a:lnTo>
                        <a:pt x="190" y="1036"/>
                      </a:lnTo>
                      <a:lnTo>
                        <a:pt x="186" y="1050"/>
                      </a:lnTo>
                      <a:lnTo>
                        <a:pt x="184" y="1064"/>
                      </a:lnTo>
                      <a:lnTo>
                        <a:pt x="184" y="1078"/>
                      </a:lnTo>
                      <a:lnTo>
                        <a:pt x="184" y="1092"/>
                      </a:lnTo>
                      <a:lnTo>
                        <a:pt x="186" y="1108"/>
                      </a:lnTo>
                      <a:lnTo>
                        <a:pt x="190" y="1122"/>
                      </a:lnTo>
                      <a:lnTo>
                        <a:pt x="190" y="1122"/>
                      </a:lnTo>
                      <a:lnTo>
                        <a:pt x="208" y="1116"/>
                      </a:lnTo>
                      <a:lnTo>
                        <a:pt x="224" y="1112"/>
                      </a:lnTo>
                      <a:lnTo>
                        <a:pt x="240" y="1114"/>
                      </a:lnTo>
                      <a:lnTo>
                        <a:pt x="254" y="1118"/>
                      </a:lnTo>
                      <a:lnTo>
                        <a:pt x="266" y="1124"/>
                      </a:lnTo>
                      <a:lnTo>
                        <a:pt x="278" y="1134"/>
                      </a:lnTo>
                      <a:lnTo>
                        <a:pt x="290" y="1146"/>
                      </a:lnTo>
                      <a:lnTo>
                        <a:pt x="298" y="1158"/>
                      </a:lnTo>
                      <a:lnTo>
                        <a:pt x="298" y="1158"/>
                      </a:lnTo>
                      <a:lnTo>
                        <a:pt x="344" y="1220"/>
                      </a:lnTo>
                      <a:lnTo>
                        <a:pt x="386" y="1284"/>
                      </a:lnTo>
                      <a:lnTo>
                        <a:pt x="472" y="1412"/>
                      </a:lnTo>
                      <a:lnTo>
                        <a:pt x="472" y="1412"/>
                      </a:lnTo>
                      <a:lnTo>
                        <a:pt x="480" y="1430"/>
                      </a:lnTo>
                      <a:lnTo>
                        <a:pt x="486" y="1448"/>
                      </a:lnTo>
                      <a:lnTo>
                        <a:pt x="490" y="1468"/>
                      </a:lnTo>
                      <a:lnTo>
                        <a:pt x="494" y="1488"/>
                      </a:lnTo>
                      <a:lnTo>
                        <a:pt x="494" y="1488"/>
                      </a:lnTo>
                      <a:lnTo>
                        <a:pt x="494" y="1504"/>
                      </a:lnTo>
                      <a:lnTo>
                        <a:pt x="494" y="1518"/>
                      </a:lnTo>
                      <a:lnTo>
                        <a:pt x="490" y="1532"/>
                      </a:lnTo>
                      <a:lnTo>
                        <a:pt x="484" y="1542"/>
                      </a:lnTo>
                      <a:lnTo>
                        <a:pt x="476" y="1552"/>
                      </a:lnTo>
                      <a:lnTo>
                        <a:pt x="464" y="1560"/>
                      </a:lnTo>
                      <a:lnTo>
                        <a:pt x="452" y="1566"/>
                      </a:lnTo>
                      <a:lnTo>
                        <a:pt x="438" y="1570"/>
                      </a:lnTo>
                      <a:lnTo>
                        <a:pt x="438" y="1570"/>
                      </a:lnTo>
                      <a:lnTo>
                        <a:pt x="412" y="1572"/>
                      </a:lnTo>
                      <a:lnTo>
                        <a:pt x="386" y="1572"/>
                      </a:lnTo>
                      <a:lnTo>
                        <a:pt x="360" y="1568"/>
                      </a:lnTo>
                      <a:lnTo>
                        <a:pt x="336" y="1564"/>
                      </a:lnTo>
                      <a:lnTo>
                        <a:pt x="336" y="1564"/>
                      </a:lnTo>
                      <a:lnTo>
                        <a:pt x="276" y="1550"/>
                      </a:lnTo>
                      <a:lnTo>
                        <a:pt x="216" y="1536"/>
                      </a:lnTo>
                      <a:lnTo>
                        <a:pt x="98" y="1506"/>
                      </a:lnTo>
                      <a:lnTo>
                        <a:pt x="98" y="1506"/>
                      </a:lnTo>
                      <a:lnTo>
                        <a:pt x="72" y="1500"/>
                      </a:lnTo>
                      <a:lnTo>
                        <a:pt x="60" y="1498"/>
                      </a:lnTo>
                      <a:lnTo>
                        <a:pt x="50" y="1492"/>
                      </a:lnTo>
                      <a:lnTo>
                        <a:pt x="50" y="1492"/>
                      </a:lnTo>
                      <a:lnTo>
                        <a:pt x="42" y="1484"/>
                      </a:lnTo>
                      <a:lnTo>
                        <a:pt x="36" y="1472"/>
                      </a:lnTo>
                      <a:lnTo>
                        <a:pt x="32" y="1460"/>
                      </a:lnTo>
                      <a:lnTo>
                        <a:pt x="32" y="1456"/>
                      </a:lnTo>
                      <a:lnTo>
                        <a:pt x="32" y="1452"/>
                      </a:lnTo>
                      <a:lnTo>
                        <a:pt x="32" y="1452"/>
                      </a:lnTo>
                      <a:lnTo>
                        <a:pt x="42" y="1434"/>
                      </a:lnTo>
                      <a:lnTo>
                        <a:pt x="48" y="1416"/>
                      </a:lnTo>
                      <a:lnTo>
                        <a:pt x="52" y="1396"/>
                      </a:lnTo>
                      <a:lnTo>
                        <a:pt x="52" y="1378"/>
                      </a:lnTo>
                      <a:lnTo>
                        <a:pt x="50" y="1360"/>
                      </a:lnTo>
                      <a:lnTo>
                        <a:pt x="46" y="1342"/>
                      </a:lnTo>
                      <a:lnTo>
                        <a:pt x="40" y="1324"/>
                      </a:lnTo>
                      <a:lnTo>
                        <a:pt x="30" y="1304"/>
                      </a:lnTo>
                      <a:lnTo>
                        <a:pt x="30" y="1304"/>
                      </a:lnTo>
                      <a:lnTo>
                        <a:pt x="26" y="1294"/>
                      </a:lnTo>
                      <a:lnTo>
                        <a:pt x="24" y="1286"/>
                      </a:lnTo>
                      <a:lnTo>
                        <a:pt x="26" y="1278"/>
                      </a:lnTo>
                      <a:lnTo>
                        <a:pt x="28" y="1272"/>
                      </a:lnTo>
                      <a:lnTo>
                        <a:pt x="34" y="1266"/>
                      </a:lnTo>
                      <a:lnTo>
                        <a:pt x="42" y="1262"/>
                      </a:lnTo>
                      <a:lnTo>
                        <a:pt x="52" y="1260"/>
                      </a:lnTo>
                      <a:lnTo>
                        <a:pt x="64" y="1258"/>
                      </a:lnTo>
                      <a:lnTo>
                        <a:pt x="64" y="1258"/>
                      </a:lnTo>
                      <a:lnTo>
                        <a:pt x="88" y="1258"/>
                      </a:lnTo>
                      <a:lnTo>
                        <a:pt x="114" y="1256"/>
                      </a:lnTo>
                      <a:lnTo>
                        <a:pt x="114" y="1256"/>
                      </a:lnTo>
                      <a:lnTo>
                        <a:pt x="130" y="1252"/>
                      </a:lnTo>
                      <a:lnTo>
                        <a:pt x="142" y="1246"/>
                      </a:lnTo>
                      <a:lnTo>
                        <a:pt x="154" y="1238"/>
                      </a:lnTo>
                      <a:lnTo>
                        <a:pt x="162" y="1230"/>
                      </a:lnTo>
                      <a:lnTo>
                        <a:pt x="168" y="1218"/>
                      </a:lnTo>
                      <a:lnTo>
                        <a:pt x="172" y="1204"/>
                      </a:lnTo>
                      <a:lnTo>
                        <a:pt x="174" y="1188"/>
                      </a:lnTo>
                      <a:lnTo>
                        <a:pt x="174" y="1170"/>
                      </a:lnTo>
                      <a:lnTo>
                        <a:pt x="174" y="1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2" name="Freeform 7"/>
                <p:cNvSpPr>
                  <a:spLocks/>
                </p:cNvSpPr>
                <p:nvPr/>
              </p:nvSpPr>
              <p:spPr bwMode="auto">
                <a:xfrm>
                  <a:off x="3504" y="1627"/>
                  <a:ext cx="732" cy="1284"/>
                </a:xfrm>
                <a:custGeom>
                  <a:avLst/>
                  <a:gdLst>
                    <a:gd name="T0" fmla="*/ 280 w 732"/>
                    <a:gd name="T1" fmla="*/ 374 h 1284"/>
                    <a:gd name="T2" fmla="*/ 334 w 732"/>
                    <a:gd name="T3" fmla="*/ 396 h 1284"/>
                    <a:gd name="T4" fmla="*/ 508 w 732"/>
                    <a:gd name="T5" fmla="*/ 276 h 1284"/>
                    <a:gd name="T6" fmla="*/ 374 w 732"/>
                    <a:gd name="T7" fmla="*/ 330 h 1284"/>
                    <a:gd name="T8" fmla="*/ 308 w 732"/>
                    <a:gd name="T9" fmla="*/ 332 h 1284"/>
                    <a:gd name="T10" fmla="*/ 306 w 732"/>
                    <a:gd name="T11" fmla="*/ 304 h 1284"/>
                    <a:gd name="T12" fmla="*/ 518 w 732"/>
                    <a:gd name="T13" fmla="*/ 232 h 1284"/>
                    <a:gd name="T14" fmla="*/ 468 w 732"/>
                    <a:gd name="T15" fmla="*/ 240 h 1284"/>
                    <a:gd name="T16" fmla="*/ 320 w 732"/>
                    <a:gd name="T17" fmla="*/ 280 h 1284"/>
                    <a:gd name="T18" fmla="*/ 240 w 732"/>
                    <a:gd name="T19" fmla="*/ 242 h 1284"/>
                    <a:gd name="T20" fmla="*/ 230 w 732"/>
                    <a:gd name="T21" fmla="*/ 194 h 1284"/>
                    <a:gd name="T22" fmla="*/ 286 w 732"/>
                    <a:gd name="T23" fmla="*/ 140 h 1284"/>
                    <a:gd name="T24" fmla="*/ 290 w 732"/>
                    <a:gd name="T25" fmla="*/ 84 h 1284"/>
                    <a:gd name="T26" fmla="*/ 258 w 732"/>
                    <a:gd name="T27" fmla="*/ 58 h 1284"/>
                    <a:gd name="T28" fmla="*/ 236 w 732"/>
                    <a:gd name="T29" fmla="*/ 94 h 1284"/>
                    <a:gd name="T30" fmla="*/ 254 w 732"/>
                    <a:gd name="T31" fmla="*/ 152 h 1284"/>
                    <a:gd name="T32" fmla="*/ 226 w 732"/>
                    <a:gd name="T33" fmla="*/ 142 h 1284"/>
                    <a:gd name="T34" fmla="*/ 218 w 732"/>
                    <a:gd name="T35" fmla="*/ 80 h 1284"/>
                    <a:gd name="T36" fmla="*/ 258 w 732"/>
                    <a:gd name="T37" fmla="*/ 10 h 1284"/>
                    <a:gd name="T38" fmla="*/ 304 w 732"/>
                    <a:gd name="T39" fmla="*/ 38 h 1284"/>
                    <a:gd name="T40" fmla="*/ 378 w 732"/>
                    <a:gd name="T41" fmla="*/ 124 h 1284"/>
                    <a:gd name="T42" fmla="*/ 434 w 732"/>
                    <a:gd name="T43" fmla="*/ 6 h 1284"/>
                    <a:gd name="T44" fmla="*/ 496 w 732"/>
                    <a:gd name="T45" fmla="*/ 4 h 1284"/>
                    <a:gd name="T46" fmla="*/ 550 w 732"/>
                    <a:gd name="T47" fmla="*/ 104 h 1284"/>
                    <a:gd name="T48" fmla="*/ 534 w 732"/>
                    <a:gd name="T49" fmla="*/ 154 h 1284"/>
                    <a:gd name="T50" fmla="*/ 516 w 732"/>
                    <a:gd name="T51" fmla="*/ 106 h 1284"/>
                    <a:gd name="T52" fmla="*/ 476 w 732"/>
                    <a:gd name="T53" fmla="*/ 56 h 1284"/>
                    <a:gd name="T54" fmla="*/ 436 w 732"/>
                    <a:gd name="T55" fmla="*/ 74 h 1284"/>
                    <a:gd name="T56" fmla="*/ 422 w 732"/>
                    <a:gd name="T57" fmla="*/ 128 h 1284"/>
                    <a:gd name="T58" fmla="*/ 494 w 732"/>
                    <a:gd name="T59" fmla="*/ 172 h 1284"/>
                    <a:gd name="T60" fmla="*/ 542 w 732"/>
                    <a:gd name="T61" fmla="*/ 198 h 1284"/>
                    <a:gd name="T62" fmla="*/ 538 w 732"/>
                    <a:gd name="T63" fmla="*/ 248 h 1284"/>
                    <a:gd name="T64" fmla="*/ 558 w 732"/>
                    <a:gd name="T65" fmla="*/ 340 h 1284"/>
                    <a:gd name="T66" fmla="*/ 596 w 732"/>
                    <a:gd name="T67" fmla="*/ 418 h 1284"/>
                    <a:gd name="T68" fmla="*/ 698 w 732"/>
                    <a:gd name="T69" fmla="*/ 670 h 1284"/>
                    <a:gd name="T70" fmla="*/ 706 w 732"/>
                    <a:gd name="T71" fmla="*/ 788 h 1284"/>
                    <a:gd name="T72" fmla="*/ 696 w 732"/>
                    <a:gd name="T73" fmla="*/ 878 h 1284"/>
                    <a:gd name="T74" fmla="*/ 638 w 732"/>
                    <a:gd name="T75" fmla="*/ 948 h 1284"/>
                    <a:gd name="T76" fmla="*/ 638 w 732"/>
                    <a:gd name="T77" fmla="*/ 1122 h 1284"/>
                    <a:gd name="T78" fmla="*/ 612 w 732"/>
                    <a:gd name="T79" fmla="*/ 1278 h 1284"/>
                    <a:gd name="T80" fmla="*/ 612 w 732"/>
                    <a:gd name="T81" fmla="*/ 1212 h 1284"/>
                    <a:gd name="T82" fmla="*/ 618 w 732"/>
                    <a:gd name="T83" fmla="*/ 1110 h 1284"/>
                    <a:gd name="T84" fmla="*/ 538 w 732"/>
                    <a:gd name="T85" fmla="*/ 1170 h 1284"/>
                    <a:gd name="T86" fmla="*/ 418 w 732"/>
                    <a:gd name="T87" fmla="*/ 1212 h 1284"/>
                    <a:gd name="T88" fmla="*/ 250 w 732"/>
                    <a:gd name="T89" fmla="*/ 1178 h 1284"/>
                    <a:gd name="T90" fmla="*/ 280 w 732"/>
                    <a:gd name="T91" fmla="*/ 1256 h 1284"/>
                    <a:gd name="T92" fmla="*/ 232 w 732"/>
                    <a:gd name="T93" fmla="*/ 1134 h 1284"/>
                    <a:gd name="T94" fmla="*/ 254 w 732"/>
                    <a:gd name="T95" fmla="*/ 1076 h 1284"/>
                    <a:gd name="T96" fmla="*/ 52 w 732"/>
                    <a:gd name="T97" fmla="*/ 890 h 1284"/>
                    <a:gd name="T98" fmla="*/ 0 w 732"/>
                    <a:gd name="T99" fmla="*/ 796 h 1284"/>
                    <a:gd name="T100" fmla="*/ 10 w 732"/>
                    <a:gd name="T101" fmla="*/ 784 h 1284"/>
                    <a:gd name="T102" fmla="*/ 64 w 732"/>
                    <a:gd name="T103" fmla="*/ 870 h 1284"/>
                    <a:gd name="T104" fmla="*/ 76 w 732"/>
                    <a:gd name="T105" fmla="*/ 736 h 1284"/>
                    <a:gd name="T106" fmla="*/ 160 w 732"/>
                    <a:gd name="T107" fmla="*/ 538 h 1284"/>
                    <a:gd name="T108" fmla="*/ 164 w 732"/>
                    <a:gd name="T109" fmla="*/ 500 h 1284"/>
                    <a:gd name="T110" fmla="*/ 196 w 732"/>
                    <a:gd name="T111" fmla="*/ 392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1284">
                      <a:moveTo>
                        <a:pt x="230" y="312"/>
                      </a:moveTo>
                      <a:lnTo>
                        <a:pt x="230" y="312"/>
                      </a:lnTo>
                      <a:lnTo>
                        <a:pt x="254" y="344"/>
                      </a:lnTo>
                      <a:lnTo>
                        <a:pt x="266" y="360"/>
                      </a:lnTo>
                      <a:lnTo>
                        <a:pt x="280" y="374"/>
                      </a:lnTo>
                      <a:lnTo>
                        <a:pt x="280" y="374"/>
                      </a:lnTo>
                      <a:lnTo>
                        <a:pt x="294" y="384"/>
                      </a:lnTo>
                      <a:lnTo>
                        <a:pt x="308" y="392"/>
                      </a:lnTo>
                      <a:lnTo>
                        <a:pt x="324" y="396"/>
                      </a:lnTo>
                      <a:lnTo>
                        <a:pt x="330" y="396"/>
                      </a:lnTo>
                      <a:lnTo>
                        <a:pt x="334" y="396"/>
                      </a:lnTo>
                      <a:lnTo>
                        <a:pt x="334" y="396"/>
                      </a:lnTo>
                      <a:lnTo>
                        <a:pt x="380" y="370"/>
                      </a:lnTo>
                      <a:lnTo>
                        <a:pt x="424" y="344"/>
                      </a:lnTo>
                      <a:lnTo>
                        <a:pt x="512" y="288"/>
                      </a:lnTo>
                      <a:lnTo>
                        <a:pt x="512" y="288"/>
                      </a:lnTo>
                      <a:lnTo>
                        <a:pt x="508" y="276"/>
                      </a:lnTo>
                      <a:lnTo>
                        <a:pt x="508" y="276"/>
                      </a:lnTo>
                      <a:lnTo>
                        <a:pt x="488" y="280"/>
                      </a:lnTo>
                      <a:lnTo>
                        <a:pt x="468" y="286"/>
                      </a:lnTo>
                      <a:lnTo>
                        <a:pt x="468" y="286"/>
                      </a:lnTo>
                      <a:lnTo>
                        <a:pt x="422" y="310"/>
                      </a:lnTo>
                      <a:lnTo>
                        <a:pt x="398" y="320"/>
                      </a:lnTo>
                      <a:lnTo>
                        <a:pt x="374" y="330"/>
                      </a:lnTo>
                      <a:lnTo>
                        <a:pt x="374" y="330"/>
                      </a:lnTo>
                      <a:lnTo>
                        <a:pt x="360" y="334"/>
                      </a:lnTo>
                      <a:lnTo>
                        <a:pt x="348" y="336"/>
                      </a:lnTo>
                      <a:lnTo>
                        <a:pt x="334" y="338"/>
                      </a:lnTo>
                      <a:lnTo>
                        <a:pt x="322" y="336"/>
                      </a:lnTo>
                      <a:lnTo>
                        <a:pt x="308" y="332"/>
                      </a:lnTo>
                      <a:lnTo>
                        <a:pt x="296" y="326"/>
                      </a:lnTo>
                      <a:lnTo>
                        <a:pt x="284" y="314"/>
                      </a:lnTo>
                      <a:lnTo>
                        <a:pt x="272" y="300"/>
                      </a:lnTo>
                      <a:lnTo>
                        <a:pt x="272" y="300"/>
                      </a:lnTo>
                      <a:lnTo>
                        <a:pt x="290" y="302"/>
                      </a:lnTo>
                      <a:lnTo>
                        <a:pt x="306" y="304"/>
                      </a:lnTo>
                      <a:lnTo>
                        <a:pt x="340" y="300"/>
                      </a:lnTo>
                      <a:lnTo>
                        <a:pt x="372" y="294"/>
                      </a:lnTo>
                      <a:lnTo>
                        <a:pt x="402" y="284"/>
                      </a:lnTo>
                      <a:lnTo>
                        <a:pt x="432" y="272"/>
                      </a:lnTo>
                      <a:lnTo>
                        <a:pt x="460" y="260"/>
                      </a:lnTo>
                      <a:lnTo>
                        <a:pt x="518" y="232"/>
                      </a:lnTo>
                      <a:lnTo>
                        <a:pt x="518" y="232"/>
                      </a:lnTo>
                      <a:lnTo>
                        <a:pt x="518" y="226"/>
                      </a:lnTo>
                      <a:lnTo>
                        <a:pt x="514" y="210"/>
                      </a:lnTo>
                      <a:lnTo>
                        <a:pt x="514" y="210"/>
                      </a:lnTo>
                      <a:lnTo>
                        <a:pt x="492" y="226"/>
                      </a:lnTo>
                      <a:lnTo>
                        <a:pt x="468" y="240"/>
                      </a:lnTo>
                      <a:lnTo>
                        <a:pt x="444" y="252"/>
                      </a:lnTo>
                      <a:lnTo>
                        <a:pt x="420" y="260"/>
                      </a:lnTo>
                      <a:lnTo>
                        <a:pt x="396" y="266"/>
                      </a:lnTo>
                      <a:lnTo>
                        <a:pt x="370" y="272"/>
                      </a:lnTo>
                      <a:lnTo>
                        <a:pt x="320" y="280"/>
                      </a:lnTo>
                      <a:lnTo>
                        <a:pt x="320" y="280"/>
                      </a:lnTo>
                      <a:lnTo>
                        <a:pt x="302" y="280"/>
                      </a:lnTo>
                      <a:lnTo>
                        <a:pt x="288" y="276"/>
                      </a:lnTo>
                      <a:lnTo>
                        <a:pt x="274" y="270"/>
                      </a:lnTo>
                      <a:lnTo>
                        <a:pt x="262" y="262"/>
                      </a:lnTo>
                      <a:lnTo>
                        <a:pt x="252" y="254"/>
                      </a:lnTo>
                      <a:lnTo>
                        <a:pt x="240" y="242"/>
                      </a:lnTo>
                      <a:lnTo>
                        <a:pt x="220" y="222"/>
                      </a:lnTo>
                      <a:lnTo>
                        <a:pt x="220" y="222"/>
                      </a:lnTo>
                      <a:lnTo>
                        <a:pt x="220" y="220"/>
                      </a:lnTo>
                      <a:lnTo>
                        <a:pt x="220" y="216"/>
                      </a:lnTo>
                      <a:lnTo>
                        <a:pt x="224" y="206"/>
                      </a:lnTo>
                      <a:lnTo>
                        <a:pt x="230" y="194"/>
                      </a:lnTo>
                      <a:lnTo>
                        <a:pt x="236" y="184"/>
                      </a:lnTo>
                      <a:lnTo>
                        <a:pt x="236" y="184"/>
                      </a:lnTo>
                      <a:lnTo>
                        <a:pt x="248" y="172"/>
                      </a:lnTo>
                      <a:lnTo>
                        <a:pt x="260" y="162"/>
                      </a:lnTo>
                      <a:lnTo>
                        <a:pt x="286" y="140"/>
                      </a:lnTo>
                      <a:lnTo>
                        <a:pt x="286" y="140"/>
                      </a:lnTo>
                      <a:lnTo>
                        <a:pt x="296" y="126"/>
                      </a:lnTo>
                      <a:lnTo>
                        <a:pt x="300" y="120"/>
                      </a:lnTo>
                      <a:lnTo>
                        <a:pt x="300" y="112"/>
                      </a:lnTo>
                      <a:lnTo>
                        <a:pt x="300" y="112"/>
                      </a:lnTo>
                      <a:lnTo>
                        <a:pt x="296" y="98"/>
                      </a:lnTo>
                      <a:lnTo>
                        <a:pt x="290" y="84"/>
                      </a:lnTo>
                      <a:lnTo>
                        <a:pt x="284" y="70"/>
                      </a:lnTo>
                      <a:lnTo>
                        <a:pt x="276" y="58"/>
                      </a:lnTo>
                      <a:lnTo>
                        <a:pt x="276" y="58"/>
                      </a:lnTo>
                      <a:lnTo>
                        <a:pt x="272" y="56"/>
                      </a:lnTo>
                      <a:lnTo>
                        <a:pt x="268" y="56"/>
                      </a:lnTo>
                      <a:lnTo>
                        <a:pt x="258" y="58"/>
                      </a:lnTo>
                      <a:lnTo>
                        <a:pt x="248" y="60"/>
                      </a:lnTo>
                      <a:lnTo>
                        <a:pt x="244" y="62"/>
                      </a:lnTo>
                      <a:lnTo>
                        <a:pt x="242" y="64"/>
                      </a:lnTo>
                      <a:lnTo>
                        <a:pt x="242" y="64"/>
                      </a:lnTo>
                      <a:lnTo>
                        <a:pt x="238" y="80"/>
                      </a:lnTo>
                      <a:lnTo>
                        <a:pt x="236" y="94"/>
                      </a:lnTo>
                      <a:lnTo>
                        <a:pt x="234" y="110"/>
                      </a:lnTo>
                      <a:lnTo>
                        <a:pt x="236" y="124"/>
                      </a:lnTo>
                      <a:lnTo>
                        <a:pt x="236" y="124"/>
                      </a:lnTo>
                      <a:lnTo>
                        <a:pt x="238" y="132"/>
                      </a:lnTo>
                      <a:lnTo>
                        <a:pt x="242" y="138"/>
                      </a:lnTo>
                      <a:lnTo>
                        <a:pt x="254" y="152"/>
                      </a:lnTo>
                      <a:lnTo>
                        <a:pt x="254" y="152"/>
                      </a:lnTo>
                      <a:lnTo>
                        <a:pt x="248" y="156"/>
                      </a:lnTo>
                      <a:lnTo>
                        <a:pt x="246" y="158"/>
                      </a:lnTo>
                      <a:lnTo>
                        <a:pt x="246" y="158"/>
                      </a:lnTo>
                      <a:lnTo>
                        <a:pt x="234" y="150"/>
                      </a:lnTo>
                      <a:lnTo>
                        <a:pt x="226" y="142"/>
                      </a:lnTo>
                      <a:lnTo>
                        <a:pt x="220" y="134"/>
                      </a:lnTo>
                      <a:lnTo>
                        <a:pt x="216" y="122"/>
                      </a:lnTo>
                      <a:lnTo>
                        <a:pt x="214" y="112"/>
                      </a:lnTo>
                      <a:lnTo>
                        <a:pt x="214" y="102"/>
                      </a:lnTo>
                      <a:lnTo>
                        <a:pt x="218" y="80"/>
                      </a:lnTo>
                      <a:lnTo>
                        <a:pt x="218" y="80"/>
                      </a:lnTo>
                      <a:lnTo>
                        <a:pt x="222" y="62"/>
                      </a:lnTo>
                      <a:lnTo>
                        <a:pt x="232" y="44"/>
                      </a:lnTo>
                      <a:lnTo>
                        <a:pt x="244" y="26"/>
                      </a:lnTo>
                      <a:lnTo>
                        <a:pt x="256" y="10"/>
                      </a:lnTo>
                      <a:lnTo>
                        <a:pt x="256" y="10"/>
                      </a:lnTo>
                      <a:lnTo>
                        <a:pt x="258" y="10"/>
                      </a:lnTo>
                      <a:lnTo>
                        <a:pt x="264" y="12"/>
                      </a:lnTo>
                      <a:lnTo>
                        <a:pt x="278" y="18"/>
                      </a:lnTo>
                      <a:lnTo>
                        <a:pt x="294" y="26"/>
                      </a:lnTo>
                      <a:lnTo>
                        <a:pt x="300" y="32"/>
                      </a:lnTo>
                      <a:lnTo>
                        <a:pt x="304" y="38"/>
                      </a:lnTo>
                      <a:lnTo>
                        <a:pt x="304" y="38"/>
                      </a:lnTo>
                      <a:lnTo>
                        <a:pt x="312" y="56"/>
                      </a:lnTo>
                      <a:lnTo>
                        <a:pt x="318" y="76"/>
                      </a:lnTo>
                      <a:lnTo>
                        <a:pt x="328" y="120"/>
                      </a:lnTo>
                      <a:lnTo>
                        <a:pt x="328" y="120"/>
                      </a:lnTo>
                      <a:lnTo>
                        <a:pt x="378" y="124"/>
                      </a:lnTo>
                      <a:lnTo>
                        <a:pt x="378" y="124"/>
                      </a:lnTo>
                      <a:lnTo>
                        <a:pt x="400" y="68"/>
                      </a:lnTo>
                      <a:lnTo>
                        <a:pt x="412" y="40"/>
                      </a:lnTo>
                      <a:lnTo>
                        <a:pt x="426" y="14"/>
                      </a:lnTo>
                      <a:lnTo>
                        <a:pt x="426" y="14"/>
                      </a:lnTo>
                      <a:lnTo>
                        <a:pt x="428" y="10"/>
                      </a:lnTo>
                      <a:lnTo>
                        <a:pt x="434" y="6"/>
                      </a:lnTo>
                      <a:lnTo>
                        <a:pt x="448" y="2"/>
                      </a:lnTo>
                      <a:lnTo>
                        <a:pt x="464" y="0"/>
                      </a:lnTo>
                      <a:lnTo>
                        <a:pt x="480" y="0"/>
                      </a:lnTo>
                      <a:lnTo>
                        <a:pt x="480" y="0"/>
                      </a:lnTo>
                      <a:lnTo>
                        <a:pt x="488" y="2"/>
                      </a:lnTo>
                      <a:lnTo>
                        <a:pt x="496" y="4"/>
                      </a:lnTo>
                      <a:lnTo>
                        <a:pt x="512" y="12"/>
                      </a:lnTo>
                      <a:lnTo>
                        <a:pt x="524" y="26"/>
                      </a:lnTo>
                      <a:lnTo>
                        <a:pt x="536" y="42"/>
                      </a:lnTo>
                      <a:lnTo>
                        <a:pt x="544" y="60"/>
                      </a:lnTo>
                      <a:lnTo>
                        <a:pt x="548" y="82"/>
                      </a:lnTo>
                      <a:lnTo>
                        <a:pt x="550" y="104"/>
                      </a:lnTo>
                      <a:lnTo>
                        <a:pt x="550" y="128"/>
                      </a:lnTo>
                      <a:lnTo>
                        <a:pt x="550" y="128"/>
                      </a:lnTo>
                      <a:lnTo>
                        <a:pt x="546" y="142"/>
                      </a:lnTo>
                      <a:lnTo>
                        <a:pt x="544" y="148"/>
                      </a:lnTo>
                      <a:lnTo>
                        <a:pt x="540" y="152"/>
                      </a:lnTo>
                      <a:lnTo>
                        <a:pt x="534" y="154"/>
                      </a:lnTo>
                      <a:lnTo>
                        <a:pt x="528" y="156"/>
                      </a:lnTo>
                      <a:lnTo>
                        <a:pt x="522" y="156"/>
                      </a:lnTo>
                      <a:lnTo>
                        <a:pt x="514" y="154"/>
                      </a:lnTo>
                      <a:lnTo>
                        <a:pt x="514" y="154"/>
                      </a:lnTo>
                      <a:lnTo>
                        <a:pt x="516" y="120"/>
                      </a:lnTo>
                      <a:lnTo>
                        <a:pt x="516" y="106"/>
                      </a:lnTo>
                      <a:lnTo>
                        <a:pt x="512" y="92"/>
                      </a:lnTo>
                      <a:lnTo>
                        <a:pt x="512" y="92"/>
                      </a:lnTo>
                      <a:lnTo>
                        <a:pt x="504" y="78"/>
                      </a:lnTo>
                      <a:lnTo>
                        <a:pt x="494" y="68"/>
                      </a:lnTo>
                      <a:lnTo>
                        <a:pt x="482" y="58"/>
                      </a:lnTo>
                      <a:lnTo>
                        <a:pt x="476" y="56"/>
                      </a:lnTo>
                      <a:lnTo>
                        <a:pt x="470" y="54"/>
                      </a:lnTo>
                      <a:lnTo>
                        <a:pt x="470" y="54"/>
                      </a:lnTo>
                      <a:lnTo>
                        <a:pt x="464" y="54"/>
                      </a:lnTo>
                      <a:lnTo>
                        <a:pt x="458" y="56"/>
                      </a:lnTo>
                      <a:lnTo>
                        <a:pt x="446" y="64"/>
                      </a:lnTo>
                      <a:lnTo>
                        <a:pt x="436" y="74"/>
                      </a:lnTo>
                      <a:lnTo>
                        <a:pt x="428" y="86"/>
                      </a:lnTo>
                      <a:lnTo>
                        <a:pt x="428" y="86"/>
                      </a:lnTo>
                      <a:lnTo>
                        <a:pt x="422" y="102"/>
                      </a:lnTo>
                      <a:lnTo>
                        <a:pt x="422" y="110"/>
                      </a:lnTo>
                      <a:lnTo>
                        <a:pt x="422" y="120"/>
                      </a:lnTo>
                      <a:lnTo>
                        <a:pt x="422" y="128"/>
                      </a:lnTo>
                      <a:lnTo>
                        <a:pt x="426" y="136"/>
                      </a:lnTo>
                      <a:lnTo>
                        <a:pt x="434" y="142"/>
                      </a:lnTo>
                      <a:lnTo>
                        <a:pt x="442" y="148"/>
                      </a:lnTo>
                      <a:lnTo>
                        <a:pt x="442" y="148"/>
                      </a:lnTo>
                      <a:lnTo>
                        <a:pt x="476" y="166"/>
                      </a:lnTo>
                      <a:lnTo>
                        <a:pt x="494" y="172"/>
                      </a:lnTo>
                      <a:lnTo>
                        <a:pt x="512" y="178"/>
                      </a:lnTo>
                      <a:lnTo>
                        <a:pt x="512" y="178"/>
                      </a:lnTo>
                      <a:lnTo>
                        <a:pt x="522" y="182"/>
                      </a:lnTo>
                      <a:lnTo>
                        <a:pt x="530" y="186"/>
                      </a:lnTo>
                      <a:lnTo>
                        <a:pt x="538" y="192"/>
                      </a:lnTo>
                      <a:lnTo>
                        <a:pt x="542" y="198"/>
                      </a:lnTo>
                      <a:lnTo>
                        <a:pt x="546" y="204"/>
                      </a:lnTo>
                      <a:lnTo>
                        <a:pt x="546" y="212"/>
                      </a:lnTo>
                      <a:lnTo>
                        <a:pt x="546" y="222"/>
                      </a:lnTo>
                      <a:lnTo>
                        <a:pt x="542" y="232"/>
                      </a:lnTo>
                      <a:lnTo>
                        <a:pt x="542" y="232"/>
                      </a:lnTo>
                      <a:lnTo>
                        <a:pt x="538" y="248"/>
                      </a:lnTo>
                      <a:lnTo>
                        <a:pt x="536" y="264"/>
                      </a:lnTo>
                      <a:lnTo>
                        <a:pt x="536" y="280"/>
                      </a:lnTo>
                      <a:lnTo>
                        <a:pt x="538" y="296"/>
                      </a:lnTo>
                      <a:lnTo>
                        <a:pt x="542" y="312"/>
                      </a:lnTo>
                      <a:lnTo>
                        <a:pt x="548" y="326"/>
                      </a:lnTo>
                      <a:lnTo>
                        <a:pt x="558" y="340"/>
                      </a:lnTo>
                      <a:lnTo>
                        <a:pt x="568" y="354"/>
                      </a:lnTo>
                      <a:lnTo>
                        <a:pt x="568" y="354"/>
                      </a:lnTo>
                      <a:lnTo>
                        <a:pt x="572" y="360"/>
                      </a:lnTo>
                      <a:lnTo>
                        <a:pt x="576" y="368"/>
                      </a:lnTo>
                      <a:lnTo>
                        <a:pt x="576" y="368"/>
                      </a:lnTo>
                      <a:lnTo>
                        <a:pt x="596" y="418"/>
                      </a:lnTo>
                      <a:lnTo>
                        <a:pt x="620" y="468"/>
                      </a:lnTo>
                      <a:lnTo>
                        <a:pt x="642" y="516"/>
                      </a:lnTo>
                      <a:lnTo>
                        <a:pt x="664" y="566"/>
                      </a:lnTo>
                      <a:lnTo>
                        <a:pt x="684" y="618"/>
                      </a:lnTo>
                      <a:lnTo>
                        <a:pt x="692" y="644"/>
                      </a:lnTo>
                      <a:lnTo>
                        <a:pt x="698" y="670"/>
                      </a:lnTo>
                      <a:lnTo>
                        <a:pt x="702" y="696"/>
                      </a:lnTo>
                      <a:lnTo>
                        <a:pt x="706" y="724"/>
                      </a:lnTo>
                      <a:lnTo>
                        <a:pt x="708" y="752"/>
                      </a:lnTo>
                      <a:lnTo>
                        <a:pt x="706" y="780"/>
                      </a:lnTo>
                      <a:lnTo>
                        <a:pt x="706" y="780"/>
                      </a:lnTo>
                      <a:lnTo>
                        <a:pt x="706" y="788"/>
                      </a:lnTo>
                      <a:lnTo>
                        <a:pt x="708" y="796"/>
                      </a:lnTo>
                      <a:lnTo>
                        <a:pt x="714" y="814"/>
                      </a:lnTo>
                      <a:lnTo>
                        <a:pt x="724" y="832"/>
                      </a:lnTo>
                      <a:lnTo>
                        <a:pt x="732" y="850"/>
                      </a:lnTo>
                      <a:lnTo>
                        <a:pt x="732" y="850"/>
                      </a:lnTo>
                      <a:lnTo>
                        <a:pt x="696" y="878"/>
                      </a:lnTo>
                      <a:lnTo>
                        <a:pt x="674" y="896"/>
                      </a:lnTo>
                      <a:lnTo>
                        <a:pt x="654" y="916"/>
                      </a:lnTo>
                      <a:lnTo>
                        <a:pt x="654" y="916"/>
                      </a:lnTo>
                      <a:lnTo>
                        <a:pt x="650" y="922"/>
                      </a:lnTo>
                      <a:lnTo>
                        <a:pt x="644" y="930"/>
                      </a:lnTo>
                      <a:lnTo>
                        <a:pt x="638" y="948"/>
                      </a:lnTo>
                      <a:lnTo>
                        <a:pt x="636" y="966"/>
                      </a:lnTo>
                      <a:lnTo>
                        <a:pt x="634" y="986"/>
                      </a:lnTo>
                      <a:lnTo>
                        <a:pt x="634" y="986"/>
                      </a:lnTo>
                      <a:lnTo>
                        <a:pt x="634" y="1032"/>
                      </a:lnTo>
                      <a:lnTo>
                        <a:pt x="636" y="1076"/>
                      </a:lnTo>
                      <a:lnTo>
                        <a:pt x="638" y="1122"/>
                      </a:lnTo>
                      <a:lnTo>
                        <a:pt x="640" y="1168"/>
                      </a:lnTo>
                      <a:lnTo>
                        <a:pt x="640" y="1168"/>
                      </a:lnTo>
                      <a:lnTo>
                        <a:pt x="636" y="1196"/>
                      </a:lnTo>
                      <a:lnTo>
                        <a:pt x="630" y="1224"/>
                      </a:lnTo>
                      <a:lnTo>
                        <a:pt x="622" y="1252"/>
                      </a:lnTo>
                      <a:lnTo>
                        <a:pt x="612" y="1278"/>
                      </a:lnTo>
                      <a:lnTo>
                        <a:pt x="612" y="1278"/>
                      </a:lnTo>
                      <a:lnTo>
                        <a:pt x="610" y="1268"/>
                      </a:lnTo>
                      <a:lnTo>
                        <a:pt x="608" y="1256"/>
                      </a:lnTo>
                      <a:lnTo>
                        <a:pt x="608" y="1246"/>
                      </a:lnTo>
                      <a:lnTo>
                        <a:pt x="608" y="1234"/>
                      </a:lnTo>
                      <a:lnTo>
                        <a:pt x="612" y="1212"/>
                      </a:lnTo>
                      <a:lnTo>
                        <a:pt x="618" y="1190"/>
                      </a:lnTo>
                      <a:lnTo>
                        <a:pt x="622" y="1168"/>
                      </a:lnTo>
                      <a:lnTo>
                        <a:pt x="624" y="1146"/>
                      </a:lnTo>
                      <a:lnTo>
                        <a:pt x="624" y="1134"/>
                      </a:lnTo>
                      <a:lnTo>
                        <a:pt x="622" y="1122"/>
                      </a:lnTo>
                      <a:lnTo>
                        <a:pt x="618" y="1110"/>
                      </a:lnTo>
                      <a:lnTo>
                        <a:pt x="612" y="1096"/>
                      </a:lnTo>
                      <a:lnTo>
                        <a:pt x="612" y="1096"/>
                      </a:lnTo>
                      <a:lnTo>
                        <a:pt x="596" y="1120"/>
                      </a:lnTo>
                      <a:lnTo>
                        <a:pt x="578" y="1138"/>
                      </a:lnTo>
                      <a:lnTo>
                        <a:pt x="558" y="1156"/>
                      </a:lnTo>
                      <a:lnTo>
                        <a:pt x="538" y="1170"/>
                      </a:lnTo>
                      <a:lnTo>
                        <a:pt x="516" y="1184"/>
                      </a:lnTo>
                      <a:lnTo>
                        <a:pt x="494" y="1194"/>
                      </a:lnTo>
                      <a:lnTo>
                        <a:pt x="470" y="1202"/>
                      </a:lnTo>
                      <a:lnTo>
                        <a:pt x="444" y="1208"/>
                      </a:lnTo>
                      <a:lnTo>
                        <a:pt x="444" y="1208"/>
                      </a:lnTo>
                      <a:lnTo>
                        <a:pt x="418" y="1212"/>
                      </a:lnTo>
                      <a:lnTo>
                        <a:pt x="392" y="1212"/>
                      </a:lnTo>
                      <a:lnTo>
                        <a:pt x="368" y="1210"/>
                      </a:lnTo>
                      <a:lnTo>
                        <a:pt x="344" y="1206"/>
                      </a:lnTo>
                      <a:lnTo>
                        <a:pt x="320" y="1200"/>
                      </a:lnTo>
                      <a:lnTo>
                        <a:pt x="296" y="1194"/>
                      </a:lnTo>
                      <a:lnTo>
                        <a:pt x="250" y="1178"/>
                      </a:lnTo>
                      <a:lnTo>
                        <a:pt x="250" y="1178"/>
                      </a:lnTo>
                      <a:lnTo>
                        <a:pt x="254" y="1192"/>
                      </a:lnTo>
                      <a:lnTo>
                        <a:pt x="260" y="1204"/>
                      </a:lnTo>
                      <a:lnTo>
                        <a:pt x="274" y="1230"/>
                      </a:lnTo>
                      <a:lnTo>
                        <a:pt x="278" y="1244"/>
                      </a:lnTo>
                      <a:lnTo>
                        <a:pt x="280" y="1256"/>
                      </a:lnTo>
                      <a:lnTo>
                        <a:pt x="278" y="1270"/>
                      </a:lnTo>
                      <a:lnTo>
                        <a:pt x="272" y="1284"/>
                      </a:lnTo>
                      <a:lnTo>
                        <a:pt x="272" y="1284"/>
                      </a:lnTo>
                      <a:lnTo>
                        <a:pt x="212" y="1148"/>
                      </a:lnTo>
                      <a:lnTo>
                        <a:pt x="212" y="1148"/>
                      </a:lnTo>
                      <a:lnTo>
                        <a:pt x="232" y="1134"/>
                      </a:lnTo>
                      <a:lnTo>
                        <a:pt x="246" y="1120"/>
                      </a:lnTo>
                      <a:lnTo>
                        <a:pt x="254" y="1106"/>
                      </a:lnTo>
                      <a:lnTo>
                        <a:pt x="256" y="1098"/>
                      </a:lnTo>
                      <a:lnTo>
                        <a:pt x="258" y="1090"/>
                      </a:lnTo>
                      <a:lnTo>
                        <a:pt x="256" y="1084"/>
                      </a:lnTo>
                      <a:lnTo>
                        <a:pt x="254" y="1076"/>
                      </a:lnTo>
                      <a:lnTo>
                        <a:pt x="246" y="1060"/>
                      </a:lnTo>
                      <a:lnTo>
                        <a:pt x="232" y="1044"/>
                      </a:lnTo>
                      <a:lnTo>
                        <a:pt x="214" y="1026"/>
                      </a:lnTo>
                      <a:lnTo>
                        <a:pt x="214" y="1026"/>
                      </a:lnTo>
                      <a:lnTo>
                        <a:pt x="132" y="958"/>
                      </a:lnTo>
                      <a:lnTo>
                        <a:pt x="52" y="890"/>
                      </a:lnTo>
                      <a:lnTo>
                        <a:pt x="52" y="890"/>
                      </a:lnTo>
                      <a:lnTo>
                        <a:pt x="34" y="874"/>
                      </a:lnTo>
                      <a:lnTo>
                        <a:pt x="20" y="856"/>
                      </a:lnTo>
                      <a:lnTo>
                        <a:pt x="10" y="836"/>
                      </a:lnTo>
                      <a:lnTo>
                        <a:pt x="4" y="816"/>
                      </a:lnTo>
                      <a:lnTo>
                        <a:pt x="0" y="796"/>
                      </a:lnTo>
                      <a:lnTo>
                        <a:pt x="0" y="774"/>
                      </a:lnTo>
                      <a:lnTo>
                        <a:pt x="0" y="752"/>
                      </a:lnTo>
                      <a:lnTo>
                        <a:pt x="4" y="728"/>
                      </a:lnTo>
                      <a:lnTo>
                        <a:pt x="4" y="728"/>
                      </a:lnTo>
                      <a:lnTo>
                        <a:pt x="8" y="764"/>
                      </a:lnTo>
                      <a:lnTo>
                        <a:pt x="10" y="784"/>
                      </a:lnTo>
                      <a:lnTo>
                        <a:pt x="14" y="802"/>
                      </a:lnTo>
                      <a:lnTo>
                        <a:pt x="22" y="820"/>
                      </a:lnTo>
                      <a:lnTo>
                        <a:pt x="30" y="838"/>
                      </a:lnTo>
                      <a:lnTo>
                        <a:pt x="44" y="854"/>
                      </a:lnTo>
                      <a:lnTo>
                        <a:pt x="64" y="870"/>
                      </a:lnTo>
                      <a:lnTo>
                        <a:pt x="64" y="870"/>
                      </a:lnTo>
                      <a:lnTo>
                        <a:pt x="70" y="836"/>
                      </a:lnTo>
                      <a:lnTo>
                        <a:pt x="72" y="822"/>
                      </a:lnTo>
                      <a:lnTo>
                        <a:pt x="72" y="810"/>
                      </a:lnTo>
                      <a:lnTo>
                        <a:pt x="72" y="810"/>
                      </a:lnTo>
                      <a:lnTo>
                        <a:pt x="72" y="772"/>
                      </a:lnTo>
                      <a:lnTo>
                        <a:pt x="76" y="736"/>
                      </a:lnTo>
                      <a:lnTo>
                        <a:pt x="84" y="700"/>
                      </a:lnTo>
                      <a:lnTo>
                        <a:pt x="94" y="666"/>
                      </a:lnTo>
                      <a:lnTo>
                        <a:pt x="106" y="632"/>
                      </a:lnTo>
                      <a:lnTo>
                        <a:pt x="122" y="600"/>
                      </a:lnTo>
                      <a:lnTo>
                        <a:pt x="140" y="568"/>
                      </a:lnTo>
                      <a:lnTo>
                        <a:pt x="160" y="538"/>
                      </a:lnTo>
                      <a:lnTo>
                        <a:pt x="160" y="538"/>
                      </a:lnTo>
                      <a:lnTo>
                        <a:pt x="168" y="526"/>
                      </a:lnTo>
                      <a:lnTo>
                        <a:pt x="168" y="522"/>
                      </a:lnTo>
                      <a:lnTo>
                        <a:pt x="168" y="516"/>
                      </a:lnTo>
                      <a:lnTo>
                        <a:pt x="168" y="516"/>
                      </a:lnTo>
                      <a:lnTo>
                        <a:pt x="164" y="500"/>
                      </a:lnTo>
                      <a:lnTo>
                        <a:pt x="164" y="482"/>
                      </a:lnTo>
                      <a:lnTo>
                        <a:pt x="166" y="466"/>
                      </a:lnTo>
                      <a:lnTo>
                        <a:pt x="170" y="452"/>
                      </a:lnTo>
                      <a:lnTo>
                        <a:pt x="176" y="436"/>
                      </a:lnTo>
                      <a:lnTo>
                        <a:pt x="182" y="422"/>
                      </a:lnTo>
                      <a:lnTo>
                        <a:pt x="196" y="392"/>
                      </a:lnTo>
                      <a:lnTo>
                        <a:pt x="196" y="392"/>
                      </a:lnTo>
                      <a:lnTo>
                        <a:pt x="214" y="354"/>
                      </a:lnTo>
                      <a:lnTo>
                        <a:pt x="230" y="312"/>
                      </a:lnTo>
                      <a:lnTo>
                        <a:pt x="230" y="3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3" name="Freeform 8"/>
                <p:cNvSpPr>
                  <a:spLocks/>
                </p:cNvSpPr>
                <p:nvPr/>
              </p:nvSpPr>
              <p:spPr bwMode="auto">
                <a:xfrm>
                  <a:off x="4238" y="2143"/>
                  <a:ext cx="100" cy="330"/>
                </a:xfrm>
                <a:custGeom>
                  <a:avLst/>
                  <a:gdLst>
                    <a:gd name="T0" fmla="*/ 70 w 100"/>
                    <a:gd name="T1" fmla="*/ 304 h 330"/>
                    <a:gd name="T2" fmla="*/ 70 w 100"/>
                    <a:gd name="T3" fmla="*/ 304 h 330"/>
                    <a:gd name="T4" fmla="*/ 100 w 100"/>
                    <a:gd name="T5" fmla="*/ 330 h 330"/>
                    <a:gd name="T6" fmla="*/ 100 w 100"/>
                    <a:gd name="T7" fmla="*/ 330 h 330"/>
                    <a:gd name="T8" fmla="*/ 38 w 100"/>
                    <a:gd name="T9" fmla="*/ 320 h 330"/>
                    <a:gd name="T10" fmla="*/ 38 w 100"/>
                    <a:gd name="T11" fmla="*/ 320 h 330"/>
                    <a:gd name="T12" fmla="*/ 48 w 100"/>
                    <a:gd name="T13" fmla="*/ 300 h 330"/>
                    <a:gd name="T14" fmla="*/ 56 w 100"/>
                    <a:gd name="T15" fmla="*/ 278 h 330"/>
                    <a:gd name="T16" fmla="*/ 62 w 100"/>
                    <a:gd name="T17" fmla="*/ 256 h 330"/>
                    <a:gd name="T18" fmla="*/ 64 w 100"/>
                    <a:gd name="T19" fmla="*/ 236 h 330"/>
                    <a:gd name="T20" fmla="*/ 66 w 100"/>
                    <a:gd name="T21" fmla="*/ 216 h 330"/>
                    <a:gd name="T22" fmla="*/ 64 w 100"/>
                    <a:gd name="T23" fmla="*/ 194 h 330"/>
                    <a:gd name="T24" fmla="*/ 62 w 100"/>
                    <a:gd name="T25" fmla="*/ 174 h 330"/>
                    <a:gd name="T26" fmla="*/ 58 w 100"/>
                    <a:gd name="T27" fmla="*/ 154 h 330"/>
                    <a:gd name="T28" fmla="*/ 48 w 100"/>
                    <a:gd name="T29" fmla="*/ 116 h 330"/>
                    <a:gd name="T30" fmla="*/ 32 w 100"/>
                    <a:gd name="T31" fmla="*/ 76 h 330"/>
                    <a:gd name="T32" fmla="*/ 0 w 100"/>
                    <a:gd name="T33" fmla="*/ 0 h 330"/>
                    <a:gd name="T34" fmla="*/ 0 w 100"/>
                    <a:gd name="T35" fmla="*/ 0 h 330"/>
                    <a:gd name="T36" fmla="*/ 24 w 100"/>
                    <a:gd name="T37" fmla="*/ 34 h 330"/>
                    <a:gd name="T38" fmla="*/ 44 w 100"/>
                    <a:gd name="T39" fmla="*/ 68 h 330"/>
                    <a:gd name="T40" fmla="*/ 60 w 100"/>
                    <a:gd name="T41" fmla="*/ 104 h 330"/>
                    <a:gd name="T42" fmla="*/ 70 w 100"/>
                    <a:gd name="T43" fmla="*/ 142 h 330"/>
                    <a:gd name="T44" fmla="*/ 76 w 100"/>
                    <a:gd name="T45" fmla="*/ 180 h 330"/>
                    <a:gd name="T46" fmla="*/ 78 w 100"/>
                    <a:gd name="T47" fmla="*/ 220 h 330"/>
                    <a:gd name="T48" fmla="*/ 76 w 100"/>
                    <a:gd name="T49" fmla="*/ 262 h 330"/>
                    <a:gd name="T50" fmla="*/ 70 w 100"/>
                    <a:gd name="T51" fmla="*/ 304 h 330"/>
                    <a:gd name="T52" fmla="*/ 70 w 100"/>
                    <a:gd name="T53" fmla="*/ 30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330">
                      <a:moveTo>
                        <a:pt x="70" y="304"/>
                      </a:moveTo>
                      <a:lnTo>
                        <a:pt x="70" y="304"/>
                      </a:lnTo>
                      <a:lnTo>
                        <a:pt x="100" y="330"/>
                      </a:lnTo>
                      <a:lnTo>
                        <a:pt x="100" y="330"/>
                      </a:lnTo>
                      <a:lnTo>
                        <a:pt x="38" y="320"/>
                      </a:lnTo>
                      <a:lnTo>
                        <a:pt x="38" y="320"/>
                      </a:lnTo>
                      <a:lnTo>
                        <a:pt x="48" y="300"/>
                      </a:lnTo>
                      <a:lnTo>
                        <a:pt x="56" y="278"/>
                      </a:lnTo>
                      <a:lnTo>
                        <a:pt x="62" y="256"/>
                      </a:lnTo>
                      <a:lnTo>
                        <a:pt x="64" y="236"/>
                      </a:lnTo>
                      <a:lnTo>
                        <a:pt x="66" y="216"/>
                      </a:lnTo>
                      <a:lnTo>
                        <a:pt x="64" y="194"/>
                      </a:lnTo>
                      <a:lnTo>
                        <a:pt x="62" y="174"/>
                      </a:lnTo>
                      <a:lnTo>
                        <a:pt x="58" y="154"/>
                      </a:lnTo>
                      <a:lnTo>
                        <a:pt x="48" y="116"/>
                      </a:lnTo>
                      <a:lnTo>
                        <a:pt x="32" y="76"/>
                      </a:lnTo>
                      <a:lnTo>
                        <a:pt x="0" y="0"/>
                      </a:lnTo>
                      <a:lnTo>
                        <a:pt x="0" y="0"/>
                      </a:lnTo>
                      <a:lnTo>
                        <a:pt x="24" y="34"/>
                      </a:lnTo>
                      <a:lnTo>
                        <a:pt x="44" y="68"/>
                      </a:lnTo>
                      <a:lnTo>
                        <a:pt x="60" y="104"/>
                      </a:lnTo>
                      <a:lnTo>
                        <a:pt x="70" y="142"/>
                      </a:lnTo>
                      <a:lnTo>
                        <a:pt x="76" y="180"/>
                      </a:lnTo>
                      <a:lnTo>
                        <a:pt x="78" y="220"/>
                      </a:lnTo>
                      <a:lnTo>
                        <a:pt x="76" y="262"/>
                      </a:lnTo>
                      <a:lnTo>
                        <a:pt x="70" y="304"/>
                      </a:lnTo>
                      <a:lnTo>
                        <a:pt x="70" y="3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4" name="Freeform 9"/>
                <p:cNvSpPr>
                  <a:spLocks/>
                </p:cNvSpPr>
                <p:nvPr/>
              </p:nvSpPr>
              <p:spPr bwMode="auto">
                <a:xfrm>
                  <a:off x="4100" y="1883"/>
                  <a:ext cx="62" cy="54"/>
                </a:xfrm>
                <a:custGeom>
                  <a:avLst/>
                  <a:gdLst>
                    <a:gd name="T0" fmla="*/ 10 w 62"/>
                    <a:gd name="T1" fmla="*/ 0 h 54"/>
                    <a:gd name="T2" fmla="*/ 10 w 62"/>
                    <a:gd name="T3" fmla="*/ 0 h 54"/>
                    <a:gd name="T4" fmla="*/ 32 w 62"/>
                    <a:gd name="T5" fmla="*/ 12 h 54"/>
                    <a:gd name="T6" fmla="*/ 44 w 62"/>
                    <a:gd name="T7" fmla="*/ 18 h 54"/>
                    <a:gd name="T8" fmla="*/ 54 w 62"/>
                    <a:gd name="T9" fmla="*/ 24 h 54"/>
                    <a:gd name="T10" fmla="*/ 54 w 62"/>
                    <a:gd name="T11" fmla="*/ 24 h 54"/>
                    <a:gd name="T12" fmla="*/ 58 w 62"/>
                    <a:gd name="T13" fmla="*/ 30 h 54"/>
                    <a:gd name="T14" fmla="*/ 58 w 62"/>
                    <a:gd name="T15" fmla="*/ 36 h 54"/>
                    <a:gd name="T16" fmla="*/ 62 w 62"/>
                    <a:gd name="T17" fmla="*/ 52 h 54"/>
                    <a:gd name="T18" fmla="*/ 62 w 62"/>
                    <a:gd name="T19" fmla="*/ 52 h 54"/>
                    <a:gd name="T20" fmla="*/ 48 w 62"/>
                    <a:gd name="T21" fmla="*/ 54 h 54"/>
                    <a:gd name="T22" fmla="*/ 42 w 62"/>
                    <a:gd name="T23" fmla="*/ 54 h 54"/>
                    <a:gd name="T24" fmla="*/ 38 w 62"/>
                    <a:gd name="T25" fmla="*/ 52 h 54"/>
                    <a:gd name="T26" fmla="*/ 38 w 62"/>
                    <a:gd name="T27" fmla="*/ 52 h 54"/>
                    <a:gd name="T28" fmla="*/ 18 w 62"/>
                    <a:gd name="T29" fmla="*/ 30 h 54"/>
                    <a:gd name="T30" fmla="*/ 0 w 62"/>
                    <a:gd name="T31" fmla="*/ 6 h 54"/>
                    <a:gd name="T32" fmla="*/ 0 w 62"/>
                    <a:gd name="T33" fmla="*/ 6 h 54"/>
                    <a:gd name="T34" fmla="*/ 10 w 62"/>
                    <a:gd name="T35" fmla="*/ 0 h 54"/>
                    <a:gd name="T36" fmla="*/ 10 w 62"/>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4">
                      <a:moveTo>
                        <a:pt x="10" y="0"/>
                      </a:moveTo>
                      <a:lnTo>
                        <a:pt x="10" y="0"/>
                      </a:lnTo>
                      <a:lnTo>
                        <a:pt x="32" y="12"/>
                      </a:lnTo>
                      <a:lnTo>
                        <a:pt x="44" y="18"/>
                      </a:lnTo>
                      <a:lnTo>
                        <a:pt x="54" y="24"/>
                      </a:lnTo>
                      <a:lnTo>
                        <a:pt x="54" y="24"/>
                      </a:lnTo>
                      <a:lnTo>
                        <a:pt x="58" y="30"/>
                      </a:lnTo>
                      <a:lnTo>
                        <a:pt x="58" y="36"/>
                      </a:lnTo>
                      <a:lnTo>
                        <a:pt x="62" y="52"/>
                      </a:lnTo>
                      <a:lnTo>
                        <a:pt x="62" y="52"/>
                      </a:lnTo>
                      <a:lnTo>
                        <a:pt x="48" y="54"/>
                      </a:lnTo>
                      <a:lnTo>
                        <a:pt x="42" y="54"/>
                      </a:lnTo>
                      <a:lnTo>
                        <a:pt x="38" y="52"/>
                      </a:lnTo>
                      <a:lnTo>
                        <a:pt x="38" y="52"/>
                      </a:lnTo>
                      <a:lnTo>
                        <a:pt x="18" y="30"/>
                      </a:lnTo>
                      <a:lnTo>
                        <a:pt x="0" y="6"/>
                      </a:lnTo>
                      <a:lnTo>
                        <a:pt x="0" y="6"/>
                      </a:lnTo>
                      <a:lnTo>
                        <a:pt x="10" y="0"/>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pic>
          <p:nvPicPr>
            <p:cNvPr id="125" name="Picture 124"/>
            <p:cNvPicPr>
              <a:picLocks noChangeAspect="1"/>
            </p:cNvPicPr>
            <p:nvPr/>
          </p:nvPicPr>
          <p:blipFill rotWithShape="1">
            <a:blip r:embed="rId3" cstate="print">
              <a:extLst>
                <a:ext uri="{28A0092B-C50C-407E-A947-70E740481C1C}">
                  <a14:useLocalDpi xmlns:a14="http://schemas.microsoft.com/office/drawing/2010/main" val="0"/>
                </a:ext>
              </a:extLst>
            </a:blip>
            <a:srcRect l="3830" t="10573" r="79254" b="13231"/>
            <a:stretch/>
          </p:blipFill>
          <p:spPr>
            <a:xfrm>
              <a:off x="4309318" y="3843040"/>
              <a:ext cx="529937" cy="561109"/>
            </a:xfrm>
            <a:prstGeom prst="rect">
              <a:avLst/>
            </a:prstGeom>
          </p:spPr>
        </p:pic>
      </p:grpSp>
      <p:grpSp>
        <p:nvGrpSpPr>
          <p:cNvPr id="69" name="Group 68"/>
          <p:cNvGrpSpPr/>
          <p:nvPr/>
        </p:nvGrpSpPr>
        <p:grpSpPr>
          <a:xfrm>
            <a:off x="4177935" y="4421829"/>
            <a:ext cx="605749" cy="605749"/>
            <a:chOff x="4266682" y="3822164"/>
            <a:chExt cx="618056" cy="618056"/>
          </a:xfrm>
        </p:grpSpPr>
        <p:grpSp>
          <p:nvGrpSpPr>
            <p:cNvPr id="71" name="Group 70"/>
            <p:cNvGrpSpPr/>
            <p:nvPr/>
          </p:nvGrpSpPr>
          <p:grpSpPr>
            <a:xfrm>
              <a:off x="4266682" y="3822164"/>
              <a:ext cx="618056" cy="618056"/>
              <a:chOff x="4202820" y="3792680"/>
              <a:chExt cx="707142" cy="707142"/>
            </a:xfrm>
          </p:grpSpPr>
          <p:sp>
            <p:nvSpPr>
              <p:cNvPr id="76" name="Oval 75"/>
              <p:cNvSpPr/>
              <p:nvPr/>
            </p:nvSpPr>
            <p:spPr bwMode="auto">
              <a:xfrm>
                <a:off x="4202820" y="3792680"/>
                <a:ext cx="707142" cy="707142"/>
              </a:xfrm>
              <a:prstGeom prst="ellipse">
                <a:avLst/>
              </a:prstGeom>
              <a:solidFill>
                <a:srgbClr val="FFFFFF"/>
              </a:solidFill>
              <a:ln w="412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81" name="Group 4"/>
              <p:cNvGrpSpPr>
                <a:grpSpLocks noChangeAspect="1"/>
              </p:cNvGrpSpPr>
              <p:nvPr/>
            </p:nvGrpSpPr>
            <p:grpSpPr bwMode="auto">
              <a:xfrm>
                <a:off x="4316523" y="3845687"/>
                <a:ext cx="475810" cy="560998"/>
                <a:chOff x="3230" y="1393"/>
                <a:chExt cx="1374" cy="1620"/>
              </a:xfrm>
            </p:grpSpPr>
            <p:sp>
              <p:nvSpPr>
                <p:cNvPr id="89" name="AutoShape 3"/>
                <p:cNvSpPr>
                  <a:spLocks noChangeAspect="1" noChangeArrowheads="1" noTextEdit="1"/>
                </p:cNvSpPr>
                <p:nvPr/>
              </p:nvSpPr>
              <p:spPr bwMode="auto">
                <a:xfrm>
                  <a:off x="3230" y="1393"/>
                  <a:ext cx="1374"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90" name="Freeform 5"/>
                <p:cNvSpPr>
                  <a:spLocks/>
                </p:cNvSpPr>
                <p:nvPr/>
              </p:nvSpPr>
              <p:spPr bwMode="auto">
                <a:xfrm>
                  <a:off x="3230" y="1393"/>
                  <a:ext cx="1374" cy="1620"/>
                </a:xfrm>
                <a:custGeom>
                  <a:avLst/>
                  <a:gdLst>
                    <a:gd name="T0" fmla="*/ 132 w 1374"/>
                    <a:gd name="T1" fmla="*/ 1220 h 1620"/>
                    <a:gd name="T2" fmla="*/ 50 w 1374"/>
                    <a:gd name="T3" fmla="*/ 1240 h 1620"/>
                    <a:gd name="T4" fmla="*/ 10 w 1374"/>
                    <a:gd name="T5" fmla="*/ 1298 h 1620"/>
                    <a:gd name="T6" fmla="*/ 10 w 1374"/>
                    <a:gd name="T7" fmla="*/ 1420 h 1620"/>
                    <a:gd name="T8" fmla="*/ 4 w 1374"/>
                    <a:gd name="T9" fmla="*/ 1494 h 1620"/>
                    <a:gd name="T10" fmla="*/ 72 w 1374"/>
                    <a:gd name="T11" fmla="*/ 1530 h 1620"/>
                    <a:gd name="T12" fmla="*/ 408 w 1374"/>
                    <a:gd name="T13" fmla="*/ 1612 h 1620"/>
                    <a:gd name="T14" fmla="*/ 488 w 1374"/>
                    <a:gd name="T15" fmla="*/ 1584 h 1620"/>
                    <a:gd name="T16" fmla="*/ 666 w 1374"/>
                    <a:gd name="T17" fmla="*/ 1536 h 1620"/>
                    <a:gd name="T18" fmla="*/ 872 w 1374"/>
                    <a:gd name="T19" fmla="*/ 1548 h 1620"/>
                    <a:gd name="T20" fmla="*/ 932 w 1374"/>
                    <a:gd name="T21" fmla="*/ 1598 h 1620"/>
                    <a:gd name="T22" fmla="*/ 1008 w 1374"/>
                    <a:gd name="T23" fmla="*/ 1620 h 1620"/>
                    <a:gd name="T24" fmla="*/ 1088 w 1374"/>
                    <a:gd name="T25" fmla="*/ 1596 h 1620"/>
                    <a:gd name="T26" fmla="*/ 1268 w 1374"/>
                    <a:gd name="T27" fmla="*/ 1474 h 1620"/>
                    <a:gd name="T28" fmla="*/ 1360 w 1374"/>
                    <a:gd name="T29" fmla="*/ 1414 h 1620"/>
                    <a:gd name="T30" fmla="*/ 1360 w 1374"/>
                    <a:gd name="T31" fmla="*/ 1352 h 1620"/>
                    <a:gd name="T32" fmla="*/ 1274 w 1374"/>
                    <a:gd name="T33" fmla="*/ 1280 h 1620"/>
                    <a:gd name="T34" fmla="*/ 1234 w 1374"/>
                    <a:gd name="T35" fmla="*/ 1208 h 1620"/>
                    <a:gd name="T36" fmla="*/ 1270 w 1374"/>
                    <a:gd name="T37" fmla="*/ 1326 h 1620"/>
                    <a:gd name="T38" fmla="*/ 1354 w 1374"/>
                    <a:gd name="T39" fmla="*/ 1386 h 1620"/>
                    <a:gd name="T40" fmla="*/ 1232 w 1374"/>
                    <a:gd name="T41" fmla="*/ 1458 h 1620"/>
                    <a:gd name="T42" fmla="*/ 1092 w 1374"/>
                    <a:gd name="T43" fmla="*/ 1544 h 1620"/>
                    <a:gd name="T44" fmla="*/ 1042 w 1374"/>
                    <a:gd name="T45" fmla="*/ 1570 h 1620"/>
                    <a:gd name="T46" fmla="*/ 976 w 1374"/>
                    <a:gd name="T47" fmla="*/ 1564 h 1620"/>
                    <a:gd name="T48" fmla="*/ 938 w 1374"/>
                    <a:gd name="T49" fmla="*/ 1508 h 1620"/>
                    <a:gd name="T50" fmla="*/ 940 w 1374"/>
                    <a:gd name="T51" fmla="*/ 1432 h 1620"/>
                    <a:gd name="T52" fmla="*/ 934 w 1374"/>
                    <a:gd name="T53" fmla="*/ 1180 h 1620"/>
                    <a:gd name="T54" fmla="*/ 964 w 1374"/>
                    <a:gd name="T55" fmla="*/ 1152 h 1620"/>
                    <a:gd name="T56" fmla="*/ 1000 w 1374"/>
                    <a:gd name="T57" fmla="*/ 1196 h 1620"/>
                    <a:gd name="T58" fmla="*/ 1054 w 1374"/>
                    <a:gd name="T59" fmla="*/ 1240 h 1620"/>
                    <a:gd name="T60" fmla="*/ 1120 w 1374"/>
                    <a:gd name="T61" fmla="*/ 1230 h 1620"/>
                    <a:gd name="T62" fmla="*/ 1198 w 1374"/>
                    <a:gd name="T63" fmla="*/ 1164 h 1620"/>
                    <a:gd name="T64" fmla="*/ 1236 w 1374"/>
                    <a:gd name="T65" fmla="*/ 1072 h 1620"/>
                    <a:gd name="T66" fmla="*/ 1196 w 1374"/>
                    <a:gd name="T67" fmla="*/ 860 h 1620"/>
                    <a:gd name="T68" fmla="*/ 1094 w 1374"/>
                    <a:gd name="T69" fmla="*/ 690 h 1620"/>
                    <a:gd name="T70" fmla="*/ 1012 w 1374"/>
                    <a:gd name="T71" fmla="*/ 576 h 1620"/>
                    <a:gd name="T72" fmla="*/ 956 w 1374"/>
                    <a:gd name="T73" fmla="*/ 426 h 1620"/>
                    <a:gd name="T74" fmla="*/ 940 w 1374"/>
                    <a:gd name="T75" fmla="*/ 254 h 1620"/>
                    <a:gd name="T76" fmla="*/ 882 w 1374"/>
                    <a:gd name="T77" fmla="*/ 98 h 1620"/>
                    <a:gd name="T78" fmla="*/ 746 w 1374"/>
                    <a:gd name="T79" fmla="*/ 12 h 1620"/>
                    <a:gd name="T80" fmla="*/ 614 w 1374"/>
                    <a:gd name="T81" fmla="*/ 4 h 1620"/>
                    <a:gd name="T82" fmla="*/ 514 w 1374"/>
                    <a:gd name="T83" fmla="*/ 50 h 1620"/>
                    <a:gd name="T84" fmla="*/ 456 w 1374"/>
                    <a:gd name="T85" fmla="*/ 144 h 1620"/>
                    <a:gd name="T86" fmla="*/ 446 w 1374"/>
                    <a:gd name="T87" fmla="*/ 374 h 1620"/>
                    <a:gd name="T88" fmla="*/ 452 w 1374"/>
                    <a:gd name="T89" fmla="*/ 526 h 1620"/>
                    <a:gd name="T90" fmla="*/ 390 w 1374"/>
                    <a:gd name="T91" fmla="*/ 650 h 1620"/>
                    <a:gd name="T92" fmla="*/ 316 w 1374"/>
                    <a:gd name="T93" fmla="*/ 748 h 1620"/>
                    <a:gd name="T94" fmla="*/ 232 w 1374"/>
                    <a:gd name="T95" fmla="*/ 940 h 1620"/>
                    <a:gd name="T96" fmla="*/ 184 w 1374"/>
                    <a:gd name="T97" fmla="*/ 1078 h 1620"/>
                    <a:gd name="T98" fmla="*/ 224 w 1374"/>
                    <a:gd name="T99" fmla="*/ 1112 h 1620"/>
                    <a:gd name="T100" fmla="*/ 298 w 1374"/>
                    <a:gd name="T101" fmla="*/ 1158 h 1620"/>
                    <a:gd name="T102" fmla="*/ 480 w 1374"/>
                    <a:gd name="T103" fmla="*/ 1430 h 1620"/>
                    <a:gd name="T104" fmla="*/ 494 w 1374"/>
                    <a:gd name="T105" fmla="*/ 1518 h 1620"/>
                    <a:gd name="T106" fmla="*/ 438 w 1374"/>
                    <a:gd name="T107" fmla="*/ 1570 h 1620"/>
                    <a:gd name="T108" fmla="*/ 336 w 1374"/>
                    <a:gd name="T109" fmla="*/ 1564 h 1620"/>
                    <a:gd name="T110" fmla="*/ 60 w 1374"/>
                    <a:gd name="T111" fmla="*/ 1498 h 1620"/>
                    <a:gd name="T112" fmla="*/ 32 w 1374"/>
                    <a:gd name="T113" fmla="*/ 1456 h 1620"/>
                    <a:gd name="T114" fmla="*/ 52 w 1374"/>
                    <a:gd name="T115" fmla="*/ 1378 h 1620"/>
                    <a:gd name="T116" fmla="*/ 26 w 1374"/>
                    <a:gd name="T117" fmla="*/ 1294 h 1620"/>
                    <a:gd name="T118" fmla="*/ 52 w 1374"/>
                    <a:gd name="T119" fmla="*/ 1260 h 1620"/>
                    <a:gd name="T120" fmla="*/ 130 w 1374"/>
                    <a:gd name="T121" fmla="*/ 1252 h 1620"/>
                    <a:gd name="T122" fmla="*/ 174 w 1374"/>
                    <a:gd name="T123" fmla="*/ 1188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4" h="1620">
                      <a:moveTo>
                        <a:pt x="174" y="1170"/>
                      </a:moveTo>
                      <a:lnTo>
                        <a:pt x="174" y="1170"/>
                      </a:lnTo>
                      <a:lnTo>
                        <a:pt x="166" y="1186"/>
                      </a:lnTo>
                      <a:lnTo>
                        <a:pt x="156" y="1200"/>
                      </a:lnTo>
                      <a:lnTo>
                        <a:pt x="144" y="1210"/>
                      </a:lnTo>
                      <a:lnTo>
                        <a:pt x="132" y="1220"/>
                      </a:lnTo>
                      <a:lnTo>
                        <a:pt x="118" y="1226"/>
                      </a:lnTo>
                      <a:lnTo>
                        <a:pt x="104" y="1232"/>
                      </a:lnTo>
                      <a:lnTo>
                        <a:pt x="88" y="1236"/>
                      </a:lnTo>
                      <a:lnTo>
                        <a:pt x="72" y="1238"/>
                      </a:lnTo>
                      <a:lnTo>
                        <a:pt x="72" y="1238"/>
                      </a:lnTo>
                      <a:lnTo>
                        <a:pt x="50" y="1240"/>
                      </a:lnTo>
                      <a:lnTo>
                        <a:pt x="34" y="1242"/>
                      </a:lnTo>
                      <a:lnTo>
                        <a:pt x="22" y="1248"/>
                      </a:lnTo>
                      <a:lnTo>
                        <a:pt x="14" y="1256"/>
                      </a:lnTo>
                      <a:lnTo>
                        <a:pt x="10" y="1266"/>
                      </a:lnTo>
                      <a:lnTo>
                        <a:pt x="8" y="1280"/>
                      </a:lnTo>
                      <a:lnTo>
                        <a:pt x="10" y="1298"/>
                      </a:lnTo>
                      <a:lnTo>
                        <a:pt x="12" y="1318"/>
                      </a:lnTo>
                      <a:lnTo>
                        <a:pt x="12" y="1318"/>
                      </a:lnTo>
                      <a:lnTo>
                        <a:pt x="16" y="1344"/>
                      </a:lnTo>
                      <a:lnTo>
                        <a:pt x="18" y="1370"/>
                      </a:lnTo>
                      <a:lnTo>
                        <a:pt x="16" y="1396"/>
                      </a:lnTo>
                      <a:lnTo>
                        <a:pt x="10" y="1420"/>
                      </a:lnTo>
                      <a:lnTo>
                        <a:pt x="10" y="1420"/>
                      </a:lnTo>
                      <a:lnTo>
                        <a:pt x="4" y="1444"/>
                      </a:lnTo>
                      <a:lnTo>
                        <a:pt x="0" y="1464"/>
                      </a:lnTo>
                      <a:lnTo>
                        <a:pt x="0" y="1480"/>
                      </a:lnTo>
                      <a:lnTo>
                        <a:pt x="2" y="1488"/>
                      </a:lnTo>
                      <a:lnTo>
                        <a:pt x="4" y="1494"/>
                      </a:lnTo>
                      <a:lnTo>
                        <a:pt x="8" y="1500"/>
                      </a:lnTo>
                      <a:lnTo>
                        <a:pt x="14" y="1506"/>
                      </a:lnTo>
                      <a:lnTo>
                        <a:pt x="28" y="1514"/>
                      </a:lnTo>
                      <a:lnTo>
                        <a:pt x="46" y="1522"/>
                      </a:lnTo>
                      <a:lnTo>
                        <a:pt x="72" y="1530"/>
                      </a:lnTo>
                      <a:lnTo>
                        <a:pt x="72" y="1530"/>
                      </a:lnTo>
                      <a:lnTo>
                        <a:pt x="214" y="1566"/>
                      </a:lnTo>
                      <a:lnTo>
                        <a:pt x="356" y="1606"/>
                      </a:lnTo>
                      <a:lnTo>
                        <a:pt x="356" y="1606"/>
                      </a:lnTo>
                      <a:lnTo>
                        <a:pt x="374" y="1610"/>
                      </a:lnTo>
                      <a:lnTo>
                        <a:pt x="392" y="1612"/>
                      </a:lnTo>
                      <a:lnTo>
                        <a:pt x="408" y="1612"/>
                      </a:lnTo>
                      <a:lnTo>
                        <a:pt x="424" y="1610"/>
                      </a:lnTo>
                      <a:lnTo>
                        <a:pt x="440" y="1608"/>
                      </a:lnTo>
                      <a:lnTo>
                        <a:pt x="456" y="1602"/>
                      </a:lnTo>
                      <a:lnTo>
                        <a:pt x="472" y="1594"/>
                      </a:lnTo>
                      <a:lnTo>
                        <a:pt x="488" y="1584"/>
                      </a:lnTo>
                      <a:lnTo>
                        <a:pt x="488" y="1584"/>
                      </a:lnTo>
                      <a:lnTo>
                        <a:pt x="516" y="1570"/>
                      </a:lnTo>
                      <a:lnTo>
                        <a:pt x="546" y="1556"/>
                      </a:lnTo>
                      <a:lnTo>
                        <a:pt x="578" y="1546"/>
                      </a:lnTo>
                      <a:lnTo>
                        <a:pt x="610" y="1540"/>
                      </a:lnTo>
                      <a:lnTo>
                        <a:pt x="610" y="1540"/>
                      </a:lnTo>
                      <a:lnTo>
                        <a:pt x="666" y="1536"/>
                      </a:lnTo>
                      <a:lnTo>
                        <a:pt x="724" y="1534"/>
                      </a:lnTo>
                      <a:lnTo>
                        <a:pt x="780" y="1536"/>
                      </a:lnTo>
                      <a:lnTo>
                        <a:pt x="838" y="1538"/>
                      </a:lnTo>
                      <a:lnTo>
                        <a:pt x="838" y="1538"/>
                      </a:lnTo>
                      <a:lnTo>
                        <a:pt x="854" y="1540"/>
                      </a:lnTo>
                      <a:lnTo>
                        <a:pt x="872" y="1548"/>
                      </a:lnTo>
                      <a:lnTo>
                        <a:pt x="888" y="1558"/>
                      </a:lnTo>
                      <a:lnTo>
                        <a:pt x="900" y="1570"/>
                      </a:lnTo>
                      <a:lnTo>
                        <a:pt x="900" y="1570"/>
                      </a:lnTo>
                      <a:lnTo>
                        <a:pt x="910" y="1580"/>
                      </a:lnTo>
                      <a:lnTo>
                        <a:pt x="920" y="1590"/>
                      </a:lnTo>
                      <a:lnTo>
                        <a:pt x="932" y="1598"/>
                      </a:lnTo>
                      <a:lnTo>
                        <a:pt x="944" y="1604"/>
                      </a:lnTo>
                      <a:lnTo>
                        <a:pt x="956" y="1610"/>
                      </a:lnTo>
                      <a:lnTo>
                        <a:pt x="968" y="1614"/>
                      </a:lnTo>
                      <a:lnTo>
                        <a:pt x="982" y="1616"/>
                      </a:lnTo>
                      <a:lnTo>
                        <a:pt x="996" y="1618"/>
                      </a:lnTo>
                      <a:lnTo>
                        <a:pt x="1008" y="1620"/>
                      </a:lnTo>
                      <a:lnTo>
                        <a:pt x="1022" y="1618"/>
                      </a:lnTo>
                      <a:lnTo>
                        <a:pt x="1036" y="1616"/>
                      </a:lnTo>
                      <a:lnTo>
                        <a:pt x="1048" y="1614"/>
                      </a:lnTo>
                      <a:lnTo>
                        <a:pt x="1062" y="1608"/>
                      </a:lnTo>
                      <a:lnTo>
                        <a:pt x="1074" y="1602"/>
                      </a:lnTo>
                      <a:lnTo>
                        <a:pt x="1088" y="1596"/>
                      </a:lnTo>
                      <a:lnTo>
                        <a:pt x="1100" y="1588"/>
                      </a:lnTo>
                      <a:lnTo>
                        <a:pt x="1100" y="1588"/>
                      </a:lnTo>
                      <a:lnTo>
                        <a:pt x="1140" y="1558"/>
                      </a:lnTo>
                      <a:lnTo>
                        <a:pt x="1182" y="1528"/>
                      </a:lnTo>
                      <a:lnTo>
                        <a:pt x="1268" y="1474"/>
                      </a:lnTo>
                      <a:lnTo>
                        <a:pt x="1268" y="1474"/>
                      </a:lnTo>
                      <a:lnTo>
                        <a:pt x="1288" y="1462"/>
                      </a:lnTo>
                      <a:lnTo>
                        <a:pt x="1310" y="1450"/>
                      </a:lnTo>
                      <a:lnTo>
                        <a:pt x="1330" y="1438"/>
                      </a:lnTo>
                      <a:lnTo>
                        <a:pt x="1350" y="1424"/>
                      </a:lnTo>
                      <a:lnTo>
                        <a:pt x="1350" y="1424"/>
                      </a:lnTo>
                      <a:lnTo>
                        <a:pt x="1360" y="1414"/>
                      </a:lnTo>
                      <a:lnTo>
                        <a:pt x="1368" y="1404"/>
                      </a:lnTo>
                      <a:lnTo>
                        <a:pt x="1374" y="1392"/>
                      </a:lnTo>
                      <a:lnTo>
                        <a:pt x="1374" y="1382"/>
                      </a:lnTo>
                      <a:lnTo>
                        <a:pt x="1374" y="1370"/>
                      </a:lnTo>
                      <a:lnTo>
                        <a:pt x="1368" y="1360"/>
                      </a:lnTo>
                      <a:lnTo>
                        <a:pt x="1360" y="1352"/>
                      </a:lnTo>
                      <a:lnTo>
                        <a:pt x="1348" y="1344"/>
                      </a:lnTo>
                      <a:lnTo>
                        <a:pt x="1348" y="1344"/>
                      </a:lnTo>
                      <a:lnTo>
                        <a:pt x="1326" y="1330"/>
                      </a:lnTo>
                      <a:lnTo>
                        <a:pt x="1306" y="1316"/>
                      </a:lnTo>
                      <a:lnTo>
                        <a:pt x="1288" y="1298"/>
                      </a:lnTo>
                      <a:lnTo>
                        <a:pt x="1274" y="1280"/>
                      </a:lnTo>
                      <a:lnTo>
                        <a:pt x="1260" y="1260"/>
                      </a:lnTo>
                      <a:lnTo>
                        <a:pt x="1252" y="1236"/>
                      </a:lnTo>
                      <a:lnTo>
                        <a:pt x="1244" y="1210"/>
                      </a:lnTo>
                      <a:lnTo>
                        <a:pt x="1242" y="1182"/>
                      </a:lnTo>
                      <a:lnTo>
                        <a:pt x="1242" y="1182"/>
                      </a:lnTo>
                      <a:lnTo>
                        <a:pt x="1234" y="1208"/>
                      </a:lnTo>
                      <a:lnTo>
                        <a:pt x="1230" y="1232"/>
                      </a:lnTo>
                      <a:lnTo>
                        <a:pt x="1232" y="1256"/>
                      </a:lnTo>
                      <a:lnTo>
                        <a:pt x="1236" y="1276"/>
                      </a:lnTo>
                      <a:lnTo>
                        <a:pt x="1244" y="1296"/>
                      </a:lnTo>
                      <a:lnTo>
                        <a:pt x="1254" y="1312"/>
                      </a:lnTo>
                      <a:lnTo>
                        <a:pt x="1270" y="1326"/>
                      </a:lnTo>
                      <a:lnTo>
                        <a:pt x="1286" y="1336"/>
                      </a:lnTo>
                      <a:lnTo>
                        <a:pt x="1286" y="1336"/>
                      </a:lnTo>
                      <a:lnTo>
                        <a:pt x="1304" y="1348"/>
                      </a:lnTo>
                      <a:lnTo>
                        <a:pt x="1320" y="1360"/>
                      </a:lnTo>
                      <a:lnTo>
                        <a:pt x="1354" y="1386"/>
                      </a:lnTo>
                      <a:lnTo>
                        <a:pt x="1354" y="1386"/>
                      </a:lnTo>
                      <a:lnTo>
                        <a:pt x="1320" y="1416"/>
                      </a:lnTo>
                      <a:lnTo>
                        <a:pt x="1302" y="1428"/>
                      </a:lnTo>
                      <a:lnTo>
                        <a:pt x="1292" y="1434"/>
                      </a:lnTo>
                      <a:lnTo>
                        <a:pt x="1282" y="1438"/>
                      </a:lnTo>
                      <a:lnTo>
                        <a:pt x="1282" y="1438"/>
                      </a:lnTo>
                      <a:lnTo>
                        <a:pt x="1232" y="1458"/>
                      </a:lnTo>
                      <a:lnTo>
                        <a:pt x="1206" y="1470"/>
                      </a:lnTo>
                      <a:lnTo>
                        <a:pt x="1182" y="1482"/>
                      </a:lnTo>
                      <a:lnTo>
                        <a:pt x="1158" y="1496"/>
                      </a:lnTo>
                      <a:lnTo>
                        <a:pt x="1136" y="1510"/>
                      </a:lnTo>
                      <a:lnTo>
                        <a:pt x="1114" y="1526"/>
                      </a:lnTo>
                      <a:lnTo>
                        <a:pt x="1092" y="1544"/>
                      </a:lnTo>
                      <a:lnTo>
                        <a:pt x="1092" y="1544"/>
                      </a:lnTo>
                      <a:lnTo>
                        <a:pt x="1082" y="1552"/>
                      </a:lnTo>
                      <a:lnTo>
                        <a:pt x="1068" y="1560"/>
                      </a:lnTo>
                      <a:lnTo>
                        <a:pt x="1068" y="1560"/>
                      </a:lnTo>
                      <a:lnTo>
                        <a:pt x="1056" y="1566"/>
                      </a:lnTo>
                      <a:lnTo>
                        <a:pt x="1042" y="1570"/>
                      </a:lnTo>
                      <a:lnTo>
                        <a:pt x="1030" y="1574"/>
                      </a:lnTo>
                      <a:lnTo>
                        <a:pt x="1018" y="1574"/>
                      </a:lnTo>
                      <a:lnTo>
                        <a:pt x="1006" y="1574"/>
                      </a:lnTo>
                      <a:lnTo>
                        <a:pt x="996" y="1572"/>
                      </a:lnTo>
                      <a:lnTo>
                        <a:pt x="986" y="1570"/>
                      </a:lnTo>
                      <a:lnTo>
                        <a:pt x="976" y="1564"/>
                      </a:lnTo>
                      <a:lnTo>
                        <a:pt x="966" y="1558"/>
                      </a:lnTo>
                      <a:lnTo>
                        <a:pt x="960" y="1550"/>
                      </a:lnTo>
                      <a:lnTo>
                        <a:pt x="952" y="1542"/>
                      </a:lnTo>
                      <a:lnTo>
                        <a:pt x="946" y="1532"/>
                      </a:lnTo>
                      <a:lnTo>
                        <a:pt x="942" y="1520"/>
                      </a:lnTo>
                      <a:lnTo>
                        <a:pt x="938" y="1508"/>
                      </a:lnTo>
                      <a:lnTo>
                        <a:pt x="936" y="1494"/>
                      </a:lnTo>
                      <a:lnTo>
                        <a:pt x="936" y="1480"/>
                      </a:lnTo>
                      <a:lnTo>
                        <a:pt x="936" y="1480"/>
                      </a:lnTo>
                      <a:lnTo>
                        <a:pt x="938" y="1456"/>
                      </a:lnTo>
                      <a:lnTo>
                        <a:pt x="940" y="1432"/>
                      </a:lnTo>
                      <a:lnTo>
                        <a:pt x="940" y="1432"/>
                      </a:lnTo>
                      <a:lnTo>
                        <a:pt x="932" y="1266"/>
                      </a:lnTo>
                      <a:lnTo>
                        <a:pt x="932" y="1266"/>
                      </a:lnTo>
                      <a:lnTo>
                        <a:pt x="932" y="1222"/>
                      </a:lnTo>
                      <a:lnTo>
                        <a:pt x="932" y="1200"/>
                      </a:lnTo>
                      <a:lnTo>
                        <a:pt x="934" y="1180"/>
                      </a:lnTo>
                      <a:lnTo>
                        <a:pt x="934" y="1180"/>
                      </a:lnTo>
                      <a:lnTo>
                        <a:pt x="936" y="1170"/>
                      </a:lnTo>
                      <a:lnTo>
                        <a:pt x="942" y="1162"/>
                      </a:lnTo>
                      <a:lnTo>
                        <a:pt x="950" y="1154"/>
                      </a:lnTo>
                      <a:lnTo>
                        <a:pt x="958" y="1152"/>
                      </a:lnTo>
                      <a:lnTo>
                        <a:pt x="958" y="1152"/>
                      </a:lnTo>
                      <a:lnTo>
                        <a:pt x="964" y="1152"/>
                      </a:lnTo>
                      <a:lnTo>
                        <a:pt x="972" y="1158"/>
                      </a:lnTo>
                      <a:lnTo>
                        <a:pt x="988" y="1172"/>
                      </a:lnTo>
                      <a:lnTo>
                        <a:pt x="988" y="1172"/>
                      </a:lnTo>
                      <a:lnTo>
                        <a:pt x="994" y="1184"/>
                      </a:lnTo>
                      <a:lnTo>
                        <a:pt x="1000" y="1196"/>
                      </a:lnTo>
                      <a:lnTo>
                        <a:pt x="1000" y="1196"/>
                      </a:lnTo>
                      <a:lnTo>
                        <a:pt x="1008" y="1208"/>
                      </a:lnTo>
                      <a:lnTo>
                        <a:pt x="1014" y="1218"/>
                      </a:lnTo>
                      <a:lnTo>
                        <a:pt x="1022" y="1226"/>
                      </a:lnTo>
                      <a:lnTo>
                        <a:pt x="1032" y="1232"/>
                      </a:lnTo>
                      <a:lnTo>
                        <a:pt x="1042" y="1236"/>
                      </a:lnTo>
                      <a:lnTo>
                        <a:pt x="1054" y="1240"/>
                      </a:lnTo>
                      <a:lnTo>
                        <a:pt x="1066" y="1242"/>
                      </a:lnTo>
                      <a:lnTo>
                        <a:pt x="1078" y="1242"/>
                      </a:lnTo>
                      <a:lnTo>
                        <a:pt x="1078" y="1242"/>
                      </a:lnTo>
                      <a:lnTo>
                        <a:pt x="1092" y="1240"/>
                      </a:lnTo>
                      <a:lnTo>
                        <a:pt x="1106" y="1236"/>
                      </a:lnTo>
                      <a:lnTo>
                        <a:pt x="1120" y="1230"/>
                      </a:lnTo>
                      <a:lnTo>
                        <a:pt x="1134" y="1222"/>
                      </a:lnTo>
                      <a:lnTo>
                        <a:pt x="1148" y="1214"/>
                      </a:lnTo>
                      <a:lnTo>
                        <a:pt x="1162" y="1204"/>
                      </a:lnTo>
                      <a:lnTo>
                        <a:pt x="1176" y="1192"/>
                      </a:lnTo>
                      <a:lnTo>
                        <a:pt x="1188" y="1178"/>
                      </a:lnTo>
                      <a:lnTo>
                        <a:pt x="1198" y="1164"/>
                      </a:lnTo>
                      <a:lnTo>
                        <a:pt x="1208" y="1150"/>
                      </a:lnTo>
                      <a:lnTo>
                        <a:pt x="1218" y="1134"/>
                      </a:lnTo>
                      <a:lnTo>
                        <a:pt x="1224" y="1120"/>
                      </a:lnTo>
                      <a:lnTo>
                        <a:pt x="1230" y="1104"/>
                      </a:lnTo>
                      <a:lnTo>
                        <a:pt x="1234" y="1088"/>
                      </a:lnTo>
                      <a:lnTo>
                        <a:pt x="1236" y="1072"/>
                      </a:lnTo>
                      <a:lnTo>
                        <a:pt x="1236" y="1056"/>
                      </a:lnTo>
                      <a:lnTo>
                        <a:pt x="1236" y="1056"/>
                      </a:lnTo>
                      <a:lnTo>
                        <a:pt x="1232" y="1006"/>
                      </a:lnTo>
                      <a:lnTo>
                        <a:pt x="1224" y="956"/>
                      </a:lnTo>
                      <a:lnTo>
                        <a:pt x="1212" y="908"/>
                      </a:lnTo>
                      <a:lnTo>
                        <a:pt x="1196" y="860"/>
                      </a:lnTo>
                      <a:lnTo>
                        <a:pt x="1176" y="814"/>
                      </a:lnTo>
                      <a:lnTo>
                        <a:pt x="1152" y="772"/>
                      </a:lnTo>
                      <a:lnTo>
                        <a:pt x="1140" y="750"/>
                      </a:lnTo>
                      <a:lnTo>
                        <a:pt x="1126" y="730"/>
                      </a:lnTo>
                      <a:lnTo>
                        <a:pt x="1110" y="710"/>
                      </a:lnTo>
                      <a:lnTo>
                        <a:pt x="1094" y="690"/>
                      </a:lnTo>
                      <a:lnTo>
                        <a:pt x="1094" y="690"/>
                      </a:lnTo>
                      <a:lnTo>
                        <a:pt x="1074" y="668"/>
                      </a:lnTo>
                      <a:lnTo>
                        <a:pt x="1056" y="646"/>
                      </a:lnTo>
                      <a:lnTo>
                        <a:pt x="1040" y="622"/>
                      </a:lnTo>
                      <a:lnTo>
                        <a:pt x="1024" y="600"/>
                      </a:lnTo>
                      <a:lnTo>
                        <a:pt x="1012" y="576"/>
                      </a:lnTo>
                      <a:lnTo>
                        <a:pt x="998" y="552"/>
                      </a:lnTo>
                      <a:lnTo>
                        <a:pt x="988" y="528"/>
                      </a:lnTo>
                      <a:lnTo>
                        <a:pt x="978" y="502"/>
                      </a:lnTo>
                      <a:lnTo>
                        <a:pt x="968" y="478"/>
                      </a:lnTo>
                      <a:lnTo>
                        <a:pt x="962" y="452"/>
                      </a:lnTo>
                      <a:lnTo>
                        <a:pt x="956" y="426"/>
                      </a:lnTo>
                      <a:lnTo>
                        <a:pt x="950" y="398"/>
                      </a:lnTo>
                      <a:lnTo>
                        <a:pt x="946" y="370"/>
                      </a:lnTo>
                      <a:lnTo>
                        <a:pt x="944" y="344"/>
                      </a:lnTo>
                      <a:lnTo>
                        <a:pt x="942" y="286"/>
                      </a:lnTo>
                      <a:lnTo>
                        <a:pt x="942" y="286"/>
                      </a:lnTo>
                      <a:lnTo>
                        <a:pt x="940" y="254"/>
                      </a:lnTo>
                      <a:lnTo>
                        <a:pt x="938" y="224"/>
                      </a:lnTo>
                      <a:lnTo>
                        <a:pt x="930" y="196"/>
                      </a:lnTo>
                      <a:lnTo>
                        <a:pt x="922" y="168"/>
                      </a:lnTo>
                      <a:lnTo>
                        <a:pt x="910" y="144"/>
                      </a:lnTo>
                      <a:lnTo>
                        <a:pt x="898" y="120"/>
                      </a:lnTo>
                      <a:lnTo>
                        <a:pt x="882" y="98"/>
                      </a:lnTo>
                      <a:lnTo>
                        <a:pt x="864" y="78"/>
                      </a:lnTo>
                      <a:lnTo>
                        <a:pt x="844" y="60"/>
                      </a:lnTo>
                      <a:lnTo>
                        <a:pt x="822" y="46"/>
                      </a:lnTo>
                      <a:lnTo>
                        <a:pt x="798" y="32"/>
                      </a:lnTo>
                      <a:lnTo>
                        <a:pt x="772" y="20"/>
                      </a:lnTo>
                      <a:lnTo>
                        <a:pt x="746" y="12"/>
                      </a:lnTo>
                      <a:lnTo>
                        <a:pt x="718" y="6"/>
                      </a:lnTo>
                      <a:lnTo>
                        <a:pt x="686" y="2"/>
                      </a:lnTo>
                      <a:lnTo>
                        <a:pt x="656" y="0"/>
                      </a:lnTo>
                      <a:lnTo>
                        <a:pt x="656" y="0"/>
                      </a:lnTo>
                      <a:lnTo>
                        <a:pt x="634" y="2"/>
                      </a:lnTo>
                      <a:lnTo>
                        <a:pt x="614" y="4"/>
                      </a:lnTo>
                      <a:lnTo>
                        <a:pt x="596" y="8"/>
                      </a:lnTo>
                      <a:lnTo>
                        <a:pt x="578" y="14"/>
                      </a:lnTo>
                      <a:lnTo>
                        <a:pt x="560" y="20"/>
                      </a:lnTo>
                      <a:lnTo>
                        <a:pt x="544" y="30"/>
                      </a:lnTo>
                      <a:lnTo>
                        <a:pt x="528" y="40"/>
                      </a:lnTo>
                      <a:lnTo>
                        <a:pt x="514" y="50"/>
                      </a:lnTo>
                      <a:lnTo>
                        <a:pt x="500" y="62"/>
                      </a:lnTo>
                      <a:lnTo>
                        <a:pt x="488" y="76"/>
                      </a:lnTo>
                      <a:lnTo>
                        <a:pt x="478" y="92"/>
                      </a:lnTo>
                      <a:lnTo>
                        <a:pt x="470" y="108"/>
                      </a:lnTo>
                      <a:lnTo>
                        <a:pt x="462" y="124"/>
                      </a:lnTo>
                      <a:lnTo>
                        <a:pt x="456" y="144"/>
                      </a:lnTo>
                      <a:lnTo>
                        <a:pt x="452" y="162"/>
                      </a:lnTo>
                      <a:lnTo>
                        <a:pt x="450" y="182"/>
                      </a:lnTo>
                      <a:lnTo>
                        <a:pt x="450" y="182"/>
                      </a:lnTo>
                      <a:lnTo>
                        <a:pt x="446" y="246"/>
                      </a:lnTo>
                      <a:lnTo>
                        <a:pt x="444" y="310"/>
                      </a:lnTo>
                      <a:lnTo>
                        <a:pt x="446" y="374"/>
                      </a:lnTo>
                      <a:lnTo>
                        <a:pt x="448" y="406"/>
                      </a:lnTo>
                      <a:lnTo>
                        <a:pt x="452" y="438"/>
                      </a:lnTo>
                      <a:lnTo>
                        <a:pt x="452" y="438"/>
                      </a:lnTo>
                      <a:lnTo>
                        <a:pt x="456" y="468"/>
                      </a:lnTo>
                      <a:lnTo>
                        <a:pt x="456" y="498"/>
                      </a:lnTo>
                      <a:lnTo>
                        <a:pt x="452" y="526"/>
                      </a:lnTo>
                      <a:lnTo>
                        <a:pt x="444" y="552"/>
                      </a:lnTo>
                      <a:lnTo>
                        <a:pt x="434" y="578"/>
                      </a:lnTo>
                      <a:lnTo>
                        <a:pt x="422" y="604"/>
                      </a:lnTo>
                      <a:lnTo>
                        <a:pt x="406" y="628"/>
                      </a:lnTo>
                      <a:lnTo>
                        <a:pt x="390" y="650"/>
                      </a:lnTo>
                      <a:lnTo>
                        <a:pt x="390" y="650"/>
                      </a:lnTo>
                      <a:lnTo>
                        <a:pt x="378" y="666"/>
                      </a:lnTo>
                      <a:lnTo>
                        <a:pt x="364" y="682"/>
                      </a:lnTo>
                      <a:lnTo>
                        <a:pt x="364" y="682"/>
                      </a:lnTo>
                      <a:lnTo>
                        <a:pt x="348" y="704"/>
                      </a:lnTo>
                      <a:lnTo>
                        <a:pt x="332" y="726"/>
                      </a:lnTo>
                      <a:lnTo>
                        <a:pt x="316" y="748"/>
                      </a:lnTo>
                      <a:lnTo>
                        <a:pt x="304" y="772"/>
                      </a:lnTo>
                      <a:lnTo>
                        <a:pt x="280" y="820"/>
                      </a:lnTo>
                      <a:lnTo>
                        <a:pt x="262" y="870"/>
                      </a:lnTo>
                      <a:lnTo>
                        <a:pt x="262" y="870"/>
                      </a:lnTo>
                      <a:lnTo>
                        <a:pt x="248" y="906"/>
                      </a:lnTo>
                      <a:lnTo>
                        <a:pt x="232" y="940"/>
                      </a:lnTo>
                      <a:lnTo>
                        <a:pt x="200" y="1008"/>
                      </a:lnTo>
                      <a:lnTo>
                        <a:pt x="200" y="1008"/>
                      </a:lnTo>
                      <a:lnTo>
                        <a:pt x="190" y="1036"/>
                      </a:lnTo>
                      <a:lnTo>
                        <a:pt x="186" y="1050"/>
                      </a:lnTo>
                      <a:lnTo>
                        <a:pt x="184" y="1064"/>
                      </a:lnTo>
                      <a:lnTo>
                        <a:pt x="184" y="1078"/>
                      </a:lnTo>
                      <a:lnTo>
                        <a:pt x="184" y="1092"/>
                      </a:lnTo>
                      <a:lnTo>
                        <a:pt x="186" y="1108"/>
                      </a:lnTo>
                      <a:lnTo>
                        <a:pt x="190" y="1122"/>
                      </a:lnTo>
                      <a:lnTo>
                        <a:pt x="190" y="1122"/>
                      </a:lnTo>
                      <a:lnTo>
                        <a:pt x="208" y="1116"/>
                      </a:lnTo>
                      <a:lnTo>
                        <a:pt x="224" y="1112"/>
                      </a:lnTo>
                      <a:lnTo>
                        <a:pt x="240" y="1114"/>
                      </a:lnTo>
                      <a:lnTo>
                        <a:pt x="254" y="1118"/>
                      </a:lnTo>
                      <a:lnTo>
                        <a:pt x="266" y="1124"/>
                      </a:lnTo>
                      <a:lnTo>
                        <a:pt x="278" y="1134"/>
                      </a:lnTo>
                      <a:lnTo>
                        <a:pt x="290" y="1146"/>
                      </a:lnTo>
                      <a:lnTo>
                        <a:pt x="298" y="1158"/>
                      </a:lnTo>
                      <a:lnTo>
                        <a:pt x="298" y="1158"/>
                      </a:lnTo>
                      <a:lnTo>
                        <a:pt x="344" y="1220"/>
                      </a:lnTo>
                      <a:lnTo>
                        <a:pt x="386" y="1284"/>
                      </a:lnTo>
                      <a:lnTo>
                        <a:pt x="472" y="1412"/>
                      </a:lnTo>
                      <a:lnTo>
                        <a:pt x="472" y="1412"/>
                      </a:lnTo>
                      <a:lnTo>
                        <a:pt x="480" y="1430"/>
                      </a:lnTo>
                      <a:lnTo>
                        <a:pt x="486" y="1448"/>
                      </a:lnTo>
                      <a:lnTo>
                        <a:pt x="490" y="1468"/>
                      </a:lnTo>
                      <a:lnTo>
                        <a:pt x="494" y="1488"/>
                      </a:lnTo>
                      <a:lnTo>
                        <a:pt x="494" y="1488"/>
                      </a:lnTo>
                      <a:lnTo>
                        <a:pt x="494" y="1504"/>
                      </a:lnTo>
                      <a:lnTo>
                        <a:pt x="494" y="1518"/>
                      </a:lnTo>
                      <a:lnTo>
                        <a:pt x="490" y="1532"/>
                      </a:lnTo>
                      <a:lnTo>
                        <a:pt x="484" y="1542"/>
                      </a:lnTo>
                      <a:lnTo>
                        <a:pt x="476" y="1552"/>
                      </a:lnTo>
                      <a:lnTo>
                        <a:pt x="464" y="1560"/>
                      </a:lnTo>
                      <a:lnTo>
                        <a:pt x="452" y="1566"/>
                      </a:lnTo>
                      <a:lnTo>
                        <a:pt x="438" y="1570"/>
                      </a:lnTo>
                      <a:lnTo>
                        <a:pt x="438" y="1570"/>
                      </a:lnTo>
                      <a:lnTo>
                        <a:pt x="412" y="1572"/>
                      </a:lnTo>
                      <a:lnTo>
                        <a:pt x="386" y="1572"/>
                      </a:lnTo>
                      <a:lnTo>
                        <a:pt x="360" y="1568"/>
                      </a:lnTo>
                      <a:lnTo>
                        <a:pt x="336" y="1564"/>
                      </a:lnTo>
                      <a:lnTo>
                        <a:pt x="336" y="1564"/>
                      </a:lnTo>
                      <a:lnTo>
                        <a:pt x="276" y="1550"/>
                      </a:lnTo>
                      <a:lnTo>
                        <a:pt x="216" y="1536"/>
                      </a:lnTo>
                      <a:lnTo>
                        <a:pt x="98" y="1506"/>
                      </a:lnTo>
                      <a:lnTo>
                        <a:pt x="98" y="1506"/>
                      </a:lnTo>
                      <a:lnTo>
                        <a:pt x="72" y="1500"/>
                      </a:lnTo>
                      <a:lnTo>
                        <a:pt x="60" y="1498"/>
                      </a:lnTo>
                      <a:lnTo>
                        <a:pt x="50" y="1492"/>
                      </a:lnTo>
                      <a:lnTo>
                        <a:pt x="50" y="1492"/>
                      </a:lnTo>
                      <a:lnTo>
                        <a:pt x="42" y="1484"/>
                      </a:lnTo>
                      <a:lnTo>
                        <a:pt x="36" y="1472"/>
                      </a:lnTo>
                      <a:lnTo>
                        <a:pt x="32" y="1460"/>
                      </a:lnTo>
                      <a:lnTo>
                        <a:pt x="32" y="1456"/>
                      </a:lnTo>
                      <a:lnTo>
                        <a:pt x="32" y="1452"/>
                      </a:lnTo>
                      <a:lnTo>
                        <a:pt x="32" y="1452"/>
                      </a:lnTo>
                      <a:lnTo>
                        <a:pt x="42" y="1434"/>
                      </a:lnTo>
                      <a:lnTo>
                        <a:pt x="48" y="1416"/>
                      </a:lnTo>
                      <a:lnTo>
                        <a:pt x="52" y="1396"/>
                      </a:lnTo>
                      <a:lnTo>
                        <a:pt x="52" y="1378"/>
                      </a:lnTo>
                      <a:lnTo>
                        <a:pt x="50" y="1360"/>
                      </a:lnTo>
                      <a:lnTo>
                        <a:pt x="46" y="1342"/>
                      </a:lnTo>
                      <a:lnTo>
                        <a:pt x="40" y="1324"/>
                      </a:lnTo>
                      <a:lnTo>
                        <a:pt x="30" y="1304"/>
                      </a:lnTo>
                      <a:lnTo>
                        <a:pt x="30" y="1304"/>
                      </a:lnTo>
                      <a:lnTo>
                        <a:pt x="26" y="1294"/>
                      </a:lnTo>
                      <a:lnTo>
                        <a:pt x="24" y="1286"/>
                      </a:lnTo>
                      <a:lnTo>
                        <a:pt x="26" y="1278"/>
                      </a:lnTo>
                      <a:lnTo>
                        <a:pt x="28" y="1272"/>
                      </a:lnTo>
                      <a:lnTo>
                        <a:pt x="34" y="1266"/>
                      </a:lnTo>
                      <a:lnTo>
                        <a:pt x="42" y="1262"/>
                      </a:lnTo>
                      <a:lnTo>
                        <a:pt x="52" y="1260"/>
                      </a:lnTo>
                      <a:lnTo>
                        <a:pt x="64" y="1258"/>
                      </a:lnTo>
                      <a:lnTo>
                        <a:pt x="64" y="1258"/>
                      </a:lnTo>
                      <a:lnTo>
                        <a:pt x="88" y="1258"/>
                      </a:lnTo>
                      <a:lnTo>
                        <a:pt x="114" y="1256"/>
                      </a:lnTo>
                      <a:lnTo>
                        <a:pt x="114" y="1256"/>
                      </a:lnTo>
                      <a:lnTo>
                        <a:pt x="130" y="1252"/>
                      </a:lnTo>
                      <a:lnTo>
                        <a:pt x="142" y="1246"/>
                      </a:lnTo>
                      <a:lnTo>
                        <a:pt x="154" y="1238"/>
                      </a:lnTo>
                      <a:lnTo>
                        <a:pt x="162" y="1230"/>
                      </a:lnTo>
                      <a:lnTo>
                        <a:pt x="168" y="1218"/>
                      </a:lnTo>
                      <a:lnTo>
                        <a:pt x="172" y="1204"/>
                      </a:lnTo>
                      <a:lnTo>
                        <a:pt x="174" y="1188"/>
                      </a:lnTo>
                      <a:lnTo>
                        <a:pt x="174" y="1170"/>
                      </a:lnTo>
                      <a:lnTo>
                        <a:pt x="174" y="1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91" name="Freeform 7"/>
                <p:cNvSpPr>
                  <a:spLocks/>
                </p:cNvSpPr>
                <p:nvPr/>
              </p:nvSpPr>
              <p:spPr bwMode="auto">
                <a:xfrm>
                  <a:off x="3504" y="1627"/>
                  <a:ext cx="732" cy="1284"/>
                </a:xfrm>
                <a:custGeom>
                  <a:avLst/>
                  <a:gdLst>
                    <a:gd name="T0" fmla="*/ 280 w 732"/>
                    <a:gd name="T1" fmla="*/ 374 h 1284"/>
                    <a:gd name="T2" fmla="*/ 334 w 732"/>
                    <a:gd name="T3" fmla="*/ 396 h 1284"/>
                    <a:gd name="T4" fmla="*/ 508 w 732"/>
                    <a:gd name="T5" fmla="*/ 276 h 1284"/>
                    <a:gd name="T6" fmla="*/ 374 w 732"/>
                    <a:gd name="T7" fmla="*/ 330 h 1284"/>
                    <a:gd name="T8" fmla="*/ 308 w 732"/>
                    <a:gd name="T9" fmla="*/ 332 h 1284"/>
                    <a:gd name="T10" fmla="*/ 306 w 732"/>
                    <a:gd name="T11" fmla="*/ 304 h 1284"/>
                    <a:gd name="T12" fmla="*/ 518 w 732"/>
                    <a:gd name="T13" fmla="*/ 232 h 1284"/>
                    <a:gd name="T14" fmla="*/ 468 w 732"/>
                    <a:gd name="T15" fmla="*/ 240 h 1284"/>
                    <a:gd name="T16" fmla="*/ 320 w 732"/>
                    <a:gd name="T17" fmla="*/ 280 h 1284"/>
                    <a:gd name="T18" fmla="*/ 240 w 732"/>
                    <a:gd name="T19" fmla="*/ 242 h 1284"/>
                    <a:gd name="T20" fmla="*/ 230 w 732"/>
                    <a:gd name="T21" fmla="*/ 194 h 1284"/>
                    <a:gd name="T22" fmla="*/ 286 w 732"/>
                    <a:gd name="T23" fmla="*/ 140 h 1284"/>
                    <a:gd name="T24" fmla="*/ 290 w 732"/>
                    <a:gd name="T25" fmla="*/ 84 h 1284"/>
                    <a:gd name="T26" fmla="*/ 258 w 732"/>
                    <a:gd name="T27" fmla="*/ 58 h 1284"/>
                    <a:gd name="T28" fmla="*/ 236 w 732"/>
                    <a:gd name="T29" fmla="*/ 94 h 1284"/>
                    <a:gd name="T30" fmla="*/ 254 w 732"/>
                    <a:gd name="T31" fmla="*/ 152 h 1284"/>
                    <a:gd name="T32" fmla="*/ 226 w 732"/>
                    <a:gd name="T33" fmla="*/ 142 h 1284"/>
                    <a:gd name="T34" fmla="*/ 218 w 732"/>
                    <a:gd name="T35" fmla="*/ 80 h 1284"/>
                    <a:gd name="T36" fmla="*/ 258 w 732"/>
                    <a:gd name="T37" fmla="*/ 10 h 1284"/>
                    <a:gd name="T38" fmla="*/ 304 w 732"/>
                    <a:gd name="T39" fmla="*/ 38 h 1284"/>
                    <a:gd name="T40" fmla="*/ 378 w 732"/>
                    <a:gd name="T41" fmla="*/ 124 h 1284"/>
                    <a:gd name="T42" fmla="*/ 434 w 732"/>
                    <a:gd name="T43" fmla="*/ 6 h 1284"/>
                    <a:gd name="T44" fmla="*/ 496 w 732"/>
                    <a:gd name="T45" fmla="*/ 4 h 1284"/>
                    <a:gd name="T46" fmla="*/ 550 w 732"/>
                    <a:gd name="T47" fmla="*/ 104 h 1284"/>
                    <a:gd name="T48" fmla="*/ 534 w 732"/>
                    <a:gd name="T49" fmla="*/ 154 h 1284"/>
                    <a:gd name="T50" fmla="*/ 516 w 732"/>
                    <a:gd name="T51" fmla="*/ 106 h 1284"/>
                    <a:gd name="T52" fmla="*/ 476 w 732"/>
                    <a:gd name="T53" fmla="*/ 56 h 1284"/>
                    <a:gd name="T54" fmla="*/ 436 w 732"/>
                    <a:gd name="T55" fmla="*/ 74 h 1284"/>
                    <a:gd name="T56" fmla="*/ 422 w 732"/>
                    <a:gd name="T57" fmla="*/ 128 h 1284"/>
                    <a:gd name="T58" fmla="*/ 494 w 732"/>
                    <a:gd name="T59" fmla="*/ 172 h 1284"/>
                    <a:gd name="T60" fmla="*/ 542 w 732"/>
                    <a:gd name="T61" fmla="*/ 198 h 1284"/>
                    <a:gd name="T62" fmla="*/ 538 w 732"/>
                    <a:gd name="T63" fmla="*/ 248 h 1284"/>
                    <a:gd name="T64" fmla="*/ 558 w 732"/>
                    <a:gd name="T65" fmla="*/ 340 h 1284"/>
                    <a:gd name="T66" fmla="*/ 596 w 732"/>
                    <a:gd name="T67" fmla="*/ 418 h 1284"/>
                    <a:gd name="T68" fmla="*/ 698 w 732"/>
                    <a:gd name="T69" fmla="*/ 670 h 1284"/>
                    <a:gd name="T70" fmla="*/ 706 w 732"/>
                    <a:gd name="T71" fmla="*/ 788 h 1284"/>
                    <a:gd name="T72" fmla="*/ 696 w 732"/>
                    <a:gd name="T73" fmla="*/ 878 h 1284"/>
                    <a:gd name="T74" fmla="*/ 638 w 732"/>
                    <a:gd name="T75" fmla="*/ 948 h 1284"/>
                    <a:gd name="T76" fmla="*/ 638 w 732"/>
                    <a:gd name="T77" fmla="*/ 1122 h 1284"/>
                    <a:gd name="T78" fmla="*/ 612 w 732"/>
                    <a:gd name="T79" fmla="*/ 1278 h 1284"/>
                    <a:gd name="T80" fmla="*/ 612 w 732"/>
                    <a:gd name="T81" fmla="*/ 1212 h 1284"/>
                    <a:gd name="T82" fmla="*/ 618 w 732"/>
                    <a:gd name="T83" fmla="*/ 1110 h 1284"/>
                    <a:gd name="T84" fmla="*/ 538 w 732"/>
                    <a:gd name="T85" fmla="*/ 1170 h 1284"/>
                    <a:gd name="T86" fmla="*/ 418 w 732"/>
                    <a:gd name="T87" fmla="*/ 1212 h 1284"/>
                    <a:gd name="T88" fmla="*/ 250 w 732"/>
                    <a:gd name="T89" fmla="*/ 1178 h 1284"/>
                    <a:gd name="T90" fmla="*/ 280 w 732"/>
                    <a:gd name="T91" fmla="*/ 1256 h 1284"/>
                    <a:gd name="T92" fmla="*/ 232 w 732"/>
                    <a:gd name="T93" fmla="*/ 1134 h 1284"/>
                    <a:gd name="T94" fmla="*/ 254 w 732"/>
                    <a:gd name="T95" fmla="*/ 1076 h 1284"/>
                    <a:gd name="T96" fmla="*/ 52 w 732"/>
                    <a:gd name="T97" fmla="*/ 890 h 1284"/>
                    <a:gd name="T98" fmla="*/ 0 w 732"/>
                    <a:gd name="T99" fmla="*/ 796 h 1284"/>
                    <a:gd name="T100" fmla="*/ 10 w 732"/>
                    <a:gd name="T101" fmla="*/ 784 h 1284"/>
                    <a:gd name="T102" fmla="*/ 64 w 732"/>
                    <a:gd name="T103" fmla="*/ 870 h 1284"/>
                    <a:gd name="T104" fmla="*/ 76 w 732"/>
                    <a:gd name="T105" fmla="*/ 736 h 1284"/>
                    <a:gd name="T106" fmla="*/ 160 w 732"/>
                    <a:gd name="T107" fmla="*/ 538 h 1284"/>
                    <a:gd name="T108" fmla="*/ 164 w 732"/>
                    <a:gd name="T109" fmla="*/ 500 h 1284"/>
                    <a:gd name="T110" fmla="*/ 196 w 732"/>
                    <a:gd name="T111" fmla="*/ 392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1284">
                      <a:moveTo>
                        <a:pt x="230" y="312"/>
                      </a:moveTo>
                      <a:lnTo>
                        <a:pt x="230" y="312"/>
                      </a:lnTo>
                      <a:lnTo>
                        <a:pt x="254" y="344"/>
                      </a:lnTo>
                      <a:lnTo>
                        <a:pt x="266" y="360"/>
                      </a:lnTo>
                      <a:lnTo>
                        <a:pt x="280" y="374"/>
                      </a:lnTo>
                      <a:lnTo>
                        <a:pt x="280" y="374"/>
                      </a:lnTo>
                      <a:lnTo>
                        <a:pt x="294" y="384"/>
                      </a:lnTo>
                      <a:lnTo>
                        <a:pt x="308" y="392"/>
                      </a:lnTo>
                      <a:lnTo>
                        <a:pt x="324" y="396"/>
                      </a:lnTo>
                      <a:lnTo>
                        <a:pt x="330" y="396"/>
                      </a:lnTo>
                      <a:lnTo>
                        <a:pt x="334" y="396"/>
                      </a:lnTo>
                      <a:lnTo>
                        <a:pt x="334" y="396"/>
                      </a:lnTo>
                      <a:lnTo>
                        <a:pt x="380" y="370"/>
                      </a:lnTo>
                      <a:lnTo>
                        <a:pt x="424" y="344"/>
                      </a:lnTo>
                      <a:lnTo>
                        <a:pt x="512" y="288"/>
                      </a:lnTo>
                      <a:lnTo>
                        <a:pt x="512" y="288"/>
                      </a:lnTo>
                      <a:lnTo>
                        <a:pt x="508" y="276"/>
                      </a:lnTo>
                      <a:lnTo>
                        <a:pt x="508" y="276"/>
                      </a:lnTo>
                      <a:lnTo>
                        <a:pt x="488" y="280"/>
                      </a:lnTo>
                      <a:lnTo>
                        <a:pt x="468" y="286"/>
                      </a:lnTo>
                      <a:lnTo>
                        <a:pt x="468" y="286"/>
                      </a:lnTo>
                      <a:lnTo>
                        <a:pt x="422" y="310"/>
                      </a:lnTo>
                      <a:lnTo>
                        <a:pt x="398" y="320"/>
                      </a:lnTo>
                      <a:lnTo>
                        <a:pt x="374" y="330"/>
                      </a:lnTo>
                      <a:lnTo>
                        <a:pt x="374" y="330"/>
                      </a:lnTo>
                      <a:lnTo>
                        <a:pt x="360" y="334"/>
                      </a:lnTo>
                      <a:lnTo>
                        <a:pt x="348" y="336"/>
                      </a:lnTo>
                      <a:lnTo>
                        <a:pt x="334" y="338"/>
                      </a:lnTo>
                      <a:lnTo>
                        <a:pt x="322" y="336"/>
                      </a:lnTo>
                      <a:lnTo>
                        <a:pt x="308" y="332"/>
                      </a:lnTo>
                      <a:lnTo>
                        <a:pt x="296" y="326"/>
                      </a:lnTo>
                      <a:lnTo>
                        <a:pt x="284" y="314"/>
                      </a:lnTo>
                      <a:lnTo>
                        <a:pt x="272" y="300"/>
                      </a:lnTo>
                      <a:lnTo>
                        <a:pt x="272" y="300"/>
                      </a:lnTo>
                      <a:lnTo>
                        <a:pt x="290" y="302"/>
                      </a:lnTo>
                      <a:lnTo>
                        <a:pt x="306" y="304"/>
                      </a:lnTo>
                      <a:lnTo>
                        <a:pt x="340" y="300"/>
                      </a:lnTo>
                      <a:lnTo>
                        <a:pt x="372" y="294"/>
                      </a:lnTo>
                      <a:lnTo>
                        <a:pt x="402" y="284"/>
                      </a:lnTo>
                      <a:lnTo>
                        <a:pt x="432" y="272"/>
                      </a:lnTo>
                      <a:lnTo>
                        <a:pt x="460" y="260"/>
                      </a:lnTo>
                      <a:lnTo>
                        <a:pt x="518" y="232"/>
                      </a:lnTo>
                      <a:lnTo>
                        <a:pt x="518" y="232"/>
                      </a:lnTo>
                      <a:lnTo>
                        <a:pt x="518" y="226"/>
                      </a:lnTo>
                      <a:lnTo>
                        <a:pt x="514" y="210"/>
                      </a:lnTo>
                      <a:lnTo>
                        <a:pt x="514" y="210"/>
                      </a:lnTo>
                      <a:lnTo>
                        <a:pt x="492" y="226"/>
                      </a:lnTo>
                      <a:lnTo>
                        <a:pt x="468" y="240"/>
                      </a:lnTo>
                      <a:lnTo>
                        <a:pt x="444" y="252"/>
                      </a:lnTo>
                      <a:lnTo>
                        <a:pt x="420" y="260"/>
                      </a:lnTo>
                      <a:lnTo>
                        <a:pt x="396" y="266"/>
                      </a:lnTo>
                      <a:lnTo>
                        <a:pt x="370" y="272"/>
                      </a:lnTo>
                      <a:lnTo>
                        <a:pt x="320" y="280"/>
                      </a:lnTo>
                      <a:lnTo>
                        <a:pt x="320" y="280"/>
                      </a:lnTo>
                      <a:lnTo>
                        <a:pt x="302" y="280"/>
                      </a:lnTo>
                      <a:lnTo>
                        <a:pt x="288" y="276"/>
                      </a:lnTo>
                      <a:lnTo>
                        <a:pt x="274" y="270"/>
                      </a:lnTo>
                      <a:lnTo>
                        <a:pt x="262" y="262"/>
                      </a:lnTo>
                      <a:lnTo>
                        <a:pt x="252" y="254"/>
                      </a:lnTo>
                      <a:lnTo>
                        <a:pt x="240" y="242"/>
                      </a:lnTo>
                      <a:lnTo>
                        <a:pt x="220" y="222"/>
                      </a:lnTo>
                      <a:lnTo>
                        <a:pt x="220" y="222"/>
                      </a:lnTo>
                      <a:lnTo>
                        <a:pt x="220" y="220"/>
                      </a:lnTo>
                      <a:lnTo>
                        <a:pt x="220" y="216"/>
                      </a:lnTo>
                      <a:lnTo>
                        <a:pt x="224" y="206"/>
                      </a:lnTo>
                      <a:lnTo>
                        <a:pt x="230" y="194"/>
                      </a:lnTo>
                      <a:lnTo>
                        <a:pt x="236" y="184"/>
                      </a:lnTo>
                      <a:lnTo>
                        <a:pt x="236" y="184"/>
                      </a:lnTo>
                      <a:lnTo>
                        <a:pt x="248" y="172"/>
                      </a:lnTo>
                      <a:lnTo>
                        <a:pt x="260" y="162"/>
                      </a:lnTo>
                      <a:lnTo>
                        <a:pt x="286" y="140"/>
                      </a:lnTo>
                      <a:lnTo>
                        <a:pt x="286" y="140"/>
                      </a:lnTo>
                      <a:lnTo>
                        <a:pt x="296" y="126"/>
                      </a:lnTo>
                      <a:lnTo>
                        <a:pt x="300" y="120"/>
                      </a:lnTo>
                      <a:lnTo>
                        <a:pt x="300" y="112"/>
                      </a:lnTo>
                      <a:lnTo>
                        <a:pt x="300" y="112"/>
                      </a:lnTo>
                      <a:lnTo>
                        <a:pt x="296" y="98"/>
                      </a:lnTo>
                      <a:lnTo>
                        <a:pt x="290" y="84"/>
                      </a:lnTo>
                      <a:lnTo>
                        <a:pt x="284" y="70"/>
                      </a:lnTo>
                      <a:lnTo>
                        <a:pt x="276" y="58"/>
                      </a:lnTo>
                      <a:lnTo>
                        <a:pt x="276" y="58"/>
                      </a:lnTo>
                      <a:lnTo>
                        <a:pt x="272" y="56"/>
                      </a:lnTo>
                      <a:lnTo>
                        <a:pt x="268" y="56"/>
                      </a:lnTo>
                      <a:lnTo>
                        <a:pt x="258" y="58"/>
                      </a:lnTo>
                      <a:lnTo>
                        <a:pt x="248" y="60"/>
                      </a:lnTo>
                      <a:lnTo>
                        <a:pt x="244" y="62"/>
                      </a:lnTo>
                      <a:lnTo>
                        <a:pt x="242" y="64"/>
                      </a:lnTo>
                      <a:lnTo>
                        <a:pt x="242" y="64"/>
                      </a:lnTo>
                      <a:lnTo>
                        <a:pt x="238" y="80"/>
                      </a:lnTo>
                      <a:lnTo>
                        <a:pt x="236" y="94"/>
                      </a:lnTo>
                      <a:lnTo>
                        <a:pt x="234" y="110"/>
                      </a:lnTo>
                      <a:lnTo>
                        <a:pt x="236" y="124"/>
                      </a:lnTo>
                      <a:lnTo>
                        <a:pt x="236" y="124"/>
                      </a:lnTo>
                      <a:lnTo>
                        <a:pt x="238" y="132"/>
                      </a:lnTo>
                      <a:lnTo>
                        <a:pt x="242" y="138"/>
                      </a:lnTo>
                      <a:lnTo>
                        <a:pt x="254" y="152"/>
                      </a:lnTo>
                      <a:lnTo>
                        <a:pt x="254" y="152"/>
                      </a:lnTo>
                      <a:lnTo>
                        <a:pt x="248" y="156"/>
                      </a:lnTo>
                      <a:lnTo>
                        <a:pt x="246" y="158"/>
                      </a:lnTo>
                      <a:lnTo>
                        <a:pt x="246" y="158"/>
                      </a:lnTo>
                      <a:lnTo>
                        <a:pt x="234" y="150"/>
                      </a:lnTo>
                      <a:lnTo>
                        <a:pt x="226" y="142"/>
                      </a:lnTo>
                      <a:lnTo>
                        <a:pt x="220" y="134"/>
                      </a:lnTo>
                      <a:lnTo>
                        <a:pt x="216" y="122"/>
                      </a:lnTo>
                      <a:lnTo>
                        <a:pt x="214" y="112"/>
                      </a:lnTo>
                      <a:lnTo>
                        <a:pt x="214" y="102"/>
                      </a:lnTo>
                      <a:lnTo>
                        <a:pt x="218" y="80"/>
                      </a:lnTo>
                      <a:lnTo>
                        <a:pt x="218" y="80"/>
                      </a:lnTo>
                      <a:lnTo>
                        <a:pt x="222" y="62"/>
                      </a:lnTo>
                      <a:lnTo>
                        <a:pt x="232" y="44"/>
                      </a:lnTo>
                      <a:lnTo>
                        <a:pt x="244" y="26"/>
                      </a:lnTo>
                      <a:lnTo>
                        <a:pt x="256" y="10"/>
                      </a:lnTo>
                      <a:lnTo>
                        <a:pt x="256" y="10"/>
                      </a:lnTo>
                      <a:lnTo>
                        <a:pt x="258" y="10"/>
                      </a:lnTo>
                      <a:lnTo>
                        <a:pt x="264" y="12"/>
                      </a:lnTo>
                      <a:lnTo>
                        <a:pt x="278" y="18"/>
                      </a:lnTo>
                      <a:lnTo>
                        <a:pt x="294" y="26"/>
                      </a:lnTo>
                      <a:lnTo>
                        <a:pt x="300" y="32"/>
                      </a:lnTo>
                      <a:lnTo>
                        <a:pt x="304" y="38"/>
                      </a:lnTo>
                      <a:lnTo>
                        <a:pt x="304" y="38"/>
                      </a:lnTo>
                      <a:lnTo>
                        <a:pt x="312" y="56"/>
                      </a:lnTo>
                      <a:lnTo>
                        <a:pt x="318" y="76"/>
                      </a:lnTo>
                      <a:lnTo>
                        <a:pt x="328" y="120"/>
                      </a:lnTo>
                      <a:lnTo>
                        <a:pt x="328" y="120"/>
                      </a:lnTo>
                      <a:lnTo>
                        <a:pt x="378" y="124"/>
                      </a:lnTo>
                      <a:lnTo>
                        <a:pt x="378" y="124"/>
                      </a:lnTo>
                      <a:lnTo>
                        <a:pt x="400" y="68"/>
                      </a:lnTo>
                      <a:lnTo>
                        <a:pt x="412" y="40"/>
                      </a:lnTo>
                      <a:lnTo>
                        <a:pt x="426" y="14"/>
                      </a:lnTo>
                      <a:lnTo>
                        <a:pt x="426" y="14"/>
                      </a:lnTo>
                      <a:lnTo>
                        <a:pt x="428" y="10"/>
                      </a:lnTo>
                      <a:lnTo>
                        <a:pt x="434" y="6"/>
                      </a:lnTo>
                      <a:lnTo>
                        <a:pt x="448" y="2"/>
                      </a:lnTo>
                      <a:lnTo>
                        <a:pt x="464" y="0"/>
                      </a:lnTo>
                      <a:lnTo>
                        <a:pt x="480" y="0"/>
                      </a:lnTo>
                      <a:lnTo>
                        <a:pt x="480" y="0"/>
                      </a:lnTo>
                      <a:lnTo>
                        <a:pt x="488" y="2"/>
                      </a:lnTo>
                      <a:lnTo>
                        <a:pt x="496" y="4"/>
                      </a:lnTo>
                      <a:lnTo>
                        <a:pt x="512" y="12"/>
                      </a:lnTo>
                      <a:lnTo>
                        <a:pt x="524" y="26"/>
                      </a:lnTo>
                      <a:lnTo>
                        <a:pt x="536" y="42"/>
                      </a:lnTo>
                      <a:lnTo>
                        <a:pt x="544" y="60"/>
                      </a:lnTo>
                      <a:lnTo>
                        <a:pt x="548" y="82"/>
                      </a:lnTo>
                      <a:lnTo>
                        <a:pt x="550" y="104"/>
                      </a:lnTo>
                      <a:lnTo>
                        <a:pt x="550" y="128"/>
                      </a:lnTo>
                      <a:lnTo>
                        <a:pt x="550" y="128"/>
                      </a:lnTo>
                      <a:lnTo>
                        <a:pt x="546" y="142"/>
                      </a:lnTo>
                      <a:lnTo>
                        <a:pt x="544" y="148"/>
                      </a:lnTo>
                      <a:lnTo>
                        <a:pt x="540" y="152"/>
                      </a:lnTo>
                      <a:lnTo>
                        <a:pt x="534" y="154"/>
                      </a:lnTo>
                      <a:lnTo>
                        <a:pt x="528" y="156"/>
                      </a:lnTo>
                      <a:lnTo>
                        <a:pt x="522" y="156"/>
                      </a:lnTo>
                      <a:lnTo>
                        <a:pt x="514" y="154"/>
                      </a:lnTo>
                      <a:lnTo>
                        <a:pt x="514" y="154"/>
                      </a:lnTo>
                      <a:lnTo>
                        <a:pt x="516" y="120"/>
                      </a:lnTo>
                      <a:lnTo>
                        <a:pt x="516" y="106"/>
                      </a:lnTo>
                      <a:lnTo>
                        <a:pt x="512" y="92"/>
                      </a:lnTo>
                      <a:lnTo>
                        <a:pt x="512" y="92"/>
                      </a:lnTo>
                      <a:lnTo>
                        <a:pt x="504" y="78"/>
                      </a:lnTo>
                      <a:lnTo>
                        <a:pt x="494" y="68"/>
                      </a:lnTo>
                      <a:lnTo>
                        <a:pt x="482" y="58"/>
                      </a:lnTo>
                      <a:lnTo>
                        <a:pt x="476" y="56"/>
                      </a:lnTo>
                      <a:lnTo>
                        <a:pt x="470" y="54"/>
                      </a:lnTo>
                      <a:lnTo>
                        <a:pt x="470" y="54"/>
                      </a:lnTo>
                      <a:lnTo>
                        <a:pt x="464" y="54"/>
                      </a:lnTo>
                      <a:lnTo>
                        <a:pt x="458" y="56"/>
                      </a:lnTo>
                      <a:lnTo>
                        <a:pt x="446" y="64"/>
                      </a:lnTo>
                      <a:lnTo>
                        <a:pt x="436" y="74"/>
                      </a:lnTo>
                      <a:lnTo>
                        <a:pt x="428" y="86"/>
                      </a:lnTo>
                      <a:lnTo>
                        <a:pt x="428" y="86"/>
                      </a:lnTo>
                      <a:lnTo>
                        <a:pt x="422" y="102"/>
                      </a:lnTo>
                      <a:lnTo>
                        <a:pt x="422" y="110"/>
                      </a:lnTo>
                      <a:lnTo>
                        <a:pt x="422" y="120"/>
                      </a:lnTo>
                      <a:lnTo>
                        <a:pt x="422" y="128"/>
                      </a:lnTo>
                      <a:lnTo>
                        <a:pt x="426" y="136"/>
                      </a:lnTo>
                      <a:lnTo>
                        <a:pt x="434" y="142"/>
                      </a:lnTo>
                      <a:lnTo>
                        <a:pt x="442" y="148"/>
                      </a:lnTo>
                      <a:lnTo>
                        <a:pt x="442" y="148"/>
                      </a:lnTo>
                      <a:lnTo>
                        <a:pt x="476" y="166"/>
                      </a:lnTo>
                      <a:lnTo>
                        <a:pt x="494" y="172"/>
                      </a:lnTo>
                      <a:lnTo>
                        <a:pt x="512" y="178"/>
                      </a:lnTo>
                      <a:lnTo>
                        <a:pt x="512" y="178"/>
                      </a:lnTo>
                      <a:lnTo>
                        <a:pt x="522" y="182"/>
                      </a:lnTo>
                      <a:lnTo>
                        <a:pt x="530" y="186"/>
                      </a:lnTo>
                      <a:lnTo>
                        <a:pt x="538" y="192"/>
                      </a:lnTo>
                      <a:lnTo>
                        <a:pt x="542" y="198"/>
                      </a:lnTo>
                      <a:lnTo>
                        <a:pt x="546" y="204"/>
                      </a:lnTo>
                      <a:lnTo>
                        <a:pt x="546" y="212"/>
                      </a:lnTo>
                      <a:lnTo>
                        <a:pt x="546" y="222"/>
                      </a:lnTo>
                      <a:lnTo>
                        <a:pt x="542" y="232"/>
                      </a:lnTo>
                      <a:lnTo>
                        <a:pt x="542" y="232"/>
                      </a:lnTo>
                      <a:lnTo>
                        <a:pt x="538" y="248"/>
                      </a:lnTo>
                      <a:lnTo>
                        <a:pt x="536" y="264"/>
                      </a:lnTo>
                      <a:lnTo>
                        <a:pt x="536" y="280"/>
                      </a:lnTo>
                      <a:lnTo>
                        <a:pt x="538" y="296"/>
                      </a:lnTo>
                      <a:lnTo>
                        <a:pt x="542" y="312"/>
                      </a:lnTo>
                      <a:lnTo>
                        <a:pt x="548" y="326"/>
                      </a:lnTo>
                      <a:lnTo>
                        <a:pt x="558" y="340"/>
                      </a:lnTo>
                      <a:lnTo>
                        <a:pt x="568" y="354"/>
                      </a:lnTo>
                      <a:lnTo>
                        <a:pt x="568" y="354"/>
                      </a:lnTo>
                      <a:lnTo>
                        <a:pt x="572" y="360"/>
                      </a:lnTo>
                      <a:lnTo>
                        <a:pt x="576" y="368"/>
                      </a:lnTo>
                      <a:lnTo>
                        <a:pt x="576" y="368"/>
                      </a:lnTo>
                      <a:lnTo>
                        <a:pt x="596" y="418"/>
                      </a:lnTo>
                      <a:lnTo>
                        <a:pt x="620" y="468"/>
                      </a:lnTo>
                      <a:lnTo>
                        <a:pt x="642" y="516"/>
                      </a:lnTo>
                      <a:lnTo>
                        <a:pt x="664" y="566"/>
                      </a:lnTo>
                      <a:lnTo>
                        <a:pt x="684" y="618"/>
                      </a:lnTo>
                      <a:lnTo>
                        <a:pt x="692" y="644"/>
                      </a:lnTo>
                      <a:lnTo>
                        <a:pt x="698" y="670"/>
                      </a:lnTo>
                      <a:lnTo>
                        <a:pt x="702" y="696"/>
                      </a:lnTo>
                      <a:lnTo>
                        <a:pt x="706" y="724"/>
                      </a:lnTo>
                      <a:lnTo>
                        <a:pt x="708" y="752"/>
                      </a:lnTo>
                      <a:lnTo>
                        <a:pt x="706" y="780"/>
                      </a:lnTo>
                      <a:lnTo>
                        <a:pt x="706" y="780"/>
                      </a:lnTo>
                      <a:lnTo>
                        <a:pt x="706" y="788"/>
                      </a:lnTo>
                      <a:lnTo>
                        <a:pt x="708" y="796"/>
                      </a:lnTo>
                      <a:lnTo>
                        <a:pt x="714" y="814"/>
                      </a:lnTo>
                      <a:lnTo>
                        <a:pt x="724" y="832"/>
                      </a:lnTo>
                      <a:lnTo>
                        <a:pt x="732" y="850"/>
                      </a:lnTo>
                      <a:lnTo>
                        <a:pt x="732" y="850"/>
                      </a:lnTo>
                      <a:lnTo>
                        <a:pt x="696" y="878"/>
                      </a:lnTo>
                      <a:lnTo>
                        <a:pt x="674" y="896"/>
                      </a:lnTo>
                      <a:lnTo>
                        <a:pt x="654" y="916"/>
                      </a:lnTo>
                      <a:lnTo>
                        <a:pt x="654" y="916"/>
                      </a:lnTo>
                      <a:lnTo>
                        <a:pt x="650" y="922"/>
                      </a:lnTo>
                      <a:lnTo>
                        <a:pt x="644" y="930"/>
                      </a:lnTo>
                      <a:lnTo>
                        <a:pt x="638" y="948"/>
                      </a:lnTo>
                      <a:lnTo>
                        <a:pt x="636" y="966"/>
                      </a:lnTo>
                      <a:lnTo>
                        <a:pt x="634" y="986"/>
                      </a:lnTo>
                      <a:lnTo>
                        <a:pt x="634" y="986"/>
                      </a:lnTo>
                      <a:lnTo>
                        <a:pt x="634" y="1032"/>
                      </a:lnTo>
                      <a:lnTo>
                        <a:pt x="636" y="1076"/>
                      </a:lnTo>
                      <a:lnTo>
                        <a:pt x="638" y="1122"/>
                      </a:lnTo>
                      <a:lnTo>
                        <a:pt x="640" y="1168"/>
                      </a:lnTo>
                      <a:lnTo>
                        <a:pt x="640" y="1168"/>
                      </a:lnTo>
                      <a:lnTo>
                        <a:pt x="636" y="1196"/>
                      </a:lnTo>
                      <a:lnTo>
                        <a:pt x="630" y="1224"/>
                      </a:lnTo>
                      <a:lnTo>
                        <a:pt x="622" y="1252"/>
                      </a:lnTo>
                      <a:lnTo>
                        <a:pt x="612" y="1278"/>
                      </a:lnTo>
                      <a:lnTo>
                        <a:pt x="612" y="1278"/>
                      </a:lnTo>
                      <a:lnTo>
                        <a:pt x="610" y="1268"/>
                      </a:lnTo>
                      <a:lnTo>
                        <a:pt x="608" y="1256"/>
                      </a:lnTo>
                      <a:lnTo>
                        <a:pt x="608" y="1246"/>
                      </a:lnTo>
                      <a:lnTo>
                        <a:pt x="608" y="1234"/>
                      </a:lnTo>
                      <a:lnTo>
                        <a:pt x="612" y="1212"/>
                      </a:lnTo>
                      <a:lnTo>
                        <a:pt x="618" y="1190"/>
                      </a:lnTo>
                      <a:lnTo>
                        <a:pt x="622" y="1168"/>
                      </a:lnTo>
                      <a:lnTo>
                        <a:pt x="624" y="1146"/>
                      </a:lnTo>
                      <a:lnTo>
                        <a:pt x="624" y="1134"/>
                      </a:lnTo>
                      <a:lnTo>
                        <a:pt x="622" y="1122"/>
                      </a:lnTo>
                      <a:lnTo>
                        <a:pt x="618" y="1110"/>
                      </a:lnTo>
                      <a:lnTo>
                        <a:pt x="612" y="1096"/>
                      </a:lnTo>
                      <a:lnTo>
                        <a:pt x="612" y="1096"/>
                      </a:lnTo>
                      <a:lnTo>
                        <a:pt x="596" y="1120"/>
                      </a:lnTo>
                      <a:lnTo>
                        <a:pt x="578" y="1138"/>
                      </a:lnTo>
                      <a:lnTo>
                        <a:pt x="558" y="1156"/>
                      </a:lnTo>
                      <a:lnTo>
                        <a:pt x="538" y="1170"/>
                      </a:lnTo>
                      <a:lnTo>
                        <a:pt x="516" y="1184"/>
                      </a:lnTo>
                      <a:lnTo>
                        <a:pt x="494" y="1194"/>
                      </a:lnTo>
                      <a:lnTo>
                        <a:pt x="470" y="1202"/>
                      </a:lnTo>
                      <a:lnTo>
                        <a:pt x="444" y="1208"/>
                      </a:lnTo>
                      <a:lnTo>
                        <a:pt x="444" y="1208"/>
                      </a:lnTo>
                      <a:lnTo>
                        <a:pt x="418" y="1212"/>
                      </a:lnTo>
                      <a:lnTo>
                        <a:pt x="392" y="1212"/>
                      </a:lnTo>
                      <a:lnTo>
                        <a:pt x="368" y="1210"/>
                      </a:lnTo>
                      <a:lnTo>
                        <a:pt x="344" y="1206"/>
                      </a:lnTo>
                      <a:lnTo>
                        <a:pt x="320" y="1200"/>
                      </a:lnTo>
                      <a:lnTo>
                        <a:pt x="296" y="1194"/>
                      </a:lnTo>
                      <a:lnTo>
                        <a:pt x="250" y="1178"/>
                      </a:lnTo>
                      <a:lnTo>
                        <a:pt x="250" y="1178"/>
                      </a:lnTo>
                      <a:lnTo>
                        <a:pt x="254" y="1192"/>
                      </a:lnTo>
                      <a:lnTo>
                        <a:pt x="260" y="1204"/>
                      </a:lnTo>
                      <a:lnTo>
                        <a:pt x="274" y="1230"/>
                      </a:lnTo>
                      <a:lnTo>
                        <a:pt x="278" y="1244"/>
                      </a:lnTo>
                      <a:lnTo>
                        <a:pt x="280" y="1256"/>
                      </a:lnTo>
                      <a:lnTo>
                        <a:pt x="278" y="1270"/>
                      </a:lnTo>
                      <a:lnTo>
                        <a:pt x="272" y="1284"/>
                      </a:lnTo>
                      <a:lnTo>
                        <a:pt x="272" y="1284"/>
                      </a:lnTo>
                      <a:lnTo>
                        <a:pt x="212" y="1148"/>
                      </a:lnTo>
                      <a:lnTo>
                        <a:pt x="212" y="1148"/>
                      </a:lnTo>
                      <a:lnTo>
                        <a:pt x="232" y="1134"/>
                      </a:lnTo>
                      <a:lnTo>
                        <a:pt x="246" y="1120"/>
                      </a:lnTo>
                      <a:lnTo>
                        <a:pt x="254" y="1106"/>
                      </a:lnTo>
                      <a:lnTo>
                        <a:pt x="256" y="1098"/>
                      </a:lnTo>
                      <a:lnTo>
                        <a:pt x="258" y="1090"/>
                      </a:lnTo>
                      <a:lnTo>
                        <a:pt x="256" y="1084"/>
                      </a:lnTo>
                      <a:lnTo>
                        <a:pt x="254" y="1076"/>
                      </a:lnTo>
                      <a:lnTo>
                        <a:pt x="246" y="1060"/>
                      </a:lnTo>
                      <a:lnTo>
                        <a:pt x="232" y="1044"/>
                      </a:lnTo>
                      <a:lnTo>
                        <a:pt x="214" y="1026"/>
                      </a:lnTo>
                      <a:lnTo>
                        <a:pt x="214" y="1026"/>
                      </a:lnTo>
                      <a:lnTo>
                        <a:pt x="132" y="958"/>
                      </a:lnTo>
                      <a:lnTo>
                        <a:pt x="52" y="890"/>
                      </a:lnTo>
                      <a:lnTo>
                        <a:pt x="52" y="890"/>
                      </a:lnTo>
                      <a:lnTo>
                        <a:pt x="34" y="874"/>
                      </a:lnTo>
                      <a:lnTo>
                        <a:pt x="20" y="856"/>
                      </a:lnTo>
                      <a:lnTo>
                        <a:pt x="10" y="836"/>
                      </a:lnTo>
                      <a:lnTo>
                        <a:pt x="4" y="816"/>
                      </a:lnTo>
                      <a:lnTo>
                        <a:pt x="0" y="796"/>
                      </a:lnTo>
                      <a:lnTo>
                        <a:pt x="0" y="774"/>
                      </a:lnTo>
                      <a:lnTo>
                        <a:pt x="0" y="752"/>
                      </a:lnTo>
                      <a:lnTo>
                        <a:pt x="4" y="728"/>
                      </a:lnTo>
                      <a:lnTo>
                        <a:pt x="4" y="728"/>
                      </a:lnTo>
                      <a:lnTo>
                        <a:pt x="8" y="764"/>
                      </a:lnTo>
                      <a:lnTo>
                        <a:pt x="10" y="784"/>
                      </a:lnTo>
                      <a:lnTo>
                        <a:pt x="14" y="802"/>
                      </a:lnTo>
                      <a:lnTo>
                        <a:pt x="22" y="820"/>
                      </a:lnTo>
                      <a:lnTo>
                        <a:pt x="30" y="838"/>
                      </a:lnTo>
                      <a:lnTo>
                        <a:pt x="44" y="854"/>
                      </a:lnTo>
                      <a:lnTo>
                        <a:pt x="64" y="870"/>
                      </a:lnTo>
                      <a:lnTo>
                        <a:pt x="64" y="870"/>
                      </a:lnTo>
                      <a:lnTo>
                        <a:pt x="70" y="836"/>
                      </a:lnTo>
                      <a:lnTo>
                        <a:pt x="72" y="822"/>
                      </a:lnTo>
                      <a:lnTo>
                        <a:pt x="72" y="810"/>
                      </a:lnTo>
                      <a:lnTo>
                        <a:pt x="72" y="810"/>
                      </a:lnTo>
                      <a:lnTo>
                        <a:pt x="72" y="772"/>
                      </a:lnTo>
                      <a:lnTo>
                        <a:pt x="76" y="736"/>
                      </a:lnTo>
                      <a:lnTo>
                        <a:pt x="84" y="700"/>
                      </a:lnTo>
                      <a:lnTo>
                        <a:pt x="94" y="666"/>
                      </a:lnTo>
                      <a:lnTo>
                        <a:pt x="106" y="632"/>
                      </a:lnTo>
                      <a:lnTo>
                        <a:pt x="122" y="600"/>
                      </a:lnTo>
                      <a:lnTo>
                        <a:pt x="140" y="568"/>
                      </a:lnTo>
                      <a:lnTo>
                        <a:pt x="160" y="538"/>
                      </a:lnTo>
                      <a:lnTo>
                        <a:pt x="160" y="538"/>
                      </a:lnTo>
                      <a:lnTo>
                        <a:pt x="168" y="526"/>
                      </a:lnTo>
                      <a:lnTo>
                        <a:pt x="168" y="522"/>
                      </a:lnTo>
                      <a:lnTo>
                        <a:pt x="168" y="516"/>
                      </a:lnTo>
                      <a:lnTo>
                        <a:pt x="168" y="516"/>
                      </a:lnTo>
                      <a:lnTo>
                        <a:pt x="164" y="500"/>
                      </a:lnTo>
                      <a:lnTo>
                        <a:pt x="164" y="482"/>
                      </a:lnTo>
                      <a:lnTo>
                        <a:pt x="166" y="466"/>
                      </a:lnTo>
                      <a:lnTo>
                        <a:pt x="170" y="452"/>
                      </a:lnTo>
                      <a:lnTo>
                        <a:pt x="176" y="436"/>
                      </a:lnTo>
                      <a:lnTo>
                        <a:pt x="182" y="422"/>
                      </a:lnTo>
                      <a:lnTo>
                        <a:pt x="196" y="392"/>
                      </a:lnTo>
                      <a:lnTo>
                        <a:pt x="196" y="392"/>
                      </a:lnTo>
                      <a:lnTo>
                        <a:pt x="214" y="354"/>
                      </a:lnTo>
                      <a:lnTo>
                        <a:pt x="230" y="312"/>
                      </a:lnTo>
                      <a:lnTo>
                        <a:pt x="230" y="3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94" name="Freeform 8"/>
                <p:cNvSpPr>
                  <a:spLocks/>
                </p:cNvSpPr>
                <p:nvPr/>
              </p:nvSpPr>
              <p:spPr bwMode="auto">
                <a:xfrm>
                  <a:off x="4238" y="2143"/>
                  <a:ext cx="100" cy="330"/>
                </a:xfrm>
                <a:custGeom>
                  <a:avLst/>
                  <a:gdLst>
                    <a:gd name="T0" fmla="*/ 70 w 100"/>
                    <a:gd name="T1" fmla="*/ 304 h 330"/>
                    <a:gd name="T2" fmla="*/ 70 w 100"/>
                    <a:gd name="T3" fmla="*/ 304 h 330"/>
                    <a:gd name="T4" fmla="*/ 100 w 100"/>
                    <a:gd name="T5" fmla="*/ 330 h 330"/>
                    <a:gd name="T6" fmla="*/ 100 w 100"/>
                    <a:gd name="T7" fmla="*/ 330 h 330"/>
                    <a:gd name="T8" fmla="*/ 38 w 100"/>
                    <a:gd name="T9" fmla="*/ 320 h 330"/>
                    <a:gd name="T10" fmla="*/ 38 w 100"/>
                    <a:gd name="T11" fmla="*/ 320 h 330"/>
                    <a:gd name="T12" fmla="*/ 48 w 100"/>
                    <a:gd name="T13" fmla="*/ 300 h 330"/>
                    <a:gd name="T14" fmla="*/ 56 w 100"/>
                    <a:gd name="T15" fmla="*/ 278 h 330"/>
                    <a:gd name="T16" fmla="*/ 62 w 100"/>
                    <a:gd name="T17" fmla="*/ 256 h 330"/>
                    <a:gd name="T18" fmla="*/ 64 w 100"/>
                    <a:gd name="T19" fmla="*/ 236 h 330"/>
                    <a:gd name="T20" fmla="*/ 66 w 100"/>
                    <a:gd name="T21" fmla="*/ 216 h 330"/>
                    <a:gd name="T22" fmla="*/ 64 w 100"/>
                    <a:gd name="T23" fmla="*/ 194 h 330"/>
                    <a:gd name="T24" fmla="*/ 62 w 100"/>
                    <a:gd name="T25" fmla="*/ 174 h 330"/>
                    <a:gd name="T26" fmla="*/ 58 w 100"/>
                    <a:gd name="T27" fmla="*/ 154 h 330"/>
                    <a:gd name="T28" fmla="*/ 48 w 100"/>
                    <a:gd name="T29" fmla="*/ 116 h 330"/>
                    <a:gd name="T30" fmla="*/ 32 w 100"/>
                    <a:gd name="T31" fmla="*/ 76 h 330"/>
                    <a:gd name="T32" fmla="*/ 0 w 100"/>
                    <a:gd name="T33" fmla="*/ 0 h 330"/>
                    <a:gd name="T34" fmla="*/ 0 w 100"/>
                    <a:gd name="T35" fmla="*/ 0 h 330"/>
                    <a:gd name="T36" fmla="*/ 24 w 100"/>
                    <a:gd name="T37" fmla="*/ 34 h 330"/>
                    <a:gd name="T38" fmla="*/ 44 w 100"/>
                    <a:gd name="T39" fmla="*/ 68 h 330"/>
                    <a:gd name="T40" fmla="*/ 60 w 100"/>
                    <a:gd name="T41" fmla="*/ 104 h 330"/>
                    <a:gd name="T42" fmla="*/ 70 w 100"/>
                    <a:gd name="T43" fmla="*/ 142 h 330"/>
                    <a:gd name="T44" fmla="*/ 76 w 100"/>
                    <a:gd name="T45" fmla="*/ 180 h 330"/>
                    <a:gd name="T46" fmla="*/ 78 w 100"/>
                    <a:gd name="T47" fmla="*/ 220 h 330"/>
                    <a:gd name="T48" fmla="*/ 76 w 100"/>
                    <a:gd name="T49" fmla="*/ 262 h 330"/>
                    <a:gd name="T50" fmla="*/ 70 w 100"/>
                    <a:gd name="T51" fmla="*/ 304 h 330"/>
                    <a:gd name="T52" fmla="*/ 70 w 100"/>
                    <a:gd name="T53" fmla="*/ 30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330">
                      <a:moveTo>
                        <a:pt x="70" y="304"/>
                      </a:moveTo>
                      <a:lnTo>
                        <a:pt x="70" y="304"/>
                      </a:lnTo>
                      <a:lnTo>
                        <a:pt x="100" y="330"/>
                      </a:lnTo>
                      <a:lnTo>
                        <a:pt x="100" y="330"/>
                      </a:lnTo>
                      <a:lnTo>
                        <a:pt x="38" y="320"/>
                      </a:lnTo>
                      <a:lnTo>
                        <a:pt x="38" y="320"/>
                      </a:lnTo>
                      <a:lnTo>
                        <a:pt x="48" y="300"/>
                      </a:lnTo>
                      <a:lnTo>
                        <a:pt x="56" y="278"/>
                      </a:lnTo>
                      <a:lnTo>
                        <a:pt x="62" y="256"/>
                      </a:lnTo>
                      <a:lnTo>
                        <a:pt x="64" y="236"/>
                      </a:lnTo>
                      <a:lnTo>
                        <a:pt x="66" y="216"/>
                      </a:lnTo>
                      <a:lnTo>
                        <a:pt x="64" y="194"/>
                      </a:lnTo>
                      <a:lnTo>
                        <a:pt x="62" y="174"/>
                      </a:lnTo>
                      <a:lnTo>
                        <a:pt x="58" y="154"/>
                      </a:lnTo>
                      <a:lnTo>
                        <a:pt x="48" y="116"/>
                      </a:lnTo>
                      <a:lnTo>
                        <a:pt x="32" y="76"/>
                      </a:lnTo>
                      <a:lnTo>
                        <a:pt x="0" y="0"/>
                      </a:lnTo>
                      <a:lnTo>
                        <a:pt x="0" y="0"/>
                      </a:lnTo>
                      <a:lnTo>
                        <a:pt x="24" y="34"/>
                      </a:lnTo>
                      <a:lnTo>
                        <a:pt x="44" y="68"/>
                      </a:lnTo>
                      <a:lnTo>
                        <a:pt x="60" y="104"/>
                      </a:lnTo>
                      <a:lnTo>
                        <a:pt x="70" y="142"/>
                      </a:lnTo>
                      <a:lnTo>
                        <a:pt x="76" y="180"/>
                      </a:lnTo>
                      <a:lnTo>
                        <a:pt x="78" y="220"/>
                      </a:lnTo>
                      <a:lnTo>
                        <a:pt x="76" y="262"/>
                      </a:lnTo>
                      <a:lnTo>
                        <a:pt x="70" y="304"/>
                      </a:lnTo>
                      <a:lnTo>
                        <a:pt x="70" y="3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95" name="Freeform 9"/>
                <p:cNvSpPr>
                  <a:spLocks/>
                </p:cNvSpPr>
                <p:nvPr/>
              </p:nvSpPr>
              <p:spPr bwMode="auto">
                <a:xfrm>
                  <a:off x="4100" y="1883"/>
                  <a:ext cx="62" cy="54"/>
                </a:xfrm>
                <a:custGeom>
                  <a:avLst/>
                  <a:gdLst>
                    <a:gd name="T0" fmla="*/ 10 w 62"/>
                    <a:gd name="T1" fmla="*/ 0 h 54"/>
                    <a:gd name="T2" fmla="*/ 10 w 62"/>
                    <a:gd name="T3" fmla="*/ 0 h 54"/>
                    <a:gd name="T4" fmla="*/ 32 w 62"/>
                    <a:gd name="T5" fmla="*/ 12 h 54"/>
                    <a:gd name="T6" fmla="*/ 44 w 62"/>
                    <a:gd name="T7" fmla="*/ 18 h 54"/>
                    <a:gd name="T8" fmla="*/ 54 w 62"/>
                    <a:gd name="T9" fmla="*/ 24 h 54"/>
                    <a:gd name="T10" fmla="*/ 54 w 62"/>
                    <a:gd name="T11" fmla="*/ 24 h 54"/>
                    <a:gd name="T12" fmla="*/ 58 w 62"/>
                    <a:gd name="T13" fmla="*/ 30 h 54"/>
                    <a:gd name="T14" fmla="*/ 58 w 62"/>
                    <a:gd name="T15" fmla="*/ 36 h 54"/>
                    <a:gd name="T16" fmla="*/ 62 w 62"/>
                    <a:gd name="T17" fmla="*/ 52 h 54"/>
                    <a:gd name="T18" fmla="*/ 62 w 62"/>
                    <a:gd name="T19" fmla="*/ 52 h 54"/>
                    <a:gd name="T20" fmla="*/ 48 w 62"/>
                    <a:gd name="T21" fmla="*/ 54 h 54"/>
                    <a:gd name="T22" fmla="*/ 42 w 62"/>
                    <a:gd name="T23" fmla="*/ 54 h 54"/>
                    <a:gd name="T24" fmla="*/ 38 w 62"/>
                    <a:gd name="T25" fmla="*/ 52 h 54"/>
                    <a:gd name="T26" fmla="*/ 38 w 62"/>
                    <a:gd name="T27" fmla="*/ 52 h 54"/>
                    <a:gd name="T28" fmla="*/ 18 w 62"/>
                    <a:gd name="T29" fmla="*/ 30 h 54"/>
                    <a:gd name="T30" fmla="*/ 0 w 62"/>
                    <a:gd name="T31" fmla="*/ 6 h 54"/>
                    <a:gd name="T32" fmla="*/ 0 w 62"/>
                    <a:gd name="T33" fmla="*/ 6 h 54"/>
                    <a:gd name="T34" fmla="*/ 10 w 62"/>
                    <a:gd name="T35" fmla="*/ 0 h 54"/>
                    <a:gd name="T36" fmla="*/ 10 w 62"/>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4">
                      <a:moveTo>
                        <a:pt x="10" y="0"/>
                      </a:moveTo>
                      <a:lnTo>
                        <a:pt x="10" y="0"/>
                      </a:lnTo>
                      <a:lnTo>
                        <a:pt x="32" y="12"/>
                      </a:lnTo>
                      <a:lnTo>
                        <a:pt x="44" y="18"/>
                      </a:lnTo>
                      <a:lnTo>
                        <a:pt x="54" y="24"/>
                      </a:lnTo>
                      <a:lnTo>
                        <a:pt x="54" y="24"/>
                      </a:lnTo>
                      <a:lnTo>
                        <a:pt x="58" y="30"/>
                      </a:lnTo>
                      <a:lnTo>
                        <a:pt x="58" y="36"/>
                      </a:lnTo>
                      <a:lnTo>
                        <a:pt x="62" y="52"/>
                      </a:lnTo>
                      <a:lnTo>
                        <a:pt x="62" y="52"/>
                      </a:lnTo>
                      <a:lnTo>
                        <a:pt x="48" y="54"/>
                      </a:lnTo>
                      <a:lnTo>
                        <a:pt x="42" y="54"/>
                      </a:lnTo>
                      <a:lnTo>
                        <a:pt x="38" y="52"/>
                      </a:lnTo>
                      <a:lnTo>
                        <a:pt x="38" y="52"/>
                      </a:lnTo>
                      <a:lnTo>
                        <a:pt x="18" y="30"/>
                      </a:lnTo>
                      <a:lnTo>
                        <a:pt x="0" y="6"/>
                      </a:lnTo>
                      <a:lnTo>
                        <a:pt x="0" y="6"/>
                      </a:lnTo>
                      <a:lnTo>
                        <a:pt x="10" y="0"/>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pic>
          <p:nvPicPr>
            <p:cNvPr id="72" name="Picture 71"/>
            <p:cNvPicPr>
              <a:picLocks noChangeAspect="1"/>
            </p:cNvPicPr>
            <p:nvPr/>
          </p:nvPicPr>
          <p:blipFill rotWithShape="1">
            <a:blip r:embed="rId3" cstate="print">
              <a:extLst>
                <a:ext uri="{28A0092B-C50C-407E-A947-70E740481C1C}">
                  <a14:useLocalDpi xmlns:a14="http://schemas.microsoft.com/office/drawing/2010/main" val="0"/>
                </a:ext>
              </a:extLst>
            </a:blip>
            <a:srcRect l="3830" t="10573" r="79254" b="13231"/>
            <a:stretch/>
          </p:blipFill>
          <p:spPr>
            <a:xfrm>
              <a:off x="4309318" y="3843040"/>
              <a:ext cx="529937" cy="561109"/>
            </a:xfrm>
            <a:prstGeom prst="rect">
              <a:avLst/>
            </a:prstGeom>
          </p:spPr>
        </p:pic>
      </p:grpSp>
      <p:sp>
        <p:nvSpPr>
          <p:cNvPr id="3" name="Rectangle 2"/>
          <p:cNvSpPr/>
          <p:nvPr/>
        </p:nvSpPr>
        <p:spPr bwMode="auto">
          <a:xfrm>
            <a:off x="6152124" y="5259238"/>
            <a:ext cx="642043" cy="1597384"/>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09" name="Group 108"/>
          <p:cNvGrpSpPr/>
          <p:nvPr/>
        </p:nvGrpSpPr>
        <p:grpSpPr>
          <a:xfrm>
            <a:off x="4177935" y="5057544"/>
            <a:ext cx="605749" cy="605749"/>
            <a:chOff x="4266682" y="3822164"/>
            <a:chExt cx="618056" cy="618056"/>
          </a:xfrm>
        </p:grpSpPr>
        <p:grpSp>
          <p:nvGrpSpPr>
            <p:cNvPr id="110" name="Group 109"/>
            <p:cNvGrpSpPr/>
            <p:nvPr/>
          </p:nvGrpSpPr>
          <p:grpSpPr>
            <a:xfrm>
              <a:off x="4266682" y="3822164"/>
              <a:ext cx="618056" cy="618056"/>
              <a:chOff x="4202820" y="3792680"/>
              <a:chExt cx="707142" cy="707142"/>
            </a:xfrm>
          </p:grpSpPr>
          <p:sp>
            <p:nvSpPr>
              <p:cNvPr id="112" name="Oval 111"/>
              <p:cNvSpPr/>
              <p:nvPr/>
            </p:nvSpPr>
            <p:spPr bwMode="auto">
              <a:xfrm>
                <a:off x="4202820" y="3792680"/>
                <a:ext cx="707142" cy="707142"/>
              </a:xfrm>
              <a:prstGeom prst="ellipse">
                <a:avLst/>
              </a:prstGeom>
              <a:solidFill>
                <a:srgbClr val="FFFFFF"/>
              </a:solidFill>
              <a:ln w="412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113" name="Group 4"/>
              <p:cNvGrpSpPr>
                <a:grpSpLocks noChangeAspect="1"/>
              </p:cNvGrpSpPr>
              <p:nvPr/>
            </p:nvGrpSpPr>
            <p:grpSpPr bwMode="auto">
              <a:xfrm>
                <a:off x="4316523" y="3845687"/>
                <a:ext cx="475810" cy="560998"/>
                <a:chOff x="3230" y="1393"/>
                <a:chExt cx="1374" cy="1620"/>
              </a:xfrm>
            </p:grpSpPr>
            <p:sp>
              <p:nvSpPr>
                <p:cNvPr id="114" name="AutoShape 3"/>
                <p:cNvSpPr>
                  <a:spLocks noChangeAspect="1" noChangeArrowheads="1" noTextEdit="1"/>
                </p:cNvSpPr>
                <p:nvPr/>
              </p:nvSpPr>
              <p:spPr bwMode="auto">
                <a:xfrm>
                  <a:off x="3230" y="1393"/>
                  <a:ext cx="1374"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15" name="Freeform 5"/>
                <p:cNvSpPr>
                  <a:spLocks/>
                </p:cNvSpPr>
                <p:nvPr/>
              </p:nvSpPr>
              <p:spPr bwMode="auto">
                <a:xfrm>
                  <a:off x="3230" y="1393"/>
                  <a:ext cx="1374" cy="1620"/>
                </a:xfrm>
                <a:custGeom>
                  <a:avLst/>
                  <a:gdLst>
                    <a:gd name="T0" fmla="*/ 132 w 1374"/>
                    <a:gd name="T1" fmla="*/ 1220 h 1620"/>
                    <a:gd name="T2" fmla="*/ 50 w 1374"/>
                    <a:gd name="T3" fmla="*/ 1240 h 1620"/>
                    <a:gd name="T4" fmla="*/ 10 w 1374"/>
                    <a:gd name="T5" fmla="*/ 1298 h 1620"/>
                    <a:gd name="T6" fmla="*/ 10 w 1374"/>
                    <a:gd name="T7" fmla="*/ 1420 h 1620"/>
                    <a:gd name="T8" fmla="*/ 4 w 1374"/>
                    <a:gd name="T9" fmla="*/ 1494 h 1620"/>
                    <a:gd name="T10" fmla="*/ 72 w 1374"/>
                    <a:gd name="T11" fmla="*/ 1530 h 1620"/>
                    <a:gd name="T12" fmla="*/ 408 w 1374"/>
                    <a:gd name="T13" fmla="*/ 1612 h 1620"/>
                    <a:gd name="T14" fmla="*/ 488 w 1374"/>
                    <a:gd name="T15" fmla="*/ 1584 h 1620"/>
                    <a:gd name="T16" fmla="*/ 666 w 1374"/>
                    <a:gd name="T17" fmla="*/ 1536 h 1620"/>
                    <a:gd name="T18" fmla="*/ 872 w 1374"/>
                    <a:gd name="T19" fmla="*/ 1548 h 1620"/>
                    <a:gd name="T20" fmla="*/ 932 w 1374"/>
                    <a:gd name="T21" fmla="*/ 1598 h 1620"/>
                    <a:gd name="T22" fmla="*/ 1008 w 1374"/>
                    <a:gd name="T23" fmla="*/ 1620 h 1620"/>
                    <a:gd name="T24" fmla="*/ 1088 w 1374"/>
                    <a:gd name="T25" fmla="*/ 1596 h 1620"/>
                    <a:gd name="T26" fmla="*/ 1268 w 1374"/>
                    <a:gd name="T27" fmla="*/ 1474 h 1620"/>
                    <a:gd name="T28" fmla="*/ 1360 w 1374"/>
                    <a:gd name="T29" fmla="*/ 1414 h 1620"/>
                    <a:gd name="T30" fmla="*/ 1360 w 1374"/>
                    <a:gd name="T31" fmla="*/ 1352 h 1620"/>
                    <a:gd name="T32" fmla="*/ 1274 w 1374"/>
                    <a:gd name="T33" fmla="*/ 1280 h 1620"/>
                    <a:gd name="T34" fmla="*/ 1234 w 1374"/>
                    <a:gd name="T35" fmla="*/ 1208 h 1620"/>
                    <a:gd name="T36" fmla="*/ 1270 w 1374"/>
                    <a:gd name="T37" fmla="*/ 1326 h 1620"/>
                    <a:gd name="T38" fmla="*/ 1354 w 1374"/>
                    <a:gd name="T39" fmla="*/ 1386 h 1620"/>
                    <a:gd name="T40" fmla="*/ 1232 w 1374"/>
                    <a:gd name="T41" fmla="*/ 1458 h 1620"/>
                    <a:gd name="T42" fmla="*/ 1092 w 1374"/>
                    <a:gd name="T43" fmla="*/ 1544 h 1620"/>
                    <a:gd name="T44" fmla="*/ 1042 w 1374"/>
                    <a:gd name="T45" fmla="*/ 1570 h 1620"/>
                    <a:gd name="T46" fmla="*/ 976 w 1374"/>
                    <a:gd name="T47" fmla="*/ 1564 h 1620"/>
                    <a:gd name="T48" fmla="*/ 938 w 1374"/>
                    <a:gd name="T49" fmla="*/ 1508 h 1620"/>
                    <a:gd name="T50" fmla="*/ 940 w 1374"/>
                    <a:gd name="T51" fmla="*/ 1432 h 1620"/>
                    <a:gd name="T52" fmla="*/ 934 w 1374"/>
                    <a:gd name="T53" fmla="*/ 1180 h 1620"/>
                    <a:gd name="T54" fmla="*/ 964 w 1374"/>
                    <a:gd name="T55" fmla="*/ 1152 h 1620"/>
                    <a:gd name="T56" fmla="*/ 1000 w 1374"/>
                    <a:gd name="T57" fmla="*/ 1196 h 1620"/>
                    <a:gd name="T58" fmla="*/ 1054 w 1374"/>
                    <a:gd name="T59" fmla="*/ 1240 h 1620"/>
                    <a:gd name="T60" fmla="*/ 1120 w 1374"/>
                    <a:gd name="T61" fmla="*/ 1230 h 1620"/>
                    <a:gd name="T62" fmla="*/ 1198 w 1374"/>
                    <a:gd name="T63" fmla="*/ 1164 h 1620"/>
                    <a:gd name="T64" fmla="*/ 1236 w 1374"/>
                    <a:gd name="T65" fmla="*/ 1072 h 1620"/>
                    <a:gd name="T66" fmla="*/ 1196 w 1374"/>
                    <a:gd name="T67" fmla="*/ 860 h 1620"/>
                    <a:gd name="T68" fmla="*/ 1094 w 1374"/>
                    <a:gd name="T69" fmla="*/ 690 h 1620"/>
                    <a:gd name="T70" fmla="*/ 1012 w 1374"/>
                    <a:gd name="T71" fmla="*/ 576 h 1620"/>
                    <a:gd name="T72" fmla="*/ 956 w 1374"/>
                    <a:gd name="T73" fmla="*/ 426 h 1620"/>
                    <a:gd name="T74" fmla="*/ 940 w 1374"/>
                    <a:gd name="T75" fmla="*/ 254 h 1620"/>
                    <a:gd name="T76" fmla="*/ 882 w 1374"/>
                    <a:gd name="T77" fmla="*/ 98 h 1620"/>
                    <a:gd name="T78" fmla="*/ 746 w 1374"/>
                    <a:gd name="T79" fmla="*/ 12 h 1620"/>
                    <a:gd name="T80" fmla="*/ 614 w 1374"/>
                    <a:gd name="T81" fmla="*/ 4 h 1620"/>
                    <a:gd name="T82" fmla="*/ 514 w 1374"/>
                    <a:gd name="T83" fmla="*/ 50 h 1620"/>
                    <a:gd name="T84" fmla="*/ 456 w 1374"/>
                    <a:gd name="T85" fmla="*/ 144 h 1620"/>
                    <a:gd name="T86" fmla="*/ 446 w 1374"/>
                    <a:gd name="T87" fmla="*/ 374 h 1620"/>
                    <a:gd name="T88" fmla="*/ 452 w 1374"/>
                    <a:gd name="T89" fmla="*/ 526 h 1620"/>
                    <a:gd name="T90" fmla="*/ 390 w 1374"/>
                    <a:gd name="T91" fmla="*/ 650 h 1620"/>
                    <a:gd name="T92" fmla="*/ 316 w 1374"/>
                    <a:gd name="T93" fmla="*/ 748 h 1620"/>
                    <a:gd name="T94" fmla="*/ 232 w 1374"/>
                    <a:gd name="T95" fmla="*/ 940 h 1620"/>
                    <a:gd name="T96" fmla="*/ 184 w 1374"/>
                    <a:gd name="T97" fmla="*/ 1078 h 1620"/>
                    <a:gd name="T98" fmla="*/ 224 w 1374"/>
                    <a:gd name="T99" fmla="*/ 1112 h 1620"/>
                    <a:gd name="T100" fmla="*/ 298 w 1374"/>
                    <a:gd name="T101" fmla="*/ 1158 h 1620"/>
                    <a:gd name="T102" fmla="*/ 480 w 1374"/>
                    <a:gd name="T103" fmla="*/ 1430 h 1620"/>
                    <a:gd name="T104" fmla="*/ 494 w 1374"/>
                    <a:gd name="T105" fmla="*/ 1518 h 1620"/>
                    <a:gd name="T106" fmla="*/ 438 w 1374"/>
                    <a:gd name="T107" fmla="*/ 1570 h 1620"/>
                    <a:gd name="T108" fmla="*/ 336 w 1374"/>
                    <a:gd name="T109" fmla="*/ 1564 h 1620"/>
                    <a:gd name="T110" fmla="*/ 60 w 1374"/>
                    <a:gd name="T111" fmla="*/ 1498 h 1620"/>
                    <a:gd name="T112" fmla="*/ 32 w 1374"/>
                    <a:gd name="T113" fmla="*/ 1456 h 1620"/>
                    <a:gd name="T114" fmla="*/ 52 w 1374"/>
                    <a:gd name="T115" fmla="*/ 1378 h 1620"/>
                    <a:gd name="T116" fmla="*/ 26 w 1374"/>
                    <a:gd name="T117" fmla="*/ 1294 h 1620"/>
                    <a:gd name="T118" fmla="*/ 52 w 1374"/>
                    <a:gd name="T119" fmla="*/ 1260 h 1620"/>
                    <a:gd name="T120" fmla="*/ 130 w 1374"/>
                    <a:gd name="T121" fmla="*/ 1252 h 1620"/>
                    <a:gd name="T122" fmla="*/ 174 w 1374"/>
                    <a:gd name="T123" fmla="*/ 1188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4" h="1620">
                      <a:moveTo>
                        <a:pt x="174" y="1170"/>
                      </a:moveTo>
                      <a:lnTo>
                        <a:pt x="174" y="1170"/>
                      </a:lnTo>
                      <a:lnTo>
                        <a:pt x="166" y="1186"/>
                      </a:lnTo>
                      <a:lnTo>
                        <a:pt x="156" y="1200"/>
                      </a:lnTo>
                      <a:lnTo>
                        <a:pt x="144" y="1210"/>
                      </a:lnTo>
                      <a:lnTo>
                        <a:pt x="132" y="1220"/>
                      </a:lnTo>
                      <a:lnTo>
                        <a:pt x="118" y="1226"/>
                      </a:lnTo>
                      <a:lnTo>
                        <a:pt x="104" y="1232"/>
                      </a:lnTo>
                      <a:lnTo>
                        <a:pt x="88" y="1236"/>
                      </a:lnTo>
                      <a:lnTo>
                        <a:pt x="72" y="1238"/>
                      </a:lnTo>
                      <a:lnTo>
                        <a:pt x="72" y="1238"/>
                      </a:lnTo>
                      <a:lnTo>
                        <a:pt x="50" y="1240"/>
                      </a:lnTo>
                      <a:lnTo>
                        <a:pt x="34" y="1242"/>
                      </a:lnTo>
                      <a:lnTo>
                        <a:pt x="22" y="1248"/>
                      </a:lnTo>
                      <a:lnTo>
                        <a:pt x="14" y="1256"/>
                      </a:lnTo>
                      <a:lnTo>
                        <a:pt x="10" y="1266"/>
                      </a:lnTo>
                      <a:lnTo>
                        <a:pt x="8" y="1280"/>
                      </a:lnTo>
                      <a:lnTo>
                        <a:pt x="10" y="1298"/>
                      </a:lnTo>
                      <a:lnTo>
                        <a:pt x="12" y="1318"/>
                      </a:lnTo>
                      <a:lnTo>
                        <a:pt x="12" y="1318"/>
                      </a:lnTo>
                      <a:lnTo>
                        <a:pt x="16" y="1344"/>
                      </a:lnTo>
                      <a:lnTo>
                        <a:pt x="18" y="1370"/>
                      </a:lnTo>
                      <a:lnTo>
                        <a:pt x="16" y="1396"/>
                      </a:lnTo>
                      <a:lnTo>
                        <a:pt x="10" y="1420"/>
                      </a:lnTo>
                      <a:lnTo>
                        <a:pt x="10" y="1420"/>
                      </a:lnTo>
                      <a:lnTo>
                        <a:pt x="4" y="1444"/>
                      </a:lnTo>
                      <a:lnTo>
                        <a:pt x="0" y="1464"/>
                      </a:lnTo>
                      <a:lnTo>
                        <a:pt x="0" y="1480"/>
                      </a:lnTo>
                      <a:lnTo>
                        <a:pt x="2" y="1488"/>
                      </a:lnTo>
                      <a:lnTo>
                        <a:pt x="4" y="1494"/>
                      </a:lnTo>
                      <a:lnTo>
                        <a:pt x="8" y="1500"/>
                      </a:lnTo>
                      <a:lnTo>
                        <a:pt x="14" y="1506"/>
                      </a:lnTo>
                      <a:lnTo>
                        <a:pt x="28" y="1514"/>
                      </a:lnTo>
                      <a:lnTo>
                        <a:pt x="46" y="1522"/>
                      </a:lnTo>
                      <a:lnTo>
                        <a:pt x="72" y="1530"/>
                      </a:lnTo>
                      <a:lnTo>
                        <a:pt x="72" y="1530"/>
                      </a:lnTo>
                      <a:lnTo>
                        <a:pt x="214" y="1566"/>
                      </a:lnTo>
                      <a:lnTo>
                        <a:pt x="356" y="1606"/>
                      </a:lnTo>
                      <a:lnTo>
                        <a:pt x="356" y="1606"/>
                      </a:lnTo>
                      <a:lnTo>
                        <a:pt x="374" y="1610"/>
                      </a:lnTo>
                      <a:lnTo>
                        <a:pt x="392" y="1612"/>
                      </a:lnTo>
                      <a:lnTo>
                        <a:pt x="408" y="1612"/>
                      </a:lnTo>
                      <a:lnTo>
                        <a:pt x="424" y="1610"/>
                      </a:lnTo>
                      <a:lnTo>
                        <a:pt x="440" y="1608"/>
                      </a:lnTo>
                      <a:lnTo>
                        <a:pt x="456" y="1602"/>
                      </a:lnTo>
                      <a:lnTo>
                        <a:pt x="472" y="1594"/>
                      </a:lnTo>
                      <a:lnTo>
                        <a:pt x="488" y="1584"/>
                      </a:lnTo>
                      <a:lnTo>
                        <a:pt x="488" y="1584"/>
                      </a:lnTo>
                      <a:lnTo>
                        <a:pt x="516" y="1570"/>
                      </a:lnTo>
                      <a:lnTo>
                        <a:pt x="546" y="1556"/>
                      </a:lnTo>
                      <a:lnTo>
                        <a:pt x="578" y="1546"/>
                      </a:lnTo>
                      <a:lnTo>
                        <a:pt x="610" y="1540"/>
                      </a:lnTo>
                      <a:lnTo>
                        <a:pt x="610" y="1540"/>
                      </a:lnTo>
                      <a:lnTo>
                        <a:pt x="666" y="1536"/>
                      </a:lnTo>
                      <a:lnTo>
                        <a:pt x="724" y="1534"/>
                      </a:lnTo>
                      <a:lnTo>
                        <a:pt x="780" y="1536"/>
                      </a:lnTo>
                      <a:lnTo>
                        <a:pt x="838" y="1538"/>
                      </a:lnTo>
                      <a:lnTo>
                        <a:pt x="838" y="1538"/>
                      </a:lnTo>
                      <a:lnTo>
                        <a:pt x="854" y="1540"/>
                      </a:lnTo>
                      <a:lnTo>
                        <a:pt x="872" y="1548"/>
                      </a:lnTo>
                      <a:lnTo>
                        <a:pt x="888" y="1558"/>
                      </a:lnTo>
                      <a:lnTo>
                        <a:pt x="900" y="1570"/>
                      </a:lnTo>
                      <a:lnTo>
                        <a:pt x="900" y="1570"/>
                      </a:lnTo>
                      <a:lnTo>
                        <a:pt x="910" y="1580"/>
                      </a:lnTo>
                      <a:lnTo>
                        <a:pt x="920" y="1590"/>
                      </a:lnTo>
                      <a:lnTo>
                        <a:pt x="932" y="1598"/>
                      </a:lnTo>
                      <a:lnTo>
                        <a:pt x="944" y="1604"/>
                      </a:lnTo>
                      <a:lnTo>
                        <a:pt x="956" y="1610"/>
                      </a:lnTo>
                      <a:lnTo>
                        <a:pt x="968" y="1614"/>
                      </a:lnTo>
                      <a:lnTo>
                        <a:pt x="982" y="1616"/>
                      </a:lnTo>
                      <a:lnTo>
                        <a:pt x="996" y="1618"/>
                      </a:lnTo>
                      <a:lnTo>
                        <a:pt x="1008" y="1620"/>
                      </a:lnTo>
                      <a:lnTo>
                        <a:pt x="1022" y="1618"/>
                      </a:lnTo>
                      <a:lnTo>
                        <a:pt x="1036" y="1616"/>
                      </a:lnTo>
                      <a:lnTo>
                        <a:pt x="1048" y="1614"/>
                      </a:lnTo>
                      <a:lnTo>
                        <a:pt x="1062" y="1608"/>
                      </a:lnTo>
                      <a:lnTo>
                        <a:pt x="1074" y="1602"/>
                      </a:lnTo>
                      <a:lnTo>
                        <a:pt x="1088" y="1596"/>
                      </a:lnTo>
                      <a:lnTo>
                        <a:pt x="1100" y="1588"/>
                      </a:lnTo>
                      <a:lnTo>
                        <a:pt x="1100" y="1588"/>
                      </a:lnTo>
                      <a:lnTo>
                        <a:pt x="1140" y="1558"/>
                      </a:lnTo>
                      <a:lnTo>
                        <a:pt x="1182" y="1528"/>
                      </a:lnTo>
                      <a:lnTo>
                        <a:pt x="1268" y="1474"/>
                      </a:lnTo>
                      <a:lnTo>
                        <a:pt x="1268" y="1474"/>
                      </a:lnTo>
                      <a:lnTo>
                        <a:pt x="1288" y="1462"/>
                      </a:lnTo>
                      <a:lnTo>
                        <a:pt x="1310" y="1450"/>
                      </a:lnTo>
                      <a:lnTo>
                        <a:pt x="1330" y="1438"/>
                      </a:lnTo>
                      <a:lnTo>
                        <a:pt x="1350" y="1424"/>
                      </a:lnTo>
                      <a:lnTo>
                        <a:pt x="1350" y="1424"/>
                      </a:lnTo>
                      <a:lnTo>
                        <a:pt x="1360" y="1414"/>
                      </a:lnTo>
                      <a:lnTo>
                        <a:pt x="1368" y="1404"/>
                      </a:lnTo>
                      <a:lnTo>
                        <a:pt x="1374" y="1392"/>
                      </a:lnTo>
                      <a:lnTo>
                        <a:pt x="1374" y="1382"/>
                      </a:lnTo>
                      <a:lnTo>
                        <a:pt x="1374" y="1370"/>
                      </a:lnTo>
                      <a:lnTo>
                        <a:pt x="1368" y="1360"/>
                      </a:lnTo>
                      <a:lnTo>
                        <a:pt x="1360" y="1352"/>
                      </a:lnTo>
                      <a:lnTo>
                        <a:pt x="1348" y="1344"/>
                      </a:lnTo>
                      <a:lnTo>
                        <a:pt x="1348" y="1344"/>
                      </a:lnTo>
                      <a:lnTo>
                        <a:pt x="1326" y="1330"/>
                      </a:lnTo>
                      <a:lnTo>
                        <a:pt x="1306" y="1316"/>
                      </a:lnTo>
                      <a:lnTo>
                        <a:pt x="1288" y="1298"/>
                      </a:lnTo>
                      <a:lnTo>
                        <a:pt x="1274" y="1280"/>
                      </a:lnTo>
                      <a:lnTo>
                        <a:pt x="1260" y="1260"/>
                      </a:lnTo>
                      <a:lnTo>
                        <a:pt x="1252" y="1236"/>
                      </a:lnTo>
                      <a:lnTo>
                        <a:pt x="1244" y="1210"/>
                      </a:lnTo>
                      <a:lnTo>
                        <a:pt x="1242" y="1182"/>
                      </a:lnTo>
                      <a:lnTo>
                        <a:pt x="1242" y="1182"/>
                      </a:lnTo>
                      <a:lnTo>
                        <a:pt x="1234" y="1208"/>
                      </a:lnTo>
                      <a:lnTo>
                        <a:pt x="1230" y="1232"/>
                      </a:lnTo>
                      <a:lnTo>
                        <a:pt x="1232" y="1256"/>
                      </a:lnTo>
                      <a:lnTo>
                        <a:pt x="1236" y="1276"/>
                      </a:lnTo>
                      <a:lnTo>
                        <a:pt x="1244" y="1296"/>
                      </a:lnTo>
                      <a:lnTo>
                        <a:pt x="1254" y="1312"/>
                      </a:lnTo>
                      <a:lnTo>
                        <a:pt x="1270" y="1326"/>
                      </a:lnTo>
                      <a:lnTo>
                        <a:pt x="1286" y="1336"/>
                      </a:lnTo>
                      <a:lnTo>
                        <a:pt x="1286" y="1336"/>
                      </a:lnTo>
                      <a:lnTo>
                        <a:pt x="1304" y="1348"/>
                      </a:lnTo>
                      <a:lnTo>
                        <a:pt x="1320" y="1360"/>
                      </a:lnTo>
                      <a:lnTo>
                        <a:pt x="1354" y="1386"/>
                      </a:lnTo>
                      <a:lnTo>
                        <a:pt x="1354" y="1386"/>
                      </a:lnTo>
                      <a:lnTo>
                        <a:pt x="1320" y="1416"/>
                      </a:lnTo>
                      <a:lnTo>
                        <a:pt x="1302" y="1428"/>
                      </a:lnTo>
                      <a:lnTo>
                        <a:pt x="1292" y="1434"/>
                      </a:lnTo>
                      <a:lnTo>
                        <a:pt x="1282" y="1438"/>
                      </a:lnTo>
                      <a:lnTo>
                        <a:pt x="1282" y="1438"/>
                      </a:lnTo>
                      <a:lnTo>
                        <a:pt x="1232" y="1458"/>
                      </a:lnTo>
                      <a:lnTo>
                        <a:pt x="1206" y="1470"/>
                      </a:lnTo>
                      <a:lnTo>
                        <a:pt x="1182" y="1482"/>
                      </a:lnTo>
                      <a:lnTo>
                        <a:pt x="1158" y="1496"/>
                      </a:lnTo>
                      <a:lnTo>
                        <a:pt x="1136" y="1510"/>
                      </a:lnTo>
                      <a:lnTo>
                        <a:pt x="1114" y="1526"/>
                      </a:lnTo>
                      <a:lnTo>
                        <a:pt x="1092" y="1544"/>
                      </a:lnTo>
                      <a:lnTo>
                        <a:pt x="1092" y="1544"/>
                      </a:lnTo>
                      <a:lnTo>
                        <a:pt x="1082" y="1552"/>
                      </a:lnTo>
                      <a:lnTo>
                        <a:pt x="1068" y="1560"/>
                      </a:lnTo>
                      <a:lnTo>
                        <a:pt x="1068" y="1560"/>
                      </a:lnTo>
                      <a:lnTo>
                        <a:pt x="1056" y="1566"/>
                      </a:lnTo>
                      <a:lnTo>
                        <a:pt x="1042" y="1570"/>
                      </a:lnTo>
                      <a:lnTo>
                        <a:pt x="1030" y="1574"/>
                      </a:lnTo>
                      <a:lnTo>
                        <a:pt x="1018" y="1574"/>
                      </a:lnTo>
                      <a:lnTo>
                        <a:pt x="1006" y="1574"/>
                      </a:lnTo>
                      <a:lnTo>
                        <a:pt x="996" y="1572"/>
                      </a:lnTo>
                      <a:lnTo>
                        <a:pt x="986" y="1570"/>
                      </a:lnTo>
                      <a:lnTo>
                        <a:pt x="976" y="1564"/>
                      </a:lnTo>
                      <a:lnTo>
                        <a:pt x="966" y="1558"/>
                      </a:lnTo>
                      <a:lnTo>
                        <a:pt x="960" y="1550"/>
                      </a:lnTo>
                      <a:lnTo>
                        <a:pt x="952" y="1542"/>
                      </a:lnTo>
                      <a:lnTo>
                        <a:pt x="946" y="1532"/>
                      </a:lnTo>
                      <a:lnTo>
                        <a:pt x="942" y="1520"/>
                      </a:lnTo>
                      <a:lnTo>
                        <a:pt x="938" y="1508"/>
                      </a:lnTo>
                      <a:lnTo>
                        <a:pt x="936" y="1494"/>
                      </a:lnTo>
                      <a:lnTo>
                        <a:pt x="936" y="1480"/>
                      </a:lnTo>
                      <a:lnTo>
                        <a:pt x="936" y="1480"/>
                      </a:lnTo>
                      <a:lnTo>
                        <a:pt x="938" y="1456"/>
                      </a:lnTo>
                      <a:lnTo>
                        <a:pt x="940" y="1432"/>
                      </a:lnTo>
                      <a:lnTo>
                        <a:pt x="940" y="1432"/>
                      </a:lnTo>
                      <a:lnTo>
                        <a:pt x="932" y="1266"/>
                      </a:lnTo>
                      <a:lnTo>
                        <a:pt x="932" y="1266"/>
                      </a:lnTo>
                      <a:lnTo>
                        <a:pt x="932" y="1222"/>
                      </a:lnTo>
                      <a:lnTo>
                        <a:pt x="932" y="1200"/>
                      </a:lnTo>
                      <a:lnTo>
                        <a:pt x="934" y="1180"/>
                      </a:lnTo>
                      <a:lnTo>
                        <a:pt x="934" y="1180"/>
                      </a:lnTo>
                      <a:lnTo>
                        <a:pt x="936" y="1170"/>
                      </a:lnTo>
                      <a:lnTo>
                        <a:pt x="942" y="1162"/>
                      </a:lnTo>
                      <a:lnTo>
                        <a:pt x="950" y="1154"/>
                      </a:lnTo>
                      <a:lnTo>
                        <a:pt x="958" y="1152"/>
                      </a:lnTo>
                      <a:lnTo>
                        <a:pt x="958" y="1152"/>
                      </a:lnTo>
                      <a:lnTo>
                        <a:pt x="964" y="1152"/>
                      </a:lnTo>
                      <a:lnTo>
                        <a:pt x="972" y="1158"/>
                      </a:lnTo>
                      <a:lnTo>
                        <a:pt x="988" y="1172"/>
                      </a:lnTo>
                      <a:lnTo>
                        <a:pt x="988" y="1172"/>
                      </a:lnTo>
                      <a:lnTo>
                        <a:pt x="994" y="1184"/>
                      </a:lnTo>
                      <a:lnTo>
                        <a:pt x="1000" y="1196"/>
                      </a:lnTo>
                      <a:lnTo>
                        <a:pt x="1000" y="1196"/>
                      </a:lnTo>
                      <a:lnTo>
                        <a:pt x="1008" y="1208"/>
                      </a:lnTo>
                      <a:lnTo>
                        <a:pt x="1014" y="1218"/>
                      </a:lnTo>
                      <a:lnTo>
                        <a:pt x="1022" y="1226"/>
                      </a:lnTo>
                      <a:lnTo>
                        <a:pt x="1032" y="1232"/>
                      </a:lnTo>
                      <a:lnTo>
                        <a:pt x="1042" y="1236"/>
                      </a:lnTo>
                      <a:lnTo>
                        <a:pt x="1054" y="1240"/>
                      </a:lnTo>
                      <a:lnTo>
                        <a:pt x="1066" y="1242"/>
                      </a:lnTo>
                      <a:lnTo>
                        <a:pt x="1078" y="1242"/>
                      </a:lnTo>
                      <a:lnTo>
                        <a:pt x="1078" y="1242"/>
                      </a:lnTo>
                      <a:lnTo>
                        <a:pt x="1092" y="1240"/>
                      </a:lnTo>
                      <a:lnTo>
                        <a:pt x="1106" y="1236"/>
                      </a:lnTo>
                      <a:lnTo>
                        <a:pt x="1120" y="1230"/>
                      </a:lnTo>
                      <a:lnTo>
                        <a:pt x="1134" y="1222"/>
                      </a:lnTo>
                      <a:lnTo>
                        <a:pt x="1148" y="1214"/>
                      </a:lnTo>
                      <a:lnTo>
                        <a:pt x="1162" y="1204"/>
                      </a:lnTo>
                      <a:lnTo>
                        <a:pt x="1176" y="1192"/>
                      </a:lnTo>
                      <a:lnTo>
                        <a:pt x="1188" y="1178"/>
                      </a:lnTo>
                      <a:lnTo>
                        <a:pt x="1198" y="1164"/>
                      </a:lnTo>
                      <a:lnTo>
                        <a:pt x="1208" y="1150"/>
                      </a:lnTo>
                      <a:lnTo>
                        <a:pt x="1218" y="1134"/>
                      </a:lnTo>
                      <a:lnTo>
                        <a:pt x="1224" y="1120"/>
                      </a:lnTo>
                      <a:lnTo>
                        <a:pt x="1230" y="1104"/>
                      </a:lnTo>
                      <a:lnTo>
                        <a:pt x="1234" y="1088"/>
                      </a:lnTo>
                      <a:lnTo>
                        <a:pt x="1236" y="1072"/>
                      </a:lnTo>
                      <a:lnTo>
                        <a:pt x="1236" y="1056"/>
                      </a:lnTo>
                      <a:lnTo>
                        <a:pt x="1236" y="1056"/>
                      </a:lnTo>
                      <a:lnTo>
                        <a:pt x="1232" y="1006"/>
                      </a:lnTo>
                      <a:lnTo>
                        <a:pt x="1224" y="956"/>
                      </a:lnTo>
                      <a:lnTo>
                        <a:pt x="1212" y="908"/>
                      </a:lnTo>
                      <a:lnTo>
                        <a:pt x="1196" y="860"/>
                      </a:lnTo>
                      <a:lnTo>
                        <a:pt x="1176" y="814"/>
                      </a:lnTo>
                      <a:lnTo>
                        <a:pt x="1152" y="772"/>
                      </a:lnTo>
                      <a:lnTo>
                        <a:pt x="1140" y="750"/>
                      </a:lnTo>
                      <a:lnTo>
                        <a:pt x="1126" y="730"/>
                      </a:lnTo>
                      <a:lnTo>
                        <a:pt x="1110" y="710"/>
                      </a:lnTo>
                      <a:lnTo>
                        <a:pt x="1094" y="690"/>
                      </a:lnTo>
                      <a:lnTo>
                        <a:pt x="1094" y="690"/>
                      </a:lnTo>
                      <a:lnTo>
                        <a:pt x="1074" y="668"/>
                      </a:lnTo>
                      <a:lnTo>
                        <a:pt x="1056" y="646"/>
                      </a:lnTo>
                      <a:lnTo>
                        <a:pt x="1040" y="622"/>
                      </a:lnTo>
                      <a:lnTo>
                        <a:pt x="1024" y="600"/>
                      </a:lnTo>
                      <a:lnTo>
                        <a:pt x="1012" y="576"/>
                      </a:lnTo>
                      <a:lnTo>
                        <a:pt x="998" y="552"/>
                      </a:lnTo>
                      <a:lnTo>
                        <a:pt x="988" y="528"/>
                      </a:lnTo>
                      <a:lnTo>
                        <a:pt x="978" y="502"/>
                      </a:lnTo>
                      <a:lnTo>
                        <a:pt x="968" y="478"/>
                      </a:lnTo>
                      <a:lnTo>
                        <a:pt x="962" y="452"/>
                      </a:lnTo>
                      <a:lnTo>
                        <a:pt x="956" y="426"/>
                      </a:lnTo>
                      <a:lnTo>
                        <a:pt x="950" y="398"/>
                      </a:lnTo>
                      <a:lnTo>
                        <a:pt x="946" y="370"/>
                      </a:lnTo>
                      <a:lnTo>
                        <a:pt x="944" y="344"/>
                      </a:lnTo>
                      <a:lnTo>
                        <a:pt x="942" y="286"/>
                      </a:lnTo>
                      <a:lnTo>
                        <a:pt x="942" y="286"/>
                      </a:lnTo>
                      <a:lnTo>
                        <a:pt x="940" y="254"/>
                      </a:lnTo>
                      <a:lnTo>
                        <a:pt x="938" y="224"/>
                      </a:lnTo>
                      <a:lnTo>
                        <a:pt x="930" y="196"/>
                      </a:lnTo>
                      <a:lnTo>
                        <a:pt x="922" y="168"/>
                      </a:lnTo>
                      <a:lnTo>
                        <a:pt x="910" y="144"/>
                      </a:lnTo>
                      <a:lnTo>
                        <a:pt x="898" y="120"/>
                      </a:lnTo>
                      <a:lnTo>
                        <a:pt x="882" y="98"/>
                      </a:lnTo>
                      <a:lnTo>
                        <a:pt x="864" y="78"/>
                      </a:lnTo>
                      <a:lnTo>
                        <a:pt x="844" y="60"/>
                      </a:lnTo>
                      <a:lnTo>
                        <a:pt x="822" y="46"/>
                      </a:lnTo>
                      <a:lnTo>
                        <a:pt x="798" y="32"/>
                      </a:lnTo>
                      <a:lnTo>
                        <a:pt x="772" y="20"/>
                      </a:lnTo>
                      <a:lnTo>
                        <a:pt x="746" y="12"/>
                      </a:lnTo>
                      <a:lnTo>
                        <a:pt x="718" y="6"/>
                      </a:lnTo>
                      <a:lnTo>
                        <a:pt x="686" y="2"/>
                      </a:lnTo>
                      <a:lnTo>
                        <a:pt x="656" y="0"/>
                      </a:lnTo>
                      <a:lnTo>
                        <a:pt x="656" y="0"/>
                      </a:lnTo>
                      <a:lnTo>
                        <a:pt x="634" y="2"/>
                      </a:lnTo>
                      <a:lnTo>
                        <a:pt x="614" y="4"/>
                      </a:lnTo>
                      <a:lnTo>
                        <a:pt x="596" y="8"/>
                      </a:lnTo>
                      <a:lnTo>
                        <a:pt x="578" y="14"/>
                      </a:lnTo>
                      <a:lnTo>
                        <a:pt x="560" y="20"/>
                      </a:lnTo>
                      <a:lnTo>
                        <a:pt x="544" y="30"/>
                      </a:lnTo>
                      <a:lnTo>
                        <a:pt x="528" y="40"/>
                      </a:lnTo>
                      <a:lnTo>
                        <a:pt x="514" y="50"/>
                      </a:lnTo>
                      <a:lnTo>
                        <a:pt x="500" y="62"/>
                      </a:lnTo>
                      <a:lnTo>
                        <a:pt x="488" y="76"/>
                      </a:lnTo>
                      <a:lnTo>
                        <a:pt x="478" y="92"/>
                      </a:lnTo>
                      <a:lnTo>
                        <a:pt x="470" y="108"/>
                      </a:lnTo>
                      <a:lnTo>
                        <a:pt x="462" y="124"/>
                      </a:lnTo>
                      <a:lnTo>
                        <a:pt x="456" y="144"/>
                      </a:lnTo>
                      <a:lnTo>
                        <a:pt x="452" y="162"/>
                      </a:lnTo>
                      <a:lnTo>
                        <a:pt x="450" y="182"/>
                      </a:lnTo>
                      <a:lnTo>
                        <a:pt x="450" y="182"/>
                      </a:lnTo>
                      <a:lnTo>
                        <a:pt x="446" y="246"/>
                      </a:lnTo>
                      <a:lnTo>
                        <a:pt x="444" y="310"/>
                      </a:lnTo>
                      <a:lnTo>
                        <a:pt x="446" y="374"/>
                      </a:lnTo>
                      <a:lnTo>
                        <a:pt x="448" y="406"/>
                      </a:lnTo>
                      <a:lnTo>
                        <a:pt x="452" y="438"/>
                      </a:lnTo>
                      <a:lnTo>
                        <a:pt x="452" y="438"/>
                      </a:lnTo>
                      <a:lnTo>
                        <a:pt x="456" y="468"/>
                      </a:lnTo>
                      <a:lnTo>
                        <a:pt x="456" y="498"/>
                      </a:lnTo>
                      <a:lnTo>
                        <a:pt x="452" y="526"/>
                      </a:lnTo>
                      <a:lnTo>
                        <a:pt x="444" y="552"/>
                      </a:lnTo>
                      <a:lnTo>
                        <a:pt x="434" y="578"/>
                      </a:lnTo>
                      <a:lnTo>
                        <a:pt x="422" y="604"/>
                      </a:lnTo>
                      <a:lnTo>
                        <a:pt x="406" y="628"/>
                      </a:lnTo>
                      <a:lnTo>
                        <a:pt x="390" y="650"/>
                      </a:lnTo>
                      <a:lnTo>
                        <a:pt x="390" y="650"/>
                      </a:lnTo>
                      <a:lnTo>
                        <a:pt x="378" y="666"/>
                      </a:lnTo>
                      <a:lnTo>
                        <a:pt x="364" y="682"/>
                      </a:lnTo>
                      <a:lnTo>
                        <a:pt x="364" y="682"/>
                      </a:lnTo>
                      <a:lnTo>
                        <a:pt x="348" y="704"/>
                      </a:lnTo>
                      <a:lnTo>
                        <a:pt x="332" y="726"/>
                      </a:lnTo>
                      <a:lnTo>
                        <a:pt x="316" y="748"/>
                      </a:lnTo>
                      <a:lnTo>
                        <a:pt x="304" y="772"/>
                      </a:lnTo>
                      <a:lnTo>
                        <a:pt x="280" y="820"/>
                      </a:lnTo>
                      <a:lnTo>
                        <a:pt x="262" y="870"/>
                      </a:lnTo>
                      <a:lnTo>
                        <a:pt x="262" y="870"/>
                      </a:lnTo>
                      <a:lnTo>
                        <a:pt x="248" y="906"/>
                      </a:lnTo>
                      <a:lnTo>
                        <a:pt x="232" y="940"/>
                      </a:lnTo>
                      <a:lnTo>
                        <a:pt x="200" y="1008"/>
                      </a:lnTo>
                      <a:lnTo>
                        <a:pt x="200" y="1008"/>
                      </a:lnTo>
                      <a:lnTo>
                        <a:pt x="190" y="1036"/>
                      </a:lnTo>
                      <a:lnTo>
                        <a:pt x="186" y="1050"/>
                      </a:lnTo>
                      <a:lnTo>
                        <a:pt x="184" y="1064"/>
                      </a:lnTo>
                      <a:lnTo>
                        <a:pt x="184" y="1078"/>
                      </a:lnTo>
                      <a:lnTo>
                        <a:pt x="184" y="1092"/>
                      </a:lnTo>
                      <a:lnTo>
                        <a:pt x="186" y="1108"/>
                      </a:lnTo>
                      <a:lnTo>
                        <a:pt x="190" y="1122"/>
                      </a:lnTo>
                      <a:lnTo>
                        <a:pt x="190" y="1122"/>
                      </a:lnTo>
                      <a:lnTo>
                        <a:pt x="208" y="1116"/>
                      </a:lnTo>
                      <a:lnTo>
                        <a:pt x="224" y="1112"/>
                      </a:lnTo>
                      <a:lnTo>
                        <a:pt x="240" y="1114"/>
                      </a:lnTo>
                      <a:lnTo>
                        <a:pt x="254" y="1118"/>
                      </a:lnTo>
                      <a:lnTo>
                        <a:pt x="266" y="1124"/>
                      </a:lnTo>
                      <a:lnTo>
                        <a:pt x="278" y="1134"/>
                      </a:lnTo>
                      <a:lnTo>
                        <a:pt x="290" y="1146"/>
                      </a:lnTo>
                      <a:lnTo>
                        <a:pt x="298" y="1158"/>
                      </a:lnTo>
                      <a:lnTo>
                        <a:pt x="298" y="1158"/>
                      </a:lnTo>
                      <a:lnTo>
                        <a:pt x="344" y="1220"/>
                      </a:lnTo>
                      <a:lnTo>
                        <a:pt x="386" y="1284"/>
                      </a:lnTo>
                      <a:lnTo>
                        <a:pt x="472" y="1412"/>
                      </a:lnTo>
                      <a:lnTo>
                        <a:pt x="472" y="1412"/>
                      </a:lnTo>
                      <a:lnTo>
                        <a:pt x="480" y="1430"/>
                      </a:lnTo>
                      <a:lnTo>
                        <a:pt x="486" y="1448"/>
                      </a:lnTo>
                      <a:lnTo>
                        <a:pt x="490" y="1468"/>
                      </a:lnTo>
                      <a:lnTo>
                        <a:pt x="494" y="1488"/>
                      </a:lnTo>
                      <a:lnTo>
                        <a:pt x="494" y="1488"/>
                      </a:lnTo>
                      <a:lnTo>
                        <a:pt x="494" y="1504"/>
                      </a:lnTo>
                      <a:lnTo>
                        <a:pt x="494" y="1518"/>
                      </a:lnTo>
                      <a:lnTo>
                        <a:pt x="490" y="1532"/>
                      </a:lnTo>
                      <a:lnTo>
                        <a:pt x="484" y="1542"/>
                      </a:lnTo>
                      <a:lnTo>
                        <a:pt x="476" y="1552"/>
                      </a:lnTo>
                      <a:lnTo>
                        <a:pt x="464" y="1560"/>
                      </a:lnTo>
                      <a:lnTo>
                        <a:pt x="452" y="1566"/>
                      </a:lnTo>
                      <a:lnTo>
                        <a:pt x="438" y="1570"/>
                      </a:lnTo>
                      <a:lnTo>
                        <a:pt x="438" y="1570"/>
                      </a:lnTo>
                      <a:lnTo>
                        <a:pt x="412" y="1572"/>
                      </a:lnTo>
                      <a:lnTo>
                        <a:pt x="386" y="1572"/>
                      </a:lnTo>
                      <a:lnTo>
                        <a:pt x="360" y="1568"/>
                      </a:lnTo>
                      <a:lnTo>
                        <a:pt x="336" y="1564"/>
                      </a:lnTo>
                      <a:lnTo>
                        <a:pt x="336" y="1564"/>
                      </a:lnTo>
                      <a:lnTo>
                        <a:pt x="276" y="1550"/>
                      </a:lnTo>
                      <a:lnTo>
                        <a:pt x="216" y="1536"/>
                      </a:lnTo>
                      <a:lnTo>
                        <a:pt x="98" y="1506"/>
                      </a:lnTo>
                      <a:lnTo>
                        <a:pt x="98" y="1506"/>
                      </a:lnTo>
                      <a:lnTo>
                        <a:pt x="72" y="1500"/>
                      </a:lnTo>
                      <a:lnTo>
                        <a:pt x="60" y="1498"/>
                      </a:lnTo>
                      <a:lnTo>
                        <a:pt x="50" y="1492"/>
                      </a:lnTo>
                      <a:lnTo>
                        <a:pt x="50" y="1492"/>
                      </a:lnTo>
                      <a:lnTo>
                        <a:pt x="42" y="1484"/>
                      </a:lnTo>
                      <a:lnTo>
                        <a:pt x="36" y="1472"/>
                      </a:lnTo>
                      <a:lnTo>
                        <a:pt x="32" y="1460"/>
                      </a:lnTo>
                      <a:lnTo>
                        <a:pt x="32" y="1456"/>
                      </a:lnTo>
                      <a:lnTo>
                        <a:pt x="32" y="1452"/>
                      </a:lnTo>
                      <a:lnTo>
                        <a:pt x="32" y="1452"/>
                      </a:lnTo>
                      <a:lnTo>
                        <a:pt x="42" y="1434"/>
                      </a:lnTo>
                      <a:lnTo>
                        <a:pt x="48" y="1416"/>
                      </a:lnTo>
                      <a:lnTo>
                        <a:pt x="52" y="1396"/>
                      </a:lnTo>
                      <a:lnTo>
                        <a:pt x="52" y="1378"/>
                      </a:lnTo>
                      <a:lnTo>
                        <a:pt x="50" y="1360"/>
                      </a:lnTo>
                      <a:lnTo>
                        <a:pt x="46" y="1342"/>
                      </a:lnTo>
                      <a:lnTo>
                        <a:pt x="40" y="1324"/>
                      </a:lnTo>
                      <a:lnTo>
                        <a:pt x="30" y="1304"/>
                      </a:lnTo>
                      <a:lnTo>
                        <a:pt x="30" y="1304"/>
                      </a:lnTo>
                      <a:lnTo>
                        <a:pt x="26" y="1294"/>
                      </a:lnTo>
                      <a:lnTo>
                        <a:pt x="24" y="1286"/>
                      </a:lnTo>
                      <a:lnTo>
                        <a:pt x="26" y="1278"/>
                      </a:lnTo>
                      <a:lnTo>
                        <a:pt x="28" y="1272"/>
                      </a:lnTo>
                      <a:lnTo>
                        <a:pt x="34" y="1266"/>
                      </a:lnTo>
                      <a:lnTo>
                        <a:pt x="42" y="1262"/>
                      </a:lnTo>
                      <a:lnTo>
                        <a:pt x="52" y="1260"/>
                      </a:lnTo>
                      <a:lnTo>
                        <a:pt x="64" y="1258"/>
                      </a:lnTo>
                      <a:lnTo>
                        <a:pt x="64" y="1258"/>
                      </a:lnTo>
                      <a:lnTo>
                        <a:pt x="88" y="1258"/>
                      </a:lnTo>
                      <a:lnTo>
                        <a:pt x="114" y="1256"/>
                      </a:lnTo>
                      <a:lnTo>
                        <a:pt x="114" y="1256"/>
                      </a:lnTo>
                      <a:lnTo>
                        <a:pt x="130" y="1252"/>
                      </a:lnTo>
                      <a:lnTo>
                        <a:pt x="142" y="1246"/>
                      </a:lnTo>
                      <a:lnTo>
                        <a:pt x="154" y="1238"/>
                      </a:lnTo>
                      <a:lnTo>
                        <a:pt x="162" y="1230"/>
                      </a:lnTo>
                      <a:lnTo>
                        <a:pt x="168" y="1218"/>
                      </a:lnTo>
                      <a:lnTo>
                        <a:pt x="172" y="1204"/>
                      </a:lnTo>
                      <a:lnTo>
                        <a:pt x="174" y="1188"/>
                      </a:lnTo>
                      <a:lnTo>
                        <a:pt x="174" y="1170"/>
                      </a:lnTo>
                      <a:lnTo>
                        <a:pt x="174" y="1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1" name="Freeform 7"/>
                <p:cNvSpPr>
                  <a:spLocks/>
                </p:cNvSpPr>
                <p:nvPr/>
              </p:nvSpPr>
              <p:spPr bwMode="auto">
                <a:xfrm>
                  <a:off x="3504" y="1627"/>
                  <a:ext cx="732" cy="1284"/>
                </a:xfrm>
                <a:custGeom>
                  <a:avLst/>
                  <a:gdLst>
                    <a:gd name="T0" fmla="*/ 280 w 732"/>
                    <a:gd name="T1" fmla="*/ 374 h 1284"/>
                    <a:gd name="T2" fmla="*/ 334 w 732"/>
                    <a:gd name="T3" fmla="*/ 396 h 1284"/>
                    <a:gd name="T4" fmla="*/ 508 w 732"/>
                    <a:gd name="T5" fmla="*/ 276 h 1284"/>
                    <a:gd name="T6" fmla="*/ 374 w 732"/>
                    <a:gd name="T7" fmla="*/ 330 h 1284"/>
                    <a:gd name="T8" fmla="*/ 308 w 732"/>
                    <a:gd name="T9" fmla="*/ 332 h 1284"/>
                    <a:gd name="T10" fmla="*/ 306 w 732"/>
                    <a:gd name="T11" fmla="*/ 304 h 1284"/>
                    <a:gd name="T12" fmla="*/ 518 w 732"/>
                    <a:gd name="T13" fmla="*/ 232 h 1284"/>
                    <a:gd name="T14" fmla="*/ 468 w 732"/>
                    <a:gd name="T15" fmla="*/ 240 h 1284"/>
                    <a:gd name="T16" fmla="*/ 320 w 732"/>
                    <a:gd name="T17" fmla="*/ 280 h 1284"/>
                    <a:gd name="T18" fmla="*/ 240 w 732"/>
                    <a:gd name="T19" fmla="*/ 242 h 1284"/>
                    <a:gd name="T20" fmla="*/ 230 w 732"/>
                    <a:gd name="T21" fmla="*/ 194 h 1284"/>
                    <a:gd name="T22" fmla="*/ 286 w 732"/>
                    <a:gd name="T23" fmla="*/ 140 h 1284"/>
                    <a:gd name="T24" fmla="*/ 290 w 732"/>
                    <a:gd name="T25" fmla="*/ 84 h 1284"/>
                    <a:gd name="T26" fmla="*/ 258 w 732"/>
                    <a:gd name="T27" fmla="*/ 58 h 1284"/>
                    <a:gd name="T28" fmla="*/ 236 w 732"/>
                    <a:gd name="T29" fmla="*/ 94 h 1284"/>
                    <a:gd name="T30" fmla="*/ 254 w 732"/>
                    <a:gd name="T31" fmla="*/ 152 h 1284"/>
                    <a:gd name="T32" fmla="*/ 226 w 732"/>
                    <a:gd name="T33" fmla="*/ 142 h 1284"/>
                    <a:gd name="T34" fmla="*/ 218 w 732"/>
                    <a:gd name="T35" fmla="*/ 80 h 1284"/>
                    <a:gd name="T36" fmla="*/ 258 w 732"/>
                    <a:gd name="T37" fmla="*/ 10 h 1284"/>
                    <a:gd name="T38" fmla="*/ 304 w 732"/>
                    <a:gd name="T39" fmla="*/ 38 h 1284"/>
                    <a:gd name="T40" fmla="*/ 378 w 732"/>
                    <a:gd name="T41" fmla="*/ 124 h 1284"/>
                    <a:gd name="T42" fmla="*/ 434 w 732"/>
                    <a:gd name="T43" fmla="*/ 6 h 1284"/>
                    <a:gd name="T44" fmla="*/ 496 w 732"/>
                    <a:gd name="T45" fmla="*/ 4 h 1284"/>
                    <a:gd name="T46" fmla="*/ 550 w 732"/>
                    <a:gd name="T47" fmla="*/ 104 h 1284"/>
                    <a:gd name="T48" fmla="*/ 534 w 732"/>
                    <a:gd name="T49" fmla="*/ 154 h 1284"/>
                    <a:gd name="T50" fmla="*/ 516 w 732"/>
                    <a:gd name="T51" fmla="*/ 106 h 1284"/>
                    <a:gd name="T52" fmla="*/ 476 w 732"/>
                    <a:gd name="T53" fmla="*/ 56 h 1284"/>
                    <a:gd name="T54" fmla="*/ 436 w 732"/>
                    <a:gd name="T55" fmla="*/ 74 h 1284"/>
                    <a:gd name="T56" fmla="*/ 422 w 732"/>
                    <a:gd name="T57" fmla="*/ 128 h 1284"/>
                    <a:gd name="T58" fmla="*/ 494 w 732"/>
                    <a:gd name="T59" fmla="*/ 172 h 1284"/>
                    <a:gd name="T60" fmla="*/ 542 w 732"/>
                    <a:gd name="T61" fmla="*/ 198 h 1284"/>
                    <a:gd name="T62" fmla="*/ 538 w 732"/>
                    <a:gd name="T63" fmla="*/ 248 h 1284"/>
                    <a:gd name="T64" fmla="*/ 558 w 732"/>
                    <a:gd name="T65" fmla="*/ 340 h 1284"/>
                    <a:gd name="T66" fmla="*/ 596 w 732"/>
                    <a:gd name="T67" fmla="*/ 418 h 1284"/>
                    <a:gd name="T68" fmla="*/ 698 w 732"/>
                    <a:gd name="T69" fmla="*/ 670 h 1284"/>
                    <a:gd name="T70" fmla="*/ 706 w 732"/>
                    <a:gd name="T71" fmla="*/ 788 h 1284"/>
                    <a:gd name="T72" fmla="*/ 696 w 732"/>
                    <a:gd name="T73" fmla="*/ 878 h 1284"/>
                    <a:gd name="T74" fmla="*/ 638 w 732"/>
                    <a:gd name="T75" fmla="*/ 948 h 1284"/>
                    <a:gd name="T76" fmla="*/ 638 w 732"/>
                    <a:gd name="T77" fmla="*/ 1122 h 1284"/>
                    <a:gd name="T78" fmla="*/ 612 w 732"/>
                    <a:gd name="T79" fmla="*/ 1278 h 1284"/>
                    <a:gd name="T80" fmla="*/ 612 w 732"/>
                    <a:gd name="T81" fmla="*/ 1212 h 1284"/>
                    <a:gd name="T82" fmla="*/ 618 w 732"/>
                    <a:gd name="T83" fmla="*/ 1110 h 1284"/>
                    <a:gd name="T84" fmla="*/ 538 w 732"/>
                    <a:gd name="T85" fmla="*/ 1170 h 1284"/>
                    <a:gd name="T86" fmla="*/ 418 w 732"/>
                    <a:gd name="T87" fmla="*/ 1212 h 1284"/>
                    <a:gd name="T88" fmla="*/ 250 w 732"/>
                    <a:gd name="T89" fmla="*/ 1178 h 1284"/>
                    <a:gd name="T90" fmla="*/ 280 w 732"/>
                    <a:gd name="T91" fmla="*/ 1256 h 1284"/>
                    <a:gd name="T92" fmla="*/ 232 w 732"/>
                    <a:gd name="T93" fmla="*/ 1134 h 1284"/>
                    <a:gd name="T94" fmla="*/ 254 w 732"/>
                    <a:gd name="T95" fmla="*/ 1076 h 1284"/>
                    <a:gd name="T96" fmla="*/ 52 w 732"/>
                    <a:gd name="T97" fmla="*/ 890 h 1284"/>
                    <a:gd name="T98" fmla="*/ 0 w 732"/>
                    <a:gd name="T99" fmla="*/ 796 h 1284"/>
                    <a:gd name="T100" fmla="*/ 10 w 732"/>
                    <a:gd name="T101" fmla="*/ 784 h 1284"/>
                    <a:gd name="T102" fmla="*/ 64 w 732"/>
                    <a:gd name="T103" fmla="*/ 870 h 1284"/>
                    <a:gd name="T104" fmla="*/ 76 w 732"/>
                    <a:gd name="T105" fmla="*/ 736 h 1284"/>
                    <a:gd name="T106" fmla="*/ 160 w 732"/>
                    <a:gd name="T107" fmla="*/ 538 h 1284"/>
                    <a:gd name="T108" fmla="*/ 164 w 732"/>
                    <a:gd name="T109" fmla="*/ 500 h 1284"/>
                    <a:gd name="T110" fmla="*/ 196 w 732"/>
                    <a:gd name="T111" fmla="*/ 392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1284">
                      <a:moveTo>
                        <a:pt x="230" y="312"/>
                      </a:moveTo>
                      <a:lnTo>
                        <a:pt x="230" y="312"/>
                      </a:lnTo>
                      <a:lnTo>
                        <a:pt x="254" y="344"/>
                      </a:lnTo>
                      <a:lnTo>
                        <a:pt x="266" y="360"/>
                      </a:lnTo>
                      <a:lnTo>
                        <a:pt x="280" y="374"/>
                      </a:lnTo>
                      <a:lnTo>
                        <a:pt x="280" y="374"/>
                      </a:lnTo>
                      <a:lnTo>
                        <a:pt x="294" y="384"/>
                      </a:lnTo>
                      <a:lnTo>
                        <a:pt x="308" y="392"/>
                      </a:lnTo>
                      <a:lnTo>
                        <a:pt x="324" y="396"/>
                      </a:lnTo>
                      <a:lnTo>
                        <a:pt x="330" y="396"/>
                      </a:lnTo>
                      <a:lnTo>
                        <a:pt x="334" y="396"/>
                      </a:lnTo>
                      <a:lnTo>
                        <a:pt x="334" y="396"/>
                      </a:lnTo>
                      <a:lnTo>
                        <a:pt x="380" y="370"/>
                      </a:lnTo>
                      <a:lnTo>
                        <a:pt x="424" y="344"/>
                      </a:lnTo>
                      <a:lnTo>
                        <a:pt x="512" y="288"/>
                      </a:lnTo>
                      <a:lnTo>
                        <a:pt x="512" y="288"/>
                      </a:lnTo>
                      <a:lnTo>
                        <a:pt x="508" y="276"/>
                      </a:lnTo>
                      <a:lnTo>
                        <a:pt x="508" y="276"/>
                      </a:lnTo>
                      <a:lnTo>
                        <a:pt x="488" y="280"/>
                      </a:lnTo>
                      <a:lnTo>
                        <a:pt x="468" y="286"/>
                      </a:lnTo>
                      <a:lnTo>
                        <a:pt x="468" y="286"/>
                      </a:lnTo>
                      <a:lnTo>
                        <a:pt x="422" y="310"/>
                      </a:lnTo>
                      <a:lnTo>
                        <a:pt x="398" y="320"/>
                      </a:lnTo>
                      <a:lnTo>
                        <a:pt x="374" y="330"/>
                      </a:lnTo>
                      <a:lnTo>
                        <a:pt x="374" y="330"/>
                      </a:lnTo>
                      <a:lnTo>
                        <a:pt x="360" y="334"/>
                      </a:lnTo>
                      <a:lnTo>
                        <a:pt x="348" y="336"/>
                      </a:lnTo>
                      <a:lnTo>
                        <a:pt x="334" y="338"/>
                      </a:lnTo>
                      <a:lnTo>
                        <a:pt x="322" y="336"/>
                      </a:lnTo>
                      <a:lnTo>
                        <a:pt x="308" y="332"/>
                      </a:lnTo>
                      <a:lnTo>
                        <a:pt x="296" y="326"/>
                      </a:lnTo>
                      <a:lnTo>
                        <a:pt x="284" y="314"/>
                      </a:lnTo>
                      <a:lnTo>
                        <a:pt x="272" y="300"/>
                      </a:lnTo>
                      <a:lnTo>
                        <a:pt x="272" y="300"/>
                      </a:lnTo>
                      <a:lnTo>
                        <a:pt x="290" y="302"/>
                      </a:lnTo>
                      <a:lnTo>
                        <a:pt x="306" y="304"/>
                      </a:lnTo>
                      <a:lnTo>
                        <a:pt x="340" y="300"/>
                      </a:lnTo>
                      <a:lnTo>
                        <a:pt x="372" y="294"/>
                      </a:lnTo>
                      <a:lnTo>
                        <a:pt x="402" y="284"/>
                      </a:lnTo>
                      <a:lnTo>
                        <a:pt x="432" y="272"/>
                      </a:lnTo>
                      <a:lnTo>
                        <a:pt x="460" y="260"/>
                      </a:lnTo>
                      <a:lnTo>
                        <a:pt x="518" y="232"/>
                      </a:lnTo>
                      <a:lnTo>
                        <a:pt x="518" y="232"/>
                      </a:lnTo>
                      <a:lnTo>
                        <a:pt x="518" y="226"/>
                      </a:lnTo>
                      <a:lnTo>
                        <a:pt x="514" y="210"/>
                      </a:lnTo>
                      <a:lnTo>
                        <a:pt x="514" y="210"/>
                      </a:lnTo>
                      <a:lnTo>
                        <a:pt x="492" y="226"/>
                      </a:lnTo>
                      <a:lnTo>
                        <a:pt x="468" y="240"/>
                      </a:lnTo>
                      <a:lnTo>
                        <a:pt x="444" y="252"/>
                      </a:lnTo>
                      <a:lnTo>
                        <a:pt x="420" y="260"/>
                      </a:lnTo>
                      <a:lnTo>
                        <a:pt x="396" y="266"/>
                      </a:lnTo>
                      <a:lnTo>
                        <a:pt x="370" y="272"/>
                      </a:lnTo>
                      <a:lnTo>
                        <a:pt x="320" y="280"/>
                      </a:lnTo>
                      <a:lnTo>
                        <a:pt x="320" y="280"/>
                      </a:lnTo>
                      <a:lnTo>
                        <a:pt x="302" y="280"/>
                      </a:lnTo>
                      <a:lnTo>
                        <a:pt x="288" y="276"/>
                      </a:lnTo>
                      <a:lnTo>
                        <a:pt x="274" y="270"/>
                      </a:lnTo>
                      <a:lnTo>
                        <a:pt x="262" y="262"/>
                      </a:lnTo>
                      <a:lnTo>
                        <a:pt x="252" y="254"/>
                      </a:lnTo>
                      <a:lnTo>
                        <a:pt x="240" y="242"/>
                      </a:lnTo>
                      <a:lnTo>
                        <a:pt x="220" y="222"/>
                      </a:lnTo>
                      <a:lnTo>
                        <a:pt x="220" y="222"/>
                      </a:lnTo>
                      <a:lnTo>
                        <a:pt x="220" y="220"/>
                      </a:lnTo>
                      <a:lnTo>
                        <a:pt x="220" y="216"/>
                      </a:lnTo>
                      <a:lnTo>
                        <a:pt x="224" y="206"/>
                      </a:lnTo>
                      <a:lnTo>
                        <a:pt x="230" y="194"/>
                      </a:lnTo>
                      <a:lnTo>
                        <a:pt x="236" y="184"/>
                      </a:lnTo>
                      <a:lnTo>
                        <a:pt x="236" y="184"/>
                      </a:lnTo>
                      <a:lnTo>
                        <a:pt x="248" y="172"/>
                      </a:lnTo>
                      <a:lnTo>
                        <a:pt x="260" y="162"/>
                      </a:lnTo>
                      <a:lnTo>
                        <a:pt x="286" y="140"/>
                      </a:lnTo>
                      <a:lnTo>
                        <a:pt x="286" y="140"/>
                      </a:lnTo>
                      <a:lnTo>
                        <a:pt x="296" y="126"/>
                      </a:lnTo>
                      <a:lnTo>
                        <a:pt x="300" y="120"/>
                      </a:lnTo>
                      <a:lnTo>
                        <a:pt x="300" y="112"/>
                      </a:lnTo>
                      <a:lnTo>
                        <a:pt x="300" y="112"/>
                      </a:lnTo>
                      <a:lnTo>
                        <a:pt x="296" y="98"/>
                      </a:lnTo>
                      <a:lnTo>
                        <a:pt x="290" y="84"/>
                      </a:lnTo>
                      <a:lnTo>
                        <a:pt x="284" y="70"/>
                      </a:lnTo>
                      <a:lnTo>
                        <a:pt x="276" y="58"/>
                      </a:lnTo>
                      <a:lnTo>
                        <a:pt x="276" y="58"/>
                      </a:lnTo>
                      <a:lnTo>
                        <a:pt x="272" y="56"/>
                      </a:lnTo>
                      <a:lnTo>
                        <a:pt x="268" y="56"/>
                      </a:lnTo>
                      <a:lnTo>
                        <a:pt x="258" y="58"/>
                      </a:lnTo>
                      <a:lnTo>
                        <a:pt x="248" y="60"/>
                      </a:lnTo>
                      <a:lnTo>
                        <a:pt x="244" y="62"/>
                      </a:lnTo>
                      <a:lnTo>
                        <a:pt x="242" y="64"/>
                      </a:lnTo>
                      <a:lnTo>
                        <a:pt x="242" y="64"/>
                      </a:lnTo>
                      <a:lnTo>
                        <a:pt x="238" y="80"/>
                      </a:lnTo>
                      <a:lnTo>
                        <a:pt x="236" y="94"/>
                      </a:lnTo>
                      <a:lnTo>
                        <a:pt x="234" y="110"/>
                      </a:lnTo>
                      <a:lnTo>
                        <a:pt x="236" y="124"/>
                      </a:lnTo>
                      <a:lnTo>
                        <a:pt x="236" y="124"/>
                      </a:lnTo>
                      <a:lnTo>
                        <a:pt x="238" y="132"/>
                      </a:lnTo>
                      <a:lnTo>
                        <a:pt x="242" y="138"/>
                      </a:lnTo>
                      <a:lnTo>
                        <a:pt x="254" y="152"/>
                      </a:lnTo>
                      <a:lnTo>
                        <a:pt x="254" y="152"/>
                      </a:lnTo>
                      <a:lnTo>
                        <a:pt x="248" y="156"/>
                      </a:lnTo>
                      <a:lnTo>
                        <a:pt x="246" y="158"/>
                      </a:lnTo>
                      <a:lnTo>
                        <a:pt x="246" y="158"/>
                      </a:lnTo>
                      <a:lnTo>
                        <a:pt x="234" y="150"/>
                      </a:lnTo>
                      <a:lnTo>
                        <a:pt x="226" y="142"/>
                      </a:lnTo>
                      <a:lnTo>
                        <a:pt x="220" y="134"/>
                      </a:lnTo>
                      <a:lnTo>
                        <a:pt x="216" y="122"/>
                      </a:lnTo>
                      <a:lnTo>
                        <a:pt x="214" y="112"/>
                      </a:lnTo>
                      <a:lnTo>
                        <a:pt x="214" y="102"/>
                      </a:lnTo>
                      <a:lnTo>
                        <a:pt x="218" y="80"/>
                      </a:lnTo>
                      <a:lnTo>
                        <a:pt x="218" y="80"/>
                      </a:lnTo>
                      <a:lnTo>
                        <a:pt x="222" y="62"/>
                      </a:lnTo>
                      <a:lnTo>
                        <a:pt x="232" y="44"/>
                      </a:lnTo>
                      <a:lnTo>
                        <a:pt x="244" y="26"/>
                      </a:lnTo>
                      <a:lnTo>
                        <a:pt x="256" y="10"/>
                      </a:lnTo>
                      <a:lnTo>
                        <a:pt x="256" y="10"/>
                      </a:lnTo>
                      <a:lnTo>
                        <a:pt x="258" y="10"/>
                      </a:lnTo>
                      <a:lnTo>
                        <a:pt x="264" y="12"/>
                      </a:lnTo>
                      <a:lnTo>
                        <a:pt x="278" y="18"/>
                      </a:lnTo>
                      <a:lnTo>
                        <a:pt x="294" y="26"/>
                      </a:lnTo>
                      <a:lnTo>
                        <a:pt x="300" y="32"/>
                      </a:lnTo>
                      <a:lnTo>
                        <a:pt x="304" y="38"/>
                      </a:lnTo>
                      <a:lnTo>
                        <a:pt x="304" y="38"/>
                      </a:lnTo>
                      <a:lnTo>
                        <a:pt x="312" y="56"/>
                      </a:lnTo>
                      <a:lnTo>
                        <a:pt x="318" y="76"/>
                      </a:lnTo>
                      <a:lnTo>
                        <a:pt x="328" y="120"/>
                      </a:lnTo>
                      <a:lnTo>
                        <a:pt x="328" y="120"/>
                      </a:lnTo>
                      <a:lnTo>
                        <a:pt x="378" y="124"/>
                      </a:lnTo>
                      <a:lnTo>
                        <a:pt x="378" y="124"/>
                      </a:lnTo>
                      <a:lnTo>
                        <a:pt x="400" y="68"/>
                      </a:lnTo>
                      <a:lnTo>
                        <a:pt x="412" y="40"/>
                      </a:lnTo>
                      <a:lnTo>
                        <a:pt x="426" y="14"/>
                      </a:lnTo>
                      <a:lnTo>
                        <a:pt x="426" y="14"/>
                      </a:lnTo>
                      <a:lnTo>
                        <a:pt x="428" y="10"/>
                      </a:lnTo>
                      <a:lnTo>
                        <a:pt x="434" y="6"/>
                      </a:lnTo>
                      <a:lnTo>
                        <a:pt x="448" y="2"/>
                      </a:lnTo>
                      <a:lnTo>
                        <a:pt x="464" y="0"/>
                      </a:lnTo>
                      <a:lnTo>
                        <a:pt x="480" y="0"/>
                      </a:lnTo>
                      <a:lnTo>
                        <a:pt x="480" y="0"/>
                      </a:lnTo>
                      <a:lnTo>
                        <a:pt x="488" y="2"/>
                      </a:lnTo>
                      <a:lnTo>
                        <a:pt x="496" y="4"/>
                      </a:lnTo>
                      <a:lnTo>
                        <a:pt x="512" y="12"/>
                      </a:lnTo>
                      <a:lnTo>
                        <a:pt x="524" y="26"/>
                      </a:lnTo>
                      <a:lnTo>
                        <a:pt x="536" y="42"/>
                      </a:lnTo>
                      <a:lnTo>
                        <a:pt x="544" y="60"/>
                      </a:lnTo>
                      <a:lnTo>
                        <a:pt x="548" y="82"/>
                      </a:lnTo>
                      <a:lnTo>
                        <a:pt x="550" y="104"/>
                      </a:lnTo>
                      <a:lnTo>
                        <a:pt x="550" y="128"/>
                      </a:lnTo>
                      <a:lnTo>
                        <a:pt x="550" y="128"/>
                      </a:lnTo>
                      <a:lnTo>
                        <a:pt x="546" y="142"/>
                      </a:lnTo>
                      <a:lnTo>
                        <a:pt x="544" y="148"/>
                      </a:lnTo>
                      <a:lnTo>
                        <a:pt x="540" y="152"/>
                      </a:lnTo>
                      <a:lnTo>
                        <a:pt x="534" y="154"/>
                      </a:lnTo>
                      <a:lnTo>
                        <a:pt x="528" y="156"/>
                      </a:lnTo>
                      <a:lnTo>
                        <a:pt x="522" y="156"/>
                      </a:lnTo>
                      <a:lnTo>
                        <a:pt x="514" y="154"/>
                      </a:lnTo>
                      <a:lnTo>
                        <a:pt x="514" y="154"/>
                      </a:lnTo>
                      <a:lnTo>
                        <a:pt x="516" y="120"/>
                      </a:lnTo>
                      <a:lnTo>
                        <a:pt x="516" y="106"/>
                      </a:lnTo>
                      <a:lnTo>
                        <a:pt x="512" y="92"/>
                      </a:lnTo>
                      <a:lnTo>
                        <a:pt x="512" y="92"/>
                      </a:lnTo>
                      <a:lnTo>
                        <a:pt x="504" y="78"/>
                      </a:lnTo>
                      <a:lnTo>
                        <a:pt x="494" y="68"/>
                      </a:lnTo>
                      <a:lnTo>
                        <a:pt x="482" y="58"/>
                      </a:lnTo>
                      <a:lnTo>
                        <a:pt x="476" y="56"/>
                      </a:lnTo>
                      <a:lnTo>
                        <a:pt x="470" y="54"/>
                      </a:lnTo>
                      <a:lnTo>
                        <a:pt x="470" y="54"/>
                      </a:lnTo>
                      <a:lnTo>
                        <a:pt x="464" y="54"/>
                      </a:lnTo>
                      <a:lnTo>
                        <a:pt x="458" y="56"/>
                      </a:lnTo>
                      <a:lnTo>
                        <a:pt x="446" y="64"/>
                      </a:lnTo>
                      <a:lnTo>
                        <a:pt x="436" y="74"/>
                      </a:lnTo>
                      <a:lnTo>
                        <a:pt x="428" y="86"/>
                      </a:lnTo>
                      <a:lnTo>
                        <a:pt x="428" y="86"/>
                      </a:lnTo>
                      <a:lnTo>
                        <a:pt x="422" y="102"/>
                      </a:lnTo>
                      <a:lnTo>
                        <a:pt x="422" y="110"/>
                      </a:lnTo>
                      <a:lnTo>
                        <a:pt x="422" y="120"/>
                      </a:lnTo>
                      <a:lnTo>
                        <a:pt x="422" y="128"/>
                      </a:lnTo>
                      <a:lnTo>
                        <a:pt x="426" y="136"/>
                      </a:lnTo>
                      <a:lnTo>
                        <a:pt x="434" y="142"/>
                      </a:lnTo>
                      <a:lnTo>
                        <a:pt x="442" y="148"/>
                      </a:lnTo>
                      <a:lnTo>
                        <a:pt x="442" y="148"/>
                      </a:lnTo>
                      <a:lnTo>
                        <a:pt x="476" y="166"/>
                      </a:lnTo>
                      <a:lnTo>
                        <a:pt x="494" y="172"/>
                      </a:lnTo>
                      <a:lnTo>
                        <a:pt x="512" y="178"/>
                      </a:lnTo>
                      <a:lnTo>
                        <a:pt x="512" y="178"/>
                      </a:lnTo>
                      <a:lnTo>
                        <a:pt x="522" y="182"/>
                      </a:lnTo>
                      <a:lnTo>
                        <a:pt x="530" y="186"/>
                      </a:lnTo>
                      <a:lnTo>
                        <a:pt x="538" y="192"/>
                      </a:lnTo>
                      <a:lnTo>
                        <a:pt x="542" y="198"/>
                      </a:lnTo>
                      <a:lnTo>
                        <a:pt x="546" y="204"/>
                      </a:lnTo>
                      <a:lnTo>
                        <a:pt x="546" y="212"/>
                      </a:lnTo>
                      <a:lnTo>
                        <a:pt x="546" y="222"/>
                      </a:lnTo>
                      <a:lnTo>
                        <a:pt x="542" y="232"/>
                      </a:lnTo>
                      <a:lnTo>
                        <a:pt x="542" y="232"/>
                      </a:lnTo>
                      <a:lnTo>
                        <a:pt x="538" y="248"/>
                      </a:lnTo>
                      <a:lnTo>
                        <a:pt x="536" y="264"/>
                      </a:lnTo>
                      <a:lnTo>
                        <a:pt x="536" y="280"/>
                      </a:lnTo>
                      <a:lnTo>
                        <a:pt x="538" y="296"/>
                      </a:lnTo>
                      <a:lnTo>
                        <a:pt x="542" y="312"/>
                      </a:lnTo>
                      <a:lnTo>
                        <a:pt x="548" y="326"/>
                      </a:lnTo>
                      <a:lnTo>
                        <a:pt x="558" y="340"/>
                      </a:lnTo>
                      <a:lnTo>
                        <a:pt x="568" y="354"/>
                      </a:lnTo>
                      <a:lnTo>
                        <a:pt x="568" y="354"/>
                      </a:lnTo>
                      <a:lnTo>
                        <a:pt x="572" y="360"/>
                      </a:lnTo>
                      <a:lnTo>
                        <a:pt x="576" y="368"/>
                      </a:lnTo>
                      <a:lnTo>
                        <a:pt x="576" y="368"/>
                      </a:lnTo>
                      <a:lnTo>
                        <a:pt x="596" y="418"/>
                      </a:lnTo>
                      <a:lnTo>
                        <a:pt x="620" y="468"/>
                      </a:lnTo>
                      <a:lnTo>
                        <a:pt x="642" y="516"/>
                      </a:lnTo>
                      <a:lnTo>
                        <a:pt x="664" y="566"/>
                      </a:lnTo>
                      <a:lnTo>
                        <a:pt x="684" y="618"/>
                      </a:lnTo>
                      <a:lnTo>
                        <a:pt x="692" y="644"/>
                      </a:lnTo>
                      <a:lnTo>
                        <a:pt x="698" y="670"/>
                      </a:lnTo>
                      <a:lnTo>
                        <a:pt x="702" y="696"/>
                      </a:lnTo>
                      <a:lnTo>
                        <a:pt x="706" y="724"/>
                      </a:lnTo>
                      <a:lnTo>
                        <a:pt x="708" y="752"/>
                      </a:lnTo>
                      <a:lnTo>
                        <a:pt x="706" y="780"/>
                      </a:lnTo>
                      <a:lnTo>
                        <a:pt x="706" y="780"/>
                      </a:lnTo>
                      <a:lnTo>
                        <a:pt x="706" y="788"/>
                      </a:lnTo>
                      <a:lnTo>
                        <a:pt x="708" y="796"/>
                      </a:lnTo>
                      <a:lnTo>
                        <a:pt x="714" y="814"/>
                      </a:lnTo>
                      <a:lnTo>
                        <a:pt x="724" y="832"/>
                      </a:lnTo>
                      <a:lnTo>
                        <a:pt x="732" y="850"/>
                      </a:lnTo>
                      <a:lnTo>
                        <a:pt x="732" y="850"/>
                      </a:lnTo>
                      <a:lnTo>
                        <a:pt x="696" y="878"/>
                      </a:lnTo>
                      <a:lnTo>
                        <a:pt x="674" y="896"/>
                      </a:lnTo>
                      <a:lnTo>
                        <a:pt x="654" y="916"/>
                      </a:lnTo>
                      <a:lnTo>
                        <a:pt x="654" y="916"/>
                      </a:lnTo>
                      <a:lnTo>
                        <a:pt x="650" y="922"/>
                      </a:lnTo>
                      <a:lnTo>
                        <a:pt x="644" y="930"/>
                      </a:lnTo>
                      <a:lnTo>
                        <a:pt x="638" y="948"/>
                      </a:lnTo>
                      <a:lnTo>
                        <a:pt x="636" y="966"/>
                      </a:lnTo>
                      <a:lnTo>
                        <a:pt x="634" y="986"/>
                      </a:lnTo>
                      <a:lnTo>
                        <a:pt x="634" y="986"/>
                      </a:lnTo>
                      <a:lnTo>
                        <a:pt x="634" y="1032"/>
                      </a:lnTo>
                      <a:lnTo>
                        <a:pt x="636" y="1076"/>
                      </a:lnTo>
                      <a:lnTo>
                        <a:pt x="638" y="1122"/>
                      </a:lnTo>
                      <a:lnTo>
                        <a:pt x="640" y="1168"/>
                      </a:lnTo>
                      <a:lnTo>
                        <a:pt x="640" y="1168"/>
                      </a:lnTo>
                      <a:lnTo>
                        <a:pt x="636" y="1196"/>
                      </a:lnTo>
                      <a:lnTo>
                        <a:pt x="630" y="1224"/>
                      </a:lnTo>
                      <a:lnTo>
                        <a:pt x="622" y="1252"/>
                      </a:lnTo>
                      <a:lnTo>
                        <a:pt x="612" y="1278"/>
                      </a:lnTo>
                      <a:lnTo>
                        <a:pt x="612" y="1278"/>
                      </a:lnTo>
                      <a:lnTo>
                        <a:pt x="610" y="1268"/>
                      </a:lnTo>
                      <a:lnTo>
                        <a:pt x="608" y="1256"/>
                      </a:lnTo>
                      <a:lnTo>
                        <a:pt x="608" y="1246"/>
                      </a:lnTo>
                      <a:lnTo>
                        <a:pt x="608" y="1234"/>
                      </a:lnTo>
                      <a:lnTo>
                        <a:pt x="612" y="1212"/>
                      </a:lnTo>
                      <a:lnTo>
                        <a:pt x="618" y="1190"/>
                      </a:lnTo>
                      <a:lnTo>
                        <a:pt x="622" y="1168"/>
                      </a:lnTo>
                      <a:lnTo>
                        <a:pt x="624" y="1146"/>
                      </a:lnTo>
                      <a:lnTo>
                        <a:pt x="624" y="1134"/>
                      </a:lnTo>
                      <a:lnTo>
                        <a:pt x="622" y="1122"/>
                      </a:lnTo>
                      <a:lnTo>
                        <a:pt x="618" y="1110"/>
                      </a:lnTo>
                      <a:lnTo>
                        <a:pt x="612" y="1096"/>
                      </a:lnTo>
                      <a:lnTo>
                        <a:pt x="612" y="1096"/>
                      </a:lnTo>
                      <a:lnTo>
                        <a:pt x="596" y="1120"/>
                      </a:lnTo>
                      <a:lnTo>
                        <a:pt x="578" y="1138"/>
                      </a:lnTo>
                      <a:lnTo>
                        <a:pt x="558" y="1156"/>
                      </a:lnTo>
                      <a:lnTo>
                        <a:pt x="538" y="1170"/>
                      </a:lnTo>
                      <a:lnTo>
                        <a:pt x="516" y="1184"/>
                      </a:lnTo>
                      <a:lnTo>
                        <a:pt x="494" y="1194"/>
                      </a:lnTo>
                      <a:lnTo>
                        <a:pt x="470" y="1202"/>
                      </a:lnTo>
                      <a:lnTo>
                        <a:pt x="444" y="1208"/>
                      </a:lnTo>
                      <a:lnTo>
                        <a:pt x="444" y="1208"/>
                      </a:lnTo>
                      <a:lnTo>
                        <a:pt x="418" y="1212"/>
                      </a:lnTo>
                      <a:lnTo>
                        <a:pt x="392" y="1212"/>
                      </a:lnTo>
                      <a:lnTo>
                        <a:pt x="368" y="1210"/>
                      </a:lnTo>
                      <a:lnTo>
                        <a:pt x="344" y="1206"/>
                      </a:lnTo>
                      <a:lnTo>
                        <a:pt x="320" y="1200"/>
                      </a:lnTo>
                      <a:lnTo>
                        <a:pt x="296" y="1194"/>
                      </a:lnTo>
                      <a:lnTo>
                        <a:pt x="250" y="1178"/>
                      </a:lnTo>
                      <a:lnTo>
                        <a:pt x="250" y="1178"/>
                      </a:lnTo>
                      <a:lnTo>
                        <a:pt x="254" y="1192"/>
                      </a:lnTo>
                      <a:lnTo>
                        <a:pt x="260" y="1204"/>
                      </a:lnTo>
                      <a:lnTo>
                        <a:pt x="274" y="1230"/>
                      </a:lnTo>
                      <a:lnTo>
                        <a:pt x="278" y="1244"/>
                      </a:lnTo>
                      <a:lnTo>
                        <a:pt x="280" y="1256"/>
                      </a:lnTo>
                      <a:lnTo>
                        <a:pt x="278" y="1270"/>
                      </a:lnTo>
                      <a:lnTo>
                        <a:pt x="272" y="1284"/>
                      </a:lnTo>
                      <a:lnTo>
                        <a:pt x="272" y="1284"/>
                      </a:lnTo>
                      <a:lnTo>
                        <a:pt x="212" y="1148"/>
                      </a:lnTo>
                      <a:lnTo>
                        <a:pt x="212" y="1148"/>
                      </a:lnTo>
                      <a:lnTo>
                        <a:pt x="232" y="1134"/>
                      </a:lnTo>
                      <a:lnTo>
                        <a:pt x="246" y="1120"/>
                      </a:lnTo>
                      <a:lnTo>
                        <a:pt x="254" y="1106"/>
                      </a:lnTo>
                      <a:lnTo>
                        <a:pt x="256" y="1098"/>
                      </a:lnTo>
                      <a:lnTo>
                        <a:pt x="258" y="1090"/>
                      </a:lnTo>
                      <a:lnTo>
                        <a:pt x="256" y="1084"/>
                      </a:lnTo>
                      <a:lnTo>
                        <a:pt x="254" y="1076"/>
                      </a:lnTo>
                      <a:lnTo>
                        <a:pt x="246" y="1060"/>
                      </a:lnTo>
                      <a:lnTo>
                        <a:pt x="232" y="1044"/>
                      </a:lnTo>
                      <a:lnTo>
                        <a:pt x="214" y="1026"/>
                      </a:lnTo>
                      <a:lnTo>
                        <a:pt x="214" y="1026"/>
                      </a:lnTo>
                      <a:lnTo>
                        <a:pt x="132" y="958"/>
                      </a:lnTo>
                      <a:lnTo>
                        <a:pt x="52" y="890"/>
                      </a:lnTo>
                      <a:lnTo>
                        <a:pt x="52" y="890"/>
                      </a:lnTo>
                      <a:lnTo>
                        <a:pt x="34" y="874"/>
                      </a:lnTo>
                      <a:lnTo>
                        <a:pt x="20" y="856"/>
                      </a:lnTo>
                      <a:lnTo>
                        <a:pt x="10" y="836"/>
                      </a:lnTo>
                      <a:lnTo>
                        <a:pt x="4" y="816"/>
                      </a:lnTo>
                      <a:lnTo>
                        <a:pt x="0" y="796"/>
                      </a:lnTo>
                      <a:lnTo>
                        <a:pt x="0" y="774"/>
                      </a:lnTo>
                      <a:lnTo>
                        <a:pt x="0" y="752"/>
                      </a:lnTo>
                      <a:lnTo>
                        <a:pt x="4" y="728"/>
                      </a:lnTo>
                      <a:lnTo>
                        <a:pt x="4" y="728"/>
                      </a:lnTo>
                      <a:lnTo>
                        <a:pt x="8" y="764"/>
                      </a:lnTo>
                      <a:lnTo>
                        <a:pt x="10" y="784"/>
                      </a:lnTo>
                      <a:lnTo>
                        <a:pt x="14" y="802"/>
                      </a:lnTo>
                      <a:lnTo>
                        <a:pt x="22" y="820"/>
                      </a:lnTo>
                      <a:lnTo>
                        <a:pt x="30" y="838"/>
                      </a:lnTo>
                      <a:lnTo>
                        <a:pt x="44" y="854"/>
                      </a:lnTo>
                      <a:lnTo>
                        <a:pt x="64" y="870"/>
                      </a:lnTo>
                      <a:lnTo>
                        <a:pt x="64" y="870"/>
                      </a:lnTo>
                      <a:lnTo>
                        <a:pt x="70" y="836"/>
                      </a:lnTo>
                      <a:lnTo>
                        <a:pt x="72" y="822"/>
                      </a:lnTo>
                      <a:lnTo>
                        <a:pt x="72" y="810"/>
                      </a:lnTo>
                      <a:lnTo>
                        <a:pt x="72" y="810"/>
                      </a:lnTo>
                      <a:lnTo>
                        <a:pt x="72" y="772"/>
                      </a:lnTo>
                      <a:lnTo>
                        <a:pt x="76" y="736"/>
                      </a:lnTo>
                      <a:lnTo>
                        <a:pt x="84" y="700"/>
                      </a:lnTo>
                      <a:lnTo>
                        <a:pt x="94" y="666"/>
                      </a:lnTo>
                      <a:lnTo>
                        <a:pt x="106" y="632"/>
                      </a:lnTo>
                      <a:lnTo>
                        <a:pt x="122" y="600"/>
                      </a:lnTo>
                      <a:lnTo>
                        <a:pt x="140" y="568"/>
                      </a:lnTo>
                      <a:lnTo>
                        <a:pt x="160" y="538"/>
                      </a:lnTo>
                      <a:lnTo>
                        <a:pt x="160" y="538"/>
                      </a:lnTo>
                      <a:lnTo>
                        <a:pt x="168" y="526"/>
                      </a:lnTo>
                      <a:lnTo>
                        <a:pt x="168" y="522"/>
                      </a:lnTo>
                      <a:lnTo>
                        <a:pt x="168" y="516"/>
                      </a:lnTo>
                      <a:lnTo>
                        <a:pt x="168" y="516"/>
                      </a:lnTo>
                      <a:lnTo>
                        <a:pt x="164" y="500"/>
                      </a:lnTo>
                      <a:lnTo>
                        <a:pt x="164" y="482"/>
                      </a:lnTo>
                      <a:lnTo>
                        <a:pt x="166" y="466"/>
                      </a:lnTo>
                      <a:lnTo>
                        <a:pt x="170" y="452"/>
                      </a:lnTo>
                      <a:lnTo>
                        <a:pt x="176" y="436"/>
                      </a:lnTo>
                      <a:lnTo>
                        <a:pt x="182" y="422"/>
                      </a:lnTo>
                      <a:lnTo>
                        <a:pt x="196" y="392"/>
                      </a:lnTo>
                      <a:lnTo>
                        <a:pt x="196" y="392"/>
                      </a:lnTo>
                      <a:lnTo>
                        <a:pt x="214" y="354"/>
                      </a:lnTo>
                      <a:lnTo>
                        <a:pt x="230" y="312"/>
                      </a:lnTo>
                      <a:lnTo>
                        <a:pt x="230" y="3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6" name="Freeform 8"/>
                <p:cNvSpPr>
                  <a:spLocks/>
                </p:cNvSpPr>
                <p:nvPr/>
              </p:nvSpPr>
              <p:spPr bwMode="auto">
                <a:xfrm>
                  <a:off x="4238" y="2143"/>
                  <a:ext cx="100" cy="330"/>
                </a:xfrm>
                <a:custGeom>
                  <a:avLst/>
                  <a:gdLst>
                    <a:gd name="T0" fmla="*/ 70 w 100"/>
                    <a:gd name="T1" fmla="*/ 304 h 330"/>
                    <a:gd name="T2" fmla="*/ 70 w 100"/>
                    <a:gd name="T3" fmla="*/ 304 h 330"/>
                    <a:gd name="T4" fmla="*/ 100 w 100"/>
                    <a:gd name="T5" fmla="*/ 330 h 330"/>
                    <a:gd name="T6" fmla="*/ 100 w 100"/>
                    <a:gd name="T7" fmla="*/ 330 h 330"/>
                    <a:gd name="T8" fmla="*/ 38 w 100"/>
                    <a:gd name="T9" fmla="*/ 320 h 330"/>
                    <a:gd name="T10" fmla="*/ 38 w 100"/>
                    <a:gd name="T11" fmla="*/ 320 h 330"/>
                    <a:gd name="T12" fmla="*/ 48 w 100"/>
                    <a:gd name="T13" fmla="*/ 300 h 330"/>
                    <a:gd name="T14" fmla="*/ 56 w 100"/>
                    <a:gd name="T15" fmla="*/ 278 h 330"/>
                    <a:gd name="T16" fmla="*/ 62 w 100"/>
                    <a:gd name="T17" fmla="*/ 256 h 330"/>
                    <a:gd name="T18" fmla="*/ 64 w 100"/>
                    <a:gd name="T19" fmla="*/ 236 h 330"/>
                    <a:gd name="T20" fmla="*/ 66 w 100"/>
                    <a:gd name="T21" fmla="*/ 216 h 330"/>
                    <a:gd name="T22" fmla="*/ 64 w 100"/>
                    <a:gd name="T23" fmla="*/ 194 h 330"/>
                    <a:gd name="T24" fmla="*/ 62 w 100"/>
                    <a:gd name="T25" fmla="*/ 174 h 330"/>
                    <a:gd name="T26" fmla="*/ 58 w 100"/>
                    <a:gd name="T27" fmla="*/ 154 h 330"/>
                    <a:gd name="T28" fmla="*/ 48 w 100"/>
                    <a:gd name="T29" fmla="*/ 116 h 330"/>
                    <a:gd name="T30" fmla="*/ 32 w 100"/>
                    <a:gd name="T31" fmla="*/ 76 h 330"/>
                    <a:gd name="T32" fmla="*/ 0 w 100"/>
                    <a:gd name="T33" fmla="*/ 0 h 330"/>
                    <a:gd name="T34" fmla="*/ 0 w 100"/>
                    <a:gd name="T35" fmla="*/ 0 h 330"/>
                    <a:gd name="T36" fmla="*/ 24 w 100"/>
                    <a:gd name="T37" fmla="*/ 34 h 330"/>
                    <a:gd name="T38" fmla="*/ 44 w 100"/>
                    <a:gd name="T39" fmla="*/ 68 h 330"/>
                    <a:gd name="T40" fmla="*/ 60 w 100"/>
                    <a:gd name="T41" fmla="*/ 104 h 330"/>
                    <a:gd name="T42" fmla="*/ 70 w 100"/>
                    <a:gd name="T43" fmla="*/ 142 h 330"/>
                    <a:gd name="T44" fmla="*/ 76 w 100"/>
                    <a:gd name="T45" fmla="*/ 180 h 330"/>
                    <a:gd name="T46" fmla="*/ 78 w 100"/>
                    <a:gd name="T47" fmla="*/ 220 h 330"/>
                    <a:gd name="T48" fmla="*/ 76 w 100"/>
                    <a:gd name="T49" fmla="*/ 262 h 330"/>
                    <a:gd name="T50" fmla="*/ 70 w 100"/>
                    <a:gd name="T51" fmla="*/ 304 h 330"/>
                    <a:gd name="T52" fmla="*/ 70 w 100"/>
                    <a:gd name="T53" fmla="*/ 30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330">
                      <a:moveTo>
                        <a:pt x="70" y="304"/>
                      </a:moveTo>
                      <a:lnTo>
                        <a:pt x="70" y="304"/>
                      </a:lnTo>
                      <a:lnTo>
                        <a:pt x="100" y="330"/>
                      </a:lnTo>
                      <a:lnTo>
                        <a:pt x="100" y="330"/>
                      </a:lnTo>
                      <a:lnTo>
                        <a:pt x="38" y="320"/>
                      </a:lnTo>
                      <a:lnTo>
                        <a:pt x="38" y="320"/>
                      </a:lnTo>
                      <a:lnTo>
                        <a:pt x="48" y="300"/>
                      </a:lnTo>
                      <a:lnTo>
                        <a:pt x="56" y="278"/>
                      </a:lnTo>
                      <a:lnTo>
                        <a:pt x="62" y="256"/>
                      </a:lnTo>
                      <a:lnTo>
                        <a:pt x="64" y="236"/>
                      </a:lnTo>
                      <a:lnTo>
                        <a:pt x="66" y="216"/>
                      </a:lnTo>
                      <a:lnTo>
                        <a:pt x="64" y="194"/>
                      </a:lnTo>
                      <a:lnTo>
                        <a:pt x="62" y="174"/>
                      </a:lnTo>
                      <a:lnTo>
                        <a:pt x="58" y="154"/>
                      </a:lnTo>
                      <a:lnTo>
                        <a:pt x="48" y="116"/>
                      </a:lnTo>
                      <a:lnTo>
                        <a:pt x="32" y="76"/>
                      </a:lnTo>
                      <a:lnTo>
                        <a:pt x="0" y="0"/>
                      </a:lnTo>
                      <a:lnTo>
                        <a:pt x="0" y="0"/>
                      </a:lnTo>
                      <a:lnTo>
                        <a:pt x="24" y="34"/>
                      </a:lnTo>
                      <a:lnTo>
                        <a:pt x="44" y="68"/>
                      </a:lnTo>
                      <a:lnTo>
                        <a:pt x="60" y="104"/>
                      </a:lnTo>
                      <a:lnTo>
                        <a:pt x="70" y="142"/>
                      </a:lnTo>
                      <a:lnTo>
                        <a:pt x="76" y="180"/>
                      </a:lnTo>
                      <a:lnTo>
                        <a:pt x="78" y="220"/>
                      </a:lnTo>
                      <a:lnTo>
                        <a:pt x="76" y="262"/>
                      </a:lnTo>
                      <a:lnTo>
                        <a:pt x="70" y="304"/>
                      </a:lnTo>
                      <a:lnTo>
                        <a:pt x="70" y="3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127" name="Freeform 9"/>
                <p:cNvSpPr>
                  <a:spLocks/>
                </p:cNvSpPr>
                <p:nvPr/>
              </p:nvSpPr>
              <p:spPr bwMode="auto">
                <a:xfrm>
                  <a:off x="4100" y="1883"/>
                  <a:ext cx="62" cy="54"/>
                </a:xfrm>
                <a:custGeom>
                  <a:avLst/>
                  <a:gdLst>
                    <a:gd name="T0" fmla="*/ 10 w 62"/>
                    <a:gd name="T1" fmla="*/ 0 h 54"/>
                    <a:gd name="T2" fmla="*/ 10 w 62"/>
                    <a:gd name="T3" fmla="*/ 0 h 54"/>
                    <a:gd name="T4" fmla="*/ 32 w 62"/>
                    <a:gd name="T5" fmla="*/ 12 h 54"/>
                    <a:gd name="T6" fmla="*/ 44 w 62"/>
                    <a:gd name="T7" fmla="*/ 18 h 54"/>
                    <a:gd name="T8" fmla="*/ 54 w 62"/>
                    <a:gd name="T9" fmla="*/ 24 h 54"/>
                    <a:gd name="T10" fmla="*/ 54 w 62"/>
                    <a:gd name="T11" fmla="*/ 24 h 54"/>
                    <a:gd name="T12" fmla="*/ 58 w 62"/>
                    <a:gd name="T13" fmla="*/ 30 h 54"/>
                    <a:gd name="T14" fmla="*/ 58 w 62"/>
                    <a:gd name="T15" fmla="*/ 36 h 54"/>
                    <a:gd name="T16" fmla="*/ 62 w 62"/>
                    <a:gd name="T17" fmla="*/ 52 h 54"/>
                    <a:gd name="T18" fmla="*/ 62 w 62"/>
                    <a:gd name="T19" fmla="*/ 52 h 54"/>
                    <a:gd name="T20" fmla="*/ 48 w 62"/>
                    <a:gd name="T21" fmla="*/ 54 h 54"/>
                    <a:gd name="T22" fmla="*/ 42 w 62"/>
                    <a:gd name="T23" fmla="*/ 54 h 54"/>
                    <a:gd name="T24" fmla="*/ 38 w 62"/>
                    <a:gd name="T25" fmla="*/ 52 h 54"/>
                    <a:gd name="T26" fmla="*/ 38 w 62"/>
                    <a:gd name="T27" fmla="*/ 52 h 54"/>
                    <a:gd name="T28" fmla="*/ 18 w 62"/>
                    <a:gd name="T29" fmla="*/ 30 h 54"/>
                    <a:gd name="T30" fmla="*/ 0 w 62"/>
                    <a:gd name="T31" fmla="*/ 6 h 54"/>
                    <a:gd name="T32" fmla="*/ 0 w 62"/>
                    <a:gd name="T33" fmla="*/ 6 h 54"/>
                    <a:gd name="T34" fmla="*/ 10 w 62"/>
                    <a:gd name="T35" fmla="*/ 0 h 54"/>
                    <a:gd name="T36" fmla="*/ 10 w 62"/>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4">
                      <a:moveTo>
                        <a:pt x="10" y="0"/>
                      </a:moveTo>
                      <a:lnTo>
                        <a:pt x="10" y="0"/>
                      </a:lnTo>
                      <a:lnTo>
                        <a:pt x="32" y="12"/>
                      </a:lnTo>
                      <a:lnTo>
                        <a:pt x="44" y="18"/>
                      </a:lnTo>
                      <a:lnTo>
                        <a:pt x="54" y="24"/>
                      </a:lnTo>
                      <a:lnTo>
                        <a:pt x="54" y="24"/>
                      </a:lnTo>
                      <a:lnTo>
                        <a:pt x="58" y="30"/>
                      </a:lnTo>
                      <a:lnTo>
                        <a:pt x="58" y="36"/>
                      </a:lnTo>
                      <a:lnTo>
                        <a:pt x="62" y="52"/>
                      </a:lnTo>
                      <a:lnTo>
                        <a:pt x="62" y="52"/>
                      </a:lnTo>
                      <a:lnTo>
                        <a:pt x="48" y="54"/>
                      </a:lnTo>
                      <a:lnTo>
                        <a:pt x="42" y="54"/>
                      </a:lnTo>
                      <a:lnTo>
                        <a:pt x="38" y="52"/>
                      </a:lnTo>
                      <a:lnTo>
                        <a:pt x="38" y="52"/>
                      </a:lnTo>
                      <a:lnTo>
                        <a:pt x="18" y="30"/>
                      </a:lnTo>
                      <a:lnTo>
                        <a:pt x="0" y="6"/>
                      </a:lnTo>
                      <a:lnTo>
                        <a:pt x="0" y="6"/>
                      </a:lnTo>
                      <a:lnTo>
                        <a:pt x="10" y="0"/>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pic>
          <p:nvPicPr>
            <p:cNvPr id="111" name="Picture 110"/>
            <p:cNvPicPr>
              <a:picLocks noChangeAspect="1"/>
            </p:cNvPicPr>
            <p:nvPr/>
          </p:nvPicPr>
          <p:blipFill rotWithShape="1">
            <a:blip r:embed="rId3" cstate="print">
              <a:extLst>
                <a:ext uri="{28A0092B-C50C-407E-A947-70E740481C1C}">
                  <a14:useLocalDpi xmlns:a14="http://schemas.microsoft.com/office/drawing/2010/main" val="0"/>
                </a:ext>
              </a:extLst>
            </a:blip>
            <a:srcRect l="3830" t="10573" r="79254" b="13231"/>
            <a:stretch/>
          </p:blipFill>
          <p:spPr>
            <a:xfrm>
              <a:off x="4309318" y="3843040"/>
              <a:ext cx="529937" cy="561109"/>
            </a:xfrm>
            <a:prstGeom prst="rect">
              <a:avLst/>
            </a:prstGeom>
          </p:spPr>
        </p:pic>
      </p:grpSp>
      <p:grpSp>
        <p:nvGrpSpPr>
          <p:cNvPr id="27" name="Group 26"/>
          <p:cNvGrpSpPr/>
          <p:nvPr/>
        </p:nvGrpSpPr>
        <p:grpSpPr>
          <a:xfrm>
            <a:off x="8090617" y="1689656"/>
            <a:ext cx="4107063" cy="1435534"/>
            <a:chOff x="8255000" y="1722578"/>
            <a:chExt cx="4190509" cy="1464701"/>
          </a:xfrm>
        </p:grpSpPr>
        <p:sp>
          <p:nvSpPr>
            <p:cNvPr id="34" name="Rectangle 33"/>
            <p:cNvSpPr/>
            <p:nvPr/>
          </p:nvSpPr>
          <p:spPr bwMode="auto">
            <a:xfrm>
              <a:off x="8255000" y="1722578"/>
              <a:ext cx="4190509" cy="1464701"/>
            </a:xfrm>
            <a:prstGeom prst="rect">
              <a:avLst/>
            </a:prstGeom>
            <a:solidFill>
              <a:schemeClr val="bg1">
                <a:lumMod val="10000"/>
                <a:alpha val="9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marL="0" lvl="1" defTabSz="895908" fontAlgn="base">
                <a:lnSpc>
                  <a:spcPct val="90000"/>
                </a:lnSpc>
                <a:spcBef>
                  <a:spcPct val="0"/>
                </a:spcBef>
                <a:spcAft>
                  <a:spcPct val="0"/>
                </a:spcAft>
              </a:pPr>
              <a:r>
                <a:rPr lang="en-US" sz="2352" spc="-49" dirty="0">
                  <a:gradFill>
                    <a:gsLst>
                      <a:gs pos="1250">
                        <a:srgbClr val="EFEFEF"/>
                      </a:gs>
                      <a:gs pos="10417">
                        <a:srgbClr val="EFEFEF"/>
                      </a:gs>
                    </a:gsLst>
                    <a:lin ang="5400000" scaled="0"/>
                  </a:gradFill>
                  <a:latin typeface="Segoe UI Light"/>
                </a:rPr>
                <a:t>How do I integrate </a:t>
              </a:r>
              <a:br>
                <a:rPr lang="en-US" sz="2352" spc="-49" dirty="0">
                  <a:gradFill>
                    <a:gsLst>
                      <a:gs pos="1250">
                        <a:srgbClr val="EFEFEF"/>
                      </a:gs>
                      <a:gs pos="10417">
                        <a:srgbClr val="EFEFEF"/>
                      </a:gs>
                    </a:gsLst>
                    <a:lin ang="5400000" scaled="0"/>
                  </a:gradFill>
                  <a:latin typeface="Segoe UI Light"/>
                </a:rPr>
              </a:br>
              <a:r>
                <a:rPr lang="en-US" sz="2352" spc="-49" dirty="0">
                  <a:gradFill>
                    <a:gsLst>
                      <a:gs pos="1250">
                        <a:srgbClr val="EFEFEF"/>
                      </a:gs>
                      <a:gs pos="10417">
                        <a:srgbClr val="EFEFEF"/>
                      </a:gs>
                    </a:gsLst>
                    <a:lin ang="5400000" scaled="0"/>
                  </a:gradFill>
                  <a:latin typeface="Segoe UI Light"/>
                </a:rPr>
                <a:t>with my existing </a:t>
              </a:r>
              <a:br>
                <a:rPr lang="en-US" sz="2352" spc="-49" dirty="0">
                  <a:gradFill>
                    <a:gsLst>
                      <a:gs pos="1250">
                        <a:srgbClr val="EFEFEF"/>
                      </a:gs>
                      <a:gs pos="10417">
                        <a:srgbClr val="EFEFEF"/>
                      </a:gs>
                    </a:gsLst>
                    <a:lin ang="5400000" scaled="0"/>
                  </a:gradFill>
                  <a:latin typeface="Segoe UI Light"/>
                </a:rPr>
              </a:br>
              <a:r>
                <a:rPr lang="en-US" sz="2352" spc="-49" dirty="0">
                  <a:gradFill>
                    <a:gsLst>
                      <a:gs pos="1250">
                        <a:srgbClr val="EFEFEF"/>
                      </a:gs>
                      <a:gs pos="10417">
                        <a:srgbClr val="EFEFEF"/>
                      </a:gs>
                    </a:gsLst>
                    <a:lin ang="5400000" scaled="0"/>
                  </a:gradFill>
                  <a:latin typeface="Segoe UI Light"/>
                </a:rPr>
                <a:t>IT investments?</a:t>
              </a:r>
            </a:p>
          </p:txBody>
        </p:sp>
        <p:sp>
          <p:nvSpPr>
            <p:cNvPr id="25" name="Freeform 8"/>
            <p:cNvSpPr>
              <a:spLocks noEditPoints="1"/>
            </p:cNvSpPr>
            <p:nvPr/>
          </p:nvSpPr>
          <p:spPr bwMode="auto">
            <a:xfrm>
              <a:off x="8381151" y="2243879"/>
              <a:ext cx="813294" cy="422098"/>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45" name="Group 44"/>
          <p:cNvGrpSpPr/>
          <p:nvPr/>
        </p:nvGrpSpPr>
        <p:grpSpPr>
          <a:xfrm>
            <a:off x="8090617" y="3250487"/>
            <a:ext cx="4107062" cy="1435534"/>
            <a:chOff x="8255001" y="3315121"/>
            <a:chExt cx="4190508" cy="1464701"/>
          </a:xfrm>
        </p:grpSpPr>
        <p:sp>
          <p:nvSpPr>
            <p:cNvPr id="40" name="Rectangle 39"/>
            <p:cNvSpPr/>
            <p:nvPr/>
          </p:nvSpPr>
          <p:spPr bwMode="auto">
            <a:xfrm>
              <a:off x="8255001" y="3315121"/>
              <a:ext cx="4190508" cy="1464701"/>
            </a:xfrm>
            <a:prstGeom prst="rect">
              <a:avLst/>
            </a:prstGeom>
            <a:solidFill>
              <a:schemeClr val="bg1">
                <a:lumMod val="10000"/>
                <a:alpha val="9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430" tIns="143391" rIns="0" bIns="143391" numCol="1" spcCol="0" rtlCol="0" fromWordArt="0" anchor="ctr" anchorCtr="0" forceAA="0" compatLnSpc="1">
              <a:prstTxWarp prst="textNoShape">
                <a:avLst/>
              </a:prstTxWarp>
              <a:noAutofit/>
            </a:bodyPr>
            <a:lstStyle/>
            <a:p>
              <a:pPr marL="0" lvl="1" defTabSz="895908" fontAlgn="base">
                <a:lnSpc>
                  <a:spcPct val="90000"/>
                </a:lnSpc>
                <a:spcBef>
                  <a:spcPct val="0"/>
                </a:spcBef>
                <a:spcAft>
                  <a:spcPct val="0"/>
                </a:spcAft>
              </a:pPr>
              <a:r>
                <a:rPr lang="en-US" sz="2352" spc="-49" dirty="0">
                  <a:gradFill>
                    <a:gsLst>
                      <a:gs pos="1250">
                        <a:srgbClr val="EFEFEF"/>
                      </a:gs>
                      <a:gs pos="10417">
                        <a:srgbClr val="EFEFEF"/>
                      </a:gs>
                    </a:gsLst>
                    <a:lin ang="5400000" scaled="0"/>
                  </a:gradFill>
                  <a:latin typeface="Segoe UI Light"/>
                </a:rPr>
                <a:t>What about </a:t>
              </a:r>
              <a:br>
                <a:rPr lang="en-US" sz="2352" spc="-49" dirty="0">
                  <a:gradFill>
                    <a:gsLst>
                      <a:gs pos="1250">
                        <a:srgbClr val="EFEFEF"/>
                      </a:gs>
                      <a:gs pos="10417">
                        <a:srgbClr val="EFEFEF"/>
                      </a:gs>
                    </a:gsLst>
                    <a:lin ang="5400000" scaled="0"/>
                  </a:gradFill>
                  <a:latin typeface="Segoe UI Light"/>
                </a:rPr>
              </a:br>
              <a:r>
                <a:rPr lang="en-US" sz="2352" spc="-49" dirty="0">
                  <a:gradFill>
                    <a:gsLst>
                      <a:gs pos="1250">
                        <a:srgbClr val="EFEFEF"/>
                      </a:gs>
                      <a:gs pos="10417">
                        <a:srgbClr val="EFEFEF"/>
                      </a:gs>
                    </a:gsLst>
                    <a:lin ang="5400000" scaled="0"/>
                  </a:gradFill>
                  <a:latin typeface="Segoe UI Light"/>
                </a:rPr>
                <a:t>my heterogeneous, </a:t>
              </a:r>
              <a:br>
                <a:rPr lang="en-US" sz="2352" spc="-49" dirty="0">
                  <a:gradFill>
                    <a:gsLst>
                      <a:gs pos="1250">
                        <a:srgbClr val="EFEFEF"/>
                      </a:gs>
                      <a:gs pos="10417">
                        <a:srgbClr val="EFEFEF"/>
                      </a:gs>
                    </a:gsLst>
                    <a:lin ang="5400000" scaled="0"/>
                  </a:gradFill>
                  <a:latin typeface="Segoe UI Light"/>
                </a:rPr>
              </a:br>
              <a:r>
                <a:rPr lang="en-US" sz="2352" spc="-49" dirty="0">
                  <a:gradFill>
                    <a:gsLst>
                      <a:gs pos="1250">
                        <a:srgbClr val="EFEFEF"/>
                      </a:gs>
                      <a:gs pos="10417">
                        <a:srgbClr val="EFEFEF"/>
                      </a:gs>
                    </a:gsLst>
                    <a:lin ang="5400000" scaled="0"/>
                  </a:gradFill>
                  <a:latin typeface="Segoe UI Light"/>
                </a:rPr>
                <a:t>complex IT landscape?</a:t>
              </a:r>
            </a:p>
          </p:txBody>
        </p:sp>
        <p:sp>
          <p:nvSpPr>
            <p:cNvPr id="44" name="Freeform 20"/>
            <p:cNvSpPr>
              <a:spLocks noEditPoints="1"/>
            </p:cNvSpPr>
            <p:nvPr/>
          </p:nvSpPr>
          <p:spPr bwMode="auto">
            <a:xfrm>
              <a:off x="8381151" y="3758884"/>
              <a:ext cx="840256" cy="577175"/>
            </a:xfrm>
            <a:custGeom>
              <a:avLst/>
              <a:gdLst>
                <a:gd name="T0" fmla="*/ 485 w 485"/>
                <a:gd name="T1" fmla="*/ 245 h 332"/>
                <a:gd name="T2" fmla="*/ 466 w 485"/>
                <a:gd name="T3" fmla="*/ 259 h 332"/>
                <a:gd name="T4" fmla="*/ 461 w 485"/>
                <a:gd name="T5" fmla="*/ 266 h 332"/>
                <a:gd name="T6" fmla="*/ 430 w 485"/>
                <a:gd name="T7" fmla="*/ 291 h 332"/>
                <a:gd name="T8" fmla="*/ 370 w 485"/>
                <a:gd name="T9" fmla="*/ 315 h 332"/>
                <a:gd name="T10" fmla="*/ 273 w 485"/>
                <a:gd name="T11" fmla="*/ 328 h 332"/>
                <a:gd name="T12" fmla="*/ 76 w 485"/>
                <a:gd name="T13" fmla="*/ 293 h 332"/>
                <a:gd name="T14" fmla="*/ 76 w 485"/>
                <a:gd name="T15" fmla="*/ 220 h 332"/>
                <a:gd name="T16" fmla="*/ 144 w 485"/>
                <a:gd name="T17" fmla="*/ 191 h 332"/>
                <a:gd name="T18" fmla="*/ 210 w 485"/>
                <a:gd name="T19" fmla="*/ 196 h 332"/>
                <a:gd name="T20" fmla="*/ 264 w 485"/>
                <a:gd name="T21" fmla="*/ 201 h 332"/>
                <a:gd name="T22" fmla="*/ 320 w 485"/>
                <a:gd name="T23" fmla="*/ 193 h 332"/>
                <a:gd name="T24" fmla="*/ 354 w 485"/>
                <a:gd name="T25" fmla="*/ 214 h 332"/>
                <a:gd name="T26" fmla="*/ 325 w 485"/>
                <a:gd name="T27" fmla="*/ 235 h 332"/>
                <a:gd name="T28" fmla="*/ 281 w 485"/>
                <a:gd name="T29" fmla="*/ 233 h 332"/>
                <a:gd name="T30" fmla="*/ 233 w 485"/>
                <a:gd name="T31" fmla="*/ 246 h 332"/>
                <a:gd name="T32" fmla="*/ 286 w 485"/>
                <a:gd name="T33" fmla="*/ 270 h 332"/>
                <a:gd name="T34" fmla="*/ 361 w 485"/>
                <a:gd name="T35" fmla="*/ 272 h 332"/>
                <a:gd name="T36" fmla="*/ 412 w 485"/>
                <a:gd name="T37" fmla="*/ 257 h 332"/>
                <a:gd name="T38" fmla="*/ 464 w 485"/>
                <a:gd name="T39" fmla="*/ 232 h 332"/>
                <a:gd name="T40" fmla="*/ 485 w 485"/>
                <a:gd name="T41" fmla="*/ 245 h 332"/>
                <a:gd name="T42" fmla="*/ 55 w 485"/>
                <a:gd name="T43" fmla="*/ 200 h 332"/>
                <a:gd name="T44" fmla="*/ 0 w 485"/>
                <a:gd name="T45" fmla="*/ 200 h 332"/>
                <a:gd name="T46" fmla="*/ 0 w 485"/>
                <a:gd name="T47" fmla="*/ 307 h 332"/>
                <a:gd name="T48" fmla="*/ 55 w 485"/>
                <a:gd name="T49" fmla="*/ 307 h 332"/>
                <a:gd name="T50" fmla="*/ 63 w 485"/>
                <a:gd name="T51" fmla="*/ 299 h 332"/>
                <a:gd name="T52" fmla="*/ 63 w 485"/>
                <a:gd name="T53" fmla="*/ 206 h 332"/>
                <a:gd name="T54" fmla="*/ 55 w 485"/>
                <a:gd name="T55" fmla="*/ 200 h 332"/>
                <a:gd name="T56" fmla="*/ 426 w 485"/>
                <a:gd name="T57" fmla="*/ 124 h 332"/>
                <a:gd name="T58" fmla="*/ 364 w 485"/>
                <a:gd name="T59" fmla="*/ 0 h 332"/>
                <a:gd name="T60" fmla="*/ 336 w 485"/>
                <a:gd name="T61" fmla="*/ 57 h 332"/>
                <a:gd name="T62" fmla="*/ 336 w 485"/>
                <a:gd name="T63" fmla="*/ 15 h 332"/>
                <a:gd name="T64" fmla="*/ 196 w 485"/>
                <a:gd name="T65" fmla="*/ 15 h 332"/>
                <a:gd name="T66" fmla="*/ 196 w 485"/>
                <a:gd name="T67" fmla="*/ 33 h 332"/>
                <a:gd name="T68" fmla="*/ 162 w 485"/>
                <a:gd name="T69" fmla="*/ 22 h 332"/>
                <a:gd name="T70" fmla="*/ 101 w 485"/>
                <a:gd name="T71" fmla="*/ 82 h 332"/>
                <a:gd name="T72" fmla="*/ 162 w 485"/>
                <a:gd name="T73" fmla="*/ 143 h 332"/>
                <a:gd name="T74" fmla="*/ 196 w 485"/>
                <a:gd name="T75" fmla="*/ 132 h 332"/>
                <a:gd name="T76" fmla="*/ 196 w 485"/>
                <a:gd name="T77" fmla="*/ 155 h 332"/>
                <a:gd name="T78" fmla="*/ 336 w 485"/>
                <a:gd name="T79" fmla="*/ 155 h 332"/>
                <a:gd name="T80" fmla="*/ 336 w 485"/>
                <a:gd name="T81" fmla="*/ 124 h 332"/>
                <a:gd name="T82" fmla="*/ 426 w 485"/>
                <a:gd name="T83" fmla="*/ 1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 h="332">
                  <a:moveTo>
                    <a:pt x="485" y="245"/>
                  </a:moveTo>
                  <a:cubicBezTo>
                    <a:pt x="485" y="245"/>
                    <a:pt x="483" y="246"/>
                    <a:pt x="466" y="259"/>
                  </a:cubicBezTo>
                  <a:cubicBezTo>
                    <a:pt x="466" y="259"/>
                    <a:pt x="462" y="266"/>
                    <a:pt x="461" y="266"/>
                  </a:cubicBezTo>
                  <a:cubicBezTo>
                    <a:pt x="453" y="272"/>
                    <a:pt x="445" y="280"/>
                    <a:pt x="430" y="291"/>
                  </a:cubicBezTo>
                  <a:cubicBezTo>
                    <a:pt x="415" y="293"/>
                    <a:pt x="385" y="307"/>
                    <a:pt x="370" y="315"/>
                  </a:cubicBezTo>
                  <a:cubicBezTo>
                    <a:pt x="343" y="314"/>
                    <a:pt x="303" y="320"/>
                    <a:pt x="273" y="328"/>
                  </a:cubicBezTo>
                  <a:cubicBezTo>
                    <a:pt x="231" y="322"/>
                    <a:pt x="226" y="332"/>
                    <a:pt x="76" y="293"/>
                  </a:cubicBezTo>
                  <a:cubicBezTo>
                    <a:pt x="76" y="293"/>
                    <a:pt x="76" y="233"/>
                    <a:pt x="76" y="220"/>
                  </a:cubicBezTo>
                  <a:cubicBezTo>
                    <a:pt x="104" y="214"/>
                    <a:pt x="112" y="196"/>
                    <a:pt x="144" y="191"/>
                  </a:cubicBezTo>
                  <a:cubicBezTo>
                    <a:pt x="167" y="188"/>
                    <a:pt x="188" y="190"/>
                    <a:pt x="210" y="196"/>
                  </a:cubicBezTo>
                  <a:cubicBezTo>
                    <a:pt x="225" y="201"/>
                    <a:pt x="239" y="204"/>
                    <a:pt x="264" y="201"/>
                  </a:cubicBezTo>
                  <a:cubicBezTo>
                    <a:pt x="285" y="200"/>
                    <a:pt x="293" y="193"/>
                    <a:pt x="320" y="193"/>
                  </a:cubicBezTo>
                  <a:cubicBezTo>
                    <a:pt x="338" y="193"/>
                    <a:pt x="356" y="204"/>
                    <a:pt x="354" y="214"/>
                  </a:cubicBezTo>
                  <a:cubicBezTo>
                    <a:pt x="354" y="224"/>
                    <a:pt x="336" y="233"/>
                    <a:pt x="325" y="235"/>
                  </a:cubicBezTo>
                  <a:cubicBezTo>
                    <a:pt x="299" y="235"/>
                    <a:pt x="306" y="233"/>
                    <a:pt x="281" y="233"/>
                  </a:cubicBezTo>
                  <a:cubicBezTo>
                    <a:pt x="252" y="233"/>
                    <a:pt x="251" y="238"/>
                    <a:pt x="233" y="246"/>
                  </a:cubicBezTo>
                  <a:cubicBezTo>
                    <a:pt x="251" y="251"/>
                    <a:pt x="262" y="257"/>
                    <a:pt x="286" y="270"/>
                  </a:cubicBezTo>
                  <a:cubicBezTo>
                    <a:pt x="312" y="267"/>
                    <a:pt x="338" y="270"/>
                    <a:pt x="361" y="272"/>
                  </a:cubicBezTo>
                  <a:cubicBezTo>
                    <a:pt x="380" y="267"/>
                    <a:pt x="390" y="259"/>
                    <a:pt x="412" y="257"/>
                  </a:cubicBezTo>
                  <a:cubicBezTo>
                    <a:pt x="427" y="246"/>
                    <a:pt x="446" y="228"/>
                    <a:pt x="464" y="232"/>
                  </a:cubicBezTo>
                  <a:cubicBezTo>
                    <a:pt x="474" y="233"/>
                    <a:pt x="485" y="245"/>
                    <a:pt x="485" y="245"/>
                  </a:cubicBezTo>
                  <a:close/>
                  <a:moveTo>
                    <a:pt x="55" y="200"/>
                  </a:moveTo>
                  <a:cubicBezTo>
                    <a:pt x="0" y="200"/>
                    <a:pt x="0" y="200"/>
                    <a:pt x="0" y="200"/>
                  </a:cubicBezTo>
                  <a:cubicBezTo>
                    <a:pt x="0" y="307"/>
                    <a:pt x="0" y="307"/>
                    <a:pt x="0" y="307"/>
                  </a:cubicBezTo>
                  <a:cubicBezTo>
                    <a:pt x="55" y="307"/>
                    <a:pt x="55" y="307"/>
                    <a:pt x="55" y="307"/>
                  </a:cubicBezTo>
                  <a:cubicBezTo>
                    <a:pt x="60" y="307"/>
                    <a:pt x="63" y="304"/>
                    <a:pt x="63" y="299"/>
                  </a:cubicBezTo>
                  <a:cubicBezTo>
                    <a:pt x="63" y="206"/>
                    <a:pt x="63" y="206"/>
                    <a:pt x="63" y="206"/>
                  </a:cubicBezTo>
                  <a:cubicBezTo>
                    <a:pt x="63" y="203"/>
                    <a:pt x="60" y="200"/>
                    <a:pt x="55" y="200"/>
                  </a:cubicBezTo>
                  <a:close/>
                  <a:moveTo>
                    <a:pt x="426" y="124"/>
                  </a:moveTo>
                  <a:cubicBezTo>
                    <a:pt x="364" y="0"/>
                    <a:pt x="364" y="0"/>
                    <a:pt x="364" y="0"/>
                  </a:cubicBezTo>
                  <a:cubicBezTo>
                    <a:pt x="336" y="57"/>
                    <a:pt x="336" y="57"/>
                    <a:pt x="336" y="57"/>
                  </a:cubicBezTo>
                  <a:cubicBezTo>
                    <a:pt x="336" y="15"/>
                    <a:pt x="336" y="15"/>
                    <a:pt x="336" y="15"/>
                  </a:cubicBezTo>
                  <a:cubicBezTo>
                    <a:pt x="196" y="15"/>
                    <a:pt x="196" y="15"/>
                    <a:pt x="196" y="15"/>
                  </a:cubicBezTo>
                  <a:cubicBezTo>
                    <a:pt x="196" y="33"/>
                    <a:pt x="196" y="33"/>
                    <a:pt x="196" y="33"/>
                  </a:cubicBezTo>
                  <a:cubicBezTo>
                    <a:pt x="187" y="26"/>
                    <a:pt x="175" y="22"/>
                    <a:pt x="162" y="22"/>
                  </a:cubicBezTo>
                  <a:cubicBezTo>
                    <a:pt x="128" y="22"/>
                    <a:pt x="101" y="49"/>
                    <a:pt x="101" y="82"/>
                  </a:cubicBezTo>
                  <a:cubicBezTo>
                    <a:pt x="101" y="116"/>
                    <a:pt x="128" y="143"/>
                    <a:pt x="162" y="143"/>
                  </a:cubicBezTo>
                  <a:cubicBezTo>
                    <a:pt x="175" y="143"/>
                    <a:pt x="187" y="138"/>
                    <a:pt x="196" y="132"/>
                  </a:cubicBezTo>
                  <a:cubicBezTo>
                    <a:pt x="196" y="155"/>
                    <a:pt x="196" y="155"/>
                    <a:pt x="196" y="155"/>
                  </a:cubicBezTo>
                  <a:cubicBezTo>
                    <a:pt x="336" y="155"/>
                    <a:pt x="336" y="155"/>
                    <a:pt x="336" y="155"/>
                  </a:cubicBezTo>
                  <a:cubicBezTo>
                    <a:pt x="336" y="124"/>
                    <a:pt x="336" y="124"/>
                    <a:pt x="336" y="124"/>
                  </a:cubicBezTo>
                  <a:lnTo>
                    <a:pt x="426"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Tree>
    <p:extLst>
      <p:ext uri="{BB962C8B-B14F-4D97-AF65-F5344CB8AC3E}">
        <p14:creationId xmlns:p14="http://schemas.microsoft.com/office/powerpoint/2010/main" val="200061296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90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400" fill="hold"/>
                                        <p:tgtEl>
                                          <p:spTgt spid="65"/>
                                        </p:tgtEl>
                                        <p:attrNameLst>
                                          <p:attrName>ppt_x</p:attrName>
                                        </p:attrNameLst>
                                      </p:cBhvr>
                                      <p:tavLst>
                                        <p:tav tm="0">
                                          <p:val>
                                            <p:strVal val="#ppt_x"/>
                                          </p:val>
                                        </p:tav>
                                        <p:tav tm="100000">
                                          <p:val>
                                            <p:strVal val="#ppt_x"/>
                                          </p:val>
                                        </p:tav>
                                      </p:tavLst>
                                    </p:anim>
                                    <p:anim calcmode="lin" valueType="num">
                                      <p:cBhvr additive="base">
                                        <p:cTn id="12" dur="4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8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1+#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53" presetClass="entr" presetSubtype="16"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 calcmode="lin" valueType="num">
                                      <p:cBhvr>
                                        <p:cTn id="25" dur="250" fill="hold"/>
                                        <p:tgtEl>
                                          <p:spTgt spid="2"/>
                                        </p:tgtEl>
                                        <p:attrNameLst>
                                          <p:attrName>ppt_w</p:attrName>
                                        </p:attrNameLst>
                                      </p:cBhvr>
                                      <p:tavLst>
                                        <p:tav tm="0">
                                          <p:val>
                                            <p:fltVal val="0"/>
                                          </p:val>
                                        </p:tav>
                                        <p:tav tm="100000">
                                          <p:val>
                                            <p:strVal val="#ppt_w"/>
                                          </p:val>
                                        </p:tav>
                                      </p:tavLst>
                                    </p:anim>
                                    <p:anim calcmode="lin" valueType="num">
                                      <p:cBhvr>
                                        <p:cTn id="26" dur="250" fill="hold"/>
                                        <p:tgtEl>
                                          <p:spTgt spid="2"/>
                                        </p:tgtEl>
                                        <p:attrNameLst>
                                          <p:attrName>ppt_h</p:attrName>
                                        </p:attrNameLst>
                                      </p:cBhvr>
                                      <p:tavLst>
                                        <p:tav tm="0">
                                          <p:val>
                                            <p:fltVal val="0"/>
                                          </p:val>
                                        </p:tav>
                                        <p:tav tm="100000">
                                          <p:val>
                                            <p:strVal val="#ppt_h"/>
                                          </p:val>
                                        </p:tav>
                                      </p:tavLst>
                                    </p:anim>
                                    <p:animEffect transition="in" filter="fade">
                                      <p:cBhvr>
                                        <p:cTn id="27" dur="250"/>
                                        <p:tgtEl>
                                          <p:spTgt spid="2"/>
                                        </p:tgtEl>
                                      </p:cBhvr>
                                    </p:animEffect>
                                  </p:childTnLst>
                                </p:cTn>
                              </p:par>
                              <p:par>
                                <p:cTn id="28" presetID="6" presetClass="emph" presetSubtype="0" decel="100000" fill="hold" nodeType="withEffect">
                                  <p:stCondLst>
                                    <p:cond delay="700"/>
                                  </p:stCondLst>
                                  <p:childTnLst>
                                    <p:animScale>
                                      <p:cBhvr>
                                        <p:cTn id="29" dur="250" fill="hold"/>
                                        <p:tgtEl>
                                          <p:spTgt spid="2"/>
                                        </p:tgtEl>
                                      </p:cBhvr>
                                      <p:by x="110000" y="110000"/>
                                    </p:animScale>
                                  </p:childTnLst>
                                </p:cTn>
                              </p:par>
                              <p:par>
                                <p:cTn id="30" presetID="6" presetClass="emph" presetSubtype="0" decel="100000" fill="hold" nodeType="withEffect">
                                  <p:stCondLst>
                                    <p:cond delay="800"/>
                                  </p:stCondLst>
                                  <p:childTnLst>
                                    <p:animScale>
                                      <p:cBhvr>
                                        <p:cTn id="31" dur="250" fill="hold"/>
                                        <p:tgtEl>
                                          <p:spTgt spid="2"/>
                                        </p:tgtEl>
                                      </p:cBhvr>
                                      <p:by x="91000" y="91000"/>
                                    </p:animScale>
                                  </p:childTnLst>
                                </p:cTn>
                              </p:par>
                              <p:par>
                                <p:cTn id="32" presetID="53" presetClass="entr" presetSubtype="16" fill="hold" nodeType="withEffect">
                                  <p:stCondLst>
                                    <p:cond delay="500"/>
                                  </p:stCondLst>
                                  <p:childTnLst>
                                    <p:set>
                                      <p:cBhvr>
                                        <p:cTn id="33" dur="1" fill="hold">
                                          <p:stCondLst>
                                            <p:cond delay="0"/>
                                          </p:stCondLst>
                                        </p:cTn>
                                        <p:tgtEl>
                                          <p:spTgt spid="69"/>
                                        </p:tgtEl>
                                        <p:attrNameLst>
                                          <p:attrName>style.visibility</p:attrName>
                                        </p:attrNameLst>
                                      </p:cBhvr>
                                      <p:to>
                                        <p:strVal val="visible"/>
                                      </p:to>
                                    </p:set>
                                    <p:anim calcmode="lin" valueType="num">
                                      <p:cBhvr>
                                        <p:cTn id="34" dur="250" fill="hold"/>
                                        <p:tgtEl>
                                          <p:spTgt spid="69"/>
                                        </p:tgtEl>
                                        <p:attrNameLst>
                                          <p:attrName>ppt_w</p:attrName>
                                        </p:attrNameLst>
                                      </p:cBhvr>
                                      <p:tavLst>
                                        <p:tav tm="0">
                                          <p:val>
                                            <p:fltVal val="0"/>
                                          </p:val>
                                        </p:tav>
                                        <p:tav tm="100000">
                                          <p:val>
                                            <p:strVal val="#ppt_w"/>
                                          </p:val>
                                        </p:tav>
                                      </p:tavLst>
                                    </p:anim>
                                    <p:anim calcmode="lin" valueType="num">
                                      <p:cBhvr>
                                        <p:cTn id="35" dur="250" fill="hold"/>
                                        <p:tgtEl>
                                          <p:spTgt spid="69"/>
                                        </p:tgtEl>
                                        <p:attrNameLst>
                                          <p:attrName>ppt_h</p:attrName>
                                        </p:attrNameLst>
                                      </p:cBhvr>
                                      <p:tavLst>
                                        <p:tav tm="0">
                                          <p:val>
                                            <p:fltVal val="0"/>
                                          </p:val>
                                        </p:tav>
                                        <p:tav tm="100000">
                                          <p:val>
                                            <p:strVal val="#ppt_h"/>
                                          </p:val>
                                        </p:tav>
                                      </p:tavLst>
                                    </p:anim>
                                    <p:animEffect transition="in" filter="fade">
                                      <p:cBhvr>
                                        <p:cTn id="36" dur="250"/>
                                        <p:tgtEl>
                                          <p:spTgt spid="69"/>
                                        </p:tgtEl>
                                      </p:cBhvr>
                                    </p:animEffect>
                                  </p:childTnLst>
                                </p:cTn>
                              </p:par>
                              <p:par>
                                <p:cTn id="37" presetID="6" presetClass="emph" presetSubtype="0" decel="100000" fill="hold" nodeType="withEffect">
                                  <p:stCondLst>
                                    <p:cond delay="700"/>
                                  </p:stCondLst>
                                  <p:childTnLst>
                                    <p:animScale>
                                      <p:cBhvr>
                                        <p:cTn id="38" dur="250" fill="hold"/>
                                        <p:tgtEl>
                                          <p:spTgt spid="69"/>
                                        </p:tgtEl>
                                      </p:cBhvr>
                                      <p:by x="110000" y="110000"/>
                                    </p:animScale>
                                  </p:childTnLst>
                                </p:cTn>
                              </p:par>
                              <p:par>
                                <p:cTn id="39" presetID="6" presetClass="emph" presetSubtype="0" decel="100000" fill="hold" nodeType="withEffect">
                                  <p:stCondLst>
                                    <p:cond delay="800"/>
                                  </p:stCondLst>
                                  <p:childTnLst>
                                    <p:animScale>
                                      <p:cBhvr>
                                        <p:cTn id="40" dur="250" fill="hold"/>
                                        <p:tgtEl>
                                          <p:spTgt spid="69"/>
                                        </p:tgtEl>
                                      </p:cBhvr>
                                      <p:by x="91000" y="91000"/>
                                    </p:animScale>
                                  </p:childTnLst>
                                </p:cTn>
                              </p:par>
                              <p:par>
                                <p:cTn id="41" presetID="53" presetClass="entr" presetSubtype="16" fill="hold" nodeType="withEffect">
                                  <p:stCondLst>
                                    <p:cond delay="500"/>
                                  </p:stCondLst>
                                  <p:childTnLst>
                                    <p:set>
                                      <p:cBhvr>
                                        <p:cTn id="42" dur="1" fill="hold">
                                          <p:stCondLst>
                                            <p:cond delay="0"/>
                                          </p:stCondLst>
                                        </p:cTn>
                                        <p:tgtEl>
                                          <p:spTgt spid="98"/>
                                        </p:tgtEl>
                                        <p:attrNameLst>
                                          <p:attrName>style.visibility</p:attrName>
                                        </p:attrNameLst>
                                      </p:cBhvr>
                                      <p:to>
                                        <p:strVal val="visible"/>
                                      </p:to>
                                    </p:set>
                                    <p:anim calcmode="lin" valueType="num">
                                      <p:cBhvr>
                                        <p:cTn id="43" dur="250" fill="hold"/>
                                        <p:tgtEl>
                                          <p:spTgt spid="98"/>
                                        </p:tgtEl>
                                        <p:attrNameLst>
                                          <p:attrName>ppt_w</p:attrName>
                                        </p:attrNameLst>
                                      </p:cBhvr>
                                      <p:tavLst>
                                        <p:tav tm="0">
                                          <p:val>
                                            <p:fltVal val="0"/>
                                          </p:val>
                                        </p:tav>
                                        <p:tav tm="100000">
                                          <p:val>
                                            <p:strVal val="#ppt_w"/>
                                          </p:val>
                                        </p:tav>
                                      </p:tavLst>
                                    </p:anim>
                                    <p:anim calcmode="lin" valueType="num">
                                      <p:cBhvr>
                                        <p:cTn id="44" dur="250" fill="hold"/>
                                        <p:tgtEl>
                                          <p:spTgt spid="98"/>
                                        </p:tgtEl>
                                        <p:attrNameLst>
                                          <p:attrName>ppt_h</p:attrName>
                                        </p:attrNameLst>
                                      </p:cBhvr>
                                      <p:tavLst>
                                        <p:tav tm="0">
                                          <p:val>
                                            <p:fltVal val="0"/>
                                          </p:val>
                                        </p:tav>
                                        <p:tav tm="100000">
                                          <p:val>
                                            <p:strVal val="#ppt_h"/>
                                          </p:val>
                                        </p:tav>
                                      </p:tavLst>
                                    </p:anim>
                                    <p:animEffect transition="in" filter="fade">
                                      <p:cBhvr>
                                        <p:cTn id="45" dur="250"/>
                                        <p:tgtEl>
                                          <p:spTgt spid="98"/>
                                        </p:tgtEl>
                                      </p:cBhvr>
                                    </p:animEffect>
                                  </p:childTnLst>
                                </p:cTn>
                              </p:par>
                              <p:par>
                                <p:cTn id="46" presetID="6" presetClass="emph" presetSubtype="0" decel="100000" fill="hold" nodeType="withEffect">
                                  <p:stCondLst>
                                    <p:cond delay="700"/>
                                  </p:stCondLst>
                                  <p:childTnLst>
                                    <p:animScale>
                                      <p:cBhvr>
                                        <p:cTn id="47" dur="250" fill="hold"/>
                                        <p:tgtEl>
                                          <p:spTgt spid="98"/>
                                        </p:tgtEl>
                                      </p:cBhvr>
                                      <p:by x="110000" y="110000"/>
                                    </p:animScale>
                                  </p:childTnLst>
                                </p:cTn>
                              </p:par>
                              <p:par>
                                <p:cTn id="48" presetID="6" presetClass="emph" presetSubtype="0" decel="100000" fill="hold" nodeType="withEffect">
                                  <p:stCondLst>
                                    <p:cond delay="800"/>
                                  </p:stCondLst>
                                  <p:childTnLst>
                                    <p:animScale>
                                      <p:cBhvr>
                                        <p:cTn id="49" dur="250" fill="hold"/>
                                        <p:tgtEl>
                                          <p:spTgt spid="98"/>
                                        </p:tgtEl>
                                      </p:cBhvr>
                                      <p:by x="91000" y="91000"/>
                                    </p:animScale>
                                  </p:childTnLst>
                                </p:cTn>
                              </p:par>
                              <p:par>
                                <p:cTn id="50" presetID="53" presetClass="entr" presetSubtype="16" fill="hold" nodeType="withEffect">
                                  <p:stCondLst>
                                    <p:cond delay="500"/>
                                  </p:stCondLst>
                                  <p:childTnLst>
                                    <p:set>
                                      <p:cBhvr>
                                        <p:cTn id="51" dur="1" fill="hold">
                                          <p:stCondLst>
                                            <p:cond delay="0"/>
                                          </p:stCondLst>
                                        </p:cTn>
                                        <p:tgtEl>
                                          <p:spTgt spid="109"/>
                                        </p:tgtEl>
                                        <p:attrNameLst>
                                          <p:attrName>style.visibility</p:attrName>
                                        </p:attrNameLst>
                                      </p:cBhvr>
                                      <p:to>
                                        <p:strVal val="visible"/>
                                      </p:to>
                                    </p:set>
                                    <p:anim calcmode="lin" valueType="num">
                                      <p:cBhvr>
                                        <p:cTn id="52" dur="250" fill="hold"/>
                                        <p:tgtEl>
                                          <p:spTgt spid="109"/>
                                        </p:tgtEl>
                                        <p:attrNameLst>
                                          <p:attrName>ppt_w</p:attrName>
                                        </p:attrNameLst>
                                      </p:cBhvr>
                                      <p:tavLst>
                                        <p:tav tm="0">
                                          <p:val>
                                            <p:fltVal val="0"/>
                                          </p:val>
                                        </p:tav>
                                        <p:tav tm="100000">
                                          <p:val>
                                            <p:strVal val="#ppt_w"/>
                                          </p:val>
                                        </p:tav>
                                      </p:tavLst>
                                    </p:anim>
                                    <p:anim calcmode="lin" valueType="num">
                                      <p:cBhvr>
                                        <p:cTn id="53" dur="250" fill="hold"/>
                                        <p:tgtEl>
                                          <p:spTgt spid="109"/>
                                        </p:tgtEl>
                                        <p:attrNameLst>
                                          <p:attrName>ppt_h</p:attrName>
                                        </p:attrNameLst>
                                      </p:cBhvr>
                                      <p:tavLst>
                                        <p:tav tm="0">
                                          <p:val>
                                            <p:fltVal val="0"/>
                                          </p:val>
                                        </p:tav>
                                        <p:tav tm="100000">
                                          <p:val>
                                            <p:strVal val="#ppt_h"/>
                                          </p:val>
                                        </p:tav>
                                      </p:tavLst>
                                    </p:anim>
                                    <p:animEffect transition="in" filter="fade">
                                      <p:cBhvr>
                                        <p:cTn id="54" dur="250"/>
                                        <p:tgtEl>
                                          <p:spTgt spid="109"/>
                                        </p:tgtEl>
                                      </p:cBhvr>
                                    </p:animEffect>
                                  </p:childTnLst>
                                </p:cTn>
                              </p:par>
                              <p:par>
                                <p:cTn id="55" presetID="6" presetClass="emph" presetSubtype="0" decel="100000" fill="hold" nodeType="withEffect">
                                  <p:stCondLst>
                                    <p:cond delay="700"/>
                                  </p:stCondLst>
                                  <p:childTnLst>
                                    <p:animScale>
                                      <p:cBhvr>
                                        <p:cTn id="56" dur="250" fill="hold"/>
                                        <p:tgtEl>
                                          <p:spTgt spid="109"/>
                                        </p:tgtEl>
                                      </p:cBhvr>
                                      <p:by x="110000" y="110000"/>
                                    </p:animScale>
                                  </p:childTnLst>
                                </p:cTn>
                              </p:par>
                              <p:par>
                                <p:cTn id="57" presetID="6" presetClass="emph" presetSubtype="0" decel="100000" fill="hold" nodeType="withEffect">
                                  <p:stCondLst>
                                    <p:cond delay="800"/>
                                  </p:stCondLst>
                                  <p:childTnLst>
                                    <p:animScale>
                                      <p:cBhvr>
                                        <p:cTn id="58" dur="250" fill="hold"/>
                                        <p:tgtEl>
                                          <p:spTgt spid="109"/>
                                        </p:tgtEl>
                                      </p:cBhvr>
                                      <p:by x="91000" y="91000"/>
                                    </p:animScale>
                                  </p:childTnLst>
                                </p:cTn>
                              </p:par>
                            </p:childTnLst>
                          </p:cTn>
                        </p:par>
                      </p:childTnLst>
                    </p:cTn>
                  </p:par>
                  <p:par>
                    <p:cTn id="59" fill="hold">
                      <p:stCondLst>
                        <p:cond delay="indefinite"/>
                      </p:stCondLst>
                      <p:childTnLst>
                        <p:par>
                          <p:cTn id="60" fill="hold">
                            <p:stCondLst>
                              <p:cond delay="0"/>
                            </p:stCondLst>
                            <p:childTnLst>
                              <p:par>
                                <p:cTn id="61" presetID="2" presetClass="entr" presetSubtype="2" decel="100000"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1+#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cTn>
                              </p:par>
                              <p:par>
                                <p:cTn id="65" presetID="53" presetClass="entr" presetSubtype="16" fill="hold" nodeType="withEffect">
                                  <p:stCondLst>
                                    <p:cond delay="500"/>
                                  </p:stCondLst>
                                  <p:childTnLst>
                                    <p:set>
                                      <p:cBhvr>
                                        <p:cTn id="66" dur="1" fill="hold">
                                          <p:stCondLst>
                                            <p:cond delay="0"/>
                                          </p:stCondLst>
                                        </p:cTn>
                                        <p:tgtEl>
                                          <p:spTgt spid="4"/>
                                        </p:tgtEl>
                                        <p:attrNameLst>
                                          <p:attrName>style.visibility</p:attrName>
                                        </p:attrNameLst>
                                      </p:cBhvr>
                                      <p:to>
                                        <p:strVal val="visible"/>
                                      </p:to>
                                    </p:set>
                                    <p:anim calcmode="lin" valueType="num">
                                      <p:cBhvr>
                                        <p:cTn id="67" dur="250" fill="hold"/>
                                        <p:tgtEl>
                                          <p:spTgt spid="4"/>
                                        </p:tgtEl>
                                        <p:attrNameLst>
                                          <p:attrName>ppt_w</p:attrName>
                                        </p:attrNameLst>
                                      </p:cBhvr>
                                      <p:tavLst>
                                        <p:tav tm="0">
                                          <p:val>
                                            <p:fltVal val="0"/>
                                          </p:val>
                                        </p:tav>
                                        <p:tav tm="100000">
                                          <p:val>
                                            <p:strVal val="#ppt_w"/>
                                          </p:val>
                                        </p:tav>
                                      </p:tavLst>
                                    </p:anim>
                                    <p:anim calcmode="lin" valueType="num">
                                      <p:cBhvr>
                                        <p:cTn id="68" dur="250" fill="hold"/>
                                        <p:tgtEl>
                                          <p:spTgt spid="4"/>
                                        </p:tgtEl>
                                        <p:attrNameLst>
                                          <p:attrName>ppt_h</p:attrName>
                                        </p:attrNameLst>
                                      </p:cBhvr>
                                      <p:tavLst>
                                        <p:tav tm="0">
                                          <p:val>
                                            <p:fltVal val="0"/>
                                          </p:val>
                                        </p:tav>
                                        <p:tav tm="100000">
                                          <p:val>
                                            <p:strVal val="#ppt_h"/>
                                          </p:val>
                                        </p:tav>
                                      </p:tavLst>
                                    </p:anim>
                                    <p:animEffect transition="in" filter="fade">
                                      <p:cBhvr>
                                        <p:cTn id="69" dur="250"/>
                                        <p:tgtEl>
                                          <p:spTgt spid="4"/>
                                        </p:tgtEl>
                                      </p:cBhvr>
                                    </p:animEffect>
                                  </p:childTnLst>
                                </p:cTn>
                              </p:par>
                              <p:par>
                                <p:cTn id="70" presetID="6" presetClass="emph" presetSubtype="0" decel="100000" fill="hold" nodeType="withEffect">
                                  <p:stCondLst>
                                    <p:cond delay="700"/>
                                  </p:stCondLst>
                                  <p:childTnLst>
                                    <p:animScale>
                                      <p:cBhvr>
                                        <p:cTn id="71" dur="250" fill="hold"/>
                                        <p:tgtEl>
                                          <p:spTgt spid="4"/>
                                        </p:tgtEl>
                                      </p:cBhvr>
                                      <p:by x="110000" y="110000"/>
                                    </p:animScale>
                                  </p:childTnLst>
                                </p:cTn>
                              </p:par>
                              <p:par>
                                <p:cTn id="72" presetID="6" presetClass="emph" presetSubtype="0" decel="100000" fill="hold" nodeType="withEffect">
                                  <p:stCondLst>
                                    <p:cond delay="800"/>
                                  </p:stCondLst>
                                  <p:childTnLst>
                                    <p:animScale>
                                      <p:cBhvr>
                                        <p:cTn id="73" dur="250" fill="hold"/>
                                        <p:tgtEl>
                                          <p:spTgt spid="4"/>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Windows Azure Web Sites</a:t>
            </a:r>
            <a:endParaRPr lang="en-US" dirty="0"/>
          </a:p>
        </p:txBody>
      </p:sp>
    </p:spTree>
    <p:extLst>
      <p:ext uri="{BB962C8B-B14F-4D97-AF65-F5344CB8AC3E}">
        <p14:creationId xmlns:p14="http://schemas.microsoft.com/office/powerpoint/2010/main" val="41042083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Networking</a:t>
            </a:r>
            <a:endParaRPr lang="en-US" dirty="0"/>
          </a:p>
        </p:txBody>
      </p:sp>
      <p:sp>
        <p:nvSpPr>
          <p:cNvPr id="13" name="Content Placeholder 2"/>
          <p:cNvSpPr>
            <a:spLocks noGrp="1"/>
          </p:cNvSpPr>
          <p:nvPr>
            <p:ph type="body" sz="quarter" idx="4294967295"/>
          </p:nvPr>
        </p:nvSpPr>
        <p:spPr>
          <a:xfrm>
            <a:off x="5808663" y="3713163"/>
            <a:ext cx="6380162" cy="1882775"/>
          </a:xfrm>
          <a:prstGeom prst="rect">
            <a:avLst/>
          </a:prstGeom>
        </p:spPr>
        <p:txBody>
          <a:bodyPr/>
          <a:lstStyle/>
          <a:p>
            <a:pPr marL="3175" indent="0">
              <a:lnSpc>
                <a:spcPct val="100000"/>
              </a:lnSpc>
              <a:buNone/>
            </a:pPr>
            <a:r>
              <a:rPr lang="en-US" sz="2400" dirty="0" smtClean="0">
                <a:latin typeface="Segoe UI" panose="020B0502040204020203" pitchFamily="34" charset="0"/>
                <a:cs typeface="Segoe UI" panose="020B0502040204020203" pitchFamily="34" charset="0"/>
              </a:rPr>
              <a:t>Virtual Networks</a:t>
            </a:r>
          </a:p>
          <a:p>
            <a:pPr marL="3175" indent="0">
              <a:lnSpc>
                <a:spcPct val="100000"/>
              </a:lnSpc>
              <a:buNone/>
            </a:pPr>
            <a:r>
              <a:rPr lang="en-US" sz="2400" dirty="0" smtClean="0">
                <a:latin typeface="Segoe UI" panose="020B0502040204020203" pitchFamily="34" charset="0"/>
                <a:cs typeface="Segoe UI" panose="020B0502040204020203" pitchFamily="34" charset="0"/>
              </a:rPr>
              <a:t>VPNs – Site-to-Site, Point-to-Site</a:t>
            </a:r>
          </a:p>
          <a:p>
            <a:pPr marL="3175" indent="0">
              <a:lnSpc>
                <a:spcPct val="100000"/>
              </a:lnSpc>
              <a:buNone/>
            </a:pPr>
            <a:r>
              <a:rPr lang="en-US" sz="2400" dirty="0" smtClean="0">
                <a:latin typeface="Segoe UI" panose="020B0502040204020203" pitchFamily="34" charset="0"/>
                <a:cs typeface="Segoe UI" panose="020B0502040204020203" pitchFamily="34" charset="0"/>
              </a:rPr>
              <a:t>Endpoints – Ports, Load balancing, ACLs</a:t>
            </a:r>
          </a:p>
          <a:p>
            <a:pPr marL="3175" indent="0">
              <a:lnSpc>
                <a:spcPct val="100000"/>
              </a:lnSpc>
              <a:buNone/>
            </a:pPr>
            <a:endParaRPr lang="en-US" sz="2400" dirty="0" smtClean="0">
              <a:latin typeface="Segoe UI" panose="020B0502040204020203" pitchFamily="34" charset="0"/>
              <a:cs typeface="Segoe UI" panose="020B0502040204020203" pitchFamily="34" charset="0"/>
            </a:endParaRPr>
          </a:p>
        </p:txBody>
      </p:sp>
      <p:pic>
        <p:nvPicPr>
          <p:cNvPr id="4" name="Picture 3"/>
          <p:cNvPicPr>
            <a:picLocks noChangeAspect="1"/>
          </p:cNvPicPr>
          <p:nvPr/>
        </p:nvPicPr>
        <p:blipFill>
          <a:blip r:embed="rId3"/>
          <a:stretch>
            <a:fillRect/>
          </a:stretch>
        </p:blipFill>
        <p:spPr>
          <a:xfrm>
            <a:off x="1132364" y="3712464"/>
            <a:ext cx="2288753" cy="1482910"/>
          </a:xfrm>
          <a:prstGeom prst="rect">
            <a:avLst/>
          </a:prstGeom>
        </p:spPr>
      </p:pic>
    </p:spTree>
    <p:extLst>
      <p:ext uri="{BB962C8B-B14F-4D97-AF65-F5344CB8AC3E}">
        <p14:creationId xmlns:p14="http://schemas.microsoft.com/office/powerpoint/2010/main" val="3993167632"/>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bwMode="auto">
          <a:xfrm>
            <a:off x="5771066" y="276786"/>
            <a:ext cx="6148965" cy="6380884"/>
          </a:xfrm>
          <a:prstGeom prst="rect">
            <a:avLst/>
          </a:prstGeom>
          <a:solidFill>
            <a:srgbClr val="EBEBE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34429" rIns="89619" bIns="143391" numCol="1" spcCol="0" rtlCol="0" fromWordArt="0" anchor="t" anchorCtr="0" forceAA="0" compatLnSpc="1">
            <a:prstTxWarp prst="textNoShape">
              <a:avLst/>
            </a:prstTxWarp>
            <a:noAutofit/>
          </a:bodyPr>
          <a:lstStyle/>
          <a:p>
            <a:pPr marL="286178" indent="-286178" defTabSz="895565" fontAlgn="base">
              <a:lnSpc>
                <a:spcPct val="90000"/>
              </a:lnSpc>
              <a:spcBef>
                <a:spcPct val="0"/>
              </a:spcBef>
              <a:spcAft>
                <a:spcPct val="0"/>
              </a:spcAft>
              <a:buFont typeface="Arial" panose="020B0604020202020204" pitchFamily="34" charset="0"/>
              <a:buChar char="•"/>
            </a:pPr>
            <a:endParaRPr lang="en-US" sz="1764" spc="-49" dirty="0">
              <a:gradFill>
                <a:gsLst>
                  <a:gs pos="0">
                    <a:srgbClr val="FFFFFF"/>
                  </a:gs>
                  <a:gs pos="100000">
                    <a:srgbClr val="FFFFFF"/>
                  </a:gs>
                </a:gsLst>
                <a:lin ang="5400000" scaled="1"/>
              </a:gradFill>
            </a:endParaRPr>
          </a:p>
        </p:txBody>
      </p:sp>
      <p:sp>
        <p:nvSpPr>
          <p:cNvPr id="76" name="Rectangle 75"/>
          <p:cNvSpPr/>
          <p:nvPr/>
        </p:nvSpPr>
        <p:spPr bwMode="auto">
          <a:xfrm>
            <a:off x="5771066" y="5782743"/>
            <a:ext cx="6148965" cy="883745"/>
          </a:xfrm>
          <a:prstGeom prst="rect">
            <a:avLst/>
          </a:prstGeom>
          <a:pattFill prst="ltUpDiag">
            <a:fgClr>
              <a:schemeClr val="bg1">
                <a:lumMod val="75000"/>
              </a:schemeClr>
            </a:fgClr>
            <a:bgClr>
              <a:srgbClr val="CDCDCD"/>
            </a:bgClr>
          </a:patt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89619" rIns="179238" bIns="143391" numCol="1" spcCol="0" rtlCol="0" fromWordArt="0" anchor="t" anchorCtr="0" forceAA="0" compatLnSpc="1">
            <a:prstTxWarp prst="textNoShape">
              <a:avLst/>
            </a:prstTxWarp>
            <a:noAutofit/>
          </a:bodyPr>
          <a:lstStyle/>
          <a:p>
            <a:pPr algn="ctr" defTabSz="895565" fontAlgn="base">
              <a:lnSpc>
                <a:spcPct val="90000"/>
              </a:lnSpc>
              <a:spcBef>
                <a:spcPct val="0"/>
              </a:spcBef>
              <a:spcAft>
                <a:spcPct val="0"/>
              </a:spcAft>
            </a:pPr>
            <a:endParaRPr lang="en-US" sz="1960" spc="-49" dirty="0">
              <a:gradFill>
                <a:gsLst>
                  <a:gs pos="36283">
                    <a:srgbClr val="00188F"/>
                  </a:gs>
                  <a:gs pos="28000">
                    <a:srgbClr val="00188F"/>
                  </a:gs>
                </a:gsLst>
                <a:lin ang="5400000" scaled="0"/>
              </a:gradFill>
            </a:endParaRPr>
          </a:p>
        </p:txBody>
      </p:sp>
      <p:sp>
        <p:nvSpPr>
          <p:cNvPr id="50" name="Arc 49"/>
          <p:cNvSpPr/>
          <p:nvPr/>
        </p:nvSpPr>
        <p:spPr>
          <a:xfrm>
            <a:off x="3464394" y="697308"/>
            <a:ext cx="8044514" cy="7601460"/>
          </a:xfrm>
          <a:prstGeom prst="arc">
            <a:avLst>
              <a:gd name="adj1" fmla="val 16170703"/>
              <a:gd name="adj2" fmla="val 393691"/>
            </a:avLst>
          </a:prstGeom>
          <a:ln w="38100" cap="rnd">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023328"/>
            <a:endParaRPr lang="en-US" sz="1960">
              <a:solidFill>
                <a:prstClr val="black"/>
              </a:solidFill>
            </a:endParaRPr>
          </a:p>
        </p:txBody>
      </p:sp>
      <p:sp>
        <p:nvSpPr>
          <p:cNvPr id="10" name="Title 9"/>
          <p:cNvSpPr>
            <a:spLocks noGrp="1"/>
          </p:cNvSpPr>
          <p:nvPr>
            <p:ph type="title"/>
          </p:nvPr>
        </p:nvSpPr>
        <p:spPr>
          <a:xfrm>
            <a:off x="6408662" y="5937361"/>
            <a:ext cx="5201612" cy="574506"/>
          </a:xfrm>
        </p:spPr>
        <p:txBody>
          <a:bodyPr/>
          <a:lstStyle/>
          <a:p>
            <a:r>
              <a:rPr lang="en-US" sz="2842" b="1" spc="-49" dirty="0">
                <a:gradFill>
                  <a:gsLst>
                    <a:gs pos="2917">
                      <a:srgbClr val="00188F"/>
                    </a:gs>
                    <a:gs pos="30000">
                      <a:srgbClr val="00188F"/>
                    </a:gs>
                  </a:gsLst>
                  <a:lin ang="5400000" scaled="0"/>
                </a:gradFill>
                <a:latin typeface="Segoe UI Light"/>
                <a:cs typeface="+mn-cs"/>
              </a:rPr>
              <a:t>Extending your infrastructure</a:t>
            </a:r>
          </a:p>
        </p:txBody>
      </p:sp>
      <p:sp>
        <p:nvSpPr>
          <p:cNvPr id="78" name="Rectangle 77"/>
          <p:cNvSpPr/>
          <p:nvPr/>
        </p:nvSpPr>
        <p:spPr>
          <a:xfrm>
            <a:off x="158823" y="344039"/>
            <a:ext cx="6148965" cy="1556469"/>
          </a:xfrm>
          <a:prstGeom prst="rect">
            <a:avLst/>
          </a:prstGeom>
        </p:spPr>
        <p:txBody>
          <a:bodyPr wrap="square" lIns="89587" tIns="44793" rIns="89587" bIns="44793">
            <a:spAutoFit/>
          </a:bodyPr>
          <a:lstStyle/>
          <a:p>
            <a:pPr defTabSz="913243">
              <a:lnSpc>
                <a:spcPct val="90000"/>
              </a:lnSpc>
            </a:pPr>
            <a:r>
              <a:rPr lang="en-US" sz="5293" b="1" spc="-49" dirty="0">
                <a:gradFill>
                  <a:gsLst>
                    <a:gs pos="2917">
                      <a:srgbClr val="00188F"/>
                    </a:gs>
                    <a:gs pos="30000">
                      <a:srgbClr val="00188F"/>
                    </a:gs>
                  </a:gsLst>
                  <a:lin ang="5400000" scaled="0"/>
                </a:gradFill>
                <a:latin typeface="Segoe UI Light"/>
              </a:rPr>
              <a:t>Windows Azure</a:t>
            </a:r>
          </a:p>
          <a:p>
            <a:pPr defTabSz="913243">
              <a:lnSpc>
                <a:spcPct val="90000"/>
              </a:lnSpc>
            </a:pPr>
            <a:r>
              <a:rPr lang="en-US" sz="5293" b="1" spc="-49" dirty="0">
                <a:gradFill>
                  <a:gsLst>
                    <a:gs pos="2917">
                      <a:srgbClr val="00188F"/>
                    </a:gs>
                    <a:gs pos="30000">
                      <a:srgbClr val="00188F"/>
                    </a:gs>
                  </a:gsLst>
                  <a:lin ang="5400000" scaled="0"/>
                </a:gradFill>
                <a:latin typeface="Segoe UI Light"/>
              </a:rPr>
              <a:t>Virtual Network</a:t>
            </a:r>
          </a:p>
        </p:txBody>
      </p:sp>
      <p:grpSp>
        <p:nvGrpSpPr>
          <p:cNvPr id="38" name="Group 37"/>
          <p:cNvGrpSpPr/>
          <p:nvPr/>
        </p:nvGrpSpPr>
        <p:grpSpPr>
          <a:xfrm>
            <a:off x="3116160" y="2343087"/>
            <a:ext cx="6681939" cy="5938209"/>
            <a:chOff x="3179473" y="3139926"/>
            <a:chExt cx="6817701" cy="6058860"/>
          </a:xfrm>
        </p:grpSpPr>
        <p:sp>
          <p:nvSpPr>
            <p:cNvPr id="65" name="TextBox 64"/>
            <p:cNvSpPr txBox="1"/>
            <p:nvPr/>
          </p:nvSpPr>
          <p:spPr>
            <a:xfrm>
              <a:off x="6865706" y="6279442"/>
              <a:ext cx="2740513" cy="307749"/>
            </a:xfrm>
            <a:prstGeom prst="rect">
              <a:avLst/>
            </a:prstGeom>
            <a:noFill/>
          </p:spPr>
          <p:txBody>
            <a:bodyPr wrap="square" lIns="0" tIns="0" rIns="0" bIns="0" rtlCol="0">
              <a:spAutoFit/>
            </a:bodyPr>
            <a:lstStyle/>
            <a:p>
              <a:pPr algn="ctr" defTabSz="1023328"/>
              <a:r>
                <a:rPr lang="en-US" sz="1960" dirty="0">
                  <a:gradFill>
                    <a:gsLst>
                      <a:gs pos="1250">
                        <a:srgbClr val="505050">
                          <a:lumMod val="50000"/>
                        </a:srgbClr>
                      </a:gs>
                      <a:gs pos="100000">
                        <a:srgbClr val="505050">
                          <a:lumMod val="50000"/>
                        </a:srgbClr>
                      </a:gs>
                    </a:gsLst>
                    <a:lin ang="5400000" scaled="0"/>
                  </a:gradFill>
                </a:rPr>
                <a:t>On-premises</a:t>
              </a:r>
            </a:p>
          </p:txBody>
        </p:sp>
        <p:grpSp>
          <p:nvGrpSpPr>
            <p:cNvPr id="37" name="Group 36"/>
            <p:cNvGrpSpPr/>
            <p:nvPr/>
          </p:nvGrpSpPr>
          <p:grpSpPr>
            <a:xfrm>
              <a:off x="3179473" y="3139926"/>
              <a:ext cx="6817701" cy="6058860"/>
              <a:chOff x="3179473" y="3139926"/>
              <a:chExt cx="6817701" cy="6058860"/>
            </a:xfrm>
          </p:grpSpPr>
          <p:cxnSp>
            <p:nvCxnSpPr>
              <p:cNvPr id="46" name="Straight Connector 45"/>
              <p:cNvCxnSpPr>
                <a:endCxn id="71" idx="36"/>
              </p:cNvCxnSpPr>
              <p:nvPr/>
            </p:nvCxnSpPr>
            <p:spPr>
              <a:xfrm flipV="1">
                <a:off x="7486379" y="4553254"/>
                <a:ext cx="961234" cy="716690"/>
              </a:xfrm>
              <a:prstGeom prst="line">
                <a:avLst/>
              </a:prstGeom>
              <a:ln w="38100" cap="rnd">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71" idx="36"/>
              </p:cNvCxnSpPr>
              <p:nvPr/>
            </p:nvCxnSpPr>
            <p:spPr>
              <a:xfrm flipH="1" flipV="1">
                <a:off x="7636690" y="4340264"/>
                <a:ext cx="810923" cy="212990"/>
              </a:xfrm>
              <a:prstGeom prst="line">
                <a:avLst/>
              </a:prstGeom>
              <a:ln w="38100" cap="rnd">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endCxn id="71" idx="36"/>
              </p:cNvCxnSpPr>
              <p:nvPr/>
            </p:nvCxnSpPr>
            <p:spPr>
              <a:xfrm flipH="1" flipV="1">
                <a:off x="8447613" y="4553254"/>
                <a:ext cx="532083" cy="716690"/>
              </a:xfrm>
              <a:prstGeom prst="line">
                <a:avLst/>
              </a:prstGeom>
              <a:ln w="38100" cap="rnd">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bwMode="auto">
              <a:xfrm>
                <a:off x="8104544" y="3889406"/>
                <a:ext cx="719507" cy="993881"/>
              </a:xfrm>
              <a:prstGeom prst="roundRect">
                <a:avLst/>
              </a:prstGeom>
              <a:solidFill>
                <a:srgbClr val="EBEBE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19" tIns="134429" rIns="89619" bIns="143391" numCol="1" spcCol="0" rtlCol="0" fromWordArt="0" anchor="t" anchorCtr="0" forceAA="0" compatLnSpc="1">
                <a:prstTxWarp prst="textNoShape">
                  <a:avLst/>
                </a:prstTxWarp>
                <a:noAutofit/>
              </a:bodyPr>
              <a:lstStyle/>
              <a:p>
                <a:pPr marL="286178" indent="-286178" defTabSz="895565" fontAlgn="base">
                  <a:lnSpc>
                    <a:spcPct val="90000"/>
                  </a:lnSpc>
                  <a:spcBef>
                    <a:spcPct val="0"/>
                  </a:spcBef>
                  <a:spcAft>
                    <a:spcPct val="0"/>
                  </a:spcAft>
                  <a:buFont typeface="Arial" panose="020B0604020202020204" pitchFamily="34" charset="0"/>
                  <a:buChar char="•"/>
                </a:pPr>
                <a:endParaRPr lang="en-US" sz="1764" spc="-49" dirty="0">
                  <a:gradFill>
                    <a:gsLst>
                      <a:gs pos="1250">
                        <a:srgbClr val="505050">
                          <a:lumMod val="50000"/>
                        </a:srgbClr>
                      </a:gs>
                      <a:gs pos="100000">
                        <a:srgbClr val="505050">
                          <a:lumMod val="50000"/>
                        </a:srgbClr>
                      </a:gs>
                    </a:gsLst>
                    <a:lin ang="5400000" scaled="0"/>
                  </a:gradFill>
                </a:endParaRPr>
              </a:p>
            </p:txBody>
          </p:sp>
          <p:sp>
            <p:nvSpPr>
              <p:cNvPr id="64" name="Arc 63"/>
              <p:cNvSpPr/>
              <p:nvPr/>
            </p:nvSpPr>
            <p:spPr>
              <a:xfrm>
                <a:off x="3179473" y="3139926"/>
                <a:ext cx="6817701" cy="6058860"/>
              </a:xfrm>
              <a:prstGeom prst="arc">
                <a:avLst>
                  <a:gd name="adj1" fmla="val 16200000"/>
                  <a:gd name="adj2" fmla="val 6394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023328"/>
                <a:endParaRPr lang="en-US" sz="1960">
                  <a:gradFill>
                    <a:gsLst>
                      <a:gs pos="1250">
                        <a:srgbClr val="505050">
                          <a:lumMod val="50000"/>
                        </a:srgbClr>
                      </a:gs>
                      <a:gs pos="100000">
                        <a:srgbClr val="505050">
                          <a:lumMod val="50000"/>
                        </a:srgbClr>
                      </a:gs>
                    </a:gsLst>
                    <a:lin ang="5400000" scaled="0"/>
                  </a:gradFill>
                </a:endParaRPr>
              </a:p>
            </p:txBody>
          </p:sp>
          <p:grpSp>
            <p:nvGrpSpPr>
              <p:cNvPr id="66" name="Group 65"/>
              <p:cNvGrpSpPr/>
              <p:nvPr/>
            </p:nvGrpSpPr>
            <p:grpSpPr>
              <a:xfrm>
                <a:off x="6865706" y="5411710"/>
                <a:ext cx="1250511" cy="757646"/>
                <a:chOff x="6317492" y="4427961"/>
                <a:chExt cx="940136" cy="569829"/>
              </a:xfrm>
            </p:grpSpPr>
            <p:sp>
              <p:nvSpPr>
                <p:cNvPr id="81" name="Freeform 6"/>
                <p:cNvSpPr>
                  <a:spLocks noEditPoints="1"/>
                </p:cNvSpPr>
                <p:nvPr/>
              </p:nvSpPr>
              <p:spPr bwMode="auto">
                <a:xfrm>
                  <a:off x="6317492"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sp>
              <p:nvSpPr>
                <p:cNvPr id="82" name="Freeform 6"/>
                <p:cNvSpPr>
                  <a:spLocks noEditPoints="1"/>
                </p:cNvSpPr>
                <p:nvPr/>
              </p:nvSpPr>
              <p:spPr bwMode="auto">
                <a:xfrm>
                  <a:off x="6646126"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sp>
              <p:nvSpPr>
                <p:cNvPr id="83" name="Freeform 6"/>
                <p:cNvSpPr>
                  <a:spLocks noEditPoints="1"/>
                </p:cNvSpPr>
                <p:nvPr/>
              </p:nvSpPr>
              <p:spPr bwMode="auto">
                <a:xfrm>
                  <a:off x="6974761"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grpSp>
          <p:grpSp>
            <p:nvGrpSpPr>
              <p:cNvPr id="67" name="Group 66"/>
              <p:cNvGrpSpPr/>
              <p:nvPr/>
            </p:nvGrpSpPr>
            <p:grpSpPr>
              <a:xfrm>
                <a:off x="8386922" y="5411710"/>
                <a:ext cx="1250511" cy="757646"/>
                <a:chOff x="6317492" y="4427961"/>
                <a:chExt cx="940136" cy="569829"/>
              </a:xfrm>
            </p:grpSpPr>
            <p:sp>
              <p:nvSpPr>
                <p:cNvPr id="77" name="Freeform 6"/>
                <p:cNvSpPr>
                  <a:spLocks noEditPoints="1"/>
                </p:cNvSpPr>
                <p:nvPr/>
              </p:nvSpPr>
              <p:spPr bwMode="auto">
                <a:xfrm>
                  <a:off x="6317492"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sp>
              <p:nvSpPr>
                <p:cNvPr id="79" name="Freeform 6"/>
                <p:cNvSpPr>
                  <a:spLocks noEditPoints="1"/>
                </p:cNvSpPr>
                <p:nvPr/>
              </p:nvSpPr>
              <p:spPr bwMode="auto">
                <a:xfrm>
                  <a:off x="6646126"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sp>
              <p:nvSpPr>
                <p:cNvPr id="80" name="Freeform 6"/>
                <p:cNvSpPr>
                  <a:spLocks noEditPoints="1"/>
                </p:cNvSpPr>
                <p:nvPr/>
              </p:nvSpPr>
              <p:spPr bwMode="auto">
                <a:xfrm>
                  <a:off x="6974761" y="4427961"/>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grpSp>
          <p:grpSp>
            <p:nvGrpSpPr>
              <p:cNvPr id="68" name="Group 67"/>
              <p:cNvGrpSpPr/>
              <p:nvPr/>
            </p:nvGrpSpPr>
            <p:grpSpPr>
              <a:xfrm>
                <a:off x="6690674" y="3790624"/>
                <a:ext cx="813380" cy="757646"/>
                <a:chOff x="6185903" y="4340235"/>
                <a:chExt cx="611501" cy="569829"/>
              </a:xfrm>
            </p:grpSpPr>
            <p:sp>
              <p:nvSpPr>
                <p:cNvPr id="72" name="Freeform 6"/>
                <p:cNvSpPr>
                  <a:spLocks noEditPoints="1"/>
                </p:cNvSpPr>
                <p:nvPr/>
              </p:nvSpPr>
              <p:spPr bwMode="auto">
                <a:xfrm>
                  <a:off x="6185903" y="4340235"/>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sp>
              <p:nvSpPr>
                <p:cNvPr id="73" name="Freeform 6"/>
                <p:cNvSpPr>
                  <a:spLocks noEditPoints="1"/>
                </p:cNvSpPr>
                <p:nvPr/>
              </p:nvSpPr>
              <p:spPr bwMode="auto">
                <a:xfrm>
                  <a:off x="6514537" y="4340235"/>
                  <a:ext cx="282867" cy="569829"/>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grpSp>
          <p:cxnSp>
            <p:nvCxnSpPr>
              <p:cNvPr id="117" name="Straight Connector 116"/>
              <p:cNvCxnSpPr/>
              <p:nvPr/>
            </p:nvCxnSpPr>
            <p:spPr>
              <a:xfrm flipV="1">
                <a:off x="6579520" y="3149403"/>
                <a:ext cx="0" cy="3130039"/>
              </a:xfrm>
              <a:prstGeom prst="line">
                <a:avLst/>
              </a:prstGeom>
              <a:ln w="38100"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6579520" y="6259315"/>
                <a:ext cx="3417654" cy="0"/>
              </a:xfrm>
              <a:prstGeom prst="line">
                <a:avLst/>
              </a:prstGeom>
              <a:ln w="38100"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1" name="Freeform 6"/>
              <p:cNvSpPr>
                <a:spLocks noEditPoints="1"/>
              </p:cNvSpPr>
              <p:nvPr/>
            </p:nvSpPr>
            <p:spPr bwMode="auto">
              <a:xfrm>
                <a:off x="8116217" y="4095138"/>
                <a:ext cx="686957" cy="902454"/>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accent4">
                  <a:lumMod val="50000"/>
                  <a:lumOff val="50000"/>
                </a:schemeClr>
              </a:solidFill>
              <a:ln>
                <a:noFill/>
              </a:ln>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grpSp>
      </p:grpSp>
      <p:grpSp>
        <p:nvGrpSpPr>
          <p:cNvPr id="3" name="Group 2"/>
          <p:cNvGrpSpPr/>
          <p:nvPr/>
        </p:nvGrpSpPr>
        <p:grpSpPr>
          <a:xfrm>
            <a:off x="7649764" y="1030236"/>
            <a:ext cx="4169748" cy="3441229"/>
            <a:chOff x="7805190" y="1800400"/>
            <a:chExt cx="4254468" cy="3511147"/>
          </a:xfrm>
        </p:grpSpPr>
        <p:sp>
          <p:nvSpPr>
            <p:cNvPr id="84" name="Freeform 128"/>
            <p:cNvSpPr>
              <a:spLocks noChangeAspect="1"/>
            </p:cNvSpPr>
            <p:nvPr/>
          </p:nvSpPr>
          <p:spPr bwMode="black">
            <a:xfrm>
              <a:off x="8773615" y="1914322"/>
              <a:ext cx="3286043" cy="195495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cxnSp>
          <p:nvCxnSpPr>
            <p:cNvPr id="101" name="Straight Connector 100"/>
            <p:cNvCxnSpPr/>
            <p:nvPr/>
          </p:nvCxnSpPr>
          <p:spPr>
            <a:xfrm flipH="1">
              <a:off x="8447613" y="3926679"/>
              <a:ext cx="656118" cy="626575"/>
            </a:xfrm>
            <a:prstGeom prst="line">
              <a:avLst/>
            </a:prstGeom>
            <a:ln w="57150" cap="rnd">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47" name="Right Arrow 46"/>
            <p:cNvSpPr/>
            <p:nvPr/>
          </p:nvSpPr>
          <p:spPr bwMode="auto">
            <a:xfrm rot="21256316">
              <a:off x="10030886" y="4953568"/>
              <a:ext cx="1426235" cy="357979"/>
            </a:xfrm>
            <a:prstGeom prst="right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81" tIns="45691" rIns="91381" bIns="45691" numCol="1" spcCol="0" rtlCol="0" fromWordArt="0" anchor="ctr" anchorCtr="0" forceAA="0" compatLnSpc="1">
              <a:prstTxWarp prst="textNoShape">
                <a:avLst/>
              </a:prstTxWarp>
              <a:noAutofit/>
            </a:bodyPr>
            <a:lstStyle/>
            <a:p>
              <a:pPr algn="ctr" defTabSz="913564"/>
              <a:endParaRPr lang="en-US" sz="2156" dirty="0">
                <a:gradFill>
                  <a:gsLst>
                    <a:gs pos="1250">
                      <a:srgbClr val="505050">
                        <a:lumMod val="50000"/>
                      </a:srgbClr>
                    </a:gs>
                    <a:gs pos="100000">
                      <a:srgbClr val="505050">
                        <a:lumMod val="50000"/>
                      </a:srgbClr>
                    </a:gs>
                  </a:gsLst>
                  <a:lin ang="5400000" scaled="0"/>
                </a:gradFill>
                <a:ea typeface="Segoe UI" pitchFamily="34" charset="0"/>
                <a:cs typeface="Segoe UI" pitchFamily="34" charset="0"/>
              </a:endParaRPr>
            </a:p>
          </p:txBody>
        </p:sp>
        <p:sp>
          <p:nvSpPr>
            <p:cNvPr id="48" name="Right Arrow 47"/>
            <p:cNvSpPr/>
            <p:nvPr/>
          </p:nvSpPr>
          <p:spPr bwMode="auto">
            <a:xfrm rot="16838143">
              <a:off x="7359837" y="2334403"/>
              <a:ext cx="1426035" cy="358029"/>
            </a:xfrm>
            <a:prstGeom prst="right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81" tIns="45691" rIns="91381" bIns="45691" numCol="1" spcCol="0" rtlCol="0" fromWordArt="0" anchor="ctr" anchorCtr="0" forceAA="0" compatLnSpc="1">
              <a:prstTxWarp prst="textNoShape">
                <a:avLst/>
              </a:prstTxWarp>
              <a:noAutofit/>
            </a:bodyPr>
            <a:lstStyle/>
            <a:p>
              <a:pPr algn="ctr" defTabSz="913564"/>
              <a:endParaRPr lang="en-US" sz="2156" dirty="0">
                <a:gradFill>
                  <a:gsLst>
                    <a:gs pos="1250">
                      <a:srgbClr val="505050">
                        <a:lumMod val="50000"/>
                      </a:srgbClr>
                    </a:gs>
                    <a:gs pos="100000">
                      <a:srgbClr val="505050">
                        <a:lumMod val="50000"/>
                      </a:srgbClr>
                    </a:gs>
                  </a:gsLst>
                  <a:lin ang="5400000" scaled="0"/>
                </a:gradFill>
                <a:ea typeface="Segoe UI" pitchFamily="34" charset="0"/>
                <a:cs typeface="Segoe UI" pitchFamily="34" charset="0"/>
              </a:endParaRPr>
            </a:p>
          </p:txBody>
        </p:sp>
        <p:sp>
          <p:nvSpPr>
            <p:cNvPr id="51" name="TextBox 50"/>
            <p:cNvSpPr txBox="1"/>
            <p:nvPr/>
          </p:nvSpPr>
          <p:spPr>
            <a:xfrm>
              <a:off x="9634850" y="4095138"/>
              <a:ext cx="1963869" cy="492443"/>
            </a:xfrm>
            <a:prstGeom prst="rect">
              <a:avLst/>
            </a:prstGeom>
            <a:noFill/>
          </p:spPr>
          <p:txBody>
            <a:bodyPr wrap="square" lIns="0" tIns="0" rIns="0" bIns="0" rtlCol="0">
              <a:spAutoFit/>
            </a:bodyPr>
            <a:lstStyle>
              <a:defPPr>
                <a:defRPr lang="en-US"/>
              </a:defPPr>
              <a:lvl1pPr algn="ctr" defTabSz="1044506">
                <a:defRPr sz="2000">
                  <a:solidFill>
                    <a:schemeClr val="tx1">
                      <a:alpha val="99000"/>
                    </a:schemeClr>
                  </a:solidFill>
                </a:defRPr>
              </a:lvl1pPr>
            </a:lstStyle>
            <a:p>
              <a:r>
                <a:rPr lang="en-US" sz="1568" dirty="0">
                  <a:gradFill>
                    <a:gsLst>
                      <a:gs pos="1250">
                        <a:srgbClr val="505050">
                          <a:lumMod val="50000"/>
                        </a:srgbClr>
                      </a:gs>
                      <a:gs pos="100000">
                        <a:srgbClr val="505050">
                          <a:lumMod val="50000"/>
                        </a:srgbClr>
                      </a:gs>
                    </a:gsLst>
                    <a:lin ang="5400000" scaled="0"/>
                  </a:gradFill>
                </a:rPr>
                <a:t>Subnets in </a:t>
              </a:r>
              <a:br>
                <a:rPr lang="en-US" sz="1568" dirty="0">
                  <a:gradFill>
                    <a:gsLst>
                      <a:gs pos="1250">
                        <a:srgbClr val="505050">
                          <a:lumMod val="50000"/>
                        </a:srgbClr>
                      </a:gs>
                      <a:gs pos="100000">
                        <a:srgbClr val="505050">
                          <a:lumMod val="50000"/>
                        </a:srgbClr>
                      </a:gs>
                    </a:gsLst>
                    <a:lin ang="5400000" scaled="0"/>
                  </a:gradFill>
                </a:rPr>
              </a:br>
              <a:r>
                <a:rPr lang="en-US" sz="1568" dirty="0">
                  <a:gradFill>
                    <a:gsLst>
                      <a:gs pos="1250">
                        <a:srgbClr val="505050">
                          <a:lumMod val="50000"/>
                        </a:srgbClr>
                      </a:gs>
                      <a:gs pos="100000">
                        <a:srgbClr val="505050">
                          <a:lumMod val="50000"/>
                        </a:srgbClr>
                      </a:gs>
                    </a:gsLst>
                    <a:lin ang="5400000" scaled="0"/>
                  </a:gradFill>
                </a:rPr>
                <a:t>Windows Azure</a:t>
              </a:r>
            </a:p>
          </p:txBody>
        </p:sp>
        <p:grpSp>
          <p:nvGrpSpPr>
            <p:cNvPr id="39" name="Group 38"/>
            <p:cNvGrpSpPr/>
            <p:nvPr/>
          </p:nvGrpSpPr>
          <p:grpSpPr>
            <a:xfrm>
              <a:off x="9468321" y="2695926"/>
              <a:ext cx="1507591" cy="1066591"/>
              <a:chOff x="9468321" y="2695926"/>
              <a:chExt cx="1507591" cy="1066591"/>
            </a:xfrm>
          </p:grpSpPr>
          <p:cxnSp>
            <p:nvCxnSpPr>
              <p:cNvPr id="104" name="Straight Connector 103"/>
              <p:cNvCxnSpPr>
                <a:endCxn id="92" idx="36"/>
              </p:cNvCxnSpPr>
              <p:nvPr/>
            </p:nvCxnSpPr>
            <p:spPr>
              <a:xfrm flipH="1">
                <a:off x="9801177" y="2695926"/>
                <a:ext cx="290171" cy="619463"/>
              </a:xfrm>
              <a:prstGeom prst="line">
                <a:avLst/>
              </a:prstGeom>
              <a:ln w="38100" cap="rnd">
                <a:solidFill>
                  <a:srgbClr val="FFFFF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endCxn id="92" idx="36"/>
              </p:cNvCxnSpPr>
              <p:nvPr/>
            </p:nvCxnSpPr>
            <p:spPr>
              <a:xfrm flipH="1">
                <a:off x="9801177" y="2850361"/>
                <a:ext cx="942826" cy="465028"/>
              </a:xfrm>
              <a:prstGeom prst="line">
                <a:avLst/>
              </a:prstGeom>
              <a:ln w="38100" cap="rnd">
                <a:solidFill>
                  <a:srgbClr val="FFFFF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endCxn id="92" idx="36"/>
              </p:cNvCxnSpPr>
              <p:nvPr/>
            </p:nvCxnSpPr>
            <p:spPr>
              <a:xfrm flipH="1" flipV="1">
                <a:off x="9801177" y="3315389"/>
                <a:ext cx="1174735" cy="158195"/>
              </a:xfrm>
              <a:prstGeom prst="line">
                <a:avLst/>
              </a:prstGeom>
              <a:ln w="38100" cap="rnd">
                <a:solidFill>
                  <a:srgbClr val="FFFFF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1" name="Rounded Rectangle 130"/>
              <p:cNvSpPr/>
              <p:nvPr/>
            </p:nvSpPr>
            <p:spPr bwMode="auto">
              <a:xfrm>
                <a:off x="9468321" y="2867574"/>
                <a:ext cx="674257" cy="894943"/>
              </a:xfrm>
              <a:prstGeom prst="roundRect">
                <a:avLst/>
              </a:prstGeom>
              <a:solidFill>
                <a:srgbClr val="FFFFFF"/>
              </a:solidFill>
            </p:spPr>
            <p:txBody>
              <a:bodyPr vert="horz" wrap="square" lIns="89619" tIns="44810" rIns="89619" bIns="44810" numCol="1" anchor="t" anchorCtr="0" compatLnSpc="1">
                <a:prstTxWarp prst="textNoShape">
                  <a:avLst/>
                </a:prstTxWarp>
              </a:bodyPr>
              <a:lstStyle/>
              <a:p>
                <a:pPr defTabSz="913243"/>
                <a:endParaRPr lang="en-US" sz="1764" dirty="0">
                  <a:gradFill>
                    <a:gsLst>
                      <a:gs pos="1250">
                        <a:srgbClr val="505050">
                          <a:lumMod val="50000"/>
                        </a:srgbClr>
                      </a:gs>
                      <a:gs pos="100000">
                        <a:srgbClr val="505050">
                          <a:lumMod val="50000"/>
                        </a:srgbClr>
                      </a:gs>
                    </a:gsLst>
                    <a:lin ang="5400000" scaled="0"/>
                  </a:gradFill>
                </a:endParaRPr>
              </a:p>
            </p:txBody>
          </p:sp>
          <p:sp>
            <p:nvSpPr>
              <p:cNvPr id="92" name="Freeform 6"/>
              <p:cNvSpPr>
                <a:spLocks noEditPoints="1"/>
              </p:cNvSpPr>
              <p:nvPr/>
            </p:nvSpPr>
            <p:spPr bwMode="auto">
              <a:xfrm>
                <a:off x="9504597" y="2905403"/>
                <a:ext cx="614785" cy="807642"/>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accent4"/>
              </a:solidFill>
              <a:ln>
                <a:noFill/>
              </a:ln>
            </p:spPr>
            <p:txBody>
              <a:bodyPr vert="horz" wrap="square" lIns="89619" tIns="44810" rIns="89619" bIns="44810" numCol="1" anchor="t" anchorCtr="0" compatLnSpc="1">
                <a:prstTxWarp prst="textNoShape">
                  <a:avLst/>
                </a:prstTxWarp>
              </a:bodyPr>
              <a:lstStyle/>
              <a:p>
                <a:pPr defTabSz="913243"/>
                <a:endParaRPr lang="en-US" sz="1764">
                  <a:gradFill>
                    <a:gsLst>
                      <a:gs pos="1250">
                        <a:srgbClr val="505050">
                          <a:lumMod val="50000"/>
                        </a:srgbClr>
                      </a:gs>
                      <a:gs pos="100000">
                        <a:srgbClr val="505050">
                          <a:lumMod val="50000"/>
                        </a:srgbClr>
                      </a:gs>
                    </a:gsLst>
                    <a:lin ang="5400000" scaled="0"/>
                  </a:gradFill>
                </a:endParaRPr>
              </a:p>
            </p:txBody>
          </p:sp>
        </p:grpSp>
        <p:sp>
          <p:nvSpPr>
            <p:cNvPr id="132" name="Freeform 24"/>
            <p:cNvSpPr>
              <a:spLocks noEditPoints="1"/>
            </p:cNvSpPr>
            <p:nvPr/>
          </p:nvSpPr>
          <p:spPr bwMode="black">
            <a:xfrm>
              <a:off x="9868617" y="2037820"/>
              <a:ext cx="705869" cy="54521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1">
                <a:lumMod val="75000"/>
              </a:schemeClr>
            </a:solidFill>
            <a:ln>
              <a:noFill/>
            </a:ln>
            <a:extLst/>
          </p:spPr>
          <p:txBody>
            <a:bodyPr vert="horz" wrap="square" lIns="89619" tIns="44810" rIns="89619" bIns="44810" numCol="1" anchor="t" anchorCtr="0" compatLnSpc="1">
              <a:prstTxWarp prst="textNoShape">
                <a:avLst/>
              </a:prstTxWarp>
            </a:bodyPr>
            <a:lstStyle/>
            <a:p>
              <a:pPr defTabSz="913243"/>
              <a:endParaRPr lang="en-US" sz="1764" dirty="0">
                <a:gradFill>
                  <a:gsLst>
                    <a:gs pos="1250">
                      <a:srgbClr val="505050">
                        <a:lumMod val="50000"/>
                      </a:srgbClr>
                    </a:gs>
                    <a:gs pos="100000">
                      <a:srgbClr val="505050">
                        <a:lumMod val="50000"/>
                      </a:srgbClr>
                    </a:gs>
                  </a:gsLst>
                  <a:lin ang="5400000" scaled="0"/>
                </a:gradFill>
              </a:endParaRPr>
            </a:p>
          </p:txBody>
        </p:sp>
        <p:sp>
          <p:nvSpPr>
            <p:cNvPr id="133" name="Freeform 24"/>
            <p:cNvSpPr>
              <a:spLocks noEditPoints="1"/>
            </p:cNvSpPr>
            <p:nvPr/>
          </p:nvSpPr>
          <p:spPr bwMode="black">
            <a:xfrm>
              <a:off x="10934664" y="2438320"/>
              <a:ext cx="705869" cy="54521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1">
                <a:lumMod val="75000"/>
              </a:schemeClr>
            </a:solidFill>
            <a:ln>
              <a:noFill/>
            </a:ln>
            <a:extLst/>
          </p:spPr>
          <p:txBody>
            <a:bodyPr vert="horz" wrap="square" lIns="89619" tIns="44810" rIns="89619" bIns="44810" numCol="1" anchor="t" anchorCtr="0" compatLnSpc="1">
              <a:prstTxWarp prst="textNoShape">
                <a:avLst/>
              </a:prstTxWarp>
            </a:bodyPr>
            <a:lstStyle/>
            <a:p>
              <a:pPr defTabSz="913243"/>
              <a:endParaRPr lang="en-US" sz="1764" dirty="0">
                <a:gradFill>
                  <a:gsLst>
                    <a:gs pos="1250">
                      <a:srgbClr val="505050">
                        <a:lumMod val="50000"/>
                      </a:srgbClr>
                    </a:gs>
                    <a:gs pos="100000">
                      <a:srgbClr val="505050">
                        <a:lumMod val="50000"/>
                      </a:srgbClr>
                    </a:gs>
                  </a:gsLst>
                  <a:lin ang="5400000" scaled="0"/>
                </a:gradFill>
              </a:endParaRPr>
            </a:p>
          </p:txBody>
        </p:sp>
        <p:sp>
          <p:nvSpPr>
            <p:cNvPr id="134" name="Freeform 24"/>
            <p:cNvSpPr>
              <a:spLocks noEditPoints="1"/>
            </p:cNvSpPr>
            <p:nvPr/>
          </p:nvSpPr>
          <p:spPr bwMode="black">
            <a:xfrm>
              <a:off x="11154698" y="3061521"/>
              <a:ext cx="705869" cy="54521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1">
                <a:lumMod val="75000"/>
              </a:schemeClr>
            </a:solidFill>
            <a:ln>
              <a:noFill/>
            </a:ln>
            <a:extLst/>
          </p:spPr>
          <p:txBody>
            <a:bodyPr vert="horz" wrap="square" lIns="89619" tIns="44810" rIns="89619" bIns="44810" numCol="1" anchor="t" anchorCtr="0" compatLnSpc="1">
              <a:prstTxWarp prst="textNoShape">
                <a:avLst/>
              </a:prstTxWarp>
            </a:bodyPr>
            <a:lstStyle/>
            <a:p>
              <a:pPr defTabSz="913243"/>
              <a:endParaRPr lang="en-US" sz="1764" dirty="0">
                <a:gradFill>
                  <a:gsLst>
                    <a:gs pos="1250">
                      <a:srgbClr val="505050">
                        <a:lumMod val="50000"/>
                      </a:srgbClr>
                    </a:gs>
                    <a:gs pos="100000">
                      <a:srgbClr val="505050">
                        <a:lumMod val="50000"/>
                      </a:srgbClr>
                    </a:gs>
                  </a:gsLst>
                  <a:lin ang="5400000" scaled="0"/>
                </a:gradFill>
              </a:endParaRPr>
            </a:p>
          </p:txBody>
        </p:sp>
        <p:cxnSp>
          <p:nvCxnSpPr>
            <p:cNvPr id="49" name="Straight Connector 48"/>
            <p:cNvCxnSpPr/>
            <p:nvPr/>
          </p:nvCxnSpPr>
          <p:spPr>
            <a:xfrm flipH="1">
              <a:off x="9237843" y="3606736"/>
              <a:ext cx="172581" cy="192659"/>
            </a:xfrm>
            <a:prstGeom prst="line">
              <a:avLst/>
            </a:prstGeom>
            <a:ln w="57150" cap="rnd">
              <a:solidFill>
                <a:srgbClr val="FFFFFF"/>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0137425" y="3555287"/>
              <a:ext cx="833861" cy="246221"/>
            </a:xfrm>
            <a:prstGeom prst="rect">
              <a:avLst/>
            </a:prstGeom>
            <a:noFill/>
          </p:spPr>
          <p:txBody>
            <a:bodyPr wrap="square" lIns="0" tIns="0" rIns="0" bIns="0" rtlCol="0">
              <a:spAutoFit/>
            </a:bodyPr>
            <a:lstStyle>
              <a:defPPr>
                <a:defRPr lang="en-US"/>
              </a:defPPr>
              <a:lvl1pPr algn="ctr" defTabSz="1044506">
                <a:defRPr sz="2000">
                  <a:solidFill>
                    <a:schemeClr val="tx1">
                      <a:alpha val="99000"/>
                    </a:schemeClr>
                  </a:solidFill>
                </a:defRPr>
              </a:lvl1pPr>
            </a:lstStyle>
            <a:p>
              <a:r>
                <a:rPr lang="en-US" sz="1568" dirty="0">
                  <a:solidFill>
                    <a:srgbClr val="EFEFEF"/>
                  </a:solidFill>
                </a:rPr>
                <a:t>Gateway</a:t>
              </a:r>
            </a:p>
          </p:txBody>
        </p:sp>
        <p:sp>
          <p:nvSpPr>
            <p:cNvPr id="52" name="TextBox 51"/>
            <p:cNvSpPr txBox="1"/>
            <p:nvPr/>
          </p:nvSpPr>
          <p:spPr>
            <a:xfrm>
              <a:off x="7805190" y="3838379"/>
              <a:ext cx="1079256" cy="215444"/>
            </a:xfrm>
            <a:prstGeom prst="rect">
              <a:avLst/>
            </a:prstGeom>
            <a:noFill/>
          </p:spPr>
          <p:txBody>
            <a:bodyPr wrap="square" lIns="0" tIns="0" rIns="0" bIns="0" rtlCol="0">
              <a:spAutoFit/>
            </a:bodyPr>
            <a:lstStyle>
              <a:defPPr>
                <a:defRPr lang="en-US"/>
              </a:defPPr>
              <a:lvl1pPr algn="ctr" defTabSz="1044506">
                <a:defRPr sz="2000">
                  <a:solidFill>
                    <a:schemeClr val="tx1">
                      <a:alpha val="99000"/>
                    </a:schemeClr>
                  </a:solidFill>
                </a:defRPr>
              </a:lvl1pPr>
            </a:lstStyle>
            <a:p>
              <a:r>
                <a:rPr lang="en-US" sz="1372" dirty="0">
                  <a:gradFill>
                    <a:gsLst>
                      <a:gs pos="1250">
                        <a:srgbClr val="505050">
                          <a:lumMod val="50000"/>
                        </a:srgbClr>
                      </a:gs>
                      <a:gs pos="100000">
                        <a:srgbClr val="505050">
                          <a:lumMod val="50000"/>
                        </a:srgbClr>
                      </a:gs>
                    </a:gsLst>
                    <a:lin ang="5400000" scaled="0"/>
                  </a:gradFill>
                </a:rPr>
                <a:t>VPN Device</a:t>
              </a:r>
            </a:p>
          </p:txBody>
        </p:sp>
      </p:grpSp>
      <p:sp>
        <p:nvSpPr>
          <p:cNvPr id="2" name="Rectangle 1"/>
          <p:cNvSpPr/>
          <p:nvPr/>
        </p:nvSpPr>
        <p:spPr>
          <a:xfrm>
            <a:off x="325737" y="2171364"/>
            <a:ext cx="4481525" cy="3853550"/>
          </a:xfrm>
          <a:prstGeom prst="rect">
            <a:avLst/>
          </a:prstGeom>
        </p:spPr>
        <p:txBody>
          <a:bodyPr wrap="square">
            <a:spAutoFit/>
          </a:bodyPr>
          <a:lstStyle/>
          <a:p>
            <a:pPr marL="0" lvl="1" defTabSz="913243">
              <a:lnSpc>
                <a:spcPct val="90000"/>
              </a:lnSpc>
              <a:spcBef>
                <a:spcPts val="1176"/>
              </a:spcBef>
              <a:spcAft>
                <a:spcPts val="882"/>
              </a:spcAft>
            </a:pPr>
            <a:r>
              <a:rPr lang="en-US" sz="1960" dirty="0">
                <a:gradFill>
                  <a:gsLst>
                    <a:gs pos="0">
                      <a:srgbClr val="505050">
                        <a:lumMod val="50000"/>
                      </a:srgbClr>
                    </a:gs>
                    <a:gs pos="100000">
                      <a:srgbClr val="505050">
                        <a:lumMod val="50000"/>
                      </a:srgbClr>
                    </a:gs>
                  </a:gsLst>
                  <a:lin ang="5400000" scaled="1"/>
                </a:gradFill>
              </a:rPr>
              <a:t>Setup virtual private networks in the cloud</a:t>
            </a:r>
          </a:p>
          <a:p>
            <a:pPr marL="0" lvl="1" defTabSz="913243">
              <a:lnSpc>
                <a:spcPct val="90000"/>
              </a:lnSpc>
              <a:spcBef>
                <a:spcPts val="1176"/>
              </a:spcBef>
              <a:spcAft>
                <a:spcPts val="882"/>
              </a:spcAft>
            </a:pPr>
            <a:r>
              <a:rPr lang="en-US" sz="1960" dirty="0">
                <a:gradFill>
                  <a:gsLst>
                    <a:gs pos="0">
                      <a:srgbClr val="505050">
                        <a:lumMod val="50000"/>
                      </a:srgbClr>
                    </a:gs>
                    <a:gs pos="100000">
                      <a:srgbClr val="505050">
                        <a:lumMod val="50000"/>
                      </a:srgbClr>
                    </a:gs>
                  </a:gsLst>
                  <a:lin ang="5400000" scaled="1"/>
                </a:gradFill>
              </a:rPr>
              <a:t>Manage as extensions of on-premises datacenters</a:t>
            </a:r>
          </a:p>
          <a:p>
            <a:pPr defTabSz="913243">
              <a:lnSpc>
                <a:spcPct val="90000"/>
              </a:lnSpc>
              <a:spcBef>
                <a:spcPts val="1176"/>
              </a:spcBef>
              <a:spcAft>
                <a:spcPts val="882"/>
              </a:spcAft>
            </a:pPr>
            <a:r>
              <a:rPr lang="en-US" sz="1960" dirty="0">
                <a:gradFill>
                  <a:gsLst>
                    <a:gs pos="0">
                      <a:srgbClr val="505050">
                        <a:lumMod val="50000"/>
                      </a:srgbClr>
                    </a:gs>
                    <a:gs pos="100000">
                      <a:srgbClr val="505050">
                        <a:lumMod val="50000"/>
                      </a:srgbClr>
                    </a:gs>
                  </a:gsLst>
                  <a:lin ang="5400000" scaled="1"/>
                </a:gradFill>
              </a:rPr>
              <a:t>Logical isolation with network configuration options</a:t>
            </a:r>
          </a:p>
          <a:p>
            <a:pPr defTabSz="913243">
              <a:lnSpc>
                <a:spcPct val="90000"/>
              </a:lnSpc>
              <a:spcBef>
                <a:spcPts val="1176"/>
              </a:spcBef>
              <a:spcAft>
                <a:spcPts val="882"/>
              </a:spcAft>
            </a:pPr>
            <a:r>
              <a:rPr lang="en-US" sz="1960" dirty="0">
                <a:gradFill>
                  <a:gsLst>
                    <a:gs pos="0">
                      <a:srgbClr val="505050">
                        <a:lumMod val="50000"/>
                      </a:srgbClr>
                    </a:gs>
                    <a:gs pos="100000">
                      <a:srgbClr val="505050">
                        <a:lumMod val="50000"/>
                      </a:srgbClr>
                    </a:gs>
                  </a:gsLst>
                  <a:lin ang="5400000" scaled="1"/>
                </a:gradFill>
              </a:rPr>
              <a:t>Create subnets, private IP addresses</a:t>
            </a:r>
          </a:p>
          <a:p>
            <a:pPr defTabSz="913243">
              <a:lnSpc>
                <a:spcPct val="90000"/>
              </a:lnSpc>
              <a:spcBef>
                <a:spcPts val="1176"/>
              </a:spcBef>
              <a:spcAft>
                <a:spcPts val="882"/>
              </a:spcAft>
            </a:pPr>
            <a:r>
              <a:rPr lang="en-US" sz="1960" dirty="0">
                <a:gradFill>
                  <a:gsLst>
                    <a:gs pos="0">
                      <a:srgbClr val="505050">
                        <a:lumMod val="50000"/>
                      </a:srgbClr>
                    </a:gs>
                    <a:gs pos="100000">
                      <a:srgbClr val="505050">
                        <a:lumMod val="50000"/>
                      </a:srgbClr>
                    </a:gs>
                  </a:gsLst>
                  <a:lin ang="5400000" scaled="1"/>
                </a:gradFill>
              </a:rPr>
              <a:t>Bring your own DNS</a:t>
            </a:r>
          </a:p>
          <a:p>
            <a:pPr marL="0" lvl="1" defTabSz="913243">
              <a:lnSpc>
                <a:spcPct val="90000"/>
              </a:lnSpc>
              <a:spcBef>
                <a:spcPts val="1176"/>
              </a:spcBef>
              <a:spcAft>
                <a:spcPts val="882"/>
              </a:spcAft>
              <a:buSzPct val="80000"/>
              <a:tabLst>
                <a:tab pos="740856" algn="l"/>
              </a:tabLst>
              <a:defRPr/>
            </a:pPr>
            <a:endParaRPr lang="en-US" sz="1960" dirty="0">
              <a:gradFill>
                <a:gsLst>
                  <a:gs pos="0">
                    <a:srgbClr val="505050">
                      <a:lumMod val="50000"/>
                    </a:srgbClr>
                  </a:gs>
                  <a:gs pos="100000">
                    <a:srgbClr val="505050">
                      <a:lumMod val="50000"/>
                    </a:srgbClr>
                  </a:gs>
                </a:gsLst>
                <a:lin ang="5400000" scaled="1"/>
              </a:gradFill>
            </a:endParaRPr>
          </a:p>
        </p:txBody>
      </p:sp>
    </p:spTree>
    <p:extLst>
      <p:ext uri="{BB962C8B-B14F-4D97-AF65-F5344CB8AC3E}">
        <p14:creationId xmlns:p14="http://schemas.microsoft.com/office/powerpoint/2010/main" val="360004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The Differences</a:t>
            </a:r>
            <a:endParaRPr lang="en-US" sz="5400" dirty="0"/>
          </a:p>
        </p:txBody>
      </p:sp>
      <p:sp>
        <p:nvSpPr>
          <p:cNvPr id="3" name="Text Placeholder 2"/>
          <p:cNvSpPr>
            <a:spLocks noGrp="1"/>
          </p:cNvSpPr>
          <p:nvPr>
            <p:ph type="body" idx="4294967295"/>
          </p:nvPr>
        </p:nvSpPr>
        <p:spPr>
          <a:xfrm>
            <a:off x="0" y="1244600"/>
            <a:ext cx="5486400" cy="1484313"/>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Networks in customers’ premises</a:t>
            </a:r>
          </a:p>
        </p:txBody>
      </p:sp>
      <p:sp>
        <p:nvSpPr>
          <p:cNvPr id="4" name="Content Placeholder 3"/>
          <p:cNvSpPr>
            <a:spLocks noGrp="1"/>
          </p:cNvSpPr>
          <p:nvPr>
            <p:ph sz="half" idx="4294967295"/>
          </p:nvPr>
        </p:nvSpPr>
        <p:spPr>
          <a:xfrm>
            <a:off x="0" y="2728913"/>
            <a:ext cx="5775325" cy="4243387"/>
          </a:xfrm>
        </p:spPr>
        <p:txBody>
          <a:bodyPr>
            <a:noAutofit/>
          </a:bodyPr>
          <a:lstStyle/>
          <a:p>
            <a:pPr marL="274320" lvl="1"/>
            <a:r>
              <a:rPr lang="en-US" sz="2000" dirty="0"/>
              <a:t>Customers have full control L2 and up</a:t>
            </a:r>
          </a:p>
          <a:p>
            <a:pPr marL="274320" lvl="1"/>
            <a:r>
              <a:rPr lang="en-US" sz="2000" dirty="0"/>
              <a:t>MAC address specification and VLANS supported</a:t>
            </a:r>
          </a:p>
          <a:p>
            <a:pPr marL="274320" lvl="1"/>
            <a:r>
              <a:rPr lang="en-US" sz="2000" dirty="0"/>
              <a:t>Static and DHCP address assignments supported</a:t>
            </a:r>
          </a:p>
          <a:p>
            <a:pPr marL="274320" lvl="1"/>
            <a:r>
              <a:rPr lang="en-US" sz="2000" dirty="0"/>
              <a:t>MCAST, BRCAST supported</a:t>
            </a:r>
          </a:p>
          <a:p>
            <a:pPr marL="274320" lvl="1"/>
            <a:r>
              <a:rPr lang="en-US" sz="2000" dirty="0"/>
              <a:t>Routing has to be configured explicitly</a:t>
            </a:r>
          </a:p>
          <a:p>
            <a:pPr marL="274320" lvl="1"/>
            <a:r>
              <a:rPr lang="en-US" sz="2000" dirty="0"/>
              <a:t>Trust boundary = VLAN boundary</a:t>
            </a:r>
          </a:p>
          <a:p>
            <a:pPr marL="274320" lvl="1"/>
            <a:r>
              <a:rPr lang="en-US" sz="2000" dirty="0"/>
              <a:t>Several modes of VPN connectivity supported (SSL, IPsec, …)</a:t>
            </a:r>
          </a:p>
          <a:p>
            <a:pPr marL="274320" lvl="1"/>
            <a:r>
              <a:rPr lang="en-US" sz="2000" dirty="0"/>
              <a:t>WAN optimizers can be used to optimize cross-premise connectivity over the network</a:t>
            </a:r>
          </a:p>
        </p:txBody>
      </p:sp>
      <p:sp>
        <p:nvSpPr>
          <p:cNvPr id="5" name="Text Placeholder 4"/>
          <p:cNvSpPr>
            <a:spLocks noGrp="1"/>
          </p:cNvSpPr>
          <p:nvPr>
            <p:ph type="body" sz="quarter" idx="4294967295"/>
          </p:nvPr>
        </p:nvSpPr>
        <p:spPr>
          <a:xfrm>
            <a:off x="6702425" y="1335088"/>
            <a:ext cx="5486400" cy="1485900"/>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Virtual Networks in Windows Azure</a:t>
            </a:r>
          </a:p>
        </p:txBody>
      </p:sp>
      <p:sp>
        <p:nvSpPr>
          <p:cNvPr id="6" name="Content Placeholder 5"/>
          <p:cNvSpPr>
            <a:spLocks noGrp="1"/>
          </p:cNvSpPr>
          <p:nvPr>
            <p:ph sz="quarter" idx="4294967295"/>
          </p:nvPr>
        </p:nvSpPr>
        <p:spPr>
          <a:xfrm>
            <a:off x="6702425" y="2728913"/>
            <a:ext cx="5486400" cy="3970337"/>
          </a:xfrm>
        </p:spPr>
        <p:txBody>
          <a:bodyPr>
            <a:normAutofit/>
          </a:bodyPr>
          <a:lstStyle/>
          <a:p>
            <a:pPr marL="274320" lvl="1"/>
            <a:r>
              <a:rPr lang="en-US" sz="2000" dirty="0"/>
              <a:t>Customers can specify only some L3 properties</a:t>
            </a:r>
          </a:p>
          <a:p>
            <a:pPr marL="274320" lvl="1"/>
            <a:r>
              <a:rPr lang="en-US" sz="2000" dirty="0"/>
              <a:t>No support for MAC and VLANs</a:t>
            </a:r>
          </a:p>
          <a:p>
            <a:pPr marL="274320" lvl="1"/>
            <a:r>
              <a:rPr lang="en-US" sz="2000" dirty="0"/>
              <a:t>Only Azure-managed DHCP address assignments</a:t>
            </a:r>
          </a:p>
          <a:p>
            <a:pPr marL="274320" lvl="1"/>
            <a:r>
              <a:rPr lang="en-US" sz="2000" dirty="0"/>
              <a:t>No support for MCAST and BRCAST</a:t>
            </a:r>
          </a:p>
          <a:p>
            <a:pPr marL="274320" lvl="1"/>
            <a:r>
              <a:rPr lang="en-US" sz="2000" dirty="0"/>
              <a:t>Routing is implicit</a:t>
            </a:r>
          </a:p>
          <a:p>
            <a:pPr marL="274320" lvl="1"/>
            <a:r>
              <a:rPr lang="en-US" sz="2000" dirty="0"/>
              <a:t>Trust boundary = VNet boundary</a:t>
            </a:r>
          </a:p>
          <a:p>
            <a:pPr marL="274320" lvl="1"/>
            <a:r>
              <a:rPr lang="en-US" sz="2000" dirty="0"/>
              <a:t>Only IPsec with IKEv1 supported</a:t>
            </a:r>
          </a:p>
          <a:p>
            <a:pPr marL="274320" lvl="1"/>
            <a:r>
              <a:rPr lang="en-US" sz="2000" dirty="0"/>
              <a:t>No support for WAN Optimizers</a:t>
            </a:r>
          </a:p>
        </p:txBody>
      </p:sp>
    </p:spTree>
    <p:extLst>
      <p:ext uri="{BB962C8B-B14F-4D97-AF65-F5344CB8AC3E}">
        <p14:creationId xmlns:p14="http://schemas.microsoft.com/office/powerpoint/2010/main" val="3922710196"/>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618073" y="5217715"/>
            <a:ext cx="2570752" cy="1468114"/>
          </a:xfrm>
          <a:prstGeom prst="rect">
            <a:avLst/>
          </a:prstGeom>
          <a:solidFill>
            <a:schemeClr val="bg1">
              <a:lumMod val="90000"/>
            </a:schemeClr>
          </a:solidFill>
        </p:spPr>
        <p:txBody>
          <a:bodyPr wrap="square" lIns="268857" anchor="ctr">
            <a:noAutofit/>
          </a:bodyPr>
          <a:lstStyle>
            <a:defPPr>
              <a:defRPr lang="en-US"/>
            </a:defPPr>
            <a:lvl1pPr defTabSz="913398" fontAlgn="base">
              <a:lnSpc>
                <a:spcPct val="90000"/>
              </a:lnSpc>
              <a:spcBef>
                <a:spcPct val="0"/>
              </a:spcBef>
              <a:spcAft>
                <a:spcPts val="1800"/>
              </a:spcAft>
              <a:defRPr sz="2400" spc="-50">
                <a:gradFill>
                  <a:gsLst>
                    <a:gs pos="0">
                      <a:schemeClr val="tx1">
                        <a:lumMod val="50000"/>
                      </a:schemeClr>
                    </a:gs>
                    <a:gs pos="100000">
                      <a:schemeClr val="tx1">
                        <a:lumMod val="50000"/>
                      </a:schemeClr>
                    </a:gs>
                  </a:gsLst>
                  <a:lin ang="5400000" scaled="1"/>
                </a:gradFill>
              </a:defRPr>
            </a:lvl1pPr>
          </a:lstStyle>
          <a:p>
            <a:pPr marL="280064" indent="-280064">
              <a:spcAft>
                <a:spcPts val="1176"/>
              </a:spcAft>
              <a:buFont typeface="Arial" panose="020B0604020202020204" pitchFamily="34" charset="0"/>
              <a:buChar char="•"/>
            </a:pPr>
            <a:r>
              <a:rPr lang="en-US" sz="1960" dirty="0">
                <a:gradFill>
                  <a:gsLst>
                    <a:gs pos="0">
                      <a:srgbClr val="505050">
                        <a:lumMod val="50000"/>
                      </a:srgbClr>
                    </a:gs>
                    <a:gs pos="100000">
                      <a:srgbClr val="505050">
                        <a:lumMod val="50000"/>
                      </a:srgbClr>
                    </a:gs>
                  </a:gsLst>
                  <a:lin ang="5400000" scaled="1"/>
                </a:gradFill>
              </a:rPr>
              <a:t>IKE v1, IKE v2</a:t>
            </a:r>
          </a:p>
          <a:p>
            <a:pPr marL="280064" indent="-280064">
              <a:spcAft>
                <a:spcPts val="1176"/>
              </a:spcAft>
              <a:buFont typeface="Arial" panose="020B0604020202020204" pitchFamily="34" charset="0"/>
              <a:buChar char="•"/>
            </a:pPr>
            <a:r>
              <a:rPr lang="en-US" sz="1960" dirty="0">
                <a:gradFill>
                  <a:gsLst>
                    <a:gs pos="0">
                      <a:srgbClr val="505050">
                        <a:lumMod val="50000"/>
                      </a:srgbClr>
                    </a:gs>
                    <a:gs pos="100000">
                      <a:srgbClr val="505050">
                        <a:lumMod val="50000"/>
                      </a:srgbClr>
                    </a:gs>
                  </a:gsLst>
                  <a:lin ang="5400000" scaled="1"/>
                </a:gradFill>
              </a:rPr>
              <a:t>AES 128, 256</a:t>
            </a:r>
          </a:p>
          <a:p>
            <a:pPr marL="280064" indent="-280064">
              <a:spcAft>
                <a:spcPts val="1176"/>
              </a:spcAft>
              <a:buFont typeface="Arial" panose="020B0604020202020204" pitchFamily="34" charset="0"/>
              <a:buChar char="•"/>
            </a:pPr>
            <a:r>
              <a:rPr lang="en-US" sz="1960" dirty="0">
                <a:gradFill>
                  <a:gsLst>
                    <a:gs pos="0">
                      <a:srgbClr val="505050">
                        <a:lumMod val="50000"/>
                      </a:srgbClr>
                    </a:gs>
                    <a:gs pos="100000">
                      <a:srgbClr val="505050">
                        <a:lumMod val="50000"/>
                      </a:srgbClr>
                    </a:gs>
                  </a:gsLst>
                  <a:lin ang="5400000" scaled="1"/>
                </a:gradFill>
              </a:rPr>
              <a:t>SHA1, SHA2</a:t>
            </a:r>
          </a:p>
        </p:txBody>
      </p:sp>
      <p:grpSp>
        <p:nvGrpSpPr>
          <p:cNvPr id="11" name="Group 10"/>
          <p:cNvGrpSpPr/>
          <p:nvPr/>
        </p:nvGrpSpPr>
        <p:grpSpPr>
          <a:xfrm>
            <a:off x="6116674" y="5218493"/>
            <a:ext cx="3501399" cy="1466558"/>
            <a:chOff x="0" y="1031016"/>
            <a:chExt cx="4572000" cy="1496355"/>
          </a:xfrm>
        </p:grpSpPr>
        <p:sp>
          <p:nvSpPr>
            <p:cNvPr id="16" name="Rectangle 15"/>
            <p:cNvSpPr/>
            <p:nvPr/>
          </p:nvSpPr>
          <p:spPr>
            <a:xfrm>
              <a:off x="0" y="1031016"/>
              <a:ext cx="4572000" cy="1496355"/>
            </a:xfrm>
            <a:prstGeom prst="rect">
              <a:avLst/>
            </a:prstGeom>
            <a:solidFill>
              <a:schemeClr val="tx2"/>
            </a:solidFill>
          </p:spPr>
          <p:txBody>
            <a:bodyPr wrap="square" lIns="268857" anchor="ctr">
              <a:noAutofit/>
            </a:bodyPr>
            <a:lstStyle/>
            <a:p>
              <a:pPr defTabSz="913243"/>
              <a:r>
                <a:rPr lang="en-US" sz="1960" dirty="0">
                  <a:gradFill>
                    <a:gsLst>
                      <a:gs pos="0">
                        <a:srgbClr val="EFEFEF"/>
                      </a:gs>
                      <a:gs pos="100000">
                        <a:srgbClr val="EFEFEF"/>
                      </a:gs>
                    </a:gsLst>
                    <a:lin ang="5400000" scaled="0"/>
                  </a:gradFill>
                  <a:latin typeface="Segoe UI Light"/>
                </a:rPr>
                <a:t>Generic VPN devices </a:t>
              </a:r>
              <a:br>
                <a:rPr lang="en-US" sz="1960" dirty="0">
                  <a:gradFill>
                    <a:gsLst>
                      <a:gs pos="0">
                        <a:srgbClr val="EFEFEF"/>
                      </a:gs>
                      <a:gs pos="100000">
                        <a:srgbClr val="EFEFEF"/>
                      </a:gs>
                    </a:gsLst>
                    <a:lin ang="5400000" scaled="0"/>
                  </a:gradFill>
                  <a:latin typeface="Segoe UI Light"/>
                </a:rPr>
              </a:br>
              <a:r>
                <a:rPr lang="en-US" sz="1960" dirty="0">
                  <a:gradFill>
                    <a:gsLst>
                      <a:gs pos="0">
                        <a:srgbClr val="EFEFEF"/>
                      </a:gs>
                      <a:gs pos="100000">
                        <a:srgbClr val="EFEFEF"/>
                      </a:gs>
                    </a:gsLst>
                    <a:lin ang="5400000" scaled="0"/>
                  </a:gradFill>
                  <a:latin typeface="Segoe UI Light"/>
                </a:rPr>
                <a:t>must support</a:t>
              </a:r>
            </a:p>
          </p:txBody>
        </p:sp>
        <p:sp>
          <p:nvSpPr>
            <p:cNvPr id="17" name="Freeform 16"/>
            <p:cNvSpPr>
              <a:spLocks noEditPoints="1"/>
            </p:cNvSpPr>
            <p:nvPr/>
          </p:nvSpPr>
          <p:spPr bwMode="black">
            <a:xfrm>
              <a:off x="3454527" y="1444528"/>
              <a:ext cx="845329"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243"/>
              <a:endParaRPr lang="en-US" sz="3136">
                <a:gradFill>
                  <a:gsLst>
                    <a:gs pos="0">
                      <a:srgbClr val="FFFFFF"/>
                    </a:gs>
                    <a:gs pos="100000">
                      <a:srgbClr val="FFFFFF"/>
                    </a:gs>
                  </a:gsLst>
                  <a:lin ang="5400000" scaled="0"/>
                </a:gradFill>
                <a:latin typeface="Segoe UI Light"/>
              </a:endParaRPr>
            </a:p>
          </p:txBody>
        </p:sp>
      </p:grpSp>
      <p:sp>
        <p:nvSpPr>
          <p:cNvPr id="20" name="TextBox 19"/>
          <p:cNvSpPr txBox="1"/>
          <p:nvPr/>
        </p:nvSpPr>
        <p:spPr>
          <a:xfrm>
            <a:off x="3501400" y="5217715"/>
            <a:ext cx="2615273" cy="1468114"/>
          </a:xfrm>
          <a:prstGeom prst="rect">
            <a:avLst/>
          </a:prstGeom>
          <a:solidFill>
            <a:schemeClr val="bg1">
              <a:lumMod val="90000"/>
            </a:schemeClr>
          </a:solidFill>
        </p:spPr>
        <p:txBody>
          <a:bodyPr wrap="square" lIns="268857" anchor="ctr">
            <a:noAutofit/>
          </a:bodyPr>
          <a:lstStyle>
            <a:defPPr>
              <a:defRPr lang="en-US"/>
            </a:defPPr>
            <a:lvl1pPr defTabSz="913398" fontAlgn="base">
              <a:lnSpc>
                <a:spcPct val="90000"/>
              </a:lnSpc>
              <a:spcBef>
                <a:spcPct val="0"/>
              </a:spcBef>
              <a:spcAft>
                <a:spcPts val="1800"/>
              </a:spcAft>
              <a:defRPr sz="2400" spc="-50">
                <a:gradFill>
                  <a:gsLst>
                    <a:gs pos="0">
                      <a:schemeClr val="tx1">
                        <a:lumMod val="50000"/>
                      </a:schemeClr>
                    </a:gs>
                    <a:gs pos="100000">
                      <a:schemeClr val="tx1">
                        <a:lumMod val="50000"/>
                      </a:schemeClr>
                    </a:gs>
                  </a:gsLst>
                  <a:lin ang="5400000" scaled="1"/>
                </a:gradFill>
              </a:defRPr>
            </a:lvl1pPr>
          </a:lstStyle>
          <a:p>
            <a:pPr marL="280064" indent="-280064">
              <a:spcAft>
                <a:spcPts val="1176"/>
              </a:spcAft>
              <a:buFont typeface="Arial" panose="020B0604020202020204" pitchFamily="34" charset="0"/>
              <a:buChar char="•"/>
            </a:pPr>
            <a:r>
              <a:rPr lang="en-US" sz="1960" dirty="0">
                <a:gradFill>
                  <a:gsLst>
                    <a:gs pos="0">
                      <a:srgbClr val="505050">
                        <a:lumMod val="50000"/>
                      </a:srgbClr>
                    </a:gs>
                    <a:gs pos="100000">
                      <a:srgbClr val="505050">
                        <a:lumMod val="50000"/>
                      </a:srgbClr>
                    </a:gs>
                  </a:gsLst>
                  <a:lin ang="5400000" scaled="1"/>
                </a:gradFill>
              </a:rPr>
              <a:t>Windows Server</a:t>
            </a:r>
          </a:p>
          <a:p>
            <a:pPr marL="280064" indent="-280064">
              <a:spcAft>
                <a:spcPts val="1176"/>
              </a:spcAft>
              <a:buFont typeface="Arial" panose="020B0604020202020204" pitchFamily="34" charset="0"/>
              <a:buChar char="•"/>
            </a:pPr>
            <a:r>
              <a:rPr lang="en-US" sz="1960" dirty="0">
                <a:gradFill>
                  <a:gsLst>
                    <a:gs pos="0">
                      <a:srgbClr val="505050">
                        <a:lumMod val="50000"/>
                      </a:srgbClr>
                    </a:gs>
                    <a:gs pos="100000">
                      <a:srgbClr val="505050">
                        <a:lumMod val="50000"/>
                      </a:srgbClr>
                    </a:gs>
                  </a:gsLst>
                  <a:lin ang="5400000" scaled="1"/>
                </a:gradFill>
              </a:rPr>
              <a:t>Routing and Remote Access Service (RRAS)</a:t>
            </a:r>
          </a:p>
        </p:txBody>
      </p:sp>
      <p:grpSp>
        <p:nvGrpSpPr>
          <p:cNvPr id="15" name="Group 14"/>
          <p:cNvGrpSpPr/>
          <p:nvPr/>
        </p:nvGrpSpPr>
        <p:grpSpPr>
          <a:xfrm>
            <a:off x="0" y="5218493"/>
            <a:ext cx="3501399" cy="1466558"/>
            <a:chOff x="0" y="1031016"/>
            <a:chExt cx="4572000" cy="1496355"/>
          </a:xfrm>
        </p:grpSpPr>
        <p:sp>
          <p:nvSpPr>
            <p:cNvPr id="18" name="Rectangle 17"/>
            <p:cNvSpPr/>
            <p:nvPr/>
          </p:nvSpPr>
          <p:spPr>
            <a:xfrm>
              <a:off x="0" y="1031016"/>
              <a:ext cx="4572000" cy="1496355"/>
            </a:xfrm>
            <a:prstGeom prst="rect">
              <a:avLst/>
            </a:prstGeom>
            <a:solidFill>
              <a:schemeClr val="tx2"/>
            </a:solidFill>
          </p:spPr>
          <p:txBody>
            <a:bodyPr wrap="square" lIns="268857" anchor="ctr">
              <a:noAutofit/>
            </a:bodyPr>
            <a:lstStyle/>
            <a:p>
              <a:pPr defTabSz="913243"/>
              <a:r>
                <a:rPr lang="en-US" sz="1960" dirty="0">
                  <a:gradFill>
                    <a:gsLst>
                      <a:gs pos="0">
                        <a:srgbClr val="EFEFEF"/>
                      </a:gs>
                      <a:gs pos="100000">
                        <a:srgbClr val="EFEFEF"/>
                      </a:gs>
                    </a:gsLst>
                    <a:lin ang="5400000" scaled="0"/>
                  </a:gradFill>
                  <a:latin typeface="Segoe UI Light"/>
                </a:rPr>
                <a:t>New: Software based </a:t>
              </a:r>
            </a:p>
            <a:p>
              <a:pPr defTabSz="913243"/>
              <a:r>
                <a:rPr lang="en-US" sz="1960" dirty="0">
                  <a:gradFill>
                    <a:gsLst>
                      <a:gs pos="0">
                        <a:srgbClr val="EFEFEF"/>
                      </a:gs>
                      <a:gs pos="100000">
                        <a:srgbClr val="EFEFEF"/>
                      </a:gs>
                    </a:gsLst>
                    <a:lin ang="5400000" scaled="0"/>
                  </a:gradFill>
                  <a:latin typeface="Segoe UI Light"/>
                </a:rPr>
                <a:t>VPN gateway</a:t>
              </a:r>
            </a:p>
          </p:txBody>
        </p:sp>
        <p:sp>
          <p:nvSpPr>
            <p:cNvPr id="19" name="Freeform 18"/>
            <p:cNvSpPr>
              <a:spLocks noEditPoints="1"/>
            </p:cNvSpPr>
            <p:nvPr/>
          </p:nvSpPr>
          <p:spPr bwMode="black">
            <a:xfrm>
              <a:off x="3481743" y="1444528"/>
              <a:ext cx="818113"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243"/>
              <a:endParaRPr lang="en-US" sz="3136">
                <a:gradFill>
                  <a:gsLst>
                    <a:gs pos="0">
                      <a:srgbClr val="FFFFFF"/>
                    </a:gs>
                    <a:gs pos="100000">
                      <a:srgbClr val="FFFFFF"/>
                    </a:gs>
                  </a:gsLst>
                  <a:lin ang="5400000" scaled="0"/>
                </a:gradFill>
                <a:latin typeface="Segoe UI Light"/>
              </a:endParaRPr>
            </a:p>
          </p:txBody>
        </p:sp>
      </p:grpSp>
      <p:sp>
        <p:nvSpPr>
          <p:cNvPr id="7" name="Title 6"/>
          <p:cNvSpPr>
            <a:spLocks noGrp="1"/>
          </p:cNvSpPr>
          <p:nvPr>
            <p:ph type="title"/>
          </p:nvPr>
        </p:nvSpPr>
        <p:spPr>
          <a:xfrm>
            <a:off x="269168" y="287653"/>
            <a:ext cx="11149014" cy="723822"/>
          </a:xfrm>
        </p:spPr>
        <p:txBody>
          <a:bodyPr/>
          <a:lstStyle/>
          <a:p>
            <a:r>
              <a:rPr lang="en-US" sz="3920" dirty="0"/>
              <a:t>More Options for Getting Your Virtual Network Started</a:t>
            </a:r>
          </a:p>
        </p:txBody>
      </p:sp>
      <p:pic>
        <p:nvPicPr>
          <p:cNvPr id="8" name="Picture 7"/>
          <p:cNvPicPr>
            <a:picLocks noChangeAspect="1"/>
          </p:cNvPicPr>
          <p:nvPr/>
        </p:nvPicPr>
        <p:blipFill>
          <a:blip r:embed="rId3"/>
          <a:stretch>
            <a:fillRect/>
          </a:stretch>
        </p:blipFill>
        <p:spPr>
          <a:xfrm>
            <a:off x="4601074" y="3801065"/>
            <a:ext cx="2963837" cy="841054"/>
          </a:xfrm>
          <a:prstGeom prst="rect">
            <a:avLst/>
          </a:prstGeom>
          <a:noFill/>
          <a:ln>
            <a:no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8348" y="1601375"/>
            <a:ext cx="1581552" cy="1419021"/>
          </a:xfrm>
          <a:prstGeom prst="rect">
            <a:avLst/>
          </a:prstGeom>
          <a:noFill/>
          <a:ln>
            <a:noFill/>
          </a:ln>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1779" y="1758179"/>
            <a:ext cx="2749788" cy="1105414"/>
          </a:xfrm>
          <a:prstGeom prst="rect">
            <a:avLst/>
          </a:prstGeom>
        </p:spPr>
      </p:pic>
      <p:pic>
        <p:nvPicPr>
          <p:cNvPr id="37" name="Picture 36"/>
          <p:cNvPicPr>
            <a:picLocks noChangeAspect="1"/>
          </p:cNvPicPr>
          <p:nvPr/>
        </p:nvPicPr>
        <p:blipFill>
          <a:blip r:embed="rId6"/>
          <a:stretch>
            <a:fillRect/>
          </a:stretch>
        </p:blipFill>
        <p:spPr>
          <a:xfrm>
            <a:off x="2643508" y="2467780"/>
            <a:ext cx="2266562" cy="1197727"/>
          </a:xfrm>
          <a:prstGeom prst="rect">
            <a:avLst/>
          </a:prstGeom>
          <a:noFill/>
          <a:ln>
            <a:noFill/>
          </a:ln>
        </p:spPr>
      </p:pic>
      <p:pic>
        <p:nvPicPr>
          <p:cNvPr id="6" name="Picture 5"/>
          <p:cNvPicPr>
            <a:picLocks noChangeAspect="1"/>
          </p:cNvPicPr>
          <p:nvPr/>
        </p:nvPicPr>
        <p:blipFill>
          <a:blip r:embed="rId7"/>
          <a:stretch>
            <a:fillRect/>
          </a:stretch>
        </p:blipFill>
        <p:spPr>
          <a:xfrm>
            <a:off x="6859522" y="2772834"/>
            <a:ext cx="2730316" cy="757113"/>
          </a:xfrm>
          <a:prstGeom prst="rect">
            <a:avLst/>
          </a:prstGeom>
          <a:noFill/>
          <a:ln>
            <a:noFill/>
          </a:ln>
        </p:spPr>
      </p:pic>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27745" y="3870421"/>
            <a:ext cx="3979320" cy="771698"/>
          </a:xfrm>
          <a:prstGeom prst="rect">
            <a:avLst/>
          </a:prstGeom>
        </p:spPr>
      </p:pic>
    </p:spTree>
    <p:extLst>
      <p:ext uri="{BB962C8B-B14F-4D97-AF65-F5344CB8AC3E}">
        <p14:creationId xmlns:p14="http://schemas.microsoft.com/office/powerpoint/2010/main" val="3234316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64" presetClass="path" presetSubtype="0" decel="100000" fill="hold" nodeType="afterEffect">
                                  <p:stCondLst>
                                    <p:cond delay="1000"/>
                                  </p:stCondLst>
                                  <p:childTnLst>
                                    <p:animMotion origin="layout" path="M 5.74419E-7 -3.42714E-6 L -0.11054 -0.11961 " pathEditMode="relative" rAng="0" ptsTypes="AA">
                                      <p:cBhvr>
                                        <p:cTn id="14" dur="1000" fill="hold"/>
                                        <p:tgtEl>
                                          <p:spTgt spid="37"/>
                                        </p:tgtEl>
                                        <p:attrNameLst>
                                          <p:attrName>ppt_x</p:attrName>
                                          <p:attrName>ppt_y</p:attrName>
                                        </p:attrNameLst>
                                      </p:cBhvr>
                                      <p:rCtr x="-5527" y="-5992"/>
                                    </p:animMotion>
                                  </p:childTnLst>
                                </p:cTn>
                              </p:par>
                              <p:par>
                                <p:cTn id="15" presetID="64" presetClass="path" presetSubtype="0" decel="100000" fill="hold" nodeType="withEffect">
                                  <p:stCondLst>
                                    <p:cond delay="1000"/>
                                  </p:stCondLst>
                                  <p:childTnLst>
                                    <p:animMotion origin="layout" path="M 3.0508E-6 -3.42714E-6 L -0.46579 0.16024 " pathEditMode="relative" rAng="0" ptsTypes="AA">
                                      <p:cBhvr>
                                        <p:cTn id="16" dur="1000" fill="hold"/>
                                        <p:tgtEl>
                                          <p:spTgt spid="6"/>
                                        </p:tgtEl>
                                        <p:attrNameLst>
                                          <p:attrName>ppt_x</p:attrName>
                                          <p:attrName>ppt_y</p:attrName>
                                        </p:attrNameLst>
                                      </p:cBhvr>
                                      <p:rCtr x="-23296" y="8012"/>
                                    </p:animMotion>
                                  </p:childTnLst>
                                </p:cTn>
                              </p:par>
                              <p:par>
                                <p:cTn id="17" presetID="2" presetClass="entr" presetSubtype="2" decel="100000" fill="hold" nodeType="withEffect">
                                  <p:stCondLst>
                                    <p:cond delay="10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7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1+#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325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250"/>
                            </p:stCondLst>
                            <p:childTnLst>
                              <p:par>
                                <p:cTn id="34" presetID="2" presetClass="entr" presetSubtype="8" decel="10000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575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6250"/>
                            </p:stCondLst>
                            <p:childTnLst>
                              <p:par>
                                <p:cTn id="43" presetID="2" presetClass="entr" presetSubtype="8" decel="10000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725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69167" y="2122055"/>
            <a:ext cx="5099329" cy="4555639"/>
          </a:xfrm>
          <a:prstGeom prst="rect">
            <a:avLst/>
          </a:prstGeom>
          <a:solidFill>
            <a:schemeClr val="tx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defTabSz="895908" fontAlgn="base">
              <a:lnSpc>
                <a:spcPct val="90000"/>
              </a:lnSpc>
              <a:spcBef>
                <a:spcPct val="0"/>
              </a:spcBef>
              <a:spcAft>
                <a:spcPct val="0"/>
              </a:spcAft>
            </a:pPr>
            <a:r>
              <a:rPr lang="en-US" sz="1960" dirty="0">
                <a:gradFill>
                  <a:gsLst>
                    <a:gs pos="1250">
                      <a:srgbClr val="EFEFEF"/>
                    </a:gs>
                    <a:gs pos="10417">
                      <a:srgbClr val="EFEFEF"/>
                    </a:gs>
                  </a:gsLst>
                  <a:lin ang="5400000" scaled="0"/>
                </a:gradFill>
              </a:rPr>
              <a:t>On-premises</a:t>
            </a:r>
          </a:p>
        </p:txBody>
      </p:sp>
      <p:sp>
        <p:nvSpPr>
          <p:cNvPr id="2" name="Rounded Rectangle 1"/>
          <p:cNvSpPr/>
          <p:nvPr/>
        </p:nvSpPr>
        <p:spPr bwMode="auto">
          <a:xfrm>
            <a:off x="683227" y="2724077"/>
            <a:ext cx="4271210" cy="1274161"/>
          </a:xfrm>
          <a:prstGeom prst="roundRect">
            <a:avLst>
              <a:gd name="adj" fmla="val 6387"/>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 name="TextBox 2"/>
          <p:cNvSpPr txBox="1"/>
          <p:nvPr/>
        </p:nvSpPr>
        <p:spPr>
          <a:xfrm>
            <a:off x="683226" y="3921135"/>
            <a:ext cx="1925959" cy="561064"/>
          </a:xfrm>
          <a:prstGeom prst="rect">
            <a:avLst/>
          </a:prstGeom>
          <a:noFill/>
        </p:spPr>
        <p:txBody>
          <a:bodyPr wrap="none" lIns="0" tIns="143391" rIns="179238" bIns="143391" rtlCol="0">
            <a:spAutoFit/>
          </a:bodyPr>
          <a:lstStyle/>
          <a:p>
            <a:pPr defTabSz="913243">
              <a:lnSpc>
                <a:spcPct val="90000"/>
              </a:lnSpc>
            </a:pPr>
            <a:r>
              <a:rPr lang="en-US" sz="1960" dirty="0">
                <a:gradFill>
                  <a:gsLst>
                    <a:gs pos="2917">
                      <a:srgbClr val="EFEFEF"/>
                    </a:gs>
                    <a:gs pos="100000">
                      <a:srgbClr val="EFEFEF"/>
                    </a:gs>
                  </a:gsLst>
                  <a:lin ang="5400000" scaled="0"/>
                </a:gradFill>
              </a:rPr>
              <a:t>Your datacenter</a:t>
            </a:r>
          </a:p>
        </p:txBody>
      </p:sp>
      <p:sp>
        <p:nvSpPr>
          <p:cNvPr id="24" name="TextBox 23"/>
          <p:cNvSpPr txBox="1"/>
          <p:nvPr/>
        </p:nvSpPr>
        <p:spPr>
          <a:xfrm>
            <a:off x="1854630" y="5369232"/>
            <a:ext cx="2276560" cy="1104031"/>
          </a:xfrm>
          <a:prstGeom prst="rect">
            <a:avLst/>
          </a:prstGeom>
          <a:noFill/>
        </p:spPr>
        <p:txBody>
          <a:bodyPr wrap="none" lIns="0" tIns="143391" rIns="179238" bIns="143391" rtlCol="0">
            <a:spAutoFit/>
          </a:bodyPr>
          <a:lstStyle/>
          <a:p>
            <a:pPr defTabSz="913243">
              <a:lnSpc>
                <a:spcPct val="90000"/>
              </a:lnSpc>
            </a:pPr>
            <a:r>
              <a:rPr lang="en-US" sz="1960" dirty="0">
                <a:gradFill>
                  <a:gsLst>
                    <a:gs pos="2917">
                      <a:srgbClr val="EFEFEF"/>
                    </a:gs>
                    <a:gs pos="100000">
                      <a:srgbClr val="EFEFEF"/>
                    </a:gs>
                  </a:gsLst>
                  <a:lin ang="5400000" scaled="0"/>
                </a:gradFill>
              </a:rPr>
              <a:t>Individual </a:t>
            </a:r>
            <a:br>
              <a:rPr lang="en-US" sz="1960" dirty="0">
                <a:gradFill>
                  <a:gsLst>
                    <a:gs pos="2917">
                      <a:srgbClr val="EFEFEF"/>
                    </a:gs>
                    <a:gs pos="100000">
                      <a:srgbClr val="EFEFEF"/>
                    </a:gs>
                  </a:gsLst>
                  <a:lin ang="5400000" scaled="0"/>
                </a:gradFill>
              </a:rPr>
            </a:br>
            <a:r>
              <a:rPr lang="en-US" sz="1960" dirty="0">
                <a:gradFill>
                  <a:gsLst>
                    <a:gs pos="2917">
                      <a:srgbClr val="EFEFEF"/>
                    </a:gs>
                    <a:gs pos="100000">
                      <a:srgbClr val="EFEFEF"/>
                    </a:gs>
                  </a:gsLst>
                  <a:lin ang="5400000" scaled="0"/>
                </a:gradFill>
              </a:rPr>
              <a:t>computers behind </a:t>
            </a:r>
            <a:br>
              <a:rPr lang="en-US" sz="1960" dirty="0">
                <a:gradFill>
                  <a:gsLst>
                    <a:gs pos="2917">
                      <a:srgbClr val="EFEFEF"/>
                    </a:gs>
                    <a:gs pos="100000">
                      <a:srgbClr val="EFEFEF"/>
                    </a:gs>
                  </a:gsLst>
                  <a:lin ang="5400000" scaled="0"/>
                </a:gradFill>
              </a:rPr>
            </a:br>
            <a:r>
              <a:rPr lang="en-US" sz="1960" dirty="0">
                <a:gradFill>
                  <a:gsLst>
                    <a:gs pos="2917">
                      <a:srgbClr val="EFEFEF"/>
                    </a:gs>
                    <a:gs pos="100000">
                      <a:srgbClr val="EFEFEF"/>
                    </a:gs>
                  </a:gsLst>
                  <a:lin ang="5400000" scaled="0"/>
                </a:gradFill>
              </a:rPr>
              <a:t>corporate firewall</a:t>
            </a:r>
          </a:p>
        </p:txBody>
      </p:sp>
      <p:grpSp>
        <p:nvGrpSpPr>
          <p:cNvPr id="32" name="Group 31"/>
          <p:cNvGrpSpPr/>
          <p:nvPr/>
        </p:nvGrpSpPr>
        <p:grpSpPr>
          <a:xfrm>
            <a:off x="779076" y="2815420"/>
            <a:ext cx="2424332" cy="1091472"/>
            <a:chOff x="794905" y="2135332"/>
            <a:chExt cx="3406034" cy="1533449"/>
          </a:xfrm>
        </p:grpSpPr>
        <p:pic>
          <p:nvPicPr>
            <p:cNvPr id="20" name="Picture 1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3198357"/>
              <a:ext cx="1089128" cy="470424"/>
            </a:xfrm>
            <a:prstGeom prst="roundRect">
              <a:avLst>
                <a:gd name="adj" fmla="val 11234"/>
              </a:avLst>
            </a:prstGeom>
            <a:solidFill>
              <a:schemeClr val="tx2"/>
            </a:solidFill>
            <a:ln w="63500">
              <a:noFill/>
            </a:ln>
            <a:effectLst/>
          </p:spPr>
        </p:pic>
        <p:pic>
          <p:nvPicPr>
            <p:cNvPr id="21" name="Picture 2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666845"/>
              <a:ext cx="1089128" cy="470424"/>
            </a:xfrm>
            <a:prstGeom prst="roundRect">
              <a:avLst>
                <a:gd name="adj" fmla="val 11234"/>
              </a:avLst>
            </a:prstGeom>
            <a:solidFill>
              <a:schemeClr val="tx2"/>
            </a:solidFill>
            <a:ln w="63500">
              <a:noFill/>
            </a:ln>
            <a:effectLst/>
          </p:spPr>
        </p:pic>
        <p:pic>
          <p:nvPicPr>
            <p:cNvPr id="25" name="Picture 2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135332"/>
              <a:ext cx="1089128" cy="470424"/>
            </a:xfrm>
            <a:prstGeom prst="roundRect">
              <a:avLst>
                <a:gd name="adj" fmla="val 11234"/>
              </a:avLst>
            </a:prstGeom>
            <a:solidFill>
              <a:schemeClr val="tx2"/>
            </a:solidFill>
            <a:ln w="63500">
              <a:noFill/>
            </a:ln>
            <a:effectLst/>
          </p:spPr>
        </p:pic>
        <p:pic>
          <p:nvPicPr>
            <p:cNvPr id="26" name="Picture 2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3198357"/>
              <a:ext cx="1089128" cy="470424"/>
            </a:xfrm>
            <a:prstGeom prst="roundRect">
              <a:avLst>
                <a:gd name="adj" fmla="val 11234"/>
              </a:avLst>
            </a:prstGeom>
            <a:solidFill>
              <a:schemeClr val="tx2"/>
            </a:solidFill>
            <a:ln w="63500">
              <a:noFill/>
            </a:ln>
            <a:effectLst/>
          </p:spPr>
        </p:pic>
        <p:pic>
          <p:nvPicPr>
            <p:cNvPr id="27" name="Picture 2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666845"/>
              <a:ext cx="1089128" cy="470424"/>
            </a:xfrm>
            <a:prstGeom prst="roundRect">
              <a:avLst>
                <a:gd name="adj" fmla="val 11234"/>
              </a:avLst>
            </a:prstGeom>
            <a:solidFill>
              <a:schemeClr val="tx2"/>
            </a:solidFill>
            <a:ln w="63500">
              <a:noFill/>
            </a:ln>
            <a:effectLst/>
          </p:spPr>
        </p:pic>
        <p:pic>
          <p:nvPicPr>
            <p:cNvPr id="28" name="Picture 2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135332"/>
              <a:ext cx="1089128" cy="470424"/>
            </a:xfrm>
            <a:prstGeom prst="roundRect">
              <a:avLst>
                <a:gd name="adj" fmla="val 11234"/>
              </a:avLst>
            </a:prstGeom>
            <a:solidFill>
              <a:schemeClr val="tx2"/>
            </a:solidFill>
            <a:ln w="63500">
              <a:noFill/>
            </a:ln>
            <a:effectLst/>
          </p:spPr>
        </p:pic>
        <p:pic>
          <p:nvPicPr>
            <p:cNvPr id="29" name="Picture 2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3198357"/>
              <a:ext cx="1089128" cy="470424"/>
            </a:xfrm>
            <a:prstGeom prst="roundRect">
              <a:avLst>
                <a:gd name="adj" fmla="val 11234"/>
              </a:avLst>
            </a:prstGeom>
            <a:solidFill>
              <a:schemeClr val="tx2"/>
            </a:solidFill>
            <a:ln w="63500">
              <a:noFill/>
            </a:ln>
            <a:effectLst/>
          </p:spPr>
        </p:pic>
        <p:pic>
          <p:nvPicPr>
            <p:cNvPr id="30" name="Picture 2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666845"/>
              <a:ext cx="1089128" cy="470424"/>
            </a:xfrm>
            <a:prstGeom prst="roundRect">
              <a:avLst>
                <a:gd name="adj" fmla="val 11234"/>
              </a:avLst>
            </a:prstGeom>
            <a:solidFill>
              <a:schemeClr val="tx2"/>
            </a:solidFill>
            <a:ln w="63500">
              <a:noFill/>
            </a:ln>
            <a:effectLst/>
          </p:spPr>
        </p:pic>
        <p:pic>
          <p:nvPicPr>
            <p:cNvPr id="31" name="Picture 3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135332"/>
              <a:ext cx="1089128" cy="470424"/>
            </a:xfrm>
            <a:prstGeom prst="roundRect">
              <a:avLst>
                <a:gd name="adj" fmla="val 11234"/>
              </a:avLst>
            </a:prstGeom>
            <a:solidFill>
              <a:schemeClr val="tx2"/>
            </a:solidFill>
            <a:ln w="63500">
              <a:noFill/>
            </a:ln>
            <a:effectLst/>
          </p:spPr>
        </p:pic>
      </p:grpSp>
      <p:sp>
        <p:nvSpPr>
          <p:cNvPr id="45" name="TextBox 44"/>
          <p:cNvSpPr txBox="1"/>
          <p:nvPr/>
        </p:nvSpPr>
        <p:spPr>
          <a:xfrm>
            <a:off x="5902854" y="4663206"/>
            <a:ext cx="1660319" cy="832547"/>
          </a:xfrm>
          <a:prstGeom prst="rect">
            <a:avLst/>
          </a:prstGeom>
          <a:noFill/>
        </p:spPr>
        <p:txBody>
          <a:bodyPr wrap="none" lIns="0" tIns="143391" rIns="179238" bIns="143391" rtlCol="0">
            <a:spAutoFit/>
          </a:bodyPr>
          <a:lstStyle/>
          <a:p>
            <a:pPr algn="ctr" defTabSz="913243">
              <a:lnSpc>
                <a:spcPct val="90000"/>
              </a:lnSpc>
            </a:pPr>
            <a:r>
              <a:rPr lang="en-US" sz="1960" dirty="0">
                <a:gradFill>
                  <a:gsLst>
                    <a:gs pos="2917">
                      <a:srgbClr val="505050"/>
                    </a:gs>
                    <a:gs pos="100000">
                      <a:srgbClr val="505050"/>
                    </a:gs>
                  </a:gsLst>
                  <a:lin ang="5400000" scaled="0"/>
                </a:gradFill>
              </a:rPr>
              <a:t>Point-to-Site </a:t>
            </a:r>
            <a:br>
              <a:rPr lang="en-US" sz="1960" dirty="0">
                <a:gradFill>
                  <a:gsLst>
                    <a:gs pos="2917">
                      <a:srgbClr val="505050"/>
                    </a:gs>
                    <a:gs pos="100000">
                      <a:srgbClr val="505050"/>
                    </a:gs>
                  </a:gsLst>
                  <a:lin ang="5400000" scaled="0"/>
                </a:gradFill>
              </a:rPr>
            </a:br>
            <a:r>
              <a:rPr lang="en-US" sz="1960" dirty="0">
                <a:gradFill>
                  <a:gsLst>
                    <a:gs pos="2917">
                      <a:srgbClr val="505050"/>
                    </a:gs>
                    <a:gs pos="100000">
                      <a:srgbClr val="505050"/>
                    </a:gs>
                  </a:gsLst>
                  <a:lin ang="5400000" scaled="0"/>
                </a:gradFill>
              </a:rPr>
              <a:t>VPN</a:t>
            </a:r>
          </a:p>
        </p:txBody>
      </p:sp>
      <p:sp>
        <p:nvSpPr>
          <p:cNvPr id="9" name="Oval 8"/>
          <p:cNvSpPr/>
          <p:nvPr/>
        </p:nvSpPr>
        <p:spPr bwMode="auto">
          <a:xfrm>
            <a:off x="3360299" y="2617290"/>
            <a:ext cx="1474896" cy="1474896"/>
          </a:xfrm>
          <a:prstGeom prst="ellipse">
            <a:avLst/>
          </a:prstGeom>
          <a:solidFill>
            <a:srgbClr val="FFFFFF"/>
          </a:solidFill>
          <a:ln w="76200">
            <a:solidFill>
              <a:schemeClr val="tx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46" name="Freeform 52"/>
          <p:cNvSpPr>
            <a:spLocks noEditPoints="1"/>
          </p:cNvSpPr>
          <p:nvPr/>
        </p:nvSpPr>
        <p:spPr bwMode="auto">
          <a:xfrm>
            <a:off x="3586904" y="2765892"/>
            <a:ext cx="1021685" cy="762683"/>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tx2">
              <a:lumMod val="50000"/>
            </a:schemeClr>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sp>
        <p:nvSpPr>
          <p:cNvPr id="47" name="TextBox 46"/>
          <p:cNvSpPr txBox="1"/>
          <p:nvPr/>
        </p:nvSpPr>
        <p:spPr>
          <a:xfrm>
            <a:off x="3356613" y="3404790"/>
            <a:ext cx="1463306" cy="588213"/>
          </a:xfrm>
          <a:prstGeom prst="rect">
            <a:avLst/>
          </a:prstGeom>
          <a:noFill/>
        </p:spPr>
        <p:txBody>
          <a:bodyPr wrap="none" lIns="179238" tIns="143391" rIns="179238" bIns="143391" rtlCol="0">
            <a:spAutoFit/>
          </a:bodyPr>
          <a:lstStyle/>
          <a:p>
            <a:pPr algn="ctr" defTabSz="913243">
              <a:lnSpc>
                <a:spcPct val="90000"/>
              </a:lnSpc>
            </a:pPr>
            <a:r>
              <a:rPr lang="en-US" sz="1078" dirty="0">
                <a:gradFill>
                  <a:gsLst>
                    <a:gs pos="2917">
                      <a:srgbClr val="00188F">
                        <a:lumMod val="50000"/>
                      </a:srgbClr>
                    </a:gs>
                    <a:gs pos="100000">
                      <a:srgbClr val="00188F">
                        <a:lumMod val="50000"/>
                      </a:srgbClr>
                    </a:gs>
                  </a:gsLst>
                  <a:lin ang="5400000" scaled="0"/>
                </a:gradFill>
              </a:rPr>
              <a:t>Hardware VPN or </a:t>
            </a:r>
            <a:br>
              <a:rPr lang="en-US" sz="1078" dirty="0">
                <a:gradFill>
                  <a:gsLst>
                    <a:gs pos="2917">
                      <a:srgbClr val="00188F">
                        <a:lumMod val="50000"/>
                      </a:srgbClr>
                    </a:gs>
                    <a:gs pos="100000">
                      <a:srgbClr val="00188F">
                        <a:lumMod val="50000"/>
                      </a:srgbClr>
                    </a:gs>
                  </a:gsLst>
                  <a:lin ang="5400000" scaled="0"/>
                </a:gradFill>
              </a:rPr>
            </a:br>
            <a:r>
              <a:rPr lang="en-US" sz="1078" dirty="0">
                <a:gradFill>
                  <a:gsLst>
                    <a:gs pos="2917">
                      <a:srgbClr val="00188F">
                        <a:lumMod val="50000"/>
                      </a:srgbClr>
                    </a:gs>
                    <a:gs pos="100000">
                      <a:srgbClr val="00188F">
                        <a:lumMod val="50000"/>
                      </a:srgbClr>
                    </a:gs>
                  </a:gsLst>
                  <a:lin ang="5400000" scaled="0"/>
                </a:gradFill>
              </a:rPr>
              <a:t>Windows RRAS</a:t>
            </a:r>
          </a:p>
        </p:txBody>
      </p:sp>
      <p:sp>
        <p:nvSpPr>
          <p:cNvPr id="6" name="Clpoud Icon"/>
          <p:cNvSpPr>
            <a:spLocks noChangeAspect="1"/>
          </p:cNvSpPr>
          <p:nvPr/>
        </p:nvSpPr>
        <p:spPr bwMode="black">
          <a:xfrm>
            <a:off x="6294539" y="434246"/>
            <a:ext cx="5625118" cy="317879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ln w="25400">
            <a:noFill/>
          </a:ln>
          <a:extLst/>
        </p:spPr>
        <p:txBody>
          <a:bodyPr vert="horz" wrap="square" lIns="89553" tIns="179101" rIns="447751" bIns="44775" numCol="1" anchor="t" anchorCtr="0" compatLnSpc="1">
            <a:prstTxWarp prst="textNoShape">
              <a:avLst/>
            </a:prstTxWarp>
          </a:bodyPr>
          <a:lstStyle/>
          <a:p>
            <a:pPr algn="ctr" defTabSz="913243" fontAlgn="base">
              <a:lnSpc>
                <a:spcPct val="90000"/>
              </a:lnSpc>
              <a:spcBef>
                <a:spcPct val="0"/>
              </a:spcBef>
              <a:spcAft>
                <a:spcPct val="0"/>
              </a:spcAft>
            </a:pPr>
            <a:r>
              <a:rPr lang="en-US" sz="2352" spc="-49" dirty="0">
                <a:gradFill>
                  <a:gsLst>
                    <a:gs pos="2917">
                      <a:srgbClr val="EFEFEF"/>
                    </a:gs>
                    <a:gs pos="30000">
                      <a:srgbClr val="EFEFEF"/>
                    </a:gs>
                  </a:gsLst>
                  <a:lin ang="5400000" scaled="0"/>
                </a:gradFill>
              </a:rPr>
              <a:t/>
            </a:r>
            <a:br>
              <a:rPr lang="en-US" sz="2352" spc="-49" dirty="0">
                <a:gradFill>
                  <a:gsLst>
                    <a:gs pos="2917">
                      <a:srgbClr val="EFEFEF"/>
                    </a:gs>
                    <a:gs pos="30000">
                      <a:srgbClr val="EFEFEF"/>
                    </a:gs>
                  </a:gsLst>
                  <a:lin ang="5400000" scaled="0"/>
                </a:gradFill>
              </a:rPr>
            </a:br>
            <a:r>
              <a:rPr lang="en-US" sz="2352" spc="-49" dirty="0">
                <a:gradFill>
                  <a:gsLst>
                    <a:gs pos="2917">
                      <a:srgbClr val="EFEFEF"/>
                    </a:gs>
                    <a:gs pos="30000">
                      <a:srgbClr val="EFEFEF"/>
                    </a:gs>
                  </a:gsLst>
                  <a:lin ang="5400000" scaled="0"/>
                </a:gradFill>
              </a:rPr>
              <a:t>Windows Azure</a:t>
            </a:r>
          </a:p>
        </p:txBody>
      </p:sp>
      <p:sp>
        <p:nvSpPr>
          <p:cNvPr id="44" name="Freeform 43"/>
          <p:cNvSpPr/>
          <p:nvPr/>
        </p:nvSpPr>
        <p:spPr bwMode="auto">
          <a:xfrm>
            <a:off x="7640969" y="1550647"/>
            <a:ext cx="4045799" cy="1873881"/>
          </a:xfrm>
          <a:custGeom>
            <a:avLst/>
            <a:gdLst>
              <a:gd name="connsiteX0" fmla="*/ 269674 w 3173565"/>
              <a:gd name="connsiteY0" fmla="*/ 0 h 1618014"/>
              <a:gd name="connsiteX1" fmla="*/ 2323469 w 3173565"/>
              <a:gd name="connsiteY1" fmla="*/ 0 h 1618014"/>
              <a:gd name="connsiteX2" fmla="*/ 2337182 w 3173565"/>
              <a:gd name="connsiteY2" fmla="*/ 1382 h 1618014"/>
              <a:gd name="connsiteX3" fmla="*/ 2364558 w 3173565"/>
              <a:gd name="connsiteY3" fmla="*/ 0 h 1618014"/>
              <a:gd name="connsiteX4" fmla="*/ 3173565 w 3173565"/>
              <a:gd name="connsiteY4" fmla="*/ 809007 h 1618014"/>
              <a:gd name="connsiteX5" fmla="*/ 2364558 w 3173565"/>
              <a:gd name="connsiteY5" fmla="*/ 1618014 h 1618014"/>
              <a:gd name="connsiteX6" fmla="*/ 2337182 w 3173565"/>
              <a:gd name="connsiteY6" fmla="*/ 1616632 h 1618014"/>
              <a:gd name="connsiteX7" fmla="*/ 2323469 w 3173565"/>
              <a:gd name="connsiteY7" fmla="*/ 1618014 h 1618014"/>
              <a:gd name="connsiteX8" fmla="*/ 269674 w 3173565"/>
              <a:gd name="connsiteY8" fmla="*/ 1618014 h 1618014"/>
              <a:gd name="connsiteX9" fmla="*/ 0 w 3173565"/>
              <a:gd name="connsiteY9" fmla="*/ 1348340 h 1618014"/>
              <a:gd name="connsiteX10" fmla="*/ 0 w 3173565"/>
              <a:gd name="connsiteY10" fmla="*/ 269674 h 1618014"/>
              <a:gd name="connsiteX11" fmla="*/ 269674 w 3173565"/>
              <a:gd name="connsiteY11" fmla="*/ 0 h 161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3565" h="1618014">
                <a:moveTo>
                  <a:pt x="269674" y="0"/>
                </a:moveTo>
                <a:lnTo>
                  <a:pt x="2323469" y="0"/>
                </a:lnTo>
                <a:lnTo>
                  <a:pt x="2337182" y="1382"/>
                </a:lnTo>
                <a:lnTo>
                  <a:pt x="2364558" y="0"/>
                </a:lnTo>
                <a:cubicBezTo>
                  <a:pt x="2811360" y="0"/>
                  <a:pt x="3173565" y="362205"/>
                  <a:pt x="3173565" y="809007"/>
                </a:cubicBezTo>
                <a:cubicBezTo>
                  <a:pt x="3173565" y="1255809"/>
                  <a:pt x="2811360" y="1618014"/>
                  <a:pt x="2364558" y="1618014"/>
                </a:cubicBezTo>
                <a:lnTo>
                  <a:pt x="2337182" y="1616632"/>
                </a:lnTo>
                <a:lnTo>
                  <a:pt x="2323469" y="1618014"/>
                </a:lnTo>
                <a:lnTo>
                  <a:pt x="269674" y="1618014"/>
                </a:lnTo>
                <a:cubicBezTo>
                  <a:pt x="120737" y="1618014"/>
                  <a:pt x="0" y="1497277"/>
                  <a:pt x="0" y="1348340"/>
                </a:cubicBezTo>
                <a:lnTo>
                  <a:pt x="0" y="269674"/>
                </a:lnTo>
                <a:cubicBezTo>
                  <a:pt x="0" y="120737"/>
                  <a:pt x="120737" y="0"/>
                  <a:pt x="269674" y="0"/>
                </a:cubicBezTo>
                <a:close/>
              </a:path>
            </a:pathLst>
          </a:custGeom>
          <a:pattFill prst="ltUpDiag">
            <a:fgClr>
              <a:srgbClr val="CDCDCD"/>
            </a:fgClr>
            <a:bgClr>
              <a:srgbClr val="FFFFFF"/>
            </a:bgClr>
          </a:patt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5017" tIns="143336" rIns="0" bIns="44810" numCol="1" spcCol="0" rtlCol="0" fromWordArt="0" anchor="b" anchorCtr="0" forceAA="0" compatLnSpc="1">
            <a:prstTxWarp prst="textNoShape">
              <a:avLst/>
            </a:prstTxWarp>
            <a:noAutofit/>
          </a:bodyPr>
          <a:lstStyle/>
          <a:p>
            <a:pPr defTabSz="913243"/>
            <a:r>
              <a:rPr lang="en-US" sz="1764" dirty="0">
                <a:gradFill>
                  <a:gsLst>
                    <a:gs pos="2917">
                      <a:srgbClr val="00188F"/>
                    </a:gs>
                    <a:gs pos="100000">
                      <a:srgbClr val="00188F"/>
                    </a:gs>
                  </a:gsLst>
                  <a:lin ang="5400000" scaled="0"/>
                </a:gradFill>
              </a:rPr>
              <a:t>Virtual Network</a:t>
            </a:r>
          </a:p>
        </p:txBody>
      </p:sp>
      <p:sp>
        <p:nvSpPr>
          <p:cNvPr id="50" name="TextBox 49"/>
          <p:cNvSpPr txBox="1"/>
          <p:nvPr/>
        </p:nvSpPr>
        <p:spPr>
          <a:xfrm>
            <a:off x="6241980" y="2932432"/>
            <a:ext cx="1444831" cy="588213"/>
          </a:xfrm>
          <a:prstGeom prst="rect">
            <a:avLst/>
          </a:prstGeom>
          <a:noFill/>
        </p:spPr>
        <p:txBody>
          <a:bodyPr wrap="square" lIns="179238" tIns="143391" rIns="179238"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VPN </a:t>
            </a:r>
            <a:br>
              <a:rPr lang="en-US" sz="1078" dirty="0">
                <a:gradFill>
                  <a:gsLst>
                    <a:gs pos="2917">
                      <a:srgbClr val="00188F"/>
                    </a:gs>
                    <a:gs pos="100000">
                      <a:srgbClr val="00188F"/>
                    </a:gs>
                  </a:gsLst>
                  <a:lin ang="5400000" scaled="0"/>
                </a:gradFill>
              </a:rPr>
            </a:br>
            <a:r>
              <a:rPr lang="en-US" sz="1078" dirty="0">
                <a:gradFill>
                  <a:gsLst>
                    <a:gs pos="2917">
                      <a:srgbClr val="00188F"/>
                    </a:gs>
                    <a:gs pos="100000">
                      <a:srgbClr val="00188F"/>
                    </a:gs>
                  </a:gsLst>
                  <a:lin ang="5400000" scaled="0"/>
                </a:gradFill>
              </a:rPr>
              <a:t>Gateway</a:t>
            </a:r>
          </a:p>
        </p:txBody>
      </p:sp>
      <p:sp>
        <p:nvSpPr>
          <p:cNvPr id="11" name="Rounded Rectangle 10"/>
          <p:cNvSpPr/>
          <p:nvPr/>
        </p:nvSpPr>
        <p:spPr bwMode="auto">
          <a:xfrm>
            <a:off x="7771265" y="1852765"/>
            <a:ext cx="901653" cy="1197404"/>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68" name="Picture 6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834251" y="2656816"/>
            <a:ext cx="775214" cy="334836"/>
          </a:xfrm>
          <a:prstGeom prst="roundRect">
            <a:avLst>
              <a:gd name="adj" fmla="val 11234"/>
            </a:avLst>
          </a:prstGeom>
          <a:solidFill>
            <a:schemeClr val="tx2"/>
          </a:solidFill>
          <a:ln w="63500">
            <a:noFill/>
          </a:ln>
          <a:effectLst/>
        </p:spPr>
      </p:pic>
      <p:pic>
        <p:nvPicPr>
          <p:cNvPr id="69" name="Picture 6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834251" y="2278498"/>
            <a:ext cx="775214" cy="334836"/>
          </a:xfrm>
          <a:prstGeom prst="roundRect">
            <a:avLst>
              <a:gd name="adj" fmla="val 11234"/>
            </a:avLst>
          </a:prstGeom>
          <a:solidFill>
            <a:schemeClr val="tx2"/>
          </a:solidFill>
          <a:ln w="63500">
            <a:noFill/>
          </a:ln>
          <a:effectLst/>
        </p:spPr>
      </p:pic>
      <p:pic>
        <p:nvPicPr>
          <p:cNvPr id="70" name="Picture 6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834251" y="1900180"/>
            <a:ext cx="775214" cy="334836"/>
          </a:xfrm>
          <a:prstGeom prst="roundRect">
            <a:avLst>
              <a:gd name="adj" fmla="val 11234"/>
            </a:avLst>
          </a:prstGeom>
          <a:solidFill>
            <a:schemeClr val="tx2"/>
          </a:solidFill>
          <a:ln w="63500">
            <a:noFill/>
          </a:ln>
          <a:effectLst/>
        </p:spPr>
      </p:pic>
      <p:sp>
        <p:nvSpPr>
          <p:cNvPr id="79" name="TextBox 78"/>
          <p:cNvSpPr txBox="1"/>
          <p:nvPr/>
        </p:nvSpPr>
        <p:spPr>
          <a:xfrm>
            <a:off x="7771264" y="1510214"/>
            <a:ext cx="901293" cy="438898"/>
          </a:xfrm>
          <a:prstGeom prst="rect">
            <a:avLst/>
          </a:prstGeom>
          <a:noFill/>
        </p:spPr>
        <p:txBody>
          <a:bodyPr wrap="square" lIns="89619" tIns="143391" rIns="89619"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&lt;subnet 1&gt;</a:t>
            </a:r>
          </a:p>
        </p:txBody>
      </p:sp>
      <p:sp>
        <p:nvSpPr>
          <p:cNvPr id="80" name="TextBox 79"/>
          <p:cNvSpPr txBox="1"/>
          <p:nvPr/>
        </p:nvSpPr>
        <p:spPr>
          <a:xfrm>
            <a:off x="8735416" y="1510214"/>
            <a:ext cx="898198" cy="438898"/>
          </a:xfrm>
          <a:prstGeom prst="rect">
            <a:avLst/>
          </a:prstGeom>
          <a:noFill/>
        </p:spPr>
        <p:txBody>
          <a:bodyPr wrap="square" lIns="89619" tIns="143391" rIns="89619"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&lt;subnet 2&gt;</a:t>
            </a:r>
          </a:p>
        </p:txBody>
      </p:sp>
      <p:sp>
        <p:nvSpPr>
          <p:cNvPr id="81" name="TextBox 80"/>
          <p:cNvSpPr txBox="1"/>
          <p:nvPr/>
        </p:nvSpPr>
        <p:spPr>
          <a:xfrm>
            <a:off x="9696112" y="1510214"/>
            <a:ext cx="905830" cy="438898"/>
          </a:xfrm>
          <a:prstGeom prst="rect">
            <a:avLst/>
          </a:prstGeom>
          <a:noFill/>
        </p:spPr>
        <p:txBody>
          <a:bodyPr wrap="square" lIns="89619" tIns="143391" rIns="89619"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&lt;subnet 3&gt;</a:t>
            </a:r>
          </a:p>
        </p:txBody>
      </p:sp>
      <p:pic>
        <p:nvPicPr>
          <p:cNvPr id="82" name="Picture 81"/>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0728254" y="2278497"/>
            <a:ext cx="775214" cy="334836"/>
          </a:xfrm>
          <a:prstGeom prst="roundRect">
            <a:avLst>
              <a:gd name="adj" fmla="val 9180"/>
            </a:avLst>
          </a:prstGeom>
          <a:noFill/>
          <a:ln w="31750">
            <a:solidFill>
              <a:schemeClr val="tx2"/>
            </a:solidFill>
          </a:ln>
        </p:spPr>
      </p:pic>
      <p:grpSp>
        <p:nvGrpSpPr>
          <p:cNvPr id="17" name="Group 16"/>
          <p:cNvGrpSpPr/>
          <p:nvPr/>
        </p:nvGrpSpPr>
        <p:grpSpPr>
          <a:xfrm>
            <a:off x="8735777" y="1852765"/>
            <a:ext cx="901653" cy="1197404"/>
            <a:chOff x="8913268" y="1889001"/>
            <a:chExt cx="919973" cy="1221733"/>
          </a:xfrm>
        </p:grpSpPr>
        <p:sp>
          <p:nvSpPr>
            <p:cNvPr id="83" name="Rounded Rectangle 82"/>
            <p:cNvSpPr/>
            <p:nvPr/>
          </p:nvSpPr>
          <p:spPr bwMode="auto">
            <a:xfrm>
              <a:off x="8913268"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71" name="Picture 7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709388"/>
              <a:ext cx="790965" cy="341639"/>
            </a:xfrm>
            <a:prstGeom prst="roundRect">
              <a:avLst>
                <a:gd name="adj" fmla="val 11234"/>
              </a:avLst>
            </a:prstGeom>
            <a:solidFill>
              <a:schemeClr val="tx2"/>
            </a:solidFill>
            <a:ln w="63500">
              <a:noFill/>
            </a:ln>
            <a:effectLst/>
          </p:spPr>
        </p:pic>
        <p:pic>
          <p:nvPicPr>
            <p:cNvPr id="72" name="Picture 7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323384"/>
              <a:ext cx="790965" cy="341639"/>
            </a:xfrm>
            <a:prstGeom prst="roundRect">
              <a:avLst>
                <a:gd name="adj" fmla="val 11234"/>
              </a:avLst>
            </a:prstGeom>
            <a:solidFill>
              <a:schemeClr val="tx2"/>
            </a:solidFill>
            <a:ln w="63500">
              <a:noFill/>
            </a:ln>
            <a:effectLst/>
          </p:spPr>
        </p:pic>
        <p:pic>
          <p:nvPicPr>
            <p:cNvPr id="73" name="Picture 72"/>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1937379"/>
              <a:ext cx="790965" cy="341639"/>
            </a:xfrm>
            <a:prstGeom prst="roundRect">
              <a:avLst>
                <a:gd name="adj" fmla="val 11234"/>
              </a:avLst>
            </a:prstGeom>
            <a:solidFill>
              <a:schemeClr val="tx2"/>
            </a:solidFill>
            <a:ln w="63500">
              <a:noFill/>
            </a:ln>
            <a:effectLst/>
          </p:spPr>
        </p:pic>
      </p:grpSp>
      <p:grpSp>
        <p:nvGrpSpPr>
          <p:cNvPr id="18" name="Group 17"/>
          <p:cNvGrpSpPr/>
          <p:nvPr/>
        </p:nvGrpSpPr>
        <p:grpSpPr>
          <a:xfrm>
            <a:off x="9700289" y="1852765"/>
            <a:ext cx="901653" cy="1197404"/>
            <a:chOff x="9897377" y="1889001"/>
            <a:chExt cx="919973" cy="1221733"/>
          </a:xfrm>
        </p:grpSpPr>
        <p:sp>
          <p:nvSpPr>
            <p:cNvPr id="84" name="Rounded Rectangle 83"/>
            <p:cNvSpPr/>
            <p:nvPr/>
          </p:nvSpPr>
          <p:spPr bwMode="auto">
            <a:xfrm>
              <a:off x="9897377"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74" name="Picture 7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709388"/>
              <a:ext cx="790965" cy="341639"/>
            </a:xfrm>
            <a:prstGeom prst="roundRect">
              <a:avLst>
                <a:gd name="adj" fmla="val 11234"/>
              </a:avLst>
            </a:prstGeom>
            <a:solidFill>
              <a:schemeClr val="tx2"/>
            </a:solidFill>
            <a:ln w="63500">
              <a:noFill/>
            </a:ln>
            <a:effectLst/>
          </p:spPr>
        </p:pic>
        <p:pic>
          <p:nvPicPr>
            <p:cNvPr id="75" name="Picture 7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323384"/>
              <a:ext cx="790965" cy="341639"/>
            </a:xfrm>
            <a:prstGeom prst="roundRect">
              <a:avLst>
                <a:gd name="adj" fmla="val 11234"/>
              </a:avLst>
            </a:prstGeom>
            <a:solidFill>
              <a:schemeClr val="tx2"/>
            </a:solidFill>
            <a:ln w="63500">
              <a:noFill/>
            </a:ln>
            <a:effectLst/>
          </p:spPr>
        </p:pic>
        <p:pic>
          <p:nvPicPr>
            <p:cNvPr id="76" name="Picture 7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1937379"/>
              <a:ext cx="790965" cy="341639"/>
            </a:xfrm>
            <a:prstGeom prst="roundRect">
              <a:avLst>
                <a:gd name="adj" fmla="val 11234"/>
              </a:avLst>
            </a:prstGeom>
            <a:solidFill>
              <a:schemeClr val="tx2"/>
            </a:solidFill>
            <a:ln w="63500">
              <a:noFill/>
            </a:ln>
            <a:effectLst/>
          </p:spPr>
        </p:pic>
      </p:grpSp>
      <p:sp>
        <p:nvSpPr>
          <p:cNvPr id="85" name="TextBox 84"/>
          <p:cNvSpPr txBox="1"/>
          <p:nvPr/>
        </p:nvSpPr>
        <p:spPr>
          <a:xfrm>
            <a:off x="10728254" y="1773490"/>
            <a:ext cx="775215" cy="588213"/>
          </a:xfrm>
          <a:prstGeom prst="rect">
            <a:avLst/>
          </a:prstGeom>
          <a:noFill/>
        </p:spPr>
        <p:txBody>
          <a:bodyPr wrap="square" lIns="89619" tIns="143391" rIns="89619"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DNS Server</a:t>
            </a:r>
          </a:p>
        </p:txBody>
      </p:sp>
      <p:cxnSp>
        <p:nvCxnSpPr>
          <p:cNvPr id="58" name="Straight Connector 57"/>
          <p:cNvCxnSpPr>
            <a:stCxn id="22" idx="22"/>
            <a:endCxn id="48" idx="3"/>
          </p:cNvCxnSpPr>
          <p:nvPr/>
        </p:nvCxnSpPr>
        <p:spPr>
          <a:xfrm flipV="1">
            <a:off x="4884584" y="3368391"/>
            <a:ext cx="1696451" cy="1583811"/>
          </a:xfrm>
          <a:prstGeom prst="line">
            <a:avLst/>
          </a:prstGeom>
          <a:ln w="31750">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23" idx="22"/>
          </p:cNvCxnSpPr>
          <p:nvPr/>
        </p:nvCxnSpPr>
        <p:spPr>
          <a:xfrm flipV="1">
            <a:off x="4887302" y="3486264"/>
            <a:ext cx="1929398" cy="2246019"/>
          </a:xfrm>
          <a:prstGeom prst="line">
            <a:avLst/>
          </a:prstGeom>
          <a:ln w="317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3" idx="10"/>
          </p:cNvCxnSpPr>
          <p:nvPr/>
        </p:nvCxnSpPr>
        <p:spPr>
          <a:xfrm flipH="1" flipV="1">
            <a:off x="7153437" y="3486263"/>
            <a:ext cx="709924" cy="2117153"/>
          </a:xfrm>
          <a:prstGeom prst="line">
            <a:avLst/>
          </a:prstGeom>
          <a:ln w="317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0" idx="9"/>
            <a:endCxn id="48" idx="5"/>
          </p:cNvCxnSpPr>
          <p:nvPr/>
        </p:nvCxnSpPr>
        <p:spPr>
          <a:xfrm flipH="1" flipV="1">
            <a:off x="7354473" y="3368390"/>
            <a:ext cx="2704702" cy="2256615"/>
          </a:xfrm>
          <a:prstGeom prst="line">
            <a:avLst/>
          </a:prstGeom>
          <a:ln w="317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744787" y="5168781"/>
            <a:ext cx="917815" cy="1136772"/>
            <a:chOff x="10937718" y="2035607"/>
            <a:chExt cx="863086" cy="1068988"/>
          </a:xfrm>
          <a:solidFill>
            <a:schemeClr val="tx2"/>
          </a:solidFill>
        </p:grpSpPr>
        <p:sp>
          <p:nvSpPr>
            <p:cNvPr id="41"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42"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43"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grpSp>
        <p:nvGrpSpPr>
          <p:cNvPr id="37" name="Group 36"/>
          <p:cNvGrpSpPr/>
          <p:nvPr/>
        </p:nvGrpSpPr>
        <p:grpSpPr>
          <a:xfrm>
            <a:off x="9956770" y="5168781"/>
            <a:ext cx="917815" cy="1136772"/>
            <a:chOff x="10937718" y="2035607"/>
            <a:chExt cx="863086" cy="1068988"/>
          </a:xfrm>
          <a:solidFill>
            <a:schemeClr val="tx2"/>
          </a:solidFill>
        </p:grpSpPr>
        <p:sp>
          <p:nvSpPr>
            <p:cNvPr id="38" name="Oval 742"/>
            <p:cNvSpPr>
              <a:spLocks noChangeArrowheads="1"/>
            </p:cNvSpPr>
            <p:nvPr/>
          </p:nvSpPr>
          <p:spPr bwMode="auto">
            <a:xfrm>
              <a:off x="11480295" y="2035607"/>
              <a:ext cx="239439" cy="241323"/>
            </a:xfrm>
            <a:prstGeom prst="ellipse">
              <a:avLst/>
            </a:pr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39"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89619" tIns="44810" rIns="89619" bIns="44810" numCol="1" anchor="t" anchorCtr="0" compatLnSpc="1">
              <a:prstTxWarp prst="textNoShape">
                <a:avLst/>
              </a:prstTxWarp>
            </a:bodyPr>
            <a:lstStyle/>
            <a:p>
              <a:pPr defTabSz="895480"/>
              <a:endParaRPr lang="en-US" sz="1764">
                <a:solidFill>
                  <a:srgbClr val="FFFFFF"/>
                </a:solidFill>
              </a:endParaRPr>
            </a:p>
          </p:txBody>
        </p:sp>
        <p:sp>
          <p:nvSpPr>
            <p:cNvPr id="40"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grpSp>
      <p:sp>
        <p:nvSpPr>
          <p:cNvPr id="48" name="Oval 47"/>
          <p:cNvSpPr/>
          <p:nvPr/>
        </p:nvSpPr>
        <p:spPr bwMode="auto">
          <a:xfrm>
            <a:off x="6420851" y="2434769"/>
            <a:ext cx="1093806" cy="1093806"/>
          </a:xfrm>
          <a:prstGeom prst="ellipse">
            <a:avLst/>
          </a:prstGeom>
          <a:solidFill>
            <a:srgbClr val="FFFFFF"/>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49" name="Freeform 52"/>
          <p:cNvSpPr>
            <a:spLocks noEditPoints="1"/>
          </p:cNvSpPr>
          <p:nvPr/>
        </p:nvSpPr>
        <p:spPr bwMode="auto">
          <a:xfrm>
            <a:off x="6611852" y="2518811"/>
            <a:ext cx="711804" cy="531359"/>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accent1"/>
          </a:solidFill>
          <a:ln>
            <a:noFill/>
          </a:ln>
          <a:extLst/>
        </p:spPr>
        <p:txBody>
          <a:bodyPr vert="horz" wrap="square" lIns="89619" tIns="44810" rIns="89619" bIns="44810" numCol="1" anchor="t" anchorCtr="0" compatLnSpc="1">
            <a:prstTxWarp prst="textNoShape">
              <a:avLst/>
            </a:prstTxWarp>
          </a:bodyPr>
          <a:lstStyle/>
          <a:p>
            <a:pPr defTabSz="913243"/>
            <a:endParaRPr lang="en-US" sz="1764">
              <a:solidFill>
                <a:srgbClr val="505050"/>
              </a:solidFill>
            </a:endParaRPr>
          </a:p>
        </p:txBody>
      </p:sp>
      <p:sp>
        <p:nvSpPr>
          <p:cNvPr id="99" name="TextBox 98"/>
          <p:cNvSpPr txBox="1"/>
          <p:nvPr/>
        </p:nvSpPr>
        <p:spPr>
          <a:xfrm>
            <a:off x="6517108" y="2951157"/>
            <a:ext cx="901293" cy="588213"/>
          </a:xfrm>
          <a:prstGeom prst="rect">
            <a:avLst/>
          </a:prstGeom>
          <a:noFill/>
        </p:spPr>
        <p:txBody>
          <a:bodyPr wrap="square" lIns="89619" tIns="143391" rIns="89619" bIns="143391" rtlCol="0">
            <a:spAutoFit/>
          </a:bodyPr>
          <a:lstStyle/>
          <a:p>
            <a:pPr algn="ctr" defTabSz="913243">
              <a:lnSpc>
                <a:spcPct val="90000"/>
              </a:lnSpc>
            </a:pPr>
            <a:r>
              <a:rPr lang="en-US" sz="1078" dirty="0">
                <a:gradFill>
                  <a:gsLst>
                    <a:gs pos="2917">
                      <a:srgbClr val="00188F"/>
                    </a:gs>
                    <a:gs pos="100000">
                      <a:srgbClr val="00188F"/>
                    </a:gs>
                  </a:gsLst>
                  <a:lin ang="5400000" scaled="0"/>
                </a:gradFill>
              </a:rPr>
              <a:t>VPN Gateway</a:t>
            </a:r>
          </a:p>
        </p:txBody>
      </p:sp>
      <p:sp>
        <p:nvSpPr>
          <p:cNvPr id="100" name="TextBox 99"/>
          <p:cNvSpPr txBox="1"/>
          <p:nvPr/>
        </p:nvSpPr>
        <p:spPr>
          <a:xfrm>
            <a:off x="8656739" y="5877509"/>
            <a:ext cx="1971583" cy="561064"/>
          </a:xfrm>
          <a:prstGeom prst="rect">
            <a:avLst/>
          </a:prstGeom>
          <a:noFill/>
        </p:spPr>
        <p:txBody>
          <a:bodyPr wrap="none" lIns="0" tIns="143391" rIns="179238" bIns="143391" rtlCol="0">
            <a:spAutoFit/>
          </a:bodyPr>
          <a:lstStyle/>
          <a:p>
            <a:pPr algn="ctr" defTabSz="913243">
              <a:lnSpc>
                <a:spcPct val="90000"/>
              </a:lnSpc>
            </a:pPr>
            <a:r>
              <a:rPr lang="en-US" sz="1960" dirty="0">
                <a:gradFill>
                  <a:gsLst>
                    <a:gs pos="2917">
                      <a:srgbClr val="505050"/>
                    </a:gs>
                    <a:gs pos="100000">
                      <a:srgbClr val="505050"/>
                    </a:gs>
                  </a:gsLst>
                  <a:lin ang="5400000" scaled="0"/>
                </a:gradFill>
              </a:rPr>
              <a:t>Remote workers</a:t>
            </a:r>
          </a:p>
        </p:txBody>
      </p:sp>
      <p:sp>
        <p:nvSpPr>
          <p:cNvPr id="22" name="Freeform 34"/>
          <p:cNvSpPr>
            <a:spLocks noEditPoints="1"/>
          </p:cNvSpPr>
          <p:nvPr/>
        </p:nvSpPr>
        <p:spPr bwMode="auto">
          <a:xfrm>
            <a:off x="3934589" y="4859168"/>
            <a:ext cx="1019848" cy="686132"/>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chemeClr val="bg1"/>
          </a:solidFill>
          <a:ln>
            <a:noFill/>
          </a:ln>
          <a:extLst/>
        </p:spPr>
        <p:txBody>
          <a:bodyPr vert="horz" wrap="square" lIns="89619" tIns="44810" rIns="89619" bIns="44810" numCol="1" anchor="t" anchorCtr="0" compatLnSpc="1">
            <a:prstTxWarp prst="textNoShape">
              <a:avLst/>
            </a:prstTxWarp>
          </a:bodyPr>
          <a:lstStyle/>
          <a:p>
            <a:pPr defTabSz="913243"/>
            <a:endParaRPr lang="en-US" sz="1764" dirty="0">
              <a:solidFill>
                <a:srgbClr val="505050"/>
              </a:solidFill>
            </a:endParaRPr>
          </a:p>
        </p:txBody>
      </p:sp>
      <p:sp>
        <p:nvSpPr>
          <p:cNvPr id="23" name="Freeform 34"/>
          <p:cNvSpPr>
            <a:spLocks noEditPoints="1"/>
          </p:cNvSpPr>
          <p:nvPr/>
        </p:nvSpPr>
        <p:spPr bwMode="auto">
          <a:xfrm>
            <a:off x="3937307" y="5639248"/>
            <a:ext cx="1019848" cy="686132"/>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chemeClr val="bg1"/>
          </a:solidFill>
          <a:ln>
            <a:noFill/>
          </a:ln>
          <a:extLst/>
        </p:spPr>
        <p:txBody>
          <a:bodyPr vert="horz" wrap="square" lIns="89619" tIns="44810" rIns="89619" bIns="44810" numCol="1" anchor="t" anchorCtr="0" compatLnSpc="1">
            <a:prstTxWarp prst="textNoShape">
              <a:avLst/>
            </a:prstTxWarp>
          </a:bodyPr>
          <a:lstStyle/>
          <a:p>
            <a:pPr defTabSz="913243"/>
            <a:endParaRPr lang="en-US" sz="1764" dirty="0">
              <a:solidFill>
                <a:srgbClr val="505050"/>
              </a:solidFill>
            </a:endParaRPr>
          </a:p>
        </p:txBody>
      </p:sp>
      <p:cxnSp>
        <p:nvCxnSpPr>
          <p:cNvPr id="107" name="Elbow Connector 106"/>
          <p:cNvCxnSpPr>
            <a:stCxn id="9" idx="0"/>
            <a:endCxn id="48" idx="2"/>
          </p:cNvCxnSpPr>
          <p:nvPr/>
        </p:nvCxnSpPr>
        <p:spPr>
          <a:xfrm rot="16200000" flipH="1">
            <a:off x="5077107" y="1637928"/>
            <a:ext cx="364383" cy="2323104"/>
          </a:xfrm>
          <a:prstGeom prst="bentConnector4">
            <a:avLst>
              <a:gd name="adj1" fmla="val -210626"/>
              <a:gd name="adj2" fmla="val 65872"/>
            </a:avLst>
          </a:prstGeom>
          <a:ln w="317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154750" y="1093940"/>
            <a:ext cx="1432010" cy="832547"/>
          </a:xfrm>
          <a:prstGeom prst="rect">
            <a:avLst/>
          </a:prstGeom>
          <a:noFill/>
        </p:spPr>
        <p:txBody>
          <a:bodyPr wrap="none" lIns="0" tIns="143391" rIns="179238" bIns="143391" rtlCol="0">
            <a:spAutoFit/>
          </a:bodyPr>
          <a:lstStyle/>
          <a:p>
            <a:pPr algn="ctr" defTabSz="913243">
              <a:lnSpc>
                <a:spcPct val="90000"/>
              </a:lnSpc>
            </a:pPr>
            <a:r>
              <a:rPr lang="en-US" sz="1960" dirty="0">
                <a:gradFill>
                  <a:gsLst>
                    <a:gs pos="2917">
                      <a:srgbClr val="505050"/>
                    </a:gs>
                    <a:gs pos="100000">
                      <a:srgbClr val="505050"/>
                    </a:gs>
                  </a:gsLst>
                  <a:lin ang="5400000" scaled="0"/>
                </a:gradFill>
              </a:rPr>
              <a:t>Site-to-Site</a:t>
            </a:r>
            <a:br>
              <a:rPr lang="en-US" sz="1960" dirty="0">
                <a:gradFill>
                  <a:gsLst>
                    <a:gs pos="2917">
                      <a:srgbClr val="505050"/>
                    </a:gs>
                    <a:gs pos="100000">
                      <a:srgbClr val="505050"/>
                    </a:gs>
                  </a:gsLst>
                  <a:lin ang="5400000" scaled="0"/>
                </a:gradFill>
              </a:rPr>
            </a:br>
            <a:r>
              <a:rPr lang="en-US" sz="1960" dirty="0">
                <a:gradFill>
                  <a:gsLst>
                    <a:gs pos="2917">
                      <a:srgbClr val="505050"/>
                    </a:gs>
                    <a:gs pos="100000">
                      <a:srgbClr val="505050"/>
                    </a:gs>
                  </a:gsLst>
                  <a:lin ang="5400000" scaled="0"/>
                </a:gradFill>
              </a:rPr>
              <a:t>VPN</a:t>
            </a:r>
          </a:p>
        </p:txBody>
      </p:sp>
      <p:sp>
        <p:nvSpPr>
          <p:cNvPr id="7" name="Title 6"/>
          <p:cNvSpPr>
            <a:spLocks noGrp="1"/>
          </p:cNvSpPr>
          <p:nvPr>
            <p:ph type="title"/>
          </p:nvPr>
        </p:nvSpPr>
        <p:spPr>
          <a:xfrm>
            <a:off x="269169" y="287653"/>
            <a:ext cx="7294004" cy="778118"/>
          </a:xfrm>
        </p:spPr>
        <p:txBody>
          <a:bodyPr/>
          <a:lstStyle/>
          <a:p>
            <a:r>
              <a:rPr lang="en-US" sz="4312" dirty="0"/>
              <a:t>Point-to-Site Virtual Network</a:t>
            </a:r>
          </a:p>
        </p:txBody>
      </p:sp>
    </p:spTree>
    <p:extLst>
      <p:ext uri="{BB962C8B-B14F-4D97-AF65-F5344CB8AC3E}">
        <p14:creationId xmlns:p14="http://schemas.microsoft.com/office/powerpoint/2010/main" val="3735067582"/>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p:cNvSpPr/>
          <p:nvPr/>
        </p:nvSpPr>
        <p:spPr bwMode="auto">
          <a:xfrm>
            <a:off x="7041590" y="1763910"/>
            <a:ext cx="4337024" cy="3674134"/>
          </a:xfrm>
          <a:prstGeom prst="rect">
            <a:avLst/>
          </a:prstGeom>
          <a:noFill/>
          <a:ln w="47625">
            <a:solidFill>
              <a:schemeClr val="tx2"/>
            </a:solidFill>
            <a:prstDash val="sysDash"/>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45703" tIns="45701" rIns="45703" bIns="45701" numCol="1" rtlCol="0" anchor="t" anchorCtr="0" compatLnSpc="1">
            <a:prstTxWarp prst="textNoShape">
              <a:avLst/>
            </a:prstTxWarp>
          </a:bodyPr>
          <a:lstStyle/>
          <a:p>
            <a:pPr algn="ctr" defTabSz="913765"/>
            <a:endParaRPr lang="en-US" sz="2799" spc="-51" dirty="0">
              <a:ln>
                <a:solidFill>
                  <a:schemeClr val="bg1">
                    <a:alpha val="0"/>
                  </a:schemeClr>
                </a:solidFill>
              </a:ln>
              <a:solidFill>
                <a:srgbClr val="595959">
                  <a:alpha val="99000"/>
                </a:srgbClr>
              </a:solidFill>
            </a:endParaRPr>
          </a:p>
        </p:txBody>
      </p:sp>
      <p:sp>
        <p:nvSpPr>
          <p:cNvPr id="2" name="Title 1"/>
          <p:cNvSpPr>
            <a:spLocks noGrp="1"/>
          </p:cNvSpPr>
          <p:nvPr>
            <p:ph type="title"/>
          </p:nvPr>
        </p:nvSpPr>
        <p:spPr/>
        <p:txBody>
          <a:bodyPr/>
          <a:lstStyle/>
          <a:p>
            <a:r>
              <a:rPr lang="en-US" dirty="0" smtClean="0"/>
              <a:t>Port Forwarding Input Endpoints</a:t>
            </a:r>
            <a:endParaRPr lang="en-US" dirty="0"/>
          </a:p>
        </p:txBody>
      </p:sp>
      <p:grpSp>
        <p:nvGrpSpPr>
          <p:cNvPr id="39" name="Group 38"/>
          <p:cNvGrpSpPr/>
          <p:nvPr/>
        </p:nvGrpSpPr>
        <p:grpSpPr>
          <a:xfrm>
            <a:off x="8601327" y="4328763"/>
            <a:ext cx="2011680" cy="673017"/>
            <a:chOff x="8515645" y="4889713"/>
            <a:chExt cx="2011680" cy="914400"/>
          </a:xfrm>
          <a:solidFill>
            <a:schemeClr val="tx2"/>
          </a:solidFill>
        </p:grpSpPr>
        <p:sp>
          <p:nvSpPr>
            <p:cNvPr id="40" name="Rectangle 39"/>
            <p:cNvSpPr/>
            <p:nvPr/>
          </p:nvSpPr>
          <p:spPr bwMode="auto">
            <a:xfrm>
              <a:off x="8515645" y="488971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41" name="Rectangle 40"/>
            <p:cNvSpPr/>
            <p:nvPr/>
          </p:nvSpPr>
          <p:spPr bwMode="auto">
            <a:xfrm>
              <a:off x="8607441" y="5026874"/>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a:ln>
                    <a:solidFill>
                      <a:schemeClr val="bg1">
                        <a:alpha val="0"/>
                      </a:schemeClr>
                    </a:solidFill>
                  </a:ln>
                  <a:solidFill>
                    <a:schemeClr val="bg1">
                      <a:alpha val="99000"/>
                    </a:schemeClr>
                  </a:solidFill>
                </a:rPr>
                <a:t>VM2</a:t>
              </a:r>
            </a:p>
          </p:txBody>
        </p:sp>
      </p:grpSp>
      <p:sp>
        <p:nvSpPr>
          <p:cNvPr id="42" name="Trapezoid 41"/>
          <p:cNvSpPr/>
          <p:nvPr/>
        </p:nvSpPr>
        <p:spPr bwMode="auto">
          <a:xfrm rot="16200000">
            <a:off x="4208311" y="2960893"/>
            <a:ext cx="3674134" cy="1280160"/>
          </a:xfrm>
          <a:prstGeom prst="trapezoid">
            <a:avLst>
              <a:gd name="adj" fmla="val 37559"/>
            </a:avLst>
          </a:prstGeom>
          <a:solidFill>
            <a:schemeClr val="tx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03" tIns="45701" rIns="45703" bIns="45701" numCol="1" rtlCol="0" anchor="ctr" anchorCtr="0" compatLnSpc="1">
            <a:prstTxWarp prst="textNoShape">
              <a:avLst/>
            </a:prstTxWarp>
          </a:bodyPr>
          <a:lstStyle/>
          <a:p>
            <a:pPr defTabSz="913689" fontAlgn="base">
              <a:spcBef>
                <a:spcPct val="0"/>
              </a:spcBef>
              <a:spcAft>
                <a:spcPct val="0"/>
              </a:spcAft>
            </a:pPr>
            <a:r>
              <a:rPr lang="en-US" sz="3199" spc="-51" dirty="0">
                <a:ln>
                  <a:solidFill>
                    <a:schemeClr val="bg1">
                      <a:alpha val="0"/>
                    </a:schemeClr>
                  </a:solidFill>
                </a:ln>
                <a:solidFill>
                  <a:schemeClr val="bg1">
                    <a:alpha val="99000"/>
                  </a:schemeClr>
                </a:solidFill>
              </a:rPr>
              <a:t>LB/IP</a:t>
            </a:r>
          </a:p>
        </p:txBody>
      </p:sp>
      <p:grpSp>
        <p:nvGrpSpPr>
          <p:cNvPr id="64" name="Group 63"/>
          <p:cNvGrpSpPr/>
          <p:nvPr/>
        </p:nvGrpSpPr>
        <p:grpSpPr>
          <a:xfrm>
            <a:off x="8555963" y="2304813"/>
            <a:ext cx="2011680" cy="673017"/>
            <a:chOff x="8820127" y="4800893"/>
            <a:chExt cx="2011680" cy="914400"/>
          </a:xfrm>
          <a:solidFill>
            <a:schemeClr val="tx2"/>
          </a:solidFill>
        </p:grpSpPr>
        <p:sp>
          <p:nvSpPr>
            <p:cNvPr id="65" name="Rectangle 64"/>
            <p:cNvSpPr/>
            <p:nvPr/>
          </p:nvSpPr>
          <p:spPr bwMode="auto">
            <a:xfrm>
              <a:off x="8820127" y="480089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66" name="Rectangle 65"/>
            <p:cNvSpPr/>
            <p:nvPr/>
          </p:nvSpPr>
          <p:spPr bwMode="auto">
            <a:xfrm>
              <a:off x="8957287" y="4939811"/>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a:ln>
                    <a:solidFill>
                      <a:schemeClr val="bg1">
                        <a:alpha val="0"/>
                      </a:schemeClr>
                    </a:solidFill>
                  </a:ln>
                  <a:solidFill>
                    <a:schemeClr val="bg1">
                      <a:alpha val="99000"/>
                    </a:schemeClr>
                  </a:solidFill>
                </a:rPr>
                <a:t>VM1</a:t>
              </a:r>
            </a:p>
          </p:txBody>
        </p:sp>
      </p:grpSp>
      <p:grpSp>
        <p:nvGrpSpPr>
          <p:cNvPr id="72" name="Group 71"/>
          <p:cNvGrpSpPr/>
          <p:nvPr/>
        </p:nvGrpSpPr>
        <p:grpSpPr>
          <a:xfrm>
            <a:off x="6811323" y="2078878"/>
            <a:ext cx="1607480" cy="751913"/>
            <a:chOff x="768451" y="2661597"/>
            <a:chExt cx="2603925" cy="1517844"/>
          </a:xfrm>
        </p:grpSpPr>
        <p:sp>
          <p:nvSpPr>
            <p:cNvPr id="74" name="Rectangle 73"/>
            <p:cNvSpPr/>
            <p:nvPr/>
          </p:nvSpPr>
          <p:spPr bwMode="auto">
            <a:xfrm>
              <a:off x="1172938" y="2661597"/>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3389</a:t>
              </a:r>
            </a:p>
          </p:txBody>
        </p:sp>
        <p:sp>
          <p:nvSpPr>
            <p:cNvPr id="73" name="Right Arrow 72"/>
            <p:cNvSpPr/>
            <p:nvPr/>
          </p:nvSpPr>
          <p:spPr bwMode="auto">
            <a:xfrm>
              <a:off x="768451" y="3539362"/>
              <a:ext cx="2603925" cy="640079"/>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grpSp>
      <p:grpSp>
        <p:nvGrpSpPr>
          <p:cNvPr id="78" name="Group 77"/>
          <p:cNvGrpSpPr/>
          <p:nvPr/>
        </p:nvGrpSpPr>
        <p:grpSpPr>
          <a:xfrm>
            <a:off x="3903448" y="2099712"/>
            <a:ext cx="1279036" cy="762130"/>
            <a:chOff x="731466" y="2640973"/>
            <a:chExt cx="2071885" cy="1538468"/>
          </a:xfrm>
        </p:grpSpPr>
        <p:sp>
          <p:nvSpPr>
            <p:cNvPr id="79" name="Right Arrow 78"/>
            <p:cNvSpPr/>
            <p:nvPr/>
          </p:nvSpPr>
          <p:spPr bwMode="auto">
            <a:xfrm>
              <a:off x="768452" y="3539361"/>
              <a:ext cx="1920240"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80" name="Rectangle 79"/>
            <p:cNvSpPr/>
            <p:nvPr/>
          </p:nvSpPr>
          <p:spPr bwMode="auto">
            <a:xfrm>
              <a:off x="731466" y="2640973"/>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5586</a:t>
              </a:r>
            </a:p>
          </p:txBody>
        </p:sp>
      </p:grpSp>
      <p:grpSp>
        <p:nvGrpSpPr>
          <p:cNvPr id="81" name="Group 80"/>
          <p:cNvGrpSpPr/>
          <p:nvPr/>
        </p:nvGrpSpPr>
        <p:grpSpPr>
          <a:xfrm>
            <a:off x="3903448" y="3998560"/>
            <a:ext cx="1279036" cy="762130"/>
            <a:chOff x="664857" y="2640973"/>
            <a:chExt cx="2071885" cy="1538468"/>
          </a:xfrm>
        </p:grpSpPr>
        <p:sp>
          <p:nvSpPr>
            <p:cNvPr id="82" name="Right Arrow 81"/>
            <p:cNvSpPr/>
            <p:nvPr/>
          </p:nvSpPr>
          <p:spPr bwMode="auto">
            <a:xfrm>
              <a:off x="768452" y="3539361"/>
              <a:ext cx="1920240"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83" name="Rectangle 82"/>
            <p:cNvSpPr/>
            <p:nvPr/>
          </p:nvSpPr>
          <p:spPr bwMode="auto">
            <a:xfrm>
              <a:off x="664857" y="2640973"/>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5587</a:t>
              </a:r>
            </a:p>
          </p:txBody>
        </p:sp>
      </p:grpSp>
      <p:sp>
        <p:nvSpPr>
          <p:cNvPr id="10" name="TextBox 9"/>
          <p:cNvSpPr txBox="1"/>
          <p:nvPr/>
        </p:nvSpPr>
        <p:spPr>
          <a:xfrm>
            <a:off x="3653418" y="5666462"/>
            <a:ext cx="8034251" cy="590803"/>
          </a:xfrm>
          <a:prstGeom prst="rect">
            <a:avLst/>
          </a:prstGeom>
          <a:noFill/>
        </p:spPr>
        <p:txBody>
          <a:bodyPr wrap="none" lIns="0" tIns="0" rIns="0" bIns="0" rtlCol="0">
            <a:spAutoFit/>
          </a:bodyPr>
          <a:lstStyle/>
          <a:p>
            <a:pPr>
              <a:lnSpc>
                <a:spcPct val="90000"/>
              </a:lnSpc>
              <a:spcBef>
                <a:spcPct val="20000"/>
              </a:spcBef>
              <a:buSzPct val="80000"/>
            </a:pPr>
            <a:r>
              <a:rPr lang="en-US" sz="4266" dirty="0">
                <a:solidFill>
                  <a:schemeClr val="tx2">
                    <a:alpha val="99000"/>
                  </a:schemeClr>
                </a:solidFill>
              </a:rPr>
              <a:t>Single Public IP Per Cloud Service</a:t>
            </a:r>
          </a:p>
        </p:txBody>
      </p:sp>
      <p:sp>
        <p:nvSpPr>
          <p:cNvPr id="85" name="Rectangle 84"/>
          <p:cNvSpPr/>
          <p:nvPr/>
        </p:nvSpPr>
        <p:spPr bwMode="auto">
          <a:xfrm>
            <a:off x="7700543" y="1236262"/>
            <a:ext cx="3045000" cy="4101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28" tIns="60925" rIns="60928" bIns="60925"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Cloud App / Hosted Service</a:t>
            </a:r>
          </a:p>
        </p:txBody>
      </p:sp>
      <p:sp>
        <p:nvSpPr>
          <p:cNvPr id="11" name="TextBox 10"/>
          <p:cNvSpPr txBox="1"/>
          <p:nvPr/>
        </p:nvSpPr>
        <p:spPr>
          <a:xfrm>
            <a:off x="507867" y="1780481"/>
            <a:ext cx="2778966" cy="2084289"/>
          </a:xfrm>
          <a:prstGeom prst="rect">
            <a:avLst/>
          </a:prstGeom>
          <a:noFill/>
        </p:spPr>
        <p:txBody>
          <a:bodyPr wrap="none" lIns="0" tIns="0" rIns="0" bIns="0" rtlCol="0">
            <a:spAutoFit/>
          </a:bodyPr>
          <a:lstStyle/>
          <a:p>
            <a:pPr>
              <a:lnSpc>
                <a:spcPct val="90000"/>
              </a:lnSpc>
              <a:spcBef>
                <a:spcPct val="20000"/>
              </a:spcBef>
              <a:buSzPct val="80000"/>
            </a:pPr>
            <a:r>
              <a:rPr lang="en-US" sz="2666" dirty="0">
                <a:solidFill>
                  <a:schemeClr val="tx2">
                    <a:alpha val="99000"/>
                  </a:schemeClr>
                </a:solidFill>
              </a:rPr>
              <a:t>Endpoint</a:t>
            </a:r>
          </a:p>
          <a:p>
            <a:pPr>
              <a:lnSpc>
                <a:spcPct val="90000"/>
              </a:lnSpc>
              <a:spcBef>
                <a:spcPct val="20000"/>
              </a:spcBef>
              <a:buSzPct val="80000"/>
            </a:pPr>
            <a:r>
              <a:rPr lang="en-US" sz="2533" dirty="0">
                <a:gradFill>
                  <a:gsLst>
                    <a:gs pos="0">
                      <a:srgbClr val="595959"/>
                    </a:gs>
                    <a:gs pos="86000">
                      <a:srgbClr val="595959"/>
                    </a:gs>
                  </a:gsLst>
                  <a:lin ang="5400000" scaled="0"/>
                </a:gradFill>
              </a:rPr>
              <a:t>Public Port</a:t>
            </a:r>
          </a:p>
          <a:p>
            <a:pPr>
              <a:lnSpc>
                <a:spcPct val="90000"/>
              </a:lnSpc>
              <a:spcBef>
                <a:spcPct val="20000"/>
              </a:spcBef>
              <a:buSzPct val="80000"/>
            </a:pPr>
            <a:r>
              <a:rPr lang="en-US" sz="2533" dirty="0">
                <a:gradFill>
                  <a:gsLst>
                    <a:gs pos="0">
                      <a:srgbClr val="595959"/>
                    </a:gs>
                    <a:gs pos="86000">
                      <a:srgbClr val="595959"/>
                    </a:gs>
                  </a:gsLst>
                  <a:lin ang="5400000" scaled="0"/>
                </a:gradFill>
              </a:rPr>
              <a:t>Local Port</a:t>
            </a:r>
          </a:p>
          <a:p>
            <a:pPr>
              <a:lnSpc>
                <a:spcPct val="90000"/>
              </a:lnSpc>
              <a:spcBef>
                <a:spcPct val="20000"/>
              </a:spcBef>
              <a:buSzPct val="80000"/>
            </a:pPr>
            <a:r>
              <a:rPr lang="en-US" sz="2533" dirty="0">
                <a:gradFill>
                  <a:gsLst>
                    <a:gs pos="0">
                      <a:srgbClr val="595959"/>
                    </a:gs>
                    <a:gs pos="86000">
                      <a:srgbClr val="595959"/>
                    </a:gs>
                  </a:gsLst>
                  <a:lin ang="5400000" scaled="0"/>
                </a:gradFill>
              </a:rPr>
              <a:t>Protocol (TCP/UDP)</a:t>
            </a:r>
          </a:p>
          <a:p>
            <a:pPr>
              <a:lnSpc>
                <a:spcPct val="90000"/>
              </a:lnSpc>
              <a:spcBef>
                <a:spcPct val="20000"/>
              </a:spcBef>
              <a:buSzPct val="80000"/>
            </a:pPr>
            <a:r>
              <a:rPr lang="en-US" sz="2533" dirty="0">
                <a:gradFill>
                  <a:gsLst>
                    <a:gs pos="0">
                      <a:srgbClr val="595959"/>
                    </a:gs>
                    <a:gs pos="86000">
                      <a:srgbClr val="595959"/>
                    </a:gs>
                  </a:gsLst>
                  <a:lin ang="5400000" scaled="0"/>
                </a:gradFill>
              </a:rPr>
              <a:t>Name</a:t>
            </a:r>
          </a:p>
        </p:txBody>
      </p:sp>
      <p:grpSp>
        <p:nvGrpSpPr>
          <p:cNvPr id="75" name="Group 74"/>
          <p:cNvGrpSpPr/>
          <p:nvPr/>
        </p:nvGrpSpPr>
        <p:grpSpPr>
          <a:xfrm>
            <a:off x="6825718" y="4043525"/>
            <a:ext cx="1593085" cy="780288"/>
            <a:chOff x="768453" y="2604317"/>
            <a:chExt cx="2580607" cy="1575125"/>
          </a:xfrm>
        </p:grpSpPr>
        <p:sp>
          <p:nvSpPr>
            <p:cNvPr id="76" name="Right Arrow 75"/>
            <p:cNvSpPr/>
            <p:nvPr/>
          </p:nvSpPr>
          <p:spPr bwMode="auto">
            <a:xfrm>
              <a:off x="768453" y="3539362"/>
              <a:ext cx="2580607"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77" name="Rectangle 76"/>
            <p:cNvSpPr/>
            <p:nvPr/>
          </p:nvSpPr>
          <p:spPr bwMode="auto">
            <a:xfrm>
              <a:off x="1149622" y="2604317"/>
              <a:ext cx="2071885" cy="8280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3389</a:t>
              </a:r>
            </a:p>
          </p:txBody>
        </p:sp>
      </p:grpSp>
    </p:spTree>
    <p:extLst>
      <p:ext uri="{BB962C8B-B14F-4D97-AF65-F5344CB8AC3E}">
        <p14:creationId xmlns:p14="http://schemas.microsoft.com/office/powerpoint/2010/main" val="449250011"/>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p:cNvSpPr/>
          <p:nvPr/>
        </p:nvSpPr>
        <p:spPr bwMode="auto">
          <a:xfrm>
            <a:off x="7041590" y="1763910"/>
            <a:ext cx="4337024" cy="3674134"/>
          </a:xfrm>
          <a:prstGeom prst="rect">
            <a:avLst/>
          </a:prstGeom>
          <a:noFill/>
          <a:ln w="47625">
            <a:solidFill>
              <a:schemeClr val="tx2"/>
            </a:solidFill>
            <a:prstDash val="sysDash"/>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45703" tIns="45701" rIns="45703" bIns="45701" numCol="1" rtlCol="0" anchor="t" anchorCtr="0" compatLnSpc="1">
            <a:prstTxWarp prst="textNoShape">
              <a:avLst/>
            </a:prstTxWarp>
          </a:bodyPr>
          <a:lstStyle/>
          <a:p>
            <a:pPr algn="ctr" defTabSz="913765"/>
            <a:endParaRPr lang="en-US" sz="2799" spc="-51" dirty="0">
              <a:ln>
                <a:solidFill>
                  <a:schemeClr val="bg1">
                    <a:alpha val="0"/>
                  </a:schemeClr>
                </a:solidFill>
              </a:ln>
              <a:solidFill>
                <a:srgbClr val="595959">
                  <a:alpha val="99000"/>
                </a:srgbClr>
              </a:solidFill>
            </a:endParaRPr>
          </a:p>
        </p:txBody>
      </p:sp>
      <p:sp>
        <p:nvSpPr>
          <p:cNvPr id="2" name="Title 1"/>
          <p:cNvSpPr>
            <a:spLocks noGrp="1"/>
          </p:cNvSpPr>
          <p:nvPr>
            <p:ph type="title"/>
          </p:nvPr>
        </p:nvSpPr>
        <p:spPr/>
        <p:txBody>
          <a:bodyPr/>
          <a:lstStyle/>
          <a:p>
            <a:r>
              <a:rPr lang="en-US" dirty="0" smtClean="0"/>
              <a:t>Load-Balanced Endpoints</a:t>
            </a:r>
            <a:endParaRPr lang="en-US" dirty="0"/>
          </a:p>
        </p:txBody>
      </p:sp>
      <p:grpSp>
        <p:nvGrpSpPr>
          <p:cNvPr id="39" name="Group 38"/>
          <p:cNvGrpSpPr/>
          <p:nvPr/>
        </p:nvGrpSpPr>
        <p:grpSpPr>
          <a:xfrm>
            <a:off x="8601327" y="4328763"/>
            <a:ext cx="2011680" cy="673017"/>
            <a:chOff x="8515645" y="4889713"/>
            <a:chExt cx="2011680" cy="914400"/>
          </a:xfrm>
          <a:solidFill>
            <a:schemeClr val="tx2"/>
          </a:solidFill>
        </p:grpSpPr>
        <p:sp>
          <p:nvSpPr>
            <p:cNvPr id="40" name="Rectangle 39"/>
            <p:cNvSpPr/>
            <p:nvPr/>
          </p:nvSpPr>
          <p:spPr bwMode="auto">
            <a:xfrm>
              <a:off x="8515645" y="488971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41" name="Rectangle 40"/>
            <p:cNvSpPr/>
            <p:nvPr/>
          </p:nvSpPr>
          <p:spPr bwMode="auto">
            <a:xfrm>
              <a:off x="8607441" y="5026874"/>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smtClean="0">
                  <a:ln>
                    <a:solidFill>
                      <a:schemeClr val="bg1">
                        <a:alpha val="0"/>
                      </a:schemeClr>
                    </a:solidFill>
                  </a:ln>
                  <a:solidFill>
                    <a:schemeClr val="bg1">
                      <a:alpha val="99000"/>
                    </a:schemeClr>
                  </a:solidFill>
                </a:rPr>
                <a:t>IIS VM2</a:t>
              </a:r>
              <a:endParaRPr lang="en-US" sz="3199" dirty="0">
                <a:ln>
                  <a:solidFill>
                    <a:schemeClr val="bg1">
                      <a:alpha val="0"/>
                    </a:schemeClr>
                  </a:solidFill>
                </a:ln>
                <a:solidFill>
                  <a:schemeClr val="bg1">
                    <a:alpha val="99000"/>
                  </a:schemeClr>
                </a:solidFill>
              </a:endParaRPr>
            </a:p>
          </p:txBody>
        </p:sp>
      </p:grpSp>
      <p:sp>
        <p:nvSpPr>
          <p:cNvPr id="42" name="Trapezoid 41"/>
          <p:cNvSpPr/>
          <p:nvPr/>
        </p:nvSpPr>
        <p:spPr bwMode="auto">
          <a:xfrm rot="16200000">
            <a:off x="4208311" y="2960893"/>
            <a:ext cx="3674134" cy="1280160"/>
          </a:xfrm>
          <a:prstGeom prst="trapezoid">
            <a:avLst>
              <a:gd name="adj" fmla="val 37559"/>
            </a:avLst>
          </a:prstGeom>
          <a:solidFill>
            <a:schemeClr val="tx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03" tIns="45701" rIns="45703" bIns="45701" numCol="1" rtlCol="0" anchor="ctr" anchorCtr="0" compatLnSpc="1">
            <a:prstTxWarp prst="textNoShape">
              <a:avLst/>
            </a:prstTxWarp>
          </a:bodyPr>
          <a:lstStyle/>
          <a:p>
            <a:pPr defTabSz="913689" fontAlgn="base">
              <a:spcBef>
                <a:spcPct val="0"/>
              </a:spcBef>
              <a:spcAft>
                <a:spcPct val="0"/>
              </a:spcAft>
            </a:pPr>
            <a:r>
              <a:rPr lang="en-US" sz="3199" spc="-51" dirty="0">
                <a:ln>
                  <a:solidFill>
                    <a:schemeClr val="bg1">
                      <a:alpha val="0"/>
                    </a:schemeClr>
                  </a:solidFill>
                </a:ln>
                <a:solidFill>
                  <a:schemeClr val="bg1">
                    <a:alpha val="99000"/>
                  </a:schemeClr>
                </a:solidFill>
              </a:rPr>
              <a:t>LB/IP</a:t>
            </a:r>
          </a:p>
        </p:txBody>
      </p:sp>
      <p:grpSp>
        <p:nvGrpSpPr>
          <p:cNvPr id="64" name="Group 63"/>
          <p:cNvGrpSpPr/>
          <p:nvPr/>
        </p:nvGrpSpPr>
        <p:grpSpPr>
          <a:xfrm>
            <a:off x="8555963" y="2304813"/>
            <a:ext cx="2011680" cy="673017"/>
            <a:chOff x="8820127" y="4800893"/>
            <a:chExt cx="2011680" cy="914400"/>
          </a:xfrm>
          <a:solidFill>
            <a:schemeClr val="tx2"/>
          </a:solidFill>
        </p:grpSpPr>
        <p:sp>
          <p:nvSpPr>
            <p:cNvPr id="65" name="Rectangle 64"/>
            <p:cNvSpPr/>
            <p:nvPr/>
          </p:nvSpPr>
          <p:spPr bwMode="auto">
            <a:xfrm>
              <a:off x="8820127" y="480089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66" name="Rectangle 65"/>
            <p:cNvSpPr/>
            <p:nvPr/>
          </p:nvSpPr>
          <p:spPr bwMode="auto">
            <a:xfrm>
              <a:off x="8957287" y="4939811"/>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smtClean="0">
                  <a:ln>
                    <a:solidFill>
                      <a:schemeClr val="bg1">
                        <a:alpha val="0"/>
                      </a:schemeClr>
                    </a:solidFill>
                  </a:ln>
                  <a:solidFill>
                    <a:schemeClr val="bg1">
                      <a:alpha val="99000"/>
                    </a:schemeClr>
                  </a:solidFill>
                </a:rPr>
                <a:t>IIS VM1</a:t>
              </a:r>
              <a:endParaRPr lang="en-US" sz="3199" dirty="0">
                <a:ln>
                  <a:solidFill>
                    <a:schemeClr val="bg1">
                      <a:alpha val="0"/>
                    </a:schemeClr>
                  </a:solidFill>
                </a:ln>
                <a:solidFill>
                  <a:schemeClr val="bg1">
                    <a:alpha val="99000"/>
                  </a:schemeClr>
                </a:solidFill>
              </a:endParaRPr>
            </a:p>
          </p:txBody>
        </p:sp>
      </p:grpSp>
      <p:grpSp>
        <p:nvGrpSpPr>
          <p:cNvPr id="72" name="Group 71"/>
          <p:cNvGrpSpPr/>
          <p:nvPr/>
        </p:nvGrpSpPr>
        <p:grpSpPr>
          <a:xfrm>
            <a:off x="6811323" y="2078878"/>
            <a:ext cx="1607480" cy="751913"/>
            <a:chOff x="768451" y="2661597"/>
            <a:chExt cx="2603925" cy="1517844"/>
          </a:xfrm>
        </p:grpSpPr>
        <p:sp>
          <p:nvSpPr>
            <p:cNvPr id="74" name="Rectangle 73"/>
            <p:cNvSpPr/>
            <p:nvPr/>
          </p:nvSpPr>
          <p:spPr bwMode="auto">
            <a:xfrm>
              <a:off x="1276805" y="2661597"/>
              <a:ext cx="1864152"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a:t>
              </a:r>
              <a:r>
                <a:rPr lang="en-US" sz="1866" dirty="0" smtClean="0">
                  <a:ln>
                    <a:solidFill>
                      <a:schemeClr val="bg1">
                        <a:alpha val="0"/>
                      </a:schemeClr>
                    </a:solidFill>
                  </a:ln>
                  <a:solidFill>
                    <a:srgbClr val="595959">
                      <a:alpha val="99000"/>
                    </a:srgbClr>
                  </a:solidFill>
                </a:rPr>
                <a:t>443</a:t>
              </a:r>
              <a:endParaRPr lang="en-US" sz="1866" dirty="0">
                <a:ln>
                  <a:solidFill>
                    <a:schemeClr val="bg1">
                      <a:alpha val="0"/>
                    </a:schemeClr>
                  </a:solidFill>
                </a:ln>
                <a:solidFill>
                  <a:srgbClr val="595959">
                    <a:alpha val="99000"/>
                  </a:srgbClr>
                </a:solidFill>
              </a:endParaRPr>
            </a:p>
          </p:txBody>
        </p:sp>
        <p:sp>
          <p:nvSpPr>
            <p:cNvPr id="73" name="Right Arrow 72"/>
            <p:cNvSpPr/>
            <p:nvPr/>
          </p:nvSpPr>
          <p:spPr bwMode="auto">
            <a:xfrm>
              <a:off x="768451" y="3539362"/>
              <a:ext cx="2603925" cy="640079"/>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grpSp>
      <p:grpSp>
        <p:nvGrpSpPr>
          <p:cNvPr id="78" name="Group 77"/>
          <p:cNvGrpSpPr/>
          <p:nvPr/>
        </p:nvGrpSpPr>
        <p:grpSpPr>
          <a:xfrm>
            <a:off x="4035149" y="3046754"/>
            <a:ext cx="1192083" cy="762130"/>
            <a:chOff x="768452" y="2640973"/>
            <a:chExt cx="1931032" cy="1538468"/>
          </a:xfrm>
        </p:grpSpPr>
        <p:sp>
          <p:nvSpPr>
            <p:cNvPr id="79" name="Right Arrow 78"/>
            <p:cNvSpPr/>
            <p:nvPr/>
          </p:nvSpPr>
          <p:spPr bwMode="auto">
            <a:xfrm>
              <a:off x="768452" y="3539361"/>
              <a:ext cx="1920240"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80" name="Rectangle 79"/>
            <p:cNvSpPr/>
            <p:nvPr/>
          </p:nvSpPr>
          <p:spPr bwMode="auto">
            <a:xfrm>
              <a:off x="835332" y="2640973"/>
              <a:ext cx="1864152"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a:t>
              </a:r>
              <a:r>
                <a:rPr lang="en-US" sz="1866" dirty="0" smtClean="0">
                  <a:ln>
                    <a:solidFill>
                      <a:schemeClr val="bg1">
                        <a:alpha val="0"/>
                      </a:schemeClr>
                    </a:solidFill>
                  </a:ln>
                  <a:solidFill>
                    <a:srgbClr val="595959">
                      <a:alpha val="99000"/>
                    </a:srgbClr>
                  </a:solidFill>
                </a:rPr>
                <a:t>443</a:t>
              </a:r>
              <a:endParaRPr lang="en-US" sz="1866" dirty="0">
                <a:ln>
                  <a:solidFill>
                    <a:schemeClr val="bg1">
                      <a:alpha val="0"/>
                    </a:schemeClr>
                  </a:solidFill>
                </a:ln>
                <a:solidFill>
                  <a:srgbClr val="595959">
                    <a:alpha val="99000"/>
                  </a:srgbClr>
                </a:solidFill>
              </a:endParaRPr>
            </a:p>
          </p:txBody>
        </p:sp>
      </p:grpSp>
      <p:sp>
        <p:nvSpPr>
          <p:cNvPr id="10" name="TextBox 9"/>
          <p:cNvSpPr txBox="1"/>
          <p:nvPr/>
        </p:nvSpPr>
        <p:spPr>
          <a:xfrm>
            <a:off x="3653418" y="5666462"/>
            <a:ext cx="8034251" cy="590803"/>
          </a:xfrm>
          <a:prstGeom prst="rect">
            <a:avLst/>
          </a:prstGeom>
          <a:noFill/>
        </p:spPr>
        <p:txBody>
          <a:bodyPr wrap="none" lIns="0" tIns="0" rIns="0" bIns="0" rtlCol="0">
            <a:spAutoFit/>
          </a:bodyPr>
          <a:lstStyle/>
          <a:p>
            <a:pPr>
              <a:lnSpc>
                <a:spcPct val="90000"/>
              </a:lnSpc>
              <a:spcBef>
                <a:spcPct val="20000"/>
              </a:spcBef>
              <a:buSzPct val="80000"/>
            </a:pPr>
            <a:r>
              <a:rPr lang="en-US" sz="4266" dirty="0">
                <a:solidFill>
                  <a:schemeClr val="tx2">
                    <a:alpha val="99000"/>
                  </a:schemeClr>
                </a:solidFill>
              </a:rPr>
              <a:t>Single Public IP Per Cloud Service</a:t>
            </a:r>
          </a:p>
        </p:txBody>
      </p:sp>
      <p:sp>
        <p:nvSpPr>
          <p:cNvPr id="85" name="Rectangle 84"/>
          <p:cNvSpPr/>
          <p:nvPr/>
        </p:nvSpPr>
        <p:spPr bwMode="auto">
          <a:xfrm>
            <a:off x="7700543" y="1236262"/>
            <a:ext cx="3045000" cy="4101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28" tIns="60925" rIns="60928" bIns="60925"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Cloud App / Hosted Service</a:t>
            </a:r>
          </a:p>
        </p:txBody>
      </p:sp>
      <p:sp>
        <p:nvSpPr>
          <p:cNvPr id="11" name="TextBox 10"/>
          <p:cNvSpPr txBox="1"/>
          <p:nvPr/>
        </p:nvSpPr>
        <p:spPr>
          <a:xfrm>
            <a:off x="507867" y="1780481"/>
            <a:ext cx="2778966" cy="2084289"/>
          </a:xfrm>
          <a:prstGeom prst="rect">
            <a:avLst/>
          </a:prstGeom>
          <a:noFill/>
        </p:spPr>
        <p:txBody>
          <a:bodyPr wrap="none" lIns="0" tIns="0" rIns="0" bIns="0" rtlCol="0">
            <a:spAutoFit/>
          </a:bodyPr>
          <a:lstStyle/>
          <a:p>
            <a:pPr>
              <a:lnSpc>
                <a:spcPct val="90000"/>
              </a:lnSpc>
              <a:spcBef>
                <a:spcPct val="20000"/>
              </a:spcBef>
              <a:buSzPct val="80000"/>
            </a:pPr>
            <a:r>
              <a:rPr lang="en-US" sz="2666" dirty="0">
                <a:solidFill>
                  <a:schemeClr val="tx2">
                    <a:alpha val="99000"/>
                  </a:schemeClr>
                </a:solidFill>
              </a:rPr>
              <a:t>Endpoint</a:t>
            </a:r>
          </a:p>
          <a:p>
            <a:pPr>
              <a:lnSpc>
                <a:spcPct val="90000"/>
              </a:lnSpc>
              <a:spcBef>
                <a:spcPct val="20000"/>
              </a:spcBef>
              <a:buSzPct val="80000"/>
            </a:pPr>
            <a:r>
              <a:rPr lang="en-US" sz="2533" dirty="0">
                <a:gradFill>
                  <a:gsLst>
                    <a:gs pos="0">
                      <a:srgbClr val="595959"/>
                    </a:gs>
                    <a:gs pos="86000">
                      <a:srgbClr val="595959"/>
                    </a:gs>
                  </a:gsLst>
                  <a:lin ang="5400000" scaled="0"/>
                </a:gradFill>
              </a:rPr>
              <a:t>Public Port</a:t>
            </a:r>
          </a:p>
          <a:p>
            <a:pPr>
              <a:lnSpc>
                <a:spcPct val="90000"/>
              </a:lnSpc>
              <a:spcBef>
                <a:spcPct val="20000"/>
              </a:spcBef>
              <a:buSzPct val="80000"/>
            </a:pPr>
            <a:r>
              <a:rPr lang="en-US" sz="2533" dirty="0">
                <a:gradFill>
                  <a:gsLst>
                    <a:gs pos="0">
                      <a:srgbClr val="595959"/>
                    </a:gs>
                    <a:gs pos="86000">
                      <a:srgbClr val="595959"/>
                    </a:gs>
                  </a:gsLst>
                  <a:lin ang="5400000" scaled="0"/>
                </a:gradFill>
              </a:rPr>
              <a:t>Local Port</a:t>
            </a:r>
          </a:p>
          <a:p>
            <a:pPr>
              <a:lnSpc>
                <a:spcPct val="90000"/>
              </a:lnSpc>
              <a:spcBef>
                <a:spcPct val="20000"/>
              </a:spcBef>
              <a:buSzPct val="80000"/>
            </a:pPr>
            <a:r>
              <a:rPr lang="en-US" sz="2533" dirty="0">
                <a:gradFill>
                  <a:gsLst>
                    <a:gs pos="0">
                      <a:srgbClr val="595959"/>
                    </a:gs>
                    <a:gs pos="86000">
                      <a:srgbClr val="595959"/>
                    </a:gs>
                  </a:gsLst>
                  <a:lin ang="5400000" scaled="0"/>
                </a:gradFill>
              </a:rPr>
              <a:t>Protocol (TCP/UDP)</a:t>
            </a:r>
          </a:p>
          <a:p>
            <a:pPr>
              <a:lnSpc>
                <a:spcPct val="90000"/>
              </a:lnSpc>
              <a:spcBef>
                <a:spcPct val="20000"/>
              </a:spcBef>
              <a:buSzPct val="80000"/>
            </a:pPr>
            <a:r>
              <a:rPr lang="en-US" sz="2533" dirty="0">
                <a:gradFill>
                  <a:gsLst>
                    <a:gs pos="0">
                      <a:srgbClr val="595959"/>
                    </a:gs>
                    <a:gs pos="86000">
                      <a:srgbClr val="595959"/>
                    </a:gs>
                  </a:gsLst>
                  <a:lin ang="5400000" scaled="0"/>
                </a:gradFill>
              </a:rPr>
              <a:t>Name</a:t>
            </a:r>
          </a:p>
        </p:txBody>
      </p:sp>
      <p:grpSp>
        <p:nvGrpSpPr>
          <p:cNvPr id="75" name="Group 74"/>
          <p:cNvGrpSpPr/>
          <p:nvPr/>
        </p:nvGrpSpPr>
        <p:grpSpPr>
          <a:xfrm>
            <a:off x="6825718" y="4043525"/>
            <a:ext cx="1593085" cy="780288"/>
            <a:chOff x="768453" y="2604317"/>
            <a:chExt cx="2580607" cy="1575125"/>
          </a:xfrm>
        </p:grpSpPr>
        <p:sp>
          <p:nvSpPr>
            <p:cNvPr id="76" name="Right Arrow 75"/>
            <p:cNvSpPr/>
            <p:nvPr/>
          </p:nvSpPr>
          <p:spPr bwMode="auto">
            <a:xfrm>
              <a:off x="768453" y="3539362"/>
              <a:ext cx="2580607"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77" name="Rectangle 76"/>
            <p:cNvSpPr/>
            <p:nvPr/>
          </p:nvSpPr>
          <p:spPr bwMode="auto">
            <a:xfrm>
              <a:off x="1253489" y="2604317"/>
              <a:ext cx="1864152" cy="8280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a:t>
              </a:r>
              <a:r>
                <a:rPr lang="en-US" sz="1866" dirty="0" smtClean="0">
                  <a:ln>
                    <a:solidFill>
                      <a:schemeClr val="bg1">
                        <a:alpha val="0"/>
                      </a:schemeClr>
                    </a:solidFill>
                  </a:ln>
                  <a:solidFill>
                    <a:srgbClr val="595959">
                      <a:alpha val="99000"/>
                    </a:srgbClr>
                  </a:solidFill>
                </a:rPr>
                <a:t>443</a:t>
              </a:r>
              <a:endParaRPr lang="en-US" sz="1866" dirty="0">
                <a:ln>
                  <a:solidFill>
                    <a:schemeClr val="bg1">
                      <a:alpha val="0"/>
                    </a:schemeClr>
                  </a:solidFill>
                </a:ln>
                <a:solidFill>
                  <a:srgbClr val="595959">
                    <a:alpha val="99000"/>
                  </a:srgbClr>
                </a:solidFill>
              </a:endParaRPr>
            </a:p>
          </p:txBody>
        </p:sp>
      </p:grpSp>
    </p:spTree>
    <p:extLst>
      <p:ext uri="{BB962C8B-B14F-4D97-AF65-F5344CB8AC3E}">
        <p14:creationId xmlns:p14="http://schemas.microsoft.com/office/powerpoint/2010/main" val="369495841"/>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ight Arrow 111"/>
          <p:cNvSpPr/>
          <p:nvPr/>
        </p:nvSpPr>
        <p:spPr bwMode="auto">
          <a:xfrm>
            <a:off x="3558231" y="4697457"/>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endParaRPr lang="en-US" sz="1176" dirty="0">
              <a:solidFill>
                <a:srgbClr val="EFEFEF"/>
              </a:solidFill>
            </a:endParaRPr>
          </a:p>
        </p:txBody>
      </p:sp>
      <p:sp>
        <p:nvSpPr>
          <p:cNvPr id="111" name="Right Arrow 110"/>
          <p:cNvSpPr/>
          <p:nvPr/>
        </p:nvSpPr>
        <p:spPr bwMode="auto">
          <a:xfrm>
            <a:off x="3558231" y="3010781"/>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endParaRPr lang="en-US" sz="1176" dirty="0">
              <a:solidFill>
                <a:srgbClr val="EFEFEF"/>
              </a:solidFill>
            </a:endParaRPr>
          </a:p>
        </p:txBody>
      </p:sp>
      <p:sp>
        <p:nvSpPr>
          <p:cNvPr id="54" name="Right Arrow 53"/>
          <p:cNvSpPr/>
          <p:nvPr/>
        </p:nvSpPr>
        <p:spPr bwMode="auto">
          <a:xfrm>
            <a:off x="3558231" y="4697457"/>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r>
              <a:rPr lang="en-US" sz="1176" dirty="0">
                <a:solidFill>
                  <a:srgbClr val="EFEFEF"/>
                </a:solidFill>
              </a:rPr>
              <a:t>IP:  101. 121.---.255</a:t>
            </a:r>
          </a:p>
        </p:txBody>
      </p:sp>
      <p:sp>
        <p:nvSpPr>
          <p:cNvPr id="55" name="Right Arrow 54"/>
          <p:cNvSpPr/>
          <p:nvPr/>
        </p:nvSpPr>
        <p:spPr bwMode="auto">
          <a:xfrm>
            <a:off x="3558231" y="3010781"/>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r>
              <a:rPr lang="en-US" sz="1176" dirty="0">
                <a:solidFill>
                  <a:srgbClr val="EFEFEF"/>
                </a:solidFill>
              </a:rPr>
              <a:t>IP:   127.255. ---.---</a:t>
            </a:r>
          </a:p>
        </p:txBody>
      </p:sp>
      <p:sp>
        <p:nvSpPr>
          <p:cNvPr id="36" name="Right Arrow 35"/>
          <p:cNvSpPr/>
          <p:nvPr/>
        </p:nvSpPr>
        <p:spPr bwMode="auto">
          <a:xfrm>
            <a:off x="3558231" y="5539298"/>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0" rIns="0" bIns="0" numCol="1" spcCol="0" rtlCol="0" fromWordArt="0" anchor="ctr" anchorCtr="0" forceAA="0" compatLnSpc="1">
            <a:prstTxWarp prst="textNoShape">
              <a:avLst/>
            </a:prstTxWarp>
            <a:noAutofit/>
          </a:bodyPr>
          <a:lstStyle/>
          <a:p>
            <a:pPr algn="ctr" defTabSz="895908" fontAlgn="base">
              <a:lnSpc>
                <a:spcPct val="85000"/>
              </a:lnSpc>
              <a:spcBef>
                <a:spcPct val="0"/>
              </a:spcBef>
              <a:spcAft>
                <a:spcPct val="0"/>
              </a:spcAft>
            </a:pPr>
            <a:r>
              <a:rPr lang="en-US" sz="1078" dirty="0">
                <a:solidFill>
                  <a:srgbClr val="EFEFEF"/>
                </a:solidFill>
              </a:rPr>
              <a:t>IP:  2001:4898:9:2:---:e60c:b118:---</a:t>
            </a:r>
            <a:endParaRPr lang="en-US" sz="1078" spc="-49" dirty="0">
              <a:gradFill>
                <a:gsLst>
                  <a:gs pos="1250">
                    <a:srgbClr val="EFEFEF"/>
                  </a:gs>
                  <a:gs pos="10417">
                    <a:srgbClr val="EFEFEF"/>
                  </a:gs>
                </a:gsLst>
                <a:lin ang="5400000" scaled="0"/>
              </a:gradFill>
            </a:endParaRPr>
          </a:p>
        </p:txBody>
      </p:sp>
      <p:sp>
        <p:nvSpPr>
          <p:cNvPr id="37" name="Right Arrow 36"/>
          <p:cNvSpPr/>
          <p:nvPr/>
        </p:nvSpPr>
        <p:spPr bwMode="auto">
          <a:xfrm>
            <a:off x="3558231" y="3855615"/>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r>
              <a:rPr lang="en-US" sz="1176">
                <a:solidFill>
                  <a:srgbClr val="EFEFEF"/>
                </a:solidFill>
              </a:rPr>
              <a:t>IP:  111.111. ---.---</a:t>
            </a:r>
            <a:endParaRPr lang="en-US" sz="1176" dirty="0">
              <a:solidFill>
                <a:srgbClr val="EFEFEF"/>
              </a:solidFill>
            </a:endParaRPr>
          </a:p>
        </p:txBody>
      </p:sp>
      <p:sp>
        <p:nvSpPr>
          <p:cNvPr id="2" name="Title 1"/>
          <p:cNvSpPr>
            <a:spLocks noGrp="1"/>
          </p:cNvSpPr>
          <p:nvPr>
            <p:ph type="title"/>
          </p:nvPr>
        </p:nvSpPr>
        <p:spPr>
          <a:xfrm>
            <a:off x="269168" y="287653"/>
            <a:ext cx="11149014" cy="1375381"/>
          </a:xfrm>
        </p:spPr>
        <p:txBody>
          <a:bodyPr/>
          <a:lstStyle/>
          <a:p>
            <a:r>
              <a:rPr lang="en-US" sz="4312" dirty="0"/>
              <a:t>Getting tighter on Security with Public Endpoint Access Control Lists</a:t>
            </a:r>
          </a:p>
        </p:txBody>
      </p:sp>
      <p:sp>
        <p:nvSpPr>
          <p:cNvPr id="3" name="Slide Number Placeholder 2"/>
          <p:cNvSpPr>
            <a:spLocks noGrp="1"/>
          </p:cNvSpPr>
          <p:nvPr>
            <p:ph type="sldNum" sz="quarter" idx="4294967295"/>
          </p:nvPr>
        </p:nvSpPr>
        <p:spPr>
          <a:xfrm>
            <a:off x="11688763" y="6430963"/>
            <a:ext cx="500062" cy="136525"/>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68</a:t>
            </a:fld>
            <a:endParaRPr dirty="0">
              <a:gradFill>
                <a:gsLst>
                  <a:gs pos="0">
                    <a:srgbClr val="505050"/>
                  </a:gs>
                  <a:gs pos="100000">
                    <a:srgbClr val="505050"/>
                  </a:gs>
                </a:gsLst>
                <a:lin ang="5400000" scaled="0"/>
              </a:gradFill>
            </a:endParaRPr>
          </a:p>
        </p:txBody>
      </p:sp>
      <p:grpSp>
        <p:nvGrpSpPr>
          <p:cNvPr id="40" name="Group 39"/>
          <p:cNvGrpSpPr/>
          <p:nvPr/>
        </p:nvGrpSpPr>
        <p:grpSpPr>
          <a:xfrm>
            <a:off x="5089492" y="2069959"/>
            <a:ext cx="1620839" cy="4359972"/>
            <a:chOff x="4168022" y="2110608"/>
            <a:chExt cx="1653771" cy="4448557"/>
          </a:xfrm>
        </p:grpSpPr>
        <p:sp>
          <p:nvSpPr>
            <p:cNvPr id="29" name="Rectangle 28"/>
            <p:cNvSpPr/>
            <p:nvPr/>
          </p:nvSpPr>
          <p:spPr bwMode="auto">
            <a:xfrm>
              <a:off x="4168022" y="2110608"/>
              <a:ext cx="1653771" cy="444855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r>
                <a:rPr lang="en-US" sz="1960" spc="-49" dirty="0">
                  <a:gradFill>
                    <a:gsLst>
                      <a:gs pos="1250">
                        <a:srgbClr val="505050"/>
                      </a:gs>
                      <a:gs pos="81000">
                        <a:srgbClr val="505050"/>
                      </a:gs>
                    </a:gsLst>
                    <a:lin ang="5400000" scaled="0"/>
                  </a:gradFill>
                </a:rPr>
                <a:t>Virtual</a:t>
              </a:r>
              <a:br>
                <a:rPr lang="en-US" sz="1960" spc="-49" dirty="0">
                  <a:gradFill>
                    <a:gsLst>
                      <a:gs pos="1250">
                        <a:srgbClr val="505050"/>
                      </a:gs>
                      <a:gs pos="81000">
                        <a:srgbClr val="505050"/>
                      </a:gs>
                    </a:gsLst>
                    <a:lin ang="5400000" scaled="0"/>
                  </a:gradFill>
                </a:rPr>
              </a:br>
              <a:r>
                <a:rPr lang="en-US" sz="1960" spc="-49" dirty="0">
                  <a:gradFill>
                    <a:gsLst>
                      <a:gs pos="1250">
                        <a:srgbClr val="505050"/>
                      </a:gs>
                      <a:gs pos="81000">
                        <a:srgbClr val="505050"/>
                      </a:gs>
                    </a:gsLst>
                    <a:lin ang="5400000" scaled="0"/>
                  </a:gradFill>
                </a:rPr>
                <a:t>Machines</a:t>
              </a:r>
            </a:p>
          </p:txBody>
        </p:sp>
        <p:sp>
          <p:nvSpPr>
            <p:cNvPr id="18" name="Freeform 24"/>
            <p:cNvSpPr>
              <a:spLocks noEditPoints="1"/>
            </p:cNvSpPr>
            <p:nvPr/>
          </p:nvSpPr>
          <p:spPr bwMode="black">
            <a:xfrm>
              <a:off x="4434450" y="3039887"/>
              <a:ext cx="1120914" cy="64925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2"/>
            </a:solidFill>
            <a:ln>
              <a:noFill/>
            </a:ln>
            <a:extLst/>
          </p:spPr>
          <p:txBody>
            <a:bodyPr vert="horz" wrap="square" lIns="108815" tIns="54408" rIns="108815" bIns="54408" numCol="1" anchor="t" anchorCtr="0" compatLnSpc="1">
              <a:prstTxWarp prst="textNoShape">
                <a:avLst/>
              </a:prstTxWarp>
            </a:bodyPr>
            <a:lstStyle/>
            <a:p>
              <a:pPr defTabSz="913243"/>
              <a:endParaRPr lang="en-US" sz="1764">
                <a:solidFill>
                  <a:srgbClr val="505050"/>
                </a:solidFill>
              </a:endParaRPr>
            </a:p>
          </p:txBody>
        </p:sp>
        <p:sp>
          <p:nvSpPr>
            <p:cNvPr id="19" name="Freeform 24"/>
            <p:cNvSpPr>
              <a:spLocks noEditPoints="1"/>
            </p:cNvSpPr>
            <p:nvPr/>
          </p:nvSpPr>
          <p:spPr bwMode="black">
            <a:xfrm>
              <a:off x="4434450" y="3898833"/>
              <a:ext cx="1120914" cy="64925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2"/>
            </a:solidFill>
            <a:ln>
              <a:noFill/>
            </a:ln>
            <a:extLst/>
          </p:spPr>
          <p:txBody>
            <a:bodyPr vert="horz" wrap="square" lIns="108815" tIns="54408" rIns="108815" bIns="54408" numCol="1" anchor="t" anchorCtr="0" compatLnSpc="1">
              <a:prstTxWarp prst="textNoShape">
                <a:avLst/>
              </a:prstTxWarp>
            </a:bodyPr>
            <a:lstStyle/>
            <a:p>
              <a:pPr defTabSz="913243"/>
              <a:endParaRPr lang="en-US" sz="1764">
                <a:solidFill>
                  <a:srgbClr val="505050"/>
                </a:solidFill>
              </a:endParaRPr>
            </a:p>
          </p:txBody>
        </p:sp>
        <p:sp>
          <p:nvSpPr>
            <p:cNvPr id="20" name="Freeform 24"/>
            <p:cNvSpPr>
              <a:spLocks noEditPoints="1"/>
            </p:cNvSpPr>
            <p:nvPr/>
          </p:nvSpPr>
          <p:spPr bwMode="black">
            <a:xfrm>
              <a:off x="4434450" y="4757779"/>
              <a:ext cx="1120914" cy="64925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2"/>
            </a:solidFill>
            <a:ln>
              <a:noFill/>
            </a:ln>
            <a:extLst/>
          </p:spPr>
          <p:txBody>
            <a:bodyPr vert="horz" wrap="square" lIns="108815" tIns="54408" rIns="108815" bIns="54408" numCol="1" anchor="t" anchorCtr="0" compatLnSpc="1">
              <a:prstTxWarp prst="textNoShape">
                <a:avLst/>
              </a:prstTxWarp>
            </a:bodyPr>
            <a:lstStyle/>
            <a:p>
              <a:pPr defTabSz="913243"/>
              <a:endParaRPr lang="en-US" sz="1764">
                <a:solidFill>
                  <a:srgbClr val="505050"/>
                </a:solidFill>
              </a:endParaRPr>
            </a:p>
          </p:txBody>
        </p:sp>
        <p:sp>
          <p:nvSpPr>
            <p:cNvPr id="21" name="Freeform 24"/>
            <p:cNvSpPr>
              <a:spLocks noEditPoints="1"/>
            </p:cNvSpPr>
            <p:nvPr/>
          </p:nvSpPr>
          <p:spPr bwMode="black">
            <a:xfrm>
              <a:off x="4434450" y="5616725"/>
              <a:ext cx="1120914" cy="64925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bg2"/>
            </a:solidFill>
            <a:ln>
              <a:noFill/>
            </a:ln>
            <a:extLst/>
          </p:spPr>
          <p:txBody>
            <a:bodyPr vert="horz" wrap="square" lIns="108815" tIns="54408" rIns="108815" bIns="54408" numCol="1" anchor="t" anchorCtr="0" compatLnSpc="1">
              <a:prstTxWarp prst="textNoShape">
                <a:avLst/>
              </a:prstTxWarp>
            </a:bodyPr>
            <a:lstStyle/>
            <a:p>
              <a:pPr defTabSz="913243"/>
              <a:endParaRPr lang="en-US" sz="1764">
                <a:solidFill>
                  <a:srgbClr val="505050"/>
                </a:solidFill>
              </a:endParaRPr>
            </a:p>
          </p:txBody>
        </p:sp>
      </p:grpSp>
      <p:sp>
        <p:nvSpPr>
          <p:cNvPr id="33" name="Right Arrow 32"/>
          <p:cNvSpPr/>
          <p:nvPr/>
        </p:nvSpPr>
        <p:spPr bwMode="auto">
          <a:xfrm>
            <a:off x="269168" y="4697457"/>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r>
              <a:rPr lang="en-US" sz="1078" dirty="0">
                <a:solidFill>
                  <a:srgbClr val="EFEFEF"/>
                </a:solidFill>
              </a:rPr>
              <a:t>IP:  101. 121.---.255</a:t>
            </a:r>
            <a:endParaRPr lang="en-US" sz="1078" spc="-49" dirty="0">
              <a:gradFill>
                <a:gsLst>
                  <a:gs pos="1250">
                    <a:srgbClr val="EFEFEF"/>
                  </a:gs>
                  <a:gs pos="10417">
                    <a:srgbClr val="EFEFEF"/>
                  </a:gs>
                </a:gsLst>
                <a:lin ang="5400000" scaled="0"/>
              </a:gradFill>
            </a:endParaRPr>
          </a:p>
        </p:txBody>
      </p:sp>
      <p:sp>
        <p:nvSpPr>
          <p:cNvPr id="35" name="Right Arrow 34"/>
          <p:cNvSpPr/>
          <p:nvPr/>
        </p:nvSpPr>
        <p:spPr bwMode="auto">
          <a:xfrm>
            <a:off x="258747" y="3010781"/>
            <a:ext cx="1792383" cy="570244"/>
          </a:xfrm>
          <a:prstGeom prst="rightArrow">
            <a:avLst>
              <a:gd name="adj1" fmla="val 50000"/>
              <a:gd name="adj2" fmla="val 6381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895908" fontAlgn="base">
              <a:lnSpc>
                <a:spcPct val="90000"/>
              </a:lnSpc>
              <a:spcBef>
                <a:spcPct val="0"/>
              </a:spcBef>
              <a:spcAft>
                <a:spcPct val="0"/>
              </a:spcAft>
            </a:pPr>
            <a:r>
              <a:rPr lang="en-US" sz="1176" dirty="0">
                <a:solidFill>
                  <a:srgbClr val="EFEFEF"/>
                </a:solidFill>
              </a:rPr>
              <a:t>IP:   127.255. ---.---</a:t>
            </a:r>
            <a:endParaRPr lang="en-US" sz="1176" spc="-49" dirty="0">
              <a:gradFill>
                <a:gsLst>
                  <a:gs pos="1250">
                    <a:srgbClr val="EFEFEF"/>
                  </a:gs>
                  <a:gs pos="10417">
                    <a:srgbClr val="EFEFEF"/>
                  </a:gs>
                </a:gsLst>
                <a:lin ang="5400000" scaled="0"/>
              </a:gradFill>
            </a:endParaRPr>
          </a:p>
        </p:txBody>
      </p:sp>
      <p:sp>
        <p:nvSpPr>
          <p:cNvPr id="41" name="Rectangle 40"/>
          <p:cNvSpPr/>
          <p:nvPr/>
        </p:nvSpPr>
        <p:spPr bwMode="auto">
          <a:xfrm>
            <a:off x="2061551" y="2069957"/>
            <a:ext cx="1620839" cy="4359972"/>
          </a:xfrm>
          <a:prstGeom prst="rect">
            <a:avLst/>
          </a:prstGeom>
          <a:solidFill>
            <a:schemeClr val="bg1">
              <a:lumMod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r>
              <a:rPr lang="en-US" sz="1960" spc="-49" dirty="0">
                <a:gradFill>
                  <a:gsLst>
                    <a:gs pos="1250">
                      <a:srgbClr val="505050"/>
                    </a:gs>
                    <a:gs pos="52000">
                      <a:srgbClr val="505050"/>
                    </a:gs>
                  </a:gsLst>
                  <a:lin ang="5400000" scaled="0"/>
                </a:gradFill>
              </a:rPr>
              <a:t>End Point ACL</a:t>
            </a:r>
          </a:p>
        </p:txBody>
      </p:sp>
      <p:grpSp>
        <p:nvGrpSpPr>
          <p:cNvPr id="13" name="Group 12"/>
          <p:cNvGrpSpPr/>
          <p:nvPr/>
        </p:nvGrpSpPr>
        <p:grpSpPr>
          <a:xfrm>
            <a:off x="6602274" y="2069957"/>
            <a:ext cx="5466767" cy="2290722"/>
            <a:chOff x="6736417" y="126018"/>
            <a:chExt cx="5577840" cy="2337264"/>
          </a:xfrm>
        </p:grpSpPr>
        <p:sp>
          <p:nvSpPr>
            <p:cNvPr id="8" name="Rectangle 7"/>
            <p:cNvSpPr/>
            <p:nvPr/>
          </p:nvSpPr>
          <p:spPr bwMode="auto">
            <a:xfrm>
              <a:off x="6736417" y="126018"/>
              <a:ext cx="5577840" cy="2337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862" t="-1862" r="-1708" b="49983"/>
            <a:stretch/>
          </p:blipFill>
          <p:spPr>
            <a:xfrm>
              <a:off x="6846670" y="245089"/>
              <a:ext cx="5357335" cy="2109005"/>
            </a:xfrm>
            <a:prstGeom prst="rect">
              <a:avLst/>
            </a:prstGeom>
            <a:solidFill>
              <a:srgbClr val="FFFFFF"/>
            </a:solidFill>
            <a:ln w="73025">
              <a:noFill/>
              <a:miter lim="800000"/>
            </a:ln>
          </p:spPr>
        </p:pic>
      </p:grpSp>
      <p:sp useBgFill="1">
        <p:nvSpPr>
          <p:cNvPr id="10" name="Rectangle 9"/>
          <p:cNvSpPr/>
          <p:nvPr/>
        </p:nvSpPr>
        <p:spPr bwMode="auto">
          <a:xfrm>
            <a:off x="2030732" y="6429929"/>
            <a:ext cx="2885142" cy="42669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42" name="TextBox 41"/>
          <p:cNvSpPr txBox="1"/>
          <p:nvPr/>
        </p:nvSpPr>
        <p:spPr>
          <a:xfrm>
            <a:off x="2069339" y="2798184"/>
            <a:ext cx="1605264" cy="995438"/>
          </a:xfrm>
          <a:prstGeom prst="rect">
            <a:avLst/>
          </a:prstGeom>
          <a:noFill/>
        </p:spPr>
        <p:txBody>
          <a:bodyPr wrap="square" lIns="0" tIns="0" rIns="0" bIns="0" rtlCol="0">
            <a:spAutoFit/>
          </a:bodyPr>
          <a:lstStyle/>
          <a:p>
            <a:pPr algn="ctr" defTabSz="913243"/>
            <a:r>
              <a:rPr lang="en-US" sz="6469" b="1" dirty="0">
                <a:gradFill>
                  <a:gsLst>
                    <a:gs pos="1250">
                      <a:srgbClr val="7FBA00"/>
                    </a:gs>
                    <a:gs pos="63000">
                      <a:srgbClr val="7FBA00"/>
                    </a:gs>
                  </a:gsLst>
                  <a:lin ang="5400000" scaled="0"/>
                </a:gradFill>
                <a:latin typeface="Wingdings 2" pitchFamily="18" charset="2"/>
              </a:rPr>
              <a:t>P</a:t>
            </a:r>
          </a:p>
        </p:txBody>
      </p:sp>
      <p:sp>
        <p:nvSpPr>
          <p:cNvPr id="49" name="TextBox 48"/>
          <p:cNvSpPr txBox="1"/>
          <p:nvPr/>
        </p:nvSpPr>
        <p:spPr>
          <a:xfrm>
            <a:off x="2058554" y="4484860"/>
            <a:ext cx="1626832" cy="995438"/>
          </a:xfrm>
          <a:prstGeom prst="rect">
            <a:avLst/>
          </a:prstGeom>
          <a:noFill/>
        </p:spPr>
        <p:txBody>
          <a:bodyPr wrap="square" lIns="0" tIns="0" rIns="0" bIns="0" rtlCol="0">
            <a:spAutoFit/>
          </a:bodyPr>
          <a:lstStyle/>
          <a:p>
            <a:pPr algn="ctr" defTabSz="913243"/>
            <a:r>
              <a:rPr lang="en-US" sz="6469" b="1" dirty="0">
                <a:gradFill>
                  <a:gsLst>
                    <a:gs pos="1250">
                      <a:srgbClr val="7FBA00"/>
                    </a:gs>
                    <a:gs pos="63000">
                      <a:srgbClr val="7FBA00"/>
                    </a:gs>
                  </a:gsLst>
                  <a:lin ang="5400000" scaled="0"/>
                </a:gradFill>
                <a:latin typeface="Wingdings 2" pitchFamily="18" charset="2"/>
              </a:rPr>
              <a:t>P</a:t>
            </a:r>
          </a:p>
        </p:txBody>
      </p:sp>
      <p:grpSp>
        <p:nvGrpSpPr>
          <p:cNvPr id="12" name="Group 11"/>
          <p:cNvGrpSpPr/>
          <p:nvPr/>
        </p:nvGrpSpPr>
        <p:grpSpPr>
          <a:xfrm>
            <a:off x="6602274" y="4477379"/>
            <a:ext cx="5466767" cy="2255113"/>
            <a:chOff x="6736417" y="2582354"/>
            <a:chExt cx="5577840" cy="2300932"/>
          </a:xfrm>
        </p:grpSpPr>
        <p:sp>
          <p:nvSpPr>
            <p:cNvPr id="56" name="Rectangle 55"/>
            <p:cNvSpPr/>
            <p:nvPr/>
          </p:nvSpPr>
          <p:spPr bwMode="auto">
            <a:xfrm>
              <a:off x="6736417" y="2582354"/>
              <a:ext cx="5577840" cy="230093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57491"/>
            <a:stretch/>
          </p:blipFill>
          <p:spPr>
            <a:xfrm>
              <a:off x="6846670" y="2698314"/>
              <a:ext cx="5357335" cy="2069012"/>
            </a:xfrm>
            <a:prstGeom prst="rect">
              <a:avLst/>
            </a:prstGeom>
            <a:solidFill>
              <a:srgbClr val="FFFFFF"/>
            </a:solidFill>
            <a:ln w="73025">
              <a:noFill/>
              <a:miter lim="800000"/>
            </a:ln>
          </p:spPr>
        </p:pic>
      </p:grpSp>
      <p:sp>
        <p:nvSpPr>
          <p:cNvPr id="6" name="Cross 5"/>
          <p:cNvSpPr/>
          <p:nvPr/>
        </p:nvSpPr>
        <p:spPr bwMode="auto">
          <a:xfrm rot="2700000">
            <a:off x="2536004" y="3804089"/>
            <a:ext cx="671933" cy="671933"/>
          </a:xfrm>
          <a:prstGeom prst="plus">
            <a:avLst>
              <a:gd name="adj" fmla="val 43327"/>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31" name="Cross 30"/>
          <p:cNvSpPr/>
          <p:nvPr/>
        </p:nvSpPr>
        <p:spPr bwMode="auto">
          <a:xfrm rot="2700000">
            <a:off x="2536004" y="5462660"/>
            <a:ext cx="671933" cy="671933"/>
          </a:xfrm>
          <a:prstGeom prst="plus">
            <a:avLst>
              <a:gd name="adj" fmla="val 43327"/>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14" name="Rectangle 13"/>
          <p:cNvSpPr/>
          <p:nvPr/>
        </p:nvSpPr>
        <p:spPr>
          <a:xfrm>
            <a:off x="4288325" y="3142063"/>
            <a:ext cx="184731" cy="309508"/>
          </a:xfrm>
          <a:prstGeom prst="rect">
            <a:avLst/>
          </a:prstGeom>
        </p:spPr>
        <p:txBody>
          <a:bodyPr wrap="none">
            <a:spAutoFit/>
          </a:bodyPr>
          <a:lstStyle/>
          <a:p>
            <a:pPr algn="ctr" defTabSz="895908" fontAlgn="base">
              <a:lnSpc>
                <a:spcPct val="90000"/>
              </a:lnSpc>
              <a:spcBef>
                <a:spcPct val="0"/>
              </a:spcBef>
              <a:spcAft>
                <a:spcPct val="0"/>
              </a:spcAft>
            </a:pPr>
            <a:endParaRPr lang="en-US" sz="1568" spc="-49" dirty="0">
              <a:gradFill>
                <a:gsLst>
                  <a:gs pos="1250">
                    <a:srgbClr val="EFEFEF"/>
                  </a:gs>
                  <a:gs pos="10417">
                    <a:srgbClr val="EFEFEF"/>
                  </a:gs>
                </a:gsLst>
                <a:lin ang="5400000" scaled="0"/>
              </a:gradFill>
            </a:endParaRPr>
          </a:p>
        </p:txBody>
      </p:sp>
      <p:sp>
        <p:nvSpPr>
          <p:cNvPr id="68" name="Oval 67"/>
          <p:cNvSpPr/>
          <p:nvPr/>
        </p:nvSpPr>
        <p:spPr bwMode="auto">
          <a:xfrm>
            <a:off x="3778600" y="3508645"/>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69" name="Oval 68"/>
          <p:cNvSpPr/>
          <p:nvPr/>
        </p:nvSpPr>
        <p:spPr bwMode="auto">
          <a:xfrm>
            <a:off x="4672269" y="3514278"/>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70" name="Oval 536"/>
          <p:cNvSpPr>
            <a:spLocks noChangeAspect="1" noChangeArrowheads="1"/>
          </p:cNvSpPr>
          <p:nvPr/>
        </p:nvSpPr>
        <p:spPr bwMode="auto">
          <a:xfrm>
            <a:off x="3825954" y="3554458"/>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71" name="Oval 536"/>
          <p:cNvSpPr>
            <a:spLocks noChangeAspect="1" noChangeArrowheads="1"/>
          </p:cNvSpPr>
          <p:nvPr/>
        </p:nvSpPr>
        <p:spPr bwMode="auto">
          <a:xfrm>
            <a:off x="4717916" y="3554458"/>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72" name="Straight Connector 71"/>
          <p:cNvCxnSpPr/>
          <p:nvPr/>
        </p:nvCxnSpPr>
        <p:spPr>
          <a:xfrm>
            <a:off x="3878888" y="3607379"/>
            <a:ext cx="891968"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73" name="Oval 72"/>
          <p:cNvSpPr/>
          <p:nvPr/>
        </p:nvSpPr>
        <p:spPr bwMode="auto">
          <a:xfrm>
            <a:off x="3788676" y="3515989"/>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74" name="Oval 73"/>
          <p:cNvSpPr/>
          <p:nvPr/>
        </p:nvSpPr>
        <p:spPr bwMode="auto">
          <a:xfrm>
            <a:off x="3786968" y="3514278"/>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75" name="Oval 74"/>
          <p:cNvSpPr/>
          <p:nvPr/>
        </p:nvSpPr>
        <p:spPr bwMode="auto">
          <a:xfrm>
            <a:off x="3778896" y="4313194"/>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76" name="Oval 75"/>
          <p:cNvSpPr/>
          <p:nvPr/>
        </p:nvSpPr>
        <p:spPr bwMode="auto">
          <a:xfrm>
            <a:off x="4672565" y="4318828"/>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77" name="Oval 536"/>
          <p:cNvSpPr>
            <a:spLocks noChangeAspect="1" noChangeArrowheads="1"/>
          </p:cNvSpPr>
          <p:nvPr/>
        </p:nvSpPr>
        <p:spPr bwMode="auto">
          <a:xfrm>
            <a:off x="3826250" y="4359007"/>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78" name="Oval 536"/>
          <p:cNvSpPr>
            <a:spLocks noChangeAspect="1" noChangeArrowheads="1"/>
          </p:cNvSpPr>
          <p:nvPr/>
        </p:nvSpPr>
        <p:spPr bwMode="auto">
          <a:xfrm>
            <a:off x="4718212" y="4359007"/>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79" name="Straight Connector 78"/>
          <p:cNvCxnSpPr/>
          <p:nvPr/>
        </p:nvCxnSpPr>
        <p:spPr>
          <a:xfrm>
            <a:off x="3879184" y="4411928"/>
            <a:ext cx="891968"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80" name="Oval 79"/>
          <p:cNvSpPr/>
          <p:nvPr/>
        </p:nvSpPr>
        <p:spPr bwMode="auto">
          <a:xfrm>
            <a:off x="3788972" y="4320539"/>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81" name="Oval 80"/>
          <p:cNvSpPr/>
          <p:nvPr/>
        </p:nvSpPr>
        <p:spPr bwMode="auto">
          <a:xfrm>
            <a:off x="3787264" y="4318827"/>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89" name="Oval 88"/>
          <p:cNvSpPr/>
          <p:nvPr/>
        </p:nvSpPr>
        <p:spPr bwMode="auto">
          <a:xfrm>
            <a:off x="3772989" y="5156941"/>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90" name="Oval 89"/>
          <p:cNvSpPr/>
          <p:nvPr/>
        </p:nvSpPr>
        <p:spPr bwMode="auto">
          <a:xfrm>
            <a:off x="4666658" y="5162575"/>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91" name="Oval 536"/>
          <p:cNvSpPr>
            <a:spLocks noChangeAspect="1" noChangeArrowheads="1"/>
          </p:cNvSpPr>
          <p:nvPr/>
        </p:nvSpPr>
        <p:spPr bwMode="auto">
          <a:xfrm>
            <a:off x="3820343" y="520275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92" name="Oval 536"/>
          <p:cNvSpPr>
            <a:spLocks noChangeAspect="1" noChangeArrowheads="1"/>
          </p:cNvSpPr>
          <p:nvPr/>
        </p:nvSpPr>
        <p:spPr bwMode="auto">
          <a:xfrm>
            <a:off x="4712305" y="520275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93" name="Straight Connector 92"/>
          <p:cNvCxnSpPr/>
          <p:nvPr/>
        </p:nvCxnSpPr>
        <p:spPr>
          <a:xfrm>
            <a:off x="3873277" y="5255675"/>
            <a:ext cx="891968"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94" name="Oval 93"/>
          <p:cNvSpPr/>
          <p:nvPr/>
        </p:nvSpPr>
        <p:spPr bwMode="auto">
          <a:xfrm>
            <a:off x="3783065" y="5164286"/>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95" name="Oval 94"/>
          <p:cNvSpPr/>
          <p:nvPr/>
        </p:nvSpPr>
        <p:spPr bwMode="auto">
          <a:xfrm>
            <a:off x="3781357" y="5162574"/>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03" name="Oval 102"/>
          <p:cNvSpPr/>
          <p:nvPr/>
        </p:nvSpPr>
        <p:spPr bwMode="auto">
          <a:xfrm>
            <a:off x="3772989" y="6004373"/>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04" name="Oval 103"/>
          <p:cNvSpPr/>
          <p:nvPr/>
        </p:nvSpPr>
        <p:spPr bwMode="auto">
          <a:xfrm>
            <a:off x="4666658" y="6010007"/>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05" name="Oval 536"/>
          <p:cNvSpPr>
            <a:spLocks noChangeAspect="1" noChangeArrowheads="1"/>
          </p:cNvSpPr>
          <p:nvPr/>
        </p:nvSpPr>
        <p:spPr bwMode="auto">
          <a:xfrm>
            <a:off x="3820343" y="6050186"/>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106" name="Oval 536"/>
          <p:cNvSpPr>
            <a:spLocks noChangeAspect="1" noChangeArrowheads="1"/>
          </p:cNvSpPr>
          <p:nvPr/>
        </p:nvSpPr>
        <p:spPr bwMode="auto">
          <a:xfrm>
            <a:off x="4712305" y="6050186"/>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107" name="Straight Connector 106"/>
          <p:cNvCxnSpPr/>
          <p:nvPr/>
        </p:nvCxnSpPr>
        <p:spPr>
          <a:xfrm>
            <a:off x="3873277" y="6103107"/>
            <a:ext cx="891968"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08" name="Oval 107"/>
          <p:cNvSpPr/>
          <p:nvPr/>
        </p:nvSpPr>
        <p:spPr bwMode="auto">
          <a:xfrm>
            <a:off x="3783065" y="6011718"/>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09" name="Oval 108"/>
          <p:cNvSpPr/>
          <p:nvPr/>
        </p:nvSpPr>
        <p:spPr bwMode="auto">
          <a:xfrm>
            <a:off x="3781357" y="6010006"/>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52" name="Oval 151"/>
          <p:cNvSpPr/>
          <p:nvPr/>
        </p:nvSpPr>
        <p:spPr bwMode="auto">
          <a:xfrm>
            <a:off x="401106" y="3482291"/>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53" name="Oval 152"/>
          <p:cNvSpPr/>
          <p:nvPr/>
        </p:nvSpPr>
        <p:spPr bwMode="auto">
          <a:xfrm>
            <a:off x="4720006" y="3487925"/>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54" name="Oval 536"/>
          <p:cNvSpPr>
            <a:spLocks noChangeAspect="1" noChangeArrowheads="1"/>
          </p:cNvSpPr>
          <p:nvPr/>
        </p:nvSpPr>
        <p:spPr bwMode="auto">
          <a:xfrm>
            <a:off x="448460" y="352810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155" name="Oval 536"/>
          <p:cNvSpPr>
            <a:spLocks noChangeAspect="1" noChangeArrowheads="1"/>
          </p:cNvSpPr>
          <p:nvPr/>
        </p:nvSpPr>
        <p:spPr bwMode="auto">
          <a:xfrm>
            <a:off x="4765653" y="352810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156" name="Straight Connector 155"/>
          <p:cNvCxnSpPr>
            <a:endCxn id="155" idx="2"/>
          </p:cNvCxnSpPr>
          <p:nvPr/>
        </p:nvCxnSpPr>
        <p:spPr>
          <a:xfrm>
            <a:off x="501394" y="3581026"/>
            <a:ext cx="4264260" cy="5"/>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57" name="Oval 156"/>
          <p:cNvSpPr/>
          <p:nvPr/>
        </p:nvSpPr>
        <p:spPr bwMode="auto">
          <a:xfrm>
            <a:off x="411182" y="3489636"/>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58" name="Oval 157"/>
          <p:cNvSpPr/>
          <p:nvPr/>
        </p:nvSpPr>
        <p:spPr bwMode="auto">
          <a:xfrm>
            <a:off x="409474" y="3487925"/>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61" name="Oval 160"/>
          <p:cNvSpPr/>
          <p:nvPr/>
        </p:nvSpPr>
        <p:spPr bwMode="auto">
          <a:xfrm>
            <a:off x="401106" y="5169272"/>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62" name="Oval 161"/>
          <p:cNvSpPr/>
          <p:nvPr/>
        </p:nvSpPr>
        <p:spPr bwMode="auto">
          <a:xfrm>
            <a:off x="4720006" y="5174905"/>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163" name="Oval 536"/>
          <p:cNvSpPr>
            <a:spLocks noChangeAspect="1" noChangeArrowheads="1"/>
          </p:cNvSpPr>
          <p:nvPr/>
        </p:nvSpPr>
        <p:spPr bwMode="auto">
          <a:xfrm>
            <a:off x="448460" y="521508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164" name="Oval 536"/>
          <p:cNvSpPr>
            <a:spLocks noChangeAspect="1" noChangeArrowheads="1"/>
          </p:cNvSpPr>
          <p:nvPr/>
        </p:nvSpPr>
        <p:spPr bwMode="auto">
          <a:xfrm>
            <a:off x="4765653" y="5215084"/>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165" name="Straight Connector 164"/>
          <p:cNvCxnSpPr>
            <a:endCxn id="164" idx="2"/>
          </p:cNvCxnSpPr>
          <p:nvPr/>
        </p:nvCxnSpPr>
        <p:spPr>
          <a:xfrm>
            <a:off x="501394" y="5268006"/>
            <a:ext cx="4264260" cy="5"/>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66" name="Oval 165"/>
          <p:cNvSpPr/>
          <p:nvPr/>
        </p:nvSpPr>
        <p:spPr bwMode="auto">
          <a:xfrm>
            <a:off x="411182" y="5176616"/>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67" name="Oval 166"/>
          <p:cNvSpPr/>
          <p:nvPr/>
        </p:nvSpPr>
        <p:spPr bwMode="auto">
          <a:xfrm>
            <a:off x="409474" y="5174905"/>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82" name="Oval 81"/>
          <p:cNvSpPr/>
          <p:nvPr/>
        </p:nvSpPr>
        <p:spPr bwMode="auto">
          <a:xfrm>
            <a:off x="409955" y="5680986"/>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83" name="Oval 82"/>
          <p:cNvSpPr/>
          <p:nvPr/>
        </p:nvSpPr>
        <p:spPr bwMode="auto">
          <a:xfrm>
            <a:off x="2437037" y="5686619"/>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84" name="Oval 536"/>
          <p:cNvSpPr>
            <a:spLocks noChangeAspect="1" noChangeArrowheads="1"/>
          </p:cNvSpPr>
          <p:nvPr/>
        </p:nvSpPr>
        <p:spPr bwMode="auto">
          <a:xfrm>
            <a:off x="457308" y="5726798"/>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85" name="Oval 536"/>
          <p:cNvSpPr>
            <a:spLocks noChangeAspect="1" noChangeArrowheads="1"/>
          </p:cNvSpPr>
          <p:nvPr/>
        </p:nvSpPr>
        <p:spPr bwMode="auto">
          <a:xfrm>
            <a:off x="2482684" y="5726798"/>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86" name="Straight Connector 85"/>
          <p:cNvCxnSpPr/>
          <p:nvPr/>
        </p:nvCxnSpPr>
        <p:spPr>
          <a:xfrm>
            <a:off x="510241" y="5779720"/>
            <a:ext cx="2016431"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87" name="Oval 86"/>
          <p:cNvSpPr/>
          <p:nvPr/>
        </p:nvSpPr>
        <p:spPr bwMode="auto">
          <a:xfrm>
            <a:off x="420030" y="5688330"/>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88" name="Oval 87"/>
          <p:cNvSpPr/>
          <p:nvPr/>
        </p:nvSpPr>
        <p:spPr bwMode="auto">
          <a:xfrm>
            <a:off x="418323" y="5686619"/>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96" name="Oval 95"/>
          <p:cNvSpPr/>
          <p:nvPr/>
        </p:nvSpPr>
        <p:spPr bwMode="auto">
          <a:xfrm>
            <a:off x="412999" y="4049153"/>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97" name="Oval 96"/>
          <p:cNvSpPr/>
          <p:nvPr/>
        </p:nvSpPr>
        <p:spPr bwMode="auto">
          <a:xfrm>
            <a:off x="2440081" y="4054786"/>
            <a:ext cx="197162" cy="197162"/>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endParaRPr lang="en-US" sz="2156" dirty="0">
              <a:solidFill>
                <a:srgbClr val="505050"/>
              </a:solidFill>
            </a:endParaRPr>
          </a:p>
        </p:txBody>
      </p:sp>
      <p:sp>
        <p:nvSpPr>
          <p:cNvPr id="98" name="Oval 536"/>
          <p:cNvSpPr>
            <a:spLocks noChangeAspect="1" noChangeArrowheads="1"/>
          </p:cNvSpPr>
          <p:nvPr/>
        </p:nvSpPr>
        <p:spPr bwMode="auto">
          <a:xfrm>
            <a:off x="460353" y="4094966"/>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sp>
        <p:nvSpPr>
          <p:cNvPr id="99" name="Oval 536"/>
          <p:cNvSpPr>
            <a:spLocks noChangeAspect="1" noChangeArrowheads="1"/>
          </p:cNvSpPr>
          <p:nvPr/>
        </p:nvSpPr>
        <p:spPr bwMode="auto">
          <a:xfrm>
            <a:off x="2485728" y="4094966"/>
            <a:ext cx="105867" cy="10585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34" tIns="60917" rIns="121834" bIns="60917" anchor="ctr"/>
          <a:lstStyle/>
          <a:p>
            <a:pPr defTabSz="913243"/>
            <a:endParaRPr lang="en-US" sz="1764">
              <a:solidFill>
                <a:srgbClr val="505050"/>
              </a:solidFill>
            </a:endParaRPr>
          </a:p>
        </p:txBody>
      </p:sp>
      <p:cxnSp>
        <p:nvCxnSpPr>
          <p:cNvPr id="100" name="Straight Connector 99"/>
          <p:cNvCxnSpPr/>
          <p:nvPr/>
        </p:nvCxnSpPr>
        <p:spPr>
          <a:xfrm flipV="1">
            <a:off x="513286" y="4151543"/>
            <a:ext cx="2016431"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01" name="Oval 100"/>
          <p:cNvSpPr/>
          <p:nvPr/>
        </p:nvSpPr>
        <p:spPr bwMode="auto">
          <a:xfrm>
            <a:off x="423074" y="4056497"/>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
        <p:nvSpPr>
          <p:cNvPr id="102" name="Oval 101"/>
          <p:cNvSpPr/>
          <p:nvPr/>
        </p:nvSpPr>
        <p:spPr bwMode="auto">
          <a:xfrm>
            <a:off x="421367" y="4054786"/>
            <a:ext cx="180426" cy="180401"/>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2" tIns="45687" rIns="91372" bIns="45687" numCol="1" rtlCol="0" anchor="ctr" anchorCtr="0" compatLnSpc="1">
            <a:prstTxWarp prst="textNoShape">
              <a:avLst/>
            </a:prstTxWarp>
          </a:bodyPr>
          <a:lstStyle/>
          <a:p>
            <a:pPr algn="ctr" defTabSz="913477" fontAlgn="base">
              <a:spcBef>
                <a:spcPct val="0"/>
              </a:spcBef>
              <a:spcAft>
                <a:spcPct val="0"/>
              </a:spcAft>
            </a:pPr>
            <a:r>
              <a:rPr lang="en-US" sz="2156" dirty="0">
                <a:solidFill>
                  <a:srgbClr val="505050"/>
                </a:solidFill>
              </a:rPr>
              <a:t> </a:t>
            </a:r>
          </a:p>
        </p:txBody>
      </p:sp>
    </p:spTree>
    <p:extLst>
      <p:ext uri="{BB962C8B-B14F-4D97-AF65-F5344CB8AC3E}">
        <p14:creationId xmlns:p14="http://schemas.microsoft.com/office/powerpoint/2010/main" val="3284385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500"/>
                                        <p:tgtEl>
                                          <p:spTgt spid="7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animEffect transition="in" filter="fade">
                                      <p:cBhvr>
                                        <p:cTn id="29" dur="500"/>
                                        <p:tgtEl>
                                          <p:spTgt spid="9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500"/>
                                        <p:tgtEl>
                                          <p:spTgt spid="10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fade">
                                      <p:cBhvr>
                                        <p:cTn id="36" dur="500"/>
                                        <p:tgtEl>
                                          <p:spTgt spid="9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500"/>
                                        <p:tgtEl>
                                          <p:spTgt spid="106"/>
                                        </p:tgtEl>
                                      </p:cBhvr>
                                    </p:animEffect>
                                  </p:childTnLst>
                                </p:cTn>
                              </p:par>
                            </p:childTnLst>
                          </p:cTn>
                        </p:par>
                        <p:par>
                          <p:cTn id="46" fill="hold">
                            <p:stCondLst>
                              <p:cond delay="1500"/>
                            </p:stCondLst>
                            <p:childTnLst>
                              <p:par>
                                <p:cTn id="47" presetID="10" presetClass="entr" presetSubtype="0" fill="hold" grpId="0" nodeType="afterEffect">
                                  <p:stCondLst>
                                    <p:cond delay="100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250"/>
                                        <p:tgtEl>
                                          <p:spTgt spid="68"/>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250"/>
                                        <p:tgtEl>
                                          <p:spTgt spid="75"/>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89"/>
                                        </p:tgtEl>
                                        <p:attrNameLst>
                                          <p:attrName>style.visibility</p:attrName>
                                        </p:attrNameLst>
                                      </p:cBhvr>
                                      <p:to>
                                        <p:strVal val="visible"/>
                                      </p:to>
                                    </p:set>
                                    <p:animEffect transition="in" filter="fade">
                                      <p:cBhvr>
                                        <p:cTn id="55" dur="250"/>
                                        <p:tgtEl>
                                          <p:spTgt spid="89"/>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03"/>
                                        </p:tgtEl>
                                        <p:attrNameLst>
                                          <p:attrName>style.visibility</p:attrName>
                                        </p:attrNameLst>
                                      </p:cBhvr>
                                      <p:to>
                                        <p:strVal val="visible"/>
                                      </p:to>
                                    </p:set>
                                    <p:animEffect transition="in" filter="fade">
                                      <p:cBhvr>
                                        <p:cTn id="58" dur="250"/>
                                        <p:tgtEl>
                                          <p:spTgt spid="103"/>
                                        </p:tgtEl>
                                      </p:cBhvr>
                                    </p:animEffect>
                                  </p:childTnLst>
                                </p:cTn>
                              </p:par>
                              <p:par>
                                <p:cTn id="59" presetID="22" presetClass="entr" presetSubtype="8" fill="hold" nodeType="withEffect">
                                  <p:stCondLst>
                                    <p:cond delay="1000"/>
                                  </p:stCondLst>
                                  <p:childTnLst>
                                    <p:set>
                                      <p:cBhvr>
                                        <p:cTn id="60" dur="1" fill="hold">
                                          <p:stCondLst>
                                            <p:cond delay="0"/>
                                          </p:stCondLst>
                                        </p:cTn>
                                        <p:tgtEl>
                                          <p:spTgt spid="72"/>
                                        </p:tgtEl>
                                        <p:attrNameLst>
                                          <p:attrName>style.visibility</p:attrName>
                                        </p:attrNameLst>
                                      </p:cBhvr>
                                      <p:to>
                                        <p:strVal val="visible"/>
                                      </p:to>
                                    </p:set>
                                    <p:animEffect transition="in" filter="wipe(left)">
                                      <p:cBhvr>
                                        <p:cTn id="61" dur="1000"/>
                                        <p:tgtEl>
                                          <p:spTgt spid="72"/>
                                        </p:tgtEl>
                                      </p:cBhvr>
                                    </p:animEffect>
                                  </p:childTnLst>
                                </p:cTn>
                              </p:par>
                              <p:par>
                                <p:cTn id="62" presetID="22" presetClass="entr" presetSubtype="8" fill="hold" nodeType="withEffect">
                                  <p:stCondLst>
                                    <p:cond delay="1000"/>
                                  </p:stCondLst>
                                  <p:childTnLst>
                                    <p:set>
                                      <p:cBhvr>
                                        <p:cTn id="63" dur="1" fill="hold">
                                          <p:stCondLst>
                                            <p:cond delay="0"/>
                                          </p:stCondLst>
                                        </p:cTn>
                                        <p:tgtEl>
                                          <p:spTgt spid="79"/>
                                        </p:tgtEl>
                                        <p:attrNameLst>
                                          <p:attrName>style.visibility</p:attrName>
                                        </p:attrNameLst>
                                      </p:cBhvr>
                                      <p:to>
                                        <p:strVal val="visible"/>
                                      </p:to>
                                    </p:set>
                                    <p:animEffect transition="in" filter="wipe(left)">
                                      <p:cBhvr>
                                        <p:cTn id="64" dur="1000"/>
                                        <p:tgtEl>
                                          <p:spTgt spid="79"/>
                                        </p:tgtEl>
                                      </p:cBhvr>
                                    </p:animEffect>
                                  </p:childTnLst>
                                </p:cTn>
                              </p:par>
                              <p:par>
                                <p:cTn id="65" presetID="22" presetClass="entr" presetSubtype="8" fill="hold" nodeType="withEffect">
                                  <p:stCondLst>
                                    <p:cond delay="1000"/>
                                  </p:stCondLst>
                                  <p:childTnLst>
                                    <p:set>
                                      <p:cBhvr>
                                        <p:cTn id="66" dur="1" fill="hold">
                                          <p:stCondLst>
                                            <p:cond delay="0"/>
                                          </p:stCondLst>
                                        </p:cTn>
                                        <p:tgtEl>
                                          <p:spTgt spid="93"/>
                                        </p:tgtEl>
                                        <p:attrNameLst>
                                          <p:attrName>style.visibility</p:attrName>
                                        </p:attrNameLst>
                                      </p:cBhvr>
                                      <p:to>
                                        <p:strVal val="visible"/>
                                      </p:to>
                                    </p:set>
                                    <p:animEffect transition="in" filter="wipe(left)">
                                      <p:cBhvr>
                                        <p:cTn id="67" dur="1000"/>
                                        <p:tgtEl>
                                          <p:spTgt spid="93"/>
                                        </p:tgtEl>
                                      </p:cBhvr>
                                    </p:animEffect>
                                  </p:childTnLst>
                                </p:cTn>
                              </p:par>
                              <p:par>
                                <p:cTn id="68" presetID="22" presetClass="entr" presetSubtype="8" fill="hold" nodeType="withEffect">
                                  <p:stCondLst>
                                    <p:cond delay="100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1000"/>
                                        <p:tgtEl>
                                          <p:spTgt spid="107"/>
                                        </p:tgtEl>
                                      </p:cBhvr>
                                    </p:animEffect>
                                  </p:childTnLst>
                                </p:cTn>
                              </p:par>
                            </p:childTnLst>
                          </p:cTn>
                        </p:par>
                        <p:par>
                          <p:cTn id="71" fill="hold">
                            <p:stCondLst>
                              <p:cond delay="3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250"/>
                                        <p:tgtEl>
                                          <p:spTgt spid="6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250"/>
                                        <p:tgtEl>
                                          <p:spTgt spid="7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250"/>
                                        <p:tgtEl>
                                          <p:spTgt spid="10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250"/>
                                        <p:tgtEl>
                                          <p:spTgt spid="9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fade">
                                      <p:cBhvr>
                                        <p:cTn id="86" dur="500"/>
                                        <p:tgtEl>
                                          <p:spTgt spid="7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fade">
                                      <p:cBhvr>
                                        <p:cTn id="89" dur="500"/>
                                        <p:tgtEl>
                                          <p:spTgt spid="8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fade">
                                      <p:cBhvr>
                                        <p:cTn id="92" dur="500"/>
                                        <p:tgtEl>
                                          <p:spTgt spid="108"/>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childTnLst>
                                </p:cTn>
                              </p:par>
                              <p:par>
                                <p:cTn id="96" presetID="63" presetClass="path" presetSubtype="0" repeatCount="indefinite" accel="50000" decel="50000" fill="hold" grpId="1" nodeType="withEffect">
                                  <p:stCondLst>
                                    <p:cond delay="0"/>
                                  </p:stCondLst>
                                  <p:childTnLst>
                                    <p:animMotion origin="layout" path="M 1.76411E-6 -3.80844E-6 L 0.07314 -3.80844E-6 " pathEditMode="relative" rAng="0" ptsTypes="AA">
                                      <p:cBhvr>
                                        <p:cTn id="97" dur="2000" fill="hold"/>
                                        <p:tgtEl>
                                          <p:spTgt spid="73"/>
                                        </p:tgtEl>
                                        <p:attrNameLst>
                                          <p:attrName>ppt_x</p:attrName>
                                          <p:attrName>ppt_y</p:attrName>
                                        </p:attrNameLst>
                                      </p:cBhvr>
                                      <p:rCtr x="3651" y="0"/>
                                    </p:animMotion>
                                  </p:childTnLst>
                                </p:cTn>
                              </p:par>
                              <p:par>
                                <p:cTn id="98" presetID="63" presetClass="path" presetSubtype="0" repeatCount="indefinite" accel="50000" decel="50000" fill="hold" grpId="1" nodeType="withEffect">
                                  <p:stCondLst>
                                    <p:cond delay="0"/>
                                  </p:stCondLst>
                                  <p:childTnLst>
                                    <p:animMotion origin="layout" path="M 1.76411E-6 -3.79936E-6 L 0.07314 -3.79936E-6 " pathEditMode="relative" rAng="0" ptsTypes="AA">
                                      <p:cBhvr>
                                        <p:cTn id="99" dur="2000" fill="hold"/>
                                        <p:tgtEl>
                                          <p:spTgt spid="80"/>
                                        </p:tgtEl>
                                        <p:attrNameLst>
                                          <p:attrName>ppt_x</p:attrName>
                                          <p:attrName>ppt_y</p:attrName>
                                        </p:attrNameLst>
                                      </p:cBhvr>
                                      <p:rCtr x="3651" y="0"/>
                                    </p:animMotion>
                                  </p:childTnLst>
                                </p:cTn>
                              </p:par>
                              <p:par>
                                <p:cTn id="100" presetID="63" presetClass="path" presetSubtype="0" repeatCount="indefinite" accel="50000" decel="50000" fill="hold" grpId="1" nodeType="withEffect">
                                  <p:stCondLst>
                                    <p:cond delay="0"/>
                                  </p:stCondLst>
                                  <p:childTnLst>
                                    <p:animMotion origin="layout" path="M 2.35895E-6 2.12892E-6 L 0.07314 2.12892E-6 " pathEditMode="relative" rAng="0" ptsTypes="AA">
                                      <p:cBhvr>
                                        <p:cTn id="101" dur="2000" fill="hold"/>
                                        <p:tgtEl>
                                          <p:spTgt spid="94"/>
                                        </p:tgtEl>
                                        <p:attrNameLst>
                                          <p:attrName>ppt_x</p:attrName>
                                          <p:attrName>ppt_y</p:attrName>
                                        </p:attrNameLst>
                                      </p:cBhvr>
                                      <p:rCtr x="3651" y="0"/>
                                    </p:animMotion>
                                  </p:childTnLst>
                                </p:cTn>
                              </p:par>
                              <p:par>
                                <p:cTn id="102" presetID="63" presetClass="path" presetSubtype="0" repeatCount="indefinite" accel="50000" decel="50000" fill="hold" grpId="1" nodeType="withEffect">
                                  <p:stCondLst>
                                    <p:cond delay="0"/>
                                  </p:stCondLst>
                                  <p:childTnLst>
                                    <p:animMotion origin="layout" path="M 2.35895E-6 -2.8325E-6 L 0.07314 -2.8325E-6 " pathEditMode="relative" rAng="0" ptsTypes="AA">
                                      <p:cBhvr>
                                        <p:cTn id="103" dur="2000" fill="hold"/>
                                        <p:tgtEl>
                                          <p:spTgt spid="108"/>
                                        </p:tgtEl>
                                        <p:attrNameLst>
                                          <p:attrName>ppt_x</p:attrName>
                                          <p:attrName>ppt_y</p:attrName>
                                        </p:attrNameLst>
                                      </p:cBhvr>
                                      <p:rCtr x="3651" y="0"/>
                                    </p:animMotion>
                                  </p:childTnLst>
                                </p:cTn>
                              </p:par>
                              <p:par>
                                <p:cTn id="104" presetID="10" presetClass="entr" presetSubtype="0" fill="hold" grpId="0" nodeType="withEffect">
                                  <p:stCondLst>
                                    <p:cond delay="50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81"/>
                                        </p:tgtEl>
                                        <p:attrNameLst>
                                          <p:attrName>style.visibility</p:attrName>
                                        </p:attrNameLst>
                                      </p:cBhvr>
                                      <p:to>
                                        <p:strVal val="visible"/>
                                      </p:to>
                                    </p:set>
                                    <p:animEffect transition="in" filter="fade">
                                      <p:cBhvr>
                                        <p:cTn id="109" dur="500"/>
                                        <p:tgtEl>
                                          <p:spTgt spid="81"/>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109"/>
                                        </p:tgtEl>
                                        <p:attrNameLst>
                                          <p:attrName>style.visibility</p:attrName>
                                        </p:attrNameLst>
                                      </p:cBhvr>
                                      <p:to>
                                        <p:strVal val="visible"/>
                                      </p:to>
                                    </p:set>
                                    <p:animEffect transition="in" filter="fade">
                                      <p:cBhvr>
                                        <p:cTn id="115" dur="500"/>
                                        <p:tgtEl>
                                          <p:spTgt spid="109"/>
                                        </p:tgtEl>
                                      </p:cBhvr>
                                    </p:animEffect>
                                  </p:childTnLst>
                                </p:cTn>
                              </p:par>
                              <p:par>
                                <p:cTn id="116" presetID="63" presetClass="path" presetSubtype="0" repeatCount="indefinite" accel="50000" decel="50000" fill="hold" grpId="1" nodeType="withEffect">
                                  <p:stCondLst>
                                    <p:cond delay="500"/>
                                  </p:stCondLst>
                                  <p:childTnLst>
                                    <p:animMotion origin="layout" path="M -5.87184E-7 3.15479E-6 L 0.0734 3.15479E-6 " pathEditMode="relative" rAng="0" ptsTypes="AA">
                                      <p:cBhvr>
                                        <p:cTn id="117" dur="2000" fill="hold"/>
                                        <p:tgtEl>
                                          <p:spTgt spid="74"/>
                                        </p:tgtEl>
                                        <p:attrNameLst>
                                          <p:attrName>ppt_x</p:attrName>
                                          <p:attrName>ppt_y</p:attrName>
                                        </p:attrNameLst>
                                      </p:cBhvr>
                                      <p:rCtr x="3664" y="0"/>
                                    </p:animMotion>
                                  </p:childTnLst>
                                </p:cTn>
                              </p:par>
                              <p:par>
                                <p:cTn id="118" presetID="63" presetClass="path" presetSubtype="0" repeatCount="indefinite" accel="50000" decel="50000" fill="hold" grpId="1" nodeType="withEffect">
                                  <p:stCondLst>
                                    <p:cond delay="500"/>
                                  </p:stCondLst>
                                  <p:childTnLst>
                                    <p:animMotion origin="layout" path="M -5.87184E-7 3.16387E-6 L 0.0734 3.16387E-6 " pathEditMode="relative" rAng="0" ptsTypes="AA">
                                      <p:cBhvr>
                                        <p:cTn id="119" dur="2000" fill="hold"/>
                                        <p:tgtEl>
                                          <p:spTgt spid="81"/>
                                        </p:tgtEl>
                                        <p:attrNameLst>
                                          <p:attrName>ppt_x</p:attrName>
                                          <p:attrName>ppt_y</p:attrName>
                                        </p:attrNameLst>
                                      </p:cBhvr>
                                      <p:rCtr x="3664" y="0"/>
                                    </p:animMotion>
                                  </p:childTnLst>
                                </p:cTn>
                              </p:par>
                              <p:par>
                                <p:cTn id="120" presetID="63" presetClass="path" presetSubtype="0" repeatCount="indefinite" accel="50000" decel="50000" fill="hold" grpId="1" nodeType="withEffect">
                                  <p:stCondLst>
                                    <p:cond delay="500"/>
                                  </p:stCondLst>
                                  <p:childTnLst>
                                    <p:animMotion origin="layout" path="M 7.65892E-9 -9.07853E-7 L 0.0734 -9.07853E-7 " pathEditMode="relative" rAng="0" ptsTypes="AA">
                                      <p:cBhvr>
                                        <p:cTn id="121" dur="2000" fill="hold"/>
                                        <p:tgtEl>
                                          <p:spTgt spid="95"/>
                                        </p:tgtEl>
                                        <p:attrNameLst>
                                          <p:attrName>ppt_x</p:attrName>
                                          <p:attrName>ppt_y</p:attrName>
                                        </p:attrNameLst>
                                      </p:cBhvr>
                                      <p:rCtr x="3664" y="0"/>
                                    </p:animMotion>
                                  </p:childTnLst>
                                </p:cTn>
                              </p:par>
                              <p:par>
                                <p:cTn id="122" presetID="63" presetClass="path" presetSubtype="0" repeatCount="indefinite" accel="50000" decel="50000" fill="hold" grpId="1" nodeType="withEffect">
                                  <p:stCondLst>
                                    <p:cond delay="500"/>
                                  </p:stCondLst>
                                  <p:childTnLst>
                                    <p:animMotion origin="layout" path="M 7.65892E-9 4.13073E-6 L 0.0734 4.13073E-6 " pathEditMode="relative" rAng="0" ptsTypes="AA">
                                      <p:cBhvr>
                                        <p:cTn id="123" dur="2000" fill="hold"/>
                                        <p:tgtEl>
                                          <p:spTgt spid="109"/>
                                        </p:tgtEl>
                                        <p:attrNameLst>
                                          <p:attrName>ppt_x</p:attrName>
                                          <p:attrName>ppt_y</p:attrName>
                                        </p:attrNameLst>
                                      </p:cBhvr>
                                      <p:rCtr x="3664" y="0"/>
                                    </p:animMotion>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grpId="1" nodeType="clickEffect">
                                  <p:stCondLst>
                                    <p:cond delay="0"/>
                                  </p:stCondLst>
                                  <p:childTnLst>
                                    <p:animEffect transition="out" filter="fade">
                                      <p:cBhvr>
                                        <p:cTn id="127" dur="500"/>
                                        <p:tgtEl>
                                          <p:spTgt spid="55"/>
                                        </p:tgtEl>
                                      </p:cBhvr>
                                    </p:animEffect>
                                    <p:set>
                                      <p:cBhvr>
                                        <p:cTn id="128" dur="1" fill="hold">
                                          <p:stCondLst>
                                            <p:cond delay="499"/>
                                          </p:stCondLst>
                                        </p:cTn>
                                        <p:tgtEl>
                                          <p:spTgt spid="55"/>
                                        </p:tgtEl>
                                        <p:attrNameLst>
                                          <p:attrName>style.visibility</p:attrName>
                                        </p:attrNameLst>
                                      </p:cBhvr>
                                      <p:to>
                                        <p:strVal val="hidden"/>
                                      </p:to>
                                    </p:set>
                                  </p:childTnLst>
                                </p:cTn>
                              </p:par>
                              <p:par>
                                <p:cTn id="129" presetID="10" presetClass="exit" presetSubtype="0" fill="hold" grpId="1" nodeType="withEffect" nodePh="1">
                                  <p:stCondLst>
                                    <p:cond delay="0"/>
                                  </p:stCondLst>
                                  <p:endCondLst>
                                    <p:cond evt="begin" delay="0">
                                      <p:tn val="129"/>
                                    </p:cond>
                                  </p:endCondLst>
                                  <p:childTnLst>
                                    <p:animEffect transition="out" filter="fade">
                                      <p:cBhvr>
                                        <p:cTn id="130" dur="500"/>
                                        <p:tgtEl>
                                          <p:spTgt spid="14"/>
                                        </p:tgtEl>
                                      </p:cBhvr>
                                    </p:animEffect>
                                    <p:set>
                                      <p:cBhvr>
                                        <p:cTn id="131" dur="1" fill="hold">
                                          <p:stCondLst>
                                            <p:cond delay="499"/>
                                          </p:stCondLst>
                                        </p:cTn>
                                        <p:tgtEl>
                                          <p:spTgt spid="14"/>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37"/>
                                        </p:tgtEl>
                                      </p:cBhvr>
                                    </p:animEffect>
                                    <p:set>
                                      <p:cBhvr>
                                        <p:cTn id="134" dur="1" fill="hold">
                                          <p:stCondLst>
                                            <p:cond delay="499"/>
                                          </p:stCondLst>
                                        </p:cTn>
                                        <p:tgtEl>
                                          <p:spTgt spid="37"/>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54"/>
                                        </p:tgtEl>
                                      </p:cBhvr>
                                    </p:animEffect>
                                    <p:set>
                                      <p:cBhvr>
                                        <p:cTn id="137" dur="1" fill="hold">
                                          <p:stCondLst>
                                            <p:cond delay="499"/>
                                          </p:stCondLst>
                                        </p:cTn>
                                        <p:tgtEl>
                                          <p:spTgt spid="5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6"/>
                                        </p:tgtEl>
                                      </p:cBhvr>
                                    </p:animEffect>
                                    <p:set>
                                      <p:cBhvr>
                                        <p:cTn id="140" dur="1" fill="hold">
                                          <p:stCondLst>
                                            <p:cond delay="499"/>
                                          </p:stCondLst>
                                        </p:cTn>
                                        <p:tgtEl>
                                          <p:spTgt spid="36"/>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70"/>
                                        </p:tgtEl>
                                      </p:cBhvr>
                                    </p:animEffect>
                                    <p:set>
                                      <p:cBhvr>
                                        <p:cTn id="143" dur="1" fill="hold">
                                          <p:stCondLst>
                                            <p:cond delay="499"/>
                                          </p:stCondLst>
                                        </p:cTn>
                                        <p:tgtEl>
                                          <p:spTgt spid="70"/>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71"/>
                                        </p:tgtEl>
                                      </p:cBhvr>
                                    </p:animEffect>
                                    <p:set>
                                      <p:cBhvr>
                                        <p:cTn id="146" dur="1" fill="hold">
                                          <p:stCondLst>
                                            <p:cond delay="499"/>
                                          </p:stCondLst>
                                        </p:cTn>
                                        <p:tgtEl>
                                          <p:spTgt spid="71"/>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68"/>
                                        </p:tgtEl>
                                      </p:cBhvr>
                                    </p:animEffect>
                                    <p:set>
                                      <p:cBhvr>
                                        <p:cTn id="149" dur="1" fill="hold">
                                          <p:stCondLst>
                                            <p:cond delay="499"/>
                                          </p:stCondLst>
                                        </p:cTn>
                                        <p:tgtEl>
                                          <p:spTgt spid="68"/>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72"/>
                                        </p:tgtEl>
                                      </p:cBhvr>
                                    </p:animEffect>
                                    <p:set>
                                      <p:cBhvr>
                                        <p:cTn id="152" dur="1" fill="hold">
                                          <p:stCondLst>
                                            <p:cond delay="499"/>
                                          </p:stCondLst>
                                        </p:cTn>
                                        <p:tgtEl>
                                          <p:spTgt spid="72"/>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69"/>
                                        </p:tgtEl>
                                      </p:cBhvr>
                                    </p:animEffect>
                                    <p:set>
                                      <p:cBhvr>
                                        <p:cTn id="155" dur="1" fill="hold">
                                          <p:stCondLst>
                                            <p:cond delay="499"/>
                                          </p:stCondLst>
                                        </p:cTn>
                                        <p:tgtEl>
                                          <p:spTgt spid="69"/>
                                        </p:tgtEl>
                                        <p:attrNameLst>
                                          <p:attrName>style.visibility</p:attrName>
                                        </p:attrNameLst>
                                      </p:cBhvr>
                                      <p:to>
                                        <p:strVal val="hidden"/>
                                      </p:to>
                                    </p:set>
                                  </p:childTnLst>
                                </p:cTn>
                              </p:par>
                              <p:par>
                                <p:cTn id="156" presetID="10" presetClass="exit" presetSubtype="0" fill="hold" grpId="2" nodeType="withEffect">
                                  <p:stCondLst>
                                    <p:cond delay="0"/>
                                  </p:stCondLst>
                                  <p:childTnLst>
                                    <p:animEffect transition="out" filter="fade">
                                      <p:cBhvr>
                                        <p:cTn id="157" dur="500"/>
                                        <p:tgtEl>
                                          <p:spTgt spid="73"/>
                                        </p:tgtEl>
                                      </p:cBhvr>
                                    </p:animEffect>
                                    <p:set>
                                      <p:cBhvr>
                                        <p:cTn id="158" dur="1" fill="hold">
                                          <p:stCondLst>
                                            <p:cond delay="499"/>
                                          </p:stCondLst>
                                        </p:cTn>
                                        <p:tgtEl>
                                          <p:spTgt spid="73"/>
                                        </p:tgtEl>
                                        <p:attrNameLst>
                                          <p:attrName>style.visibility</p:attrName>
                                        </p:attrNameLst>
                                      </p:cBhvr>
                                      <p:to>
                                        <p:strVal val="hidden"/>
                                      </p:to>
                                    </p:set>
                                  </p:childTnLst>
                                </p:cTn>
                              </p:par>
                              <p:par>
                                <p:cTn id="159" presetID="10" presetClass="exit" presetSubtype="0" fill="hold" grpId="2" nodeType="withEffect">
                                  <p:stCondLst>
                                    <p:cond delay="0"/>
                                  </p:stCondLst>
                                  <p:childTnLst>
                                    <p:animEffect transition="out" filter="fade">
                                      <p:cBhvr>
                                        <p:cTn id="160" dur="500"/>
                                        <p:tgtEl>
                                          <p:spTgt spid="74"/>
                                        </p:tgtEl>
                                      </p:cBhvr>
                                    </p:animEffect>
                                    <p:set>
                                      <p:cBhvr>
                                        <p:cTn id="161" dur="1" fill="hold">
                                          <p:stCondLst>
                                            <p:cond delay="499"/>
                                          </p:stCondLst>
                                        </p:cTn>
                                        <p:tgtEl>
                                          <p:spTgt spid="74"/>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77"/>
                                        </p:tgtEl>
                                      </p:cBhvr>
                                    </p:animEffect>
                                    <p:set>
                                      <p:cBhvr>
                                        <p:cTn id="164" dur="1" fill="hold">
                                          <p:stCondLst>
                                            <p:cond delay="499"/>
                                          </p:stCondLst>
                                        </p:cTn>
                                        <p:tgtEl>
                                          <p:spTgt spid="77"/>
                                        </p:tgtEl>
                                        <p:attrNameLst>
                                          <p:attrName>style.visibility</p:attrName>
                                        </p:attrNameLst>
                                      </p:cBhvr>
                                      <p:to>
                                        <p:strVal val="hidden"/>
                                      </p:to>
                                    </p:set>
                                  </p:childTnLst>
                                </p:cTn>
                              </p:par>
                              <p:par>
                                <p:cTn id="165" presetID="10" presetClass="exit" presetSubtype="0" fill="hold" grpId="1" nodeType="withEffect">
                                  <p:stCondLst>
                                    <p:cond delay="0"/>
                                  </p:stCondLst>
                                  <p:childTnLst>
                                    <p:animEffect transition="out" filter="fade">
                                      <p:cBhvr>
                                        <p:cTn id="166" dur="500"/>
                                        <p:tgtEl>
                                          <p:spTgt spid="78"/>
                                        </p:tgtEl>
                                      </p:cBhvr>
                                    </p:animEffect>
                                    <p:set>
                                      <p:cBhvr>
                                        <p:cTn id="167" dur="1" fill="hold">
                                          <p:stCondLst>
                                            <p:cond delay="499"/>
                                          </p:stCondLst>
                                        </p:cTn>
                                        <p:tgtEl>
                                          <p:spTgt spid="78"/>
                                        </p:tgtEl>
                                        <p:attrNameLst>
                                          <p:attrName>style.visibility</p:attrName>
                                        </p:attrNameLst>
                                      </p:cBhvr>
                                      <p:to>
                                        <p:strVal val="hidden"/>
                                      </p:to>
                                    </p:set>
                                  </p:childTnLst>
                                </p:cTn>
                              </p:par>
                              <p:par>
                                <p:cTn id="168" presetID="10" presetClass="exit" presetSubtype="0" fill="hold" grpId="1" nodeType="withEffect">
                                  <p:stCondLst>
                                    <p:cond delay="0"/>
                                  </p:stCondLst>
                                  <p:childTnLst>
                                    <p:animEffect transition="out" filter="fade">
                                      <p:cBhvr>
                                        <p:cTn id="169" dur="500"/>
                                        <p:tgtEl>
                                          <p:spTgt spid="75"/>
                                        </p:tgtEl>
                                      </p:cBhvr>
                                    </p:animEffect>
                                    <p:set>
                                      <p:cBhvr>
                                        <p:cTn id="170" dur="1" fill="hold">
                                          <p:stCondLst>
                                            <p:cond delay="499"/>
                                          </p:stCondLst>
                                        </p:cTn>
                                        <p:tgtEl>
                                          <p:spTgt spid="75"/>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79"/>
                                        </p:tgtEl>
                                      </p:cBhvr>
                                    </p:animEffect>
                                    <p:set>
                                      <p:cBhvr>
                                        <p:cTn id="173" dur="1" fill="hold">
                                          <p:stCondLst>
                                            <p:cond delay="499"/>
                                          </p:stCondLst>
                                        </p:cTn>
                                        <p:tgtEl>
                                          <p:spTgt spid="79"/>
                                        </p:tgtEl>
                                        <p:attrNameLst>
                                          <p:attrName>style.visibility</p:attrName>
                                        </p:attrNameLst>
                                      </p:cBhvr>
                                      <p:to>
                                        <p:strVal val="hidden"/>
                                      </p:to>
                                    </p:set>
                                  </p:childTnLst>
                                </p:cTn>
                              </p:par>
                              <p:par>
                                <p:cTn id="174" presetID="10" presetClass="exit" presetSubtype="0" fill="hold" grpId="1" nodeType="withEffect">
                                  <p:stCondLst>
                                    <p:cond delay="0"/>
                                  </p:stCondLst>
                                  <p:childTnLst>
                                    <p:animEffect transition="out" filter="fade">
                                      <p:cBhvr>
                                        <p:cTn id="175" dur="500"/>
                                        <p:tgtEl>
                                          <p:spTgt spid="76"/>
                                        </p:tgtEl>
                                      </p:cBhvr>
                                    </p:animEffect>
                                    <p:set>
                                      <p:cBhvr>
                                        <p:cTn id="176" dur="1" fill="hold">
                                          <p:stCondLst>
                                            <p:cond delay="499"/>
                                          </p:stCondLst>
                                        </p:cTn>
                                        <p:tgtEl>
                                          <p:spTgt spid="76"/>
                                        </p:tgtEl>
                                        <p:attrNameLst>
                                          <p:attrName>style.visibility</p:attrName>
                                        </p:attrNameLst>
                                      </p:cBhvr>
                                      <p:to>
                                        <p:strVal val="hidden"/>
                                      </p:to>
                                    </p:set>
                                  </p:childTnLst>
                                </p:cTn>
                              </p:par>
                              <p:par>
                                <p:cTn id="177" presetID="10" presetClass="exit" presetSubtype="0" fill="hold" grpId="2" nodeType="withEffect">
                                  <p:stCondLst>
                                    <p:cond delay="0"/>
                                  </p:stCondLst>
                                  <p:childTnLst>
                                    <p:animEffect transition="out" filter="fade">
                                      <p:cBhvr>
                                        <p:cTn id="178" dur="500"/>
                                        <p:tgtEl>
                                          <p:spTgt spid="80"/>
                                        </p:tgtEl>
                                      </p:cBhvr>
                                    </p:animEffect>
                                    <p:set>
                                      <p:cBhvr>
                                        <p:cTn id="179" dur="1" fill="hold">
                                          <p:stCondLst>
                                            <p:cond delay="499"/>
                                          </p:stCondLst>
                                        </p:cTn>
                                        <p:tgtEl>
                                          <p:spTgt spid="80"/>
                                        </p:tgtEl>
                                        <p:attrNameLst>
                                          <p:attrName>style.visibility</p:attrName>
                                        </p:attrNameLst>
                                      </p:cBhvr>
                                      <p:to>
                                        <p:strVal val="hidden"/>
                                      </p:to>
                                    </p:set>
                                  </p:childTnLst>
                                </p:cTn>
                              </p:par>
                              <p:par>
                                <p:cTn id="180" presetID="10" presetClass="exit" presetSubtype="0" fill="hold" grpId="2" nodeType="withEffect">
                                  <p:stCondLst>
                                    <p:cond delay="0"/>
                                  </p:stCondLst>
                                  <p:childTnLst>
                                    <p:animEffect transition="out" filter="fade">
                                      <p:cBhvr>
                                        <p:cTn id="181" dur="500"/>
                                        <p:tgtEl>
                                          <p:spTgt spid="81"/>
                                        </p:tgtEl>
                                      </p:cBhvr>
                                    </p:animEffect>
                                    <p:set>
                                      <p:cBhvr>
                                        <p:cTn id="182" dur="1" fill="hold">
                                          <p:stCondLst>
                                            <p:cond delay="499"/>
                                          </p:stCondLst>
                                        </p:cTn>
                                        <p:tgtEl>
                                          <p:spTgt spid="81"/>
                                        </p:tgtEl>
                                        <p:attrNameLst>
                                          <p:attrName>style.visibility</p:attrName>
                                        </p:attrNameLst>
                                      </p:cBhvr>
                                      <p:to>
                                        <p:strVal val="hidden"/>
                                      </p:to>
                                    </p:set>
                                  </p:childTnLst>
                                </p:cTn>
                              </p:par>
                              <p:par>
                                <p:cTn id="183" presetID="10" presetClass="exit" presetSubtype="0" fill="hold" grpId="1" nodeType="withEffect">
                                  <p:stCondLst>
                                    <p:cond delay="0"/>
                                  </p:stCondLst>
                                  <p:childTnLst>
                                    <p:animEffect transition="out" filter="fade">
                                      <p:cBhvr>
                                        <p:cTn id="184" dur="500"/>
                                        <p:tgtEl>
                                          <p:spTgt spid="91"/>
                                        </p:tgtEl>
                                      </p:cBhvr>
                                    </p:animEffect>
                                    <p:set>
                                      <p:cBhvr>
                                        <p:cTn id="185" dur="1" fill="hold">
                                          <p:stCondLst>
                                            <p:cond delay="499"/>
                                          </p:stCondLst>
                                        </p:cTn>
                                        <p:tgtEl>
                                          <p:spTgt spid="91"/>
                                        </p:tgtEl>
                                        <p:attrNameLst>
                                          <p:attrName>style.visibility</p:attrName>
                                        </p:attrNameLst>
                                      </p:cBhvr>
                                      <p:to>
                                        <p:strVal val="hidden"/>
                                      </p:to>
                                    </p:set>
                                  </p:childTnLst>
                                </p:cTn>
                              </p:par>
                              <p:par>
                                <p:cTn id="186" presetID="10" presetClass="exit" presetSubtype="0" fill="hold" grpId="1" nodeType="withEffect">
                                  <p:stCondLst>
                                    <p:cond delay="0"/>
                                  </p:stCondLst>
                                  <p:childTnLst>
                                    <p:animEffect transition="out" filter="fade">
                                      <p:cBhvr>
                                        <p:cTn id="187" dur="500"/>
                                        <p:tgtEl>
                                          <p:spTgt spid="92"/>
                                        </p:tgtEl>
                                      </p:cBhvr>
                                    </p:animEffect>
                                    <p:set>
                                      <p:cBhvr>
                                        <p:cTn id="188" dur="1" fill="hold">
                                          <p:stCondLst>
                                            <p:cond delay="499"/>
                                          </p:stCondLst>
                                        </p:cTn>
                                        <p:tgtEl>
                                          <p:spTgt spid="92"/>
                                        </p:tgtEl>
                                        <p:attrNameLst>
                                          <p:attrName>style.visibility</p:attrName>
                                        </p:attrNameLst>
                                      </p:cBhvr>
                                      <p:to>
                                        <p:strVal val="hidden"/>
                                      </p:to>
                                    </p:set>
                                  </p:childTnLst>
                                </p:cTn>
                              </p:par>
                              <p:par>
                                <p:cTn id="189" presetID="10" presetClass="exit" presetSubtype="0" fill="hold" grpId="1" nodeType="withEffect">
                                  <p:stCondLst>
                                    <p:cond delay="0"/>
                                  </p:stCondLst>
                                  <p:childTnLst>
                                    <p:animEffect transition="out" filter="fade">
                                      <p:cBhvr>
                                        <p:cTn id="190" dur="500"/>
                                        <p:tgtEl>
                                          <p:spTgt spid="89"/>
                                        </p:tgtEl>
                                      </p:cBhvr>
                                    </p:animEffect>
                                    <p:set>
                                      <p:cBhvr>
                                        <p:cTn id="191" dur="1" fill="hold">
                                          <p:stCondLst>
                                            <p:cond delay="499"/>
                                          </p:stCondLst>
                                        </p:cTn>
                                        <p:tgtEl>
                                          <p:spTgt spid="89"/>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93"/>
                                        </p:tgtEl>
                                      </p:cBhvr>
                                    </p:animEffect>
                                    <p:set>
                                      <p:cBhvr>
                                        <p:cTn id="194" dur="1" fill="hold">
                                          <p:stCondLst>
                                            <p:cond delay="499"/>
                                          </p:stCondLst>
                                        </p:cTn>
                                        <p:tgtEl>
                                          <p:spTgt spid="93"/>
                                        </p:tgtEl>
                                        <p:attrNameLst>
                                          <p:attrName>style.visibility</p:attrName>
                                        </p:attrNameLst>
                                      </p:cBhvr>
                                      <p:to>
                                        <p:strVal val="hidden"/>
                                      </p:to>
                                    </p:set>
                                  </p:childTnLst>
                                </p:cTn>
                              </p:par>
                              <p:par>
                                <p:cTn id="195" presetID="10" presetClass="exit" presetSubtype="0" fill="hold" grpId="1" nodeType="withEffect">
                                  <p:stCondLst>
                                    <p:cond delay="0"/>
                                  </p:stCondLst>
                                  <p:childTnLst>
                                    <p:animEffect transition="out" filter="fade">
                                      <p:cBhvr>
                                        <p:cTn id="196" dur="500"/>
                                        <p:tgtEl>
                                          <p:spTgt spid="90"/>
                                        </p:tgtEl>
                                      </p:cBhvr>
                                    </p:animEffect>
                                    <p:set>
                                      <p:cBhvr>
                                        <p:cTn id="197" dur="1" fill="hold">
                                          <p:stCondLst>
                                            <p:cond delay="499"/>
                                          </p:stCondLst>
                                        </p:cTn>
                                        <p:tgtEl>
                                          <p:spTgt spid="90"/>
                                        </p:tgtEl>
                                        <p:attrNameLst>
                                          <p:attrName>style.visibility</p:attrName>
                                        </p:attrNameLst>
                                      </p:cBhvr>
                                      <p:to>
                                        <p:strVal val="hidden"/>
                                      </p:to>
                                    </p:set>
                                  </p:childTnLst>
                                </p:cTn>
                              </p:par>
                              <p:par>
                                <p:cTn id="198" presetID="10" presetClass="exit" presetSubtype="0" fill="hold" grpId="2" nodeType="withEffect">
                                  <p:stCondLst>
                                    <p:cond delay="0"/>
                                  </p:stCondLst>
                                  <p:childTnLst>
                                    <p:animEffect transition="out" filter="fade">
                                      <p:cBhvr>
                                        <p:cTn id="199" dur="500"/>
                                        <p:tgtEl>
                                          <p:spTgt spid="94"/>
                                        </p:tgtEl>
                                      </p:cBhvr>
                                    </p:animEffect>
                                    <p:set>
                                      <p:cBhvr>
                                        <p:cTn id="200" dur="1" fill="hold">
                                          <p:stCondLst>
                                            <p:cond delay="499"/>
                                          </p:stCondLst>
                                        </p:cTn>
                                        <p:tgtEl>
                                          <p:spTgt spid="94"/>
                                        </p:tgtEl>
                                        <p:attrNameLst>
                                          <p:attrName>style.visibility</p:attrName>
                                        </p:attrNameLst>
                                      </p:cBhvr>
                                      <p:to>
                                        <p:strVal val="hidden"/>
                                      </p:to>
                                    </p:set>
                                  </p:childTnLst>
                                </p:cTn>
                              </p:par>
                              <p:par>
                                <p:cTn id="201" presetID="10" presetClass="exit" presetSubtype="0" fill="hold" grpId="2" nodeType="withEffect">
                                  <p:stCondLst>
                                    <p:cond delay="0"/>
                                  </p:stCondLst>
                                  <p:childTnLst>
                                    <p:animEffect transition="out" filter="fade">
                                      <p:cBhvr>
                                        <p:cTn id="202" dur="500"/>
                                        <p:tgtEl>
                                          <p:spTgt spid="95"/>
                                        </p:tgtEl>
                                      </p:cBhvr>
                                    </p:animEffect>
                                    <p:set>
                                      <p:cBhvr>
                                        <p:cTn id="203" dur="1" fill="hold">
                                          <p:stCondLst>
                                            <p:cond delay="499"/>
                                          </p:stCondLst>
                                        </p:cTn>
                                        <p:tgtEl>
                                          <p:spTgt spid="95"/>
                                        </p:tgtEl>
                                        <p:attrNameLst>
                                          <p:attrName>style.visibility</p:attrName>
                                        </p:attrNameLst>
                                      </p:cBhvr>
                                      <p:to>
                                        <p:strVal val="hidden"/>
                                      </p:to>
                                    </p:set>
                                  </p:childTnLst>
                                </p:cTn>
                              </p:par>
                              <p:par>
                                <p:cTn id="204" presetID="10" presetClass="exit" presetSubtype="0" fill="hold" grpId="1" nodeType="withEffect">
                                  <p:stCondLst>
                                    <p:cond delay="0"/>
                                  </p:stCondLst>
                                  <p:childTnLst>
                                    <p:animEffect transition="out" filter="fade">
                                      <p:cBhvr>
                                        <p:cTn id="205" dur="500"/>
                                        <p:tgtEl>
                                          <p:spTgt spid="105"/>
                                        </p:tgtEl>
                                      </p:cBhvr>
                                    </p:animEffect>
                                    <p:set>
                                      <p:cBhvr>
                                        <p:cTn id="206" dur="1" fill="hold">
                                          <p:stCondLst>
                                            <p:cond delay="499"/>
                                          </p:stCondLst>
                                        </p:cTn>
                                        <p:tgtEl>
                                          <p:spTgt spid="105"/>
                                        </p:tgtEl>
                                        <p:attrNameLst>
                                          <p:attrName>style.visibility</p:attrName>
                                        </p:attrNameLst>
                                      </p:cBhvr>
                                      <p:to>
                                        <p:strVal val="hidden"/>
                                      </p:to>
                                    </p:set>
                                  </p:childTnLst>
                                </p:cTn>
                              </p:par>
                              <p:par>
                                <p:cTn id="207" presetID="10" presetClass="exit" presetSubtype="0" fill="hold" grpId="1" nodeType="withEffect">
                                  <p:stCondLst>
                                    <p:cond delay="0"/>
                                  </p:stCondLst>
                                  <p:childTnLst>
                                    <p:animEffect transition="out" filter="fade">
                                      <p:cBhvr>
                                        <p:cTn id="208" dur="500"/>
                                        <p:tgtEl>
                                          <p:spTgt spid="106"/>
                                        </p:tgtEl>
                                      </p:cBhvr>
                                    </p:animEffect>
                                    <p:set>
                                      <p:cBhvr>
                                        <p:cTn id="209" dur="1" fill="hold">
                                          <p:stCondLst>
                                            <p:cond delay="499"/>
                                          </p:stCondLst>
                                        </p:cTn>
                                        <p:tgtEl>
                                          <p:spTgt spid="106"/>
                                        </p:tgtEl>
                                        <p:attrNameLst>
                                          <p:attrName>style.visibility</p:attrName>
                                        </p:attrNameLst>
                                      </p:cBhvr>
                                      <p:to>
                                        <p:strVal val="hidden"/>
                                      </p:to>
                                    </p:set>
                                  </p:childTnLst>
                                </p:cTn>
                              </p:par>
                              <p:par>
                                <p:cTn id="210" presetID="10" presetClass="exit" presetSubtype="0" fill="hold" grpId="1" nodeType="withEffect">
                                  <p:stCondLst>
                                    <p:cond delay="0"/>
                                  </p:stCondLst>
                                  <p:childTnLst>
                                    <p:animEffect transition="out" filter="fade">
                                      <p:cBhvr>
                                        <p:cTn id="211" dur="500"/>
                                        <p:tgtEl>
                                          <p:spTgt spid="103"/>
                                        </p:tgtEl>
                                      </p:cBhvr>
                                    </p:animEffect>
                                    <p:set>
                                      <p:cBhvr>
                                        <p:cTn id="212" dur="1" fill="hold">
                                          <p:stCondLst>
                                            <p:cond delay="499"/>
                                          </p:stCondLst>
                                        </p:cTn>
                                        <p:tgtEl>
                                          <p:spTgt spid="103"/>
                                        </p:tgtEl>
                                        <p:attrNameLst>
                                          <p:attrName>style.visibility</p:attrName>
                                        </p:attrNameLst>
                                      </p:cBhvr>
                                      <p:to>
                                        <p:strVal val="hidden"/>
                                      </p:to>
                                    </p:set>
                                  </p:childTnLst>
                                </p:cTn>
                              </p:par>
                              <p:par>
                                <p:cTn id="213" presetID="10" presetClass="exit" presetSubtype="0" fill="hold" nodeType="withEffect">
                                  <p:stCondLst>
                                    <p:cond delay="0"/>
                                  </p:stCondLst>
                                  <p:childTnLst>
                                    <p:animEffect transition="out" filter="fade">
                                      <p:cBhvr>
                                        <p:cTn id="214" dur="500"/>
                                        <p:tgtEl>
                                          <p:spTgt spid="107"/>
                                        </p:tgtEl>
                                      </p:cBhvr>
                                    </p:animEffect>
                                    <p:set>
                                      <p:cBhvr>
                                        <p:cTn id="215" dur="1" fill="hold">
                                          <p:stCondLst>
                                            <p:cond delay="499"/>
                                          </p:stCondLst>
                                        </p:cTn>
                                        <p:tgtEl>
                                          <p:spTgt spid="107"/>
                                        </p:tgtEl>
                                        <p:attrNameLst>
                                          <p:attrName>style.visibility</p:attrName>
                                        </p:attrNameLst>
                                      </p:cBhvr>
                                      <p:to>
                                        <p:strVal val="hidden"/>
                                      </p:to>
                                    </p:set>
                                  </p:childTnLst>
                                </p:cTn>
                              </p:par>
                              <p:par>
                                <p:cTn id="216" presetID="10" presetClass="exit" presetSubtype="0" fill="hold" grpId="1" nodeType="withEffect">
                                  <p:stCondLst>
                                    <p:cond delay="0"/>
                                  </p:stCondLst>
                                  <p:childTnLst>
                                    <p:animEffect transition="out" filter="fade">
                                      <p:cBhvr>
                                        <p:cTn id="217" dur="500"/>
                                        <p:tgtEl>
                                          <p:spTgt spid="104"/>
                                        </p:tgtEl>
                                      </p:cBhvr>
                                    </p:animEffect>
                                    <p:set>
                                      <p:cBhvr>
                                        <p:cTn id="218" dur="1" fill="hold">
                                          <p:stCondLst>
                                            <p:cond delay="499"/>
                                          </p:stCondLst>
                                        </p:cTn>
                                        <p:tgtEl>
                                          <p:spTgt spid="104"/>
                                        </p:tgtEl>
                                        <p:attrNameLst>
                                          <p:attrName>style.visibility</p:attrName>
                                        </p:attrNameLst>
                                      </p:cBhvr>
                                      <p:to>
                                        <p:strVal val="hidden"/>
                                      </p:to>
                                    </p:set>
                                  </p:childTnLst>
                                </p:cTn>
                              </p:par>
                              <p:par>
                                <p:cTn id="219" presetID="10" presetClass="exit" presetSubtype="0" fill="hold" grpId="2" nodeType="withEffect">
                                  <p:stCondLst>
                                    <p:cond delay="0"/>
                                  </p:stCondLst>
                                  <p:childTnLst>
                                    <p:animEffect transition="out" filter="fade">
                                      <p:cBhvr>
                                        <p:cTn id="220" dur="500"/>
                                        <p:tgtEl>
                                          <p:spTgt spid="108"/>
                                        </p:tgtEl>
                                      </p:cBhvr>
                                    </p:animEffect>
                                    <p:set>
                                      <p:cBhvr>
                                        <p:cTn id="221" dur="1" fill="hold">
                                          <p:stCondLst>
                                            <p:cond delay="499"/>
                                          </p:stCondLst>
                                        </p:cTn>
                                        <p:tgtEl>
                                          <p:spTgt spid="108"/>
                                        </p:tgtEl>
                                        <p:attrNameLst>
                                          <p:attrName>style.visibility</p:attrName>
                                        </p:attrNameLst>
                                      </p:cBhvr>
                                      <p:to>
                                        <p:strVal val="hidden"/>
                                      </p:to>
                                    </p:set>
                                  </p:childTnLst>
                                </p:cTn>
                              </p:par>
                              <p:par>
                                <p:cTn id="222" presetID="10" presetClass="exit" presetSubtype="0" fill="hold" grpId="2" nodeType="withEffect">
                                  <p:stCondLst>
                                    <p:cond delay="0"/>
                                  </p:stCondLst>
                                  <p:childTnLst>
                                    <p:animEffect transition="out" filter="fade">
                                      <p:cBhvr>
                                        <p:cTn id="223" dur="500"/>
                                        <p:tgtEl>
                                          <p:spTgt spid="109"/>
                                        </p:tgtEl>
                                      </p:cBhvr>
                                    </p:animEffect>
                                    <p:set>
                                      <p:cBhvr>
                                        <p:cTn id="224" dur="1" fill="hold">
                                          <p:stCondLst>
                                            <p:cond delay="499"/>
                                          </p:stCondLst>
                                        </p:cTn>
                                        <p:tgtEl>
                                          <p:spTgt spid="109"/>
                                        </p:tgtEl>
                                        <p:attrNameLst>
                                          <p:attrName>style.visibility</p:attrName>
                                        </p:attrNameLst>
                                      </p:cBhvr>
                                      <p:to>
                                        <p:strVal val="hidden"/>
                                      </p:to>
                                    </p:set>
                                  </p:childTnLst>
                                </p:cTn>
                              </p:par>
                              <p:par>
                                <p:cTn id="225" presetID="10" presetClass="entr" presetSubtype="0" fill="hold" nodeType="withEffect">
                                  <p:stCondLst>
                                    <p:cond delay="0"/>
                                  </p:stCondLst>
                                  <p:childTnLst>
                                    <p:set>
                                      <p:cBhvr>
                                        <p:cTn id="226" dur="1" fill="hold">
                                          <p:stCondLst>
                                            <p:cond delay="0"/>
                                          </p:stCondLst>
                                        </p:cTn>
                                        <p:tgtEl>
                                          <p:spTgt spid="13"/>
                                        </p:tgtEl>
                                        <p:attrNameLst>
                                          <p:attrName>style.visibility</p:attrName>
                                        </p:attrNameLst>
                                      </p:cBhvr>
                                      <p:to>
                                        <p:strVal val="visible"/>
                                      </p:to>
                                    </p:set>
                                    <p:animEffect transition="in" filter="fade">
                                      <p:cBhvr>
                                        <p:cTn id="227" dur="500"/>
                                        <p:tgtEl>
                                          <p:spTgt spid="13"/>
                                        </p:tgtEl>
                                      </p:cBhvr>
                                    </p:animEffect>
                                  </p:childTnLst>
                                </p:cTn>
                              </p:par>
                              <p:par>
                                <p:cTn id="228" presetID="10" presetClass="entr" presetSubtype="0" fill="hold" nodeType="withEffect">
                                  <p:stCondLst>
                                    <p:cond delay="0"/>
                                  </p:stCondLst>
                                  <p:childTnLst>
                                    <p:set>
                                      <p:cBhvr>
                                        <p:cTn id="229" dur="1" fill="hold">
                                          <p:stCondLst>
                                            <p:cond delay="0"/>
                                          </p:stCondLst>
                                        </p:cTn>
                                        <p:tgtEl>
                                          <p:spTgt spid="12"/>
                                        </p:tgtEl>
                                        <p:attrNameLst>
                                          <p:attrName>style.visibility</p:attrName>
                                        </p:attrNameLst>
                                      </p:cBhvr>
                                      <p:to>
                                        <p:strVal val="visible"/>
                                      </p:to>
                                    </p:set>
                                    <p:animEffect transition="in" filter="fade">
                                      <p:cBhvr>
                                        <p:cTn id="230" dur="500"/>
                                        <p:tgtEl>
                                          <p:spTgt spid="12"/>
                                        </p:tgtEl>
                                      </p:cBhvr>
                                    </p:animEffect>
                                  </p:childTnLst>
                                </p:cTn>
                              </p:par>
                            </p:childTnLst>
                          </p:cTn>
                        </p:par>
                        <p:par>
                          <p:cTn id="231" fill="hold">
                            <p:stCondLst>
                              <p:cond delay="500"/>
                            </p:stCondLst>
                            <p:childTnLst>
                              <p:par>
                                <p:cTn id="232" presetID="2" presetClass="entr" presetSubtype="4" fill="hold" grpId="0" nodeType="afterEffect">
                                  <p:stCondLst>
                                    <p:cond delay="0"/>
                                  </p:stCondLst>
                                  <p:childTnLst>
                                    <p:set>
                                      <p:cBhvr>
                                        <p:cTn id="233" dur="1" fill="hold">
                                          <p:stCondLst>
                                            <p:cond delay="0"/>
                                          </p:stCondLst>
                                        </p:cTn>
                                        <p:tgtEl>
                                          <p:spTgt spid="41"/>
                                        </p:tgtEl>
                                        <p:attrNameLst>
                                          <p:attrName>style.visibility</p:attrName>
                                        </p:attrNameLst>
                                      </p:cBhvr>
                                      <p:to>
                                        <p:strVal val="visible"/>
                                      </p:to>
                                    </p:set>
                                    <p:anim calcmode="lin" valueType="num">
                                      <p:cBhvr additive="base">
                                        <p:cTn id="234" dur="500" fill="hold"/>
                                        <p:tgtEl>
                                          <p:spTgt spid="41"/>
                                        </p:tgtEl>
                                        <p:attrNameLst>
                                          <p:attrName>ppt_x</p:attrName>
                                        </p:attrNameLst>
                                      </p:cBhvr>
                                      <p:tavLst>
                                        <p:tav tm="0">
                                          <p:val>
                                            <p:strVal val="#ppt_x"/>
                                          </p:val>
                                        </p:tav>
                                        <p:tav tm="100000">
                                          <p:val>
                                            <p:strVal val="#ppt_x"/>
                                          </p:val>
                                        </p:tav>
                                      </p:tavLst>
                                    </p:anim>
                                    <p:anim calcmode="lin" valueType="num">
                                      <p:cBhvr additive="base">
                                        <p:cTn id="235" dur="500" fill="hold"/>
                                        <p:tgtEl>
                                          <p:spTgt spid="41"/>
                                        </p:tgtEl>
                                        <p:attrNameLst>
                                          <p:attrName>ppt_y</p:attrName>
                                        </p:attrNameLst>
                                      </p:cBhvr>
                                      <p:tavLst>
                                        <p:tav tm="0">
                                          <p:val>
                                            <p:strVal val="1+#ppt_h/2"/>
                                          </p:val>
                                        </p:tav>
                                        <p:tav tm="100000">
                                          <p:val>
                                            <p:strVal val="#ppt_y"/>
                                          </p:val>
                                        </p:tav>
                                      </p:tavLst>
                                    </p:anim>
                                  </p:childTnLst>
                                </p:cTn>
                              </p:par>
                            </p:childTnLst>
                          </p:cTn>
                        </p:par>
                        <p:par>
                          <p:cTn id="236" fill="hold">
                            <p:stCondLst>
                              <p:cond delay="1000"/>
                            </p:stCondLst>
                            <p:childTnLst>
                              <p:par>
                                <p:cTn id="237" presetID="22" presetClass="entr" presetSubtype="8" fill="hold" grpId="0" nodeType="afterEffect">
                                  <p:stCondLst>
                                    <p:cond delay="0"/>
                                  </p:stCondLst>
                                  <p:childTnLst>
                                    <p:set>
                                      <p:cBhvr>
                                        <p:cTn id="238" dur="1" fill="hold">
                                          <p:stCondLst>
                                            <p:cond delay="0"/>
                                          </p:stCondLst>
                                        </p:cTn>
                                        <p:tgtEl>
                                          <p:spTgt spid="35"/>
                                        </p:tgtEl>
                                        <p:attrNameLst>
                                          <p:attrName>style.visibility</p:attrName>
                                        </p:attrNameLst>
                                      </p:cBhvr>
                                      <p:to>
                                        <p:strVal val="visible"/>
                                      </p:to>
                                    </p:set>
                                    <p:animEffect transition="in" filter="wipe(left)">
                                      <p:cBhvr>
                                        <p:cTn id="239" dur="500"/>
                                        <p:tgtEl>
                                          <p:spTgt spid="35"/>
                                        </p:tgtEl>
                                      </p:cBhvr>
                                    </p:animEffect>
                                  </p:childTnLst>
                                </p:cTn>
                              </p:par>
                            </p:childTnLst>
                          </p:cTn>
                        </p:par>
                        <p:par>
                          <p:cTn id="240" fill="hold">
                            <p:stCondLst>
                              <p:cond delay="1500"/>
                            </p:stCondLst>
                            <p:childTnLst>
                              <p:par>
                                <p:cTn id="241" presetID="10" presetClass="entr" presetSubtype="0" fill="hold" grpId="0" nodeType="afterEffect">
                                  <p:stCondLst>
                                    <p:cond delay="0"/>
                                  </p:stCondLst>
                                  <p:childTnLst>
                                    <p:set>
                                      <p:cBhvr>
                                        <p:cTn id="242" dur="1" fill="hold">
                                          <p:stCondLst>
                                            <p:cond delay="0"/>
                                          </p:stCondLst>
                                        </p:cTn>
                                        <p:tgtEl>
                                          <p:spTgt spid="42"/>
                                        </p:tgtEl>
                                        <p:attrNameLst>
                                          <p:attrName>style.visibility</p:attrName>
                                        </p:attrNameLst>
                                      </p:cBhvr>
                                      <p:to>
                                        <p:strVal val="visible"/>
                                      </p:to>
                                    </p:set>
                                    <p:animEffect transition="in" filter="fade">
                                      <p:cBhvr>
                                        <p:cTn id="243" dur="500"/>
                                        <p:tgtEl>
                                          <p:spTgt spid="42"/>
                                        </p:tgtEl>
                                      </p:cBhvr>
                                    </p:animEffect>
                                  </p:childTnLst>
                                </p:cTn>
                              </p:par>
                            </p:childTnLst>
                          </p:cTn>
                        </p:par>
                        <p:par>
                          <p:cTn id="244" fill="hold">
                            <p:stCondLst>
                              <p:cond delay="2000"/>
                            </p:stCondLst>
                            <p:childTnLst>
                              <p:par>
                                <p:cTn id="245" presetID="22" presetClass="entr" presetSubtype="8" fill="hold" grpId="0" nodeType="afterEffect">
                                  <p:stCondLst>
                                    <p:cond delay="0"/>
                                  </p:stCondLst>
                                  <p:childTnLst>
                                    <p:set>
                                      <p:cBhvr>
                                        <p:cTn id="246" dur="1" fill="hold">
                                          <p:stCondLst>
                                            <p:cond delay="0"/>
                                          </p:stCondLst>
                                        </p:cTn>
                                        <p:tgtEl>
                                          <p:spTgt spid="111"/>
                                        </p:tgtEl>
                                        <p:attrNameLst>
                                          <p:attrName>style.visibility</p:attrName>
                                        </p:attrNameLst>
                                      </p:cBhvr>
                                      <p:to>
                                        <p:strVal val="visible"/>
                                      </p:to>
                                    </p:set>
                                    <p:animEffect transition="in" filter="wipe(left)">
                                      <p:cBhvr>
                                        <p:cTn id="247" dur="500"/>
                                        <p:tgtEl>
                                          <p:spTgt spid="111"/>
                                        </p:tgtEl>
                                      </p:cBhvr>
                                    </p:animEffect>
                                  </p:childTnLst>
                                </p:cTn>
                              </p:par>
                            </p:childTnLst>
                          </p:cTn>
                        </p:par>
                        <p:par>
                          <p:cTn id="248" fill="hold">
                            <p:stCondLst>
                              <p:cond delay="2500"/>
                            </p:stCondLst>
                            <p:childTnLst>
                              <p:par>
                                <p:cTn id="249" presetID="10" presetClass="entr" presetSubtype="0" fill="hold" grpId="0" nodeType="afterEffect">
                                  <p:stCondLst>
                                    <p:cond delay="0"/>
                                  </p:stCondLst>
                                  <p:childTnLst>
                                    <p:set>
                                      <p:cBhvr>
                                        <p:cTn id="250" dur="1" fill="hold">
                                          <p:stCondLst>
                                            <p:cond delay="0"/>
                                          </p:stCondLst>
                                        </p:cTn>
                                        <p:tgtEl>
                                          <p:spTgt spid="154"/>
                                        </p:tgtEl>
                                        <p:attrNameLst>
                                          <p:attrName>style.visibility</p:attrName>
                                        </p:attrNameLst>
                                      </p:cBhvr>
                                      <p:to>
                                        <p:strVal val="visible"/>
                                      </p:to>
                                    </p:set>
                                    <p:animEffect transition="in" filter="fade">
                                      <p:cBhvr>
                                        <p:cTn id="251" dur="250"/>
                                        <p:tgtEl>
                                          <p:spTgt spid="154"/>
                                        </p:tgtEl>
                                      </p:cBhvr>
                                    </p:animEffect>
                                  </p:childTnLst>
                                </p:cTn>
                              </p:par>
                            </p:childTnLst>
                          </p:cTn>
                        </p:par>
                        <p:par>
                          <p:cTn id="252" fill="hold">
                            <p:stCondLst>
                              <p:cond delay="2750"/>
                            </p:stCondLst>
                            <p:childTnLst>
                              <p:par>
                                <p:cTn id="253" presetID="10" presetClass="entr" presetSubtype="0" fill="hold" grpId="0" nodeType="afterEffect">
                                  <p:stCondLst>
                                    <p:cond delay="0"/>
                                  </p:stCondLst>
                                  <p:childTnLst>
                                    <p:set>
                                      <p:cBhvr>
                                        <p:cTn id="254" dur="1" fill="hold">
                                          <p:stCondLst>
                                            <p:cond delay="0"/>
                                          </p:stCondLst>
                                        </p:cTn>
                                        <p:tgtEl>
                                          <p:spTgt spid="155"/>
                                        </p:tgtEl>
                                        <p:attrNameLst>
                                          <p:attrName>style.visibility</p:attrName>
                                        </p:attrNameLst>
                                      </p:cBhvr>
                                      <p:to>
                                        <p:strVal val="visible"/>
                                      </p:to>
                                    </p:set>
                                    <p:animEffect transition="in" filter="fade">
                                      <p:cBhvr>
                                        <p:cTn id="255" dur="250"/>
                                        <p:tgtEl>
                                          <p:spTgt spid="155"/>
                                        </p:tgtEl>
                                      </p:cBhvr>
                                    </p:animEffect>
                                  </p:childTnLst>
                                </p:cTn>
                              </p:par>
                            </p:childTnLst>
                          </p:cTn>
                        </p:par>
                        <p:par>
                          <p:cTn id="256" fill="hold">
                            <p:stCondLst>
                              <p:cond delay="3000"/>
                            </p:stCondLst>
                            <p:childTnLst>
                              <p:par>
                                <p:cTn id="257" presetID="10" presetClass="entr" presetSubtype="0" fill="hold" grpId="0" nodeType="afterEffect">
                                  <p:stCondLst>
                                    <p:cond delay="0"/>
                                  </p:stCondLst>
                                  <p:childTnLst>
                                    <p:set>
                                      <p:cBhvr>
                                        <p:cTn id="258" dur="1" fill="hold">
                                          <p:stCondLst>
                                            <p:cond delay="0"/>
                                          </p:stCondLst>
                                        </p:cTn>
                                        <p:tgtEl>
                                          <p:spTgt spid="152"/>
                                        </p:tgtEl>
                                        <p:attrNameLst>
                                          <p:attrName>style.visibility</p:attrName>
                                        </p:attrNameLst>
                                      </p:cBhvr>
                                      <p:to>
                                        <p:strVal val="visible"/>
                                      </p:to>
                                    </p:set>
                                    <p:animEffect transition="in" filter="fade">
                                      <p:cBhvr>
                                        <p:cTn id="259" dur="250"/>
                                        <p:tgtEl>
                                          <p:spTgt spid="152"/>
                                        </p:tgtEl>
                                      </p:cBhvr>
                                    </p:animEffect>
                                  </p:childTnLst>
                                </p:cTn>
                              </p:par>
                              <p:par>
                                <p:cTn id="260" presetID="22" presetClass="entr" presetSubtype="8" fill="hold" nodeType="withEffect">
                                  <p:stCondLst>
                                    <p:cond delay="0"/>
                                  </p:stCondLst>
                                  <p:childTnLst>
                                    <p:set>
                                      <p:cBhvr>
                                        <p:cTn id="261" dur="1" fill="hold">
                                          <p:stCondLst>
                                            <p:cond delay="0"/>
                                          </p:stCondLst>
                                        </p:cTn>
                                        <p:tgtEl>
                                          <p:spTgt spid="156"/>
                                        </p:tgtEl>
                                        <p:attrNameLst>
                                          <p:attrName>style.visibility</p:attrName>
                                        </p:attrNameLst>
                                      </p:cBhvr>
                                      <p:to>
                                        <p:strVal val="visible"/>
                                      </p:to>
                                    </p:set>
                                    <p:animEffect transition="in" filter="wipe(left)">
                                      <p:cBhvr>
                                        <p:cTn id="262" dur="1000"/>
                                        <p:tgtEl>
                                          <p:spTgt spid="156"/>
                                        </p:tgtEl>
                                      </p:cBhvr>
                                    </p:animEffect>
                                  </p:childTnLst>
                                </p:cTn>
                              </p:par>
                            </p:childTnLst>
                          </p:cTn>
                        </p:par>
                        <p:par>
                          <p:cTn id="263" fill="hold">
                            <p:stCondLst>
                              <p:cond delay="4000"/>
                            </p:stCondLst>
                            <p:childTnLst>
                              <p:par>
                                <p:cTn id="264" presetID="10" presetClass="entr" presetSubtype="0" fill="hold" grpId="0" nodeType="afterEffect">
                                  <p:stCondLst>
                                    <p:cond delay="0"/>
                                  </p:stCondLst>
                                  <p:childTnLst>
                                    <p:set>
                                      <p:cBhvr>
                                        <p:cTn id="265" dur="1" fill="hold">
                                          <p:stCondLst>
                                            <p:cond delay="0"/>
                                          </p:stCondLst>
                                        </p:cTn>
                                        <p:tgtEl>
                                          <p:spTgt spid="153"/>
                                        </p:tgtEl>
                                        <p:attrNameLst>
                                          <p:attrName>style.visibility</p:attrName>
                                        </p:attrNameLst>
                                      </p:cBhvr>
                                      <p:to>
                                        <p:strVal val="visible"/>
                                      </p:to>
                                    </p:set>
                                    <p:animEffect transition="in" filter="fade">
                                      <p:cBhvr>
                                        <p:cTn id="266" dur="250"/>
                                        <p:tgtEl>
                                          <p:spTgt spid="153"/>
                                        </p:tgtEl>
                                      </p:cBhvr>
                                    </p:animEffect>
                                  </p:childTnLst>
                                </p:cTn>
                              </p:par>
                            </p:childTnLst>
                          </p:cTn>
                        </p:par>
                        <p:par>
                          <p:cTn id="267" fill="hold">
                            <p:stCondLst>
                              <p:cond delay="4250"/>
                            </p:stCondLst>
                            <p:childTnLst>
                              <p:par>
                                <p:cTn id="268" presetID="10" presetClass="entr" presetSubtype="0" fill="hold" grpId="0" nodeType="afterEffect">
                                  <p:stCondLst>
                                    <p:cond delay="0"/>
                                  </p:stCondLst>
                                  <p:childTnLst>
                                    <p:set>
                                      <p:cBhvr>
                                        <p:cTn id="269" dur="1" fill="hold">
                                          <p:stCondLst>
                                            <p:cond delay="0"/>
                                          </p:stCondLst>
                                        </p:cTn>
                                        <p:tgtEl>
                                          <p:spTgt spid="157"/>
                                        </p:tgtEl>
                                        <p:attrNameLst>
                                          <p:attrName>style.visibility</p:attrName>
                                        </p:attrNameLst>
                                      </p:cBhvr>
                                      <p:to>
                                        <p:strVal val="visible"/>
                                      </p:to>
                                    </p:set>
                                    <p:animEffect transition="in" filter="fade">
                                      <p:cBhvr>
                                        <p:cTn id="270" dur="250"/>
                                        <p:tgtEl>
                                          <p:spTgt spid="157"/>
                                        </p:tgtEl>
                                      </p:cBhvr>
                                    </p:animEffect>
                                  </p:childTnLst>
                                </p:cTn>
                              </p:par>
                              <p:par>
                                <p:cTn id="271" presetID="63" presetClass="path" presetSubtype="0" repeatCount="indefinite" accel="50000" decel="50000" fill="hold" grpId="1" nodeType="withEffect">
                                  <p:stCondLst>
                                    <p:cond delay="0"/>
                                  </p:stCondLst>
                                  <p:childTnLst>
                                    <p:animMotion origin="layout" path="M -2.88486E-6 4.5665E-6 L 0.35397 4.5665E-6 " pathEditMode="relative" rAng="0" ptsTypes="AA">
                                      <p:cBhvr>
                                        <p:cTn id="272" dur="2000" fill="hold"/>
                                        <p:tgtEl>
                                          <p:spTgt spid="157"/>
                                        </p:tgtEl>
                                        <p:attrNameLst>
                                          <p:attrName>ppt_x</p:attrName>
                                          <p:attrName>ppt_y</p:attrName>
                                        </p:attrNameLst>
                                      </p:cBhvr>
                                      <p:rCtr x="17692" y="0"/>
                                    </p:animMotion>
                                  </p:childTnLst>
                                </p:cTn>
                              </p:par>
                              <p:par>
                                <p:cTn id="273" presetID="10" presetClass="entr" presetSubtype="0" fill="hold" grpId="0" nodeType="withEffect">
                                  <p:stCondLst>
                                    <p:cond delay="500"/>
                                  </p:stCondLst>
                                  <p:childTnLst>
                                    <p:set>
                                      <p:cBhvr>
                                        <p:cTn id="274" dur="1" fill="hold">
                                          <p:stCondLst>
                                            <p:cond delay="0"/>
                                          </p:stCondLst>
                                        </p:cTn>
                                        <p:tgtEl>
                                          <p:spTgt spid="158"/>
                                        </p:tgtEl>
                                        <p:attrNameLst>
                                          <p:attrName>style.visibility</p:attrName>
                                        </p:attrNameLst>
                                      </p:cBhvr>
                                      <p:to>
                                        <p:strVal val="visible"/>
                                      </p:to>
                                    </p:set>
                                    <p:animEffect transition="in" filter="fade">
                                      <p:cBhvr>
                                        <p:cTn id="275" dur="500"/>
                                        <p:tgtEl>
                                          <p:spTgt spid="158"/>
                                        </p:tgtEl>
                                      </p:cBhvr>
                                    </p:animEffect>
                                  </p:childTnLst>
                                </p:cTn>
                              </p:par>
                              <p:par>
                                <p:cTn id="276" presetID="63" presetClass="path" presetSubtype="0" repeatCount="indefinite" accel="50000" decel="50000" fill="hold" grpId="1" nodeType="withEffect">
                                  <p:stCondLst>
                                    <p:cond delay="500"/>
                                  </p:stCondLst>
                                  <p:childTnLst>
                                    <p:animMotion origin="layout" path="M 4.76385E-6 1.52973E-6 L 0.35435 1.52973E-6 " pathEditMode="relative" rAng="0" ptsTypes="AA">
                                      <p:cBhvr>
                                        <p:cTn id="277" dur="2000" fill="hold"/>
                                        <p:tgtEl>
                                          <p:spTgt spid="158"/>
                                        </p:tgtEl>
                                        <p:attrNameLst>
                                          <p:attrName>ppt_x</p:attrName>
                                          <p:attrName>ppt_y</p:attrName>
                                        </p:attrNameLst>
                                      </p:cBhvr>
                                      <p:rCtr x="17718" y="0"/>
                                    </p:animMotion>
                                  </p:childTnLst>
                                </p:cTn>
                              </p:par>
                              <p:par>
                                <p:cTn id="278" presetID="10" presetClass="entr" presetSubtype="0" fill="hold" grpId="0" nodeType="withEffect">
                                  <p:stCondLst>
                                    <p:cond delay="500"/>
                                  </p:stCondLst>
                                  <p:childTnLst>
                                    <p:set>
                                      <p:cBhvr>
                                        <p:cTn id="279" dur="1" fill="hold">
                                          <p:stCondLst>
                                            <p:cond delay="0"/>
                                          </p:stCondLst>
                                        </p:cTn>
                                        <p:tgtEl>
                                          <p:spTgt spid="98"/>
                                        </p:tgtEl>
                                        <p:attrNameLst>
                                          <p:attrName>style.visibility</p:attrName>
                                        </p:attrNameLst>
                                      </p:cBhvr>
                                      <p:to>
                                        <p:strVal val="visible"/>
                                      </p:to>
                                    </p:set>
                                    <p:animEffect transition="in" filter="fade">
                                      <p:cBhvr>
                                        <p:cTn id="280" dur="250"/>
                                        <p:tgtEl>
                                          <p:spTgt spid="98"/>
                                        </p:tgtEl>
                                      </p:cBhvr>
                                    </p:animEffect>
                                  </p:childTnLst>
                                </p:cTn>
                              </p:par>
                              <p:par>
                                <p:cTn id="281" presetID="10" presetClass="entr" presetSubtype="0" fill="hold" grpId="0" nodeType="withEffect">
                                  <p:stCondLst>
                                    <p:cond delay="500"/>
                                  </p:stCondLst>
                                  <p:childTnLst>
                                    <p:set>
                                      <p:cBhvr>
                                        <p:cTn id="282" dur="1" fill="hold">
                                          <p:stCondLst>
                                            <p:cond delay="0"/>
                                          </p:stCondLst>
                                        </p:cTn>
                                        <p:tgtEl>
                                          <p:spTgt spid="99"/>
                                        </p:tgtEl>
                                        <p:attrNameLst>
                                          <p:attrName>style.visibility</p:attrName>
                                        </p:attrNameLst>
                                      </p:cBhvr>
                                      <p:to>
                                        <p:strVal val="visible"/>
                                      </p:to>
                                    </p:set>
                                    <p:animEffect transition="in" filter="fade">
                                      <p:cBhvr>
                                        <p:cTn id="283" dur="500"/>
                                        <p:tgtEl>
                                          <p:spTgt spid="99"/>
                                        </p:tgtEl>
                                      </p:cBhvr>
                                    </p:animEffect>
                                  </p:childTnLst>
                                </p:cTn>
                              </p:par>
                              <p:par>
                                <p:cTn id="284" presetID="10" presetClass="entr" presetSubtype="0" fill="hold" grpId="0" nodeType="withEffect">
                                  <p:stCondLst>
                                    <p:cond delay="1000"/>
                                  </p:stCondLst>
                                  <p:childTnLst>
                                    <p:set>
                                      <p:cBhvr>
                                        <p:cTn id="285" dur="1" fill="hold">
                                          <p:stCondLst>
                                            <p:cond delay="0"/>
                                          </p:stCondLst>
                                        </p:cTn>
                                        <p:tgtEl>
                                          <p:spTgt spid="6"/>
                                        </p:tgtEl>
                                        <p:attrNameLst>
                                          <p:attrName>style.visibility</p:attrName>
                                        </p:attrNameLst>
                                      </p:cBhvr>
                                      <p:to>
                                        <p:strVal val="visible"/>
                                      </p:to>
                                    </p:set>
                                    <p:animEffect transition="in" filter="fade">
                                      <p:cBhvr>
                                        <p:cTn id="286" dur="500"/>
                                        <p:tgtEl>
                                          <p:spTgt spid="6"/>
                                        </p:tgtEl>
                                      </p:cBhvr>
                                    </p:animEffect>
                                  </p:childTnLst>
                                </p:cTn>
                              </p:par>
                              <p:par>
                                <p:cTn id="287" presetID="10" presetClass="entr" presetSubtype="0" fill="hold" grpId="0" nodeType="withEffect">
                                  <p:stCondLst>
                                    <p:cond delay="1500"/>
                                  </p:stCondLst>
                                  <p:childTnLst>
                                    <p:set>
                                      <p:cBhvr>
                                        <p:cTn id="288" dur="1" fill="hold">
                                          <p:stCondLst>
                                            <p:cond delay="0"/>
                                          </p:stCondLst>
                                        </p:cTn>
                                        <p:tgtEl>
                                          <p:spTgt spid="96"/>
                                        </p:tgtEl>
                                        <p:attrNameLst>
                                          <p:attrName>style.visibility</p:attrName>
                                        </p:attrNameLst>
                                      </p:cBhvr>
                                      <p:to>
                                        <p:strVal val="visible"/>
                                      </p:to>
                                    </p:set>
                                    <p:animEffect transition="in" filter="fade">
                                      <p:cBhvr>
                                        <p:cTn id="289" dur="250"/>
                                        <p:tgtEl>
                                          <p:spTgt spid="96"/>
                                        </p:tgtEl>
                                      </p:cBhvr>
                                    </p:animEffect>
                                  </p:childTnLst>
                                </p:cTn>
                              </p:par>
                              <p:par>
                                <p:cTn id="290" presetID="22" presetClass="entr" presetSubtype="8" fill="hold" nodeType="withEffect">
                                  <p:stCondLst>
                                    <p:cond delay="1500"/>
                                  </p:stCondLst>
                                  <p:childTnLst>
                                    <p:set>
                                      <p:cBhvr>
                                        <p:cTn id="291" dur="1" fill="hold">
                                          <p:stCondLst>
                                            <p:cond delay="0"/>
                                          </p:stCondLst>
                                        </p:cTn>
                                        <p:tgtEl>
                                          <p:spTgt spid="100"/>
                                        </p:tgtEl>
                                        <p:attrNameLst>
                                          <p:attrName>style.visibility</p:attrName>
                                        </p:attrNameLst>
                                      </p:cBhvr>
                                      <p:to>
                                        <p:strVal val="visible"/>
                                      </p:to>
                                    </p:set>
                                    <p:animEffect transition="in" filter="wipe(left)">
                                      <p:cBhvr>
                                        <p:cTn id="292" dur="1000"/>
                                        <p:tgtEl>
                                          <p:spTgt spid="100"/>
                                        </p:tgtEl>
                                      </p:cBhvr>
                                    </p:animEffect>
                                  </p:childTnLst>
                                </p:cTn>
                              </p:par>
                              <p:par>
                                <p:cTn id="293" presetID="10" presetClass="entr" presetSubtype="0" fill="hold" grpId="0" nodeType="withEffect">
                                  <p:stCondLst>
                                    <p:cond delay="500"/>
                                  </p:stCondLst>
                                  <p:childTnLst>
                                    <p:set>
                                      <p:cBhvr>
                                        <p:cTn id="294" dur="1" fill="hold">
                                          <p:stCondLst>
                                            <p:cond delay="0"/>
                                          </p:stCondLst>
                                        </p:cTn>
                                        <p:tgtEl>
                                          <p:spTgt spid="97"/>
                                        </p:tgtEl>
                                        <p:attrNameLst>
                                          <p:attrName>style.visibility</p:attrName>
                                        </p:attrNameLst>
                                      </p:cBhvr>
                                      <p:to>
                                        <p:strVal val="visible"/>
                                      </p:to>
                                    </p:set>
                                    <p:animEffect transition="in" filter="fade">
                                      <p:cBhvr>
                                        <p:cTn id="295" dur="250"/>
                                        <p:tgtEl>
                                          <p:spTgt spid="97"/>
                                        </p:tgtEl>
                                      </p:cBhvr>
                                    </p:animEffect>
                                  </p:childTnLst>
                                </p:cTn>
                              </p:par>
                              <p:par>
                                <p:cTn id="296" presetID="10" presetClass="entr" presetSubtype="0" fill="hold" grpId="0" nodeType="withEffect">
                                  <p:stCondLst>
                                    <p:cond delay="500"/>
                                  </p:stCondLst>
                                  <p:childTnLst>
                                    <p:set>
                                      <p:cBhvr>
                                        <p:cTn id="297" dur="1" fill="hold">
                                          <p:stCondLst>
                                            <p:cond delay="0"/>
                                          </p:stCondLst>
                                        </p:cTn>
                                        <p:tgtEl>
                                          <p:spTgt spid="101"/>
                                        </p:tgtEl>
                                        <p:attrNameLst>
                                          <p:attrName>style.visibility</p:attrName>
                                        </p:attrNameLst>
                                      </p:cBhvr>
                                      <p:to>
                                        <p:strVal val="visible"/>
                                      </p:to>
                                    </p:set>
                                    <p:animEffect transition="in" filter="fade">
                                      <p:cBhvr>
                                        <p:cTn id="298" dur="250"/>
                                        <p:tgtEl>
                                          <p:spTgt spid="101"/>
                                        </p:tgtEl>
                                      </p:cBhvr>
                                    </p:animEffect>
                                  </p:childTnLst>
                                </p:cTn>
                              </p:par>
                              <p:par>
                                <p:cTn id="299" presetID="63" presetClass="path" presetSubtype="0" repeatCount="indefinite" accel="50000" decel="50000" fill="hold" grpId="1" nodeType="withEffect">
                                  <p:stCondLst>
                                    <p:cond delay="500"/>
                                  </p:stCondLst>
                                  <p:childTnLst>
                                    <p:animMotion origin="layout" path="M -4.07455E-6 -4.99319E-8 L 0.16633 0.00023 " pathEditMode="relative" rAng="0" ptsTypes="AA">
                                      <p:cBhvr>
                                        <p:cTn id="300" dur="2000" fill="hold"/>
                                        <p:tgtEl>
                                          <p:spTgt spid="101"/>
                                        </p:tgtEl>
                                        <p:attrNameLst>
                                          <p:attrName>ppt_x</p:attrName>
                                          <p:attrName>ppt_y</p:attrName>
                                        </p:attrNameLst>
                                      </p:cBhvr>
                                      <p:rCtr x="8310" y="0"/>
                                    </p:animMotion>
                                  </p:childTnLst>
                                </p:cTn>
                              </p:par>
                              <p:par>
                                <p:cTn id="301" presetID="10" presetClass="entr" presetSubtype="0" fill="hold" grpId="0" nodeType="withEffect">
                                  <p:stCondLst>
                                    <p:cond delay="1000"/>
                                  </p:stCondLst>
                                  <p:childTnLst>
                                    <p:set>
                                      <p:cBhvr>
                                        <p:cTn id="302" dur="1" fill="hold">
                                          <p:stCondLst>
                                            <p:cond delay="0"/>
                                          </p:stCondLst>
                                        </p:cTn>
                                        <p:tgtEl>
                                          <p:spTgt spid="102"/>
                                        </p:tgtEl>
                                        <p:attrNameLst>
                                          <p:attrName>style.visibility</p:attrName>
                                        </p:attrNameLst>
                                      </p:cBhvr>
                                      <p:to>
                                        <p:strVal val="visible"/>
                                      </p:to>
                                    </p:set>
                                    <p:animEffect transition="in" filter="fade">
                                      <p:cBhvr>
                                        <p:cTn id="303" dur="250"/>
                                        <p:tgtEl>
                                          <p:spTgt spid="102"/>
                                        </p:tgtEl>
                                      </p:cBhvr>
                                    </p:animEffect>
                                  </p:childTnLst>
                                </p:cTn>
                              </p:par>
                              <p:par>
                                <p:cTn id="304" presetID="63" presetClass="path" presetSubtype="0" repeatCount="indefinite" accel="50000" decel="50000" fill="hold" grpId="1" nodeType="withEffect">
                                  <p:stCondLst>
                                    <p:cond delay="1000"/>
                                  </p:stCondLst>
                                  <p:childTnLst>
                                    <p:animMotion origin="layout" path="M 3.57416E-6 -3.0867E-6 L 0.16645 0.00046 " pathEditMode="relative" rAng="0" ptsTypes="AA">
                                      <p:cBhvr>
                                        <p:cTn id="305" dur="2000" fill="hold"/>
                                        <p:tgtEl>
                                          <p:spTgt spid="102"/>
                                        </p:tgtEl>
                                        <p:attrNameLst>
                                          <p:attrName>ppt_x</p:attrName>
                                          <p:attrName>ppt_y</p:attrName>
                                        </p:attrNameLst>
                                      </p:cBhvr>
                                      <p:rCtr x="8323" y="23"/>
                                    </p:animMotion>
                                  </p:childTnLst>
                                </p:cTn>
                              </p:par>
                              <p:par>
                                <p:cTn id="306" presetID="22" presetClass="entr" presetSubtype="8" fill="hold" grpId="0" nodeType="withEffect">
                                  <p:stCondLst>
                                    <p:cond delay="2500"/>
                                  </p:stCondLst>
                                  <p:childTnLst>
                                    <p:set>
                                      <p:cBhvr>
                                        <p:cTn id="307" dur="1" fill="hold">
                                          <p:stCondLst>
                                            <p:cond delay="0"/>
                                          </p:stCondLst>
                                        </p:cTn>
                                        <p:tgtEl>
                                          <p:spTgt spid="33"/>
                                        </p:tgtEl>
                                        <p:attrNameLst>
                                          <p:attrName>style.visibility</p:attrName>
                                        </p:attrNameLst>
                                      </p:cBhvr>
                                      <p:to>
                                        <p:strVal val="visible"/>
                                      </p:to>
                                    </p:set>
                                    <p:animEffect transition="in" filter="wipe(left)">
                                      <p:cBhvr>
                                        <p:cTn id="308" dur="500"/>
                                        <p:tgtEl>
                                          <p:spTgt spid="33"/>
                                        </p:tgtEl>
                                      </p:cBhvr>
                                    </p:animEffect>
                                  </p:childTnLst>
                                </p:cTn>
                              </p:par>
                            </p:childTnLst>
                          </p:cTn>
                        </p:par>
                        <p:par>
                          <p:cTn id="309" fill="hold">
                            <p:stCondLst>
                              <p:cond delay="7250"/>
                            </p:stCondLst>
                            <p:childTnLst>
                              <p:par>
                                <p:cTn id="310" presetID="10" presetClass="entr" presetSubtype="0" fill="hold" grpId="0" nodeType="afterEffect">
                                  <p:stCondLst>
                                    <p:cond delay="0"/>
                                  </p:stCondLst>
                                  <p:childTnLst>
                                    <p:set>
                                      <p:cBhvr>
                                        <p:cTn id="311" dur="1" fill="hold">
                                          <p:stCondLst>
                                            <p:cond delay="0"/>
                                          </p:stCondLst>
                                        </p:cTn>
                                        <p:tgtEl>
                                          <p:spTgt spid="49"/>
                                        </p:tgtEl>
                                        <p:attrNameLst>
                                          <p:attrName>style.visibility</p:attrName>
                                        </p:attrNameLst>
                                      </p:cBhvr>
                                      <p:to>
                                        <p:strVal val="visible"/>
                                      </p:to>
                                    </p:set>
                                    <p:animEffect transition="in" filter="fade">
                                      <p:cBhvr>
                                        <p:cTn id="312" dur="500"/>
                                        <p:tgtEl>
                                          <p:spTgt spid="49"/>
                                        </p:tgtEl>
                                      </p:cBhvr>
                                    </p:animEffect>
                                  </p:childTnLst>
                                </p:cTn>
                              </p:par>
                            </p:childTnLst>
                          </p:cTn>
                        </p:par>
                        <p:par>
                          <p:cTn id="313" fill="hold">
                            <p:stCondLst>
                              <p:cond delay="7750"/>
                            </p:stCondLst>
                            <p:childTnLst>
                              <p:par>
                                <p:cTn id="314" presetID="22" presetClass="entr" presetSubtype="8" fill="hold" grpId="0" nodeType="afterEffect">
                                  <p:stCondLst>
                                    <p:cond delay="0"/>
                                  </p:stCondLst>
                                  <p:childTnLst>
                                    <p:set>
                                      <p:cBhvr>
                                        <p:cTn id="315" dur="1" fill="hold">
                                          <p:stCondLst>
                                            <p:cond delay="0"/>
                                          </p:stCondLst>
                                        </p:cTn>
                                        <p:tgtEl>
                                          <p:spTgt spid="112"/>
                                        </p:tgtEl>
                                        <p:attrNameLst>
                                          <p:attrName>style.visibility</p:attrName>
                                        </p:attrNameLst>
                                      </p:cBhvr>
                                      <p:to>
                                        <p:strVal val="visible"/>
                                      </p:to>
                                    </p:set>
                                    <p:animEffect transition="in" filter="wipe(left)">
                                      <p:cBhvr>
                                        <p:cTn id="316" dur="500"/>
                                        <p:tgtEl>
                                          <p:spTgt spid="112"/>
                                        </p:tgtEl>
                                      </p:cBhvr>
                                    </p:animEffect>
                                  </p:childTnLst>
                                </p:cTn>
                              </p:par>
                            </p:childTnLst>
                          </p:cTn>
                        </p:par>
                        <p:par>
                          <p:cTn id="317" fill="hold">
                            <p:stCondLst>
                              <p:cond delay="8250"/>
                            </p:stCondLst>
                            <p:childTnLst>
                              <p:par>
                                <p:cTn id="318" presetID="10" presetClass="entr" presetSubtype="0" fill="hold" grpId="0" nodeType="afterEffect">
                                  <p:stCondLst>
                                    <p:cond delay="0"/>
                                  </p:stCondLst>
                                  <p:childTnLst>
                                    <p:set>
                                      <p:cBhvr>
                                        <p:cTn id="319" dur="1" fill="hold">
                                          <p:stCondLst>
                                            <p:cond delay="0"/>
                                          </p:stCondLst>
                                        </p:cTn>
                                        <p:tgtEl>
                                          <p:spTgt spid="163"/>
                                        </p:tgtEl>
                                        <p:attrNameLst>
                                          <p:attrName>style.visibility</p:attrName>
                                        </p:attrNameLst>
                                      </p:cBhvr>
                                      <p:to>
                                        <p:strVal val="visible"/>
                                      </p:to>
                                    </p:set>
                                    <p:animEffect transition="in" filter="fade">
                                      <p:cBhvr>
                                        <p:cTn id="320" dur="250"/>
                                        <p:tgtEl>
                                          <p:spTgt spid="163"/>
                                        </p:tgtEl>
                                      </p:cBhvr>
                                    </p:animEffect>
                                  </p:childTnLst>
                                </p:cTn>
                              </p:par>
                            </p:childTnLst>
                          </p:cTn>
                        </p:par>
                        <p:par>
                          <p:cTn id="321" fill="hold">
                            <p:stCondLst>
                              <p:cond delay="8500"/>
                            </p:stCondLst>
                            <p:childTnLst>
                              <p:par>
                                <p:cTn id="322" presetID="10" presetClass="entr" presetSubtype="0" fill="hold" grpId="0" nodeType="afterEffect">
                                  <p:stCondLst>
                                    <p:cond delay="0"/>
                                  </p:stCondLst>
                                  <p:childTnLst>
                                    <p:set>
                                      <p:cBhvr>
                                        <p:cTn id="323" dur="1" fill="hold">
                                          <p:stCondLst>
                                            <p:cond delay="0"/>
                                          </p:stCondLst>
                                        </p:cTn>
                                        <p:tgtEl>
                                          <p:spTgt spid="164"/>
                                        </p:tgtEl>
                                        <p:attrNameLst>
                                          <p:attrName>style.visibility</p:attrName>
                                        </p:attrNameLst>
                                      </p:cBhvr>
                                      <p:to>
                                        <p:strVal val="visible"/>
                                      </p:to>
                                    </p:set>
                                    <p:animEffect transition="in" filter="fade">
                                      <p:cBhvr>
                                        <p:cTn id="324" dur="250"/>
                                        <p:tgtEl>
                                          <p:spTgt spid="164"/>
                                        </p:tgtEl>
                                      </p:cBhvr>
                                    </p:animEffect>
                                  </p:childTnLst>
                                </p:cTn>
                              </p:par>
                            </p:childTnLst>
                          </p:cTn>
                        </p:par>
                        <p:par>
                          <p:cTn id="325" fill="hold">
                            <p:stCondLst>
                              <p:cond delay="8750"/>
                            </p:stCondLst>
                            <p:childTnLst>
                              <p:par>
                                <p:cTn id="326" presetID="10" presetClass="entr" presetSubtype="0" fill="hold" grpId="0" nodeType="afterEffect">
                                  <p:stCondLst>
                                    <p:cond delay="1000"/>
                                  </p:stCondLst>
                                  <p:childTnLst>
                                    <p:set>
                                      <p:cBhvr>
                                        <p:cTn id="327" dur="1" fill="hold">
                                          <p:stCondLst>
                                            <p:cond delay="0"/>
                                          </p:stCondLst>
                                        </p:cTn>
                                        <p:tgtEl>
                                          <p:spTgt spid="161"/>
                                        </p:tgtEl>
                                        <p:attrNameLst>
                                          <p:attrName>style.visibility</p:attrName>
                                        </p:attrNameLst>
                                      </p:cBhvr>
                                      <p:to>
                                        <p:strVal val="visible"/>
                                      </p:to>
                                    </p:set>
                                    <p:animEffect transition="in" filter="fade">
                                      <p:cBhvr>
                                        <p:cTn id="328" dur="250"/>
                                        <p:tgtEl>
                                          <p:spTgt spid="161"/>
                                        </p:tgtEl>
                                      </p:cBhvr>
                                    </p:animEffect>
                                  </p:childTnLst>
                                </p:cTn>
                              </p:par>
                              <p:par>
                                <p:cTn id="329" presetID="22" presetClass="entr" presetSubtype="8" fill="hold" nodeType="withEffect">
                                  <p:stCondLst>
                                    <p:cond delay="1000"/>
                                  </p:stCondLst>
                                  <p:childTnLst>
                                    <p:set>
                                      <p:cBhvr>
                                        <p:cTn id="330" dur="1" fill="hold">
                                          <p:stCondLst>
                                            <p:cond delay="0"/>
                                          </p:stCondLst>
                                        </p:cTn>
                                        <p:tgtEl>
                                          <p:spTgt spid="165"/>
                                        </p:tgtEl>
                                        <p:attrNameLst>
                                          <p:attrName>style.visibility</p:attrName>
                                        </p:attrNameLst>
                                      </p:cBhvr>
                                      <p:to>
                                        <p:strVal val="visible"/>
                                      </p:to>
                                    </p:set>
                                    <p:animEffect transition="in" filter="wipe(left)">
                                      <p:cBhvr>
                                        <p:cTn id="331" dur="1000"/>
                                        <p:tgtEl>
                                          <p:spTgt spid="165"/>
                                        </p:tgtEl>
                                      </p:cBhvr>
                                    </p:animEffect>
                                  </p:childTnLst>
                                </p:cTn>
                              </p:par>
                            </p:childTnLst>
                          </p:cTn>
                        </p:par>
                        <p:par>
                          <p:cTn id="332" fill="hold">
                            <p:stCondLst>
                              <p:cond delay="10750"/>
                            </p:stCondLst>
                            <p:childTnLst>
                              <p:par>
                                <p:cTn id="333" presetID="10" presetClass="entr" presetSubtype="0" fill="hold" grpId="0" nodeType="afterEffect">
                                  <p:stCondLst>
                                    <p:cond delay="0"/>
                                  </p:stCondLst>
                                  <p:childTnLst>
                                    <p:set>
                                      <p:cBhvr>
                                        <p:cTn id="334" dur="1" fill="hold">
                                          <p:stCondLst>
                                            <p:cond delay="0"/>
                                          </p:stCondLst>
                                        </p:cTn>
                                        <p:tgtEl>
                                          <p:spTgt spid="162"/>
                                        </p:tgtEl>
                                        <p:attrNameLst>
                                          <p:attrName>style.visibility</p:attrName>
                                        </p:attrNameLst>
                                      </p:cBhvr>
                                      <p:to>
                                        <p:strVal val="visible"/>
                                      </p:to>
                                    </p:set>
                                    <p:animEffect transition="in" filter="fade">
                                      <p:cBhvr>
                                        <p:cTn id="335" dur="250"/>
                                        <p:tgtEl>
                                          <p:spTgt spid="162"/>
                                        </p:tgtEl>
                                      </p:cBhvr>
                                    </p:animEffect>
                                  </p:childTnLst>
                                </p:cTn>
                              </p:par>
                            </p:childTnLst>
                          </p:cTn>
                        </p:par>
                        <p:par>
                          <p:cTn id="336" fill="hold">
                            <p:stCondLst>
                              <p:cond delay="11000"/>
                            </p:stCondLst>
                            <p:childTnLst>
                              <p:par>
                                <p:cTn id="337" presetID="10" presetClass="entr" presetSubtype="0" fill="hold" grpId="0" nodeType="afterEffect">
                                  <p:stCondLst>
                                    <p:cond delay="0"/>
                                  </p:stCondLst>
                                  <p:childTnLst>
                                    <p:set>
                                      <p:cBhvr>
                                        <p:cTn id="338" dur="1" fill="hold">
                                          <p:stCondLst>
                                            <p:cond delay="0"/>
                                          </p:stCondLst>
                                        </p:cTn>
                                        <p:tgtEl>
                                          <p:spTgt spid="166"/>
                                        </p:tgtEl>
                                        <p:attrNameLst>
                                          <p:attrName>style.visibility</p:attrName>
                                        </p:attrNameLst>
                                      </p:cBhvr>
                                      <p:to>
                                        <p:strVal val="visible"/>
                                      </p:to>
                                    </p:set>
                                    <p:animEffect transition="in" filter="fade">
                                      <p:cBhvr>
                                        <p:cTn id="339" dur="250"/>
                                        <p:tgtEl>
                                          <p:spTgt spid="166"/>
                                        </p:tgtEl>
                                      </p:cBhvr>
                                    </p:animEffect>
                                  </p:childTnLst>
                                </p:cTn>
                              </p:par>
                              <p:par>
                                <p:cTn id="340" presetID="63" presetClass="path" presetSubtype="0" repeatCount="indefinite" accel="50000" decel="50000" fill="hold" grpId="1" nodeType="withEffect">
                                  <p:stCondLst>
                                    <p:cond delay="0"/>
                                  </p:stCondLst>
                                  <p:childTnLst>
                                    <p:animMotion origin="layout" path="M -2.88486E-6 -3.57694E-6 L 0.35397 -3.57694E-6 " pathEditMode="relative" rAng="0" ptsTypes="AA">
                                      <p:cBhvr>
                                        <p:cTn id="341" dur="2000" fill="hold"/>
                                        <p:tgtEl>
                                          <p:spTgt spid="166"/>
                                        </p:tgtEl>
                                        <p:attrNameLst>
                                          <p:attrName>ppt_x</p:attrName>
                                          <p:attrName>ppt_y</p:attrName>
                                        </p:attrNameLst>
                                      </p:cBhvr>
                                      <p:rCtr x="17692" y="0"/>
                                    </p:animMotion>
                                  </p:childTnLst>
                                </p:cTn>
                              </p:par>
                              <p:par>
                                <p:cTn id="342" presetID="10" presetClass="entr" presetSubtype="0" fill="hold" grpId="0" nodeType="withEffect">
                                  <p:stCondLst>
                                    <p:cond delay="500"/>
                                  </p:stCondLst>
                                  <p:childTnLst>
                                    <p:set>
                                      <p:cBhvr>
                                        <p:cTn id="343" dur="1" fill="hold">
                                          <p:stCondLst>
                                            <p:cond delay="0"/>
                                          </p:stCondLst>
                                        </p:cTn>
                                        <p:tgtEl>
                                          <p:spTgt spid="167"/>
                                        </p:tgtEl>
                                        <p:attrNameLst>
                                          <p:attrName>style.visibility</p:attrName>
                                        </p:attrNameLst>
                                      </p:cBhvr>
                                      <p:to>
                                        <p:strVal val="visible"/>
                                      </p:to>
                                    </p:set>
                                    <p:animEffect transition="in" filter="fade">
                                      <p:cBhvr>
                                        <p:cTn id="344" dur="250"/>
                                        <p:tgtEl>
                                          <p:spTgt spid="167"/>
                                        </p:tgtEl>
                                      </p:cBhvr>
                                    </p:animEffect>
                                  </p:childTnLst>
                                </p:cTn>
                              </p:par>
                              <p:par>
                                <p:cTn id="345" presetID="10" presetClass="entr" presetSubtype="0" fill="hold" grpId="0" nodeType="withEffect">
                                  <p:stCondLst>
                                    <p:cond delay="500"/>
                                  </p:stCondLst>
                                  <p:childTnLst>
                                    <p:set>
                                      <p:cBhvr>
                                        <p:cTn id="346" dur="1" fill="hold">
                                          <p:stCondLst>
                                            <p:cond delay="0"/>
                                          </p:stCondLst>
                                        </p:cTn>
                                        <p:tgtEl>
                                          <p:spTgt spid="84"/>
                                        </p:tgtEl>
                                        <p:attrNameLst>
                                          <p:attrName>style.visibility</p:attrName>
                                        </p:attrNameLst>
                                      </p:cBhvr>
                                      <p:to>
                                        <p:strVal val="visible"/>
                                      </p:to>
                                    </p:set>
                                    <p:animEffect transition="in" filter="fade">
                                      <p:cBhvr>
                                        <p:cTn id="347" dur="250"/>
                                        <p:tgtEl>
                                          <p:spTgt spid="84"/>
                                        </p:tgtEl>
                                      </p:cBhvr>
                                    </p:animEffect>
                                  </p:childTnLst>
                                </p:cTn>
                              </p:par>
                              <p:par>
                                <p:cTn id="348" presetID="10" presetClass="entr" presetSubtype="0" fill="hold" grpId="0" nodeType="withEffect">
                                  <p:stCondLst>
                                    <p:cond delay="500"/>
                                  </p:stCondLst>
                                  <p:childTnLst>
                                    <p:set>
                                      <p:cBhvr>
                                        <p:cTn id="349" dur="1" fill="hold">
                                          <p:stCondLst>
                                            <p:cond delay="0"/>
                                          </p:stCondLst>
                                        </p:cTn>
                                        <p:tgtEl>
                                          <p:spTgt spid="85"/>
                                        </p:tgtEl>
                                        <p:attrNameLst>
                                          <p:attrName>style.visibility</p:attrName>
                                        </p:attrNameLst>
                                      </p:cBhvr>
                                      <p:to>
                                        <p:strVal val="visible"/>
                                      </p:to>
                                    </p:set>
                                    <p:animEffect transition="in" filter="fade">
                                      <p:cBhvr>
                                        <p:cTn id="350" dur="250"/>
                                        <p:tgtEl>
                                          <p:spTgt spid="85"/>
                                        </p:tgtEl>
                                      </p:cBhvr>
                                    </p:animEffect>
                                  </p:childTnLst>
                                </p:cTn>
                              </p:par>
                              <p:par>
                                <p:cTn id="351" presetID="10" presetClass="entr" presetSubtype="0" fill="hold" grpId="0" nodeType="withEffect">
                                  <p:stCondLst>
                                    <p:cond delay="1500"/>
                                  </p:stCondLst>
                                  <p:childTnLst>
                                    <p:set>
                                      <p:cBhvr>
                                        <p:cTn id="352" dur="1" fill="hold">
                                          <p:stCondLst>
                                            <p:cond delay="0"/>
                                          </p:stCondLst>
                                        </p:cTn>
                                        <p:tgtEl>
                                          <p:spTgt spid="82"/>
                                        </p:tgtEl>
                                        <p:attrNameLst>
                                          <p:attrName>style.visibility</p:attrName>
                                        </p:attrNameLst>
                                      </p:cBhvr>
                                      <p:to>
                                        <p:strVal val="visible"/>
                                      </p:to>
                                    </p:set>
                                    <p:animEffect transition="in" filter="fade">
                                      <p:cBhvr>
                                        <p:cTn id="353" dur="250"/>
                                        <p:tgtEl>
                                          <p:spTgt spid="82"/>
                                        </p:tgtEl>
                                      </p:cBhvr>
                                    </p:animEffect>
                                  </p:childTnLst>
                                </p:cTn>
                              </p:par>
                              <p:par>
                                <p:cTn id="354" presetID="22" presetClass="entr" presetSubtype="8" fill="hold" nodeType="withEffect">
                                  <p:stCondLst>
                                    <p:cond delay="1500"/>
                                  </p:stCondLst>
                                  <p:childTnLst>
                                    <p:set>
                                      <p:cBhvr>
                                        <p:cTn id="355" dur="1" fill="hold">
                                          <p:stCondLst>
                                            <p:cond delay="0"/>
                                          </p:stCondLst>
                                        </p:cTn>
                                        <p:tgtEl>
                                          <p:spTgt spid="86"/>
                                        </p:tgtEl>
                                        <p:attrNameLst>
                                          <p:attrName>style.visibility</p:attrName>
                                        </p:attrNameLst>
                                      </p:cBhvr>
                                      <p:to>
                                        <p:strVal val="visible"/>
                                      </p:to>
                                    </p:set>
                                    <p:animEffect transition="in" filter="wipe(left)">
                                      <p:cBhvr>
                                        <p:cTn id="356" dur="1000"/>
                                        <p:tgtEl>
                                          <p:spTgt spid="86"/>
                                        </p:tgtEl>
                                      </p:cBhvr>
                                    </p:animEffect>
                                  </p:childTnLst>
                                </p:cTn>
                              </p:par>
                              <p:par>
                                <p:cTn id="357" presetID="10" presetClass="entr" presetSubtype="0" fill="hold" grpId="0" nodeType="withEffect">
                                  <p:stCondLst>
                                    <p:cond delay="500"/>
                                  </p:stCondLst>
                                  <p:childTnLst>
                                    <p:set>
                                      <p:cBhvr>
                                        <p:cTn id="358" dur="1" fill="hold">
                                          <p:stCondLst>
                                            <p:cond delay="0"/>
                                          </p:stCondLst>
                                        </p:cTn>
                                        <p:tgtEl>
                                          <p:spTgt spid="83"/>
                                        </p:tgtEl>
                                        <p:attrNameLst>
                                          <p:attrName>style.visibility</p:attrName>
                                        </p:attrNameLst>
                                      </p:cBhvr>
                                      <p:to>
                                        <p:strVal val="visible"/>
                                      </p:to>
                                    </p:set>
                                    <p:animEffect transition="in" filter="fade">
                                      <p:cBhvr>
                                        <p:cTn id="359" dur="250"/>
                                        <p:tgtEl>
                                          <p:spTgt spid="83"/>
                                        </p:tgtEl>
                                      </p:cBhvr>
                                    </p:animEffect>
                                  </p:childTnLst>
                                </p:cTn>
                              </p:par>
                              <p:par>
                                <p:cTn id="360" presetID="10" presetClass="entr" presetSubtype="0" fill="hold" grpId="0" nodeType="withEffect">
                                  <p:stCondLst>
                                    <p:cond delay="500"/>
                                  </p:stCondLst>
                                  <p:childTnLst>
                                    <p:set>
                                      <p:cBhvr>
                                        <p:cTn id="361" dur="1" fill="hold">
                                          <p:stCondLst>
                                            <p:cond delay="0"/>
                                          </p:stCondLst>
                                        </p:cTn>
                                        <p:tgtEl>
                                          <p:spTgt spid="87"/>
                                        </p:tgtEl>
                                        <p:attrNameLst>
                                          <p:attrName>style.visibility</p:attrName>
                                        </p:attrNameLst>
                                      </p:cBhvr>
                                      <p:to>
                                        <p:strVal val="visible"/>
                                      </p:to>
                                    </p:set>
                                    <p:animEffect transition="in" filter="fade">
                                      <p:cBhvr>
                                        <p:cTn id="362" dur="250"/>
                                        <p:tgtEl>
                                          <p:spTgt spid="87"/>
                                        </p:tgtEl>
                                      </p:cBhvr>
                                    </p:animEffect>
                                  </p:childTnLst>
                                </p:cTn>
                              </p:par>
                              <p:par>
                                <p:cTn id="363" presetID="63" presetClass="path" presetSubtype="0" repeatCount="indefinite" accel="50000" decel="50000" fill="hold" grpId="1" nodeType="withEffect">
                                  <p:stCondLst>
                                    <p:cond delay="500"/>
                                  </p:stCondLst>
                                  <p:childTnLst>
                                    <p:animMotion origin="layout" path="M 1.22287E-6 -4.48025E-6 L 0.16569 0.00182 " pathEditMode="relative" rAng="0" ptsTypes="AA">
                                      <p:cBhvr>
                                        <p:cTn id="364" dur="2000" fill="hold"/>
                                        <p:tgtEl>
                                          <p:spTgt spid="87"/>
                                        </p:tgtEl>
                                        <p:attrNameLst>
                                          <p:attrName>ppt_x</p:attrName>
                                          <p:attrName>ppt_y</p:attrName>
                                        </p:attrNameLst>
                                      </p:cBhvr>
                                      <p:rCtr x="8284" y="91"/>
                                    </p:animMotion>
                                  </p:childTnLst>
                                </p:cTn>
                              </p:par>
                              <p:par>
                                <p:cTn id="365" presetID="10" presetClass="entr" presetSubtype="0" fill="hold" grpId="0" nodeType="withEffect">
                                  <p:stCondLst>
                                    <p:cond delay="1000"/>
                                  </p:stCondLst>
                                  <p:childTnLst>
                                    <p:set>
                                      <p:cBhvr>
                                        <p:cTn id="366" dur="1" fill="hold">
                                          <p:stCondLst>
                                            <p:cond delay="0"/>
                                          </p:stCondLst>
                                        </p:cTn>
                                        <p:tgtEl>
                                          <p:spTgt spid="88"/>
                                        </p:tgtEl>
                                        <p:attrNameLst>
                                          <p:attrName>style.visibility</p:attrName>
                                        </p:attrNameLst>
                                      </p:cBhvr>
                                      <p:to>
                                        <p:strVal val="visible"/>
                                      </p:to>
                                    </p:set>
                                    <p:animEffect transition="in" filter="fade">
                                      <p:cBhvr>
                                        <p:cTn id="367" dur="250"/>
                                        <p:tgtEl>
                                          <p:spTgt spid="88"/>
                                        </p:tgtEl>
                                      </p:cBhvr>
                                    </p:animEffect>
                                  </p:childTnLst>
                                </p:cTn>
                              </p:par>
                              <p:par>
                                <p:cTn id="368" presetID="63" presetClass="path" presetSubtype="0" repeatCount="indefinite" accel="50000" decel="50000" fill="hold" grpId="1" nodeType="withEffect">
                                  <p:stCondLst>
                                    <p:cond delay="1000"/>
                                  </p:stCondLst>
                                  <p:childTnLst>
                                    <p:animMotion origin="layout" path="M -1.12841E-6 2.48298E-6 L 0.16556 0.00022 " pathEditMode="relative" rAng="0" ptsTypes="AA">
                                      <p:cBhvr>
                                        <p:cTn id="369" dur="2000" fill="hold"/>
                                        <p:tgtEl>
                                          <p:spTgt spid="88"/>
                                        </p:tgtEl>
                                        <p:attrNameLst>
                                          <p:attrName>ppt_x</p:attrName>
                                          <p:attrName>ppt_y</p:attrName>
                                        </p:attrNameLst>
                                      </p:cBhvr>
                                      <p:rCtr x="8272" y="0"/>
                                    </p:animMotion>
                                  </p:childTnLst>
                                </p:cTn>
                              </p:par>
                              <p:par>
                                <p:cTn id="370" presetID="63" presetClass="path" presetSubtype="0" repeatCount="indefinite" accel="50000" decel="50000" fill="hold" grpId="1" nodeType="withEffect">
                                  <p:stCondLst>
                                    <p:cond delay="500"/>
                                  </p:stCondLst>
                                  <p:childTnLst>
                                    <p:animMotion origin="layout" path="M 4.76385E-6 3.38629E-6 L 0.35435 3.38629E-6 " pathEditMode="relative" rAng="0" ptsTypes="AA">
                                      <p:cBhvr>
                                        <p:cTn id="371" dur="2000" fill="hold"/>
                                        <p:tgtEl>
                                          <p:spTgt spid="167"/>
                                        </p:tgtEl>
                                        <p:attrNameLst>
                                          <p:attrName>ppt_x</p:attrName>
                                          <p:attrName>ppt_y</p:attrName>
                                        </p:attrNameLst>
                                      </p:cBhvr>
                                      <p:rCtr x="17718" y="0"/>
                                    </p:animMotion>
                                  </p:childTnLst>
                                </p:cTn>
                              </p:par>
                              <p:par>
                                <p:cTn id="372" presetID="10" presetClass="entr" presetSubtype="0" fill="hold" grpId="0" nodeType="withEffect">
                                  <p:stCondLst>
                                    <p:cond delay="1000"/>
                                  </p:stCondLst>
                                  <p:childTnLst>
                                    <p:set>
                                      <p:cBhvr>
                                        <p:cTn id="373" dur="1" fill="hold">
                                          <p:stCondLst>
                                            <p:cond delay="0"/>
                                          </p:stCondLst>
                                        </p:cTn>
                                        <p:tgtEl>
                                          <p:spTgt spid="31"/>
                                        </p:tgtEl>
                                        <p:attrNameLst>
                                          <p:attrName>style.visibility</p:attrName>
                                        </p:attrNameLst>
                                      </p:cBhvr>
                                      <p:to>
                                        <p:strVal val="visible"/>
                                      </p:to>
                                    </p:set>
                                    <p:animEffect transition="in" filter="fade">
                                      <p:cBhvr>
                                        <p:cTn id="3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1" grpId="0" animBg="1"/>
      <p:bldP spid="54" grpId="0" animBg="1"/>
      <p:bldP spid="54" grpId="1" animBg="1"/>
      <p:bldP spid="55" grpId="0" animBg="1"/>
      <p:bldP spid="55" grpId="1" animBg="1"/>
      <p:bldP spid="36" grpId="0" animBg="1"/>
      <p:bldP spid="36" grpId="1" animBg="1"/>
      <p:bldP spid="37" grpId="0" animBg="1"/>
      <p:bldP spid="37" grpId="1" animBg="1"/>
      <p:bldP spid="33" grpId="0" animBg="1"/>
      <p:bldP spid="35" grpId="0" animBg="1"/>
      <p:bldP spid="41" grpId="0" animBg="1"/>
      <p:bldP spid="42" grpId="0"/>
      <p:bldP spid="49" grpId="0"/>
      <p:bldP spid="6" grpId="0" animBg="1"/>
      <p:bldP spid="31" grpId="0" animBg="1"/>
      <p:bldP spid="14" grpId="0"/>
      <p:bldP spid="14" grpId="1"/>
      <p:bldP spid="68" grpId="0" animBg="1"/>
      <p:bldP spid="68" grpId="1" animBg="1"/>
      <p:bldP spid="69" grpId="0" animBg="1"/>
      <p:bldP spid="69" grpId="1" animBg="1"/>
      <p:bldP spid="70" grpId="0" animBg="1"/>
      <p:bldP spid="70" grpId="1" animBg="1"/>
      <p:bldP spid="71" grpId="0" animBg="1"/>
      <p:bldP spid="71" grpId="1" animBg="1"/>
      <p:bldP spid="73" grpId="0" animBg="1"/>
      <p:bldP spid="73" grpId="1" animBg="1"/>
      <p:bldP spid="73" grpId="2" animBg="1"/>
      <p:bldP spid="74" grpId="0" animBg="1"/>
      <p:bldP spid="74" grpId="1" animBg="1"/>
      <p:bldP spid="74" grpId="2" animBg="1"/>
      <p:bldP spid="75" grpId="0" animBg="1"/>
      <p:bldP spid="75" grpId="1" animBg="1"/>
      <p:bldP spid="76" grpId="0" animBg="1"/>
      <p:bldP spid="76" grpId="1" animBg="1"/>
      <p:bldP spid="77" grpId="0" animBg="1"/>
      <p:bldP spid="77" grpId="1" animBg="1"/>
      <p:bldP spid="78" grpId="0" animBg="1"/>
      <p:bldP spid="78" grpId="1" animBg="1"/>
      <p:bldP spid="80" grpId="0" animBg="1"/>
      <p:bldP spid="80" grpId="1" animBg="1"/>
      <p:bldP spid="80" grpId="2" animBg="1"/>
      <p:bldP spid="81" grpId="0" animBg="1"/>
      <p:bldP spid="81" grpId="1" animBg="1"/>
      <p:bldP spid="81" grpId="2" animBg="1"/>
      <p:bldP spid="89" grpId="0" animBg="1"/>
      <p:bldP spid="89" grpId="1" animBg="1"/>
      <p:bldP spid="90" grpId="0" animBg="1"/>
      <p:bldP spid="90" grpId="1" animBg="1"/>
      <p:bldP spid="91" grpId="0" animBg="1"/>
      <p:bldP spid="91" grpId="1" animBg="1"/>
      <p:bldP spid="92" grpId="0" animBg="1"/>
      <p:bldP spid="92" grpId="1" animBg="1"/>
      <p:bldP spid="94" grpId="0" animBg="1"/>
      <p:bldP spid="94" grpId="1" animBg="1"/>
      <p:bldP spid="94" grpId="2" animBg="1"/>
      <p:bldP spid="95" grpId="0" animBg="1"/>
      <p:bldP spid="95" grpId="1" animBg="1"/>
      <p:bldP spid="95" grpId="2" animBg="1"/>
      <p:bldP spid="103" grpId="0" animBg="1"/>
      <p:bldP spid="103" grpId="1" animBg="1"/>
      <p:bldP spid="104" grpId="0" animBg="1"/>
      <p:bldP spid="104" grpId="1" animBg="1"/>
      <p:bldP spid="105" grpId="0" animBg="1"/>
      <p:bldP spid="105" grpId="1" animBg="1"/>
      <p:bldP spid="106" grpId="0" animBg="1"/>
      <p:bldP spid="106" grpId="1" animBg="1"/>
      <p:bldP spid="108" grpId="0" animBg="1"/>
      <p:bldP spid="108" grpId="1" animBg="1"/>
      <p:bldP spid="108" grpId="2" animBg="1"/>
      <p:bldP spid="109" grpId="0" animBg="1"/>
      <p:bldP spid="109" grpId="1" animBg="1"/>
      <p:bldP spid="109" grpId="2" animBg="1"/>
      <p:bldP spid="152" grpId="0" animBg="1"/>
      <p:bldP spid="153" grpId="0" animBg="1"/>
      <p:bldP spid="154" grpId="0" animBg="1"/>
      <p:bldP spid="155" grpId="0" animBg="1"/>
      <p:bldP spid="157" grpId="0" animBg="1"/>
      <p:bldP spid="157" grpId="1" animBg="1"/>
      <p:bldP spid="158" grpId="0" animBg="1"/>
      <p:bldP spid="158" grpId="1" animBg="1"/>
      <p:bldP spid="161" grpId="0" animBg="1"/>
      <p:bldP spid="162" grpId="0" animBg="1"/>
      <p:bldP spid="163" grpId="0" animBg="1"/>
      <p:bldP spid="164" grpId="0" animBg="1"/>
      <p:bldP spid="166" grpId="0" animBg="1"/>
      <p:bldP spid="166" grpId="1" animBg="1"/>
      <p:bldP spid="167" grpId="0" animBg="1"/>
      <p:bldP spid="167" grpId="1" animBg="1"/>
      <p:bldP spid="82" grpId="0" animBg="1"/>
      <p:bldP spid="83" grpId="0" animBg="1"/>
      <p:bldP spid="84" grpId="0" animBg="1"/>
      <p:bldP spid="85" grpId="0" animBg="1"/>
      <p:bldP spid="87" grpId="0" animBg="1"/>
      <p:bldP spid="87" grpId="1" animBg="1"/>
      <p:bldP spid="88" grpId="0" animBg="1"/>
      <p:bldP spid="88" grpId="1" animBg="1"/>
      <p:bldP spid="96" grpId="0" animBg="1"/>
      <p:bldP spid="97" grpId="0" animBg="1"/>
      <p:bldP spid="98" grpId="0" animBg="1"/>
      <p:bldP spid="99" grpId="0" animBg="1"/>
      <p:bldP spid="101" grpId="0" animBg="1"/>
      <p:bldP spid="101" grpId="1" animBg="1"/>
      <p:bldP spid="102" grpId="0" animBg="1"/>
      <p:bldP spid="102" grpId="1" animBg="1"/>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Azure Traffic Manager</a:t>
            </a:r>
          </a:p>
        </p:txBody>
      </p:sp>
      <p:sp>
        <p:nvSpPr>
          <p:cNvPr id="19" name="Content Placeholder 18"/>
          <p:cNvSpPr>
            <a:spLocks noGrp="1"/>
          </p:cNvSpPr>
          <p:nvPr>
            <p:ph type="body" sz="quarter" idx="10"/>
          </p:nvPr>
        </p:nvSpPr>
        <p:spPr>
          <a:xfrm>
            <a:off x="516572" y="1420812"/>
            <a:ext cx="11155680" cy="849441"/>
          </a:xfrm>
        </p:spPr>
        <p:txBody>
          <a:bodyPr/>
          <a:lstStyle/>
          <a:p>
            <a:r>
              <a:rPr lang="en-US" sz="2400" dirty="0"/>
              <a:t>Direct users to the </a:t>
            </a:r>
            <a:r>
              <a:rPr lang="en-US" sz="2400" dirty="0" smtClean="0"/>
              <a:t>application instance in </a:t>
            </a:r>
            <a:r>
              <a:rPr lang="en-US" sz="2400" dirty="0"/>
              <a:t>the closest region </a:t>
            </a:r>
            <a:r>
              <a:rPr lang="en-US" sz="2400" dirty="0" smtClean="0"/>
              <a:t/>
            </a:r>
            <a:br>
              <a:rPr lang="en-US" sz="2400" dirty="0" smtClean="0"/>
            </a:br>
            <a:r>
              <a:rPr lang="en-US" sz="2400" dirty="0" smtClean="0"/>
              <a:t>with </a:t>
            </a:r>
            <a:r>
              <a:rPr lang="en-US" sz="2400" dirty="0"/>
              <a:t>the Windows Azure Traffic Manager</a:t>
            </a:r>
          </a:p>
        </p:txBody>
      </p:sp>
      <p:sp>
        <p:nvSpPr>
          <p:cNvPr id="21" name="Rectangle 20"/>
          <p:cNvSpPr/>
          <p:nvPr/>
        </p:nvSpPr>
        <p:spPr bwMode="auto">
          <a:xfrm>
            <a:off x="529182" y="2501168"/>
            <a:ext cx="11138943" cy="37488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defTabSz="913788" fontAlgn="base">
              <a:spcBef>
                <a:spcPts val="600"/>
              </a:spcBef>
              <a:spcAft>
                <a:spcPts val="600"/>
              </a:spcAft>
            </a:pPr>
            <a:endParaRPr lang="en-US" sz="2000" dirty="0">
              <a:ln>
                <a:solidFill>
                  <a:schemeClr val="bg1">
                    <a:alpha val="0"/>
                  </a:schemeClr>
                </a:solidFill>
              </a:ln>
              <a:solidFill>
                <a:schemeClr val="bg2">
                  <a:lumMod val="50000"/>
                  <a:alpha val="99000"/>
                </a:schemeClr>
              </a:solidFill>
            </a:endParaRPr>
          </a:p>
        </p:txBody>
      </p:sp>
      <p:sp>
        <p:nvSpPr>
          <p:cNvPr id="8" name="Rectangle 7"/>
          <p:cNvSpPr/>
          <p:nvPr/>
        </p:nvSpPr>
        <p:spPr>
          <a:xfrm>
            <a:off x="7829550" y="3118572"/>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foo-us.cloudapp.net</a:t>
            </a:r>
          </a:p>
        </p:txBody>
      </p:sp>
      <p:sp>
        <p:nvSpPr>
          <p:cNvPr id="9" name="Rectangle 8"/>
          <p:cNvSpPr/>
          <p:nvPr/>
        </p:nvSpPr>
        <p:spPr>
          <a:xfrm>
            <a:off x="7829550" y="4014571"/>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foo-europe.cloudapp.net</a:t>
            </a:r>
          </a:p>
        </p:txBody>
      </p:sp>
      <p:sp>
        <p:nvSpPr>
          <p:cNvPr id="10" name="Rectangle 9"/>
          <p:cNvSpPr/>
          <p:nvPr/>
        </p:nvSpPr>
        <p:spPr>
          <a:xfrm>
            <a:off x="7829550" y="4910566"/>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foo-asia.cloudapp.net</a:t>
            </a:r>
          </a:p>
        </p:txBody>
      </p:sp>
      <p:sp>
        <p:nvSpPr>
          <p:cNvPr id="11" name="Rectangle 10"/>
          <p:cNvSpPr/>
          <p:nvPr/>
        </p:nvSpPr>
        <p:spPr>
          <a:xfrm>
            <a:off x="4443413" y="3118572"/>
            <a:ext cx="3166248" cy="1693640"/>
          </a:xfrm>
          <a:prstGeom prst="rect">
            <a:avLst/>
          </a:prstGeom>
          <a:solidFill>
            <a:schemeClr val="accent2"/>
          </a:solidFill>
          <a:ln w="9525" cap="flat" cmpd="sng" algn="ctr">
            <a:noFill/>
            <a:prstDash val="solid"/>
          </a:ln>
          <a:effectLst/>
        </p:spPr>
        <p:txBody>
          <a:bodyPr lIns="0" tIns="36576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2000" dirty="0">
                <a:ln>
                  <a:solidFill>
                    <a:schemeClr val="bg1">
                      <a:alpha val="0"/>
                    </a:schemeClr>
                  </a:solidFill>
                </a:ln>
                <a:solidFill>
                  <a:schemeClr val="bg1">
                    <a:alpha val="99000"/>
                  </a:schemeClr>
                </a:solidFill>
                <a:ea typeface="Segoe UI" pitchFamily="34" charset="0"/>
                <a:cs typeface="Segoe UI" pitchFamily="34" charset="0"/>
              </a:rPr>
              <a:t>Traffic Manager</a:t>
            </a:r>
          </a:p>
        </p:txBody>
      </p:sp>
      <p:sp>
        <p:nvSpPr>
          <p:cNvPr id="12" name="Rectangle 11"/>
          <p:cNvSpPr/>
          <p:nvPr/>
        </p:nvSpPr>
        <p:spPr>
          <a:xfrm>
            <a:off x="4586284" y="4081555"/>
            <a:ext cx="1371600" cy="569745"/>
          </a:xfrm>
          <a:prstGeom prst="rect">
            <a:avLst/>
          </a:prstGeom>
          <a:solidFill>
            <a:schemeClr val="accent2">
              <a:lumMod val="20000"/>
              <a:lumOff val="80000"/>
            </a:schemeClr>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dirty="0">
                <a:ln>
                  <a:solidFill>
                    <a:schemeClr val="bg1">
                      <a:alpha val="0"/>
                    </a:schemeClr>
                  </a:solidFill>
                </a:ln>
                <a:gradFill>
                  <a:gsLst>
                    <a:gs pos="0">
                      <a:srgbClr val="595959"/>
                    </a:gs>
                    <a:gs pos="86000">
                      <a:srgbClr val="595959"/>
                    </a:gs>
                  </a:gsLst>
                  <a:lin ang="5400000" scaled="0"/>
                </a:gradFill>
              </a:rPr>
              <a:t>Policies</a:t>
            </a:r>
          </a:p>
        </p:txBody>
      </p:sp>
      <p:grpSp>
        <p:nvGrpSpPr>
          <p:cNvPr id="3" name="Group 2"/>
          <p:cNvGrpSpPr/>
          <p:nvPr/>
        </p:nvGrpSpPr>
        <p:grpSpPr>
          <a:xfrm>
            <a:off x="662111" y="3705512"/>
            <a:ext cx="1736861" cy="1045934"/>
            <a:chOff x="614416" y="3798520"/>
            <a:chExt cx="1112066" cy="669684"/>
          </a:xfrm>
        </p:grpSpPr>
        <p:sp>
          <p:nvSpPr>
            <p:cNvPr id="22" name="Rectangle 21"/>
            <p:cNvSpPr/>
            <p:nvPr/>
          </p:nvSpPr>
          <p:spPr bwMode="black">
            <a:xfrm>
              <a:off x="631223" y="3806390"/>
              <a:ext cx="749405" cy="552180"/>
            </a:xfrm>
            <a:prstGeom prst="rect">
              <a:avLst/>
            </a:prstGeom>
            <a:solidFill>
              <a:schemeClr val="bg1">
                <a:lumMod val="8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23" name="Freeform 22"/>
            <p:cNvSpPr>
              <a:spLocks noEditPoints="1"/>
            </p:cNvSpPr>
            <p:nvPr/>
          </p:nvSpPr>
          <p:spPr bwMode="black">
            <a:xfrm>
              <a:off x="1449869" y="3910392"/>
              <a:ext cx="276613" cy="55781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sp>
          <p:nvSpPr>
            <p:cNvPr id="24" name="Freeform 88"/>
            <p:cNvSpPr>
              <a:spLocks noEditPoints="1"/>
            </p:cNvSpPr>
            <p:nvPr/>
          </p:nvSpPr>
          <p:spPr bwMode="black">
            <a:xfrm>
              <a:off x="614416" y="3798520"/>
              <a:ext cx="789728" cy="66968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grpSp>
      <p:sp>
        <p:nvSpPr>
          <p:cNvPr id="13" name="Rectangle 12"/>
          <p:cNvSpPr/>
          <p:nvPr/>
        </p:nvSpPr>
        <p:spPr>
          <a:xfrm>
            <a:off x="6100756" y="4081559"/>
            <a:ext cx="1371600" cy="569745"/>
          </a:xfrm>
          <a:prstGeom prst="rect">
            <a:avLst/>
          </a:prstGeom>
          <a:solidFill>
            <a:schemeClr val="accent2">
              <a:lumMod val="20000"/>
              <a:lumOff val="80000"/>
            </a:schemeClr>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dirty="0">
                <a:ln>
                  <a:solidFill>
                    <a:schemeClr val="bg1">
                      <a:alpha val="0"/>
                    </a:schemeClr>
                  </a:solidFill>
                </a:ln>
                <a:gradFill>
                  <a:gsLst>
                    <a:gs pos="0">
                      <a:srgbClr val="595959"/>
                    </a:gs>
                    <a:gs pos="86000">
                      <a:srgbClr val="595959"/>
                    </a:gs>
                  </a:gsLst>
                  <a:lin ang="5400000" scaled="0"/>
                </a:gradFill>
              </a:rPr>
              <a:t>Monitoring</a:t>
            </a:r>
          </a:p>
        </p:txBody>
      </p:sp>
      <p:sp>
        <p:nvSpPr>
          <p:cNvPr id="14" name="Rectangle 13"/>
          <p:cNvSpPr/>
          <p:nvPr/>
        </p:nvSpPr>
        <p:spPr>
          <a:xfrm>
            <a:off x="2289875" y="3500154"/>
            <a:ext cx="2105063"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foo.cloudapp.net</a:t>
            </a:r>
          </a:p>
        </p:txBody>
      </p:sp>
      <p:sp>
        <p:nvSpPr>
          <p:cNvPr id="15" name="Rectangle 14"/>
          <p:cNvSpPr/>
          <p:nvPr/>
        </p:nvSpPr>
        <p:spPr>
          <a:xfrm>
            <a:off x="2522345" y="4337850"/>
            <a:ext cx="1784271"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DNS response</a:t>
            </a:r>
          </a:p>
        </p:txBody>
      </p:sp>
      <p:cxnSp>
        <p:nvCxnSpPr>
          <p:cNvPr id="16" name="Straight Arrow Connector 15"/>
          <p:cNvCxnSpPr/>
          <p:nvPr/>
        </p:nvCxnSpPr>
        <p:spPr bwMode="auto">
          <a:xfrm>
            <a:off x="2522345" y="3924913"/>
            <a:ext cx="1810916" cy="0"/>
          </a:xfrm>
          <a:prstGeom prst="straightConnector1">
            <a:avLst/>
          </a:prstGeom>
          <a:ln w="25400">
            <a:solidFill>
              <a:schemeClr val="bg1">
                <a:lumMod val="50000"/>
              </a:schemeClr>
            </a:solidFill>
            <a:headEnd type="none" w="lg" len="lg"/>
            <a:tailEnd type="stealth" w="lg" len="lg"/>
          </a:ln>
          <a:effectLst/>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p:nvPr/>
        </p:nvCxnSpPr>
        <p:spPr bwMode="auto">
          <a:xfrm flipH="1">
            <a:off x="2522345" y="4249982"/>
            <a:ext cx="1810917" cy="0"/>
          </a:xfrm>
          <a:prstGeom prst="straightConnector1">
            <a:avLst/>
          </a:prstGeom>
          <a:ln w="25400">
            <a:solidFill>
              <a:schemeClr val="bg1">
                <a:lumMod val="50000"/>
              </a:schemeClr>
            </a:solidFill>
            <a:headEnd type="none" w="lg" len="lg"/>
            <a:tailEnd type="stealth" w="lg" len="lg"/>
          </a:ln>
          <a:effectLst/>
        </p:spPr>
        <p:style>
          <a:lnRef idx="3">
            <a:schemeClr val="accent3"/>
          </a:lnRef>
          <a:fillRef idx="0">
            <a:schemeClr val="accent3"/>
          </a:fillRef>
          <a:effectRef idx="2">
            <a:schemeClr val="accent3"/>
          </a:effectRef>
          <a:fontRef idx="minor">
            <a:schemeClr val="tx1"/>
          </a:fontRef>
        </p:style>
      </p:cxnSp>
      <p:cxnSp>
        <p:nvCxnSpPr>
          <p:cNvPr id="18" name="Elbow Connector 17"/>
          <p:cNvCxnSpPr>
            <a:endCxn id="10" idx="1"/>
          </p:cNvCxnSpPr>
          <p:nvPr/>
        </p:nvCxnSpPr>
        <p:spPr>
          <a:xfrm>
            <a:off x="2522345" y="4910566"/>
            <a:ext cx="5307205" cy="398821"/>
          </a:xfrm>
          <a:prstGeom prst="straightConnector1">
            <a:avLst/>
          </a:prstGeom>
          <a:ln w="25400">
            <a:solidFill>
              <a:schemeClr val="bg1">
                <a:lumMod val="50000"/>
              </a:schemeClr>
            </a:solidFill>
            <a:headEnd type="none" w="lg" len="lg"/>
            <a:tailEnd type="stealth" w="lg" len="lg"/>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22888" y="4792248"/>
            <a:ext cx="904415"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1.2.3.4</a:t>
            </a:r>
          </a:p>
        </p:txBody>
      </p:sp>
    </p:spTree>
    <p:extLst>
      <p:ext uri="{BB962C8B-B14F-4D97-AF65-F5344CB8AC3E}">
        <p14:creationId xmlns:p14="http://schemas.microsoft.com/office/powerpoint/2010/main" val="1644163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1" grpId="0" animBg="1"/>
      <p:bldP spid="8" grpId="0" animBg="1"/>
      <p:bldP spid="9" grpId="0" animBg="1"/>
      <p:bldP spid="10" grpId="0" animBg="1"/>
      <p:bldP spid="11" grpId="0" animBg="1"/>
      <p:bldP spid="12" grpId="0" animBg="1"/>
      <p:bldP spid="13" grpId="0" animBg="1"/>
      <p:bldP spid="14" grpId="0"/>
      <p:bldP spid="15"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702238" y="1001509"/>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17" name="Rectangle 16"/>
          <p:cNvSpPr/>
          <p:nvPr/>
        </p:nvSpPr>
        <p:spPr bwMode="auto">
          <a:xfrm>
            <a:off x="6448455" y="1001509"/>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21" name="Rectangle 20"/>
          <p:cNvSpPr/>
          <p:nvPr/>
        </p:nvSpPr>
        <p:spPr bwMode="auto">
          <a:xfrm>
            <a:off x="9177711" y="1001509"/>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66" name="Rectangle 65"/>
          <p:cNvSpPr/>
          <p:nvPr/>
        </p:nvSpPr>
        <p:spPr bwMode="auto">
          <a:xfrm>
            <a:off x="3690819" y="3346638"/>
            <a:ext cx="8488810" cy="3595486"/>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 name="Group 5"/>
          <p:cNvGrpSpPr/>
          <p:nvPr/>
        </p:nvGrpSpPr>
        <p:grpSpPr>
          <a:xfrm>
            <a:off x="9175486" y="1903009"/>
            <a:ext cx="2599583" cy="2582723"/>
            <a:chOff x="9361911" y="1940266"/>
            <a:chExt cx="2652401" cy="2635198"/>
          </a:xfrm>
        </p:grpSpPr>
        <p:sp>
          <p:nvSpPr>
            <p:cNvPr id="22" name="Oval 21"/>
            <p:cNvSpPr/>
            <p:nvPr/>
          </p:nvSpPr>
          <p:spPr bwMode="auto">
            <a:xfrm>
              <a:off x="9361911" y="1940266"/>
              <a:ext cx="2652401"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25" name="Freeform 164"/>
            <p:cNvSpPr>
              <a:spLocks noEditPoints="1"/>
            </p:cNvSpPr>
            <p:nvPr/>
          </p:nvSpPr>
          <p:spPr bwMode="black">
            <a:xfrm>
              <a:off x="9988638" y="2415887"/>
              <a:ext cx="1219104" cy="1690181"/>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tx2"/>
            </a:solidFill>
            <a:ln>
              <a:noFill/>
            </a:ln>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54" name="Rectangle 53"/>
          <p:cNvSpPr/>
          <p:nvPr/>
        </p:nvSpPr>
        <p:spPr>
          <a:xfrm>
            <a:off x="3993990" y="1230530"/>
            <a:ext cx="2011300"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Integration</a:t>
            </a:r>
          </a:p>
        </p:txBody>
      </p:sp>
      <p:sp>
        <p:nvSpPr>
          <p:cNvPr id="55" name="Rectangle 54"/>
          <p:cNvSpPr/>
          <p:nvPr/>
        </p:nvSpPr>
        <p:spPr>
          <a:xfrm>
            <a:off x="6468067" y="1227710"/>
            <a:ext cx="2559419"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Heterogeneity</a:t>
            </a:r>
          </a:p>
        </p:txBody>
      </p:sp>
      <p:sp>
        <p:nvSpPr>
          <p:cNvPr id="56" name="Rectangle 55"/>
          <p:cNvSpPr/>
          <p:nvPr/>
        </p:nvSpPr>
        <p:spPr>
          <a:xfrm>
            <a:off x="9720780" y="1225190"/>
            <a:ext cx="1495985"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Security</a:t>
            </a:r>
          </a:p>
        </p:txBody>
      </p:sp>
      <p:sp>
        <p:nvSpPr>
          <p:cNvPr id="11" name="Rectangle 10"/>
          <p:cNvSpPr/>
          <p:nvPr/>
        </p:nvSpPr>
        <p:spPr bwMode="auto">
          <a:xfrm>
            <a:off x="3567857" y="-56756"/>
            <a:ext cx="8285543" cy="1058265"/>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7" name="Group 66"/>
          <p:cNvGrpSpPr/>
          <p:nvPr/>
        </p:nvGrpSpPr>
        <p:grpSpPr>
          <a:xfrm>
            <a:off x="0" y="1011866"/>
            <a:ext cx="3546379" cy="896191"/>
            <a:chOff x="0" y="1031017"/>
            <a:chExt cx="3618434" cy="914400"/>
          </a:xfrm>
        </p:grpSpPr>
        <p:sp>
          <p:nvSpPr>
            <p:cNvPr id="14" name="Rectangle 1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7"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61" name="Rectangle 60"/>
          <p:cNvSpPr/>
          <p:nvPr/>
        </p:nvSpPr>
        <p:spPr>
          <a:xfrm>
            <a:off x="3690819" y="4496353"/>
            <a:ext cx="2627642" cy="754119"/>
          </a:xfrm>
          <a:prstGeom prst="rect">
            <a:avLst/>
          </a:prstGeom>
        </p:spPr>
        <p:txBody>
          <a:bodyPr wrap="square">
            <a:spAutoFit/>
          </a:bodyPr>
          <a:lstStyle/>
          <a:p>
            <a:pPr algn="ctr" defTabSz="932103" fontAlgn="base">
              <a:spcBef>
                <a:spcPct val="0"/>
              </a:spcBef>
              <a:spcAft>
                <a:spcPct val="0"/>
              </a:spcAft>
            </a:pPr>
            <a:r>
              <a:rPr lang="en-US" sz="2156" dirty="0">
                <a:gradFill>
                  <a:gsLst>
                    <a:gs pos="0">
                      <a:srgbClr val="FFFFFF"/>
                    </a:gs>
                    <a:gs pos="100000">
                      <a:srgbClr val="FFFFFF"/>
                    </a:gs>
                  </a:gsLst>
                  <a:lin ang="5400000" scaled="0"/>
                </a:gradFill>
                <a:latin typeface="Segoe UI Light"/>
              </a:rPr>
              <a:t>On-premises </a:t>
            </a:r>
            <a:br>
              <a:rPr lang="en-US" sz="2156" dirty="0">
                <a:gradFill>
                  <a:gsLst>
                    <a:gs pos="0">
                      <a:srgbClr val="FFFFFF"/>
                    </a:gs>
                    <a:gs pos="100000">
                      <a:srgbClr val="FFFFFF"/>
                    </a:gs>
                  </a:gsLst>
                  <a:lin ang="5400000" scaled="0"/>
                </a:gradFill>
                <a:latin typeface="Segoe UI Light"/>
              </a:rPr>
            </a:br>
            <a:r>
              <a:rPr lang="en-US" sz="2156" dirty="0">
                <a:gradFill>
                  <a:gsLst>
                    <a:gs pos="0">
                      <a:srgbClr val="FFFFFF"/>
                    </a:gs>
                    <a:gs pos="100000">
                      <a:srgbClr val="FFFFFF"/>
                    </a:gs>
                  </a:gsLst>
                  <a:lin ang="5400000" scaled="0"/>
                </a:gradFill>
                <a:latin typeface="Segoe UI Light"/>
              </a:rPr>
              <a:t>and Cloud</a:t>
            </a:r>
          </a:p>
        </p:txBody>
      </p:sp>
      <p:sp>
        <p:nvSpPr>
          <p:cNvPr id="62" name="Rectangle 61"/>
          <p:cNvSpPr/>
          <p:nvPr/>
        </p:nvSpPr>
        <p:spPr>
          <a:xfrm>
            <a:off x="6978743" y="4494138"/>
            <a:ext cx="1613816" cy="814449"/>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Broad </a:t>
            </a:r>
            <a:br>
              <a:rPr lang="en-US" sz="2352" dirty="0">
                <a:gradFill>
                  <a:gsLst>
                    <a:gs pos="0">
                      <a:srgbClr val="FFFFFF"/>
                    </a:gs>
                    <a:gs pos="100000">
                      <a:srgbClr val="FFFFFF"/>
                    </a:gs>
                  </a:gsLst>
                  <a:lin ang="5400000" scaled="0"/>
                </a:gradFill>
                <a:latin typeface="Segoe UI Light"/>
              </a:rPr>
            </a:br>
            <a:r>
              <a:rPr lang="en-US" sz="2352" dirty="0">
                <a:gradFill>
                  <a:gsLst>
                    <a:gs pos="0">
                      <a:srgbClr val="FFFFFF"/>
                    </a:gs>
                    <a:gs pos="100000">
                      <a:srgbClr val="FFFFFF"/>
                    </a:gs>
                  </a:gsLst>
                  <a:lin ang="5400000" scaled="0"/>
                </a:gradFill>
                <a:latin typeface="Segoe UI Light"/>
              </a:rPr>
              <a:t>and flexible</a:t>
            </a:r>
          </a:p>
        </p:txBody>
      </p:sp>
      <p:sp>
        <p:nvSpPr>
          <p:cNvPr id="63" name="Rectangle 62"/>
          <p:cNvSpPr/>
          <p:nvPr/>
        </p:nvSpPr>
        <p:spPr>
          <a:xfrm>
            <a:off x="9695585" y="4462012"/>
            <a:ext cx="1645488" cy="814449"/>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Secure </a:t>
            </a:r>
            <a:br>
              <a:rPr lang="en-US" sz="2352" dirty="0">
                <a:gradFill>
                  <a:gsLst>
                    <a:gs pos="0">
                      <a:srgbClr val="FFFFFF"/>
                    </a:gs>
                    <a:gs pos="100000">
                      <a:srgbClr val="FFFFFF"/>
                    </a:gs>
                  </a:gsLst>
                  <a:lin ang="5400000" scaled="0"/>
                </a:gradFill>
                <a:latin typeface="Segoe UI Light"/>
              </a:rPr>
            </a:br>
            <a:r>
              <a:rPr lang="en-US" sz="2352" dirty="0">
                <a:gradFill>
                  <a:gsLst>
                    <a:gs pos="0">
                      <a:srgbClr val="FFFFFF"/>
                    </a:gs>
                    <a:gs pos="100000">
                      <a:srgbClr val="FFFFFF"/>
                    </a:gs>
                  </a:gsLst>
                  <a:lin ang="5400000" scaled="0"/>
                </a:gradFill>
                <a:latin typeface="Segoe UI Light"/>
              </a:rPr>
              <a:t>and reliable</a:t>
            </a:r>
          </a:p>
        </p:txBody>
      </p:sp>
      <p:grpSp>
        <p:nvGrpSpPr>
          <p:cNvPr id="4" name="Group 3"/>
          <p:cNvGrpSpPr/>
          <p:nvPr/>
        </p:nvGrpSpPr>
        <p:grpSpPr>
          <a:xfrm>
            <a:off x="3700016" y="1903009"/>
            <a:ext cx="2601776" cy="2582723"/>
            <a:chOff x="3775192" y="1940266"/>
            <a:chExt cx="2654638" cy="2635198"/>
          </a:xfrm>
        </p:grpSpPr>
        <p:sp>
          <p:nvSpPr>
            <p:cNvPr id="5" name="Oval 4"/>
            <p:cNvSpPr/>
            <p:nvPr/>
          </p:nvSpPr>
          <p:spPr bwMode="auto">
            <a:xfrm>
              <a:off x="3775192" y="1940266"/>
              <a:ext cx="2654638"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29" name="Freeform 8"/>
            <p:cNvSpPr>
              <a:spLocks noEditPoints="1"/>
            </p:cNvSpPr>
            <p:nvPr/>
          </p:nvSpPr>
          <p:spPr bwMode="auto">
            <a:xfrm>
              <a:off x="4184271" y="2781300"/>
              <a:ext cx="1836480" cy="953130"/>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8" name="Group 7"/>
          <p:cNvGrpSpPr/>
          <p:nvPr/>
        </p:nvGrpSpPr>
        <p:grpSpPr>
          <a:xfrm>
            <a:off x="6444043" y="1903009"/>
            <a:ext cx="2598246" cy="2582723"/>
            <a:chOff x="6574971" y="1940266"/>
            <a:chExt cx="2651037" cy="2635198"/>
          </a:xfrm>
        </p:grpSpPr>
        <p:sp>
          <p:nvSpPr>
            <p:cNvPr id="18" name="Oval 17"/>
            <p:cNvSpPr/>
            <p:nvPr/>
          </p:nvSpPr>
          <p:spPr bwMode="auto">
            <a:xfrm>
              <a:off x="6574971" y="1940266"/>
              <a:ext cx="2651037" cy="2635198"/>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32" name="Freeform 20"/>
            <p:cNvSpPr>
              <a:spLocks noEditPoints="1"/>
            </p:cNvSpPr>
            <p:nvPr/>
          </p:nvSpPr>
          <p:spPr bwMode="auto">
            <a:xfrm>
              <a:off x="6984835" y="2628901"/>
              <a:ext cx="1831308" cy="1257930"/>
            </a:xfrm>
            <a:custGeom>
              <a:avLst/>
              <a:gdLst>
                <a:gd name="T0" fmla="*/ 485 w 485"/>
                <a:gd name="T1" fmla="*/ 245 h 332"/>
                <a:gd name="T2" fmla="*/ 466 w 485"/>
                <a:gd name="T3" fmla="*/ 259 h 332"/>
                <a:gd name="T4" fmla="*/ 461 w 485"/>
                <a:gd name="T5" fmla="*/ 266 h 332"/>
                <a:gd name="T6" fmla="*/ 430 w 485"/>
                <a:gd name="T7" fmla="*/ 291 h 332"/>
                <a:gd name="T8" fmla="*/ 370 w 485"/>
                <a:gd name="T9" fmla="*/ 315 h 332"/>
                <a:gd name="T10" fmla="*/ 273 w 485"/>
                <a:gd name="T11" fmla="*/ 328 h 332"/>
                <a:gd name="T12" fmla="*/ 76 w 485"/>
                <a:gd name="T13" fmla="*/ 293 h 332"/>
                <a:gd name="T14" fmla="*/ 76 w 485"/>
                <a:gd name="T15" fmla="*/ 220 h 332"/>
                <a:gd name="T16" fmla="*/ 144 w 485"/>
                <a:gd name="T17" fmla="*/ 191 h 332"/>
                <a:gd name="T18" fmla="*/ 210 w 485"/>
                <a:gd name="T19" fmla="*/ 196 h 332"/>
                <a:gd name="T20" fmla="*/ 264 w 485"/>
                <a:gd name="T21" fmla="*/ 201 h 332"/>
                <a:gd name="T22" fmla="*/ 320 w 485"/>
                <a:gd name="T23" fmla="*/ 193 h 332"/>
                <a:gd name="T24" fmla="*/ 354 w 485"/>
                <a:gd name="T25" fmla="*/ 214 h 332"/>
                <a:gd name="T26" fmla="*/ 325 w 485"/>
                <a:gd name="T27" fmla="*/ 235 h 332"/>
                <a:gd name="T28" fmla="*/ 281 w 485"/>
                <a:gd name="T29" fmla="*/ 233 h 332"/>
                <a:gd name="T30" fmla="*/ 233 w 485"/>
                <a:gd name="T31" fmla="*/ 246 h 332"/>
                <a:gd name="T32" fmla="*/ 286 w 485"/>
                <a:gd name="T33" fmla="*/ 270 h 332"/>
                <a:gd name="T34" fmla="*/ 361 w 485"/>
                <a:gd name="T35" fmla="*/ 272 h 332"/>
                <a:gd name="T36" fmla="*/ 412 w 485"/>
                <a:gd name="T37" fmla="*/ 257 h 332"/>
                <a:gd name="T38" fmla="*/ 464 w 485"/>
                <a:gd name="T39" fmla="*/ 232 h 332"/>
                <a:gd name="T40" fmla="*/ 485 w 485"/>
                <a:gd name="T41" fmla="*/ 245 h 332"/>
                <a:gd name="T42" fmla="*/ 55 w 485"/>
                <a:gd name="T43" fmla="*/ 200 h 332"/>
                <a:gd name="T44" fmla="*/ 0 w 485"/>
                <a:gd name="T45" fmla="*/ 200 h 332"/>
                <a:gd name="T46" fmla="*/ 0 w 485"/>
                <a:gd name="T47" fmla="*/ 307 h 332"/>
                <a:gd name="T48" fmla="*/ 55 w 485"/>
                <a:gd name="T49" fmla="*/ 307 h 332"/>
                <a:gd name="T50" fmla="*/ 63 w 485"/>
                <a:gd name="T51" fmla="*/ 299 h 332"/>
                <a:gd name="T52" fmla="*/ 63 w 485"/>
                <a:gd name="T53" fmla="*/ 206 h 332"/>
                <a:gd name="T54" fmla="*/ 55 w 485"/>
                <a:gd name="T55" fmla="*/ 200 h 332"/>
                <a:gd name="T56" fmla="*/ 426 w 485"/>
                <a:gd name="T57" fmla="*/ 124 h 332"/>
                <a:gd name="T58" fmla="*/ 364 w 485"/>
                <a:gd name="T59" fmla="*/ 0 h 332"/>
                <a:gd name="T60" fmla="*/ 336 w 485"/>
                <a:gd name="T61" fmla="*/ 57 h 332"/>
                <a:gd name="T62" fmla="*/ 336 w 485"/>
                <a:gd name="T63" fmla="*/ 15 h 332"/>
                <a:gd name="T64" fmla="*/ 196 w 485"/>
                <a:gd name="T65" fmla="*/ 15 h 332"/>
                <a:gd name="T66" fmla="*/ 196 w 485"/>
                <a:gd name="T67" fmla="*/ 33 h 332"/>
                <a:gd name="T68" fmla="*/ 162 w 485"/>
                <a:gd name="T69" fmla="*/ 22 h 332"/>
                <a:gd name="T70" fmla="*/ 101 w 485"/>
                <a:gd name="T71" fmla="*/ 82 h 332"/>
                <a:gd name="T72" fmla="*/ 162 w 485"/>
                <a:gd name="T73" fmla="*/ 143 h 332"/>
                <a:gd name="T74" fmla="*/ 196 w 485"/>
                <a:gd name="T75" fmla="*/ 132 h 332"/>
                <a:gd name="T76" fmla="*/ 196 w 485"/>
                <a:gd name="T77" fmla="*/ 155 h 332"/>
                <a:gd name="T78" fmla="*/ 336 w 485"/>
                <a:gd name="T79" fmla="*/ 155 h 332"/>
                <a:gd name="T80" fmla="*/ 336 w 485"/>
                <a:gd name="T81" fmla="*/ 124 h 332"/>
                <a:gd name="T82" fmla="*/ 426 w 485"/>
                <a:gd name="T83" fmla="*/ 1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 h="332">
                  <a:moveTo>
                    <a:pt x="485" y="245"/>
                  </a:moveTo>
                  <a:cubicBezTo>
                    <a:pt x="485" y="245"/>
                    <a:pt x="483" y="246"/>
                    <a:pt x="466" y="259"/>
                  </a:cubicBezTo>
                  <a:cubicBezTo>
                    <a:pt x="466" y="259"/>
                    <a:pt x="462" y="266"/>
                    <a:pt x="461" y="266"/>
                  </a:cubicBezTo>
                  <a:cubicBezTo>
                    <a:pt x="453" y="272"/>
                    <a:pt x="445" y="280"/>
                    <a:pt x="430" y="291"/>
                  </a:cubicBezTo>
                  <a:cubicBezTo>
                    <a:pt x="415" y="293"/>
                    <a:pt x="385" y="307"/>
                    <a:pt x="370" y="315"/>
                  </a:cubicBezTo>
                  <a:cubicBezTo>
                    <a:pt x="343" y="314"/>
                    <a:pt x="303" y="320"/>
                    <a:pt x="273" y="328"/>
                  </a:cubicBezTo>
                  <a:cubicBezTo>
                    <a:pt x="231" y="322"/>
                    <a:pt x="226" y="332"/>
                    <a:pt x="76" y="293"/>
                  </a:cubicBezTo>
                  <a:cubicBezTo>
                    <a:pt x="76" y="293"/>
                    <a:pt x="76" y="233"/>
                    <a:pt x="76" y="220"/>
                  </a:cubicBezTo>
                  <a:cubicBezTo>
                    <a:pt x="104" y="214"/>
                    <a:pt x="112" y="196"/>
                    <a:pt x="144" y="191"/>
                  </a:cubicBezTo>
                  <a:cubicBezTo>
                    <a:pt x="167" y="188"/>
                    <a:pt x="188" y="190"/>
                    <a:pt x="210" y="196"/>
                  </a:cubicBezTo>
                  <a:cubicBezTo>
                    <a:pt x="225" y="201"/>
                    <a:pt x="239" y="204"/>
                    <a:pt x="264" y="201"/>
                  </a:cubicBezTo>
                  <a:cubicBezTo>
                    <a:pt x="285" y="200"/>
                    <a:pt x="293" y="193"/>
                    <a:pt x="320" y="193"/>
                  </a:cubicBezTo>
                  <a:cubicBezTo>
                    <a:pt x="338" y="193"/>
                    <a:pt x="356" y="204"/>
                    <a:pt x="354" y="214"/>
                  </a:cubicBezTo>
                  <a:cubicBezTo>
                    <a:pt x="354" y="224"/>
                    <a:pt x="336" y="233"/>
                    <a:pt x="325" y="235"/>
                  </a:cubicBezTo>
                  <a:cubicBezTo>
                    <a:pt x="299" y="235"/>
                    <a:pt x="306" y="233"/>
                    <a:pt x="281" y="233"/>
                  </a:cubicBezTo>
                  <a:cubicBezTo>
                    <a:pt x="252" y="233"/>
                    <a:pt x="251" y="238"/>
                    <a:pt x="233" y="246"/>
                  </a:cubicBezTo>
                  <a:cubicBezTo>
                    <a:pt x="251" y="251"/>
                    <a:pt x="262" y="257"/>
                    <a:pt x="286" y="270"/>
                  </a:cubicBezTo>
                  <a:cubicBezTo>
                    <a:pt x="312" y="267"/>
                    <a:pt x="338" y="270"/>
                    <a:pt x="361" y="272"/>
                  </a:cubicBezTo>
                  <a:cubicBezTo>
                    <a:pt x="380" y="267"/>
                    <a:pt x="390" y="259"/>
                    <a:pt x="412" y="257"/>
                  </a:cubicBezTo>
                  <a:cubicBezTo>
                    <a:pt x="427" y="246"/>
                    <a:pt x="446" y="228"/>
                    <a:pt x="464" y="232"/>
                  </a:cubicBezTo>
                  <a:cubicBezTo>
                    <a:pt x="474" y="233"/>
                    <a:pt x="485" y="245"/>
                    <a:pt x="485" y="245"/>
                  </a:cubicBezTo>
                  <a:close/>
                  <a:moveTo>
                    <a:pt x="55" y="200"/>
                  </a:moveTo>
                  <a:cubicBezTo>
                    <a:pt x="0" y="200"/>
                    <a:pt x="0" y="200"/>
                    <a:pt x="0" y="200"/>
                  </a:cubicBezTo>
                  <a:cubicBezTo>
                    <a:pt x="0" y="307"/>
                    <a:pt x="0" y="307"/>
                    <a:pt x="0" y="307"/>
                  </a:cubicBezTo>
                  <a:cubicBezTo>
                    <a:pt x="55" y="307"/>
                    <a:pt x="55" y="307"/>
                    <a:pt x="55" y="307"/>
                  </a:cubicBezTo>
                  <a:cubicBezTo>
                    <a:pt x="60" y="307"/>
                    <a:pt x="63" y="304"/>
                    <a:pt x="63" y="299"/>
                  </a:cubicBezTo>
                  <a:cubicBezTo>
                    <a:pt x="63" y="206"/>
                    <a:pt x="63" y="206"/>
                    <a:pt x="63" y="206"/>
                  </a:cubicBezTo>
                  <a:cubicBezTo>
                    <a:pt x="63" y="203"/>
                    <a:pt x="60" y="200"/>
                    <a:pt x="55" y="200"/>
                  </a:cubicBezTo>
                  <a:close/>
                  <a:moveTo>
                    <a:pt x="426" y="124"/>
                  </a:moveTo>
                  <a:cubicBezTo>
                    <a:pt x="364" y="0"/>
                    <a:pt x="364" y="0"/>
                    <a:pt x="364" y="0"/>
                  </a:cubicBezTo>
                  <a:cubicBezTo>
                    <a:pt x="336" y="57"/>
                    <a:pt x="336" y="57"/>
                    <a:pt x="336" y="57"/>
                  </a:cubicBezTo>
                  <a:cubicBezTo>
                    <a:pt x="336" y="15"/>
                    <a:pt x="336" y="15"/>
                    <a:pt x="336" y="15"/>
                  </a:cubicBezTo>
                  <a:cubicBezTo>
                    <a:pt x="196" y="15"/>
                    <a:pt x="196" y="15"/>
                    <a:pt x="196" y="15"/>
                  </a:cubicBezTo>
                  <a:cubicBezTo>
                    <a:pt x="196" y="33"/>
                    <a:pt x="196" y="33"/>
                    <a:pt x="196" y="33"/>
                  </a:cubicBezTo>
                  <a:cubicBezTo>
                    <a:pt x="187" y="26"/>
                    <a:pt x="175" y="22"/>
                    <a:pt x="162" y="22"/>
                  </a:cubicBezTo>
                  <a:cubicBezTo>
                    <a:pt x="128" y="22"/>
                    <a:pt x="101" y="49"/>
                    <a:pt x="101" y="82"/>
                  </a:cubicBezTo>
                  <a:cubicBezTo>
                    <a:pt x="101" y="116"/>
                    <a:pt x="128" y="143"/>
                    <a:pt x="162" y="143"/>
                  </a:cubicBezTo>
                  <a:cubicBezTo>
                    <a:pt x="175" y="143"/>
                    <a:pt x="187" y="138"/>
                    <a:pt x="196" y="132"/>
                  </a:cubicBezTo>
                  <a:cubicBezTo>
                    <a:pt x="196" y="155"/>
                    <a:pt x="196" y="155"/>
                    <a:pt x="196" y="155"/>
                  </a:cubicBezTo>
                  <a:cubicBezTo>
                    <a:pt x="336" y="155"/>
                    <a:pt x="336" y="155"/>
                    <a:pt x="336" y="155"/>
                  </a:cubicBezTo>
                  <a:cubicBezTo>
                    <a:pt x="336" y="124"/>
                    <a:pt x="336" y="124"/>
                    <a:pt x="336" y="124"/>
                  </a:cubicBezTo>
                  <a:lnTo>
                    <a:pt x="426" y="124"/>
                  </a:lnTo>
                  <a:close/>
                </a:path>
              </a:pathLst>
            </a:cu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Tree>
    <p:extLst>
      <p:ext uri="{BB962C8B-B14F-4D97-AF65-F5344CB8AC3E}">
        <p14:creationId xmlns:p14="http://schemas.microsoft.com/office/powerpoint/2010/main" val="393346403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450"/>
                                  </p:stCondLst>
                                  <p:childTnLst>
                                    <p:animScale>
                                      <p:cBhvr>
                                        <p:cTn id="11" dur="250" fill="hold"/>
                                        <p:tgtEl>
                                          <p:spTgt spid="4"/>
                                        </p:tgtEl>
                                      </p:cBhvr>
                                      <p:by x="110000" y="110000"/>
                                    </p:animScale>
                                  </p:childTnLst>
                                </p:cTn>
                              </p:par>
                              <p:par>
                                <p:cTn id="12" presetID="6" presetClass="emph" presetSubtype="0" decel="100000" fill="hold" nodeType="withEffect">
                                  <p:stCondLst>
                                    <p:cond delay="550"/>
                                  </p:stCondLst>
                                  <p:childTnLst>
                                    <p:animScale>
                                      <p:cBhvr>
                                        <p:cTn id="13" dur="250" fill="hold"/>
                                        <p:tgtEl>
                                          <p:spTgt spid="4"/>
                                        </p:tgtEl>
                                      </p:cBhvr>
                                      <p:by x="91000" y="91000"/>
                                    </p:animScale>
                                  </p:childTnLst>
                                </p:cTn>
                              </p:par>
                              <p:par>
                                <p:cTn id="14" presetID="53" presetClass="entr" presetSubtype="16" fill="hold" nodeType="withEffect">
                                  <p:stCondLst>
                                    <p:cond delay="25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par>
                                <p:cTn id="19" presetID="6" presetClass="emph" presetSubtype="0" decel="100000" fill="hold" nodeType="withEffect">
                                  <p:stCondLst>
                                    <p:cond delay="450"/>
                                  </p:stCondLst>
                                  <p:childTnLst>
                                    <p:animScale>
                                      <p:cBhvr>
                                        <p:cTn id="20" dur="250" fill="hold"/>
                                        <p:tgtEl>
                                          <p:spTgt spid="8"/>
                                        </p:tgtEl>
                                      </p:cBhvr>
                                      <p:by x="110000" y="110000"/>
                                    </p:animScale>
                                  </p:childTnLst>
                                </p:cTn>
                              </p:par>
                              <p:par>
                                <p:cTn id="21" presetID="6" presetClass="emph" presetSubtype="0" decel="100000" fill="hold" nodeType="withEffect">
                                  <p:stCondLst>
                                    <p:cond delay="550"/>
                                  </p:stCondLst>
                                  <p:childTnLst>
                                    <p:animScale>
                                      <p:cBhvr>
                                        <p:cTn id="22" dur="250" fill="hold"/>
                                        <p:tgtEl>
                                          <p:spTgt spid="8"/>
                                        </p:tgtEl>
                                      </p:cBhvr>
                                      <p:by x="91000" y="91000"/>
                                    </p:animScale>
                                  </p:childTnLst>
                                </p:cTn>
                              </p:par>
                              <p:par>
                                <p:cTn id="23" presetID="53" presetClass="entr" presetSubtype="16"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ppt_w</p:attrName>
                                        </p:attrNameLst>
                                      </p:cBhvr>
                                      <p:tavLst>
                                        <p:tav tm="0">
                                          <p:val>
                                            <p:fltVal val="0"/>
                                          </p:val>
                                        </p:tav>
                                        <p:tav tm="100000">
                                          <p:val>
                                            <p:strVal val="#ppt_w"/>
                                          </p:val>
                                        </p:tav>
                                      </p:tavLst>
                                    </p:anim>
                                    <p:anim calcmode="lin" valueType="num">
                                      <p:cBhvr>
                                        <p:cTn id="26" dur="250" fill="hold"/>
                                        <p:tgtEl>
                                          <p:spTgt spid="6"/>
                                        </p:tgtEl>
                                        <p:attrNameLst>
                                          <p:attrName>ppt_h</p:attrName>
                                        </p:attrNameLst>
                                      </p:cBhvr>
                                      <p:tavLst>
                                        <p:tav tm="0">
                                          <p:val>
                                            <p:fltVal val="0"/>
                                          </p:val>
                                        </p:tav>
                                        <p:tav tm="100000">
                                          <p:val>
                                            <p:strVal val="#ppt_h"/>
                                          </p:val>
                                        </p:tav>
                                      </p:tavLst>
                                    </p:anim>
                                    <p:animEffect transition="in" filter="fade">
                                      <p:cBhvr>
                                        <p:cTn id="27" dur="250"/>
                                        <p:tgtEl>
                                          <p:spTgt spid="6"/>
                                        </p:tgtEl>
                                      </p:cBhvr>
                                    </p:animEffect>
                                  </p:childTnLst>
                                </p:cTn>
                              </p:par>
                              <p:par>
                                <p:cTn id="28" presetID="6" presetClass="emph" presetSubtype="0" decel="100000" fill="hold" nodeType="withEffect">
                                  <p:stCondLst>
                                    <p:cond delay="450"/>
                                  </p:stCondLst>
                                  <p:childTnLst>
                                    <p:animScale>
                                      <p:cBhvr>
                                        <p:cTn id="29" dur="250" fill="hold"/>
                                        <p:tgtEl>
                                          <p:spTgt spid="6"/>
                                        </p:tgtEl>
                                      </p:cBhvr>
                                      <p:by x="110000" y="110000"/>
                                    </p:animScale>
                                  </p:childTnLst>
                                </p:cTn>
                              </p:par>
                              <p:par>
                                <p:cTn id="30" presetID="6" presetClass="emph" presetSubtype="0" decel="100000" fill="hold" nodeType="withEffect">
                                  <p:stCondLst>
                                    <p:cond delay="550"/>
                                  </p:stCondLst>
                                  <p:childTnLst>
                                    <p:animScale>
                                      <p:cBhvr>
                                        <p:cTn id="31" dur="250" fill="hold"/>
                                        <p:tgtEl>
                                          <p:spTgt spid="6"/>
                                        </p:tgtEl>
                                      </p:cBhvr>
                                      <p:by x="91000" y="91000"/>
                                    </p:animScale>
                                  </p:childTnLst>
                                </p:cTn>
                              </p:par>
                              <p:par>
                                <p:cTn id="32" presetID="2" presetClass="entr" presetSubtype="1" decel="100000" fill="hold" grpId="0" nodeType="withEffect">
                                  <p:stCondLst>
                                    <p:cond delay="75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75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75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0-#ppt_h/2"/>
                                          </p:val>
                                        </p:tav>
                                        <p:tav tm="100000">
                                          <p:val>
                                            <p:strVal val="#ppt_y"/>
                                          </p:val>
                                        </p:tav>
                                      </p:tavLst>
                                    </p:anim>
                                  </p:childTnLst>
                                </p:cTn>
                              </p:par>
                              <p:par>
                                <p:cTn id="44" presetID="2" presetClass="entr" presetSubtype="8" decel="100000" fill="hold" nodeType="withEffect">
                                  <p:stCondLst>
                                    <p:cond delay="1200"/>
                                  </p:stCondLst>
                                  <p:childTnLst>
                                    <p:set>
                                      <p:cBhvr>
                                        <p:cTn id="45" dur="1" fill="hold">
                                          <p:stCondLst>
                                            <p:cond delay="0"/>
                                          </p:stCondLst>
                                        </p:cTn>
                                        <p:tgtEl>
                                          <p:spTgt spid="67"/>
                                        </p:tgtEl>
                                        <p:attrNameLst>
                                          <p:attrName>style.visibility</p:attrName>
                                        </p:attrNameLst>
                                      </p:cBhvr>
                                      <p:to>
                                        <p:strVal val="visible"/>
                                      </p:to>
                                    </p:set>
                                    <p:anim calcmode="lin" valueType="num">
                                      <p:cBhvr additive="base">
                                        <p:cTn id="46" dur="500" fill="hold"/>
                                        <p:tgtEl>
                                          <p:spTgt spid="67"/>
                                        </p:tgtEl>
                                        <p:attrNameLst>
                                          <p:attrName>ppt_x</p:attrName>
                                        </p:attrNameLst>
                                      </p:cBhvr>
                                      <p:tavLst>
                                        <p:tav tm="0">
                                          <p:val>
                                            <p:strVal val="0-#ppt_w/2"/>
                                          </p:val>
                                        </p:tav>
                                        <p:tav tm="100000">
                                          <p:val>
                                            <p:strVal val="#ppt_x"/>
                                          </p:val>
                                        </p:tav>
                                      </p:tavLst>
                                    </p:anim>
                                    <p:anim calcmode="lin" valueType="num">
                                      <p:cBhvr additive="base">
                                        <p:cTn id="47" dur="500" fill="hold"/>
                                        <p:tgtEl>
                                          <p:spTgt spid="67"/>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20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par>
                                <p:cTn id="51" presetID="35" presetClass="path" presetSubtype="0" decel="100000" fill="hold" grpId="1" nodeType="withEffect">
                                  <p:stCondLst>
                                    <p:cond delay="0"/>
                                  </p:stCondLst>
                                  <p:childTnLst>
                                    <p:animMotion origin="layout" path="M 0.00013 -0.0463 L 2.25683E-6 -4.18066E-6 " pathEditMode="relative" rAng="0" ptsTypes="AA">
                                      <p:cBhvr>
                                        <p:cTn id="52" dur="700" fill="hold"/>
                                        <p:tgtEl>
                                          <p:spTgt spid="61"/>
                                        </p:tgtEl>
                                        <p:attrNameLst>
                                          <p:attrName>ppt_x</p:attrName>
                                          <p:attrName>ppt_y</p:attrName>
                                        </p:attrNameLst>
                                      </p:cBhvr>
                                      <p:rCtr x="-13" y="2315"/>
                                    </p:animMotion>
                                  </p:childTnLst>
                                </p:cTn>
                              </p:par>
                              <p:par>
                                <p:cTn id="53" presetID="10" presetClass="entr" presetSubtype="0" fill="hold" grpId="0" nodeType="withEffect">
                                  <p:stCondLst>
                                    <p:cond delay="20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35" presetClass="path" presetSubtype="0" decel="100000" fill="hold" grpId="1" nodeType="withEffect">
                                  <p:stCondLst>
                                    <p:cond delay="0"/>
                                  </p:stCondLst>
                                  <p:childTnLst>
                                    <p:animMotion origin="layout" path="M 0.00013 -0.0463 L -4.14858E-6 5.17476E-7 " pathEditMode="relative" rAng="0" ptsTypes="AA">
                                      <p:cBhvr>
                                        <p:cTn id="57" dur="700" fill="hold"/>
                                        <p:tgtEl>
                                          <p:spTgt spid="62"/>
                                        </p:tgtEl>
                                        <p:attrNameLst>
                                          <p:attrName>ppt_x</p:attrName>
                                          <p:attrName>ppt_y</p:attrName>
                                        </p:attrNameLst>
                                      </p:cBhvr>
                                      <p:rCtr x="-13" y="2315"/>
                                    </p:animMotion>
                                  </p:childTnLst>
                                </p:cTn>
                              </p:par>
                              <p:par>
                                <p:cTn id="58" presetID="10" presetClass="entr" presetSubtype="0" fill="hold" grpId="0" nodeType="withEffect">
                                  <p:stCondLst>
                                    <p:cond delay="20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500"/>
                                        <p:tgtEl>
                                          <p:spTgt spid="63"/>
                                        </p:tgtEl>
                                      </p:cBhvr>
                                    </p:animEffect>
                                  </p:childTnLst>
                                </p:cTn>
                              </p:par>
                              <p:par>
                                <p:cTn id="61" presetID="35" presetClass="path" presetSubtype="0" decel="100000" fill="hold" grpId="1" nodeType="withEffect">
                                  <p:stCondLst>
                                    <p:cond delay="0"/>
                                  </p:stCondLst>
                                  <p:childTnLst>
                                    <p:animMotion origin="layout" path="M 0.00012 -0.0463 L 4.71534E-6 -3.25465E-6 " pathEditMode="relative" rAng="0" ptsTypes="AA">
                                      <p:cBhvr>
                                        <p:cTn id="62" dur="700" fill="hold"/>
                                        <p:tgtEl>
                                          <p:spTgt spid="63"/>
                                        </p:tgtEl>
                                        <p:attrNameLst>
                                          <p:attrName>ppt_x</p:attrName>
                                          <p:attrName>ppt_y</p:attrName>
                                        </p:attrNameLst>
                                      </p:cBhvr>
                                      <p:rCtr x="-13" y="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21" grpId="0" animBg="1"/>
      <p:bldP spid="61" grpId="0"/>
      <p:bldP spid="61" grpId="1"/>
      <p:bldP spid="62" grpId="0"/>
      <p:bldP spid="62" grpId="1"/>
      <p:bldP spid="63" grpId="0"/>
      <p:bldP spid="63" grpId="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Multiple Cloud Services Configuration</a:t>
            </a:r>
            <a:endParaRPr lang="en-US" sz="5400" dirty="0"/>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34638" y="3152468"/>
            <a:ext cx="913664" cy="913664"/>
          </a:xfrm>
          <a:prstGeom prst="rect">
            <a:avLst/>
          </a:prstGeom>
          <a:noFill/>
        </p:spPr>
      </p:pic>
      <p:cxnSp>
        <p:nvCxnSpPr>
          <p:cNvPr id="9" name="Elbow Connector 8"/>
          <p:cNvCxnSpPr>
            <a:stCxn id="8" idx="3"/>
          </p:cNvCxnSpPr>
          <p:nvPr/>
        </p:nvCxnSpPr>
        <p:spPr>
          <a:xfrm>
            <a:off x="2148304" y="3609300"/>
            <a:ext cx="920945" cy="160801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670942" y="1801703"/>
            <a:ext cx="2348" cy="15356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47663" y="4111369"/>
            <a:ext cx="12730" cy="132565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258551" y="6188103"/>
            <a:ext cx="85010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err="1">
                <a:gradFill>
                  <a:gsLst>
                    <a:gs pos="100000">
                      <a:schemeClr val="tx2"/>
                    </a:gs>
                    <a:gs pos="0">
                      <a:schemeClr val="tx2"/>
                    </a:gs>
                  </a:gsLst>
                  <a:lin ang="5400000" scaled="0"/>
                </a:gradFill>
              </a:rPr>
              <a:t>OnPrem</a:t>
            </a:r>
            <a:endParaRPr lang="en-US" sz="1959" spc="-70" dirty="0">
              <a:gradFill>
                <a:gsLst>
                  <a:gs pos="100000">
                    <a:schemeClr val="tx2"/>
                  </a:gs>
                  <a:gs pos="0">
                    <a:schemeClr val="tx2"/>
                  </a:gs>
                </a:gsLst>
                <a:lin ang="5400000" scaled="0"/>
              </a:gradFill>
            </a:endParaRPr>
          </a:p>
        </p:txBody>
      </p:sp>
      <p:sp>
        <p:nvSpPr>
          <p:cNvPr id="18" name="TextBox 21"/>
          <p:cNvSpPr txBox="1"/>
          <p:nvPr/>
        </p:nvSpPr>
        <p:spPr>
          <a:xfrm>
            <a:off x="1580679" y="1387682"/>
            <a:ext cx="26289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LB</a:t>
            </a:r>
          </a:p>
        </p:txBody>
      </p:sp>
      <p:cxnSp>
        <p:nvCxnSpPr>
          <p:cNvPr id="22" name="Elbow Connector 21"/>
          <p:cNvCxnSpPr>
            <a:stCxn id="43" idx="3"/>
            <a:endCxn id="8" idx="1"/>
          </p:cNvCxnSpPr>
          <p:nvPr/>
        </p:nvCxnSpPr>
        <p:spPr>
          <a:xfrm>
            <a:off x="1008722" y="3288825"/>
            <a:ext cx="225916" cy="32047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9970483" y="1741573"/>
            <a:ext cx="9325" cy="298720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8" idx="3"/>
          </p:cNvCxnSpPr>
          <p:nvPr/>
        </p:nvCxnSpPr>
        <p:spPr>
          <a:xfrm flipV="1">
            <a:off x="2148304" y="2211549"/>
            <a:ext cx="920945" cy="1397752"/>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15869" y="3851901"/>
            <a:ext cx="77104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80/443</a:t>
            </a:r>
          </a:p>
        </p:txBody>
      </p: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3679" y="2721596"/>
            <a:ext cx="985295" cy="985295"/>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3426" y="2796177"/>
            <a:ext cx="985295" cy="985295"/>
          </a:xfrm>
          <a:prstGeom prst="rect">
            <a:avLst/>
          </a:prstGeom>
          <a:noFill/>
          <a:ln>
            <a:noFill/>
          </a:ln>
        </p:spPr>
      </p:pic>
      <p:cxnSp>
        <p:nvCxnSpPr>
          <p:cNvPr id="46" name="Elbow Connector 45"/>
          <p:cNvCxnSpPr/>
          <p:nvPr/>
        </p:nvCxnSpPr>
        <p:spPr>
          <a:xfrm flipH="1">
            <a:off x="4890551" y="3629762"/>
            <a:ext cx="1040149" cy="15671"/>
          </a:xfrm>
          <a:prstGeom prst="straightConnector1">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355032" y="1802985"/>
            <a:ext cx="5071314" cy="4186335"/>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3" name="Rectangle 52"/>
          <p:cNvSpPr/>
          <p:nvPr/>
        </p:nvSpPr>
        <p:spPr bwMode="auto">
          <a:xfrm>
            <a:off x="7586155" y="1802985"/>
            <a:ext cx="2053761" cy="2084123"/>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4" name="Rectangle 53"/>
          <p:cNvSpPr/>
          <p:nvPr/>
        </p:nvSpPr>
        <p:spPr bwMode="auto">
          <a:xfrm>
            <a:off x="2278893" y="1725271"/>
            <a:ext cx="7477214"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5" name="Rectangle 54"/>
          <p:cNvSpPr/>
          <p:nvPr/>
        </p:nvSpPr>
        <p:spPr bwMode="auto">
          <a:xfrm>
            <a:off x="8788878" y="4488427"/>
            <a:ext cx="1785139" cy="816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cxnSp>
        <p:nvCxnSpPr>
          <p:cNvPr id="56" name="Straight Connector 55"/>
          <p:cNvCxnSpPr/>
          <p:nvPr/>
        </p:nvCxnSpPr>
        <p:spPr>
          <a:xfrm>
            <a:off x="8764307" y="478050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764307" y="5134443"/>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105927" y="4825865"/>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VPN Tunnel</a:t>
            </a:r>
          </a:p>
        </p:txBody>
      </p:sp>
      <p:sp>
        <p:nvSpPr>
          <p:cNvPr id="59" name="TextBox 66"/>
          <p:cNvSpPr txBox="1"/>
          <p:nvPr/>
        </p:nvSpPr>
        <p:spPr>
          <a:xfrm>
            <a:off x="5601682" y="5623588"/>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1</a:t>
            </a:r>
            <a:endParaRPr lang="en-US" sz="1959" dirty="0"/>
          </a:p>
        </p:txBody>
      </p:sp>
      <p:sp>
        <p:nvSpPr>
          <p:cNvPr id="60" name="TextBox 67"/>
          <p:cNvSpPr txBox="1"/>
          <p:nvPr/>
        </p:nvSpPr>
        <p:spPr>
          <a:xfrm>
            <a:off x="7850704" y="3530857"/>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2</a:t>
            </a:r>
            <a:endParaRPr lang="en-US" sz="1959" dirty="0"/>
          </a:p>
        </p:txBody>
      </p:sp>
      <p:sp>
        <p:nvSpPr>
          <p:cNvPr id="62" name="TextBox 69"/>
          <p:cNvSpPr txBox="1"/>
          <p:nvPr/>
        </p:nvSpPr>
        <p:spPr>
          <a:xfrm>
            <a:off x="5151921" y="6195097"/>
            <a:ext cx="588174"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a:gradFill>
                  <a:gsLst>
                    <a:gs pos="100000">
                      <a:schemeClr val="tx2"/>
                    </a:gs>
                    <a:gs pos="0">
                      <a:schemeClr val="tx2"/>
                    </a:gs>
                  </a:gsLst>
                  <a:lin ang="5400000" scaled="0"/>
                </a:gradFill>
              </a:rPr>
              <a:t>Azure</a:t>
            </a:r>
          </a:p>
        </p:txBody>
      </p:sp>
      <p:cxnSp>
        <p:nvCxnSpPr>
          <p:cNvPr id="69" name="Straight Connector 68"/>
          <p:cNvCxnSpPr/>
          <p:nvPr/>
        </p:nvCxnSpPr>
        <p:spPr>
          <a:xfrm flipH="1">
            <a:off x="9961593" y="5261950"/>
            <a:ext cx="17781" cy="816314"/>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195493" y="1707415"/>
            <a:ext cx="1819182"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76" name="Rectangle 75"/>
          <p:cNvSpPr/>
          <p:nvPr/>
        </p:nvSpPr>
        <p:spPr>
          <a:xfrm>
            <a:off x="3114567" y="1913343"/>
            <a:ext cx="1760857" cy="3653095"/>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smtClean="0">
                <a:solidFill>
                  <a:schemeClr val="tx1"/>
                </a:solidFill>
              </a:rPr>
              <a:t>WEB</a:t>
            </a:r>
            <a:endParaRPr lang="en-US" sz="1959" dirty="0">
              <a:solidFill>
                <a:schemeClr val="tx1"/>
              </a:solidFill>
            </a:endParaRPr>
          </a:p>
        </p:txBody>
      </p:sp>
      <p:sp>
        <p:nvSpPr>
          <p:cNvPr id="81" name="Rectangle 80"/>
          <p:cNvSpPr/>
          <p:nvPr/>
        </p:nvSpPr>
        <p:spPr>
          <a:xfrm>
            <a:off x="5975131" y="2459421"/>
            <a:ext cx="1299284" cy="263780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59" dirty="0" smtClean="0">
              <a:solidFill>
                <a:schemeClr val="tx1"/>
              </a:solidFill>
            </a:endParaRPr>
          </a:p>
          <a:p>
            <a:pPr algn="ctr"/>
            <a:endParaRPr lang="en-US" sz="1959" dirty="0">
              <a:solidFill>
                <a:schemeClr val="tx1"/>
              </a:solidFill>
            </a:endParaRPr>
          </a:p>
          <a:p>
            <a:pPr algn="ctr"/>
            <a:endParaRPr lang="en-US" sz="1959" dirty="0" smtClean="0">
              <a:solidFill>
                <a:schemeClr val="tx1"/>
              </a:solidFill>
            </a:endParaRPr>
          </a:p>
          <a:p>
            <a:pPr algn="ctr"/>
            <a:r>
              <a:rPr lang="en-US" sz="1959" dirty="0" smtClean="0">
                <a:solidFill>
                  <a:schemeClr val="tx1"/>
                </a:solidFill>
              </a:rPr>
              <a:t>SQL</a:t>
            </a:r>
            <a:r>
              <a:rPr lang="en-US" sz="1959" dirty="0">
                <a:solidFill>
                  <a:schemeClr val="tx1"/>
                </a:solidFill>
              </a:rPr>
              <a:t/>
            </a:r>
            <a:br>
              <a:rPr lang="en-US" sz="1959" dirty="0">
                <a:solidFill>
                  <a:schemeClr val="tx1"/>
                </a:solidFill>
              </a:rPr>
            </a:br>
            <a:endParaRPr lang="en-US" sz="1959" dirty="0">
              <a:solidFill>
                <a:schemeClr val="tx1"/>
              </a:solidFill>
            </a:endParaRPr>
          </a:p>
        </p:txBody>
      </p:sp>
      <p:sp>
        <p:nvSpPr>
          <p:cNvPr id="82" name="Rectangle 81"/>
          <p:cNvSpPr/>
          <p:nvPr/>
        </p:nvSpPr>
        <p:spPr>
          <a:xfrm>
            <a:off x="7863769" y="2051913"/>
            <a:ext cx="1483725" cy="133059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smtClean="0">
              <a:solidFill>
                <a:schemeClr val="tx1"/>
              </a:solidFill>
            </a:endParaRPr>
          </a:p>
          <a:p>
            <a:pPr algn="ctr"/>
            <a:endParaRPr lang="en-US" sz="1799" dirty="0">
              <a:solidFill>
                <a:schemeClr val="tx1"/>
              </a:solidFill>
            </a:endParaRPr>
          </a:p>
          <a:p>
            <a:pPr algn="ctr"/>
            <a:endParaRPr lang="en-US" sz="1799" dirty="0" smtClean="0">
              <a:solidFill>
                <a:schemeClr val="tx1"/>
              </a:solidFill>
            </a:endParaRPr>
          </a:p>
          <a:p>
            <a:pPr algn="ctr"/>
            <a:r>
              <a:rPr lang="en-US" sz="1799" dirty="0" smtClean="0">
                <a:solidFill>
                  <a:schemeClr val="tx1"/>
                </a:solidFill>
              </a:rPr>
              <a:t>AD/DC/DNS</a:t>
            </a:r>
            <a:endParaRPr lang="en-US" sz="1959" dirty="0">
              <a:solidFill>
                <a:schemeClr val="tx1"/>
              </a:solidFill>
            </a:endParaRPr>
          </a:p>
        </p:txBody>
      </p:sp>
      <p:pic>
        <p:nvPicPr>
          <p:cNvPr id="67" name="Picture 66"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0926287" y="4213055"/>
            <a:ext cx="985691" cy="985691"/>
          </a:xfrm>
          <a:prstGeom prst="rect">
            <a:avLst/>
          </a:prstGeom>
          <a:noFill/>
          <a:ln>
            <a:noFill/>
          </a:ln>
        </p:spPr>
      </p:pic>
      <p:pic>
        <p:nvPicPr>
          <p:cNvPr id="68" name="Picture 6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0449470" y="4501861"/>
            <a:ext cx="914032" cy="914032"/>
          </a:xfrm>
          <a:prstGeom prst="rect">
            <a:avLst/>
          </a:prstGeom>
          <a:noFill/>
        </p:spPr>
      </p:pic>
      <p:sp>
        <p:nvSpPr>
          <p:cNvPr id="85" name="TextBox 66"/>
          <p:cNvSpPr txBox="1"/>
          <p:nvPr/>
        </p:nvSpPr>
        <p:spPr>
          <a:xfrm>
            <a:off x="10740554" y="5231370"/>
            <a:ext cx="1216144" cy="2714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60" dirty="0"/>
              <a:t>Corp Users</a:t>
            </a:r>
          </a:p>
        </p:txBody>
      </p:sp>
      <p:pic>
        <p:nvPicPr>
          <p:cNvPr id="5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6" y="2729009"/>
            <a:ext cx="748093" cy="748093"/>
          </a:xfrm>
          <a:prstGeom prst="rect">
            <a:avLst/>
          </a:prstGeom>
        </p:spPr>
      </p:pic>
      <p:pic>
        <p:nvPicPr>
          <p:cNvPr id="6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8" y="4688934"/>
            <a:ext cx="748093" cy="748093"/>
          </a:xfrm>
          <a:prstGeom prst="rect">
            <a:avLst/>
          </a:prstGeom>
        </p:spPr>
      </p:pic>
      <p:pic>
        <p:nvPicPr>
          <p:cNvPr id="63"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7" y="3908301"/>
            <a:ext cx="748093" cy="748093"/>
          </a:xfrm>
          <a:prstGeom prst="rect">
            <a:avLst/>
          </a:prstGeom>
        </p:spPr>
      </p:pic>
      <p:pic>
        <p:nvPicPr>
          <p:cNvPr id="64"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62733" y="2696469"/>
            <a:ext cx="748093" cy="748093"/>
          </a:xfrm>
          <a:prstGeom prst="rect">
            <a:avLst/>
          </a:prstGeom>
        </p:spPr>
      </p:pic>
      <p:pic>
        <p:nvPicPr>
          <p:cNvPr id="6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238988" y="2140671"/>
            <a:ext cx="748093" cy="748093"/>
          </a:xfrm>
          <a:prstGeom prst="rect">
            <a:avLst/>
          </a:prstGeom>
        </p:spPr>
      </p:pic>
      <p:sp>
        <p:nvSpPr>
          <p:cNvPr id="41" name="Freeform 40"/>
          <p:cNvSpPr>
            <a:spLocks noEditPoints="1"/>
          </p:cNvSpPr>
          <p:nvPr/>
        </p:nvSpPr>
        <p:spPr bwMode="black">
          <a:xfrm>
            <a:off x="10376479"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4" name="Freeform 43"/>
          <p:cNvSpPr>
            <a:spLocks noEditPoints="1"/>
          </p:cNvSpPr>
          <p:nvPr/>
        </p:nvSpPr>
        <p:spPr bwMode="black">
          <a:xfrm>
            <a:off x="11222243"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 name="TextBox 3"/>
          <p:cNvSpPr txBox="1"/>
          <p:nvPr/>
        </p:nvSpPr>
        <p:spPr>
          <a:xfrm>
            <a:off x="10426672" y="3074522"/>
            <a:ext cx="1405130" cy="572464"/>
          </a:xfrm>
          <a:prstGeom prst="rect">
            <a:avLst/>
          </a:prstGeom>
          <a:noFill/>
        </p:spPr>
        <p:txBody>
          <a:bodyPr wrap="square" lIns="182880" tIns="146304" rIns="182880" bIns="146304" rtlCol="0">
            <a:spAutoFit/>
          </a:bodyPr>
          <a:lstStyle/>
          <a:p>
            <a:pPr algn="ctr">
              <a:lnSpc>
                <a:spcPct val="90000"/>
              </a:lnSpc>
            </a:pPr>
            <a:r>
              <a:rPr lang="en-US" sz="2000" dirty="0" smtClean="0">
                <a:gradFill>
                  <a:gsLst>
                    <a:gs pos="2917">
                      <a:schemeClr val="tx1"/>
                    </a:gs>
                    <a:gs pos="30000">
                      <a:schemeClr val="tx1"/>
                    </a:gs>
                  </a:gsLst>
                  <a:lin ang="5400000" scaled="0"/>
                </a:gradFill>
              </a:rPr>
              <a:t>AD 1</a:t>
            </a:r>
          </a:p>
        </p:txBody>
      </p:sp>
      <p:pic>
        <p:nvPicPr>
          <p:cNvPr id="4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09378" y="1948376"/>
            <a:ext cx="748093" cy="748093"/>
          </a:xfrm>
          <a:prstGeom prst="rect">
            <a:avLst/>
          </a:prstGeom>
        </p:spPr>
      </p:pic>
      <p:pic>
        <p:nvPicPr>
          <p:cNvPr id="47"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59464" y="4215049"/>
            <a:ext cx="748093" cy="748093"/>
          </a:xfrm>
          <a:prstGeom prst="rect">
            <a:avLst/>
          </a:prstGeom>
        </p:spPr>
      </p:pic>
    </p:spTree>
    <p:extLst>
      <p:ext uri="{BB962C8B-B14F-4D97-AF65-F5344CB8AC3E}">
        <p14:creationId xmlns:p14="http://schemas.microsoft.com/office/powerpoint/2010/main" val="3648117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50"/>
                                        <p:tgtEl>
                                          <p:spTgt spid="51"/>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250"/>
                                        <p:tgtEl>
                                          <p:spTgt spid="61"/>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250"/>
                                        <p:tgtEl>
                                          <p:spTgt spid="63"/>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250"/>
                                        <p:tgtEl>
                                          <p:spTgt spid="6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250"/>
                                        <p:tgtEl>
                                          <p:spTgt spid="65"/>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250"/>
                                        <p:tgtEl>
                                          <p:spTgt spid="4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VPN</a:t>
            </a:r>
            <a:endParaRPr lang="en-US" dirty="0"/>
          </a:p>
        </p:txBody>
      </p:sp>
    </p:spTree>
    <p:extLst>
      <p:ext uri="{BB962C8B-B14F-4D97-AF65-F5344CB8AC3E}">
        <p14:creationId xmlns:p14="http://schemas.microsoft.com/office/powerpoint/2010/main" val="2669849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Virtual machines</a:t>
            </a:r>
            <a:endParaRPr lang="en-US" dirty="0"/>
          </a:p>
        </p:txBody>
      </p:sp>
      <p:sp>
        <p:nvSpPr>
          <p:cNvPr id="13" name="Content Placeholder 2"/>
          <p:cNvSpPr>
            <a:spLocks noGrp="1"/>
          </p:cNvSpPr>
          <p:nvPr>
            <p:ph type="body" sz="quarter" idx="4294967295"/>
          </p:nvPr>
        </p:nvSpPr>
        <p:spPr>
          <a:xfrm>
            <a:off x="5808663" y="3713163"/>
            <a:ext cx="6380162" cy="1439862"/>
          </a:xfrm>
          <a:prstGeom prst="rect">
            <a:avLst/>
          </a:prstGeom>
        </p:spPr>
        <p:txBody>
          <a:bodyPr/>
          <a:lstStyle/>
          <a:p>
            <a:pPr marL="3175" indent="0">
              <a:lnSpc>
                <a:spcPct val="100000"/>
              </a:lnSpc>
              <a:buNone/>
            </a:pPr>
            <a:r>
              <a:rPr lang="en-US" sz="2400" dirty="0" smtClean="0">
                <a:latin typeface="Segoe UI" panose="020B0502040204020203" pitchFamily="34" charset="0"/>
                <a:cs typeface="Segoe UI" panose="020B0502040204020203" pitchFamily="34" charset="0"/>
              </a:rPr>
              <a:t>Gallery Images</a:t>
            </a:r>
          </a:p>
          <a:p>
            <a:pPr marL="3175" indent="0">
              <a:lnSpc>
                <a:spcPct val="100000"/>
              </a:lnSpc>
              <a:buNone/>
            </a:pPr>
            <a:r>
              <a:rPr lang="en-US" sz="2400" dirty="0" smtClean="0">
                <a:latin typeface="Segoe UI" panose="020B0502040204020203" pitchFamily="34" charset="0"/>
                <a:cs typeface="Segoe UI" panose="020B0502040204020203" pitchFamily="34" charset="0"/>
              </a:rPr>
              <a:t>Virtual Machine Portability</a:t>
            </a:r>
          </a:p>
          <a:p>
            <a:pPr marL="3175" indent="0">
              <a:lnSpc>
                <a:spcPct val="100000"/>
              </a:lnSpc>
              <a:buNone/>
            </a:pPr>
            <a:r>
              <a:rPr lang="en-US" sz="2400" dirty="0" smtClean="0">
                <a:latin typeface="Segoe UI" panose="020B0502040204020203" pitchFamily="34" charset="0"/>
                <a:cs typeface="Segoe UI" panose="020B0502040204020203" pitchFamily="34" charset="0"/>
              </a:rPr>
              <a:t>VMs with persistent Drives</a:t>
            </a:r>
          </a:p>
        </p:txBody>
      </p:sp>
      <p:pic>
        <p:nvPicPr>
          <p:cNvPr id="5" name="Picture 4"/>
          <p:cNvPicPr>
            <a:picLocks noChangeAspect="1"/>
          </p:cNvPicPr>
          <p:nvPr/>
        </p:nvPicPr>
        <p:blipFill>
          <a:blip r:embed="rId3"/>
          <a:stretch>
            <a:fillRect/>
          </a:stretch>
        </p:blipFill>
        <p:spPr>
          <a:xfrm>
            <a:off x="1345841" y="3475981"/>
            <a:ext cx="2264462" cy="2080934"/>
          </a:xfrm>
          <a:prstGeom prst="rect">
            <a:avLst/>
          </a:prstGeom>
        </p:spPr>
      </p:pic>
    </p:spTree>
    <p:extLst>
      <p:ext uri="{BB962C8B-B14F-4D97-AF65-F5344CB8AC3E}">
        <p14:creationId xmlns:p14="http://schemas.microsoft.com/office/powerpoint/2010/main" val="3985041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25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25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25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25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fade">
                                      <p:cBhvr>
                                        <p:cTn id="17"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6823" y="1448172"/>
            <a:ext cx="3257691" cy="1513135"/>
          </a:xfrm>
          <a:prstGeom prst="rect">
            <a:avLst/>
          </a:prstGeom>
        </p:spPr>
      </p:pic>
      <p:sp>
        <p:nvSpPr>
          <p:cNvPr id="2" name="Title 1"/>
          <p:cNvSpPr>
            <a:spLocks noGrp="1"/>
          </p:cNvSpPr>
          <p:nvPr>
            <p:ph type="title"/>
          </p:nvPr>
        </p:nvSpPr>
        <p:spPr/>
        <p:txBody>
          <a:bodyPr/>
          <a:lstStyle/>
          <a:p>
            <a:r>
              <a:rPr lang="en-US" sz="5400" dirty="0" smtClean="0">
                <a:solidFill>
                  <a:schemeClr val="tx1"/>
                </a:solidFill>
              </a:rPr>
              <a:t>Gallery Images Available</a:t>
            </a:r>
            <a:endParaRPr lang="en-US" sz="5400" dirty="0">
              <a:solidFill>
                <a:schemeClr val="tx1"/>
              </a:solidFill>
            </a:endParaRPr>
          </a:p>
        </p:txBody>
      </p:sp>
      <p:sp>
        <p:nvSpPr>
          <p:cNvPr id="3" name="Text Placeholder 2"/>
          <p:cNvSpPr>
            <a:spLocks noGrp="1"/>
          </p:cNvSpPr>
          <p:nvPr>
            <p:ph type="body" sz="quarter" idx="4294967295"/>
          </p:nvPr>
        </p:nvSpPr>
        <p:spPr>
          <a:xfrm>
            <a:off x="0" y="1354138"/>
            <a:ext cx="4965700" cy="4154984"/>
          </a:xfrm>
        </p:spPr>
        <p:txBody>
          <a:bodyPr/>
          <a:lstStyle/>
          <a:p>
            <a:pPr marL="0" indent="0">
              <a:buNone/>
            </a:pPr>
            <a:r>
              <a:rPr lang="en-US" sz="4400" spc="-51" dirty="0">
                <a:solidFill>
                  <a:schemeClr val="tx2"/>
                </a:solidFill>
                <a:cs typeface="Segoe UI Light" pitchFamily="34" charset="0"/>
              </a:rPr>
              <a:t>Microsoft</a:t>
            </a:r>
          </a:p>
          <a:p>
            <a:pPr marL="0" indent="0">
              <a:buNone/>
            </a:pPr>
            <a:r>
              <a:rPr lang="en-US" sz="2400" dirty="0">
                <a:solidFill>
                  <a:schemeClr val="tx1"/>
                </a:solidFill>
                <a:latin typeface="+mj-lt"/>
              </a:rPr>
              <a:t>Windows Server 2008 R2</a:t>
            </a:r>
          </a:p>
          <a:p>
            <a:pPr marL="0" indent="0">
              <a:buNone/>
            </a:pPr>
            <a:r>
              <a:rPr lang="en-US" sz="2400" dirty="0">
                <a:solidFill>
                  <a:schemeClr val="tx1"/>
                </a:solidFill>
                <a:latin typeface="+mj-lt"/>
              </a:rPr>
              <a:t>SQL Server </a:t>
            </a:r>
            <a:r>
              <a:rPr lang="en-US" sz="2400" dirty="0" smtClean="0">
                <a:solidFill>
                  <a:schemeClr val="tx1"/>
                </a:solidFill>
                <a:latin typeface="+mj-lt"/>
              </a:rPr>
              <a:t>2012</a:t>
            </a:r>
          </a:p>
          <a:p>
            <a:pPr marL="0" indent="0">
              <a:buNone/>
            </a:pPr>
            <a:r>
              <a:rPr lang="en-US" sz="2400" dirty="0" smtClean="0">
                <a:solidFill>
                  <a:schemeClr val="tx1"/>
                </a:solidFill>
              </a:rPr>
              <a:t>SQL Server </a:t>
            </a:r>
            <a:r>
              <a:rPr lang="en-US" sz="2400" dirty="0" smtClean="0">
                <a:solidFill>
                  <a:schemeClr val="tx1"/>
                </a:solidFill>
                <a:latin typeface="+mj-lt"/>
              </a:rPr>
              <a:t>2014 </a:t>
            </a:r>
            <a:endParaRPr lang="en-US" sz="2400" dirty="0">
              <a:solidFill>
                <a:schemeClr val="tx1"/>
              </a:solidFill>
              <a:latin typeface="+mj-lt"/>
            </a:endParaRPr>
          </a:p>
          <a:p>
            <a:pPr marL="0" indent="0">
              <a:buNone/>
            </a:pPr>
            <a:r>
              <a:rPr lang="en-US" sz="2400" dirty="0">
                <a:solidFill>
                  <a:schemeClr val="tx1"/>
                </a:solidFill>
                <a:latin typeface="+mj-lt"/>
              </a:rPr>
              <a:t>Windows Server </a:t>
            </a:r>
            <a:r>
              <a:rPr lang="en-US" sz="2400" dirty="0" smtClean="0">
                <a:solidFill>
                  <a:schemeClr val="tx1"/>
                </a:solidFill>
                <a:latin typeface="+mj-lt"/>
              </a:rPr>
              <a:t>2012</a:t>
            </a:r>
          </a:p>
          <a:p>
            <a:pPr marL="0" indent="0">
              <a:buNone/>
            </a:pPr>
            <a:r>
              <a:rPr lang="en-US" sz="2400" dirty="0" smtClean="0">
                <a:solidFill>
                  <a:schemeClr val="tx1"/>
                </a:solidFill>
              </a:rPr>
              <a:t>Windows Server 2012 R2</a:t>
            </a:r>
            <a:endParaRPr lang="en-US" sz="2400" dirty="0">
              <a:solidFill>
                <a:schemeClr val="tx1"/>
              </a:solidFill>
              <a:latin typeface="+mj-lt"/>
            </a:endParaRPr>
          </a:p>
          <a:p>
            <a:pPr marL="0" indent="0">
              <a:buNone/>
            </a:pPr>
            <a:r>
              <a:rPr lang="en-US" sz="2400" dirty="0" err="1">
                <a:solidFill>
                  <a:schemeClr val="tx1"/>
                </a:solidFill>
                <a:latin typeface="+mj-lt"/>
              </a:rPr>
              <a:t>Biztalk</a:t>
            </a:r>
            <a:r>
              <a:rPr lang="en-US" sz="2400" dirty="0">
                <a:solidFill>
                  <a:schemeClr val="tx1"/>
                </a:solidFill>
                <a:latin typeface="+mj-lt"/>
              </a:rPr>
              <a:t> Server </a:t>
            </a:r>
            <a:r>
              <a:rPr lang="en-US" sz="2400" dirty="0" smtClean="0">
                <a:solidFill>
                  <a:schemeClr val="tx1"/>
                </a:solidFill>
                <a:latin typeface="+mj-lt"/>
              </a:rPr>
              <a:t>2013</a:t>
            </a:r>
            <a:endParaRPr lang="en-US" sz="2400" dirty="0">
              <a:solidFill>
                <a:schemeClr val="tx1"/>
              </a:solidFill>
            </a:endParaRPr>
          </a:p>
          <a:p>
            <a:pPr marL="0" indent="0">
              <a:buNone/>
            </a:pPr>
            <a:r>
              <a:rPr lang="en-US" sz="2400" dirty="0" smtClean="0">
                <a:solidFill>
                  <a:schemeClr val="tx1"/>
                </a:solidFill>
                <a:latin typeface="+mj-lt"/>
              </a:rPr>
              <a:t>SharePoint 2013</a:t>
            </a:r>
          </a:p>
          <a:p>
            <a:pPr marL="0" indent="0">
              <a:buNone/>
            </a:pPr>
            <a:r>
              <a:rPr lang="en-US" sz="2400" dirty="0" smtClean="0">
                <a:solidFill>
                  <a:schemeClr val="tx1"/>
                </a:solidFill>
              </a:rPr>
              <a:t>Visual Studio 2013</a:t>
            </a:r>
            <a:endParaRPr lang="en-US" sz="2400" dirty="0" smtClean="0">
              <a:solidFill>
                <a:schemeClr val="tx1"/>
              </a:solidFill>
              <a:latin typeface="+mj-lt"/>
            </a:endParaRPr>
          </a:p>
        </p:txBody>
      </p:sp>
      <p:sp>
        <p:nvSpPr>
          <p:cNvPr id="4" name="Text Placeholder 2"/>
          <p:cNvSpPr txBox="1">
            <a:spLocks/>
          </p:cNvSpPr>
          <p:nvPr/>
        </p:nvSpPr>
        <p:spPr>
          <a:xfrm>
            <a:off x="4014919" y="4042345"/>
            <a:ext cx="4141635" cy="240065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spc="-51" dirty="0">
                <a:solidFill>
                  <a:schemeClr val="tx2"/>
                </a:solidFill>
                <a:cs typeface="Segoe UI Light" pitchFamily="34" charset="0"/>
              </a:rPr>
              <a:t>Open Source</a:t>
            </a:r>
          </a:p>
          <a:p>
            <a:r>
              <a:rPr lang="en-US" sz="2400" dirty="0" err="1">
                <a:solidFill>
                  <a:schemeClr val="tx1"/>
                </a:solidFill>
                <a:latin typeface="+mj-lt"/>
              </a:rPr>
              <a:t>OpenSUSE</a:t>
            </a:r>
            <a:r>
              <a:rPr lang="en-US" sz="2400" dirty="0">
                <a:solidFill>
                  <a:schemeClr val="tx1"/>
                </a:solidFill>
                <a:latin typeface="+mj-lt"/>
              </a:rPr>
              <a:t> </a:t>
            </a:r>
            <a:r>
              <a:rPr lang="en-US" sz="2400" dirty="0" smtClean="0">
                <a:solidFill>
                  <a:schemeClr val="tx1"/>
                </a:solidFill>
                <a:latin typeface="+mj-lt"/>
              </a:rPr>
              <a:t>12.3</a:t>
            </a:r>
            <a:endParaRPr lang="en-US" sz="2400" dirty="0">
              <a:solidFill>
                <a:schemeClr val="tx1"/>
              </a:solidFill>
              <a:latin typeface="+mj-lt"/>
            </a:endParaRPr>
          </a:p>
          <a:p>
            <a:r>
              <a:rPr lang="en-US" sz="2400" dirty="0" err="1">
                <a:solidFill>
                  <a:schemeClr val="tx1"/>
                </a:solidFill>
                <a:latin typeface="+mj-lt"/>
              </a:rPr>
              <a:t>CentOS</a:t>
            </a:r>
            <a:r>
              <a:rPr lang="en-US" sz="2400" dirty="0">
                <a:solidFill>
                  <a:schemeClr val="tx1"/>
                </a:solidFill>
                <a:latin typeface="+mj-lt"/>
              </a:rPr>
              <a:t> 6.3</a:t>
            </a:r>
          </a:p>
          <a:p>
            <a:r>
              <a:rPr lang="en-US" sz="2400" dirty="0">
                <a:solidFill>
                  <a:schemeClr val="tx1"/>
                </a:solidFill>
                <a:latin typeface="+mj-lt"/>
              </a:rPr>
              <a:t>Ubuntu </a:t>
            </a:r>
            <a:r>
              <a:rPr lang="en-US" sz="2400" dirty="0" smtClean="0">
                <a:solidFill>
                  <a:schemeClr val="tx1"/>
                </a:solidFill>
                <a:latin typeface="+mj-lt"/>
              </a:rPr>
              <a:t>12.04/12.10/13.04</a:t>
            </a:r>
            <a:endParaRPr lang="en-US" sz="2400" dirty="0">
              <a:solidFill>
                <a:schemeClr val="tx1"/>
              </a:solidFill>
              <a:latin typeface="+mj-lt"/>
            </a:endParaRPr>
          </a:p>
          <a:p>
            <a:r>
              <a:rPr lang="en-US" sz="2400" dirty="0">
                <a:solidFill>
                  <a:schemeClr val="tx1"/>
                </a:solidFill>
                <a:latin typeface="+mj-lt"/>
              </a:rPr>
              <a:t>SUSE Linux Enterprise Server 11 </a:t>
            </a:r>
            <a:r>
              <a:rPr lang="en-US" sz="2400" dirty="0" smtClean="0">
                <a:solidFill>
                  <a:schemeClr val="tx1"/>
                </a:solidFill>
                <a:latin typeface="+mj-lt"/>
              </a:rPr>
              <a:t>SP3</a:t>
            </a:r>
            <a:endParaRPr lang="en-US" sz="2400" dirty="0">
              <a:solidFill>
                <a:schemeClr val="tx1"/>
              </a:solidFill>
              <a:latin typeface="+mj-lt"/>
            </a:endParaRPr>
          </a:p>
        </p:txBody>
      </p:sp>
      <p:pic>
        <p:nvPicPr>
          <p:cNvPr id="8" name="Picture 4" descr="https://windows.azure-test.net/Content/VirtualMachines/Images/Linux_12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9921" y="4514807"/>
            <a:ext cx="2085895" cy="20858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5010" y="1470212"/>
            <a:ext cx="2110004" cy="206822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77815" y="1448172"/>
            <a:ext cx="2403116" cy="1508400"/>
          </a:xfrm>
          <a:prstGeom prst="rect">
            <a:avLst/>
          </a:prstGeom>
        </p:spPr>
      </p:pic>
      <p:pic>
        <p:nvPicPr>
          <p:cNvPr id="9" name="Picture 8"/>
          <p:cNvPicPr>
            <a:picLocks noChangeAspect="1"/>
          </p:cNvPicPr>
          <p:nvPr/>
        </p:nvPicPr>
        <p:blipFill>
          <a:blip r:embed="rId7"/>
          <a:stretch>
            <a:fillRect/>
          </a:stretch>
        </p:blipFill>
        <p:spPr>
          <a:xfrm>
            <a:off x="7878787" y="3536875"/>
            <a:ext cx="2465026" cy="503420"/>
          </a:xfrm>
          <a:prstGeom prst="rect">
            <a:avLst/>
          </a:prstGeom>
        </p:spPr>
      </p:pic>
      <p:sp>
        <p:nvSpPr>
          <p:cNvPr id="10" name="Text Placeholder 2"/>
          <p:cNvSpPr txBox="1">
            <a:spLocks/>
          </p:cNvSpPr>
          <p:nvPr/>
        </p:nvSpPr>
        <p:spPr>
          <a:xfrm>
            <a:off x="7878787" y="4280568"/>
            <a:ext cx="4015300" cy="1228028"/>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solidFill>
                  <a:schemeClr val="tx1"/>
                </a:solidFill>
              </a:rPr>
              <a:t>Enterprise or </a:t>
            </a:r>
            <a:r>
              <a:rPr lang="en-US" sz="2400" dirty="0" smtClean="0">
                <a:solidFill>
                  <a:schemeClr val="tx1"/>
                </a:solidFill>
              </a:rPr>
              <a:t>Standard</a:t>
            </a:r>
            <a:r>
              <a:rPr lang="en-US" sz="2400" dirty="0">
                <a:solidFill>
                  <a:schemeClr val="tx1"/>
                </a:solidFill>
              </a:rPr>
              <a:t> </a:t>
            </a:r>
            <a:r>
              <a:rPr lang="en-US" sz="2400" dirty="0" smtClean="0">
                <a:solidFill>
                  <a:schemeClr val="tx1"/>
                </a:solidFill>
              </a:rPr>
              <a:t>versions of</a:t>
            </a:r>
            <a:endParaRPr lang="en-US" sz="2400" dirty="0" smtClean="0">
              <a:solidFill>
                <a:schemeClr val="tx1"/>
              </a:solidFill>
              <a:latin typeface="+mj-lt"/>
            </a:endParaRPr>
          </a:p>
          <a:p>
            <a:r>
              <a:rPr lang="en-US" sz="2400" dirty="0" smtClean="0">
                <a:solidFill>
                  <a:schemeClr val="tx1"/>
                </a:solidFill>
                <a:latin typeface="+mj-lt"/>
              </a:rPr>
              <a:t>Web Logic Server 12c or 11g</a:t>
            </a:r>
          </a:p>
          <a:p>
            <a:r>
              <a:rPr lang="en-US" sz="2400" dirty="0" smtClean="0">
                <a:solidFill>
                  <a:schemeClr val="tx1"/>
                </a:solidFill>
                <a:latin typeface="+mj-lt"/>
              </a:rPr>
              <a:t>Database 12c or 11g</a:t>
            </a:r>
            <a:endParaRPr lang="en-US" sz="2400" dirty="0">
              <a:solidFill>
                <a:schemeClr val="tx1"/>
              </a:solidFill>
              <a:latin typeface="+mj-lt"/>
            </a:endParaRPr>
          </a:p>
        </p:txBody>
      </p:sp>
    </p:spTree>
    <p:extLst>
      <p:ext uri="{BB962C8B-B14F-4D97-AF65-F5344CB8AC3E}">
        <p14:creationId xmlns:p14="http://schemas.microsoft.com/office/powerpoint/2010/main" val="1830598713"/>
      </p:ext>
    </p:extLst>
  </p:cSld>
  <p:clrMapOvr>
    <a:masterClrMapping/>
  </p:clrMapOvr>
  <p:transition advTm="5256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Supported Windows Server Applications</a:t>
            </a:r>
            <a:endParaRPr lang="en-US" dirty="0"/>
          </a:p>
        </p:txBody>
      </p:sp>
      <p:sp>
        <p:nvSpPr>
          <p:cNvPr id="13" name="Rectangle 12"/>
          <p:cNvSpPr/>
          <p:nvPr/>
        </p:nvSpPr>
        <p:spPr bwMode="auto">
          <a:xfrm>
            <a:off x="345332" y="3497469"/>
            <a:ext cx="2286000" cy="1065215"/>
          </a:xfrm>
          <a:prstGeom prst="rect">
            <a:avLst/>
          </a:prstGeom>
          <a:solidFill>
            <a:schemeClr val="accent3"/>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SQL Server 2008</a:t>
            </a:r>
          </a:p>
          <a:p>
            <a:pPr algn="ctr" defTabSz="913993" fontAlgn="base">
              <a:spcBef>
                <a:spcPct val="0"/>
              </a:spcBef>
              <a:spcAft>
                <a:spcPct val="0"/>
              </a:spcAft>
            </a:pPr>
            <a:r>
              <a:rPr lang="en-US" sz="1600" dirty="0">
                <a:ln>
                  <a:solidFill>
                    <a:srgbClr val="FFFFFF">
                      <a:alpha val="0"/>
                    </a:srgbClr>
                  </a:solidFill>
                </a:ln>
                <a:solidFill>
                  <a:srgbClr val="FFFFFF"/>
                </a:solidFill>
              </a:rPr>
              <a:t>SQL Server 2008 R2</a:t>
            </a:r>
          </a:p>
          <a:p>
            <a:pPr algn="ctr" defTabSz="913993" fontAlgn="base">
              <a:spcBef>
                <a:spcPct val="0"/>
              </a:spcBef>
              <a:spcAft>
                <a:spcPct val="0"/>
              </a:spcAft>
            </a:pPr>
            <a:r>
              <a:rPr lang="en-US" sz="1600" dirty="0">
                <a:ln>
                  <a:solidFill>
                    <a:srgbClr val="FFFFFF">
                      <a:alpha val="0"/>
                    </a:srgbClr>
                  </a:solidFill>
                </a:ln>
                <a:solidFill>
                  <a:srgbClr val="FFFFFF"/>
                </a:solidFill>
              </a:rPr>
              <a:t>SQL Server 2012</a:t>
            </a:r>
          </a:p>
        </p:txBody>
      </p:sp>
      <p:sp>
        <p:nvSpPr>
          <p:cNvPr id="14" name="Rectangle 13"/>
          <p:cNvSpPr/>
          <p:nvPr/>
        </p:nvSpPr>
        <p:spPr bwMode="auto">
          <a:xfrm>
            <a:off x="2631332" y="3497472"/>
            <a:ext cx="2286000" cy="1065212"/>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500" dirty="0">
                <a:ln>
                  <a:solidFill>
                    <a:srgbClr val="FFFFFF">
                      <a:alpha val="0"/>
                    </a:srgbClr>
                  </a:solidFill>
                </a:ln>
                <a:solidFill>
                  <a:srgbClr val="FFFFFF"/>
                </a:solidFill>
              </a:rPr>
              <a:t>Windows Server 2008 R2</a:t>
            </a:r>
          </a:p>
          <a:p>
            <a:pPr algn="ctr" defTabSz="913993" fontAlgn="base">
              <a:spcBef>
                <a:spcPct val="0"/>
              </a:spcBef>
              <a:spcAft>
                <a:spcPct val="0"/>
              </a:spcAft>
            </a:pPr>
            <a:r>
              <a:rPr lang="en-US" sz="1500" dirty="0">
                <a:ln>
                  <a:solidFill>
                    <a:srgbClr val="FFFFFF">
                      <a:alpha val="0"/>
                    </a:srgbClr>
                  </a:solidFill>
                </a:ln>
                <a:solidFill>
                  <a:srgbClr val="FFFFFF"/>
                </a:solidFill>
              </a:rPr>
              <a:t>Windows Server </a:t>
            </a:r>
            <a:r>
              <a:rPr lang="en-US" sz="1500" dirty="0" smtClean="0">
                <a:ln>
                  <a:solidFill>
                    <a:srgbClr val="FFFFFF">
                      <a:alpha val="0"/>
                    </a:srgbClr>
                  </a:solidFill>
                </a:ln>
                <a:solidFill>
                  <a:srgbClr val="FFFFFF"/>
                </a:solidFill>
              </a:rPr>
              <a:t>2012</a:t>
            </a:r>
          </a:p>
          <a:p>
            <a:pPr algn="ctr" defTabSz="913993" fontAlgn="base">
              <a:spcBef>
                <a:spcPct val="0"/>
              </a:spcBef>
              <a:spcAft>
                <a:spcPct val="0"/>
              </a:spcAft>
            </a:pPr>
            <a:r>
              <a:rPr lang="en-US" sz="1500" dirty="0" smtClean="0">
                <a:ln>
                  <a:solidFill>
                    <a:srgbClr val="FFFFFF">
                      <a:alpha val="0"/>
                    </a:srgbClr>
                  </a:solidFill>
                </a:ln>
                <a:solidFill>
                  <a:srgbClr val="FFFFFF"/>
                </a:solidFill>
              </a:rPr>
              <a:t>Windows Server 2012 R2</a:t>
            </a:r>
            <a:endParaRPr lang="en-US" sz="1500" dirty="0">
              <a:ln>
                <a:solidFill>
                  <a:srgbClr val="FFFFFF">
                    <a:alpha val="0"/>
                  </a:srgbClr>
                </a:solidFill>
              </a:ln>
              <a:solidFill>
                <a:srgbClr val="FFFFFF"/>
              </a:solidFill>
            </a:endParaRPr>
          </a:p>
        </p:txBody>
      </p:sp>
      <p:sp>
        <p:nvSpPr>
          <p:cNvPr id="15" name="Rectangle 14"/>
          <p:cNvSpPr/>
          <p:nvPr/>
        </p:nvSpPr>
        <p:spPr bwMode="auto">
          <a:xfrm>
            <a:off x="4905209" y="3497469"/>
            <a:ext cx="2286000" cy="1065212"/>
          </a:xfrm>
          <a:prstGeom prst="rect">
            <a:avLst/>
          </a:prstGeom>
          <a:solidFill>
            <a:schemeClr val="accent5"/>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SharePoint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18" name="Rectangle 17"/>
          <p:cNvSpPr/>
          <p:nvPr/>
        </p:nvSpPr>
        <p:spPr bwMode="auto">
          <a:xfrm>
            <a:off x="7203332" y="3497472"/>
            <a:ext cx="2286000" cy="1065212"/>
          </a:xfrm>
          <a:prstGeom prst="rect">
            <a:avLst/>
          </a:prstGeom>
          <a:solidFill>
            <a:schemeClr val="tx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BizTalk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4" name="Rectangle 3"/>
          <p:cNvSpPr/>
          <p:nvPr/>
        </p:nvSpPr>
        <p:spPr>
          <a:xfrm>
            <a:off x="510587" y="6065355"/>
            <a:ext cx="5952270" cy="461665"/>
          </a:xfrm>
          <a:prstGeom prst="rect">
            <a:avLst/>
          </a:prstGeom>
        </p:spPr>
        <p:txBody>
          <a:bodyPr wrap="none">
            <a:spAutoFit/>
          </a:bodyPr>
          <a:lstStyle/>
          <a:p>
            <a:r>
              <a:rPr lang="en-US" dirty="0">
                <a:hlinkClick r:id="rId3"/>
              </a:rPr>
              <a:t>http://</a:t>
            </a:r>
            <a:r>
              <a:rPr lang="en-US" dirty="0" smtClean="0">
                <a:hlinkClick r:id="rId3"/>
              </a:rPr>
              <a:t>support.microsoft.com/kb/2721672</a:t>
            </a:r>
            <a:r>
              <a:rPr lang="en-US" dirty="0" smtClean="0"/>
              <a:t> </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728" y="2016190"/>
            <a:ext cx="1440057" cy="1411541"/>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325" y="2036663"/>
            <a:ext cx="2183571" cy="1370594"/>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3323" y="2085066"/>
            <a:ext cx="2742394" cy="1273789"/>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5402" y="2403026"/>
            <a:ext cx="2437930" cy="727727"/>
          </a:xfrm>
          <a:prstGeom prst="rect">
            <a:avLst/>
          </a:prstGeom>
        </p:spPr>
      </p:pic>
      <p:sp>
        <p:nvSpPr>
          <p:cNvPr id="23" name="Rectangle 22"/>
          <p:cNvSpPr/>
          <p:nvPr/>
        </p:nvSpPr>
        <p:spPr bwMode="auto">
          <a:xfrm>
            <a:off x="9501455" y="3497472"/>
            <a:ext cx="2286000" cy="1065212"/>
          </a:xfrm>
          <a:prstGeom prst="rect">
            <a:avLst/>
          </a:prstGeom>
          <a:solidFill>
            <a:schemeClr val="tx1">
              <a:lumMod val="75000"/>
            </a:schemeClr>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smtClean="0">
                <a:ln>
                  <a:solidFill>
                    <a:srgbClr val="FFFFFF">
                      <a:alpha val="0"/>
                    </a:srgbClr>
                  </a:solidFill>
                </a:ln>
                <a:solidFill>
                  <a:srgbClr val="FFFFFF"/>
                </a:solidFill>
              </a:rPr>
              <a:t>System Center 2012</a:t>
            </a:r>
          </a:p>
          <a:p>
            <a:pPr algn="ctr" defTabSz="913993" fontAlgn="base">
              <a:spcBef>
                <a:spcPct val="0"/>
              </a:spcBef>
              <a:spcAft>
                <a:spcPct val="0"/>
              </a:spcAft>
            </a:pPr>
            <a:r>
              <a:rPr lang="en-US" sz="1600" dirty="0" smtClean="0">
                <a:ln>
                  <a:solidFill>
                    <a:srgbClr val="FFFFFF">
                      <a:alpha val="0"/>
                    </a:srgbClr>
                  </a:solidFill>
                </a:ln>
                <a:solidFill>
                  <a:srgbClr val="FFFFFF"/>
                </a:solidFill>
              </a:rPr>
              <a:t>System Center 2012 R2</a:t>
            </a:r>
            <a:endParaRPr lang="en-US" sz="1600" dirty="0">
              <a:ln>
                <a:solidFill>
                  <a:srgbClr val="FFFFFF">
                    <a:alpha val="0"/>
                  </a:srgbClr>
                </a:solidFill>
              </a:ln>
              <a:solidFill>
                <a:srgbClr val="FFFFFF"/>
              </a:solidFill>
            </a:endParaRP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63489" y="2131097"/>
            <a:ext cx="2310341" cy="1181726"/>
          </a:xfrm>
          <a:prstGeom prst="rect">
            <a:avLst/>
          </a:prstGeom>
        </p:spPr>
      </p:pic>
    </p:spTree>
    <p:extLst>
      <p:ext uri="{BB962C8B-B14F-4D97-AF65-F5344CB8AC3E}">
        <p14:creationId xmlns:p14="http://schemas.microsoft.com/office/powerpoint/2010/main" val="3261050768"/>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Getting Started with Virtual Machines</a:t>
            </a:r>
            <a:endParaRPr lang="en-US" dirty="0"/>
          </a:p>
        </p:txBody>
      </p:sp>
    </p:spTree>
    <p:extLst>
      <p:ext uri="{BB962C8B-B14F-4D97-AF65-F5344CB8AC3E}">
        <p14:creationId xmlns:p14="http://schemas.microsoft.com/office/powerpoint/2010/main" val="38767950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725154" y="1496828"/>
            <a:ext cx="7693483" cy="13329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51" tIns="60925" rIns="121851" bIns="60925" numCol="1" rtlCol="0" anchor="ctr" anchorCtr="0" compatLnSpc="1">
            <a:prstTxWarp prst="textNoShape">
              <a:avLst/>
            </a:prstTxWarp>
          </a:bodyPr>
          <a:lstStyle/>
          <a:p>
            <a:pPr algn="ctr" defTabSz="1218190" fontAlgn="base">
              <a:spcBef>
                <a:spcPct val="0"/>
              </a:spcBef>
              <a:spcAft>
                <a:spcPct val="0"/>
              </a:spcAft>
            </a:pPr>
            <a:r>
              <a:rPr lang="en-US" sz="3199" dirty="0">
                <a:solidFill>
                  <a:schemeClr val="bg1"/>
                </a:solidFill>
              </a:rPr>
              <a:t>Per-hour license in the cloud</a:t>
            </a:r>
          </a:p>
        </p:txBody>
      </p:sp>
      <p:sp>
        <p:nvSpPr>
          <p:cNvPr id="2" name="Title 1"/>
          <p:cNvSpPr>
            <a:spLocks noGrp="1"/>
          </p:cNvSpPr>
          <p:nvPr>
            <p:ph type="title"/>
          </p:nvPr>
        </p:nvSpPr>
        <p:spPr/>
        <p:txBody>
          <a:bodyPr/>
          <a:lstStyle/>
          <a:p>
            <a:r>
              <a:rPr lang="en-US" sz="5400" dirty="0"/>
              <a:t>What about licensing?</a:t>
            </a:r>
          </a:p>
        </p:txBody>
      </p:sp>
      <p:sp>
        <p:nvSpPr>
          <p:cNvPr id="27" name="Rectangle 26"/>
          <p:cNvSpPr/>
          <p:nvPr/>
        </p:nvSpPr>
        <p:spPr bwMode="auto">
          <a:xfrm>
            <a:off x="545276" y="1496828"/>
            <a:ext cx="2911354" cy="1332994"/>
          </a:xfrm>
          <a:prstGeom prst="rect">
            <a:avLst/>
          </a:prstGeom>
          <a:solidFill>
            <a:schemeClr val="tx2"/>
          </a:solidFill>
          <a:ln w="9525" cap="flat" cmpd="sng" algn="ctr">
            <a:noFill/>
            <a:prstDash val="solid"/>
            <a:headEnd type="none" w="med" len="med"/>
            <a:tailEnd type="none" w="med" len="med"/>
          </a:ln>
          <a:effectLst/>
        </p:spPr>
        <p:txBody>
          <a:bodyPr vert="horz" wrap="square" lIns="121847" tIns="121847" rIns="121847" bIns="121847" numCol="1" rtlCol="0" anchor="t" anchorCtr="0" compatLnSpc="1">
            <a:prstTxWarp prst="textNoShape">
              <a:avLst/>
            </a:prstTxWarp>
          </a:bodyPr>
          <a:lstStyle/>
          <a:p>
            <a:pPr algn="ctr" defTabSz="1218590">
              <a:lnSpc>
                <a:spcPct val="90000"/>
              </a:lnSpc>
              <a:buSzPct val="90000"/>
              <a:defRPr/>
            </a:pPr>
            <a:r>
              <a:rPr lang="en-US" sz="3999" kern="0" dirty="0" smtClean="0">
                <a:solidFill>
                  <a:schemeClr val="bg1"/>
                </a:solidFill>
                <a:latin typeface="+mj-lt"/>
                <a:ea typeface="Segoe UI" pitchFamily="34" charset="0"/>
                <a:cs typeface="Segoe UI" pitchFamily="34" charset="0"/>
              </a:rPr>
              <a:t>Windows Server</a:t>
            </a:r>
            <a:endParaRPr lang="en-US" sz="3999" kern="0" dirty="0">
              <a:solidFill>
                <a:schemeClr val="bg1"/>
              </a:solidFill>
              <a:latin typeface="+mj-lt"/>
              <a:ea typeface="Segoe UI" pitchFamily="34" charset="0"/>
              <a:cs typeface="Segoe UI" pitchFamily="34" charset="0"/>
            </a:endParaRPr>
          </a:p>
        </p:txBody>
      </p:sp>
      <p:sp>
        <p:nvSpPr>
          <p:cNvPr id="19" name="Rectangle 18"/>
          <p:cNvSpPr/>
          <p:nvPr/>
        </p:nvSpPr>
        <p:spPr bwMode="auto">
          <a:xfrm>
            <a:off x="3725154" y="3016315"/>
            <a:ext cx="7693483" cy="13329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51" tIns="60925" rIns="121851" bIns="60925" numCol="1" rtlCol="0" anchor="ctr" anchorCtr="0" compatLnSpc="1">
            <a:prstTxWarp prst="textNoShape">
              <a:avLst/>
            </a:prstTxWarp>
          </a:bodyPr>
          <a:lstStyle/>
          <a:p>
            <a:pPr algn="ctr" defTabSz="1218190" fontAlgn="base">
              <a:spcBef>
                <a:spcPct val="0"/>
              </a:spcBef>
              <a:spcAft>
                <a:spcPct val="0"/>
              </a:spcAft>
            </a:pPr>
            <a:r>
              <a:rPr lang="en-US" sz="3199" dirty="0">
                <a:solidFill>
                  <a:schemeClr val="bg1"/>
                </a:solidFill>
              </a:rPr>
              <a:t>Application License Mobility (SA)</a:t>
            </a:r>
          </a:p>
          <a:p>
            <a:pPr algn="ctr" defTabSz="1218190" fontAlgn="base">
              <a:spcBef>
                <a:spcPct val="0"/>
              </a:spcBef>
              <a:spcAft>
                <a:spcPct val="0"/>
              </a:spcAft>
            </a:pPr>
            <a:r>
              <a:rPr lang="en-US" sz="3199" dirty="0">
                <a:solidFill>
                  <a:schemeClr val="bg1"/>
                </a:solidFill>
              </a:rPr>
              <a:t>Per-hour license in the cloud (select few)</a:t>
            </a:r>
          </a:p>
        </p:txBody>
      </p:sp>
      <p:sp>
        <p:nvSpPr>
          <p:cNvPr id="20" name="Rectangle 19"/>
          <p:cNvSpPr/>
          <p:nvPr/>
        </p:nvSpPr>
        <p:spPr bwMode="auto">
          <a:xfrm>
            <a:off x="545276" y="3016315"/>
            <a:ext cx="2911354" cy="1332994"/>
          </a:xfrm>
          <a:prstGeom prst="rect">
            <a:avLst/>
          </a:prstGeom>
          <a:solidFill>
            <a:schemeClr val="tx2"/>
          </a:solidFill>
          <a:ln w="9525" cap="flat" cmpd="sng" algn="ctr">
            <a:noFill/>
            <a:prstDash val="solid"/>
            <a:headEnd type="none" w="med" len="med"/>
            <a:tailEnd type="none" w="med" len="med"/>
          </a:ln>
          <a:effectLst/>
        </p:spPr>
        <p:txBody>
          <a:bodyPr vert="horz" wrap="square" lIns="121847" tIns="121847" rIns="121847" bIns="121847" numCol="1" rtlCol="0" anchor="t" anchorCtr="0" compatLnSpc="1">
            <a:prstTxWarp prst="textNoShape">
              <a:avLst/>
            </a:prstTxWarp>
          </a:bodyPr>
          <a:lstStyle/>
          <a:p>
            <a:pPr algn="ctr" defTabSz="1218590">
              <a:lnSpc>
                <a:spcPct val="90000"/>
              </a:lnSpc>
              <a:buSzPct val="90000"/>
              <a:defRPr/>
            </a:pPr>
            <a:r>
              <a:rPr lang="en-US" sz="3199" kern="0" dirty="0">
                <a:solidFill>
                  <a:schemeClr val="bg1"/>
                </a:solidFill>
                <a:latin typeface="+mj-lt"/>
                <a:ea typeface="Segoe UI" pitchFamily="34" charset="0"/>
                <a:cs typeface="Segoe UI" pitchFamily="34" charset="0"/>
              </a:rPr>
              <a:t>Microsoft</a:t>
            </a:r>
          </a:p>
          <a:p>
            <a:pPr algn="ctr" defTabSz="1218590">
              <a:lnSpc>
                <a:spcPct val="90000"/>
              </a:lnSpc>
              <a:buSzPct val="90000"/>
              <a:defRPr/>
            </a:pPr>
            <a:r>
              <a:rPr lang="en-US" sz="3199" kern="0" dirty="0">
                <a:solidFill>
                  <a:schemeClr val="bg1"/>
                </a:solidFill>
                <a:latin typeface="+mj-lt"/>
                <a:ea typeface="Segoe UI" pitchFamily="34" charset="0"/>
                <a:cs typeface="Segoe UI" pitchFamily="34" charset="0"/>
              </a:rPr>
              <a:t>Applications</a:t>
            </a:r>
          </a:p>
        </p:txBody>
      </p:sp>
      <p:sp>
        <p:nvSpPr>
          <p:cNvPr id="25" name="Rectangle 24"/>
          <p:cNvSpPr/>
          <p:nvPr/>
        </p:nvSpPr>
        <p:spPr bwMode="auto">
          <a:xfrm>
            <a:off x="3725154" y="4535803"/>
            <a:ext cx="7693483" cy="13329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51" tIns="60925" rIns="121851" bIns="60925" numCol="1" rtlCol="0" anchor="ctr" anchorCtr="0" compatLnSpc="1">
            <a:prstTxWarp prst="textNoShape">
              <a:avLst/>
            </a:prstTxWarp>
          </a:bodyPr>
          <a:lstStyle/>
          <a:p>
            <a:pPr algn="ctr" defTabSz="1218190" fontAlgn="base">
              <a:spcBef>
                <a:spcPct val="0"/>
              </a:spcBef>
              <a:spcAft>
                <a:spcPct val="0"/>
              </a:spcAft>
            </a:pPr>
            <a:r>
              <a:rPr lang="en-US" sz="3199" dirty="0">
                <a:solidFill>
                  <a:schemeClr val="bg1"/>
                </a:solidFill>
              </a:rPr>
              <a:t>Based upon vendor and product</a:t>
            </a:r>
          </a:p>
        </p:txBody>
      </p:sp>
      <p:sp>
        <p:nvSpPr>
          <p:cNvPr id="26" name="Rectangle 25"/>
          <p:cNvSpPr/>
          <p:nvPr/>
        </p:nvSpPr>
        <p:spPr bwMode="auto">
          <a:xfrm>
            <a:off x="545276" y="4535803"/>
            <a:ext cx="2911354" cy="1332994"/>
          </a:xfrm>
          <a:prstGeom prst="rect">
            <a:avLst/>
          </a:prstGeom>
          <a:solidFill>
            <a:schemeClr val="tx2"/>
          </a:solidFill>
          <a:ln w="9525" cap="flat" cmpd="sng" algn="ctr">
            <a:noFill/>
            <a:prstDash val="solid"/>
            <a:headEnd type="none" w="med" len="med"/>
            <a:tailEnd type="none" w="med" len="med"/>
          </a:ln>
          <a:effectLst/>
        </p:spPr>
        <p:txBody>
          <a:bodyPr vert="horz" wrap="square" lIns="121847" tIns="121847" rIns="121847" bIns="121847" numCol="1" rtlCol="0" anchor="t" anchorCtr="0" compatLnSpc="1">
            <a:prstTxWarp prst="textNoShape">
              <a:avLst/>
            </a:prstTxWarp>
          </a:bodyPr>
          <a:lstStyle/>
          <a:p>
            <a:pPr algn="ctr" defTabSz="1218590">
              <a:lnSpc>
                <a:spcPct val="90000"/>
              </a:lnSpc>
              <a:buSzPct val="90000"/>
              <a:defRPr/>
            </a:pPr>
            <a:r>
              <a:rPr lang="en-US" sz="3199" kern="0" dirty="0">
                <a:solidFill>
                  <a:schemeClr val="bg1"/>
                </a:solidFill>
                <a:latin typeface="+mj-lt"/>
                <a:ea typeface="Segoe UI" pitchFamily="34" charset="0"/>
                <a:cs typeface="Segoe UI" pitchFamily="34" charset="0"/>
              </a:rPr>
              <a:t>External Applications</a:t>
            </a:r>
          </a:p>
        </p:txBody>
      </p:sp>
    </p:spTree>
    <p:extLst>
      <p:ext uri="{BB962C8B-B14F-4D97-AF65-F5344CB8AC3E}">
        <p14:creationId xmlns:p14="http://schemas.microsoft.com/office/powerpoint/2010/main" val="1510032533"/>
      </p:ext>
    </p:extLst>
  </p:cSld>
  <p:clrMapOvr>
    <a:masterClrMapping/>
  </p:clrMapOvr>
  <p:transition advTm="105445">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Windows Azure VM </a:t>
            </a:r>
            <a:r>
              <a:rPr lang="en-US" sz="5400" dirty="0" smtClean="0">
                <a:solidFill>
                  <a:schemeClr val="tx1"/>
                </a:solidFill>
              </a:rPr>
              <a:t>Sizes</a:t>
            </a:r>
            <a:endParaRPr lang="en-US" sz="5400" dirty="0">
              <a:solidFill>
                <a:schemeClr val="tx1"/>
              </a:solidFill>
            </a:endParaRPr>
          </a:p>
        </p:txBody>
      </p:sp>
      <p:sp>
        <p:nvSpPr>
          <p:cNvPr id="6" name="Title 33"/>
          <p:cNvSpPr txBox="1">
            <a:spLocks/>
          </p:cNvSpPr>
          <p:nvPr/>
        </p:nvSpPr>
        <p:spPr>
          <a:xfrm>
            <a:off x="391503" y="3285965"/>
            <a:ext cx="9019539" cy="563222"/>
          </a:xfrm>
          <a:prstGeom prst="rect">
            <a:avLst/>
          </a:prstGeom>
          <a:noFill/>
        </p:spPr>
        <p:txBody>
          <a:bodyPr wrap="square" lIns="91436" tIns="182872" rIns="91436" bIns="45719" rtlCol="0">
            <a:spAutoFit/>
          </a:bodyPr>
          <a:lstStyle>
            <a:defPPr>
              <a:defRPr lang="en-US"/>
            </a:defPPr>
            <a:lvl2pPr marL="0" lvl="1" indent="-155569" defTabSz="914325">
              <a:lnSpc>
                <a:spcPct val="90000"/>
              </a:lnSpc>
              <a:spcBef>
                <a:spcPct val="0"/>
              </a:spcBef>
              <a:buClr>
                <a:srgbClr val="FFC000"/>
              </a:buClr>
              <a:defRPr sz="2800" spc="-100">
                <a:ln w="3175">
                  <a:noFill/>
                </a:ln>
                <a:gradFill flip="none" rotWithShape="1">
                  <a:gsLst>
                    <a:gs pos="0">
                      <a:srgbClr val="595959"/>
                    </a:gs>
                    <a:gs pos="86000">
                      <a:srgbClr val="595959"/>
                    </a:gs>
                  </a:gsLst>
                  <a:lin ang="5400000" scaled="0"/>
                  <a:tileRect/>
                </a:gradFill>
                <a:latin typeface="Segoe UI Light" pitchFamily="34" charset="0"/>
                <a:cs typeface="Arial" charset="0"/>
              </a:defRPr>
            </a:lvl2pPr>
          </a:lstStyle>
          <a:p>
            <a:pPr lvl="1"/>
            <a:r>
              <a:rPr lang="en-US" sz="2400" dirty="0">
                <a:latin typeface="Segoe UI" pitchFamily="34" charset="0"/>
                <a:ea typeface="Segoe UI" pitchFamily="34" charset="0"/>
                <a:cs typeface="Segoe UI" pitchFamily="34" charset="0"/>
              </a:rPr>
              <a:t>Unit of Compute Defined </a:t>
            </a:r>
          </a:p>
        </p:txBody>
      </p:sp>
      <p:sp>
        <p:nvSpPr>
          <p:cNvPr id="7" name="TextBox 6"/>
          <p:cNvSpPr txBox="1"/>
          <p:nvPr/>
        </p:nvSpPr>
        <p:spPr bwMode="invGray">
          <a:xfrm>
            <a:off x="426079" y="1093093"/>
            <a:ext cx="9608659" cy="563222"/>
          </a:xfrm>
          <a:prstGeom prst="rect">
            <a:avLst/>
          </a:prstGeom>
          <a:noFill/>
        </p:spPr>
        <p:txBody>
          <a:bodyPr wrap="square" lIns="91436" tIns="182872" rIns="91436" bIns="45719" rtlCol="0">
            <a:spAutoFit/>
          </a:bodyPr>
          <a:lstStyle/>
          <a:p>
            <a:pPr marL="0" lvl="1" indent="-155569" defTabSz="914325">
              <a:lnSpc>
                <a:spcPct val="90000"/>
              </a:lnSpc>
              <a:spcBef>
                <a:spcPct val="0"/>
              </a:spcBef>
              <a:buClr>
                <a:srgbClr val="FFC000"/>
              </a:buClr>
              <a:defRPr/>
            </a:pPr>
            <a:r>
              <a:rPr lang="en-US" spc="-100" dirty="0">
                <a:ln w="3175">
                  <a:noFill/>
                </a:ln>
                <a:gradFill flip="none" rotWithShape="1">
                  <a:gsLst>
                    <a:gs pos="0">
                      <a:srgbClr val="595959"/>
                    </a:gs>
                    <a:gs pos="86000">
                      <a:srgbClr val="595959"/>
                    </a:gs>
                  </a:gsLst>
                  <a:lin ang="5400000" scaled="0"/>
                  <a:tileRect/>
                </a:gradFill>
                <a:latin typeface="Segoe UI" pitchFamily="34" charset="0"/>
                <a:ea typeface="Segoe UI" pitchFamily="34" charset="0"/>
                <a:cs typeface="Segoe UI" pitchFamily="34" charset="0"/>
              </a:rPr>
              <a:t>Variable instance sizes to handle complex workloads of any size </a:t>
            </a:r>
          </a:p>
        </p:txBody>
      </p:sp>
      <p:grpSp>
        <p:nvGrpSpPr>
          <p:cNvPr id="86" name="Group 85"/>
          <p:cNvGrpSpPr/>
          <p:nvPr/>
        </p:nvGrpSpPr>
        <p:grpSpPr>
          <a:xfrm>
            <a:off x="1561036" y="3852863"/>
            <a:ext cx="1495698" cy="2490787"/>
            <a:chOff x="2841550" y="4062546"/>
            <a:chExt cx="1828800" cy="2325738"/>
          </a:xfrm>
          <a:solidFill>
            <a:srgbClr val="00188F"/>
          </a:solidFill>
        </p:grpSpPr>
        <p:sp>
          <p:nvSpPr>
            <p:cNvPr id="9" name="Rounded Rectangle 8"/>
            <p:cNvSpPr/>
            <p:nvPr/>
          </p:nvSpPr>
          <p:spPr bwMode="auto">
            <a:xfrm>
              <a:off x="2841550" y="4158550"/>
              <a:ext cx="1828800" cy="2229734"/>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10" name="TextBox 9"/>
            <p:cNvSpPr txBox="1"/>
            <p:nvPr/>
          </p:nvSpPr>
          <p:spPr bwMode="invGray">
            <a:xfrm>
              <a:off x="2977221" y="4062546"/>
              <a:ext cx="1555970" cy="533579"/>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Small</a:t>
              </a:r>
            </a:p>
          </p:txBody>
        </p:sp>
        <p:sp>
          <p:nvSpPr>
            <p:cNvPr id="11" name="Rectangle 10"/>
            <p:cNvSpPr/>
            <p:nvPr/>
          </p:nvSpPr>
          <p:spPr>
            <a:xfrm>
              <a:off x="2916354" y="4764695"/>
              <a:ext cx="1679192" cy="375187"/>
            </a:xfrm>
            <a:prstGeom prst="rect">
              <a:avLst/>
            </a:prstGeom>
            <a:grpFill/>
          </p:spPr>
          <p:txBody>
            <a:bodyPr wrap="square" anchor="ctr" anchorCtr="0">
              <a:noAutofit/>
            </a:bodyPr>
            <a:lstStyle/>
            <a:p>
              <a:pPr algn="ctr"/>
              <a:r>
                <a:rPr lang="en-US" sz="2000" b="1" kern="0" dirty="0">
                  <a:gradFill>
                    <a:gsLst>
                      <a:gs pos="0">
                        <a:schemeClr val="bg1"/>
                      </a:gs>
                      <a:gs pos="50000">
                        <a:schemeClr val="bg1"/>
                      </a:gs>
                    </a:gsLst>
                    <a:lin ang="10800000" scaled="0"/>
                  </a:gradFill>
                  <a:latin typeface="+mj-lt"/>
                </a:rPr>
                <a:t>1 x 1.6Ghz </a:t>
              </a:r>
            </a:p>
          </p:txBody>
        </p:sp>
        <p:sp>
          <p:nvSpPr>
            <p:cNvPr id="12" name="Rectangle 11"/>
            <p:cNvSpPr/>
            <p:nvPr/>
          </p:nvSpPr>
          <p:spPr>
            <a:xfrm>
              <a:off x="2919187" y="5161801"/>
              <a:ext cx="1673526" cy="307777"/>
            </a:xfrm>
            <a:prstGeom prst="rect">
              <a:avLst/>
            </a:prstGeom>
            <a:grpFill/>
          </p:spPr>
          <p:txBody>
            <a:bodyPr wrap="square">
              <a:spAutoFit/>
            </a:bodyPr>
            <a:lstStyle/>
            <a:p>
              <a:pPr algn="ctr"/>
              <a:r>
                <a:rPr lang="en-US" sz="1400" b="1" kern="0" dirty="0">
                  <a:solidFill>
                    <a:schemeClr val="bg1">
                      <a:alpha val="99000"/>
                    </a:schemeClr>
                  </a:solidFill>
                  <a:latin typeface="+mj-lt"/>
                </a:rPr>
                <a:t>(moderate IO) </a:t>
              </a:r>
              <a:endParaRPr lang="en-US" sz="3700" b="1" dirty="0">
                <a:solidFill>
                  <a:schemeClr val="bg1">
                    <a:alpha val="99000"/>
                  </a:schemeClr>
                </a:solidFill>
                <a:latin typeface="+mj-lt"/>
              </a:endParaRPr>
            </a:p>
          </p:txBody>
        </p:sp>
        <p:sp>
          <p:nvSpPr>
            <p:cNvPr id="13" name="Rectangle 12"/>
            <p:cNvSpPr/>
            <p:nvPr/>
          </p:nvSpPr>
          <p:spPr>
            <a:xfrm>
              <a:off x="2869770" y="5633473"/>
              <a:ext cx="1777404" cy="387324"/>
            </a:xfrm>
            <a:prstGeom prst="rect">
              <a:avLst/>
            </a:prstGeom>
            <a:grpFill/>
          </p:spPr>
          <p:txBody>
            <a:bodyPr wrap="square" anchor="ctr" anchorCtr="0">
              <a:noAutofit/>
            </a:bodyPr>
            <a:lstStyle/>
            <a:p>
              <a:pPr algn="ctr"/>
              <a:r>
                <a:rPr lang="en-US" sz="1300" b="1" kern="0" dirty="0">
                  <a:solidFill>
                    <a:schemeClr val="bg1">
                      <a:alpha val="99000"/>
                    </a:schemeClr>
                  </a:solidFill>
                  <a:latin typeface="+mj-lt"/>
                </a:rPr>
                <a:t>1.75 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70 GB OS disk</a:t>
              </a:r>
            </a:p>
            <a:p>
              <a:pPr algn="ctr"/>
              <a:r>
                <a:rPr lang="en-US" sz="1300" b="1" kern="0" dirty="0" smtClean="0">
                  <a:solidFill>
                    <a:schemeClr val="bg1">
                      <a:alpha val="99000"/>
                    </a:schemeClr>
                  </a:solidFill>
                  <a:latin typeface="+mj-lt"/>
                </a:rPr>
                <a:t>2 Data Disks (1TB)</a:t>
              </a:r>
            </a:p>
            <a:p>
              <a:pPr algn="ctr"/>
              <a:r>
                <a:rPr lang="en-US" sz="1300" b="1" kern="0" dirty="0" smtClean="0">
                  <a:solidFill>
                    <a:schemeClr val="bg1">
                      <a:alpha val="99000"/>
                    </a:schemeClr>
                  </a:solidFill>
                  <a:latin typeface="+mj-lt"/>
                </a:rPr>
                <a:t>2 x 500 Max IOPs</a:t>
              </a:r>
            </a:p>
          </p:txBody>
        </p:sp>
        <p:cxnSp>
          <p:nvCxnSpPr>
            <p:cNvPr id="15" name="Straight Connector 14"/>
            <p:cNvCxnSpPr/>
            <p:nvPr/>
          </p:nvCxnSpPr>
          <p:spPr>
            <a:xfrm>
              <a:off x="2978710" y="4681025"/>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3072915" y="3862388"/>
            <a:ext cx="1495698" cy="2481262"/>
            <a:chOff x="5157632" y="4062546"/>
            <a:chExt cx="1850939" cy="2321103"/>
          </a:xfrm>
          <a:solidFill>
            <a:srgbClr val="00188F"/>
          </a:solidFill>
        </p:grpSpPr>
        <p:sp>
          <p:nvSpPr>
            <p:cNvPr id="16" name="Rounded Rectangle 15"/>
            <p:cNvSpPr/>
            <p:nvPr/>
          </p:nvSpPr>
          <p:spPr bwMode="auto">
            <a:xfrm>
              <a:off x="5157632" y="4152031"/>
              <a:ext cx="1828800" cy="2231618"/>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17" name="TextBox 16"/>
            <p:cNvSpPr txBox="1"/>
            <p:nvPr/>
          </p:nvSpPr>
          <p:spPr bwMode="invGray">
            <a:xfrm>
              <a:off x="5270469" y="4062546"/>
              <a:ext cx="1603128" cy="532364"/>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Medium</a:t>
              </a:r>
            </a:p>
          </p:txBody>
        </p:sp>
        <p:sp>
          <p:nvSpPr>
            <p:cNvPr id="18" name="Rectangle 17"/>
            <p:cNvSpPr/>
            <p:nvPr/>
          </p:nvSpPr>
          <p:spPr>
            <a:xfrm>
              <a:off x="5280300" y="4758176"/>
              <a:ext cx="1583464" cy="375187"/>
            </a:xfrm>
            <a:prstGeom prst="rect">
              <a:avLst/>
            </a:prstGeom>
            <a:grpFill/>
          </p:spPr>
          <p:txBody>
            <a:bodyPr wrap="square" anchor="ctr" anchorCtr="0">
              <a:noAutofit/>
            </a:bodyPr>
            <a:lstStyle/>
            <a:p>
              <a:pPr algn="ctr"/>
              <a:r>
                <a:rPr lang="en-US" sz="2000" b="1" kern="0" dirty="0">
                  <a:gradFill>
                    <a:gsLst>
                      <a:gs pos="0">
                        <a:schemeClr val="bg1"/>
                      </a:gs>
                      <a:gs pos="50000">
                        <a:schemeClr val="bg1"/>
                      </a:gs>
                    </a:gsLst>
                    <a:lin ang="10800000" scaled="0"/>
                  </a:gradFill>
                  <a:latin typeface="+mj-lt"/>
                </a:rPr>
                <a:t>2 x 1.6Ghz </a:t>
              </a:r>
            </a:p>
          </p:txBody>
        </p:sp>
        <p:sp>
          <p:nvSpPr>
            <p:cNvPr id="19" name="Rectangle 18"/>
            <p:cNvSpPr/>
            <p:nvPr/>
          </p:nvSpPr>
          <p:spPr>
            <a:xfrm>
              <a:off x="5282971" y="5155435"/>
              <a:ext cx="1578122" cy="307777"/>
            </a:xfrm>
            <a:prstGeom prst="rect">
              <a:avLst/>
            </a:prstGeom>
            <a:grpFill/>
          </p:spPr>
          <p:txBody>
            <a:bodyPr wrap="square">
              <a:spAutoFit/>
            </a:bodyPr>
            <a:lstStyle/>
            <a:p>
              <a:pPr algn="ctr"/>
              <a:r>
                <a:rPr lang="en-US" sz="1400" b="1" kern="0" dirty="0">
                  <a:solidFill>
                    <a:schemeClr val="bg1">
                      <a:alpha val="99000"/>
                    </a:schemeClr>
                  </a:solidFill>
                  <a:latin typeface="+mj-lt"/>
                </a:rPr>
                <a:t>(high IO)</a:t>
              </a:r>
              <a:endParaRPr lang="en-US" sz="3700" b="1" dirty="0">
                <a:solidFill>
                  <a:schemeClr val="bg1">
                    <a:alpha val="99000"/>
                  </a:schemeClr>
                </a:solidFill>
                <a:latin typeface="+mj-lt"/>
              </a:endParaRPr>
            </a:p>
          </p:txBody>
        </p:sp>
        <p:sp>
          <p:nvSpPr>
            <p:cNvPr id="20" name="Rectangle 19"/>
            <p:cNvSpPr/>
            <p:nvPr/>
          </p:nvSpPr>
          <p:spPr>
            <a:xfrm>
              <a:off x="5168725" y="5630957"/>
              <a:ext cx="1839846" cy="375187"/>
            </a:xfrm>
            <a:prstGeom prst="rect">
              <a:avLst/>
            </a:prstGeom>
            <a:grpFill/>
          </p:spPr>
          <p:txBody>
            <a:bodyPr wrap="square" anchor="ctr" anchorCtr="0">
              <a:noAutofit/>
            </a:bodyPr>
            <a:lstStyle/>
            <a:p>
              <a:pPr algn="ctr"/>
              <a:r>
                <a:rPr lang="en-US" sz="1300" b="1" kern="0" dirty="0">
                  <a:solidFill>
                    <a:schemeClr val="bg1">
                      <a:alpha val="99000"/>
                    </a:schemeClr>
                  </a:solidFill>
                  <a:latin typeface="+mj-lt"/>
                </a:rPr>
                <a:t>3.5 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135 GB OS disk</a:t>
              </a:r>
            </a:p>
            <a:p>
              <a:pPr algn="ctr"/>
              <a:r>
                <a:rPr lang="en-US" sz="1300" b="1" kern="0" dirty="0" smtClean="0">
                  <a:solidFill>
                    <a:schemeClr val="bg1">
                      <a:alpha val="99000"/>
                    </a:schemeClr>
                  </a:solidFill>
                  <a:latin typeface="+mj-lt"/>
                </a:rPr>
                <a:t>4 Data Disks (1TB)</a:t>
              </a:r>
            </a:p>
            <a:p>
              <a:pPr algn="ctr"/>
              <a:r>
                <a:rPr lang="en-US" sz="1300" b="1" kern="0" dirty="0" smtClean="0">
                  <a:solidFill>
                    <a:schemeClr val="bg1">
                      <a:alpha val="99000"/>
                    </a:schemeClr>
                  </a:solidFill>
                  <a:latin typeface="+mj-lt"/>
                </a:rPr>
                <a:t>4 x 500 Max IOPs</a:t>
              </a:r>
            </a:p>
          </p:txBody>
        </p:sp>
        <p:cxnSp>
          <p:nvCxnSpPr>
            <p:cNvPr id="22" name="Straight Connector 21"/>
            <p:cNvCxnSpPr/>
            <p:nvPr/>
          </p:nvCxnSpPr>
          <p:spPr>
            <a:xfrm>
              <a:off x="5294792" y="4676094"/>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1561324" y="1640186"/>
            <a:ext cx="1495698" cy="1385888"/>
            <a:chOff x="2847764" y="1767349"/>
            <a:chExt cx="1828800" cy="1507633"/>
          </a:xfrm>
        </p:grpSpPr>
        <p:sp>
          <p:nvSpPr>
            <p:cNvPr id="30" name="Rounded Rectangle 29"/>
            <p:cNvSpPr/>
            <p:nvPr/>
          </p:nvSpPr>
          <p:spPr bwMode="auto">
            <a:xfrm>
              <a:off x="2847764" y="1875673"/>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31" name="TextBox 30"/>
            <p:cNvSpPr txBox="1"/>
            <p:nvPr/>
          </p:nvSpPr>
          <p:spPr bwMode="invGray">
            <a:xfrm>
              <a:off x="2981824" y="1767349"/>
              <a:ext cx="1560680" cy="563231"/>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Small</a:t>
              </a:r>
            </a:p>
          </p:txBody>
        </p:sp>
        <p:sp>
          <p:nvSpPr>
            <p:cNvPr id="32" name="Rectangle 31"/>
            <p:cNvSpPr/>
            <p:nvPr/>
          </p:nvSpPr>
          <p:spPr>
            <a:xfrm>
              <a:off x="2877869" y="2541519"/>
              <a:ext cx="1768590" cy="241689"/>
            </a:xfrm>
            <a:prstGeom prst="rect">
              <a:avLst/>
            </a:prstGeom>
          </p:spPr>
          <p:txBody>
            <a:bodyPr wrap="square" anchor="ctr" anchorCtr="0">
              <a:noAutofit/>
            </a:bodyPr>
            <a:lstStyle/>
            <a:p>
              <a:pPr algn="ctr"/>
              <a:r>
                <a:rPr lang="en-US" b="1" kern="0" dirty="0">
                  <a:gradFill>
                    <a:gsLst>
                      <a:gs pos="0">
                        <a:schemeClr val="bg1"/>
                      </a:gs>
                      <a:gs pos="50000">
                        <a:schemeClr val="bg1"/>
                      </a:gs>
                    </a:gsLst>
                    <a:lin ang="10800000" scaled="0"/>
                  </a:gradFill>
                  <a:latin typeface="+mj-lt"/>
                </a:rPr>
                <a:t>$</a:t>
              </a:r>
              <a:r>
                <a:rPr lang="en-US" b="1" kern="0" dirty="0" smtClean="0">
                  <a:gradFill>
                    <a:gsLst>
                      <a:gs pos="0">
                        <a:schemeClr val="bg1"/>
                      </a:gs>
                      <a:gs pos="50000">
                        <a:schemeClr val="bg1"/>
                      </a:gs>
                    </a:gsLst>
                    <a:lin ang="10800000" scaled="0"/>
                  </a:gradFill>
                  <a:latin typeface="+mj-lt"/>
                </a:rPr>
                <a:t>0.09 </a:t>
              </a:r>
              <a:endParaRPr lang="en-US" b="1" kern="0" dirty="0">
                <a:gradFill>
                  <a:gsLst>
                    <a:gs pos="0">
                      <a:schemeClr val="bg1"/>
                    </a:gs>
                    <a:gs pos="50000">
                      <a:schemeClr val="bg1"/>
                    </a:gs>
                  </a:gsLst>
                  <a:lin ang="10800000" scaled="0"/>
                </a:gradFill>
                <a:latin typeface="+mj-lt"/>
              </a:endParaRPr>
            </a:p>
          </p:txBody>
        </p:sp>
        <p:sp>
          <p:nvSpPr>
            <p:cNvPr id="33" name="Rectangle 32"/>
            <p:cNvSpPr/>
            <p:nvPr/>
          </p:nvSpPr>
          <p:spPr>
            <a:xfrm>
              <a:off x="2880853" y="2873971"/>
              <a:ext cx="1762622"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p>
          </p:txBody>
        </p:sp>
        <p:cxnSp>
          <p:nvCxnSpPr>
            <p:cNvPr id="34" name="Straight Connector 33"/>
            <p:cNvCxnSpPr/>
            <p:nvPr/>
          </p:nvCxnSpPr>
          <p:spPr>
            <a:xfrm>
              <a:off x="2984924" y="2422552"/>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a:off x="3074609" y="1640186"/>
            <a:ext cx="1495698" cy="1385888"/>
            <a:chOff x="5184062" y="1767348"/>
            <a:chExt cx="1828800" cy="1506045"/>
          </a:xfrm>
        </p:grpSpPr>
        <p:sp>
          <p:nvSpPr>
            <p:cNvPr id="35" name="Rounded Rectangle 34"/>
            <p:cNvSpPr/>
            <p:nvPr/>
          </p:nvSpPr>
          <p:spPr bwMode="auto">
            <a:xfrm>
              <a:off x="5184062" y="1874084"/>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36" name="TextBox 35"/>
            <p:cNvSpPr txBox="1"/>
            <p:nvPr/>
          </p:nvSpPr>
          <p:spPr bwMode="invGray">
            <a:xfrm>
              <a:off x="5270090" y="1767348"/>
              <a:ext cx="1656744" cy="563231"/>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Medium</a:t>
              </a:r>
            </a:p>
          </p:txBody>
        </p:sp>
        <p:sp>
          <p:nvSpPr>
            <p:cNvPr id="37" name="Rectangle 36"/>
            <p:cNvSpPr/>
            <p:nvPr/>
          </p:nvSpPr>
          <p:spPr>
            <a:xfrm>
              <a:off x="5227823" y="2541518"/>
              <a:ext cx="1741278" cy="241689"/>
            </a:xfrm>
            <a:prstGeom prst="rect">
              <a:avLst/>
            </a:prstGeom>
          </p:spPr>
          <p:txBody>
            <a:bodyPr wrap="square" anchor="ctr" anchorCtr="0">
              <a:noAutofit/>
            </a:bodyPr>
            <a:lstStyle/>
            <a:p>
              <a:pPr algn="ctr"/>
              <a:r>
                <a:rPr lang="en-US" b="1" kern="0" dirty="0">
                  <a:gradFill>
                    <a:gsLst>
                      <a:gs pos="0">
                        <a:schemeClr val="bg1"/>
                      </a:gs>
                      <a:gs pos="50000">
                        <a:schemeClr val="bg1"/>
                      </a:gs>
                    </a:gsLst>
                    <a:lin ang="10800000" scaled="0"/>
                  </a:gradFill>
                  <a:latin typeface="+mj-lt"/>
                </a:rPr>
                <a:t>$</a:t>
              </a:r>
              <a:r>
                <a:rPr lang="en-US" b="1" kern="0" dirty="0" smtClean="0">
                  <a:gradFill>
                    <a:gsLst>
                      <a:gs pos="0">
                        <a:schemeClr val="bg1"/>
                      </a:gs>
                      <a:gs pos="50000">
                        <a:schemeClr val="bg1"/>
                      </a:gs>
                    </a:gsLst>
                    <a:lin ang="10800000" scaled="0"/>
                  </a:gradFill>
                  <a:latin typeface="+mj-lt"/>
                </a:rPr>
                <a:t>0.18 </a:t>
              </a:r>
              <a:endParaRPr lang="en-US" b="1" kern="0" dirty="0">
                <a:gradFill>
                  <a:gsLst>
                    <a:gs pos="0">
                      <a:schemeClr val="bg1"/>
                    </a:gs>
                    <a:gs pos="50000">
                      <a:schemeClr val="bg1"/>
                    </a:gs>
                  </a:gsLst>
                  <a:lin ang="10800000" scaled="0"/>
                </a:gradFill>
                <a:latin typeface="+mj-lt"/>
              </a:endParaRPr>
            </a:p>
          </p:txBody>
        </p:sp>
        <p:sp>
          <p:nvSpPr>
            <p:cNvPr id="38" name="Rectangle 37"/>
            <p:cNvSpPr/>
            <p:nvPr/>
          </p:nvSpPr>
          <p:spPr>
            <a:xfrm>
              <a:off x="5230761" y="2873970"/>
              <a:ext cx="1735402"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p>
          </p:txBody>
        </p:sp>
        <p:cxnSp>
          <p:nvCxnSpPr>
            <p:cNvPr id="39" name="Straight Connector 38"/>
            <p:cNvCxnSpPr/>
            <p:nvPr/>
          </p:nvCxnSpPr>
          <p:spPr>
            <a:xfrm>
              <a:off x="5321222" y="2422551"/>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4" name="Group 93"/>
          <p:cNvGrpSpPr/>
          <p:nvPr/>
        </p:nvGrpSpPr>
        <p:grpSpPr>
          <a:xfrm>
            <a:off x="6101179" y="1654474"/>
            <a:ext cx="1495698" cy="1371600"/>
            <a:chOff x="9856662" y="1767348"/>
            <a:chExt cx="1828800" cy="1500909"/>
          </a:xfrm>
        </p:grpSpPr>
        <p:sp>
          <p:nvSpPr>
            <p:cNvPr id="40" name="Rounded Rectangle 39"/>
            <p:cNvSpPr/>
            <p:nvPr/>
          </p:nvSpPr>
          <p:spPr bwMode="auto">
            <a:xfrm>
              <a:off x="9856662" y="1868948"/>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41" name="TextBox 40"/>
            <p:cNvSpPr txBox="1"/>
            <p:nvPr/>
          </p:nvSpPr>
          <p:spPr bwMode="invGray">
            <a:xfrm>
              <a:off x="9960077" y="1767348"/>
              <a:ext cx="1621970" cy="563231"/>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X-Large</a:t>
              </a:r>
            </a:p>
          </p:txBody>
        </p:sp>
        <p:sp>
          <p:nvSpPr>
            <p:cNvPr id="42" name="Rectangle 41"/>
            <p:cNvSpPr/>
            <p:nvPr/>
          </p:nvSpPr>
          <p:spPr>
            <a:xfrm>
              <a:off x="9888273" y="2541518"/>
              <a:ext cx="1765578" cy="241689"/>
            </a:xfrm>
            <a:prstGeom prst="rect">
              <a:avLst/>
            </a:prstGeom>
          </p:spPr>
          <p:txBody>
            <a:bodyPr wrap="square" anchor="ctr" anchorCtr="0">
              <a:noAutofit/>
            </a:bodyPr>
            <a:lstStyle/>
            <a:p>
              <a:pPr algn="ctr"/>
              <a:r>
                <a:rPr lang="en-US" b="1" kern="0" dirty="0">
                  <a:gradFill>
                    <a:gsLst>
                      <a:gs pos="0">
                        <a:schemeClr val="bg1"/>
                      </a:gs>
                      <a:gs pos="50000">
                        <a:schemeClr val="bg1"/>
                      </a:gs>
                    </a:gsLst>
                    <a:lin ang="10800000" scaled="0"/>
                  </a:gradFill>
                  <a:latin typeface="+mj-lt"/>
                </a:rPr>
                <a:t>$</a:t>
              </a:r>
              <a:r>
                <a:rPr lang="en-US" b="1" kern="0" dirty="0" smtClean="0">
                  <a:gradFill>
                    <a:gsLst>
                      <a:gs pos="0">
                        <a:schemeClr val="bg1"/>
                      </a:gs>
                      <a:gs pos="50000">
                        <a:schemeClr val="bg1"/>
                      </a:gs>
                    </a:gsLst>
                    <a:lin ang="10800000" scaled="0"/>
                  </a:gradFill>
                  <a:latin typeface="+mj-lt"/>
                </a:rPr>
                <a:t>0.72</a:t>
              </a:r>
              <a:endParaRPr lang="en-US" b="1" kern="0" dirty="0">
                <a:gradFill>
                  <a:gsLst>
                    <a:gs pos="0">
                      <a:schemeClr val="bg1"/>
                    </a:gs>
                    <a:gs pos="50000">
                      <a:schemeClr val="bg1"/>
                    </a:gs>
                  </a:gsLst>
                  <a:lin ang="10800000" scaled="0"/>
                </a:gradFill>
                <a:latin typeface="+mj-lt"/>
              </a:endParaRPr>
            </a:p>
          </p:txBody>
        </p:sp>
        <p:sp>
          <p:nvSpPr>
            <p:cNvPr id="43" name="Rectangle 42"/>
            <p:cNvSpPr/>
            <p:nvPr/>
          </p:nvSpPr>
          <p:spPr>
            <a:xfrm>
              <a:off x="9891252" y="2873970"/>
              <a:ext cx="1759620"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endParaRPr lang="en-US" sz="1400" b="1" dirty="0">
                <a:gradFill>
                  <a:gsLst>
                    <a:gs pos="0">
                      <a:schemeClr val="bg1"/>
                    </a:gs>
                    <a:gs pos="100000">
                      <a:schemeClr val="bg1"/>
                    </a:gs>
                  </a:gsLst>
                  <a:lin ang="16200000" scaled="0"/>
                </a:gradFill>
                <a:latin typeface="+mj-lt"/>
              </a:endParaRPr>
            </a:p>
          </p:txBody>
        </p:sp>
        <p:cxnSp>
          <p:nvCxnSpPr>
            <p:cNvPr id="44" name="Straight Connector 43"/>
            <p:cNvCxnSpPr/>
            <p:nvPr/>
          </p:nvCxnSpPr>
          <p:spPr>
            <a:xfrm>
              <a:off x="9993822" y="2422551"/>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4587894" y="1654474"/>
            <a:ext cx="1495698" cy="1371600"/>
            <a:chOff x="7520361" y="1767349"/>
            <a:chExt cx="1828800" cy="1502503"/>
          </a:xfrm>
        </p:grpSpPr>
        <p:sp>
          <p:nvSpPr>
            <p:cNvPr id="45" name="Rounded Rectangle 44"/>
            <p:cNvSpPr/>
            <p:nvPr/>
          </p:nvSpPr>
          <p:spPr bwMode="auto">
            <a:xfrm>
              <a:off x="7520361" y="1870542"/>
              <a:ext cx="1828800" cy="1399310"/>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46" name="TextBox 45"/>
            <p:cNvSpPr txBox="1"/>
            <p:nvPr/>
          </p:nvSpPr>
          <p:spPr bwMode="invGray">
            <a:xfrm>
              <a:off x="7600335" y="1767349"/>
              <a:ext cx="1668852" cy="563231"/>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Large </a:t>
              </a:r>
            </a:p>
          </p:txBody>
        </p:sp>
        <p:sp>
          <p:nvSpPr>
            <p:cNvPr id="47" name="Rectangle 46"/>
            <p:cNvSpPr/>
            <p:nvPr/>
          </p:nvSpPr>
          <p:spPr>
            <a:xfrm>
              <a:off x="7545541" y="2541520"/>
              <a:ext cx="1778440" cy="241689"/>
            </a:xfrm>
            <a:prstGeom prst="rect">
              <a:avLst/>
            </a:prstGeom>
          </p:spPr>
          <p:txBody>
            <a:bodyPr wrap="square" anchor="ctr" anchorCtr="0">
              <a:noAutofit/>
            </a:bodyPr>
            <a:lstStyle/>
            <a:p>
              <a:pPr algn="ctr"/>
              <a:r>
                <a:rPr lang="en-US" b="1" kern="0" dirty="0">
                  <a:gradFill>
                    <a:gsLst>
                      <a:gs pos="0">
                        <a:schemeClr val="bg1"/>
                      </a:gs>
                      <a:gs pos="50000">
                        <a:schemeClr val="bg1"/>
                      </a:gs>
                    </a:gsLst>
                    <a:lin ang="10800000" scaled="0"/>
                  </a:gradFill>
                  <a:latin typeface="+mj-lt"/>
                </a:rPr>
                <a:t>$</a:t>
              </a:r>
              <a:r>
                <a:rPr lang="en-US" b="1" kern="0" dirty="0" smtClean="0">
                  <a:gradFill>
                    <a:gsLst>
                      <a:gs pos="0">
                        <a:schemeClr val="bg1"/>
                      </a:gs>
                      <a:gs pos="50000">
                        <a:schemeClr val="bg1"/>
                      </a:gs>
                    </a:gsLst>
                    <a:lin ang="10800000" scaled="0"/>
                  </a:gradFill>
                  <a:latin typeface="+mj-lt"/>
                </a:rPr>
                <a:t>0.36 </a:t>
              </a:r>
              <a:endParaRPr lang="en-US" b="1" kern="0" dirty="0">
                <a:gradFill>
                  <a:gsLst>
                    <a:gs pos="0">
                      <a:schemeClr val="bg1"/>
                    </a:gs>
                    <a:gs pos="50000">
                      <a:schemeClr val="bg1"/>
                    </a:gs>
                  </a:gsLst>
                  <a:lin ang="10800000" scaled="0"/>
                </a:gradFill>
                <a:latin typeface="+mj-lt"/>
              </a:endParaRPr>
            </a:p>
          </p:txBody>
        </p:sp>
        <p:sp>
          <p:nvSpPr>
            <p:cNvPr id="48" name="Rectangle 47"/>
            <p:cNvSpPr/>
            <p:nvPr/>
          </p:nvSpPr>
          <p:spPr>
            <a:xfrm>
              <a:off x="7548541" y="2873972"/>
              <a:ext cx="1772440"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p>
          </p:txBody>
        </p:sp>
        <p:cxnSp>
          <p:nvCxnSpPr>
            <p:cNvPr id="49" name="Straight Connector 48"/>
            <p:cNvCxnSpPr/>
            <p:nvPr/>
          </p:nvCxnSpPr>
          <p:spPr>
            <a:xfrm>
              <a:off x="7657521" y="2422552"/>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4584794" y="3886200"/>
            <a:ext cx="1495698" cy="2457450"/>
            <a:chOff x="7433126" y="4083572"/>
            <a:chExt cx="1828800" cy="2300171"/>
          </a:xfrm>
          <a:solidFill>
            <a:srgbClr val="00188F"/>
          </a:solidFill>
        </p:grpSpPr>
        <p:sp>
          <p:nvSpPr>
            <p:cNvPr id="23" name="Rounded Rectangle 22"/>
            <p:cNvSpPr/>
            <p:nvPr/>
          </p:nvSpPr>
          <p:spPr bwMode="auto">
            <a:xfrm>
              <a:off x="7433126" y="4150626"/>
              <a:ext cx="1828800" cy="2233117"/>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24" name="TextBox 23"/>
            <p:cNvSpPr txBox="1"/>
            <p:nvPr/>
          </p:nvSpPr>
          <p:spPr bwMode="invGray">
            <a:xfrm>
              <a:off x="7486539" y="4083572"/>
              <a:ext cx="1721976" cy="527184"/>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Large </a:t>
              </a:r>
            </a:p>
          </p:txBody>
        </p:sp>
        <p:sp>
          <p:nvSpPr>
            <p:cNvPr id="25" name="Rectangle 24"/>
            <p:cNvSpPr/>
            <p:nvPr/>
          </p:nvSpPr>
          <p:spPr>
            <a:xfrm>
              <a:off x="7537031" y="4756771"/>
              <a:ext cx="1620990" cy="375187"/>
            </a:xfrm>
            <a:prstGeom prst="rect">
              <a:avLst/>
            </a:prstGeom>
            <a:grpFill/>
          </p:spPr>
          <p:txBody>
            <a:bodyPr wrap="square" anchor="ctr" anchorCtr="0">
              <a:noAutofit/>
            </a:bodyPr>
            <a:lstStyle/>
            <a:p>
              <a:pPr algn="ctr"/>
              <a:r>
                <a:rPr lang="en-US" sz="2000" b="1" kern="0" dirty="0">
                  <a:gradFill>
                    <a:gsLst>
                      <a:gs pos="0">
                        <a:schemeClr val="bg1"/>
                      </a:gs>
                      <a:gs pos="50000">
                        <a:schemeClr val="bg1"/>
                      </a:gs>
                    </a:gsLst>
                    <a:lin ang="10800000" scaled="0"/>
                  </a:gradFill>
                  <a:latin typeface="+mj-lt"/>
                </a:rPr>
                <a:t>4 x 1.6Ghz </a:t>
              </a:r>
            </a:p>
          </p:txBody>
        </p:sp>
        <p:sp>
          <p:nvSpPr>
            <p:cNvPr id="26" name="Rectangle 25"/>
            <p:cNvSpPr/>
            <p:nvPr/>
          </p:nvSpPr>
          <p:spPr>
            <a:xfrm>
              <a:off x="7605858" y="5154081"/>
              <a:ext cx="1483336" cy="307777"/>
            </a:xfrm>
            <a:prstGeom prst="rect">
              <a:avLst/>
            </a:prstGeom>
            <a:grpFill/>
          </p:spPr>
          <p:txBody>
            <a:bodyPr wrap="square">
              <a:spAutoFit/>
            </a:bodyPr>
            <a:lstStyle/>
            <a:p>
              <a:pPr algn="ctr"/>
              <a:r>
                <a:rPr lang="en-US" sz="1400" b="1" kern="0" dirty="0">
                  <a:solidFill>
                    <a:schemeClr val="bg1">
                      <a:alpha val="99000"/>
                    </a:schemeClr>
                  </a:solidFill>
                  <a:latin typeface="+mj-lt"/>
                </a:rPr>
                <a:t>(high IO) </a:t>
              </a:r>
              <a:endParaRPr lang="en-US" sz="3700" b="1" dirty="0">
                <a:solidFill>
                  <a:schemeClr val="bg1">
                    <a:alpha val="99000"/>
                  </a:schemeClr>
                </a:solidFill>
                <a:latin typeface="+mj-lt"/>
              </a:endParaRPr>
            </a:p>
          </p:txBody>
        </p:sp>
        <p:sp>
          <p:nvSpPr>
            <p:cNvPr id="27" name="Rectangle 26"/>
            <p:cNvSpPr/>
            <p:nvPr/>
          </p:nvSpPr>
          <p:spPr>
            <a:xfrm>
              <a:off x="7474657" y="5711261"/>
              <a:ext cx="1753249" cy="375187"/>
            </a:xfrm>
            <a:prstGeom prst="rect">
              <a:avLst/>
            </a:prstGeom>
            <a:grpFill/>
          </p:spPr>
          <p:txBody>
            <a:bodyPr wrap="square" anchor="ctr" anchorCtr="0">
              <a:noAutofit/>
            </a:bodyPr>
            <a:lstStyle/>
            <a:p>
              <a:pPr algn="ctr"/>
              <a:r>
                <a:rPr lang="en-US" sz="1300" b="1" kern="0" dirty="0">
                  <a:solidFill>
                    <a:schemeClr val="bg1">
                      <a:alpha val="99000"/>
                    </a:schemeClr>
                  </a:solidFill>
                  <a:latin typeface="+mj-lt"/>
                </a:rPr>
                <a:t>7.0 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285 GB OS Disk</a:t>
              </a:r>
            </a:p>
            <a:p>
              <a:pPr algn="ctr"/>
              <a:r>
                <a:rPr lang="en-US" sz="1300" b="1" kern="0" dirty="0" smtClean="0">
                  <a:solidFill>
                    <a:schemeClr val="bg1">
                      <a:alpha val="99000"/>
                    </a:schemeClr>
                  </a:solidFill>
                  <a:latin typeface="+mj-lt"/>
                </a:rPr>
                <a:t>8 Data Disks (1TB)</a:t>
              </a:r>
            </a:p>
            <a:p>
              <a:pPr algn="ctr"/>
              <a:r>
                <a:rPr lang="en-US" sz="1300" b="1" kern="0" dirty="0" smtClean="0">
                  <a:solidFill>
                    <a:schemeClr val="bg1">
                      <a:alpha val="99000"/>
                    </a:schemeClr>
                  </a:solidFill>
                  <a:latin typeface="+mj-lt"/>
                </a:rPr>
                <a:t>8 x 500 Max IOPs</a:t>
              </a:r>
            </a:p>
            <a:p>
              <a:pPr algn="ctr"/>
              <a:endParaRPr lang="en-US" sz="1300" b="1" kern="0" dirty="0">
                <a:solidFill>
                  <a:schemeClr val="bg1">
                    <a:alpha val="99000"/>
                  </a:schemeClr>
                </a:solidFill>
                <a:latin typeface="+mj-lt"/>
              </a:endParaRPr>
            </a:p>
          </p:txBody>
        </p:sp>
        <p:sp>
          <p:nvSpPr>
            <p:cNvPr id="28" name="Rectangle 27"/>
            <p:cNvSpPr/>
            <p:nvPr/>
          </p:nvSpPr>
          <p:spPr>
            <a:xfrm>
              <a:off x="7596025" y="5641854"/>
              <a:ext cx="1503002" cy="375187"/>
            </a:xfrm>
            <a:prstGeom prst="rect">
              <a:avLst/>
            </a:prstGeom>
            <a:grpFill/>
          </p:spPr>
          <p:txBody>
            <a:bodyPr wrap="square" anchor="ctr" anchorCtr="0">
              <a:noAutofit/>
            </a:bodyPr>
            <a:lstStyle/>
            <a:p>
              <a:pPr algn="ctr"/>
              <a:endParaRPr lang="en-US" sz="1300" kern="0" dirty="0">
                <a:solidFill>
                  <a:schemeClr val="bg1">
                    <a:alpha val="99000"/>
                  </a:schemeClr>
                </a:solidFill>
                <a:latin typeface="+mj-lt"/>
              </a:endParaRPr>
            </a:p>
          </p:txBody>
        </p:sp>
        <p:cxnSp>
          <p:nvCxnSpPr>
            <p:cNvPr id="29" name="Straight Connector 28"/>
            <p:cNvCxnSpPr/>
            <p:nvPr/>
          </p:nvCxnSpPr>
          <p:spPr>
            <a:xfrm>
              <a:off x="7570286" y="4688990"/>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89" name="Group 88"/>
          <p:cNvGrpSpPr/>
          <p:nvPr/>
        </p:nvGrpSpPr>
        <p:grpSpPr>
          <a:xfrm>
            <a:off x="6096673" y="3886199"/>
            <a:ext cx="1495698" cy="2457451"/>
            <a:chOff x="9842520" y="4083572"/>
            <a:chExt cx="1840678" cy="2292236"/>
          </a:xfrm>
          <a:solidFill>
            <a:srgbClr val="00188F"/>
          </a:solidFill>
        </p:grpSpPr>
        <p:sp>
          <p:nvSpPr>
            <p:cNvPr id="50" name="Rounded Rectangle 49"/>
            <p:cNvSpPr/>
            <p:nvPr/>
          </p:nvSpPr>
          <p:spPr bwMode="auto">
            <a:xfrm>
              <a:off x="9842520" y="4149408"/>
              <a:ext cx="1828800" cy="2226400"/>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51" name="TextBox 50"/>
            <p:cNvSpPr txBox="1"/>
            <p:nvPr/>
          </p:nvSpPr>
          <p:spPr bwMode="invGray">
            <a:xfrm>
              <a:off x="9994743" y="4083572"/>
              <a:ext cx="1524354" cy="525365"/>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a:solidFill>
                    <a:schemeClr val="bg1">
                      <a:alpha val="99000"/>
                    </a:schemeClr>
                  </a:solidFill>
                  <a:latin typeface="Segoe UI Light" pitchFamily="34" charset="0"/>
                </a:rPr>
                <a:t>X-Large</a:t>
              </a:r>
            </a:p>
          </p:txBody>
        </p:sp>
        <p:sp>
          <p:nvSpPr>
            <p:cNvPr id="52" name="Rectangle 51"/>
            <p:cNvSpPr/>
            <p:nvPr/>
          </p:nvSpPr>
          <p:spPr>
            <a:xfrm>
              <a:off x="9975432" y="4755554"/>
              <a:ext cx="1562976" cy="375187"/>
            </a:xfrm>
            <a:prstGeom prst="rect">
              <a:avLst/>
            </a:prstGeom>
            <a:grpFill/>
          </p:spPr>
          <p:txBody>
            <a:bodyPr wrap="square" anchor="ctr" anchorCtr="0">
              <a:noAutofit/>
            </a:bodyPr>
            <a:lstStyle/>
            <a:p>
              <a:pPr algn="ctr"/>
              <a:r>
                <a:rPr lang="en-US" sz="2000" b="1" kern="0" dirty="0">
                  <a:gradFill>
                    <a:gsLst>
                      <a:gs pos="0">
                        <a:schemeClr val="bg1"/>
                      </a:gs>
                      <a:gs pos="50000">
                        <a:schemeClr val="bg1"/>
                      </a:gs>
                    </a:gsLst>
                    <a:lin ang="10800000" scaled="0"/>
                  </a:gradFill>
                  <a:latin typeface="+mj-lt"/>
                </a:rPr>
                <a:t>8 x 1.6Ghz</a:t>
              </a:r>
            </a:p>
          </p:txBody>
        </p:sp>
        <p:sp>
          <p:nvSpPr>
            <p:cNvPr id="53" name="Rectangle 52"/>
            <p:cNvSpPr/>
            <p:nvPr/>
          </p:nvSpPr>
          <p:spPr>
            <a:xfrm>
              <a:off x="9945936" y="5152573"/>
              <a:ext cx="1621968" cy="307777"/>
            </a:xfrm>
            <a:prstGeom prst="rect">
              <a:avLst/>
            </a:prstGeom>
            <a:grpFill/>
          </p:spPr>
          <p:txBody>
            <a:bodyPr wrap="square">
              <a:spAutoFit/>
            </a:bodyPr>
            <a:lstStyle/>
            <a:p>
              <a:pPr algn="ctr"/>
              <a:r>
                <a:rPr lang="en-US" sz="1400" b="1" kern="0" dirty="0">
                  <a:solidFill>
                    <a:schemeClr val="bg1">
                      <a:alpha val="99000"/>
                    </a:schemeClr>
                  </a:solidFill>
                  <a:latin typeface="+mj-lt"/>
                </a:rPr>
                <a:t>(high IO)</a:t>
              </a:r>
              <a:endParaRPr lang="en-US" sz="3700" b="1" dirty="0">
                <a:solidFill>
                  <a:schemeClr val="bg1">
                    <a:alpha val="99000"/>
                  </a:schemeClr>
                </a:solidFill>
                <a:latin typeface="+mj-lt"/>
              </a:endParaRPr>
            </a:p>
          </p:txBody>
        </p:sp>
        <p:sp>
          <p:nvSpPr>
            <p:cNvPr id="54" name="Rectangle 53"/>
            <p:cNvSpPr/>
            <p:nvPr/>
          </p:nvSpPr>
          <p:spPr>
            <a:xfrm>
              <a:off x="9854399" y="5621777"/>
              <a:ext cx="1828799" cy="375187"/>
            </a:xfrm>
            <a:prstGeom prst="rect">
              <a:avLst/>
            </a:prstGeom>
            <a:grpFill/>
          </p:spPr>
          <p:txBody>
            <a:bodyPr wrap="square" anchor="ctr" anchorCtr="0">
              <a:noAutofit/>
            </a:bodyPr>
            <a:lstStyle/>
            <a:p>
              <a:pPr algn="ctr"/>
              <a:r>
                <a:rPr lang="en-US" sz="1300" b="1" kern="0" dirty="0">
                  <a:solidFill>
                    <a:schemeClr val="bg1">
                      <a:alpha val="99000"/>
                    </a:schemeClr>
                  </a:solidFill>
                  <a:latin typeface="+mj-lt"/>
                </a:rPr>
                <a:t>14 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605 GB OS Disk</a:t>
              </a:r>
            </a:p>
            <a:p>
              <a:pPr algn="ctr"/>
              <a:r>
                <a:rPr lang="en-US" sz="1300" b="1" kern="0" dirty="0" smtClean="0">
                  <a:solidFill>
                    <a:schemeClr val="bg1">
                      <a:alpha val="99000"/>
                    </a:schemeClr>
                  </a:solidFill>
                  <a:latin typeface="+mj-lt"/>
                </a:rPr>
                <a:t>16 Data Disks (1TB)</a:t>
              </a:r>
            </a:p>
            <a:p>
              <a:pPr algn="ctr"/>
              <a:r>
                <a:rPr lang="en-US" sz="1300" b="1" kern="0" dirty="0" smtClean="0">
                  <a:solidFill>
                    <a:schemeClr val="bg1">
                      <a:alpha val="99000"/>
                    </a:schemeClr>
                  </a:solidFill>
                  <a:latin typeface="+mj-lt"/>
                </a:rPr>
                <a:t>16 x 500 Max IOPs</a:t>
              </a:r>
            </a:p>
          </p:txBody>
        </p:sp>
        <p:cxnSp>
          <p:nvCxnSpPr>
            <p:cNvPr id="56" name="Straight Connector 55"/>
            <p:cNvCxnSpPr/>
            <p:nvPr/>
          </p:nvCxnSpPr>
          <p:spPr>
            <a:xfrm>
              <a:off x="9979680" y="4700123"/>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a:off x="48039" y="1640186"/>
            <a:ext cx="1495698" cy="1385888"/>
            <a:chOff x="511464" y="1767349"/>
            <a:chExt cx="1828800" cy="1507633"/>
          </a:xfrm>
        </p:grpSpPr>
        <p:sp>
          <p:nvSpPr>
            <p:cNvPr id="62" name="Rounded Rectangle 61"/>
            <p:cNvSpPr/>
            <p:nvPr/>
          </p:nvSpPr>
          <p:spPr bwMode="auto">
            <a:xfrm>
              <a:off x="511464" y="1875673"/>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64" name="Rectangle 63"/>
            <p:cNvSpPr/>
            <p:nvPr/>
          </p:nvSpPr>
          <p:spPr>
            <a:xfrm>
              <a:off x="557883" y="2541519"/>
              <a:ext cx="1735962" cy="241689"/>
            </a:xfrm>
            <a:prstGeom prst="rect">
              <a:avLst/>
            </a:prstGeom>
          </p:spPr>
          <p:txBody>
            <a:bodyPr wrap="square" anchor="ctr" anchorCtr="0">
              <a:noAutofit/>
            </a:bodyPr>
            <a:lstStyle/>
            <a:p>
              <a:pPr algn="ctr"/>
              <a:r>
                <a:rPr lang="en-US" b="1" kern="0" dirty="0">
                  <a:gradFill>
                    <a:gsLst>
                      <a:gs pos="0">
                        <a:schemeClr val="bg1"/>
                      </a:gs>
                      <a:gs pos="50000">
                        <a:schemeClr val="bg1"/>
                      </a:gs>
                    </a:gsLst>
                    <a:lin ang="10800000" scaled="0"/>
                  </a:gradFill>
                  <a:latin typeface="+mj-lt"/>
                </a:rPr>
                <a:t>$</a:t>
              </a:r>
              <a:r>
                <a:rPr lang="en-US" b="1" kern="0" dirty="0" smtClean="0">
                  <a:gradFill>
                    <a:gsLst>
                      <a:gs pos="0">
                        <a:schemeClr val="bg1"/>
                      </a:gs>
                      <a:gs pos="50000">
                        <a:schemeClr val="bg1"/>
                      </a:gs>
                    </a:gsLst>
                    <a:lin ang="10800000" scaled="0"/>
                  </a:gradFill>
                  <a:latin typeface="+mj-lt"/>
                </a:rPr>
                <a:t>0.02 </a:t>
              </a:r>
              <a:endParaRPr lang="en-US" b="1" kern="0" dirty="0">
                <a:gradFill>
                  <a:gsLst>
                    <a:gs pos="0">
                      <a:schemeClr val="bg1"/>
                    </a:gs>
                    <a:gs pos="50000">
                      <a:schemeClr val="bg1"/>
                    </a:gs>
                  </a:gsLst>
                  <a:lin ang="10800000" scaled="0"/>
                </a:gradFill>
                <a:latin typeface="+mj-lt"/>
              </a:endParaRPr>
            </a:p>
          </p:txBody>
        </p:sp>
        <p:sp>
          <p:nvSpPr>
            <p:cNvPr id="65" name="Rectangle 64"/>
            <p:cNvSpPr/>
            <p:nvPr/>
          </p:nvSpPr>
          <p:spPr>
            <a:xfrm>
              <a:off x="560812" y="2873971"/>
              <a:ext cx="1730104"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p>
          </p:txBody>
        </p:sp>
        <p:cxnSp>
          <p:nvCxnSpPr>
            <p:cNvPr id="66" name="Straight Connector 65"/>
            <p:cNvCxnSpPr/>
            <p:nvPr/>
          </p:nvCxnSpPr>
          <p:spPr>
            <a:xfrm>
              <a:off x="648624" y="2422552"/>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bwMode="invGray">
            <a:xfrm>
              <a:off x="550981" y="1767349"/>
              <a:ext cx="1749768" cy="619091"/>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X-Small</a:t>
              </a:r>
              <a:endParaRPr lang="en-US" kern="0" spc="-51" dirty="0">
                <a:solidFill>
                  <a:schemeClr val="bg1">
                    <a:alpha val="99000"/>
                  </a:schemeClr>
                </a:solidFill>
                <a:latin typeface="Segoe UI Light" pitchFamily="34" charset="0"/>
              </a:endParaRPr>
            </a:p>
          </p:txBody>
        </p:sp>
      </p:grpSp>
      <p:grpSp>
        <p:nvGrpSpPr>
          <p:cNvPr id="85" name="Group 84"/>
          <p:cNvGrpSpPr/>
          <p:nvPr/>
        </p:nvGrpSpPr>
        <p:grpSpPr>
          <a:xfrm>
            <a:off x="49157" y="3862388"/>
            <a:ext cx="1495698" cy="2481262"/>
            <a:chOff x="497805" y="4062546"/>
            <a:chExt cx="1828800" cy="2318938"/>
          </a:xfrm>
          <a:solidFill>
            <a:srgbClr val="00188F"/>
          </a:solidFill>
        </p:grpSpPr>
        <p:sp>
          <p:nvSpPr>
            <p:cNvPr id="72" name="Rounded Rectangle 71"/>
            <p:cNvSpPr/>
            <p:nvPr/>
          </p:nvSpPr>
          <p:spPr bwMode="auto">
            <a:xfrm>
              <a:off x="497805" y="4151603"/>
              <a:ext cx="1828800" cy="2229881"/>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73" name="TextBox 72"/>
            <p:cNvSpPr txBox="1"/>
            <p:nvPr/>
          </p:nvSpPr>
          <p:spPr bwMode="invGray">
            <a:xfrm>
              <a:off x="540258" y="4062546"/>
              <a:ext cx="1743894" cy="531867"/>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X-Small</a:t>
              </a:r>
              <a:endParaRPr lang="en-US" kern="0" spc="-51" dirty="0">
                <a:solidFill>
                  <a:schemeClr val="bg1">
                    <a:alpha val="99000"/>
                  </a:schemeClr>
                </a:solidFill>
                <a:latin typeface="Segoe UI Light" pitchFamily="34" charset="0"/>
              </a:endParaRPr>
            </a:p>
          </p:txBody>
        </p:sp>
        <p:sp>
          <p:nvSpPr>
            <p:cNvPr id="74" name="Rectangle 73"/>
            <p:cNvSpPr/>
            <p:nvPr/>
          </p:nvSpPr>
          <p:spPr>
            <a:xfrm>
              <a:off x="606146" y="4757748"/>
              <a:ext cx="1612118" cy="375187"/>
            </a:xfrm>
            <a:prstGeom prst="rect">
              <a:avLst/>
            </a:prstGeom>
            <a:grpFill/>
          </p:spPr>
          <p:txBody>
            <a:bodyPr wrap="square" anchor="ctr" anchorCtr="0">
              <a:noAutofit/>
            </a:bodyPr>
            <a:lstStyle/>
            <a:p>
              <a:pPr algn="ctr"/>
              <a:r>
                <a:rPr lang="en-US" sz="1800" b="1" kern="0" dirty="0" smtClean="0">
                  <a:gradFill>
                    <a:gsLst>
                      <a:gs pos="0">
                        <a:schemeClr val="bg1"/>
                      </a:gs>
                      <a:gs pos="50000">
                        <a:schemeClr val="bg1"/>
                      </a:gs>
                    </a:gsLst>
                    <a:lin ang="10800000" scaled="0"/>
                  </a:gradFill>
                  <a:latin typeface="+mj-lt"/>
                </a:rPr>
                <a:t>Shared Core</a:t>
              </a:r>
              <a:endParaRPr lang="en-US" sz="1800" b="1" kern="0" dirty="0">
                <a:gradFill>
                  <a:gsLst>
                    <a:gs pos="0">
                      <a:schemeClr val="bg1"/>
                    </a:gs>
                    <a:gs pos="50000">
                      <a:schemeClr val="bg1"/>
                    </a:gs>
                  </a:gsLst>
                  <a:lin ang="10800000" scaled="0"/>
                </a:gradFill>
                <a:latin typeface="+mj-lt"/>
              </a:endParaRPr>
            </a:p>
          </p:txBody>
        </p:sp>
        <p:sp>
          <p:nvSpPr>
            <p:cNvPr id="75" name="Rectangle 74"/>
            <p:cNvSpPr/>
            <p:nvPr/>
          </p:nvSpPr>
          <p:spPr>
            <a:xfrm>
              <a:off x="625810" y="5154929"/>
              <a:ext cx="1572790" cy="307777"/>
            </a:xfrm>
            <a:prstGeom prst="rect">
              <a:avLst/>
            </a:prstGeom>
            <a:grpFill/>
          </p:spPr>
          <p:txBody>
            <a:bodyPr wrap="square">
              <a:spAutoFit/>
            </a:bodyPr>
            <a:lstStyle/>
            <a:p>
              <a:pPr algn="ctr"/>
              <a:r>
                <a:rPr lang="en-US" sz="1400" b="1" kern="0" dirty="0">
                  <a:solidFill>
                    <a:schemeClr val="bg1">
                      <a:alpha val="99000"/>
                    </a:schemeClr>
                  </a:solidFill>
                  <a:latin typeface="+mj-lt"/>
                </a:rPr>
                <a:t>(low IO) </a:t>
              </a:r>
              <a:endParaRPr lang="en-US" sz="3700" b="1" dirty="0">
                <a:solidFill>
                  <a:schemeClr val="bg1">
                    <a:alpha val="99000"/>
                  </a:schemeClr>
                </a:solidFill>
                <a:latin typeface="+mj-lt"/>
              </a:endParaRPr>
            </a:p>
          </p:txBody>
        </p:sp>
        <p:sp>
          <p:nvSpPr>
            <p:cNvPr id="76" name="Rectangle 75"/>
            <p:cNvSpPr/>
            <p:nvPr/>
          </p:nvSpPr>
          <p:spPr>
            <a:xfrm>
              <a:off x="556985" y="5627739"/>
              <a:ext cx="1710440" cy="375187"/>
            </a:xfrm>
            <a:prstGeom prst="rect">
              <a:avLst/>
            </a:prstGeom>
            <a:grpFill/>
          </p:spPr>
          <p:txBody>
            <a:bodyPr wrap="square" anchor="ctr" anchorCtr="0">
              <a:noAutofit/>
            </a:bodyPr>
            <a:lstStyle/>
            <a:p>
              <a:pPr algn="ctr"/>
              <a:r>
                <a:rPr lang="en-US" sz="1300" b="1" kern="0" dirty="0">
                  <a:solidFill>
                    <a:schemeClr val="bg1">
                      <a:alpha val="99000"/>
                    </a:schemeClr>
                  </a:solidFill>
                  <a:latin typeface="+mj-lt"/>
                </a:rPr>
                <a:t>768 MB memory </a:t>
              </a:r>
              <a:endParaRPr lang="en-US" sz="1300" b="1" kern="0" dirty="0" smtClean="0">
                <a:solidFill>
                  <a:schemeClr val="bg1">
                    <a:alpha val="99000"/>
                  </a:schemeClr>
                </a:solidFill>
                <a:latin typeface="+mj-lt"/>
              </a:endParaRPr>
            </a:p>
            <a:p>
              <a:pPr lvl="0" algn="ctr"/>
              <a:r>
                <a:rPr lang="en-US" sz="1300" b="1" kern="0" dirty="0">
                  <a:solidFill>
                    <a:srgbClr val="FFFFFF">
                      <a:alpha val="99000"/>
                    </a:srgbClr>
                  </a:solidFill>
                  <a:latin typeface="+mj-lt"/>
                </a:rPr>
                <a:t>20 GB </a:t>
              </a:r>
              <a:r>
                <a:rPr lang="en-US" sz="1300" b="1" kern="0" dirty="0" smtClean="0">
                  <a:solidFill>
                    <a:srgbClr val="FFFFFF">
                      <a:alpha val="99000"/>
                    </a:srgbClr>
                  </a:solidFill>
                  <a:latin typeface="+mj-lt"/>
                </a:rPr>
                <a:t>OS disk</a:t>
              </a:r>
            </a:p>
            <a:p>
              <a:pPr lvl="0" algn="ctr"/>
              <a:r>
                <a:rPr lang="en-US" sz="1300" b="1" kern="0" dirty="0" smtClean="0">
                  <a:solidFill>
                    <a:srgbClr val="FFFFFF">
                      <a:alpha val="99000"/>
                    </a:srgbClr>
                  </a:solidFill>
                  <a:latin typeface="+mj-lt"/>
                </a:rPr>
                <a:t>1 Data Disk (1TB)</a:t>
              </a:r>
            </a:p>
            <a:p>
              <a:pPr lvl="0" algn="ctr"/>
              <a:r>
                <a:rPr lang="en-US" sz="1300" b="1" kern="0" dirty="0" smtClean="0">
                  <a:solidFill>
                    <a:srgbClr val="FFFFFF">
                      <a:alpha val="99000"/>
                    </a:srgbClr>
                  </a:solidFill>
                  <a:latin typeface="+mj-lt"/>
                </a:rPr>
                <a:t>1 x 500 Max IOPs</a:t>
              </a:r>
              <a:endParaRPr lang="en-US" sz="1300" b="1" kern="0" dirty="0">
                <a:solidFill>
                  <a:srgbClr val="FFFFFF">
                    <a:alpha val="99000"/>
                  </a:srgbClr>
                </a:solidFill>
                <a:latin typeface="+mj-lt"/>
              </a:endParaRPr>
            </a:p>
          </p:txBody>
        </p:sp>
        <p:cxnSp>
          <p:nvCxnSpPr>
            <p:cNvPr id="78" name="Straight Connector 77"/>
            <p:cNvCxnSpPr/>
            <p:nvPr/>
          </p:nvCxnSpPr>
          <p:spPr>
            <a:xfrm>
              <a:off x="634965" y="4674078"/>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9127749" y="1654474"/>
            <a:ext cx="1495698" cy="1371600"/>
            <a:chOff x="9856662" y="1767348"/>
            <a:chExt cx="1828800" cy="1500909"/>
          </a:xfrm>
        </p:grpSpPr>
        <p:sp>
          <p:nvSpPr>
            <p:cNvPr id="79" name="Rounded Rectangle 78"/>
            <p:cNvSpPr/>
            <p:nvPr/>
          </p:nvSpPr>
          <p:spPr bwMode="auto">
            <a:xfrm>
              <a:off x="9856662" y="1868948"/>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80" name="TextBox 79"/>
            <p:cNvSpPr txBox="1"/>
            <p:nvPr/>
          </p:nvSpPr>
          <p:spPr bwMode="invGray">
            <a:xfrm>
              <a:off x="9960077" y="1767348"/>
              <a:ext cx="1621970" cy="616330"/>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A6</a:t>
              </a:r>
              <a:endParaRPr lang="en-US" kern="0" spc="-51" dirty="0">
                <a:solidFill>
                  <a:schemeClr val="bg1">
                    <a:alpha val="99000"/>
                  </a:schemeClr>
                </a:solidFill>
                <a:latin typeface="Segoe UI Light" pitchFamily="34" charset="0"/>
              </a:endParaRPr>
            </a:p>
          </p:txBody>
        </p:sp>
        <p:sp>
          <p:nvSpPr>
            <p:cNvPr id="81" name="Rectangle 80"/>
            <p:cNvSpPr/>
            <p:nvPr/>
          </p:nvSpPr>
          <p:spPr>
            <a:xfrm>
              <a:off x="9888273" y="2541518"/>
              <a:ext cx="1765578" cy="241689"/>
            </a:xfrm>
            <a:prstGeom prst="rect">
              <a:avLst/>
            </a:prstGeom>
          </p:spPr>
          <p:txBody>
            <a:bodyPr wrap="square" anchor="ctr" anchorCtr="0">
              <a:noAutofit/>
            </a:bodyPr>
            <a:lstStyle/>
            <a:p>
              <a:pPr algn="ctr"/>
              <a:r>
                <a:rPr lang="en-US" b="1" kern="0" dirty="0" smtClean="0">
                  <a:gradFill>
                    <a:gsLst>
                      <a:gs pos="0">
                        <a:schemeClr val="bg1"/>
                      </a:gs>
                      <a:gs pos="50000">
                        <a:schemeClr val="bg1"/>
                      </a:gs>
                    </a:gsLst>
                    <a:lin ang="10800000" scaled="0"/>
                  </a:gradFill>
                  <a:latin typeface="+mj-lt"/>
                </a:rPr>
                <a:t>$1.02 </a:t>
              </a:r>
              <a:endParaRPr lang="en-US" b="1" kern="0" dirty="0">
                <a:gradFill>
                  <a:gsLst>
                    <a:gs pos="0">
                      <a:schemeClr val="bg1"/>
                    </a:gs>
                    <a:gs pos="50000">
                      <a:schemeClr val="bg1"/>
                    </a:gs>
                  </a:gsLst>
                  <a:lin ang="10800000" scaled="0"/>
                </a:gradFill>
                <a:latin typeface="+mj-lt"/>
              </a:endParaRPr>
            </a:p>
          </p:txBody>
        </p:sp>
        <p:sp>
          <p:nvSpPr>
            <p:cNvPr id="82" name="Rectangle 81"/>
            <p:cNvSpPr/>
            <p:nvPr/>
          </p:nvSpPr>
          <p:spPr>
            <a:xfrm>
              <a:off x="9891252" y="2873970"/>
              <a:ext cx="1759620"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endParaRPr lang="en-US" sz="1400" b="1" dirty="0">
                <a:gradFill>
                  <a:gsLst>
                    <a:gs pos="0">
                      <a:schemeClr val="bg1"/>
                    </a:gs>
                    <a:gs pos="100000">
                      <a:schemeClr val="bg1"/>
                    </a:gs>
                  </a:gsLst>
                  <a:lin ang="16200000" scaled="0"/>
                </a:gradFill>
                <a:latin typeface="+mj-lt"/>
              </a:endParaRPr>
            </a:p>
          </p:txBody>
        </p:sp>
        <p:cxnSp>
          <p:nvCxnSpPr>
            <p:cNvPr id="83" name="Straight Connector 82"/>
            <p:cNvCxnSpPr/>
            <p:nvPr/>
          </p:nvCxnSpPr>
          <p:spPr>
            <a:xfrm>
              <a:off x="9993822" y="2422551"/>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84" name="Group 83"/>
          <p:cNvGrpSpPr/>
          <p:nvPr/>
        </p:nvGrpSpPr>
        <p:grpSpPr>
          <a:xfrm>
            <a:off x="10641033" y="1654474"/>
            <a:ext cx="1495698" cy="1371600"/>
            <a:chOff x="9856665" y="1767348"/>
            <a:chExt cx="1828800" cy="1500909"/>
          </a:xfrm>
        </p:grpSpPr>
        <p:sp>
          <p:nvSpPr>
            <p:cNvPr id="90" name="Rounded Rectangle 89"/>
            <p:cNvSpPr/>
            <p:nvPr/>
          </p:nvSpPr>
          <p:spPr bwMode="auto">
            <a:xfrm>
              <a:off x="9856665" y="1868948"/>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96" name="TextBox 95"/>
            <p:cNvSpPr txBox="1"/>
            <p:nvPr/>
          </p:nvSpPr>
          <p:spPr bwMode="invGray">
            <a:xfrm>
              <a:off x="9960077" y="1767348"/>
              <a:ext cx="1621970" cy="616330"/>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A7</a:t>
              </a:r>
              <a:endParaRPr lang="en-US" kern="0" spc="-51" dirty="0">
                <a:solidFill>
                  <a:schemeClr val="bg1">
                    <a:alpha val="99000"/>
                  </a:schemeClr>
                </a:solidFill>
                <a:latin typeface="Segoe UI Light" pitchFamily="34" charset="0"/>
              </a:endParaRPr>
            </a:p>
          </p:txBody>
        </p:sp>
        <p:sp>
          <p:nvSpPr>
            <p:cNvPr id="97" name="Rectangle 96"/>
            <p:cNvSpPr/>
            <p:nvPr/>
          </p:nvSpPr>
          <p:spPr>
            <a:xfrm>
              <a:off x="9888273" y="2541518"/>
              <a:ext cx="1765578" cy="241689"/>
            </a:xfrm>
            <a:prstGeom prst="rect">
              <a:avLst/>
            </a:prstGeom>
          </p:spPr>
          <p:txBody>
            <a:bodyPr wrap="square" anchor="ctr" anchorCtr="0">
              <a:noAutofit/>
            </a:bodyPr>
            <a:lstStyle/>
            <a:p>
              <a:pPr algn="ctr"/>
              <a:r>
                <a:rPr lang="en-US" b="1" kern="0" dirty="0" smtClean="0">
                  <a:gradFill>
                    <a:gsLst>
                      <a:gs pos="0">
                        <a:schemeClr val="bg1"/>
                      </a:gs>
                      <a:gs pos="50000">
                        <a:schemeClr val="bg1"/>
                      </a:gs>
                    </a:gsLst>
                    <a:lin ang="10800000" scaled="0"/>
                  </a:gradFill>
                  <a:latin typeface="+mj-lt"/>
                </a:rPr>
                <a:t>$2.04</a:t>
              </a:r>
              <a:endParaRPr lang="en-US" b="1" kern="0" dirty="0">
                <a:gradFill>
                  <a:gsLst>
                    <a:gs pos="0">
                      <a:schemeClr val="bg1"/>
                    </a:gs>
                    <a:gs pos="50000">
                      <a:schemeClr val="bg1"/>
                    </a:gs>
                  </a:gsLst>
                  <a:lin ang="10800000" scaled="0"/>
                </a:gradFill>
                <a:latin typeface="+mj-lt"/>
              </a:endParaRPr>
            </a:p>
          </p:txBody>
        </p:sp>
        <p:sp>
          <p:nvSpPr>
            <p:cNvPr id="98" name="Rectangle 97"/>
            <p:cNvSpPr/>
            <p:nvPr/>
          </p:nvSpPr>
          <p:spPr>
            <a:xfrm>
              <a:off x="9891252" y="2873970"/>
              <a:ext cx="1759620"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endParaRPr lang="en-US" sz="1400" b="1" dirty="0">
                <a:gradFill>
                  <a:gsLst>
                    <a:gs pos="0">
                      <a:schemeClr val="bg1"/>
                    </a:gs>
                    <a:gs pos="100000">
                      <a:schemeClr val="bg1"/>
                    </a:gs>
                  </a:gsLst>
                  <a:lin ang="16200000" scaled="0"/>
                </a:gradFill>
                <a:latin typeface="+mj-lt"/>
              </a:endParaRPr>
            </a:p>
          </p:txBody>
        </p:sp>
        <p:cxnSp>
          <p:nvCxnSpPr>
            <p:cNvPr id="99" name="Straight Connector 98"/>
            <p:cNvCxnSpPr/>
            <p:nvPr/>
          </p:nvCxnSpPr>
          <p:spPr>
            <a:xfrm>
              <a:off x="9993822" y="2422551"/>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a:off x="9121471" y="3886199"/>
            <a:ext cx="1496738" cy="2457451"/>
            <a:chOff x="9841249" y="4083572"/>
            <a:chExt cx="1830071" cy="2292236"/>
          </a:xfrm>
          <a:solidFill>
            <a:srgbClr val="00188F"/>
          </a:solidFill>
        </p:grpSpPr>
        <p:sp>
          <p:nvSpPr>
            <p:cNvPr id="101" name="Rounded Rectangle 100"/>
            <p:cNvSpPr/>
            <p:nvPr/>
          </p:nvSpPr>
          <p:spPr bwMode="auto">
            <a:xfrm>
              <a:off x="9842520" y="4149408"/>
              <a:ext cx="1828800" cy="2226400"/>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102" name="TextBox 101"/>
            <p:cNvSpPr txBox="1"/>
            <p:nvPr/>
          </p:nvSpPr>
          <p:spPr bwMode="invGray">
            <a:xfrm>
              <a:off x="9994743" y="4083572"/>
              <a:ext cx="1524354" cy="525365"/>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A6</a:t>
              </a:r>
              <a:endParaRPr lang="en-US" kern="0" spc="-51" dirty="0">
                <a:solidFill>
                  <a:schemeClr val="bg1">
                    <a:alpha val="99000"/>
                  </a:schemeClr>
                </a:solidFill>
                <a:latin typeface="Segoe UI Light" pitchFamily="34" charset="0"/>
              </a:endParaRPr>
            </a:p>
          </p:txBody>
        </p:sp>
        <p:sp>
          <p:nvSpPr>
            <p:cNvPr id="103" name="Rectangle 102"/>
            <p:cNvSpPr/>
            <p:nvPr/>
          </p:nvSpPr>
          <p:spPr>
            <a:xfrm>
              <a:off x="9975432" y="4755554"/>
              <a:ext cx="1562976" cy="375187"/>
            </a:xfrm>
            <a:prstGeom prst="rect">
              <a:avLst/>
            </a:prstGeom>
            <a:grpFill/>
          </p:spPr>
          <p:txBody>
            <a:bodyPr wrap="square" anchor="ctr" anchorCtr="0">
              <a:noAutofit/>
            </a:bodyPr>
            <a:lstStyle/>
            <a:p>
              <a:pPr algn="ctr"/>
              <a:r>
                <a:rPr lang="en-US" sz="2000" b="1" kern="0" dirty="0" smtClean="0">
                  <a:gradFill>
                    <a:gsLst>
                      <a:gs pos="0">
                        <a:schemeClr val="bg1"/>
                      </a:gs>
                      <a:gs pos="50000">
                        <a:schemeClr val="bg1"/>
                      </a:gs>
                    </a:gsLst>
                    <a:lin ang="10800000" scaled="0"/>
                  </a:gradFill>
                  <a:latin typeface="+mj-lt"/>
                </a:rPr>
                <a:t>4 </a:t>
              </a:r>
              <a:r>
                <a:rPr lang="en-US" sz="2000" b="1" kern="0" dirty="0">
                  <a:gradFill>
                    <a:gsLst>
                      <a:gs pos="0">
                        <a:schemeClr val="bg1"/>
                      </a:gs>
                      <a:gs pos="50000">
                        <a:schemeClr val="bg1"/>
                      </a:gs>
                    </a:gsLst>
                    <a:lin ang="10800000" scaled="0"/>
                  </a:gradFill>
                  <a:latin typeface="+mj-lt"/>
                </a:rPr>
                <a:t>x 1.6Ghz</a:t>
              </a:r>
            </a:p>
          </p:txBody>
        </p:sp>
        <p:sp>
          <p:nvSpPr>
            <p:cNvPr id="104" name="Rectangle 103"/>
            <p:cNvSpPr/>
            <p:nvPr/>
          </p:nvSpPr>
          <p:spPr>
            <a:xfrm>
              <a:off x="9945936" y="5152573"/>
              <a:ext cx="1621969" cy="287085"/>
            </a:xfrm>
            <a:prstGeom prst="rect">
              <a:avLst/>
            </a:prstGeom>
            <a:grpFill/>
          </p:spPr>
          <p:txBody>
            <a:bodyPr wrap="square">
              <a:spAutoFit/>
            </a:bodyPr>
            <a:lstStyle/>
            <a:p>
              <a:pPr algn="ctr"/>
              <a:r>
                <a:rPr lang="en-US" sz="1400" b="1" kern="0" dirty="0">
                  <a:solidFill>
                    <a:schemeClr val="bg1">
                      <a:alpha val="99000"/>
                    </a:schemeClr>
                  </a:solidFill>
                  <a:latin typeface="+mj-lt"/>
                </a:rPr>
                <a:t>(high </a:t>
              </a:r>
              <a:r>
                <a:rPr lang="en-US" sz="1400" b="1" kern="0" dirty="0" err="1" smtClean="0">
                  <a:solidFill>
                    <a:schemeClr val="bg1">
                      <a:alpha val="99000"/>
                    </a:schemeClr>
                  </a:solidFill>
                  <a:latin typeface="+mj-lt"/>
                </a:rPr>
                <a:t>mem</a:t>
              </a:r>
              <a:r>
                <a:rPr lang="en-US" sz="1400" b="1" kern="0" dirty="0" smtClean="0">
                  <a:solidFill>
                    <a:schemeClr val="bg1">
                      <a:alpha val="99000"/>
                    </a:schemeClr>
                  </a:solidFill>
                  <a:latin typeface="+mj-lt"/>
                </a:rPr>
                <a:t>)</a:t>
              </a:r>
              <a:endParaRPr lang="en-US" sz="3700" b="1" dirty="0">
                <a:solidFill>
                  <a:schemeClr val="bg1">
                    <a:alpha val="99000"/>
                  </a:schemeClr>
                </a:solidFill>
                <a:latin typeface="+mj-lt"/>
              </a:endParaRPr>
            </a:p>
          </p:txBody>
        </p:sp>
        <p:sp>
          <p:nvSpPr>
            <p:cNvPr id="105" name="Rectangle 104"/>
            <p:cNvSpPr/>
            <p:nvPr/>
          </p:nvSpPr>
          <p:spPr>
            <a:xfrm>
              <a:off x="9841249" y="5717408"/>
              <a:ext cx="1830071" cy="362129"/>
            </a:xfrm>
            <a:prstGeom prst="rect">
              <a:avLst/>
            </a:prstGeom>
            <a:grpFill/>
          </p:spPr>
          <p:txBody>
            <a:bodyPr wrap="square" anchor="ctr" anchorCtr="0">
              <a:noAutofit/>
            </a:bodyPr>
            <a:lstStyle/>
            <a:p>
              <a:pPr algn="ctr"/>
              <a:r>
                <a:rPr lang="en-US" sz="1300" b="1" kern="0" dirty="0" smtClean="0">
                  <a:solidFill>
                    <a:schemeClr val="bg1">
                      <a:alpha val="99000"/>
                    </a:schemeClr>
                  </a:solidFill>
                  <a:latin typeface="+mj-lt"/>
                </a:rPr>
                <a:t>28 </a:t>
              </a:r>
              <a:r>
                <a:rPr lang="en-US" sz="1300" b="1" kern="0" dirty="0">
                  <a:solidFill>
                    <a:schemeClr val="bg1">
                      <a:alpha val="99000"/>
                    </a:schemeClr>
                  </a:solidFill>
                  <a:latin typeface="+mj-lt"/>
                </a:rPr>
                <a:t>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285 GB OS Disk</a:t>
              </a:r>
            </a:p>
            <a:p>
              <a:pPr algn="ctr"/>
              <a:r>
                <a:rPr lang="en-US" sz="1300" b="1" kern="0" dirty="0" smtClean="0">
                  <a:solidFill>
                    <a:schemeClr val="bg1">
                      <a:alpha val="99000"/>
                    </a:schemeClr>
                  </a:solidFill>
                  <a:latin typeface="+mj-lt"/>
                </a:rPr>
                <a:t>8 Data Disks (1TB)</a:t>
              </a:r>
            </a:p>
            <a:p>
              <a:pPr algn="ctr"/>
              <a:r>
                <a:rPr lang="en-US" sz="1300" b="1" kern="0" dirty="0" smtClean="0">
                  <a:solidFill>
                    <a:schemeClr val="bg1">
                      <a:alpha val="99000"/>
                    </a:schemeClr>
                  </a:solidFill>
                  <a:latin typeface="+mj-lt"/>
                </a:rPr>
                <a:t>8 x 500 Max IOPs</a:t>
              </a:r>
            </a:p>
            <a:p>
              <a:pPr algn="ctr"/>
              <a:endParaRPr lang="en-US" sz="1300" b="1" kern="0" dirty="0">
                <a:solidFill>
                  <a:schemeClr val="bg1">
                    <a:alpha val="99000"/>
                  </a:schemeClr>
                </a:solidFill>
                <a:latin typeface="+mj-lt"/>
              </a:endParaRPr>
            </a:p>
          </p:txBody>
        </p:sp>
        <p:cxnSp>
          <p:nvCxnSpPr>
            <p:cNvPr id="107" name="Straight Connector 106"/>
            <p:cNvCxnSpPr/>
            <p:nvPr/>
          </p:nvCxnSpPr>
          <p:spPr>
            <a:xfrm>
              <a:off x="9979680" y="4700123"/>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108" name="Group 107"/>
          <p:cNvGrpSpPr/>
          <p:nvPr/>
        </p:nvGrpSpPr>
        <p:grpSpPr>
          <a:xfrm>
            <a:off x="10634389" y="3886199"/>
            <a:ext cx="1495699" cy="2457451"/>
            <a:chOff x="9836546" y="4083572"/>
            <a:chExt cx="1834774" cy="2292236"/>
          </a:xfrm>
          <a:solidFill>
            <a:srgbClr val="00188F"/>
          </a:solidFill>
        </p:grpSpPr>
        <p:sp>
          <p:nvSpPr>
            <p:cNvPr id="109" name="Rounded Rectangle 108"/>
            <p:cNvSpPr/>
            <p:nvPr/>
          </p:nvSpPr>
          <p:spPr bwMode="auto">
            <a:xfrm>
              <a:off x="9842520" y="4149408"/>
              <a:ext cx="1828800" cy="2226400"/>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110" name="TextBox 109"/>
            <p:cNvSpPr txBox="1"/>
            <p:nvPr/>
          </p:nvSpPr>
          <p:spPr bwMode="invGray">
            <a:xfrm>
              <a:off x="9994743" y="4083572"/>
              <a:ext cx="1524354" cy="525365"/>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A7</a:t>
              </a:r>
              <a:endParaRPr lang="en-US" kern="0" spc="-51" dirty="0">
                <a:solidFill>
                  <a:schemeClr val="bg1">
                    <a:alpha val="99000"/>
                  </a:schemeClr>
                </a:solidFill>
                <a:latin typeface="Segoe UI Light" pitchFamily="34" charset="0"/>
              </a:endParaRPr>
            </a:p>
          </p:txBody>
        </p:sp>
        <p:sp>
          <p:nvSpPr>
            <p:cNvPr id="111" name="Rectangle 110"/>
            <p:cNvSpPr/>
            <p:nvPr/>
          </p:nvSpPr>
          <p:spPr>
            <a:xfrm>
              <a:off x="9975432" y="4755554"/>
              <a:ext cx="1562976" cy="375187"/>
            </a:xfrm>
            <a:prstGeom prst="rect">
              <a:avLst/>
            </a:prstGeom>
            <a:grpFill/>
          </p:spPr>
          <p:txBody>
            <a:bodyPr wrap="square" anchor="ctr" anchorCtr="0">
              <a:noAutofit/>
            </a:bodyPr>
            <a:lstStyle/>
            <a:p>
              <a:pPr algn="ctr"/>
              <a:r>
                <a:rPr lang="en-US" sz="2000" b="1" kern="0" dirty="0">
                  <a:gradFill>
                    <a:gsLst>
                      <a:gs pos="0">
                        <a:schemeClr val="bg1"/>
                      </a:gs>
                      <a:gs pos="50000">
                        <a:schemeClr val="bg1"/>
                      </a:gs>
                    </a:gsLst>
                    <a:lin ang="10800000" scaled="0"/>
                  </a:gradFill>
                  <a:latin typeface="+mj-lt"/>
                </a:rPr>
                <a:t>8</a:t>
              </a:r>
              <a:r>
                <a:rPr lang="en-US" sz="2000" b="1" kern="0" dirty="0" smtClean="0">
                  <a:gradFill>
                    <a:gsLst>
                      <a:gs pos="0">
                        <a:schemeClr val="bg1"/>
                      </a:gs>
                      <a:gs pos="50000">
                        <a:schemeClr val="bg1"/>
                      </a:gs>
                    </a:gsLst>
                    <a:lin ang="10800000" scaled="0"/>
                  </a:gradFill>
                  <a:latin typeface="+mj-lt"/>
                </a:rPr>
                <a:t> </a:t>
              </a:r>
              <a:r>
                <a:rPr lang="en-US" sz="2000" b="1" kern="0" dirty="0">
                  <a:gradFill>
                    <a:gsLst>
                      <a:gs pos="0">
                        <a:schemeClr val="bg1"/>
                      </a:gs>
                      <a:gs pos="50000">
                        <a:schemeClr val="bg1"/>
                      </a:gs>
                    </a:gsLst>
                    <a:lin ang="10800000" scaled="0"/>
                  </a:gradFill>
                  <a:latin typeface="+mj-lt"/>
                </a:rPr>
                <a:t>x 1.6Ghz</a:t>
              </a:r>
            </a:p>
          </p:txBody>
        </p:sp>
        <p:sp>
          <p:nvSpPr>
            <p:cNvPr id="112" name="Rectangle 111"/>
            <p:cNvSpPr/>
            <p:nvPr/>
          </p:nvSpPr>
          <p:spPr>
            <a:xfrm>
              <a:off x="9945936" y="5152573"/>
              <a:ext cx="1621969" cy="287085"/>
            </a:xfrm>
            <a:prstGeom prst="rect">
              <a:avLst/>
            </a:prstGeom>
            <a:grpFill/>
          </p:spPr>
          <p:txBody>
            <a:bodyPr wrap="square">
              <a:spAutoFit/>
            </a:bodyPr>
            <a:lstStyle/>
            <a:p>
              <a:pPr algn="ctr"/>
              <a:r>
                <a:rPr lang="en-US" sz="1400" b="1" kern="0" dirty="0">
                  <a:solidFill>
                    <a:schemeClr val="bg1">
                      <a:alpha val="99000"/>
                    </a:schemeClr>
                  </a:solidFill>
                  <a:latin typeface="+mj-lt"/>
                </a:rPr>
                <a:t>(high </a:t>
              </a:r>
              <a:r>
                <a:rPr lang="en-US" sz="1400" b="1" kern="0" dirty="0" err="1" smtClean="0">
                  <a:solidFill>
                    <a:schemeClr val="bg1">
                      <a:alpha val="99000"/>
                    </a:schemeClr>
                  </a:solidFill>
                  <a:latin typeface="+mj-lt"/>
                </a:rPr>
                <a:t>mem</a:t>
              </a:r>
              <a:r>
                <a:rPr lang="en-US" sz="1400" b="1" kern="0" dirty="0" smtClean="0">
                  <a:solidFill>
                    <a:schemeClr val="bg1">
                      <a:alpha val="99000"/>
                    </a:schemeClr>
                  </a:solidFill>
                  <a:latin typeface="+mj-lt"/>
                </a:rPr>
                <a:t>)</a:t>
              </a:r>
              <a:endParaRPr lang="en-US" sz="3700" b="1" dirty="0">
                <a:solidFill>
                  <a:schemeClr val="bg1">
                    <a:alpha val="99000"/>
                  </a:schemeClr>
                </a:solidFill>
                <a:latin typeface="+mj-lt"/>
              </a:endParaRPr>
            </a:p>
          </p:txBody>
        </p:sp>
        <p:sp>
          <p:nvSpPr>
            <p:cNvPr id="113" name="Rectangle 112"/>
            <p:cNvSpPr/>
            <p:nvPr/>
          </p:nvSpPr>
          <p:spPr>
            <a:xfrm>
              <a:off x="9836546" y="5633514"/>
              <a:ext cx="1834773" cy="375187"/>
            </a:xfrm>
            <a:prstGeom prst="rect">
              <a:avLst/>
            </a:prstGeom>
            <a:grpFill/>
          </p:spPr>
          <p:txBody>
            <a:bodyPr wrap="square" anchor="ctr" anchorCtr="0">
              <a:noAutofit/>
            </a:bodyPr>
            <a:lstStyle/>
            <a:p>
              <a:pPr algn="ctr"/>
              <a:r>
                <a:rPr lang="en-US" sz="1300" b="1" kern="0" dirty="0" smtClean="0">
                  <a:solidFill>
                    <a:schemeClr val="bg1">
                      <a:alpha val="99000"/>
                    </a:schemeClr>
                  </a:solidFill>
                  <a:latin typeface="+mj-lt"/>
                </a:rPr>
                <a:t>56 </a:t>
              </a:r>
              <a:r>
                <a:rPr lang="en-US" sz="1300" b="1" kern="0" dirty="0">
                  <a:solidFill>
                    <a:schemeClr val="bg1">
                      <a:alpha val="99000"/>
                    </a:schemeClr>
                  </a:solidFill>
                  <a:latin typeface="+mj-lt"/>
                </a:rPr>
                <a:t>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605 GB OS Disk</a:t>
              </a:r>
            </a:p>
            <a:p>
              <a:pPr algn="ctr"/>
              <a:r>
                <a:rPr lang="en-US" sz="1300" b="1" kern="0" dirty="0" smtClean="0">
                  <a:solidFill>
                    <a:schemeClr val="bg1">
                      <a:alpha val="99000"/>
                    </a:schemeClr>
                  </a:solidFill>
                  <a:latin typeface="+mj-lt"/>
                </a:rPr>
                <a:t>16 Data Disks (1TB)</a:t>
              </a:r>
            </a:p>
            <a:p>
              <a:pPr algn="ctr"/>
              <a:r>
                <a:rPr lang="en-US" sz="1300" b="1" kern="0" dirty="0" smtClean="0">
                  <a:solidFill>
                    <a:schemeClr val="bg1">
                      <a:alpha val="99000"/>
                    </a:schemeClr>
                  </a:solidFill>
                  <a:latin typeface="+mj-lt"/>
                </a:rPr>
                <a:t>16 x 500 Max IOPs</a:t>
              </a:r>
              <a:endParaRPr lang="en-US" sz="1300" b="1" kern="0" dirty="0">
                <a:solidFill>
                  <a:schemeClr val="bg1">
                    <a:alpha val="99000"/>
                  </a:schemeClr>
                </a:solidFill>
                <a:latin typeface="+mj-lt"/>
              </a:endParaRPr>
            </a:p>
          </p:txBody>
        </p:sp>
        <p:cxnSp>
          <p:nvCxnSpPr>
            <p:cNvPr id="114" name="Straight Connector 113"/>
            <p:cNvCxnSpPr/>
            <p:nvPr/>
          </p:nvCxnSpPr>
          <p:spPr>
            <a:xfrm>
              <a:off x="9979680" y="4700123"/>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7614464" y="1654474"/>
            <a:ext cx="1495698" cy="1371600"/>
            <a:chOff x="9856662" y="1767348"/>
            <a:chExt cx="1828800" cy="1500909"/>
          </a:xfrm>
        </p:grpSpPr>
        <p:sp>
          <p:nvSpPr>
            <p:cNvPr id="115" name="Rounded Rectangle 114"/>
            <p:cNvSpPr/>
            <p:nvPr/>
          </p:nvSpPr>
          <p:spPr bwMode="auto">
            <a:xfrm>
              <a:off x="9856662" y="1868948"/>
              <a:ext cx="1828800" cy="1399309"/>
            </a:xfrm>
            <a:prstGeom prst="roundRect">
              <a:avLst>
                <a:gd name="adj" fmla="val 0"/>
              </a:avLst>
            </a:prstGeom>
            <a:solidFill>
              <a:schemeClr val="tx2"/>
            </a:solidFill>
            <a:ln w="9525" cap="flat" cmpd="sng" algn="ctr">
              <a:noFill/>
              <a:prstDash val="solid"/>
            </a:ln>
            <a:effectLst/>
          </p:spPr>
          <p:txBody>
            <a:bodyPr lIns="91440" bIns="91440" rtlCol="0" anchor="b" anchorCtr="0"/>
            <a:lstStyle/>
            <a:p>
              <a:pPr defTabSz="1218936"/>
              <a:r>
                <a:rPr lang="en-US" sz="1800" dirty="0">
                  <a:solidFill>
                    <a:schemeClr val="bg1">
                      <a:alpha val="99000"/>
                    </a:schemeClr>
                  </a:solidFill>
                  <a:ea typeface="Segoe UI" pitchFamily="34" charset="0"/>
                  <a:cs typeface="Segoe UI" pitchFamily="34" charset="0"/>
                </a:rPr>
                <a:t> </a:t>
              </a:r>
            </a:p>
          </p:txBody>
        </p:sp>
        <p:sp>
          <p:nvSpPr>
            <p:cNvPr id="116" name="TextBox 115"/>
            <p:cNvSpPr txBox="1"/>
            <p:nvPr/>
          </p:nvSpPr>
          <p:spPr bwMode="invGray">
            <a:xfrm>
              <a:off x="9960077" y="1767348"/>
              <a:ext cx="1621970" cy="616330"/>
            </a:xfrm>
            <a:prstGeom prst="rect">
              <a:avLst/>
            </a:prstGeom>
            <a:ln>
              <a:headEnd type="none" w="med" len="med"/>
              <a:tailEnd type="none" w="med" len="med"/>
            </a:ln>
            <a:effectLst/>
            <a:scene3d>
              <a:camera prst="orthographicFront">
                <a:rot lat="0" lon="0" rev="0"/>
              </a:camera>
              <a:lightRig rig="threePt" dir="tl"/>
            </a:scene3d>
            <a:sp3d prstMaterial="matte"/>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A5</a:t>
              </a:r>
              <a:endParaRPr lang="en-US" kern="0" spc="-51" dirty="0">
                <a:solidFill>
                  <a:schemeClr val="bg1">
                    <a:alpha val="99000"/>
                  </a:schemeClr>
                </a:solidFill>
                <a:latin typeface="Segoe UI Light" pitchFamily="34" charset="0"/>
              </a:endParaRPr>
            </a:p>
          </p:txBody>
        </p:sp>
        <p:sp>
          <p:nvSpPr>
            <p:cNvPr id="117" name="Rectangle 116"/>
            <p:cNvSpPr/>
            <p:nvPr/>
          </p:nvSpPr>
          <p:spPr>
            <a:xfrm>
              <a:off x="9888273" y="2541518"/>
              <a:ext cx="1765578" cy="241689"/>
            </a:xfrm>
            <a:prstGeom prst="rect">
              <a:avLst/>
            </a:prstGeom>
          </p:spPr>
          <p:txBody>
            <a:bodyPr wrap="square" anchor="ctr" anchorCtr="0">
              <a:noAutofit/>
            </a:bodyPr>
            <a:lstStyle/>
            <a:p>
              <a:pPr algn="ctr"/>
              <a:r>
                <a:rPr lang="en-US" b="1" kern="0" dirty="0" smtClean="0">
                  <a:gradFill>
                    <a:gsLst>
                      <a:gs pos="0">
                        <a:schemeClr val="bg1"/>
                      </a:gs>
                      <a:gs pos="50000">
                        <a:schemeClr val="bg1"/>
                      </a:gs>
                    </a:gsLst>
                    <a:lin ang="10800000" scaled="0"/>
                  </a:gradFill>
                  <a:latin typeface="+mj-lt"/>
                </a:rPr>
                <a:t>$0.51 </a:t>
              </a:r>
              <a:endParaRPr lang="en-US" b="1" kern="0" dirty="0">
                <a:gradFill>
                  <a:gsLst>
                    <a:gs pos="0">
                      <a:schemeClr val="bg1"/>
                    </a:gs>
                    <a:gs pos="50000">
                      <a:schemeClr val="bg1"/>
                    </a:gs>
                  </a:gsLst>
                  <a:lin ang="10800000" scaled="0"/>
                </a:gradFill>
                <a:latin typeface="+mj-lt"/>
              </a:endParaRPr>
            </a:p>
          </p:txBody>
        </p:sp>
        <p:sp>
          <p:nvSpPr>
            <p:cNvPr id="118" name="Rectangle 117"/>
            <p:cNvSpPr/>
            <p:nvPr/>
          </p:nvSpPr>
          <p:spPr>
            <a:xfrm>
              <a:off x="9891252" y="2873970"/>
              <a:ext cx="1759620" cy="307777"/>
            </a:xfrm>
            <a:prstGeom prst="rect">
              <a:avLst/>
            </a:prstGeom>
          </p:spPr>
          <p:txBody>
            <a:bodyPr wrap="square">
              <a:spAutoFit/>
            </a:bodyPr>
            <a:lstStyle/>
            <a:p>
              <a:pPr algn="ctr"/>
              <a:r>
                <a:rPr lang="en-US" sz="1400" b="1" kern="0" dirty="0">
                  <a:gradFill>
                    <a:gsLst>
                      <a:gs pos="0">
                        <a:schemeClr val="bg1"/>
                      </a:gs>
                      <a:gs pos="100000">
                        <a:schemeClr val="bg1"/>
                      </a:gs>
                    </a:gsLst>
                    <a:lin ang="16200000" scaled="0"/>
                  </a:gradFill>
                  <a:latin typeface="+mj-lt"/>
                </a:rPr>
                <a:t>Per service hour</a:t>
              </a:r>
              <a:endParaRPr lang="en-US" sz="1400" b="1" dirty="0">
                <a:gradFill>
                  <a:gsLst>
                    <a:gs pos="0">
                      <a:schemeClr val="bg1"/>
                    </a:gs>
                    <a:gs pos="100000">
                      <a:schemeClr val="bg1"/>
                    </a:gs>
                  </a:gsLst>
                  <a:lin ang="16200000" scaled="0"/>
                </a:gradFill>
                <a:latin typeface="+mj-lt"/>
              </a:endParaRPr>
            </a:p>
          </p:txBody>
        </p:sp>
        <p:cxnSp>
          <p:nvCxnSpPr>
            <p:cNvPr id="119" name="Straight Connector 118"/>
            <p:cNvCxnSpPr/>
            <p:nvPr/>
          </p:nvCxnSpPr>
          <p:spPr>
            <a:xfrm>
              <a:off x="9993822" y="2422551"/>
              <a:ext cx="1554480" cy="2382"/>
            </a:xfrm>
            <a:prstGeom prst="line">
              <a:avLst/>
            </a:prstGeom>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120" name="Group 119"/>
          <p:cNvGrpSpPr/>
          <p:nvPr/>
        </p:nvGrpSpPr>
        <p:grpSpPr>
          <a:xfrm>
            <a:off x="7608552" y="3886199"/>
            <a:ext cx="1496738" cy="2457451"/>
            <a:chOff x="9841249" y="4083572"/>
            <a:chExt cx="1830071" cy="2292236"/>
          </a:xfrm>
          <a:solidFill>
            <a:srgbClr val="00188F"/>
          </a:solidFill>
        </p:grpSpPr>
        <p:sp>
          <p:nvSpPr>
            <p:cNvPr id="121" name="Rounded Rectangle 120"/>
            <p:cNvSpPr/>
            <p:nvPr/>
          </p:nvSpPr>
          <p:spPr bwMode="auto">
            <a:xfrm>
              <a:off x="9842520" y="4149408"/>
              <a:ext cx="1828800" cy="2226400"/>
            </a:xfrm>
            <a:prstGeom prst="roundRect">
              <a:avLst>
                <a:gd name="adj" fmla="val 0"/>
              </a:avLst>
            </a:prstGeom>
            <a:grpFill/>
            <a:ln w="9525" cap="flat" cmpd="sng" algn="ctr">
              <a:noFill/>
              <a:prstDash val="solid"/>
            </a:ln>
            <a:effectLst/>
          </p:spPr>
          <p:txBody>
            <a:bodyPr lIns="91440" bIns="91440" rtlCol="0" anchor="b" anchorCtr="0"/>
            <a:lstStyle/>
            <a:p>
              <a:pPr defTabSz="1218936"/>
              <a:r>
                <a:rPr lang="en-US" altLang="zh-CN" sz="2000" dirty="0">
                  <a:solidFill>
                    <a:schemeClr val="bg1">
                      <a:alpha val="99000"/>
                    </a:schemeClr>
                  </a:solidFill>
                  <a:ea typeface="Segoe UI" pitchFamily="34" charset="0"/>
                  <a:cs typeface="Segoe UI" pitchFamily="34" charset="0"/>
                </a:rPr>
                <a:t> </a:t>
              </a:r>
            </a:p>
          </p:txBody>
        </p:sp>
        <p:sp>
          <p:nvSpPr>
            <p:cNvPr id="122" name="TextBox 121"/>
            <p:cNvSpPr txBox="1"/>
            <p:nvPr/>
          </p:nvSpPr>
          <p:spPr bwMode="invGray">
            <a:xfrm>
              <a:off x="9994743" y="4083572"/>
              <a:ext cx="1524354" cy="525365"/>
            </a:xfrm>
            <a:prstGeom prst="rect">
              <a:avLst/>
            </a:prstGeom>
            <a:grpFill/>
          </p:spPr>
          <p:txBody>
            <a:bodyPr wrap="square" tIns="182880" rtlCol="0">
              <a:spAutoFit/>
            </a:bodyPr>
            <a:lstStyle/>
            <a:p>
              <a:pPr marL="0" lvl="1" algn="ctr" defTabSz="914061" fontAlgn="base">
                <a:lnSpc>
                  <a:spcPct val="90000"/>
                </a:lnSpc>
                <a:spcBef>
                  <a:spcPct val="0"/>
                </a:spcBef>
                <a:spcAft>
                  <a:spcPct val="0"/>
                </a:spcAft>
                <a:buClr>
                  <a:srgbClr val="FFC000"/>
                </a:buClr>
              </a:pPr>
              <a:r>
                <a:rPr lang="en-US" kern="0" spc="-51" dirty="0" smtClean="0">
                  <a:solidFill>
                    <a:schemeClr val="bg1">
                      <a:alpha val="99000"/>
                    </a:schemeClr>
                  </a:solidFill>
                  <a:latin typeface="Segoe UI Light" pitchFamily="34" charset="0"/>
                </a:rPr>
                <a:t>A5</a:t>
              </a:r>
              <a:endParaRPr lang="en-US" kern="0" spc="-51" dirty="0">
                <a:solidFill>
                  <a:schemeClr val="bg1">
                    <a:alpha val="99000"/>
                  </a:schemeClr>
                </a:solidFill>
                <a:latin typeface="Segoe UI Light" pitchFamily="34" charset="0"/>
              </a:endParaRPr>
            </a:p>
          </p:txBody>
        </p:sp>
        <p:sp>
          <p:nvSpPr>
            <p:cNvPr id="123" name="Rectangle 122"/>
            <p:cNvSpPr/>
            <p:nvPr/>
          </p:nvSpPr>
          <p:spPr>
            <a:xfrm>
              <a:off x="9975432" y="4755554"/>
              <a:ext cx="1562976" cy="375187"/>
            </a:xfrm>
            <a:prstGeom prst="rect">
              <a:avLst/>
            </a:prstGeom>
            <a:grpFill/>
          </p:spPr>
          <p:txBody>
            <a:bodyPr wrap="square" anchor="ctr" anchorCtr="0">
              <a:noAutofit/>
            </a:bodyPr>
            <a:lstStyle/>
            <a:p>
              <a:pPr algn="ctr"/>
              <a:r>
                <a:rPr lang="en-US" sz="2000" b="1" kern="0" dirty="0" smtClean="0">
                  <a:gradFill>
                    <a:gsLst>
                      <a:gs pos="0">
                        <a:schemeClr val="bg1"/>
                      </a:gs>
                      <a:gs pos="50000">
                        <a:schemeClr val="bg1"/>
                      </a:gs>
                    </a:gsLst>
                    <a:lin ang="10800000" scaled="0"/>
                  </a:gradFill>
                  <a:latin typeface="+mj-lt"/>
                </a:rPr>
                <a:t>2 x </a:t>
              </a:r>
              <a:r>
                <a:rPr lang="en-US" sz="2000" b="1" kern="0" dirty="0">
                  <a:gradFill>
                    <a:gsLst>
                      <a:gs pos="0">
                        <a:schemeClr val="bg1"/>
                      </a:gs>
                      <a:gs pos="50000">
                        <a:schemeClr val="bg1"/>
                      </a:gs>
                    </a:gsLst>
                    <a:lin ang="10800000" scaled="0"/>
                  </a:gradFill>
                  <a:latin typeface="+mj-lt"/>
                </a:rPr>
                <a:t>1.6Ghz</a:t>
              </a:r>
            </a:p>
          </p:txBody>
        </p:sp>
        <p:sp>
          <p:nvSpPr>
            <p:cNvPr id="124" name="Rectangle 123"/>
            <p:cNvSpPr/>
            <p:nvPr/>
          </p:nvSpPr>
          <p:spPr>
            <a:xfrm>
              <a:off x="9945936" y="5152573"/>
              <a:ext cx="1621969" cy="287085"/>
            </a:xfrm>
            <a:prstGeom prst="rect">
              <a:avLst/>
            </a:prstGeom>
            <a:grpFill/>
          </p:spPr>
          <p:txBody>
            <a:bodyPr wrap="square">
              <a:spAutoFit/>
            </a:bodyPr>
            <a:lstStyle/>
            <a:p>
              <a:pPr algn="ctr"/>
              <a:r>
                <a:rPr lang="en-US" sz="1400" b="1" kern="0" dirty="0">
                  <a:solidFill>
                    <a:schemeClr val="bg1">
                      <a:alpha val="99000"/>
                    </a:schemeClr>
                  </a:solidFill>
                  <a:latin typeface="+mj-lt"/>
                </a:rPr>
                <a:t>(high </a:t>
              </a:r>
              <a:r>
                <a:rPr lang="en-US" sz="1400" b="1" kern="0" dirty="0" err="1" smtClean="0">
                  <a:solidFill>
                    <a:schemeClr val="bg1">
                      <a:alpha val="99000"/>
                    </a:schemeClr>
                  </a:solidFill>
                  <a:latin typeface="+mj-lt"/>
                </a:rPr>
                <a:t>mem</a:t>
              </a:r>
              <a:r>
                <a:rPr lang="en-US" sz="1400" b="1" kern="0" dirty="0" smtClean="0">
                  <a:solidFill>
                    <a:schemeClr val="bg1">
                      <a:alpha val="99000"/>
                    </a:schemeClr>
                  </a:solidFill>
                  <a:latin typeface="+mj-lt"/>
                </a:rPr>
                <a:t>)</a:t>
              </a:r>
              <a:endParaRPr lang="en-US" sz="3700" b="1" dirty="0">
                <a:solidFill>
                  <a:schemeClr val="bg1">
                    <a:alpha val="99000"/>
                  </a:schemeClr>
                </a:solidFill>
                <a:latin typeface="+mj-lt"/>
              </a:endParaRPr>
            </a:p>
          </p:txBody>
        </p:sp>
        <p:sp>
          <p:nvSpPr>
            <p:cNvPr id="125" name="Rectangle 124"/>
            <p:cNvSpPr/>
            <p:nvPr/>
          </p:nvSpPr>
          <p:spPr>
            <a:xfrm>
              <a:off x="9841249" y="5717408"/>
              <a:ext cx="1830071" cy="362129"/>
            </a:xfrm>
            <a:prstGeom prst="rect">
              <a:avLst/>
            </a:prstGeom>
            <a:grpFill/>
          </p:spPr>
          <p:txBody>
            <a:bodyPr wrap="square" anchor="ctr" anchorCtr="0">
              <a:noAutofit/>
            </a:bodyPr>
            <a:lstStyle/>
            <a:p>
              <a:pPr algn="ctr"/>
              <a:r>
                <a:rPr lang="en-US" sz="1300" b="1" kern="0" dirty="0" smtClean="0">
                  <a:solidFill>
                    <a:schemeClr val="bg1">
                      <a:alpha val="99000"/>
                    </a:schemeClr>
                  </a:solidFill>
                  <a:latin typeface="+mj-lt"/>
                </a:rPr>
                <a:t>14 </a:t>
              </a:r>
              <a:r>
                <a:rPr lang="en-US" sz="1300" b="1" kern="0" dirty="0">
                  <a:solidFill>
                    <a:schemeClr val="bg1">
                      <a:alpha val="99000"/>
                    </a:schemeClr>
                  </a:solidFill>
                  <a:latin typeface="+mj-lt"/>
                </a:rPr>
                <a:t>GB </a:t>
              </a:r>
              <a:r>
                <a:rPr lang="en-US" sz="1300" b="1" kern="0" dirty="0" smtClean="0">
                  <a:solidFill>
                    <a:schemeClr val="bg1">
                      <a:alpha val="99000"/>
                    </a:schemeClr>
                  </a:solidFill>
                  <a:latin typeface="+mj-lt"/>
                </a:rPr>
                <a:t>memory</a:t>
              </a:r>
            </a:p>
            <a:p>
              <a:pPr algn="ctr"/>
              <a:r>
                <a:rPr lang="en-US" sz="1300" b="1" kern="0" dirty="0" smtClean="0">
                  <a:solidFill>
                    <a:schemeClr val="bg1">
                      <a:alpha val="99000"/>
                    </a:schemeClr>
                  </a:solidFill>
                  <a:latin typeface="+mj-lt"/>
                </a:rPr>
                <a:t>135 GB OS Disk</a:t>
              </a:r>
            </a:p>
            <a:p>
              <a:pPr algn="ctr"/>
              <a:r>
                <a:rPr lang="en-US" sz="1300" b="1" kern="0" dirty="0">
                  <a:solidFill>
                    <a:schemeClr val="bg1">
                      <a:alpha val="99000"/>
                    </a:schemeClr>
                  </a:solidFill>
                  <a:latin typeface="+mj-lt"/>
                </a:rPr>
                <a:t>4</a:t>
              </a:r>
              <a:r>
                <a:rPr lang="en-US" sz="1300" b="1" kern="0" dirty="0" smtClean="0">
                  <a:solidFill>
                    <a:schemeClr val="bg1">
                      <a:alpha val="99000"/>
                    </a:schemeClr>
                  </a:solidFill>
                  <a:latin typeface="+mj-lt"/>
                </a:rPr>
                <a:t> Data Disks (1TB)</a:t>
              </a:r>
            </a:p>
            <a:p>
              <a:pPr algn="ctr"/>
              <a:r>
                <a:rPr lang="en-US" sz="1300" b="1" kern="0" dirty="0">
                  <a:solidFill>
                    <a:schemeClr val="bg1">
                      <a:alpha val="99000"/>
                    </a:schemeClr>
                  </a:solidFill>
                  <a:latin typeface="+mj-lt"/>
                </a:rPr>
                <a:t>4</a:t>
              </a:r>
              <a:r>
                <a:rPr lang="en-US" sz="1300" b="1" kern="0" dirty="0" smtClean="0">
                  <a:solidFill>
                    <a:schemeClr val="bg1">
                      <a:alpha val="99000"/>
                    </a:schemeClr>
                  </a:solidFill>
                  <a:latin typeface="+mj-lt"/>
                </a:rPr>
                <a:t> x 500 Max IOPs</a:t>
              </a:r>
            </a:p>
            <a:p>
              <a:pPr algn="ctr"/>
              <a:endParaRPr lang="en-US" sz="1300" b="1" kern="0" dirty="0">
                <a:solidFill>
                  <a:schemeClr val="bg1">
                    <a:alpha val="99000"/>
                  </a:schemeClr>
                </a:solidFill>
                <a:latin typeface="+mj-lt"/>
              </a:endParaRPr>
            </a:p>
          </p:txBody>
        </p:sp>
        <p:cxnSp>
          <p:nvCxnSpPr>
            <p:cNvPr id="126" name="Straight Connector 125"/>
            <p:cNvCxnSpPr/>
            <p:nvPr/>
          </p:nvCxnSpPr>
          <p:spPr>
            <a:xfrm>
              <a:off x="9979680" y="4700123"/>
              <a:ext cx="1554480" cy="2382"/>
            </a:xfrm>
            <a:prstGeom prst="line">
              <a:avLst/>
            </a:prstGeom>
            <a:grpFill/>
            <a:ln w="6350">
              <a:solidFill>
                <a:schemeClr val="bg1"/>
              </a:solidFill>
            </a:ln>
            <a:effectLst>
              <a:outerShdw blurRad="635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485206"/>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Availability &amp; Service Level Agreements	</a:t>
            </a:r>
            <a:endParaRPr lang="en-US" sz="5400" dirty="0"/>
          </a:p>
        </p:txBody>
      </p:sp>
      <p:sp>
        <p:nvSpPr>
          <p:cNvPr id="7" name="Rectangle 6"/>
          <p:cNvSpPr/>
          <p:nvPr/>
        </p:nvSpPr>
        <p:spPr bwMode="auto">
          <a:xfrm>
            <a:off x="519112" y="1492209"/>
            <a:ext cx="10987719" cy="4327397"/>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732"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Content Placeholder 2"/>
          <p:cNvSpPr txBox="1">
            <a:spLocks/>
          </p:cNvSpPr>
          <p:nvPr/>
        </p:nvSpPr>
        <p:spPr>
          <a:xfrm>
            <a:off x="4872447" y="2426768"/>
            <a:ext cx="7379248" cy="1347869"/>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732" dirty="0">
                <a:solidFill>
                  <a:schemeClr val="tx2">
                    <a:alpha val="99000"/>
                  </a:schemeClr>
                </a:solidFill>
                <a:latin typeface="+mj-lt"/>
              </a:rPr>
              <a:t>What’s included</a:t>
            </a:r>
          </a:p>
          <a:p>
            <a:pPr marL="345282" lvl="1" indent="-342900">
              <a:buFont typeface="Arial" panose="020B0604020202020204" pitchFamily="34" charset="0"/>
              <a:buChar char="•"/>
            </a:pPr>
            <a:r>
              <a:rPr lang="en-US" sz="2000" dirty="0">
                <a:solidFill>
                  <a:schemeClr val="tx1">
                    <a:alpha val="99000"/>
                  </a:schemeClr>
                </a:solidFill>
              </a:rPr>
              <a:t>Compute Hardware failure (disk, </a:t>
            </a:r>
            <a:r>
              <a:rPr lang="en-US" sz="2000" dirty="0" err="1">
                <a:solidFill>
                  <a:schemeClr val="tx1">
                    <a:alpha val="99000"/>
                  </a:schemeClr>
                </a:solidFill>
              </a:rPr>
              <a:t>cpu</a:t>
            </a:r>
            <a:r>
              <a:rPr lang="en-US" sz="2000" dirty="0">
                <a:solidFill>
                  <a:schemeClr val="tx1">
                    <a:alpha val="99000"/>
                  </a:schemeClr>
                </a:solidFill>
              </a:rPr>
              <a:t>, memory)</a:t>
            </a:r>
          </a:p>
          <a:p>
            <a:pPr marL="345282" lvl="1" indent="-342900">
              <a:buFont typeface="Arial" panose="020B0604020202020204" pitchFamily="34" charset="0"/>
              <a:buChar char="•"/>
            </a:pPr>
            <a:r>
              <a:rPr lang="en-US" sz="2000" dirty="0">
                <a:solidFill>
                  <a:schemeClr val="tx1">
                    <a:alpha val="99000"/>
                  </a:schemeClr>
                </a:solidFill>
              </a:rPr>
              <a:t>Datacenter failures - Network failure, power failure</a:t>
            </a:r>
          </a:p>
          <a:p>
            <a:pPr marL="345282" lvl="1" indent="-342900">
              <a:buFont typeface="Arial" panose="020B0604020202020204" pitchFamily="34" charset="0"/>
              <a:buChar char="•"/>
            </a:pPr>
            <a:r>
              <a:rPr lang="en-US" sz="2000" dirty="0">
                <a:solidFill>
                  <a:schemeClr val="tx1">
                    <a:alpha val="99000"/>
                  </a:schemeClr>
                </a:solidFill>
              </a:rPr>
              <a:t>Hardware upgrades, Software maintenance – Host OS Updates</a:t>
            </a:r>
          </a:p>
        </p:txBody>
      </p:sp>
      <p:sp>
        <p:nvSpPr>
          <p:cNvPr id="13" name="Content Placeholder 2"/>
          <p:cNvSpPr txBox="1">
            <a:spLocks/>
          </p:cNvSpPr>
          <p:nvPr/>
        </p:nvSpPr>
        <p:spPr>
          <a:xfrm>
            <a:off x="4872447" y="3885758"/>
            <a:ext cx="7379249" cy="1384995"/>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chemeClr val="tx2">
                    <a:alpha val="99000"/>
                  </a:schemeClr>
                </a:solidFill>
                <a:latin typeface="+mj-lt"/>
              </a:rPr>
              <a:t>What is not included</a:t>
            </a:r>
          </a:p>
          <a:p>
            <a:pPr marL="345282" lvl="1" indent="-342900">
              <a:buFont typeface="Arial" panose="020B0604020202020204" pitchFamily="34" charset="0"/>
              <a:buChar char="•"/>
            </a:pPr>
            <a:r>
              <a:rPr lang="en-US" sz="2000" dirty="0" smtClean="0">
                <a:solidFill>
                  <a:schemeClr val="tx1">
                    <a:alpha val="99000"/>
                  </a:schemeClr>
                </a:solidFill>
              </a:rPr>
              <a:t>VM Guest OS &amp; Applications, VM Guest OS Updates</a:t>
            </a:r>
            <a:endParaRPr lang="en-US" sz="2000" dirty="0">
              <a:solidFill>
                <a:schemeClr val="tx1">
                  <a:alpha val="99000"/>
                </a:schemeClr>
              </a:solidFill>
            </a:endParaRPr>
          </a:p>
          <a:p>
            <a:pPr marL="345282" lvl="1" indent="-342900">
              <a:buFont typeface="Arial" panose="020B0604020202020204" pitchFamily="34" charset="0"/>
              <a:buChar char="•"/>
            </a:pPr>
            <a:r>
              <a:rPr lang="en-US" sz="2000" dirty="0" smtClean="0">
                <a:solidFill>
                  <a:schemeClr val="tx1">
                    <a:alpha val="99000"/>
                  </a:schemeClr>
                </a:solidFill>
              </a:rPr>
              <a:t>Customer on-premises network connectivity and intermediary Internet connectivity</a:t>
            </a:r>
            <a:endParaRPr lang="en-US" sz="2000" dirty="0">
              <a:solidFill>
                <a:schemeClr val="tx1">
                  <a:alpha val="99000"/>
                </a:schemeClr>
              </a:solidFill>
            </a:endParaRPr>
          </a:p>
        </p:txBody>
      </p:sp>
      <p:sp>
        <p:nvSpPr>
          <p:cNvPr id="14" name="Content Placeholder 2"/>
          <p:cNvSpPr txBox="1">
            <a:spLocks/>
          </p:cNvSpPr>
          <p:nvPr/>
        </p:nvSpPr>
        <p:spPr>
          <a:xfrm>
            <a:off x="4872447" y="1492209"/>
            <a:ext cx="7379248" cy="830997"/>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6"/>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6"/>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6"/>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chemeClr val="tx2">
                    <a:alpha val="99000"/>
                  </a:schemeClr>
                </a:solidFill>
                <a:latin typeface="+mj-lt"/>
              </a:rPr>
              <a:t>99.95% </a:t>
            </a:r>
            <a:r>
              <a:rPr lang="en-US" sz="4000" dirty="0" smtClean="0">
                <a:solidFill>
                  <a:schemeClr val="tx2">
                    <a:alpha val="99000"/>
                  </a:schemeClr>
                </a:solidFill>
                <a:latin typeface="+mj-lt"/>
              </a:rPr>
              <a:t>Monthly SLA for VM’s</a:t>
            </a:r>
            <a:endParaRPr lang="en-US" sz="4000" dirty="0">
              <a:solidFill>
                <a:schemeClr val="tx2">
                  <a:alpha val="99000"/>
                </a:schemeClr>
              </a:solidFill>
              <a:latin typeface="+mj-lt"/>
            </a:endParaRPr>
          </a:p>
          <a:p>
            <a:pPr marL="345282" lvl="1" indent="-342900">
              <a:buFont typeface="Arial" panose="020B0604020202020204" pitchFamily="34" charset="0"/>
              <a:buChar char="•"/>
            </a:pPr>
            <a:r>
              <a:rPr lang="en-US" sz="2000" dirty="0">
                <a:solidFill>
                  <a:schemeClr val="tx1">
                    <a:alpha val="99000"/>
                  </a:schemeClr>
                </a:solidFill>
              </a:rPr>
              <a:t>4.38 </a:t>
            </a:r>
            <a:r>
              <a:rPr lang="en-US" sz="2000" dirty="0" smtClean="0">
                <a:solidFill>
                  <a:schemeClr val="tx1">
                    <a:alpha val="99000"/>
                  </a:schemeClr>
                </a:solidFill>
              </a:rPr>
              <a:t>hours </a:t>
            </a:r>
            <a:r>
              <a:rPr lang="en-US" sz="2000" dirty="0">
                <a:solidFill>
                  <a:schemeClr val="tx1">
                    <a:alpha val="99000"/>
                  </a:schemeClr>
                </a:solidFill>
              </a:rPr>
              <a:t>of downtime per </a:t>
            </a:r>
            <a:r>
              <a:rPr lang="en-US" sz="2000" dirty="0" smtClean="0">
                <a:solidFill>
                  <a:schemeClr val="tx1">
                    <a:alpha val="99000"/>
                  </a:schemeClr>
                </a:solidFill>
              </a:rPr>
              <a:t>year for VM’s in an availability set</a:t>
            </a:r>
            <a:endParaRPr lang="en-US" sz="2000" dirty="0">
              <a:solidFill>
                <a:schemeClr val="tx1">
                  <a:alpha val="99000"/>
                </a:schemeClr>
              </a:solidFill>
            </a:endParaRPr>
          </a:p>
        </p:txBody>
      </p:sp>
      <p:sp>
        <p:nvSpPr>
          <p:cNvPr id="10" name="Rectangle 9"/>
          <p:cNvSpPr/>
          <p:nvPr>
            <p:custDataLst>
              <p:tags r:id="rId1"/>
            </p:custDataLst>
          </p:nvPr>
        </p:nvSpPr>
        <p:spPr bwMode="auto">
          <a:xfrm>
            <a:off x="269170" y="2003928"/>
            <a:ext cx="4332817" cy="30534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5" name="Rectangle 14"/>
          <p:cNvSpPr/>
          <p:nvPr/>
        </p:nvSpPr>
        <p:spPr bwMode="auto">
          <a:xfrm>
            <a:off x="2679646" y="2426768"/>
            <a:ext cx="1689137" cy="22036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VM 2</a:t>
            </a:r>
            <a:endParaRPr lang="en-US" sz="1600" b="1" dirty="0">
              <a:ln>
                <a:solidFill>
                  <a:srgbClr val="FFFFFF">
                    <a:alpha val="0"/>
                  </a:srgbClr>
                </a:solidFill>
              </a:ln>
              <a:solidFill>
                <a:schemeClr val="tx2"/>
              </a:solidFill>
            </a:endParaRPr>
          </a:p>
        </p:txBody>
      </p:sp>
      <p:sp>
        <p:nvSpPr>
          <p:cNvPr id="16" name="Rectangle 15"/>
          <p:cNvSpPr/>
          <p:nvPr>
            <p:custDataLst>
              <p:tags r:id="rId2"/>
            </p:custDataLst>
          </p:nvPr>
        </p:nvSpPr>
        <p:spPr bwMode="auto">
          <a:xfrm>
            <a:off x="269171" y="5051135"/>
            <a:ext cx="4332816" cy="61779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dirty="0">
                <a:gradFill>
                  <a:gsLst>
                    <a:gs pos="0">
                      <a:srgbClr val="FFFFFF"/>
                    </a:gs>
                    <a:gs pos="100000">
                      <a:srgbClr val="FFFFFF"/>
                    </a:gs>
                  </a:gsLst>
                  <a:lin ang="5400000" scaled="0"/>
                </a:gradFill>
              </a:rPr>
              <a:t>SLA 99.95</a:t>
            </a:r>
          </a:p>
        </p:txBody>
      </p:sp>
      <p:sp>
        <p:nvSpPr>
          <p:cNvPr id="17" name="Rectangle 16"/>
          <p:cNvSpPr/>
          <p:nvPr>
            <p:custDataLst>
              <p:tags r:id="rId3"/>
            </p:custDataLst>
          </p:nvPr>
        </p:nvSpPr>
        <p:spPr bwMode="auto">
          <a:xfrm>
            <a:off x="269173" y="1394322"/>
            <a:ext cx="4332814" cy="6177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b="1" dirty="0">
                <a:gradFill>
                  <a:gsLst>
                    <a:gs pos="0">
                      <a:srgbClr val="FFFFFF"/>
                    </a:gs>
                    <a:gs pos="100000">
                      <a:srgbClr val="FFFFFF"/>
                    </a:gs>
                  </a:gsLst>
                  <a:lin ang="5400000" scaled="0"/>
                </a:gradFill>
              </a:rPr>
              <a:t>Availability set</a:t>
            </a:r>
          </a:p>
        </p:txBody>
      </p:sp>
      <p:pic>
        <p:nvPicPr>
          <p:cNvPr id="19" name="Picture 18"/>
          <p:cNvPicPr>
            <a:picLocks noChangeAspect="1"/>
          </p:cNvPicPr>
          <p:nvPr/>
        </p:nvPicPr>
        <p:blipFill>
          <a:blip r:embed="rId7">
            <a:grayscl/>
          </a:blip>
          <a:stretch>
            <a:fillRect/>
          </a:stretch>
        </p:blipFill>
        <p:spPr>
          <a:xfrm>
            <a:off x="2837208" y="2822454"/>
            <a:ext cx="1374012" cy="1255562"/>
          </a:xfrm>
          <a:prstGeom prst="rect">
            <a:avLst/>
          </a:prstGeom>
        </p:spPr>
      </p:pic>
      <p:sp>
        <p:nvSpPr>
          <p:cNvPr id="20" name="Rectangle 19"/>
          <p:cNvSpPr/>
          <p:nvPr/>
        </p:nvSpPr>
        <p:spPr bwMode="auto">
          <a:xfrm>
            <a:off x="519112" y="2434436"/>
            <a:ext cx="1689137" cy="22036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VM 1</a:t>
            </a:r>
            <a:endParaRPr lang="en-US" sz="1600" b="1" dirty="0">
              <a:ln>
                <a:solidFill>
                  <a:srgbClr val="FFFFFF">
                    <a:alpha val="0"/>
                  </a:srgbClr>
                </a:solidFill>
              </a:ln>
              <a:solidFill>
                <a:schemeClr val="tx2"/>
              </a:solidFill>
            </a:endParaRPr>
          </a:p>
        </p:txBody>
      </p:sp>
      <p:pic>
        <p:nvPicPr>
          <p:cNvPr id="21" name="Picture 20"/>
          <p:cNvPicPr>
            <a:picLocks noChangeAspect="1"/>
          </p:cNvPicPr>
          <p:nvPr/>
        </p:nvPicPr>
        <p:blipFill>
          <a:blip r:embed="rId7">
            <a:grayscl/>
          </a:blip>
          <a:stretch>
            <a:fillRect/>
          </a:stretch>
        </p:blipFill>
        <p:spPr>
          <a:xfrm>
            <a:off x="676674" y="2830122"/>
            <a:ext cx="1374012" cy="1255562"/>
          </a:xfrm>
          <a:prstGeom prst="rect">
            <a:avLst/>
          </a:prstGeom>
        </p:spPr>
      </p:pic>
    </p:spTree>
    <p:extLst>
      <p:ext uri="{BB962C8B-B14F-4D97-AF65-F5344CB8AC3E}">
        <p14:creationId xmlns:p14="http://schemas.microsoft.com/office/powerpoint/2010/main" val="255572848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a:lstStyle/>
          <a:p>
            <a:r>
              <a:rPr lang="en-NZ" sz="5400" dirty="0" smtClean="0"/>
              <a:t>Virtual Machine Availability Sets</a:t>
            </a:r>
            <a:r>
              <a:rPr lang="en-NZ" dirty="0" smtClean="0"/>
              <a:t/>
            </a:r>
            <a:br>
              <a:rPr lang="en-NZ" dirty="0" smtClean="0"/>
            </a:br>
            <a:r>
              <a:rPr lang="en-US" sz="3999" dirty="0">
                <a:solidFill>
                  <a:schemeClr val="tx2">
                    <a:alpha val="99000"/>
                  </a:schemeClr>
                </a:solidFill>
              </a:rPr>
              <a:t>Update Domains are honored by host OS updates</a:t>
            </a:r>
            <a:endParaRPr lang="en-NZ" sz="3999" dirty="0">
              <a:solidFill>
                <a:schemeClr val="tx2">
                  <a:alpha val="99000"/>
                </a:schemeClr>
              </a:solidFill>
            </a:endParaRPr>
          </a:p>
        </p:txBody>
      </p:sp>
      <p:sp>
        <p:nvSpPr>
          <p:cNvPr id="3" name="Rectangle 2"/>
          <p:cNvSpPr/>
          <p:nvPr>
            <p:custDataLst>
              <p:tags r:id="rId1"/>
            </p:custDataLst>
          </p:nvPr>
        </p:nvSpPr>
        <p:spPr bwMode="auto">
          <a:xfrm>
            <a:off x="2250736"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4" name="Rectangle 3"/>
          <p:cNvSpPr/>
          <p:nvPr>
            <p:custDataLst>
              <p:tags r:id="rId2"/>
            </p:custDataLst>
          </p:nvPr>
        </p:nvSpPr>
        <p:spPr bwMode="auto">
          <a:xfrm>
            <a:off x="2409443"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1" name="Rectangle 10"/>
          <p:cNvSpPr/>
          <p:nvPr>
            <p:custDataLst>
              <p:tags r:id="rId3"/>
            </p:custDataLst>
          </p:nvPr>
        </p:nvSpPr>
        <p:spPr bwMode="auto">
          <a:xfrm>
            <a:off x="7236394"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12" name="Rectangle 11"/>
          <p:cNvSpPr/>
          <p:nvPr>
            <p:custDataLst>
              <p:tags r:id="rId4"/>
            </p:custDataLst>
          </p:nvPr>
        </p:nvSpPr>
        <p:spPr bwMode="auto">
          <a:xfrm>
            <a:off x="7395101"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9" name="Rectangle 18"/>
          <p:cNvSpPr/>
          <p:nvPr>
            <p:custDataLst>
              <p:tags r:id="rId5"/>
            </p:custDataLst>
          </p:nvPr>
        </p:nvSpPr>
        <p:spPr bwMode="auto">
          <a:xfrm>
            <a:off x="2332323" y="2860304"/>
            <a:ext cx="7502142" cy="1599098"/>
          </a:xfrm>
          <a:prstGeom prst="rect">
            <a:avLst/>
          </a:prstGeom>
          <a:solidFill>
            <a:schemeClr val="accent2">
              <a:lumMod val="60000"/>
              <a:lumOff val="40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21" name="Rectangle 20"/>
          <p:cNvSpPr/>
          <p:nvPr>
            <p:custDataLst>
              <p:tags r:id="rId6"/>
            </p:custDataLst>
          </p:nvPr>
        </p:nvSpPr>
        <p:spPr bwMode="auto">
          <a:xfrm>
            <a:off x="2332323" y="4716808"/>
            <a:ext cx="7502142" cy="1646950"/>
          </a:xfrm>
          <a:prstGeom prst="rect">
            <a:avLst/>
          </a:prstGeom>
          <a:solidFill>
            <a:schemeClr val="accent4">
              <a:lumMod val="75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5" name="Rectangle 4"/>
          <p:cNvSpPr/>
          <p:nvPr>
            <p:custDataLst>
              <p:tags r:id="rId7"/>
            </p:custDataLst>
          </p:nvPr>
        </p:nvSpPr>
        <p:spPr bwMode="auto">
          <a:xfrm>
            <a:off x="2577084" y="2860300"/>
            <a:ext cx="2011680" cy="15871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8" name="Rectangle 7"/>
          <p:cNvSpPr/>
          <p:nvPr>
            <p:custDataLst>
              <p:tags r:id="rId8"/>
            </p:custDataLst>
          </p:nvPr>
        </p:nvSpPr>
        <p:spPr bwMode="auto">
          <a:xfrm>
            <a:off x="2577084"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3" name="Rectangle 12"/>
          <p:cNvSpPr/>
          <p:nvPr>
            <p:custDataLst>
              <p:tags r:id="rId9"/>
            </p:custDataLst>
          </p:nvPr>
        </p:nvSpPr>
        <p:spPr bwMode="auto">
          <a:xfrm>
            <a:off x="7562740" y="2860300"/>
            <a:ext cx="2011680" cy="159910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6" name="Rectangle 15"/>
          <p:cNvSpPr/>
          <p:nvPr>
            <p:custDataLst>
              <p:tags r:id="rId10"/>
            </p:custDataLst>
          </p:nvPr>
        </p:nvSpPr>
        <p:spPr bwMode="auto">
          <a:xfrm>
            <a:off x="7562740"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6" name="Rectangle 5"/>
          <p:cNvSpPr/>
          <p:nvPr>
            <p:custDataLst>
              <p:tags r:id="rId11"/>
            </p:custDataLst>
          </p:nvPr>
        </p:nvSpPr>
        <p:spPr bwMode="auto">
          <a:xfrm>
            <a:off x="2851402" y="3311024"/>
            <a:ext cx="1463040" cy="10057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smtClean="0">
                <a:ln>
                  <a:solidFill>
                    <a:schemeClr val="bg1">
                      <a:alpha val="0"/>
                    </a:schemeClr>
                  </a:solidFill>
                </a:ln>
                <a:solidFill>
                  <a:srgbClr val="595959"/>
                </a:solidFill>
              </a:rPr>
              <a:t>IIS1</a:t>
            </a:r>
            <a:endParaRPr lang="en-NZ" sz="2000" dirty="0">
              <a:ln>
                <a:solidFill>
                  <a:schemeClr val="bg1">
                    <a:alpha val="0"/>
                  </a:schemeClr>
                </a:solidFill>
              </a:ln>
              <a:solidFill>
                <a:srgbClr val="595959"/>
              </a:solidFill>
            </a:endParaRP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9" name="Rectangle 8"/>
          <p:cNvSpPr/>
          <p:nvPr>
            <p:custDataLst>
              <p:tags r:id="rId12"/>
            </p:custDataLst>
          </p:nvPr>
        </p:nvSpPr>
        <p:spPr bwMode="auto">
          <a:xfrm>
            <a:off x="2851402"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SQL1</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4" name="Rectangle 13"/>
          <p:cNvSpPr/>
          <p:nvPr>
            <p:custDataLst>
              <p:tags r:id="rId13"/>
            </p:custDataLst>
          </p:nvPr>
        </p:nvSpPr>
        <p:spPr bwMode="auto">
          <a:xfrm>
            <a:off x="7837060" y="3300305"/>
            <a:ext cx="1463040" cy="101641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IIS2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7" name="Rectangle 16"/>
          <p:cNvSpPr/>
          <p:nvPr>
            <p:custDataLst>
              <p:tags r:id="rId14"/>
            </p:custDataLst>
          </p:nvPr>
        </p:nvSpPr>
        <p:spPr bwMode="auto">
          <a:xfrm>
            <a:off x="7837060"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20" name="Rectangle 19"/>
          <p:cNvSpPr/>
          <p:nvPr/>
        </p:nvSpPr>
        <p:spPr>
          <a:xfrm>
            <a:off x="8126541" y="3951621"/>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2" name="Rectangle 21"/>
          <p:cNvSpPr/>
          <p:nvPr/>
        </p:nvSpPr>
        <p:spPr>
          <a:xfrm>
            <a:off x="8111298" y="5762086"/>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 name="TextBox 1"/>
          <p:cNvSpPr txBox="1"/>
          <p:nvPr/>
        </p:nvSpPr>
        <p:spPr>
          <a:xfrm>
            <a:off x="3200445" y="4027764"/>
            <a:ext cx="668453" cy="258404"/>
          </a:xfrm>
          <a:prstGeom prst="rect">
            <a:avLst/>
          </a:prstGeom>
          <a:noFill/>
        </p:spPr>
        <p:txBody>
          <a:bodyPr wrap="none" lIns="0" tIns="0" rIns="0" bIns="0" rtlCol="0">
            <a:spAutoFit/>
          </a:bodyPr>
          <a:lstStyle/>
          <a:p>
            <a:pPr>
              <a:lnSpc>
                <a:spcPct val="90000"/>
              </a:lnSpc>
              <a:spcBef>
                <a:spcPct val="20000"/>
              </a:spcBef>
              <a:buSzPct val="80000"/>
            </a:pPr>
            <a:r>
              <a:rPr lang="en-US" sz="1866" dirty="0">
                <a:ln>
                  <a:solidFill>
                    <a:schemeClr val="bg1">
                      <a:alpha val="0"/>
                    </a:schemeClr>
                  </a:solidFill>
                </a:ln>
                <a:solidFill>
                  <a:srgbClr val="595959"/>
                </a:solidFill>
              </a:rPr>
              <a:t>UD #1</a:t>
            </a:r>
            <a:endParaRPr lang="en-US" sz="1866" dirty="0">
              <a:gradFill>
                <a:gsLst>
                  <a:gs pos="0">
                    <a:srgbClr val="292929">
                      <a:lumMod val="90000"/>
                      <a:lumOff val="10000"/>
                    </a:srgbClr>
                  </a:gs>
                  <a:gs pos="86000">
                    <a:srgbClr val="292929">
                      <a:lumMod val="90000"/>
                      <a:lumOff val="10000"/>
                    </a:srgbClr>
                  </a:gs>
                </a:gsLst>
                <a:lin ang="5400000" scaled="0"/>
              </a:gradFill>
            </a:endParaRPr>
          </a:p>
        </p:txBody>
      </p:sp>
      <p:sp>
        <p:nvSpPr>
          <p:cNvPr id="18" name="Rectangle 17"/>
          <p:cNvSpPr/>
          <p:nvPr/>
        </p:nvSpPr>
        <p:spPr>
          <a:xfrm>
            <a:off x="3140882" y="5741192"/>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#1</a:t>
            </a:r>
          </a:p>
        </p:txBody>
      </p:sp>
      <p:sp>
        <p:nvSpPr>
          <p:cNvPr id="23" name="Freeform 62"/>
          <p:cNvSpPr>
            <a:spLocks noEditPoints="1"/>
          </p:cNvSpPr>
          <p:nvPr/>
        </p:nvSpPr>
        <p:spPr bwMode="black">
          <a:xfrm>
            <a:off x="2949757" y="3472873"/>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4" name="Freeform 62"/>
          <p:cNvSpPr>
            <a:spLocks noEditPoints="1"/>
          </p:cNvSpPr>
          <p:nvPr/>
        </p:nvSpPr>
        <p:spPr bwMode="black">
          <a:xfrm>
            <a:off x="7922428" y="3486215"/>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5" name="Freeform 34"/>
          <p:cNvSpPr>
            <a:spLocks noEditPoints="1"/>
          </p:cNvSpPr>
          <p:nvPr/>
        </p:nvSpPr>
        <p:spPr bwMode="auto">
          <a:xfrm>
            <a:off x="2961047"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
        <p:nvSpPr>
          <p:cNvPr id="26" name="Freeform 34"/>
          <p:cNvSpPr>
            <a:spLocks noEditPoints="1"/>
          </p:cNvSpPr>
          <p:nvPr/>
        </p:nvSpPr>
        <p:spPr bwMode="auto">
          <a:xfrm>
            <a:off x="7945010"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112520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bwMode="auto">
          <a:xfrm>
            <a:off x="3700015" y="3261135"/>
            <a:ext cx="8488810" cy="3595486"/>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73" name="Rectangle 72"/>
          <p:cNvSpPr/>
          <p:nvPr/>
        </p:nvSpPr>
        <p:spPr bwMode="auto">
          <a:xfrm>
            <a:off x="3702238" y="1001509"/>
            <a:ext cx="2592581" cy="2090927"/>
          </a:xfrm>
          <a:prstGeom prst="rect">
            <a:avLst/>
          </a:prstGeom>
          <a:ln w="50800" cap="sq">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68857" rIns="0" bIns="46618" numCol="1" rtlCol="0" anchor="t" anchorCtr="0" compatLnSpc="1">
            <a:prstTxWarp prst="textNoShape">
              <a:avLst/>
            </a:prstTxWarp>
          </a:bodyPr>
          <a:lstStyle/>
          <a:p>
            <a:pPr algn="ctr" defTabSz="932103" fontAlgn="base">
              <a:spcBef>
                <a:spcPct val="0"/>
              </a:spcBef>
              <a:spcAft>
                <a:spcPct val="0"/>
              </a:spcAft>
            </a:pPr>
            <a:endParaRPr lang="en-US" sz="3136" dirty="0">
              <a:gradFill>
                <a:gsLst>
                  <a:gs pos="0">
                    <a:srgbClr val="FFFFFF"/>
                  </a:gs>
                  <a:gs pos="100000">
                    <a:srgbClr val="FFFFFF"/>
                  </a:gs>
                </a:gsLst>
                <a:lin ang="5400000" scaled="0"/>
              </a:gradFill>
              <a:latin typeface="Segoe UI Light"/>
            </a:endParaRPr>
          </a:p>
        </p:txBody>
      </p:sp>
      <p:sp>
        <p:nvSpPr>
          <p:cNvPr id="76" name="Oval 75"/>
          <p:cNvSpPr/>
          <p:nvPr/>
        </p:nvSpPr>
        <p:spPr bwMode="auto">
          <a:xfrm>
            <a:off x="3700016" y="1903009"/>
            <a:ext cx="2601776" cy="2582723"/>
          </a:xfrm>
          <a:prstGeom prst="ellipse">
            <a:avLst/>
          </a:prstGeom>
          <a:solidFill>
            <a:srgbClr val="FFFFFF"/>
          </a:solidFill>
          <a:ln w="4762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ln w="15875">
                <a:noFill/>
              </a:ln>
              <a:gradFill>
                <a:gsLst>
                  <a:gs pos="1250">
                    <a:srgbClr val="EFEFEF"/>
                  </a:gs>
                  <a:gs pos="10417">
                    <a:srgbClr val="EFEFEF"/>
                  </a:gs>
                </a:gsLst>
                <a:lin ang="5400000" scaled="0"/>
              </a:gradFill>
            </a:endParaRPr>
          </a:p>
        </p:txBody>
      </p:sp>
      <p:sp>
        <p:nvSpPr>
          <p:cNvPr id="77" name="Freeform 8"/>
          <p:cNvSpPr>
            <a:spLocks noEditPoints="1"/>
          </p:cNvSpPr>
          <p:nvPr/>
        </p:nvSpPr>
        <p:spPr bwMode="auto">
          <a:xfrm>
            <a:off x="4100949" y="2727295"/>
            <a:ext cx="1799910" cy="934150"/>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chemeClr val="tx2"/>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 name="Rectangle 3"/>
          <p:cNvSpPr/>
          <p:nvPr/>
        </p:nvSpPr>
        <p:spPr bwMode="auto">
          <a:xfrm>
            <a:off x="6310846" y="1001509"/>
            <a:ext cx="93795" cy="4719681"/>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51" name="Rectangle 50"/>
          <p:cNvSpPr/>
          <p:nvPr/>
        </p:nvSpPr>
        <p:spPr bwMode="auto">
          <a:xfrm>
            <a:off x="3567857" y="-56756"/>
            <a:ext cx="8285543" cy="1058265"/>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pic>
        <p:nvPicPr>
          <p:cNvPr id="43" name="Picture 2" descr="\\MAGNUM\Projects\Microsoft\Cloud Power FY12\Design\ICONS_PNG\Tower.png"/>
          <p:cNvPicPr>
            <a:picLocks noChangeAspect="1" noChangeArrowheads="1"/>
          </p:cNvPicPr>
          <p:nvPr/>
        </p:nvPicPr>
        <p:blipFill>
          <a:blip r:embed="rId3" cstate="print">
            <a:lum bright="100000"/>
          </a:blip>
          <a:stretch>
            <a:fillRect/>
          </a:stretch>
        </p:blipFill>
        <p:spPr bwMode="auto">
          <a:xfrm flipH="1">
            <a:off x="7038664" y="2100821"/>
            <a:ext cx="1899428" cy="1899428"/>
          </a:xfrm>
          <a:prstGeom prst="rect">
            <a:avLst/>
          </a:prstGeom>
          <a:noFill/>
        </p:spPr>
      </p:pic>
      <p:sp>
        <p:nvSpPr>
          <p:cNvPr id="44" name="Rectangle 43"/>
          <p:cNvSpPr/>
          <p:nvPr/>
        </p:nvSpPr>
        <p:spPr>
          <a:xfrm>
            <a:off x="6881403" y="4100612"/>
            <a:ext cx="2205990" cy="400110"/>
          </a:xfrm>
          <a:prstGeom prst="rect">
            <a:avLst/>
          </a:prstGeom>
        </p:spPr>
        <p:txBody>
          <a:bodyPr wrap="none">
            <a:spAutoFit/>
          </a:bodyPr>
          <a:lstStyle/>
          <a:p>
            <a:pPr algn="ctr" defTabSz="1624320">
              <a:lnSpc>
                <a:spcPts val="2352"/>
              </a:lnSpc>
            </a:pPr>
            <a:r>
              <a:rPr lang="en-US" sz="3136" spc="-100" dirty="0">
                <a:ln w="3175">
                  <a:noFill/>
                </a:ln>
                <a:gradFill>
                  <a:gsLst>
                    <a:gs pos="1250">
                      <a:srgbClr val="FFFFFF"/>
                    </a:gs>
                    <a:gs pos="100000">
                      <a:srgbClr val="FFFFFF"/>
                    </a:gs>
                  </a:gsLst>
                  <a:lin ang="5400000" scaled="0"/>
                </a:gradFill>
                <a:latin typeface="Segoe UI Light"/>
                <a:cs typeface="Segoe UI" pitchFamily="34" charset="0"/>
              </a:rPr>
              <a:t>On-premises</a:t>
            </a:r>
          </a:p>
        </p:txBody>
      </p:sp>
      <p:sp>
        <p:nvSpPr>
          <p:cNvPr id="45" name="Freeform 128"/>
          <p:cNvSpPr>
            <a:spLocks noChangeAspect="1"/>
          </p:cNvSpPr>
          <p:nvPr/>
        </p:nvSpPr>
        <p:spPr bwMode="black">
          <a:xfrm>
            <a:off x="9825154" y="2588381"/>
            <a:ext cx="1673214" cy="92430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a:gradFill>
                <a:gsLst>
                  <a:gs pos="1250">
                    <a:srgbClr val="EFEFEF"/>
                  </a:gs>
                  <a:gs pos="10417">
                    <a:srgbClr val="EFEFEF"/>
                  </a:gs>
                </a:gsLst>
                <a:lin ang="5400000" scaled="0"/>
              </a:gradFill>
            </a:endParaRPr>
          </a:p>
        </p:txBody>
      </p:sp>
      <p:sp>
        <p:nvSpPr>
          <p:cNvPr id="46" name="Rectangle 45"/>
          <p:cNvSpPr/>
          <p:nvPr/>
        </p:nvSpPr>
        <p:spPr>
          <a:xfrm>
            <a:off x="10099295" y="4119237"/>
            <a:ext cx="1119217" cy="400110"/>
          </a:xfrm>
          <a:prstGeom prst="rect">
            <a:avLst/>
          </a:prstGeom>
        </p:spPr>
        <p:txBody>
          <a:bodyPr wrap="none">
            <a:spAutoFit/>
          </a:bodyPr>
          <a:lstStyle/>
          <a:p>
            <a:pPr algn="ctr" defTabSz="1624320">
              <a:lnSpc>
                <a:spcPts val="2352"/>
              </a:lnSpc>
            </a:pPr>
            <a:r>
              <a:rPr lang="en-US" sz="3136" spc="-100" dirty="0">
                <a:ln w="3175">
                  <a:noFill/>
                </a:ln>
                <a:gradFill>
                  <a:gsLst>
                    <a:gs pos="1250">
                      <a:srgbClr val="FFFFFF"/>
                    </a:gs>
                    <a:gs pos="100000">
                      <a:srgbClr val="FFFFFF"/>
                    </a:gs>
                  </a:gsLst>
                  <a:lin ang="5400000" scaled="0"/>
                </a:gradFill>
                <a:latin typeface="Segoe UI Light"/>
                <a:cs typeface="Segoe UI" pitchFamily="34" charset="0"/>
              </a:rPr>
              <a:t>Cloud</a:t>
            </a:r>
          </a:p>
        </p:txBody>
      </p:sp>
      <p:sp>
        <p:nvSpPr>
          <p:cNvPr id="47" name="Freeform 7"/>
          <p:cNvSpPr>
            <a:spLocks noEditPoints="1"/>
          </p:cNvSpPr>
          <p:nvPr/>
        </p:nvSpPr>
        <p:spPr bwMode="black">
          <a:xfrm>
            <a:off x="9032056" y="3026931"/>
            <a:ext cx="587008" cy="519106"/>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48" name="Rectangle 47"/>
          <p:cNvSpPr/>
          <p:nvPr/>
        </p:nvSpPr>
        <p:spPr bwMode="auto">
          <a:xfrm>
            <a:off x="-44410" y="1001508"/>
            <a:ext cx="3723987" cy="457236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
        <p:nvSpPr>
          <p:cNvPr id="69" name="Rectangle 68"/>
          <p:cNvSpPr/>
          <p:nvPr/>
        </p:nvSpPr>
        <p:spPr bwMode="auto">
          <a:xfrm>
            <a:off x="6310846" y="1001509"/>
            <a:ext cx="108811" cy="4719681"/>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67" name="Group 66"/>
          <p:cNvGrpSpPr/>
          <p:nvPr/>
        </p:nvGrpSpPr>
        <p:grpSpPr>
          <a:xfrm>
            <a:off x="0" y="1011866"/>
            <a:ext cx="3546379" cy="896191"/>
            <a:chOff x="0" y="1031017"/>
            <a:chExt cx="3618434" cy="914400"/>
          </a:xfrm>
        </p:grpSpPr>
        <p:sp>
          <p:nvSpPr>
            <p:cNvPr id="14" name="Rectangle 13"/>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57"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64" name="Group 63"/>
          <p:cNvGrpSpPr/>
          <p:nvPr/>
        </p:nvGrpSpPr>
        <p:grpSpPr>
          <a:xfrm>
            <a:off x="0" y="4647807"/>
            <a:ext cx="3546379" cy="896191"/>
            <a:chOff x="0" y="4517312"/>
            <a:chExt cx="3618434" cy="914400"/>
          </a:xfrm>
        </p:grpSpPr>
        <p:sp>
          <p:nvSpPr>
            <p:cNvPr id="59" name="Rectangle 58"/>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60"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78" name="Rectangle 77"/>
          <p:cNvSpPr/>
          <p:nvPr/>
        </p:nvSpPr>
        <p:spPr bwMode="auto">
          <a:xfrm>
            <a:off x="3678119" y="1849774"/>
            <a:ext cx="2631473" cy="3694224"/>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79" name="Rectangle 78"/>
          <p:cNvSpPr/>
          <p:nvPr/>
        </p:nvSpPr>
        <p:spPr>
          <a:xfrm>
            <a:off x="3690819" y="4707954"/>
            <a:ext cx="2627642" cy="754119"/>
          </a:xfrm>
          <a:prstGeom prst="rect">
            <a:avLst/>
          </a:prstGeom>
        </p:spPr>
        <p:txBody>
          <a:bodyPr wrap="square">
            <a:spAutoFit/>
          </a:bodyPr>
          <a:lstStyle/>
          <a:p>
            <a:pPr algn="ctr" defTabSz="932103" fontAlgn="base">
              <a:spcBef>
                <a:spcPct val="0"/>
              </a:spcBef>
              <a:spcAft>
                <a:spcPct val="0"/>
              </a:spcAft>
            </a:pPr>
            <a:r>
              <a:rPr lang="en-US" sz="2156" dirty="0">
                <a:gradFill>
                  <a:gsLst>
                    <a:gs pos="0">
                      <a:srgbClr val="FFFFFF"/>
                    </a:gs>
                    <a:gs pos="100000">
                      <a:srgbClr val="FFFFFF"/>
                    </a:gs>
                  </a:gsLst>
                  <a:lin ang="5400000" scaled="0"/>
                </a:gradFill>
                <a:latin typeface="Segoe UI Light"/>
              </a:rPr>
              <a:t>On-premises </a:t>
            </a:r>
            <a:br>
              <a:rPr lang="en-US" sz="2156" dirty="0">
                <a:gradFill>
                  <a:gsLst>
                    <a:gs pos="0">
                      <a:srgbClr val="FFFFFF"/>
                    </a:gs>
                    <a:gs pos="100000">
                      <a:srgbClr val="FFFFFF"/>
                    </a:gs>
                  </a:gsLst>
                  <a:lin ang="5400000" scaled="0"/>
                </a:gradFill>
                <a:latin typeface="Segoe UI Light"/>
              </a:rPr>
            </a:br>
            <a:r>
              <a:rPr lang="en-US" sz="2156" dirty="0">
                <a:gradFill>
                  <a:gsLst>
                    <a:gs pos="0">
                      <a:srgbClr val="FFFFFF"/>
                    </a:gs>
                    <a:gs pos="100000">
                      <a:srgbClr val="FFFFFF"/>
                    </a:gs>
                  </a:gsLst>
                  <a:lin ang="5400000" scaled="0"/>
                </a:gradFill>
                <a:latin typeface="Segoe UI Light"/>
              </a:rPr>
              <a:t>AND Cloud</a:t>
            </a:r>
          </a:p>
        </p:txBody>
      </p:sp>
      <p:sp>
        <p:nvSpPr>
          <p:cNvPr id="74" name="Rectangle 73"/>
          <p:cNvSpPr/>
          <p:nvPr/>
        </p:nvSpPr>
        <p:spPr>
          <a:xfrm>
            <a:off x="3993990" y="1230530"/>
            <a:ext cx="2011300" cy="573130"/>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Integration</a:t>
            </a:r>
          </a:p>
        </p:txBody>
      </p:sp>
      <p:sp>
        <p:nvSpPr>
          <p:cNvPr id="83" name="Freeform 8"/>
          <p:cNvSpPr>
            <a:spLocks noEditPoints="1"/>
          </p:cNvSpPr>
          <p:nvPr/>
        </p:nvSpPr>
        <p:spPr bwMode="auto">
          <a:xfrm>
            <a:off x="4100949" y="2727295"/>
            <a:ext cx="1799910" cy="934150"/>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384" name="bottom line" hidden="1"/>
          <p:cNvSpPr>
            <a:spLocks noEditPoints="1"/>
          </p:cNvSpPr>
          <p:nvPr/>
        </p:nvSpPr>
        <p:spPr bwMode="auto">
          <a:xfrm rot="5400000">
            <a:off x="8997208" y="4397543"/>
            <a:ext cx="274210" cy="82973"/>
          </a:xfrm>
          <a:custGeom>
            <a:avLst/>
            <a:gdLst>
              <a:gd name="T0" fmla="*/ 215 w 215"/>
              <a:gd name="T1" fmla="*/ 42 h 42"/>
              <a:gd name="T2" fmla="*/ 172 w 215"/>
              <a:gd name="T3" fmla="*/ 42 h 42"/>
              <a:gd name="T4" fmla="*/ 172 w 215"/>
              <a:gd name="T5" fmla="*/ 0 h 42"/>
              <a:gd name="T6" fmla="*/ 215 w 215"/>
              <a:gd name="T7" fmla="*/ 0 h 42"/>
              <a:gd name="T8" fmla="*/ 215 w 215"/>
              <a:gd name="T9" fmla="*/ 42 h 42"/>
              <a:gd name="T10" fmla="*/ 130 w 215"/>
              <a:gd name="T11" fmla="*/ 42 h 42"/>
              <a:gd name="T12" fmla="*/ 85 w 215"/>
              <a:gd name="T13" fmla="*/ 42 h 42"/>
              <a:gd name="T14" fmla="*/ 85 w 215"/>
              <a:gd name="T15" fmla="*/ 0 h 42"/>
              <a:gd name="T16" fmla="*/ 130 w 215"/>
              <a:gd name="T17" fmla="*/ 0 h 42"/>
              <a:gd name="T18" fmla="*/ 130 w 215"/>
              <a:gd name="T19" fmla="*/ 42 h 42"/>
              <a:gd name="T20" fmla="*/ 43 w 215"/>
              <a:gd name="T21" fmla="*/ 42 h 42"/>
              <a:gd name="T22" fmla="*/ 0 w 215"/>
              <a:gd name="T23" fmla="*/ 42 h 42"/>
              <a:gd name="T24" fmla="*/ 0 w 215"/>
              <a:gd name="T25" fmla="*/ 0 h 42"/>
              <a:gd name="T26" fmla="*/ 43 w 215"/>
              <a:gd name="T27" fmla="*/ 0 h 42"/>
              <a:gd name="T28" fmla="*/ 43 w 215"/>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5" h="42">
                <a:moveTo>
                  <a:pt x="215" y="42"/>
                </a:moveTo>
                <a:lnTo>
                  <a:pt x="172" y="42"/>
                </a:lnTo>
                <a:lnTo>
                  <a:pt x="172" y="0"/>
                </a:lnTo>
                <a:lnTo>
                  <a:pt x="215" y="0"/>
                </a:lnTo>
                <a:lnTo>
                  <a:pt x="215" y="42"/>
                </a:lnTo>
                <a:close/>
                <a:moveTo>
                  <a:pt x="130" y="42"/>
                </a:moveTo>
                <a:lnTo>
                  <a:pt x="85" y="42"/>
                </a:lnTo>
                <a:lnTo>
                  <a:pt x="85" y="0"/>
                </a:lnTo>
                <a:lnTo>
                  <a:pt x="130" y="0"/>
                </a:lnTo>
                <a:lnTo>
                  <a:pt x="130" y="42"/>
                </a:lnTo>
                <a:close/>
                <a:moveTo>
                  <a:pt x="43" y="42"/>
                </a:moveTo>
                <a:lnTo>
                  <a:pt x="0" y="42"/>
                </a:lnTo>
                <a:lnTo>
                  <a:pt x="0" y="0"/>
                </a:lnTo>
                <a:lnTo>
                  <a:pt x="43" y="0"/>
                </a:lnTo>
                <a:lnTo>
                  <a:pt x="4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10" tIns="38856" rIns="77710" bIns="38856" numCol="1" anchor="t" anchorCtr="0" compatLnSpc="1">
            <a:prstTxWarp prst="textNoShape">
              <a:avLst/>
            </a:prstTxWarp>
          </a:bodyPr>
          <a:lstStyle/>
          <a:p>
            <a:pPr defTabSz="777098"/>
            <a:endParaRPr lang="en-US" sz="1764" dirty="0">
              <a:solidFill>
                <a:srgbClr val="505050"/>
              </a:solidFill>
            </a:endParaRPr>
          </a:p>
        </p:txBody>
      </p:sp>
      <p:pic>
        <p:nvPicPr>
          <p:cNvPr id="385" name="MS"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6223" y="1955071"/>
            <a:ext cx="1203277" cy="161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6" name="on premise"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3775" y="3852203"/>
            <a:ext cx="1399196" cy="173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 name="arrow cycle" hidden="1"/>
          <p:cNvSpPr>
            <a:spLocks noChangeAspect="1" noEditPoints="1"/>
          </p:cNvSpPr>
          <p:nvPr/>
        </p:nvSpPr>
        <p:spPr bwMode="auto">
          <a:xfrm rot="11880000">
            <a:off x="8113957" y="2402044"/>
            <a:ext cx="2091476" cy="1856409"/>
          </a:xfrm>
          <a:custGeom>
            <a:avLst/>
            <a:gdLst>
              <a:gd name="T0" fmla="*/ 238 w 529"/>
              <a:gd name="T1" fmla="*/ 1 h 469"/>
              <a:gd name="T2" fmla="*/ 185 w 529"/>
              <a:gd name="T3" fmla="*/ 100 h 469"/>
              <a:gd name="T4" fmla="*/ 165 w 529"/>
              <a:gd name="T5" fmla="*/ 63 h 469"/>
              <a:gd name="T6" fmla="*/ 158 w 529"/>
              <a:gd name="T7" fmla="*/ 67 h 469"/>
              <a:gd name="T8" fmla="*/ 70 w 529"/>
              <a:gd name="T9" fmla="*/ 164 h 469"/>
              <a:gd name="T10" fmla="*/ 69 w 529"/>
              <a:gd name="T11" fmla="*/ 165 h 469"/>
              <a:gd name="T12" fmla="*/ 55 w 529"/>
              <a:gd name="T13" fmla="*/ 256 h 469"/>
              <a:gd name="T14" fmla="*/ 55 w 529"/>
              <a:gd name="T15" fmla="*/ 256 h 469"/>
              <a:gd name="T16" fmla="*/ 55 w 529"/>
              <a:gd name="T17" fmla="*/ 257 h 469"/>
              <a:gd name="T18" fmla="*/ 58 w 529"/>
              <a:gd name="T19" fmla="*/ 273 h 469"/>
              <a:gd name="T20" fmla="*/ 58 w 529"/>
              <a:gd name="T21" fmla="*/ 274 h 469"/>
              <a:gd name="T22" fmla="*/ 58 w 529"/>
              <a:gd name="T23" fmla="*/ 277 h 469"/>
              <a:gd name="T24" fmla="*/ 61 w 529"/>
              <a:gd name="T25" fmla="*/ 290 h 469"/>
              <a:gd name="T26" fmla="*/ 62 w 529"/>
              <a:gd name="T27" fmla="*/ 292 h 469"/>
              <a:gd name="T28" fmla="*/ 63 w 529"/>
              <a:gd name="T29" fmla="*/ 296 h 469"/>
              <a:gd name="T30" fmla="*/ 68 w 529"/>
              <a:gd name="T31" fmla="*/ 309 h 469"/>
              <a:gd name="T32" fmla="*/ 68 w 529"/>
              <a:gd name="T33" fmla="*/ 310 h 469"/>
              <a:gd name="T34" fmla="*/ 70 w 529"/>
              <a:gd name="T35" fmla="*/ 314 h 469"/>
              <a:gd name="T36" fmla="*/ 75 w 529"/>
              <a:gd name="T37" fmla="*/ 325 h 469"/>
              <a:gd name="T38" fmla="*/ 77 w 529"/>
              <a:gd name="T39" fmla="*/ 329 h 469"/>
              <a:gd name="T40" fmla="*/ 158 w 529"/>
              <a:gd name="T41" fmla="*/ 417 h 469"/>
              <a:gd name="T42" fmla="*/ 261 w 529"/>
              <a:gd name="T43" fmla="*/ 444 h 469"/>
              <a:gd name="T44" fmla="*/ 274 w 529"/>
              <a:gd name="T45" fmla="*/ 444 h 469"/>
              <a:gd name="T46" fmla="*/ 260 w 529"/>
              <a:gd name="T47" fmla="*/ 469 h 469"/>
              <a:gd name="T48" fmla="*/ 149 w 529"/>
              <a:gd name="T49" fmla="*/ 438 h 469"/>
              <a:gd name="T50" fmla="*/ 144 w 529"/>
              <a:gd name="T51" fmla="*/ 436 h 469"/>
              <a:gd name="T52" fmla="*/ 53 w 529"/>
              <a:gd name="T53" fmla="*/ 132 h 469"/>
              <a:gd name="T54" fmla="*/ 238 w 529"/>
              <a:gd name="T55" fmla="*/ 1 h 469"/>
              <a:gd name="T56" fmla="*/ 476 w 529"/>
              <a:gd name="T57" fmla="*/ 337 h 469"/>
              <a:gd name="T58" fmla="*/ 386 w 529"/>
              <a:gd name="T59" fmla="*/ 33 h 469"/>
              <a:gd name="T60" fmla="*/ 381 w 529"/>
              <a:gd name="T61" fmla="*/ 30 h 469"/>
              <a:gd name="T62" fmla="*/ 270 w 529"/>
              <a:gd name="T63" fmla="*/ 0 h 469"/>
              <a:gd name="T64" fmla="*/ 256 w 529"/>
              <a:gd name="T65" fmla="*/ 25 h 469"/>
              <a:gd name="T66" fmla="*/ 268 w 529"/>
              <a:gd name="T67" fmla="*/ 25 h 469"/>
              <a:gd name="T68" fmla="*/ 371 w 529"/>
              <a:gd name="T69" fmla="*/ 52 h 469"/>
              <a:gd name="T70" fmla="*/ 453 w 529"/>
              <a:gd name="T71" fmla="*/ 139 h 469"/>
              <a:gd name="T72" fmla="*/ 455 w 529"/>
              <a:gd name="T73" fmla="*/ 144 h 469"/>
              <a:gd name="T74" fmla="*/ 460 w 529"/>
              <a:gd name="T75" fmla="*/ 154 h 469"/>
              <a:gd name="T76" fmla="*/ 462 w 529"/>
              <a:gd name="T77" fmla="*/ 159 h 469"/>
              <a:gd name="T78" fmla="*/ 462 w 529"/>
              <a:gd name="T79" fmla="*/ 159 h 469"/>
              <a:gd name="T80" fmla="*/ 466 w 529"/>
              <a:gd name="T81" fmla="*/ 172 h 469"/>
              <a:gd name="T82" fmla="*/ 468 w 529"/>
              <a:gd name="T83" fmla="*/ 176 h 469"/>
              <a:gd name="T84" fmla="*/ 468 w 529"/>
              <a:gd name="T85" fmla="*/ 178 h 469"/>
              <a:gd name="T86" fmla="*/ 471 w 529"/>
              <a:gd name="T87" fmla="*/ 192 h 469"/>
              <a:gd name="T88" fmla="*/ 472 w 529"/>
              <a:gd name="T89" fmla="*/ 195 h 469"/>
              <a:gd name="T90" fmla="*/ 472 w 529"/>
              <a:gd name="T91" fmla="*/ 196 h 469"/>
              <a:gd name="T92" fmla="*/ 474 w 529"/>
              <a:gd name="T93" fmla="*/ 211 h 469"/>
              <a:gd name="T94" fmla="*/ 474 w 529"/>
              <a:gd name="T95" fmla="*/ 212 h 469"/>
              <a:gd name="T96" fmla="*/ 474 w 529"/>
              <a:gd name="T97" fmla="*/ 213 h 469"/>
              <a:gd name="T98" fmla="*/ 460 w 529"/>
              <a:gd name="T99" fmla="*/ 304 h 469"/>
              <a:gd name="T100" fmla="*/ 460 w 529"/>
              <a:gd name="T101" fmla="*/ 304 h 469"/>
              <a:gd name="T102" fmla="*/ 372 w 529"/>
              <a:gd name="T103" fmla="*/ 402 h 469"/>
              <a:gd name="T104" fmla="*/ 365 w 529"/>
              <a:gd name="T105" fmla="*/ 405 h 469"/>
              <a:gd name="T106" fmla="*/ 345 w 529"/>
              <a:gd name="T107" fmla="*/ 368 h 469"/>
              <a:gd name="T108" fmla="*/ 291 w 529"/>
              <a:gd name="T109" fmla="*/ 468 h 469"/>
              <a:gd name="T110" fmla="*/ 476 w 529"/>
              <a:gd name="T111" fmla="*/ 33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9" h="469">
                <a:moveTo>
                  <a:pt x="238" y="1"/>
                </a:moveTo>
                <a:cubicBezTo>
                  <a:pt x="185" y="100"/>
                  <a:pt x="185" y="100"/>
                  <a:pt x="185" y="100"/>
                </a:cubicBezTo>
                <a:cubicBezTo>
                  <a:pt x="165" y="63"/>
                  <a:pt x="165" y="63"/>
                  <a:pt x="165" y="63"/>
                </a:cubicBezTo>
                <a:cubicBezTo>
                  <a:pt x="158" y="67"/>
                  <a:pt x="158" y="67"/>
                  <a:pt x="158" y="67"/>
                </a:cubicBezTo>
                <a:cubicBezTo>
                  <a:pt x="118" y="88"/>
                  <a:pt x="87" y="122"/>
                  <a:pt x="70" y="164"/>
                </a:cubicBezTo>
                <a:cubicBezTo>
                  <a:pt x="69" y="165"/>
                  <a:pt x="69" y="165"/>
                  <a:pt x="69" y="165"/>
                </a:cubicBezTo>
                <a:cubicBezTo>
                  <a:pt x="58" y="193"/>
                  <a:pt x="53" y="225"/>
                  <a:pt x="55" y="256"/>
                </a:cubicBezTo>
                <a:cubicBezTo>
                  <a:pt x="55" y="256"/>
                  <a:pt x="55" y="256"/>
                  <a:pt x="55" y="256"/>
                </a:cubicBezTo>
                <a:cubicBezTo>
                  <a:pt x="55" y="256"/>
                  <a:pt x="55" y="257"/>
                  <a:pt x="55" y="257"/>
                </a:cubicBezTo>
                <a:cubicBezTo>
                  <a:pt x="56" y="262"/>
                  <a:pt x="57" y="267"/>
                  <a:pt x="58" y="273"/>
                </a:cubicBezTo>
                <a:cubicBezTo>
                  <a:pt x="58" y="274"/>
                  <a:pt x="58" y="274"/>
                  <a:pt x="58" y="274"/>
                </a:cubicBezTo>
                <a:cubicBezTo>
                  <a:pt x="58" y="275"/>
                  <a:pt x="58" y="276"/>
                  <a:pt x="58" y="277"/>
                </a:cubicBezTo>
                <a:cubicBezTo>
                  <a:pt x="59" y="281"/>
                  <a:pt x="60" y="285"/>
                  <a:pt x="61" y="290"/>
                </a:cubicBezTo>
                <a:cubicBezTo>
                  <a:pt x="62" y="292"/>
                  <a:pt x="62" y="292"/>
                  <a:pt x="62" y="292"/>
                </a:cubicBezTo>
                <a:cubicBezTo>
                  <a:pt x="62" y="293"/>
                  <a:pt x="63" y="295"/>
                  <a:pt x="63" y="296"/>
                </a:cubicBezTo>
                <a:cubicBezTo>
                  <a:pt x="64" y="300"/>
                  <a:pt x="66" y="304"/>
                  <a:pt x="68" y="309"/>
                </a:cubicBezTo>
                <a:cubicBezTo>
                  <a:pt x="68" y="310"/>
                  <a:pt x="68" y="310"/>
                  <a:pt x="68" y="310"/>
                </a:cubicBezTo>
                <a:cubicBezTo>
                  <a:pt x="68" y="311"/>
                  <a:pt x="69" y="313"/>
                  <a:pt x="70" y="314"/>
                </a:cubicBezTo>
                <a:cubicBezTo>
                  <a:pt x="71" y="318"/>
                  <a:pt x="73" y="321"/>
                  <a:pt x="75" y="325"/>
                </a:cubicBezTo>
                <a:cubicBezTo>
                  <a:pt x="75" y="326"/>
                  <a:pt x="76" y="328"/>
                  <a:pt x="77" y="329"/>
                </a:cubicBezTo>
                <a:cubicBezTo>
                  <a:pt x="95" y="368"/>
                  <a:pt x="124" y="399"/>
                  <a:pt x="158" y="417"/>
                </a:cubicBezTo>
                <a:cubicBezTo>
                  <a:pt x="163" y="420"/>
                  <a:pt x="200" y="444"/>
                  <a:pt x="261" y="444"/>
                </a:cubicBezTo>
                <a:cubicBezTo>
                  <a:pt x="266" y="444"/>
                  <a:pt x="270" y="444"/>
                  <a:pt x="274" y="444"/>
                </a:cubicBezTo>
                <a:cubicBezTo>
                  <a:pt x="260" y="469"/>
                  <a:pt x="260" y="469"/>
                  <a:pt x="260" y="469"/>
                </a:cubicBezTo>
                <a:cubicBezTo>
                  <a:pt x="221" y="468"/>
                  <a:pt x="182" y="457"/>
                  <a:pt x="149" y="438"/>
                </a:cubicBezTo>
                <a:cubicBezTo>
                  <a:pt x="144" y="436"/>
                  <a:pt x="144" y="436"/>
                  <a:pt x="144" y="436"/>
                </a:cubicBezTo>
                <a:cubicBezTo>
                  <a:pt x="40" y="374"/>
                  <a:pt x="0" y="241"/>
                  <a:pt x="53" y="132"/>
                </a:cubicBezTo>
                <a:cubicBezTo>
                  <a:pt x="88" y="59"/>
                  <a:pt x="159" y="10"/>
                  <a:pt x="238" y="1"/>
                </a:cubicBezTo>
                <a:close/>
                <a:moveTo>
                  <a:pt x="476" y="337"/>
                </a:moveTo>
                <a:cubicBezTo>
                  <a:pt x="529" y="227"/>
                  <a:pt x="490" y="95"/>
                  <a:pt x="386" y="33"/>
                </a:cubicBezTo>
                <a:cubicBezTo>
                  <a:pt x="381" y="30"/>
                  <a:pt x="381" y="30"/>
                  <a:pt x="381" y="30"/>
                </a:cubicBezTo>
                <a:cubicBezTo>
                  <a:pt x="347" y="11"/>
                  <a:pt x="309" y="1"/>
                  <a:pt x="270" y="0"/>
                </a:cubicBezTo>
                <a:cubicBezTo>
                  <a:pt x="256" y="25"/>
                  <a:pt x="256" y="25"/>
                  <a:pt x="256" y="25"/>
                </a:cubicBezTo>
                <a:cubicBezTo>
                  <a:pt x="259" y="25"/>
                  <a:pt x="263" y="25"/>
                  <a:pt x="268" y="25"/>
                </a:cubicBezTo>
                <a:cubicBezTo>
                  <a:pt x="329" y="25"/>
                  <a:pt x="366" y="48"/>
                  <a:pt x="371" y="52"/>
                </a:cubicBezTo>
                <a:cubicBezTo>
                  <a:pt x="405" y="69"/>
                  <a:pt x="434" y="100"/>
                  <a:pt x="453" y="139"/>
                </a:cubicBezTo>
                <a:cubicBezTo>
                  <a:pt x="454" y="141"/>
                  <a:pt x="454" y="142"/>
                  <a:pt x="455" y="144"/>
                </a:cubicBezTo>
                <a:cubicBezTo>
                  <a:pt x="457" y="147"/>
                  <a:pt x="458" y="151"/>
                  <a:pt x="460" y="154"/>
                </a:cubicBezTo>
                <a:cubicBezTo>
                  <a:pt x="461" y="156"/>
                  <a:pt x="461" y="157"/>
                  <a:pt x="462" y="159"/>
                </a:cubicBezTo>
                <a:cubicBezTo>
                  <a:pt x="462" y="159"/>
                  <a:pt x="462" y="159"/>
                  <a:pt x="462" y="159"/>
                </a:cubicBezTo>
                <a:cubicBezTo>
                  <a:pt x="464" y="165"/>
                  <a:pt x="465" y="169"/>
                  <a:pt x="466" y="172"/>
                </a:cubicBezTo>
                <a:cubicBezTo>
                  <a:pt x="467" y="174"/>
                  <a:pt x="467" y="175"/>
                  <a:pt x="468" y="176"/>
                </a:cubicBezTo>
                <a:cubicBezTo>
                  <a:pt x="468" y="178"/>
                  <a:pt x="468" y="178"/>
                  <a:pt x="468" y="178"/>
                </a:cubicBezTo>
                <a:cubicBezTo>
                  <a:pt x="470" y="184"/>
                  <a:pt x="471" y="188"/>
                  <a:pt x="471" y="192"/>
                </a:cubicBezTo>
                <a:cubicBezTo>
                  <a:pt x="471" y="193"/>
                  <a:pt x="472" y="194"/>
                  <a:pt x="472" y="195"/>
                </a:cubicBezTo>
                <a:cubicBezTo>
                  <a:pt x="472" y="196"/>
                  <a:pt x="472" y="196"/>
                  <a:pt x="472" y="196"/>
                </a:cubicBezTo>
                <a:cubicBezTo>
                  <a:pt x="473" y="202"/>
                  <a:pt x="474" y="207"/>
                  <a:pt x="474" y="211"/>
                </a:cubicBezTo>
                <a:cubicBezTo>
                  <a:pt x="474" y="212"/>
                  <a:pt x="474" y="212"/>
                  <a:pt x="474" y="212"/>
                </a:cubicBezTo>
                <a:cubicBezTo>
                  <a:pt x="474" y="213"/>
                  <a:pt x="474" y="213"/>
                  <a:pt x="474" y="213"/>
                </a:cubicBezTo>
                <a:cubicBezTo>
                  <a:pt x="477" y="244"/>
                  <a:pt x="472" y="275"/>
                  <a:pt x="460" y="304"/>
                </a:cubicBezTo>
                <a:cubicBezTo>
                  <a:pt x="460" y="304"/>
                  <a:pt x="460" y="304"/>
                  <a:pt x="460" y="304"/>
                </a:cubicBezTo>
                <a:cubicBezTo>
                  <a:pt x="443" y="346"/>
                  <a:pt x="411" y="381"/>
                  <a:pt x="372" y="402"/>
                </a:cubicBezTo>
                <a:cubicBezTo>
                  <a:pt x="365" y="405"/>
                  <a:pt x="365" y="405"/>
                  <a:pt x="365" y="405"/>
                </a:cubicBezTo>
                <a:cubicBezTo>
                  <a:pt x="345" y="368"/>
                  <a:pt x="345" y="368"/>
                  <a:pt x="345" y="368"/>
                </a:cubicBezTo>
                <a:cubicBezTo>
                  <a:pt x="291" y="468"/>
                  <a:pt x="291" y="468"/>
                  <a:pt x="291" y="468"/>
                </a:cubicBezTo>
                <a:cubicBezTo>
                  <a:pt x="371" y="459"/>
                  <a:pt x="441" y="409"/>
                  <a:pt x="476" y="337"/>
                </a:cubicBezTo>
                <a:close/>
              </a:path>
            </a:pathLst>
          </a:custGeom>
          <a:solidFill>
            <a:schemeClr val="accent2"/>
          </a:solidFill>
          <a:ln>
            <a:noFill/>
          </a:ln>
        </p:spPr>
        <p:txBody>
          <a:bodyPr vert="horz" wrap="square" lIns="77710" tIns="38856" rIns="77710" bIns="38856" numCol="1" anchor="t" anchorCtr="0" compatLnSpc="1">
            <a:prstTxWarp prst="textNoShape">
              <a:avLst/>
            </a:prstTxWarp>
          </a:bodyPr>
          <a:lstStyle/>
          <a:p>
            <a:pPr defTabSz="777098"/>
            <a:endParaRPr lang="en-US" sz="1764" dirty="0">
              <a:solidFill>
                <a:srgbClr val="505050"/>
              </a:solidFill>
            </a:endParaRPr>
          </a:p>
        </p:txBody>
      </p:sp>
      <p:grpSp>
        <p:nvGrpSpPr>
          <p:cNvPr id="392" name="final cloud" hidden="1"/>
          <p:cNvGrpSpPr/>
          <p:nvPr/>
        </p:nvGrpSpPr>
        <p:grpSpPr>
          <a:xfrm>
            <a:off x="6455562" y="1464068"/>
            <a:ext cx="5348799" cy="3129585"/>
            <a:chOff x="5094630" y="1421965"/>
            <a:chExt cx="6487484" cy="3680338"/>
          </a:xfrm>
        </p:grpSpPr>
        <p:sp>
          <p:nvSpPr>
            <p:cNvPr id="393" name="original cloud"/>
            <p:cNvSpPr>
              <a:spLocks noChangeAspect="1"/>
            </p:cNvSpPr>
            <p:nvPr/>
          </p:nvSpPr>
          <p:spPr bwMode="black">
            <a:xfrm>
              <a:off x="5094630" y="1421965"/>
              <a:ext cx="6487484" cy="368033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lumMod val="75000"/>
                <a:lumOff val="25000"/>
              </a:schemeClr>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394" name="bottom line"/>
            <p:cNvSpPr>
              <a:spLocks noEditPoints="1"/>
            </p:cNvSpPr>
            <p:nvPr/>
          </p:nvSpPr>
          <p:spPr bwMode="auto">
            <a:xfrm rot="5400000">
              <a:off x="8279500" y="4871655"/>
              <a:ext cx="322466" cy="97620"/>
            </a:xfrm>
            <a:custGeom>
              <a:avLst/>
              <a:gdLst>
                <a:gd name="T0" fmla="*/ 215 w 215"/>
                <a:gd name="T1" fmla="*/ 42 h 42"/>
                <a:gd name="T2" fmla="*/ 172 w 215"/>
                <a:gd name="T3" fmla="*/ 42 h 42"/>
                <a:gd name="T4" fmla="*/ 172 w 215"/>
                <a:gd name="T5" fmla="*/ 0 h 42"/>
                <a:gd name="T6" fmla="*/ 215 w 215"/>
                <a:gd name="T7" fmla="*/ 0 h 42"/>
                <a:gd name="T8" fmla="*/ 215 w 215"/>
                <a:gd name="T9" fmla="*/ 42 h 42"/>
                <a:gd name="T10" fmla="*/ 130 w 215"/>
                <a:gd name="T11" fmla="*/ 42 h 42"/>
                <a:gd name="T12" fmla="*/ 85 w 215"/>
                <a:gd name="T13" fmla="*/ 42 h 42"/>
                <a:gd name="T14" fmla="*/ 85 w 215"/>
                <a:gd name="T15" fmla="*/ 0 h 42"/>
                <a:gd name="T16" fmla="*/ 130 w 215"/>
                <a:gd name="T17" fmla="*/ 0 h 42"/>
                <a:gd name="T18" fmla="*/ 130 w 215"/>
                <a:gd name="T19" fmla="*/ 42 h 42"/>
                <a:gd name="T20" fmla="*/ 43 w 215"/>
                <a:gd name="T21" fmla="*/ 42 h 42"/>
                <a:gd name="T22" fmla="*/ 0 w 215"/>
                <a:gd name="T23" fmla="*/ 42 h 42"/>
                <a:gd name="T24" fmla="*/ 0 w 215"/>
                <a:gd name="T25" fmla="*/ 0 h 42"/>
                <a:gd name="T26" fmla="*/ 43 w 215"/>
                <a:gd name="T27" fmla="*/ 0 h 42"/>
                <a:gd name="T28" fmla="*/ 43 w 215"/>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5" h="42">
                  <a:moveTo>
                    <a:pt x="215" y="42"/>
                  </a:moveTo>
                  <a:lnTo>
                    <a:pt x="172" y="42"/>
                  </a:lnTo>
                  <a:lnTo>
                    <a:pt x="172" y="0"/>
                  </a:lnTo>
                  <a:lnTo>
                    <a:pt x="215" y="0"/>
                  </a:lnTo>
                  <a:lnTo>
                    <a:pt x="215" y="42"/>
                  </a:lnTo>
                  <a:close/>
                  <a:moveTo>
                    <a:pt x="130" y="42"/>
                  </a:moveTo>
                  <a:lnTo>
                    <a:pt x="85" y="42"/>
                  </a:lnTo>
                  <a:lnTo>
                    <a:pt x="85" y="0"/>
                  </a:lnTo>
                  <a:lnTo>
                    <a:pt x="130" y="0"/>
                  </a:lnTo>
                  <a:lnTo>
                    <a:pt x="130" y="42"/>
                  </a:lnTo>
                  <a:close/>
                  <a:moveTo>
                    <a:pt x="43" y="42"/>
                  </a:moveTo>
                  <a:lnTo>
                    <a:pt x="0" y="42"/>
                  </a:lnTo>
                  <a:lnTo>
                    <a:pt x="0" y="0"/>
                  </a:lnTo>
                  <a:lnTo>
                    <a:pt x="43" y="0"/>
                  </a:lnTo>
                  <a:lnTo>
                    <a:pt x="4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pic>
          <p:nvPicPr>
            <p:cNvPr id="395" name="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1750" y="1999374"/>
              <a:ext cx="1415685" cy="1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6" name="on premi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4677" y="4230371"/>
              <a:ext cx="1646189" cy="20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7" name="one consistent platfor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7605" y="3274069"/>
              <a:ext cx="1511730" cy="735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8" name="Service Provid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4587" y="3971053"/>
              <a:ext cx="1212073" cy="462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 name="left line"/>
            <p:cNvSpPr>
              <a:spLocks noEditPoints="1"/>
            </p:cNvSpPr>
            <p:nvPr/>
          </p:nvSpPr>
          <p:spPr bwMode="auto">
            <a:xfrm rot="1143405">
              <a:off x="6102449" y="3254211"/>
              <a:ext cx="1231844" cy="85991"/>
            </a:xfrm>
            <a:custGeom>
              <a:avLst/>
              <a:gdLst>
                <a:gd name="T0" fmla="*/ 39 w 588"/>
                <a:gd name="T1" fmla="*/ 40 h 40"/>
                <a:gd name="T2" fmla="*/ 0 w 588"/>
                <a:gd name="T3" fmla="*/ 40 h 40"/>
                <a:gd name="T4" fmla="*/ 0 w 588"/>
                <a:gd name="T5" fmla="*/ 0 h 40"/>
                <a:gd name="T6" fmla="*/ 39 w 588"/>
                <a:gd name="T7" fmla="*/ 0 h 40"/>
                <a:gd name="T8" fmla="*/ 39 w 588"/>
                <a:gd name="T9" fmla="*/ 40 h 40"/>
                <a:gd name="T10" fmla="*/ 588 w 588"/>
                <a:gd name="T11" fmla="*/ 0 h 40"/>
                <a:gd name="T12" fmla="*/ 549 w 588"/>
                <a:gd name="T13" fmla="*/ 0 h 40"/>
                <a:gd name="T14" fmla="*/ 549 w 588"/>
                <a:gd name="T15" fmla="*/ 40 h 40"/>
                <a:gd name="T16" fmla="*/ 588 w 588"/>
                <a:gd name="T17" fmla="*/ 40 h 40"/>
                <a:gd name="T18" fmla="*/ 588 w 588"/>
                <a:gd name="T19" fmla="*/ 0 h 40"/>
                <a:gd name="T20" fmla="*/ 510 w 588"/>
                <a:gd name="T21" fmla="*/ 0 h 40"/>
                <a:gd name="T22" fmla="*/ 471 w 588"/>
                <a:gd name="T23" fmla="*/ 0 h 40"/>
                <a:gd name="T24" fmla="*/ 471 w 588"/>
                <a:gd name="T25" fmla="*/ 40 h 40"/>
                <a:gd name="T26" fmla="*/ 510 w 588"/>
                <a:gd name="T27" fmla="*/ 40 h 40"/>
                <a:gd name="T28" fmla="*/ 510 w 588"/>
                <a:gd name="T29" fmla="*/ 0 h 40"/>
                <a:gd name="T30" fmla="*/ 431 w 588"/>
                <a:gd name="T31" fmla="*/ 0 h 40"/>
                <a:gd name="T32" fmla="*/ 392 w 588"/>
                <a:gd name="T33" fmla="*/ 0 h 40"/>
                <a:gd name="T34" fmla="*/ 392 w 588"/>
                <a:gd name="T35" fmla="*/ 40 h 40"/>
                <a:gd name="T36" fmla="*/ 431 w 588"/>
                <a:gd name="T37" fmla="*/ 40 h 40"/>
                <a:gd name="T38" fmla="*/ 431 w 588"/>
                <a:gd name="T39" fmla="*/ 0 h 40"/>
                <a:gd name="T40" fmla="*/ 353 w 588"/>
                <a:gd name="T41" fmla="*/ 0 h 40"/>
                <a:gd name="T42" fmla="*/ 314 w 588"/>
                <a:gd name="T43" fmla="*/ 0 h 40"/>
                <a:gd name="T44" fmla="*/ 314 w 588"/>
                <a:gd name="T45" fmla="*/ 40 h 40"/>
                <a:gd name="T46" fmla="*/ 353 w 588"/>
                <a:gd name="T47" fmla="*/ 40 h 40"/>
                <a:gd name="T48" fmla="*/ 353 w 588"/>
                <a:gd name="T49" fmla="*/ 0 h 40"/>
                <a:gd name="T50" fmla="*/ 274 w 588"/>
                <a:gd name="T51" fmla="*/ 0 h 40"/>
                <a:gd name="T52" fmla="*/ 235 w 588"/>
                <a:gd name="T53" fmla="*/ 0 h 40"/>
                <a:gd name="T54" fmla="*/ 235 w 588"/>
                <a:gd name="T55" fmla="*/ 40 h 40"/>
                <a:gd name="T56" fmla="*/ 274 w 588"/>
                <a:gd name="T57" fmla="*/ 40 h 40"/>
                <a:gd name="T58" fmla="*/ 274 w 588"/>
                <a:gd name="T59" fmla="*/ 0 h 40"/>
                <a:gd name="T60" fmla="*/ 196 w 588"/>
                <a:gd name="T61" fmla="*/ 0 h 40"/>
                <a:gd name="T62" fmla="*/ 156 w 588"/>
                <a:gd name="T63" fmla="*/ 0 h 40"/>
                <a:gd name="T64" fmla="*/ 156 w 588"/>
                <a:gd name="T65" fmla="*/ 40 h 40"/>
                <a:gd name="T66" fmla="*/ 196 w 588"/>
                <a:gd name="T67" fmla="*/ 40 h 40"/>
                <a:gd name="T68" fmla="*/ 196 w 588"/>
                <a:gd name="T69" fmla="*/ 0 h 40"/>
                <a:gd name="T70" fmla="*/ 117 w 588"/>
                <a:gd name="T71" fmla="*/ 0 h 40"/>
                <a:gd name="T72" fmla="*/ 78 w 588"/>
                <a:gd name="T73" fmla="*/ 0 h 40"/>
                <a:gd name="T74" fmla="*/ 78 w 588"/>
                <a:gd name="T75" fmla="*/ 40 h 40"/>
                <a:gd name="T76" fmla="*/ 117 w 588"/>
                <a:gd name="T77" fmla="*/ 40 h 40"/>
                <a:gd name="T78" fmla="*/ 117 w 588"/>
                <a:gd name="T7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8" h="40">
                  <a:moveTo>
                    <a:pt x="39" y="40"/>
                  </a:moveTo>
                  <a:lnTo>
                    <a:pt x="0" y="40"/>
                  </a:lnTo>
                  <a:lnTo>
                    <a:pt x="0" y="0"/>
                  </a:lnTo>
                  <a:lnTo>
                    <a:pt x="39" y="0"/>
                  </a:lnTo>
                  <a:lnTo>
                    <a:pt x="39" y="40"/>
                  </a:lnTo>
                  <a:close/>
                  <a:moveTo>
                    <a:pt x="588" y="0"/>
                  </a:moveTo>
                  <a:lnTo>
                    <a:pt x="549" y="0"/>
                  </a:lnTo>
                  <a:lnTo>
                    <a:pt x="549" y="40"/>
                  </a:lnTo>
                  <a:lnTo>
                    <a:pt x="588" y="40"/>
                  </a:lnTo>
                  <a:lnTo>
                    <a:pt x="588" y="0"/>
                  </a:lnTo>
                  <a:close/>
                  <a:moveTo>
                    <a:pt x="510" y="0"/>
                  </a:moveTo>
                  <a:lnTo>
                    <a:pt x="471" y="0"/>
                  </a:lnTo>
                  <a:lnTo>
                    <a:pt x="471" y="40"/>
                  </a:lnTo>
                  <a:lnTo>
                    <a:pt x="510" y="40"/>
                  </a:lnTo>
                  <a:lnTo>
                    <a:pt x="510" y="0"/>
                  </a:lnTo>
                  <a:close/>
                  <a:moveTo>
                    <a:pt x="431" y="0"/>
                  </a:moveTo>
                  <a:lnTo>
                    <a:pt x="392" y="0"/>
                  </a:lnTo>
                  <a:lnTo>
                    <a:pt x="392" y="40"/>
                  </a:lnTo>
                  <a:lnTo>
                    <a:pt x="431" y="40"/>
                  </a:lnTo>
                  <a:lnTo>
                    <a:pt x="431" y="0"/>
                  </a:lnTo>
                  <a:close/>
                  <a:moveTo>
                    <a:pt x="353" y="0"/>
                  </a:moveTo>
                  <a:lnTo>
                    <a:pt x="314" y="0"/>
                  </a:lnTo>
                  <a:lnTo>
                    <a:pt x="314" y="40"/>
                  </a:lnTo>
                  <a:lnTo>
                    <a:pt x="353" y="40"/>
                  </a:lnTo>
                  <a:lnTo>
                    <a:pt x="353" y="0"/>
                  </a:lnTo>
                  <a:close/>
                  <a:moveTo>
                    <a:pt x="274" y="0"/>
                  </a:moveTo>
                  <a:lnTo>
                    <a:pt x="235" y="0"/>
                  </a:lnTo>
                  <a:lnTo>
                    <a:pt x="235" y="40"/>
                  </a:lnTo>
                  <a:lnTo>
                    <a:pt x="274" y="40"/>
                  </a:lnTo>
                  <a:lnTo>
                    <a:pt x="274" y="0"/>
                  </a:lnTo>
                  <a:close/>
                  <a:moveTo>
                    <a:pt x="196" y="0"/>
                  </a:moveTo>
                  <a:lnTo>
                    <a:pt x="156" y="0"/>
                  </a:lnTo>
                  <a:lnTo>
                    <a:pt x="156" y="40"/>
                  </a:lnTo>
                  <a:lnTo>
                    <a:pt x="196" y="40"/>
                  </a:lnTo>
                  <a:lnTo>
                    <a:pt x="196" y="0"/>
                  </a:lnTo>
                  <a:close/>
                  <a:moveTo>
                    <a:pt x="117" y="0"/>
                  </a:moveTo>
                  <a:lnTo>
                    <a:pt x="78" y="0"/>
                  </a:lnTo>
                  <a:lnTo>
                    <a:pt x="78" y="40"/>
                  </a:lnTo>
                  <a:lnTo>
                    <a:pt x="117" y="40"/>
                  </a:lnTo>
                  <a:lnTo>
                    <a:pt x="1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00" name="right line"/>
            <p:cNvSpPr>
              <a:spLocks noEditPoints="1"/>
            </p:cNvSpPr>
            <p:nvPr/>
          </p:nvSpPr>
          <p:spPr bwMode="auto">
            <a:xfrm rot="20326157">
              <a:off x="9556248" y="3007456"/>
              <a:ext cx="1721303" cy="90646"/>
            </a:xfrm>
            <a:custGeom>
              <a:avLst/>
              <a:gdLst>
                <a:gd name="T0" fmla="*/ 39 w 896"/>
                <a:gd name="T1" fmla="*/ 39 h 39"/>
                <a:gd name="T2" fmla="*/ 0 w 896"/>
                <a:gd name="T3" fmla="*/ 39 h 39"/>
                <a:gd name="T4" fmla="*/ 0 w 896"/>
                <a:gd name="T5" fmla="*/ 0 h 39"/>
                <a:gd name="T6" fmla="*/ 39 w 896"/>
                <a:gd name="T7" fmla="*/ 0 h 39"/>
                <a:gd name="T8" fmla="*/ 39 w 896"/>
                <a:gd name="T9" fmla="*/ 39 h 39"/>
                <a:gd name="T10" fmla="*/ 896 w 896"/>
                <a:gd name="T11" fmla="*/ 0 h 39"/>
                <a:gd name="T12" fmla="*/ 857 w 896"/>
                <a:gd name="T13" fmla="*/ 0 h 39"/>
                <a:gd name="T14" fmla="*/ 857 w 896"/>
                <a:gd name="T15" fmla="*/ 39 h 39"/>
                <a:gd name="T16" fmla="*/ 896 w 896"/>
                <a:gd name="T17" fmla="*/ 39 h 39"/>
                <a:gd name="T18" fmla="*/ 896 w 896"/>
                <a:gd name="T19" fmla="*/ 0 h 39"/>
                <a:gd name="T20" fmla="*/ 818 w 896"/>
                <a:gd name="T21" fmla="*/ 0 h 39"/>
                <a:gd name="T22" fmla="*/ 780 w 896"/>
                <a:gd name="T23" fmla="*/ 0 h 39"/>
                <a:gd name="T24" fmla="*/ 780 w 896"/>
                <a:gd name="T25" fmla="*/ 39 h 39"/>
                <a:gd name="T26" fmla="*/ 818 w 896"/>
                <a:gd name="T27" fmla="*/ 39 h 39"/>
                <a:gd name="T28" fmla="*/ 818 w 896"/>
                <a:gd name="T29" fmla="*/ 0 h 39"/>
                <a:gd name="T30" fmla="*/ 741 w 896"/>
                <a:gd name="T31" fmla="*/ 0 h 39"/>
                <a:gd name="T32" fmla="*/ 702 w 896"/>
                <a:gd name="T33" fmla="*/ 0 h 39"/>
                <a:gd name="T34" fmla="*/ 702 w 896"/>
                <a:gd name="T35" fmla="*/ 39 h 39"/>
                <a:gd name="T36" fmla="*/ 741 w 896"/>
                <a:gd name="T37" fmla="*/ 39 h 39"/>
                <a:gd name="T38" fmla="*/ 741 w 896"/>
                <a:gd name="T39" fmla="*/ 0 h 39"/>
                <a:gd name="T40" fmla="*/ 662 w 896"/>
                <a:gd name="T41" fmla="*/ 0 h 39"/>
                <a:gd name="T42" fmla="*/ 623 w 896"/>
                <a:gd name="T43" fmla="*/ 0 h 39"/>
                <a:gd name="T44" fmla="*/ 623 w 896"/>
                <a:gd name="T45" fmla="*/ 39 h 39"/>
                <a:gd name="T46" fmla="*/ 662 w 896"/>
                <a:gd name="T47" fmla="*/ 39 h 39"/>
                <a:gd name="T48" fmla="*/ 662 w 896"/>
                <a:gd name="T49" fmla="*/ 0 h 39"/>
                <a:gd name="T50" fmla="*/ 584 w 896"/>
                <a:gd name="T51" fmla="*/ 0 h 39"/>
                <a:gd name="T52" fmla="*/ 545 w 896"/>
                <a:gd name="T53" fmla="*/ 0 h 39"/>
                <a:gd name="T54" fmla="*/ 545 w 896"/>
                <a:gd name="T55" fmla="*/ 39 h 39"/>
                <a:gd name="T56" fmla="*/ 584 w 896"/>
                <a:gd name="T57" fmla="*/ 39 h 39"/>
                <a:gd name="T58" fmla="*/ 584 w 896"/>
                <a:gd name="T59" fmla="*/ 0 h 39"/>
                <a:gd name="T60" fmla="*/ 507 w 896"/>
                <a:gd name="T61" fmla="*/ 0 h 39"/>
                <a:gd name="T62" fmla="*/ 468 w 896"/>
                <a:gd name="T63" fmla="*/ 0 h 39"/>
                <a:gd name="T64" fmla="*/ 468 w 896"/>
                <a:gd name="T65" fmla="*/ 39 h 39"/>
                <a:gd name="T66" fmla="*/ 507 w 896"/>
                <a:gd name="T67" fmla="*/ 39 h 39"/>
                <a:gd name="T68" fmla="*/ 507 w 896"/>
                <a:gd name="T69" fmla="*/ 0 h 39"/>
                <a:gd name="T70" fmla="*/ 428 w 896"/>
                <a:gd name="T71" fmla="*/ 0 h 39"/>
                <a:gd name="T72" fmla="*/ 389 w 896"/>
                <a:gd name="T73" fmla="*/ 0 h 39"/>
                <a:gd name="T74" fmla="*/ 389 w 896"/>
                <a:gd name="T75" fmla="*/ 39 h 39"/>
                <a:gd name="T76" fmla="*/ 428 w 896"/>
                <a:gd name="T77" fmla="*/ 39 h 39"/>
                <a:gd name="T78" fmla="*/ 428 w 896"/>
                <a:gd name="T79" fmla="*/ 0 h 39"/>
                <a:gd name="T80" fmla="*/ 350 w 896"/>
                <a:gd name="T81" fmla="*/ 0 h 39"/>
                <a:gd name="T82" fmla="*/ 311 w 896"/>
                <a:gd name="T83" fmla="*/ 0 h 39"/>
                <a:gd name="T84" fmla="*/ 311 w 896"/>
                <a:gd name="T85" fmla="*/ 39 h 39"/>
                <a:gd name="T86" fmla="*/ 350 w 896"/>
                <a:gd name="T87" fmla="*/ 39 h 39"/>
                <a:gd name="T88" fmla="*/ 350 w 896"/>
                <a:gd name="T89" fmla="*/ 0 h 39"/>
                <a:gd name="T90" fmla="*/ 273 w 896"/>
                <a:gd name="T91" fmla="*/ 0 h 39"/>
                <a:gd name="T92" fmla="*/ 234 w 896"/>
                <a:gd name="T93" fmla="*/ 0 h 39"/>
                <a:gd name="T94" fmla="*/ 234 w 896"/>
                <a:gd name="T95" fmla="*/ 39 h 39"/>
                <a:gd name="T96" fmla="*/ 273 w 896"/>
                <a:gd name="T97" fmla="*/ 39 h 39"/>
                <a:gd name="T98" fmla="*/ 273 w 896"/>
                <a:gd name="T99" fmla="*/ 0 h 39"/>
                <a:gd name="T100" fmla="*/ 195 w 896"/>
                <a:gd name="T101" fmla="*/ 0 h 39"/>
                <a:gd name="T102" fmla="*/ 155 w 896"/>
                <a:gd name="T103" fmla="*/ 0 h 39"/>
                <a:gd name="T104" fmla="*/ 155 w 896"/>
                <a:gd name="T105" fmla="*/ 39 h 39"/>
                <a:gd name="T106" fmla="*/ 195 w 896"/>
                <a:gd name="T107" fmla="*/ 39 h 39"/>
                <a:gd name="T108" fmla="*/ 195 w 896"/>
                <a:gd name="T109" fmla="*/ 0 h 39"/>
                <a:gd name="T110" fmla="*/ 116 w 896"/>
                <a:gd name="T111" fmla="*/ 0 h 39"/>
                <a:gd name="T112" fmla="*/ 77 w 896"/>
                <a:gd name="T113" fmla="*/ 0 h 39"/>
                <a:gd name="T114" fmla="*/ 77 w 896"/>
                <a:gd name="T115" fmla="*/ 39 h 39"/>
                <a:gd name="T116" fmla="*/ 116 w 896"/>
                <a:gd name="T117" fmla="*/ 39 h 39"/>
                <a:gd name="T118" fmla="*/ 116 w 896"/>
                <a:gd name="T1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6" h="39">
                  <a:moveTo>
                    <a:pt x="39" y="39"/>
                  </a:moveTo>
                  <a:lnTo>
                    <a:pt x="0" y="39"/>
                  </a:lnTo>
                  <a:lnTo>
                    <a:pt x="0" y="0"/>
                  </a:lnTo>
                  <a:lnTo>
                    <a:pt x="39" y="0"/>
                  </a:lnTo>
                  <a:lnTo>
                    <a:pt x="39" y="39"/>
                  </a:lnTo>
                  <a:close/>
                  <a:moveTo>
                    <a:pt x="896" y="0"/>
                  </a:moveTo>
                  <a:lnTo>
                    <a:pt x="857" y="0"/>
                  </a:lnTo>
                  <a:lnTo>
                    <a:pt x="857" y="39"/>
                  </a:lnTo>
                  <a:lnTo>
                    <a:pt x="896" y="39"/>
                  </a:lnTo>
                  <a:lnTo>
                    <a:pt x="896" y="0"/>
                  </a:lnTo>
                  <a:close/>
                  <a:moveTo>
                    <a:pt x="818" y="0"/>
                  </a:moveTo>
                  <a:lnTo>
                    <a:pt x="780" y="0"/>
                  </a:lnTo>
                  <a:lnTo>
                    <a:pt x="780" y="39"/>
                  </a:lnTo>
                  <a:lnTo>
                    <a:pt x="818" y="39"/>
                  </a:lnTo>
                  <a:lnTo>
                    <a:pt x="818" y="0"/>
                  </a:lnTo>
                  <a:close/>
                  <a:moveTo>
                    <a:pt x="741" y="0"/>
                  </a:moveTo>
                  <a:lnTo>
                    <a:pt x="702" y="0"/>
                  </a:lnTo>
                  <a:lnTo>
                    <a:pt x="702" y="39"/>
                  </a:lnTo>
                  <a:lnTo>
                    <a:pt x="741" y="39"/>
                  </a:lnTo>
                  <a:lnTo>
                    <a:pt x="741" y="0"/>
                  </a:lnTo>
                  <a:close/>
                  <a:moveTo>
                    <a:pt x="662" y="0"/>
                  </a:moveTo>
                  <a:lnTo>
                    <a:pt x="623" y="0"/>
                  </a:lnTo>
                  <a:lnTo>
                    <a:pt x="623" y="39"/>
                  </a:lnTo>
                  <a:lnTo>
                    <a:pt x="662" y="39"/>
                  </a:lnTo>
                  <a:lnTo>
                    <a:pt x="662" y="0"/>
                  </a:lnTo>
                  <a:close/>
                  <a:moveTo>
                    <a:pt x="584" y="0"/>
                  </a:moveTo>
                  <a:lnTo>
                    <a:pt x="545" y="0"/>
                  </a:lnTo>
                  <a:lnTo>
                    <a:pt x="545" y="39"/>
                  </a:lnTo>
                  <a:lnTo>
                    <a:pt x="584" y="39"/>
                  </a:lnTo>
                  <a:lnTo>
                    <a:pt x="584" y="0"/>
                  </a:lnTo>
                  <a:close/>
                  <a:moveTo>
                    <a:pt x="507" y="0"/>
                  </a:moveTo>
                  <a:lnTo>
                    <a:pt x="468" y="0"/>
                  </a:lnTo>
                  <a:lnTo>
                    <a:pt x="468" y="39"/>
                  </a:lnTo>
                  <a:lnTo>
                    <a:pt x="507" y="39"/>
                  </a:lnTo>
                  <a:lnTo>
                    <a:pt x="507" y="0"/>
                  </a:lnTo>
                  <a:close/>
                  <a:moveTo>
                    <a:pt x="428" y="0"/>
                  </a:moveTo>
                  <a:lnTo>
                    <a:pt x="389" y="0"/>
                  </a:lnTo>
                  <a:lnTo>
                    <a:pt x="389" y="39"/>
                  </a:lnTo>
                  <a:lnTo>
                    <a:pt x="428" y="39"/>
                  </a:lnTo>
                  <a:lnTo>
                    <a:pt x="428" y="0"/>
                  </a:lnTo>
                  <a:close/>
                  <a:moveTo>
                    <a:pt x="350" y="0"/>
                  </a:moveTo>
                  <a:lnTo>
                    <a:pt x="311" y="0"/>
                  </a:lnTo>
                  <a:lnTo>
                    <a:pt x="311" y="39"/>
                  </a:lnTo>
                  <a:lnTo>
                    <a:pt x="350" y="39"/>
                  </a:lnTo>
                  <a:lnTo>
                    <a:pt x="350" y="0"/>
                  </a:lnTo>
                  <a:close/>
                  <a:moveTo>
                    <a:pt x="273" y="0"/>
                  </a:moveTo>
                  <a:lnTo>
                    <a:pt x="234" y="0"/>
                  </a:lnTo>
                  <a:lnTo>
                    <a:pt x="234" y="39"/>
                  </a:lnTo>
                  <a:lnTo>
                    <a:pt x="273" y="39"/>
                  </a:lnTo>
                  <a:lnTo>
                    <a:pt x="273" y="0"/>
                  </a:lnTo>
                  <a:close/>
                  <a:moveTo>
                    <a:pt x="195" y="0"/>
                  </a:moveTo>
                  <a:lnTo>
                    <a:pt x="155" y="0"/>
                  </a:lnTo>
                  <a:lnTo>
                    <a:pt x="155" y="39"/>
                  </a:lnTo>
                  <a:lnTo>
                    <a:pt x="195" y="39"/>
                  </a:lnTo>
                  <a:lnTo>
                    <a:pt x="195" y="0"/>
                  </a:lnTo>
                  <a:close/>
                  <a:moveTo>
                    <a:pt x="116" y="0"/>
                  </a:moveTo>
                  <a:lnTo>
                    <a:pt x="77" y="0"/>
                  </a:lnTo>
                  <a:lnTo>
                    <a:pt x="77" y="39"/>
                  </a:lnTo>
                  <a:lnTo>
                    <a:pt x="116" y="39"/>
                  </a:lnTo>
                  <a:lnTo>
                    <a:pt x="1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01" name="arrow cycle"/>
            <p:cNvSpPr>
              <a:spLocks noChangeAspect="1" noEditPoints="1"/>
            </p:cNvSpPr>
            <p:nvPr/>
          </p:nvSpPr>
          <p:spPr bwMode="auto">
            <a:xfrm rot="11880000">
              <a:off x="7240262" y="2525008"/>
              <a:ext cx="2460673" cy="2183106"/>
            </a:xfrm>
            <a:custGeom>
              <a:avLst/>
              <a:gdLst>
                <a:gd name="T0" fmla="*/ 238 w 529"/>
                <a:gd name="T1" fmla="*/ 1 h 469"/>
                <a:gd name="T2" fmla="*/ 185 w 529"/>
                <a:gd name="T3" fmla="*/ 100 h 469"/>
                <a:gd name="T4" fmla="*/ 165 w 529"/>
                <a:gd name="T5" fmla="*/ 63 h 469"/>
                <a:gd name="T6" fmla="*/ 158 w 529"/>
                <a:gd name="T7" fmla="*/ 67 h 469"/>
                <a:gd name="T8" fmla="*/ 70 w 529"/>
                <a:gd name="T9" fmla="*/ 164 h 469"/>
                <a:gd name="T10" fmla="*/ 69 w 529"/>
                <a:gd name="T11" fmla="*/ 165 h 469"/>
                <a:gd name="T12" fmla="*/ 55 w 529"/>
                <a:gd name="T13" fmla="*/ 256 h 469"/>
                <a:gd name="T14" fmla="*/ 55 w 529"/>
                <a:gd name="T15" fmla="*/ 256 h 469"/>
                <a:gd name="T16" fmla="*/ 55 w 529"/>
                <a:gd name="T17" fmla="*/ 257 h 469"/>
                <a:gd name="T18" fmla="*/ 58 w 529"/>
                <a:gd name="T19" fmla="*/ 273 h 469"/>
                <a:gd name="T20" fmla="*/ 58 w 529"/>
                <a:gd name="T21" fmla="*/ 274 h 469"/>
                <a:gd name="T22" fmla="*/ 58 w 529"/>
                <a:gd name="T23" fmla="*/ 277 h 469"/>
                <a:gd name="T24" fmla="*/ 61 w 529"/>
                <a:gd name="T25" fmla="*/ 290 h 469"/>
                <a:gd name="T26" fmla="*/ 62 w 529"/>
                <a:gd name="T27" fmla="*/ 292 h 469"/>
                <a:gd name="T28" fmla="*/ 63 w 529"/>
                <a:gd name="T29" fmla="*/ 296 h 469"/>
                <a:gd name="T30" fmla="*/ 68 w 529"/>
                <a:gd name="T31" fmla="*/ 309 h 469"/>
                <a:gd name="T32" fmla="*/ 68 w 529"/>
                <a:gd name="T33" fmla="*/ 310 h 469"/>
                <a:gd name="T34" fmla="*/ 70 w 529"/>
                <a:gd name="T35" fmla="*/ 314 h 469"/>
                <a:gd name="T36" fmla="*/ 75 w 529"/>
                <a:gd name="T37" fmla="*/ 325 h 469"/>
                <a:gd name="T38" fmla="*/ 77 w 529"/>
                <a:gd name="T39" fmla="*/ 329 h 469"/>
                <a:gd name="T40" fmla="*/ 158 w 529"/>
                <a:gd name="T41" fmla="*/ 417 h 469"/>
                <a:gd name="T42" fmla="*/ 261 w 529"/>
                <a:gd name="T43" fmla="*/ 444 h 469"/>
                <a:gd name="T44" fmla="*/ 274 w 529"/>
                <a:gd name="T45" fmla="*/ 444 h 469"/>
                <a:gd name="T46" fmla="*/ 260 w 529"/>
                <a:gd name="T47" fmla="*/ 469 h 469"/>
                <a:gd name="T48" fmla="*/ 149 w 529"/>
                <a:gd name="T49" fmla="*/ 438 h 469"/>
                <a:gd name="T50" fmla="*/ 144 w 529"/>
                <a:gd name="T51" fmla="*/ 436 h 469"/>
                <a:gd name="T52" fmla="*/ 53 w 529"/>
                <a:gd name="T53" fmla="*/ 132 h 469"/>
                <a:gd name="T54" fmla="*/ 238 w 529"/>
                <a:gd name="T55" fmla="*/ 1 h 469"/>
                <a:gd name="T56" fmla="*/ 476 w 529"/>
                <a:gd name="T57" fmla="*/ 337 h 469"/>
                <a:gd name="T58" fmla="*/ 386 w 529"/>
                <a:gd name="T59" fmla="*/ 33 h 469"/>
                <a:gd name="T60" fmla="*/ 381 w 529"/>
                <a:gd name="T61" fmla="*/ 30 h 469"/>
                <a:gd name="T62" fmla="*/ 270 w 529"/>
                <a:gd name="T63" fmla="*/ 0 h 469"/>
                <a:gd name="T64" fmla="*/ 256 w 529"/>
                <a:gd name="T65" fmla="*/ 25 h 469"/>
                <a:gd name="T66" fmla="*/ 268 w 529"/>
                <a:gd name="T67" fmla="*/ 25 h 469"/>
                <a:gd name="T68" fmla="*/ 371 w 529"/>
                <a:gd name="T69" fmla="*/ 52 h 469"/>
                <a:gd name="T70" fmla="*/ 453 w 529"/>
                <a:gd name="T71" fmla="*/ 139 h 469"/>
                <a:gd name="T72" fmla="*/ 455 w 529"/>
                <a:gd name="T73" fmla="*/ 144 h 469"/>
                <a:gd name="T74" fmla="*/ 460 w 529"/>
                <a:gd name="T75" fmla="*/ 154 h 469"/>
                <a:gd name="T76" fmla="*/ 462 w 529"/>
                <a:gd name="T77" fmla="*/ 159 h 469"/>
                <a:gd name="T78" fmla="*/ 462 w 529"/>
                <a:gd name="T79" fmla="*/ 159 h 469"/>
                <a:gd name="T80" fmla="*/ 466 w 529"/>
                <a:gd name="T81" fmla="*/ 172 h 469"/>
                <a:gd name="T82" fmla="*/ 468 w 529"/>
                <a:gd name="T83" fmla="*/ 176 h 469"/>
                <a:gd name="T84" fmla="*/ 468 w 529"/>
                <a:gd name="T85" fmla="*/ 178 h 469"/>
                <a:gd name="T86" fmla="*/ 471 w 529"/>
                <a:gd name="T87" fmla="*/ 192 h 469"/>
                <a:gd name="T88" fmla="*/ 472 w 529"/>
                <a:gd name="T89" fmla="*/ 195 h 469"/>
                <a:gd name="T90" fmla="*/ 472 w 529"/>
                <a:gd name="T91" fmla="*/ 196 h 469"/>
                <a:gd name="T92" fmla="*/ 474 w 529"/>
                <a:gd name="T93" fmla="*/ 211 h 469"/>
                <a:gd name="T94" fmla="*/ 474 w 529"/>
                <a:gd name="T95" fmla="*/ 212 h 469"/>
                <a:gd name="T96" fmla="*/ 474 w 529"/>
                <a:gd name="T97" fmla="*/ 213 h 469"/>
                <a:gd name="T98" fmla="*/ 460 w 529"/>
                <a:gd name="T99" fmla="*/ 304 h 469"/>
                <a:gd name="T100" fmla="*/ 460 w 529"/>
                <a:gd name="T101" fmla="*/ 304 h 469"/>
                <a:gd name="T102" fmla="*/ 372 w 529"/>
                <a:gd name="T103" fmla="*/ 402 h 469"/>
                <a:gd name="T104" fmla="*/ 365 w 529"/>
                <a:gd name="T105" fmla="*/ 405 h 469"/>
                <a:gd name="T106" fmla="*/ 345 w 529"/>
                <a:gd name="T107" fmla="*/ 368 h 469"/>
                <a:gd name="T108" fmla="*/ 291 w 529"/>
                <a:gd name="T109" fmla="*/ 468 h 469"/>
                <a:gd name="T110" fmla="*/ 476 w 529"/>
                <a:gd name="T111" fmla="*/ 33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9" h="469">
                  <a:moveTo>
                    <a:pt x="238" y="1"/>
                  </a:moveTo>
                  <a:cubicBezTo>
                    <a:pt x="185" y="100"/>
                    <a:pt x="185" y="100"/>
                    <a:pt x="185" y="100"/>
                  </a:cubicBezTo>
                  <a:cubicBezTo>
                    <a:pt x="165" y="63"/>
                    <a:pt x="165" y="63"/>
                    <a:pt x="165" y="63"/>
                  </a:cubicBezTo>
                  <a:cubicBezTo>
                    <a:pt x="158" y="67"/>
                    <a:pt x="158" y="67"/>
                    <a:pt x="158" y="67"/>
                  </a:cubicBezTo>
                  <a:cubicBezTo>
                    <a:pt x="118" y="88"/>
                    <a:pt x="87" y="122"/>
                    <a:pt x="70" y="164"/>
                  </a:cubicBezTo>
                  <a:cubicBezTo>
                    <a:pt x="69" y="165"/>
                    <a:pt x="69" y="165"/>
                    <a:pt x="69" y="165"/>
                  </a:cubicBezTo>
                  <a:cubicBezTo>
                    <a:pt x="58" y="193"/>
                    <a:pt x="53" y="225"/>
                    <a:pt x="55" y="256"/>
                  </a:cubicBezTo>
                  <a:cubicBezTo>
                    <a:pt x="55" y="256"/>
                    <a:pt x="55" y="256"/>
                    <a:pt x="55" y="256"/>
                  </a:cubicBezTo>
                  <a:cubicBezTo>
                    <a:pt x="55" y="256"/>
                    <a:pt x="55" y="257"/>
                    <a:pt x="55" y="257"/>
                  </a:cubicBezTo>
                  <a:cubicBezTo>
                    <a:pt x="56" y="262"/>
                    <a:pt x="57" y="267"/>
                    <a:pt x="58" y="273"/>
                  </a:cubicBezTo>
                  <a:cubicBezTo>
                    <a:pt x="58" y="274"/>
                    <a:pt x="58" y="274"/>
                    <a:pt x="58" y="274"/>
                  </a:cubicBezTo>
                  <a:cubicBezTo>
                    <a:pt x="58" y="275"/>
                    <a:pt x="58" y="276"/>
                    <a:pt x="58" y="277"/>
                  </a:cubicBezTo>
                  <a:cubicBezTo>
                    <a:pt x="59" y="281"/>
                    <a:pt x="60" y="285"/>
                    <a:pt x="61" y="290"/>
                  </a:cubicBezTo>
                  <a:cubicBezTo>
                    <a:pt x="62" y="292"/>
                    <a:pt x="62" y="292"/>
                    <a:pt x="62" y="292"/>
                  </a:cubicBezTo>
                  <a:cubicBezTo>
                    <a:pt x="62" y="293"/>
                    <a:pt x="63" y="295"/>
                    <a:pt x="63" y="296"/>
                  </a:cubicBezTo>
                  <a:cubicBezTo>
                    <a:pt x="64" y="300"/>
                    <a:pt x="66" y="304"/>
                    <a:pt x="68" y="309"/>
                  </a:cubicBezTo>
                  <a:cubicBezTo>
                    <a:pt x="68" y="310"/>
                    <a:pt x="68" y="310"/>
                    <a:pt x="68" y="310"/>
                  </a:cubicBezTo>
                  <a:cubicBezTo>
                    <a:pt x="68" y="311"/>
                    <a:pt x="69" y="313"/>
                    <a:pt x="70" y="314"/>
                  </a:cubicBezTo>
                  <a:cubicBezTo>
                    <a:pt x="71" y="318"/>
                    <a:pt x="73" y="321"/>
                    <a:pt x="75" y="325"/>
                  </a:cubicBezTo>
                  <a:cubicBezTo>
                    <a:pt x="75" y="326"/>
                    <a:pt x="76" y="328"/>
                    <a:pt x="77" y="329"/>
                  </a:cubicBezTo>
                  <a:cubicBezTo>
                    <a:pt x="95" y="368"/>
                    <a:pt x="124" y="399"/>
                    <a:pt x="158" y="417"/>
                  </a:cubicBezTo>
                  <a:cubicBezTo>
                    <a:pt x="163" y="420"/>
                    <a:pt x="200" y="444"/>
                    <a:pt x="261" y="444"/>
                  </a:cubicBezTo>
                  <a:cubicBezTo>
                    <a:pt x="266" y="444"/>
                    <a:pt x="270" y="444"/>
                    <a:pt x="274" y="444"/>
                  </a:cubicBezTo>
                  <a:cubicBezTo>
                    <a:pt x="260" y="469"/>
                    <a:pt x="260" y="469"/>
                    <a:pt x="260" y="469"/>
                  </a:cubicBezTo>
                  <a:cubicBezTo>
                    <a:pt x="221" y="468"/>
                    <a:pt x="182" y="457"/>
                    <a:pt x="149" y="438"/>
                  </a:cubicBezTo>
                  <a:cubicBezTo>
                    <a:pt x="144" y="436"/>
                    <a:pt x="144" y="436"/>
                    <a:pt x="144" y="436"/>
                  </a:cubicBezTo>
                  <a:cubicBezTo>
                    <a:pt x="40" y="374"/>
                    <a:pt x="0" y="241"/>
                    <a:pt x="53" y="132"/>
                  </a:cubicBezTo>
                  <a:cubicBezTo>
                    <a:pt x="88" y="59"/>
                    <a:pt x="159" y="10"/>
                    <a:pt x="238" y="1"/>
                  </a:cubicBezTo>
                  <a:close/>
                  <a:moveTo>
                    <a:pt x="476" y="337"/>
                  </a:moveTo>
                  <a:cubicBezTo>
                    <a:pt x="529" y="227"/>
                    <a:pt x="490" y="95"/>
                    <a:pt x="386" y="33"/>
                  </a:cubicBezTo>
                  <a:cubicBezTo>
                    <a:pt x="381" y="30"/>
                    <a:pt x="381" y="30"/>
                    <a:pt x="381" y="30"/>
                  </a:cubicBezTo>
                  <a:cubicBezTo>
                    <a:pt x="347" y="11"/>
                    <a:pt x="309" y="1"/>
                    <a:pt x="270" y="0"/>
                  </a:cubicBezTo>
                  <a:cubicBezTo>
                    <a:pt x="256" y="25"/>
                    <a:pt x="256" y="25"/>
                    <a:pt x="256" y="25"/>
                  </a:cubicBezTo>
                  <a:cubicBezTo>
                    <a:pt x="259" y="25"/>
                    <a:pt x="263" y="25"/>
                    <a:pt x="268" y="25"/>
                  </a:cubicBezTo>
                  <a:cubicBezTo>
                    <a:pt x="329" y="25"/>
                    <a:pt x="366" y="48"/>
                    <a:pt x="371" y="52"/>
                  </a:cubicBezTo>
                  <a:cubicBezTo>
                    <a:pt x="405" y="69"/>
                    <a:pt x="434" y="100"/>
                    <a:pt x="453" y="139"/>
                  </a:cubicBezTo>
                  <a:cubicBezTo>
                    <a:pt x="454" y="141"/>
                    <a:pt x="454" y="142"/>
                    <a:pt x="455" y="144"/>
                  </a:cubicBezTo>
                  <a:cubicBezTo>
                    <a:pt x="457" y="147"/>
                    <a:pt x="458" y="151"/>
                    <a:pt x="460" y="154"/>
                  </a:cubicBezTo>
                  <a:cubicBezTo>
                    <a:pt x="461" y="156"/>
                    <a:pt x="461" y="157"/>
                    <a:pt x="462" y="159"/>
                  </a:cubicBezTo>
                  <a:cubicBezTo>
                    <a:pt x="462" y="159"/>
                    <a:pt x="462" y="159"/>
                    <a:pt x="462" y="159"/>
                  </a:cubicBezTo>
                  <a:cubicBezTo>
                    <a:pt x="464" y="165"/>
                    <a:pt x="465" y="169"/>
                    <a:pt x="466" y="172"/>
                  </a:cubicBezTo>
                  <a:cubicBezTo>
                    <a:pt x="467" y="174"/>
                    <a:pt x="467" y="175"/>
                    <a:pt x="468" y="176"/>
                  </a:cubicBezTo>
                  <a:cubicBezTo>
                    <a:pt x="468" y="178"/>
                    <a:pt x="468" y="178"/>
                    <a:pt x="468" y="178"/>
                  </a:cubicBezTo>
                  <a:cubicBezTo>
                    <a:pt x="470" y="184"/>
                    <a:pt x="471" y="188"/>
                    <a:pt x="471" y="192"/>
                  </a:cubicBezTo>
                  <a:cubicBezTo>
                    <a:pt x="471" y="193"/>
                    <a:pt x="472" y="194"/>
                    <a:pt x="472" y="195"/>
                  </a:cubicBezTo>
                  <a:cubicBezTo>
                    <a:pt x="472" y="196"/>
                    <a:pt x="472" y="196"/>
                    <a:pt x="472" y="196"/>
                  </a:cubicBezTo>
                  <a:cubicBezTo>
                    <a:pt x="473" y="202"/>
                    <a:pt x="474" y="207"/>
                    <a:pt x="474" y="211"/>
                  </a:cubicBezTo>
                  <a:cubicBezTo>
                    <a:pt x="474" y="212"/>
                    <a:pt x="474" y="212"/>
                    <a:pt x="474" y="212"/>
                  </a:cubicBezTo>
                  <a:cubicBezTo>
                    <a:pt x="474" y="213"/>
                    <a:pt x="474" y="213"/>
                    <a:pt x="474" y="213"/>
                  </a:cubicBezTo>
                  <a:cubicBezTo>
                    <a:pt x="477" y="244"/>
                    <a:pt x="472" y="275"/>
                    <a:pt x="460" y="304"/>
                  </a:cubicBezTo>
                  <a:cubicBezTo>
                    <a:pt x="460" y="304"/>
                    <a:pt x="460" y="304"/>
                    <a:pt x="460" y="304"/>
                  </a:cubicBezTo>
                  <a:cubicBezTo>
                    <a:pt x="443" y="346"/>
                    <a:pt x="411" y="381"/>
                    <a:pt x="372" y="402"/>
                  </a:cubicBezTo>
                  <a:cubicBezTo>
                    <a:pt x="365" y="405"/>
                    <a:pt x="365" y="405"/>
                    <a:pt x="365" y="405"/>
                  </a:cubicBezTo>
                  <a:cubicBezTo>
                    <a:pt x="345" y="368"/>
                    <a:pt x="345" y="368"/>
                    <a:pt x="345" y="368"/>
                  </a:cubicBezTo>
                  <a:cubicBezTo>
                    <a:pt x="291" y="468"/>
                    <a:pt x="291" y="468"/>
                    <a:pt x="291" y="468"/>
                  </a:cubicBezTo>
                  <a:cubicBezTo>
                    <a:pt x="371" y="459"/>
                    <a:pt x="441" y="409"/>
                    <a:pt x="476" y="337"/>
                  </a:cubicBezTo>
                  <a:close/>
                </a:path>
              </a:pathLst>
            </a:custGeom>
            <a:solidFill>
              <a:schemeClr val="accent2"/>
            </a:solidFill>
            <a:ln>
              <a:noFill/>
            </a:ln>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grpSp>
        <p:nvGrpSpPr>
          <p:cNvPr id="412" name="final small cloud"/>
          <p:cNvGrpSpPr>
            <a:grpSpLocks noChangeAspect="1"/>
          </p:cNvGrpSpPr>
          <p:nvPr/>
        </p:nvGrpSpPr>
        <p:grpSpPr>
          <a:xfrm>
            <a:off x="7056100" y="1861489"/>
            <a:ext cx="4137491" cy="2348273"/>
            <a:chOff x="5094630" y="1421965"/>
            <a:chExt cx="6487484" cy="3680338"/>
          </a:xfrm>
        </p:grpSpPr>
        <p:sp>
          <p:nvSpPr>
            <p:cNvPr id="413" name="original cloud"/>
            <p:cNvSpPr>
              <a:spLocks noChangeAspect="1"/>
            </p:cNvSpPr>
            <p:nvPr/>
          </p:nvSpPr>
          <p:spPr bwMode="black">
            <a:xfrm>
              <a:off x="5094630" y="1421965"/>
              <a:ext cx="6487484" cy="368033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lumMod val="75000"/>
                <a:lumOff val="25000"/>
              </a:schemeClr>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00188F"/>
                </a:solidFill>
              </a:endParaRPr>
            </a:p>
          </p:txBody>
        </p:sp>
        <p:sp>
          <p:nvSpPr>
            <p:cNvPr id="414" name="bottom line"/>
            <p:cNvSpPr>
              <a:spLocks noEditPoints="1"/>
            </p:cNvSpPr>
            <p:nvPr/>
          </p:nvSpPr>
          <p:spPr bwMode="auto">
            <a:xfrm rot="5400000">
              <a:off x="8275994" y="4875162"/>
              <a:ext cx="329480" cy="97621"/>
            </a:xfrm>
            <a:custGeom>
              <a:avLst/>
              <a:gdLst>
                <a:gd name="T0" fmla="*/ 215 w 215"/>
                <a:gd name="T1" fmla="*/ 42 h 42"/>
                <a:gd name="T2" fmla="*/ 172 w 215"/>
                <a:gd name="T3" fmla="*/ 42 h 42"/>
                <a:gd name="T4" fmla="*/ 172 w 215"/>
                <a:gd name="T5" fmla="*/ 0 h 42"/>
                <a:gd name="T6" fmla="*/ 215 w 215"/>
                <a:gd name="T7" fmla="*/ 0 h 42"/>
                <a:gd name="T8" fmla="*/ 215 w 215"/>
                <a:gd name="T9" fmla="*/ 42 h 42"/>
                <a:gd name="T10" fmla="*/ 130 w 215"/>
                <a:gd name="T11" fmla="*/ 42 h 42"/>
                <a:gd name="T12" fmla="*/ 85 w 215"/>
                <a:gd name="T13" fmla="*/ 42 h 42"/>
                <a:gd name="T14" fmla="*/ 85 w 215"/>
                <a:gd name="T15" fmla="*/ 0 h 42"/>
                <a:gd name="T16" fmla="*/ 130 w 215"/>
                <a:gd name="T17" fmla="*/ 0 h 42"/>
                <a:gd name="T18" fmla="*/ 130 w 215"/>
                <a:gd name="T19" fmla="*/ 42 h 42"/>
                <a:gd name="T20" fmla="*/ 43 w 215"/>
                <a:gd name="T21" fmla="*/ 42 h 42"/>
                <a:gd name="T22" fmla="*/ 0 w 215"/>
                <a:gd name="T23" fmla="*/ 42 h 42"/>
                <a:gd name="T24" fmla="*/ 0 w 215"/>
                <a:gd name="T25" fmla="*/ 0 h 42"/>
                <a:gd name="T26" fmla="*/ 43 w 215"/>
                <a:gd name="T27" fmla="*/ 0 h 42"/>
                <a:gd name="T28" fmla="*/ 43 w 215"/>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5" h="42">
                  <a:moveTo>
                    <a:pt x="215" y="42"/>
                  </a:moveTo>
                  <a:lnTo>
                    <a:pt x="172" y="42"/>
                  </a:lnTo>
                  <a:lnTo>
                    <a:pt x="172" y="0"/>
                  </a:lnTo>
                  <a:lnTo>
                    <a:pt x="215" y="0"/>
                  </a:lnTo>
                  <a:lnTo>
                    <a:pt x="215" y="42"/>
                  </a:lnTo>
                  <a:close/>
                  <a:moveTo>
                    <a:pt x="130" y="42"/>
                  </a:moveTo>
                  <a:lnTo>
                    <a:pt x="85" y="42"/>
                  </a:lnTo>
                  <a:lnTo>
                    <a:pt x="85" y="0"/>
                  </a:lnTo>
                  <a:lnTo>
                    <a:pt x="130" y="0"/>
                  </a:lnTo>
                  <a:lnTo>
                    <a:pt x="130" y="42"/>
                  </a:lnTo>
                  <a:close/>
                  <a:moveTo>
                    <a:pt x="43" y="42"/>
                  </a:moveTo>
                  <a:lnTo>
                    <a:pt x="0" y="42"/>
                  </a:lnTo>
                  <a:lnTo>
                    <a:pt x="0" y="0"/>
                  </a:lnTo>
                  <a:lnTo>
                    <a:pt x="43" y="0"/>
                  </a:lnTo>
                  <a:lnTo>
                    <a:pt x="4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pic>
          <p:nvPicPr>
            <p:cNvPr id="415" name="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1750" y="1999374"/>
              <a:ext cx="1415685" cy="1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6" name="on premi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4677" y="4230371"/>
              <a:ext cx="1646189" cy="20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7" name="one consistent platfor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7605" y="3274069"/>
              <a:ext cx="1511730" cy="735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8" name="Service Provid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4587" y="3971053"/>
              <a:ext cx="1212073" cy="462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 name="left line"/>
            <p:cNvSpPr>
              <a:spLocks noEditPoints="1"/>
            </p:cNvSpPr>
            <p:nvPr/>
          </p:nvSpPr>
          <p:spPr bwMode="auto">
            <a:xfrm rot="1143405">
              <a:off x="6260820" y="3222679"/>
              <a:ext cx="1092910" cy="100276"/>
            </a:xfrm>
            <a:custGeom>
              <a:avLst/>
              <a:gdLst>
                <a:gd name="T0" fmla="*/ 39 w 588"/>
                <a:gd name="T1" fmla="*/ 40 h 40"/>
                <a:gd name="T2" fmla="*/ 0 w 588"/>
                <a:gd name="T3" fmla="*/ 40 h 40"/>
                <a:gd name="T4" fmla="*/ 0 w 588"/>
                <a:gd name="T5" fmla="*/ 0 h 40"/>
                <a:gd name="T6" fmla="*/ 39 w 588"/>
                <a:gd name="T7" fmla="*/ 0 h 40"/>
                <a:gd name="T8" fmla="*/ 39 w 588"/>
                <a:gd name="T9" fmla="*/ 40 h 40"/>
                <a:gd name="T10" fmla="*/ 588 w 588"/>
                <a:gd name="T11" fmla="*/ 0 h 40"/>
                <a:gd name="T12" fmla="*/ 549 w 588"/>
                <a:gd name="T13" fmla="*/ 0 h 40"/>
                <a:gd name="T14" fmla="*/ 549 w 588"/>
                <a:gd name="T15" fmla="*/ 40 h 40"/>
                <a:gd name="T16" fmla="*/ 588 w 588"/>
                <a:gd name="T17" fmla="*/ 40 h 40"/>
                <a:gd name="T18" fmla="*/ 588 w 588"/>
                <a:gd name="T19" fmla="*/ 0 h 40"/>
                <a:gd name="T20" fmla="*/ 510 w 588"/>
                <a:gd name="T21" fmla="*/ 0 h 40"/>
                <a:gd name="T22" fmla="*/ 471 w 588"/>
                <a:gd name="T23" fmla="*/ 0 h 40"/>
                <a:gd name="T24" fmla="*/ 471 w 588"/>
                <a:gd name="T25" fmla="*/ 40 h 40"/>
                <a:gd name="T26" fmla="*/ 510 w 588"/>
                <a:gd name="T27" fmla="*/ 40 h 40"/>
                <a:gd name="T28" fmla="*/ 510 w 588"/>
                <a:gd name="T29" fmla="*/ 0 h 40"/>
                <a:gd name="T30" fmla="*/ 431 w 588"/>
                <a:gd name="T31" fmla="*/ 0 h 40"/>
                <a:gd name="T32" fmla="*/ 392 w 588"/>
                <a:gd name="T33" fmla="*/ 0 h 40"/>
                <a:gd name="T34" fmla="*/ 392 w 588"/>
                <a:gd name="T35" fmla="*/ 40 h 40"/>
                <a:gd name="T36" fmla="*/ 431 w 588"/>
                <a:gd name="T37" fmla="*/ 40 h 40"/>
                <a:gd name="T38" fmla="*/ 431 w 588"/>
                <a:gd name="T39" fmla="*/ 0 h 40"/>
                <a:gd name="T40" fmla="*/ 353 w 588"/>
                <a:gd name="T41" fmla="*/ 0 h 40"/>
                <a:gd name="T42" fmla="*/ 314 w 588"/>
                <a:gd name="T43" fmla="*/ 0 h 40"/>
                <a:gd name="T44" fmla="*/ 314 w 588"/>
                <a:gd name="T45" fmla="*/ 40 h 40"/>
                <a:gd name="T46" fmla="*/ 353 w 588"/>
                <a:gd name="T47" fmla="*/ 40 h 40"/>
                <a:gd name="T48" fmla="*/ 353 w 588"/>
                <a:gd name="T49" fmla="*/ 0 h 40"/>
                <a:gd name="T50" fmla="*/ 274 w 588"/>
                <a:gd name="T51" fmla="*/ 0 h 40"/>
                <a:gd name="T52" fmla="*/ 235 w 588"/>
                <a:gd name="T53" fmla="*/ 0 h 40"/>
                <a:gd name="T54" fmla="*/ 235 w 588"/>
                <a:gd name="T55" fmla="*/ 40 h 40"/>
                <a:gd name="T56" fmla="*/ 274 w 588"/>
                <a:gd name="T57" fmla="*/ 40 h 40"/>
                <a:gd name="T58" fmla="*/ 274 w 588"/>
                <a:gd name="T59" fmla="*/ 0 h 40"/>
                <a:gd name="T60" fmla="*/ 196 w 588"/>
                <a:gd name="T61" fmla="*/ 0 h 40"/>
                <a:gd name="T62" fmla="*/ 156 w 588"/>
                <a:gd name="T63" fmla="*/ 0 h 40"/>
                <a:gd name="T64" fmla="*/ 156 w 588"/>
                <a:gd name="T65" fmla="*/ 40 h 40"/>
                <a:gd name="T66" fmla="*/ 196 w 588"/>
                <a:gd name="T67" fmla="*/ 40 h 40"/>
                <a:gd name="T68" fmla="*/ 196 w 588"/>
                <a:gd name="T69" fmla="*/ 0 h 40"/>
                <a:gd name="T70" fmla="*/ 117 w 588"/>
                <a:gd name="T71" fmla="*/ 0 h 40"/>
                <a:gd name="T72" fmla="*/ 78 w 588"/>
                <a:gd name="T73" fmla="*/ 0 h 40"/>
                <a:gd name="T74" fmla="*/ 78 w 588"/>
                <a:gd name="T75" fmla="*/ 40 h 40"/>
                <a:gd name="T76" fmla="*/ 117 w 588"/>
                <a:gd name="T77" fmla="*/ 40 h 40"/>
                <a:gd name="T78" fmla="*/ 117 w 588"/>
                <a:gd name="T7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8" h="40">
                  <a:moveTo>
                    <a:pt x="39" y="40"/>
                  </a:moveTo>
                  <a:lnTo>
                    <a:pt x="0" y="40"/>
                  </a:lnTo>
                  <a:lnTo>
                    <a:pt x="0" y="0"/>
                  </a:lnTo>
                  <a:lnTo>
                    <a:pt x="39" y="0"/>
                  </a:lnTo>
                  <a:lnTo>
                    <a:pt x="39" y="40"/>
                  </a:lnTo>
                  <a:close/>
                  <a:moveTo>
                    <a:pt x="588" y="0"/>
                  </a:moveTo>
                  <a:lnTo>
                    <a:pt x="549" y="0"/>
                  </a:lnTo>
                  <a:lnTo>
                    <a:pt x="549" y="40"/>
                  </a:lnTo>
                  <a:lnTo>
                    <a:pt x="588" y="40"/>
                  </a:lnTo>
                  <a:lnTo>
                    <a:pt x="588" y="0"/>
                  </a:lnTo>
                  <a:close/>
                  <a:moveTo>
                    <a:pt x="510" y="0"/>
                  </a:moveTo>
                  <a:lnTo>
                    <a:pt x="471" y="0"/>
                  </a:lnTo>
                  <a:lnTo>
                    <a:pt x="471" y="40"/>
                  </a:lnTo>
                  <a:lnTo>
                    <a:pt x="510" y="40"/>
                  </a:lnTo>
                  <a:lnTo>
                    <a:pt x="510" y="0"/>
                  </a:lnTo>
                  <a:close/>
                  <a:moveTo>
                    <a:pt x="431" y="0"/>
                  </a:moveTo>
                  <a:lnTo>
                    <a:pt x="392" y="0"/>
                  </a:lnTo>
                  <a:lnTo>
                    <a:pt x="392" y="40"/>
                  </a:lnTo>
                  <a:lnTo>
                    <a:pt x="431" y="40"/>
                  </a:lnTo>
                  <a:lnTo>
                    <a:pt x="431" y="0"/>
                  </a:lnTo>
                  <a:close/>
                  <a:moveTo>
                    <a:pt x="353" y="0"/>
                  </a:moveTo>
                  <a:lnTo>
                    <a:pt x="314" y="0"/>
                  </a:lnTo>
                  <a:lnTo>
                    <a:pt x="314" y="40"/>
                  </a:lnTo>
                  <a:lnTo>
                    <a:pt x="353" y="40"/>
                  </a:lnTo>
                  <a:lnTo>
                    <a:pt x="353" y="0"/>
                  </a:lnTo>
                  <a:close/>
                  <a:moveTo>
                    <a:pt x="274" y="0"/>
                  </a:moveTo>
                  <a:lnTo>
                    <a:pt x="235" y="0"/>
                  </a:lnTo>
                  <a:lnTo>
                    <a:pt x="235" y="40"/>
                  </a:lnTo>
                  <a:lnTo>
                    <a:pt x="274" y="40"/>
                  </a:lnTo>
                  <a:lnTo>
                    <a:pt x="274" y="0"/>
                  </a:lnTo>
                  <a:close/>
                  <a:moveTo>
                    <a:pt x="196" y="0"/>
                  </a:moveTo>
                  <a:lnTo>
                    <a:pt x="156" y="0"/>
                  </a:lnTo>
                  <a:lnTo>
                    <a:pt x="156" y="40"/>
                  </a:lnTo>
                  <a:lnTo>
                    <a:pt x="196" y="40"/>
                  </a:lnTo>
                  <a:lnTo>
                    <a:pt x="196" y="0"/>
                  </a:lnTo>
                  <a:close/>
                  <a:moveTo>
                    <a:pt x="117" y="0"/>
                  </a:moveTo>
                  <a:lnTo>
                    <a:pt x="78" y="0"/>
                  </a:lnTo>
                  <a:lnTo>
                    <a:pt x="78" y="40"/>
                  </a:lnTo>
                  <a:lnTo>
                    <a:pt x="117" y="40"/>
                  </a:lnTo>
                  <a:lnTo>
                    <a:pt x="1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20" name="right line"/>
            <p:cNvSpPr>
              <a:spLocks noEditPoints="1"/>
            </p:cNvSpPr>
            <p:nvPr/>
          </p:nvSpPr>
          <p:spPr bwMode="auto">
            <a:xfrm rot="20326157">
              <a:off x="9555304" y="3002413"/>
              <a:ext cx="1749183" cy="90646"/>
            </a:xfrm>
            <a:custGeom>
              <a:avLst/>
              <a:gdLst>
                <a:gd name="T0" fmla="*/ 39 w 896"/>
                <a:gd name="T1" fmla="*/ 39 h 39"/>
                <a:gd name="T2" fmla="*/ 0 w 896"/>
                <a:gd name="T3" fmla="*/ 39 h 39"/>
                <a:gd name="T4" fmla="*/ 0 w 896"/>
                <a:gd name="T5" fmla="*/ 0 h 39"/>
                <a:gd name="T6" fmla="*/ 39 w 896"/>
                <a:gd name="T7" fmla="*/ 0 h 39"/>
                <a:gd name="T8" fmla="*/ 39 w 896"/>
                <a:gd name="T9" fmla="*/ 39 h 39"/>
                <a:gd name="T10" fmla="*/ 896 w 896"/>
                <a:gd name="T11" fmla="*/ 0 h 39"/>
                <a:gd name="T12" fmla="*/ 857 w 896"/>
                <a:gd name="T13" fmla="*/ 0 h 39"/>
                <a:gd name="T14" fmla="*/ 857 w 896"/>
                <a:gd name="T15" fmla="*/ 39 h 39"/>
                <a:gd name="T16" fmla="*/ 896 w 896"/>
                <a:gd name="T17" fmla="*/ 39 h 39"/>
                <a:gd name="T18" fmla="*/ 896 w 896"/>
                <a:gd name="T19" fmla="*/ 0 h 39"/>
                <a:gd name="T20" fmla="*/ 818 w 896"/>
                <a:gd name="T21" fmla="*/ 0 h 39"/>
                <a:gd name="T22" fmla="*/ 780 w 896"/>
                <a:gd name="T23" fmla="*/ 0 h 39"/>
                <a:gd name="T24" fmla="*/ 780 w 896"/>
                <a:gd name="T25" fmla="*/ 39 h 39"/>
                <a:gd name="T26" fmla="*/ 818 w 896"/>
                <a:gd name="T27" fmla="*/ 39 h 39"/>
                <a:gd name="T28" fmla="*/ 818 w 896"/>
                <a:gd name="T29" fmla="*/ 0 h 39"/>
                <a:gd name="T30" fmla="*/ 741 w 896"/>
                <a:gd name="T31" fmla="*/ 0 h 39"/>
                <a:gd name="T32" fmla="*/ 702 w 896"/>
                <a:gd name="T33" fmla="*/ 0 h 39"/>
                <a:gd name="T34" fmla="*/ 702 w 896"/>
                <a:gd name="T35" fmla="*/ 39 h 39"/>
                <a:gd name="T36" fmla="*/ 741 w 896"/>
                <a:gd name="T37" fmla="*/ 39 h 39"/>
                <a:gd name="T38" fmla="*/ 741 w 896"/>
                <a:gd name="T39" fmla="*/ 0 h 39"/>
                <a:gd name="T40" fmla="*/ 662 w 896"/>
                <a:gd name="T41" fmla="*/ 0 h 39"/>
                <a:gd name="T42" fmla="*/ 623 w 896"/>
                <a:gd name="T43" fmla="*/ 0 h 39"/>
                <a:gd name="T44" fmla="*/ 623 w 896"/>
                <a:gd name="T45" fmla="*/ 39 h 39"/>
                <a:gd name="T46" fmla="*/ 662 w 896"/>
                <a:gd name="T47" fmla="*/ 39 h 39"/>
                <a:gd name="T48" fmla="*/ 662 w 896"/>
                <a:gd name="T49" fmla="*/ 0 h 39"/>
                <a:gd name="T50" fmla="*/ 584 w 896"/>
                <a:gd name="T51" fmla="*/ 0 h 39"/>
                <a:gd name="T52" fmla="*/ 545 w 896"/>
                <a:gd name="T53" fmla="*/ 0 h 39"/>
                <a:gd name="T54" fmla="*/ 545 w 896"/>
                <a:gd name="T55" fmla="*/ 39 h 39"/>
                <a:gd name="T56" fmla="*/ 584 w 896"/>
                <a:gd name="T57" fmla="*/ 39 h 39"/>
                <a:gd name="T58" fmla="*/ 584 w 896"/>
                <a:gd name="T59" fmla="*/ 0 h 39"/>
                <a:gd name="T60" fmla="*/ 507 w 896"/>
                <a:gd name="T61" fmla="*/ 0 h 39"/>
                <a:gd name="T62" fmla="*/ 468 w 896"/>
                <a:gd name="T63" fmla="*/ 0 h 39"/>
                <a:gd name="T64" fmla="*/ 468 w 896"/>
                <a:gd name="T65" fmla="*/ 39 h 39"/>
                <a:gd name="T66" fmla="*/ 507 w 896"/>
                <a:gd name="T67" fmla="*/ 39 h 39"/>
                <a:gd name="T68" fmla="*/ 507 w 896"/>
                <a:gd name="T69" fmla="*/ 0 h 39"/>
                <a:gd name="T70" fmla="*/ 428 w 896"/>
                <a:gd name="T71" fmla="*/ 0 h 39"/>
                <a:gd name="T72" fmla="*/ 389 w 896"/>
                <a:gd name="T73" fmla="*/ 0 h 39"/>
                <a:gd name="T74" fmla="*/ 389 w 896"/>
                <a:gd name="T75" fmla="*/ 39 h 39"/>
                <a:gd name="T76" fmla="*/ 428 w 896"/>
                <a:gd name="T77" fmla="*/ 39 h 39"/>
                <a:gd name="T78" fmla="*/ 428 w 896"/>
                <a:gd name="T79" fmla="*/ 0 h 39"/>
                <a:gd name="T80" fmla="*/ 350 w 896"/>
                <a:gd name="T81" fmla="*/ 0 h 39"/>
                <a:gd name="T82" fmla="*/ 311 w 896"/>
                <a:gd name="T83" fmla="*/ 0 h 39"/>
                <a:gd name="T84" fmla="*/ 311 w 896"/>
                <a:gd name="T85" fmla="*/ 39 h 39"/>
                <a:gd name="T86" fmla="*/ 350 w 896"/>
                <a:gd name="T87" fmla="*/ 39 h 39"/>
                <a:gd name="T88" fmla="*/ 350 w 896"/>
                <a:gd name="T89" fmla="*/ 0 h 39"/>
                <a:gd name="T90" fmla="*/ 273 w 896"/>
                <a:gd name="T91" fmla="*/ 0 h 39"/>
                <a:gd name="T92" fmla="*/ 234 w 896"/>
                <a:gd name="T93" fmla="*/ 0 h 39"/>
                <a:gd name="T94" fmla="*/ 234 w 896"/>
                <a:gd name="T95" fmla="*/ 39 h 39"/>
                <a:gd name="T96" fmla="*/ 273 w 896"/>
                <a:gd name="T97" fmla="*/ 39 h 39"/>
                <a:gd name="T98" fmla="*/ 273 w 896"/>
                <a:gd name="T99" fmla="*/ 0 h 39"/>
                <a:gd name="T100" fmla="*/ 195 w 896"/>
                <a:gd name="T101" fmla="*/ 0 h 39"/>
                <a:gd name="T102" fmla="*/ 155 w 896"/>
                <a:gd name="T103" fmla="*/ 0 h 39"/>
                <a:gd name="T104" fmla="*/ 155 w 896"/>
                <a:gd name="T105" fmla="*/ 39 h 39"/>
                <a:gd name="T106" fmla="*/ 195 w 896"/>
                <a:gd name="T107" fmla="*/ 39 h 39"/>
                <a:gd name="T108" fmla="*/ 195 w 896"/>
                <a:gd name="T109" fmla="*/ 0 h 39"/>
                <a:gd name="T110" fmla="*/ 116 w 896"/>
                <a:gd name="T111" fmla="*/ 0 h 39"/>
                <a:gd name="T112" fmla="*/ 77 w 896"/>
                <a:gd name="T113" fmla="*/ 0 h 39"/>
                <a:gd name="T114" fmla="*/ 77 w 896"/>
                <a:gd name="T115" fmla="*/ 39 h 39"/>
                <a:gd name="T116" fmla="*/ 116 w 896"/>
                <a:gd name="T117" fmla="*/ 39 h 39"/>
                <a:gd name="T118" fmla="*/ 116 w 896"/>
                <a:gd name="T1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6" h="39">
                  <a:moveTo>
                    <a:pt x="39" y="39"/>
                  </a:moveTo>
                  <a:lnTo>
                    <a:pt x="0" y="39"/>
                  </a:lnTo>
                  <a:lnTo>
                    <a:pt x="0" y="0"/>
                  </a:lnTo>
                  <a:lnTo>
                    <a:pt x="39" y="0"/>
                  </a:lnTo>
                  <a:lnTo>
                    <a:pt x="39" y="39"/>
                  </a:lnTo>
                  <a:close/>
                  <a:moveTo>
                    <a:pt x="896" y="0"/>
                  </a:moveTo>
                  <a:lnTo>
                    <a:pt x="857" y="0"/>
                  </a:lnTo>
                  <a:lnTo>
                    <a:pt x="857" y="39"/>
                  </a:lnTo>
                  <a:lnTo>
                    <a:pt x="896" y="39"/>
                  </a:lnTo>
                  <a:lnTo>
                    <a:pt x="896" y="0"/>
                  </a:lnTo>
                  <a:close/>
                  <a:moveTo>
                    <a:pt x="818" y="0"/>
                  </a:moveTo>
                  <a:lnTo>
                    <a:pt x="780" y="0"/>
                  </a:lnTo>
                  <a:lnTo>
                    <a:pt x="780" y="39"/>
                  </a:lnTo>
                  <a:lnTo>
                    <a:pt x="818" y="39"/>
                  </a:lnTo>
                  <a:lnTo>
                    <a:pt x="818" y="0"/>
                  </a:lnTo>
                  <a:close/>
                  <a:moveTo>
                    <a:pt x="741" y="0"/>
                  </a:moveTo>
                  <a:lnTo>
                    <a:pt x="702" y="0"/>
                  </a:lnTo>
                  <a:lnTo>
                    <a:pt x="702" y="39"/>
                  </a:lnTo>
                  <a:lnTo>
                    <a:pt x="741" y="39"/>
                  </a:lnTo>
                  <a:lnTo>
                    <a:pt x="741" y="0"/>
                  </a:lnTo>
                  <a:close/>
                  <a:moveTo>
                    <a:pt x="662" y="0"/>
                  </a:moveTo>
                  <a:lnTo>
                    <a:pt x="623" y="0"/>
                  </a:lnTo>
                  <a:lnTo>
                    <a:pt x="623" y="39"/>
                  </a:lnTo>
                  <a:lnTo>
                    <a:pt x="662" y="39"/>
                  </a:lnTo>
                  <a:lnTo>
                    <a:pt x="662" y="0"/>
                  </a:lnTo>
                  <a:close/>
                  <a:moveTo>
                    <a:pt x="584" y="0"/>
                  </a:moveTo>
                  <a:lnTo>
                    <a:pt x="545" y="0"/>
                  </a:lnTo>
                  <a:lnTo>
                    <a:pt x="545" y="39"/>
                  </a:lnTo>
                  <a:lnTo>
                    <a:pt x="584" y="39"/>
                  </a:lnTo>
                  <a:lnTo>
                    <a:pt x="584" y="0"/>
                  </a:lnTo>
                  <a:close/>
                  <a:moveTo>
                    <a:pt x="507" y="0"/>
                  </a:moveTo>
                  <a:lnTo>
                    <a:pt x="468" y="0"/>
                  </a:lnTo>
                  <a:lnTo>
                    <a:pt x="468" y="39"/>
                  </a:lnTo>
                  <a:lnTo>
                    <a:pt x="507" y="39"/>
                  </a:lnTo>
                  <a:lnTo>
                    <a:pt x="507" y="0"/>
                  </a:lnTo>
                  <a:close/>
                  <a:moveTo>
                    <a:pt x="428" y="0"/>
                  </a:moveTo>
                  <a:lnTo>
                    <a:pt x="389" y="0"/>
                  </a:lnTo>
                  <a:lnTo>
                    <a:pt x="389" y="39"/>
                  </a:lnTo>
                  <a:lnTo>
                    <a:pt x="428" y="39"/>
                  </a:lnTo>
                  <a:lnTo>
                    <a:pt x="428" y="0"/>
                  </a:lnTo>
                  <a:close/>
                  <a:moveTo>
                    <a:pt x="350" y="0"/>
                  </a:moveTo>
                  <a:lnTo>
                    <a:pt x="311" y="0"/>
                  </a:lnTo>
                  <a:lnTo>
                    <a:pt x="311" y="39"/>
                  </a:lnTo>
                  <a:lnTo>
                    <a:pt x="350" y="39"/>
                  </a:lnTo>
                  <a:lnTo>
                    <a:pt x="350" y="0"/>
                  </a:lnTo>
                  <a:close/>
                  <a:moveTo>
                    <a:pt x="273" y="0"/>
                  </a:moveTo>
                  <a:lnTo>
                    <a:pt x="234" y="0"/>
                  </a:lnTo>
                  <a:lnTo>
                    <a:pt x="234" y="39"/>
                  </a:lnTo>
                  <a:lnTo>
                    <a:pt x="273" y="39"/>
                  </a:lnTo>
                  <a:lnTo>
                    <a:pt x="273" y="0"/>
                  </a:lnTo>
                  <a:close/>
                  <a:moveTo>
                    <a:pt x="195" y="0"/>
                  </a:moveTo>
                  <a:lnTo>
                    <a:pt x="155" y="0"/>
                  </a:lnTo>
                  <a:lnTo>
                    <a:pt x="155" y="39"/>
                  </a:lnTo>
                  <a:lnTo>
                    <a:pt x="195" y="39"/>
                  </a:lnTo>
                  <a:lnTo>
                    <a:pt x="195" y="0"/>
                  </a:lnTo>
                  <a:close/>
                  <a:moveTo>
                    <a:pt x="116" y="0"/>
                  </a:moveTo>
                  <a:lnTo>
                    <a:pt x="77" y="0"/>
                  </a:lnTo>
                  <a:lnTo>
                    <a:pt x="77" y="39"/>
                  </a:lnTo>
                  <a:lnTo>
                    <a:pt x="116" y="39"/>
                  </a:lnTo>
                  <a:lnTo>
                    <a:pt x="1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21" name="arrow cycle"/>
            <p:cNvSpPr>
              <a:spLocks noChangeAspect="1" noEditPoints="1"/>
            </p:cNvSpPr>
            <p:nvPr/>
          </p:nvSpPr>
          <p:spPr bwMode="auto">
            <a:xfrm rot="11880000">
              <a:off x="7240262" y="2525008"/>
              <a:ext cx="2460673" cy="2183106"/>
            </a:xfrm>
            <a:custGeom>
              <a:avLst/>
              <a:gdLst>
                <a:gd name="T0" fmla="*/ 238 w 529"/>
                <a:gd name="T1" fmla="*/ 1 h 469"/>
                <a:gd name="T2" fmla="*/ 185 w 529"/>
                <a:gd name="T3" fmla="*/ 100 h 469"/>
                <a:gd name="T4" fmla="*/ 165 w 529"/>
                <a:gd name="T5" fmla="*/ 63 h 469"/>
                <a:gd name="T6" fmla="*/ 158 w 529"/>
                <a:gd name="T7" fmla="*/ 67 h 469"/>
                <a:gd name="T8" fmla="*/ 70 w 529"/>
                <a:gd name="T9" fmla="*/ 164 h 469"/>
                <a:gd name="T10" fmla="*/ 69 w 529"/>
                <a:gd name="T11" fmla="*/ 165 h 469"/>
                <a:gd name="T12" fmla="*/ 55 w 529"/>
                <a:gd name="T13" fmla="*/ 256 h 469"/>
                <a:gd name="T14" fmla="*/ 55 w 529"/>
                <a:gd name="T15" fmla="*/ 256 h 469"/>
                <a:gd name="T16" fmla="*/ 55 w 529"/>
                <a:gd name="T17" fmla="*/ 257 h 469"/>
                <a:gd name="T18" fmla="*/ 58 w 529"/>
                <a:gd name="T19" fmla="*/ 273 h 469"/>
                <a:gd name="T20" fmla="*/ 58 w 529"/>
                <a:gd name="T21" fmla="*/ 274 h 469"/>
                <a:gd name="T22" fmla="*/ 58 w 529"/>
                <a:gd name="T23" fmla="*/ 277 h 469"/>
                <a:gd name="T24" fmla="*/ 61 w 529"/>
                <a:gd name="T25" fmla="*/ 290 h 469"/>
                <a:gd name="T26" fmla="*/ 62 w 529"/>
                <a:gd name="T27" fmla="*/ 292 h 469"/>
                <a:gd name="T28" fmla="*/ 63 w 529"/>
                <a:gd name="T29" fmla="*/ 296 h 469"/>
                <a:gd name="T30" fmla="*/ 68 w 529"/>
                <a:gd name="T31" fmla="*/ 309 h 469"/>
                <a:gd name="T32" fmla="*/ 68 w 529"/>
                <a:gd name="T33" fmla="*/ 310 h 469"/>
                <a:gd name="T34" fmla="*/ 70 w 529"/>
                <a:gd name="T35" fmla="*/ 314 h 469"/>
                <a:gd name="T36" fmla="*/ 75 w 529"/>
                <a:gd name="T37" fmla="*/ 325 h 469"/>
                <a:gd name="T38" fmla="*/ 77 w 529"/>
                <a:gd name="T39" fmla="*/ 329 h 469"/>
                <a:gd name="T40" fmla="*/ 158 w 529"/>
                <a:gd name="T41" fmla="*/ 417 h 469"/>
                <a:gd name="T42" fmla="*/ 261 w 529"/>
                <a:gd name="T43" fmla="*/ 444 h 469"/>
                <a:gd name="T44" fmla="*/ 274 w 529"/>
                <a:gd name="T45" fmla="*/ 444 h 469"/>
                <a:gd name="T46" fmla="*/ 260 w 529"/>
                <a:gd name="T47" fmla="*/ 469 h 469"/>
                <a:gd name="T48" fmla="*/ 149 w 529"/>
                <a:gd name="T49" fmla="*/ 438 h 469"/>
                <a:gd name="T50" fmla="*/ 144 w 529"/>
                <a:gd name="T51" fmla="*/ 436 h 469"/>
                <a:gd name="T52" fmla="*/ 53 w 529"/>
                <a:gd name="T53" fmla="*/ 132 h 469"/>
                <a:gd name="T54" fmla="*/ 238 w 529"/>
                <a:gd name="T55" fmla="*/ 1 h 469"/>
                <a:gd name="T56" fmla="*/ 476 w 529"/>
                <a:gd name="T57" fmla="*/ 337 h 469"/>
                <a:gd name="T58" fmla="*/ 386 w 529"/>
                <a:gd name="T59" fmla="*/ 33 h 469"/>
                <a:gd name="T60" fmla="*/ 381 w 529"/>
                <a:gd name="T61" fmla="*/ 30 h 469"/>
                <a:gd name="T62" fmla="*/ 270 w 529"/>
                <a:gd name="T63" fmla="*/ 0 h 469"/>
                <a:gd name="T64" fmla="*/ 256 w 529"/>
                <a:gd name="T65" fmla="*/ 25 h 469"/>
                <a:gd name="T66" fmla="*/ 268 w 529"/>
                <a:gd name="T67" fmla="*/ 25 h 469"/>
                <a:gd name="T68" fmla="*/ 371 w 529"/>
                <a:gd name="T69" fmla="*/ 52 h 469"/>
                <a:gd name="T70" fmla="*/ 453 w 529"/>
                <a:gd name="T71" fmla="*/ 139 h 469"/>
                <a:gd name="T72" fmla="*/ 455 w 529"/>
                <a:gd name="T73" fmla="*/ 144 h 469"/>
                <a:gd name="T74" fmla="*/ 460 w 529"/>
                <a:gd name="T75" fmla="*/ 154 h 469"/>
                <a:gd name="T76" fmla="*/ 462 w 529"/>
                <a:gd name="T77" fmla="*/ 159 h 469"/>
                <a:gd name="T78" fmla="*/ 462 w 529"/>
                <a:gd name="T79" fmla="*/ 159 h 469"/>
                <a:gd name="T80" fmla="*/ 466 w 529"/>
                <a:gd name="T81" fmla="*/ 172 h 469"/>
                <a:gd name="T82" fmla="*/ 468 w 529"/>
                <a:gd name="T83" fmla="*/ 176 h 469"/>
                <a:gd name="T84" fmla="*/ 468 w 529"/>
                <a:gd name="T85" fmla="*/ 178 h 469"/>
                <a:gd name="T86" fmla="*/ 471 w 529"/>
                <a:gd name="T87" fmla="*/ 192 h 469"/>
                <a:gd name="T88" fmla="*/ 472 w 529"/>
                <a:gd name="T89" fmla="*/ 195 h 469"/>
                <a:gd name="T90" fmla="*/ 472 w 529"/>
                <a:gd name="T91" fmla="*/ 196 h 469"/>
                <a:gd name="T92" fmla="*/ 474 w 529"/>
                <a:gd name="T93" fmla="*/ 211 h 469"/>
                <a:gd name="T94" fmla="*/ 474 w 529"/>
                <a:gd name="T95" fmla="*/ 212 h 469"/>
                <a:gd name="T96" fmla="*/ 474 w 529"/>
                <a:gd name="T97" fmla="*/ 213 h 469"/>
                <a:gd name="T98" fmla="*/ 460 w 529"/>
                <a:gd name="T99" fmla="*/ 304 h 469"/>
                <a:gd name="T100" fmla="*/ 460 w 529"/>
                <a:gd name="T101" fmla="*/ 304 h 469"/>
                <a:gd name="T102" fmla="*/ 372 w 529"/>
                <a:gd name="T103" fmla="*/ 402 h 469"/>
                <a:gd name="T104" fmla="*/ 365 w 529"/>
                <a:gd name="T105" fmla="*/ 405 h 469"/>
                <a:gd name="T106" fmla="*/ 345 w 529"/>
                <a:gd name="T107" fmla="*/ 368 h 469"/>
                <a:gd name="T108" fmla="*/ 291 w 529"/>
                <a:gd name="T109" fmla="*/ 468 h 469"/>
                <a:gd name="T110" fmla="*/ 476 w 529"/>
                <a:gd name="T111" fmla="*/ 33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9" h="469">
                  <a:moveTo>
                    <a:pt x="238" y="1"/>
                  </a:moveTo>
                  <a:cubicBezTo>
                    <a:pt x="185" y="100"/>
                    <a:pt x="185" y="100"/>
                    <a:pt x="185" y="100"/>
                  </a:cubicBezTo>
                  <a:cubicBezTo>
                    <a:pt x="165" y="63"/>
                    <a:pt x="165" y="63"/>
                    <a:pt x="165" y="63"/>
                  </a:cubicBezTo>
                  <a:cubicBezTo>
                    <a:pt x="158" y="67"/>
                    <a:pt x="158" y="67"/>
                    <a:pt x="158" y="67"/>
                  </a:cubicBezTo>
                  <a:cubicBezTo>
                    <a:pt x="118" y="88"/>
                    <a:pt x="87" y="122"/>
                    <a:pt x="70" y="164"/>
                  </a:cubicBezTo>
                  <a:cubicBezTo>
                    <a:pt x="69" y="165"/>
                    <a:pt x="69" y="165"/>
                    <a:pt x="69" y="165"/>
                  </a:cubicBezTo>
                  <a:cubicBezTo>
                    <a:pt x="58" y="193"/>
                    <a:pt x="53" y="225"/>
                    <a:pt x="55" y="256"/>
                  </a:cubicBezTo>
                  <a:cubicBezTo>
                    <a:pt x="55" y="256"/>
                    <a:pt x="55" y="256"/>
                    <a:pt x="55" y="256"/>
                  </a:cubicBezTo>
                  <a:cubicBezTo>
                    <a:pt x="55" y="256"/>
                    <a:pt x="55" y="257"/>
                    <a:pt x="55" y="257"/>
                  </a:cubicBezTo>
                  <a:cubicBezTo>
                    <a:pt x="56" y="262"/>
                    <a:pt x="57" y="267"/>
                    <a:pt x="58" y="273"/>
                  </a:cubicBezTo>
                  <a:cubicBezTo>
                    <a:pt x="58" y="274"/>
                    <a:pt x="58" y="274"/>
                    <a:pt x="58" y="274"/>
                  </a:cubicBezTo>
                  <a:cubicBezTo>
                    <a:pt x="58" y="275"/>
                    <a:pt x="58" y="276"/>
                    <a:pt x="58" y="277"/>
                  </a:cubicBezTo>
                  <a:cubicBezTo>
                    <a:pt x="59" y="281"/>
                    <a:pt x="60" y="285"/>
                    <a:pt x="61" y="290"/>
                  </a:cubicBezTo>
                  <a:cubicBezTo>
                    <a:pt x="62" y="292"/>
                    <a:pt x="62" y="292"/>
                    <a:pt x="62" y="292"/>
                  </a:cubicBezTo>
                  <a:cubicBezTo>
                    <a:pt x="62" y="293"/>
                    <a:pt x="63" y="295"/>
                    <a:pt x="63" y="296"/>
                  </a:cubicBezTo>
                  <a:cubicBezTo>
                    <a:pt x="64" y="300"/>
                    <a:pt x="66" y="304"/>
                    <a:pt x="68" y="309"/>
                  </a:cubicBezTo>
                  <a:cubicBezTo>
                    <a:pt x="68" y="310"/>
                    <a:pt x="68" y="310"/>
                    <a:pt x="68" y="310"/>
                  </a:cubicBezTo>
                  <a:cubicBezTo>
                    <a:pt x="68" y="311"/>
                    <a:pt x="69" y="313"/>
                    <a:pt x="70" y="314"/>
                  </a:cubicBezTo>
                  <a:cubicBezTo>
                    <a:pt x="71" y="318"/>
                    <a:pt x="73" y="321"/>
                    <a:pt x="75" y="325"/>
                  </a:cubicBezTo>
                  <a:cubicBezTo>
                    <a:pt x="75" y="326"/>
                    <a:pt x="76" y="328"/>
                    <a:pt x="77" y="329"/>
                  </a:cubicBezTo>
                  <a:cubicBezTo>
                    <a:pt x="95" y="368"/>
                    <a:pt x="124" y="399"/>
                    <a:pt x="158" y="417"/>
                  </a:cubicBezTo>
                  <a:cubicBezTo>
                    <a:pt x="163" y="420"/>
                    <a:pt x="200" y="444"/>
                    <a:pt x="261" y="444"/>
                  </a:cubicBezTo>
                  <a:cubicBezTo>
                    <a:pt x="266" y="444"/>
                    <a:pt x="270" y="444"/>
                    <a:pt x="274" y="444"/>
                  </a:cubicBezTo>
                  <a:cubicBezTo>
                    <a:pt x="260" y="469"/>
                    <a:pt x="260" y="469"/>
                    <a:pt x="260" y="469"/>
                  </a:cubicBezTo>
                  <a:cubicBezTo>
                    <a:pt x="221" y="468"/>
                    <a:pt x="182" y="457"/>
                    <a:pt x="149" y="438"/>
                  </a:cubicBezTo>
                  <a:cubicBezTo>
                    <a:pt x="144" y="436"/>
                    <a:pt x="144" y="436"/>
                    <a:pt x="144" y="436"/>
                  </a:cubicBezTo>
                  <a:cubicBezTo>
                    <a:pt x="40" y="374"/>
                    <a:pt x="0" y="241"/>
                    <a:pt x="53" y="132"/>
                  </a:cubicBezTo>
                  <a:cubicBezTo>
                    <a:pt x="88" y="59"/>
                    <a:pt x="159" y="10"/>
                    <a:pt x="238" y="1"/>
                  </a:cubicBezTo>
                  <a:close/>
                  <a:moveTo>
                    <a:pt x="476" y="337"/>
                  </a:moveTo>
                  <a:cubicBezTo>
                    <a:pt x="529" y="227"/>
                    <a:pt x="490" y="95"/>
                    <a:pt x="386" y="33"/>
                  </a:cubicBezTo>
                  <a:cubicBezTo>
                    <a:pt x="381" y="30"/>
                    <a:pt x="381" y="30"/>
                    <a:pt x="381" y="30"/>
                  </a:cubicBezTo>
                  <a:cubicBezTo>
                    <a:pt x="347" y="11"/>
                    <a:pt x="309" y="1"/>
                    <a:pt x="270" y="0"/>
                  </a:cubicBezTo>
                  <a:cubicBezTo>
                    <a:pt x="256" y="25"/>
                    <a:pt x="256" y="25"/>
                    <a:pt x="256" y="25"/>
                  </a:cubicBezTo>
                  <a:cubicBezTo>
                    <a:pt x="259" y="25"/>
                    <a:pt x="263" y="25"/>
                    <a:pt x="268" y="25"/>
                  </a:cubicBezTo>
                  <a:cubicBezTo>
                    <a:pt x="329" y="25"/>
                    <a:pt x="366" y="48"/>
                    <a:pt x="371" y="52"/>
                  </a:cubicBezTo>
                  <a:cubicBezTo>
                    <a:pt x="405" y="69"/>
                    <a:pt x="434" y="100"/>
                    <a:pt x="453" y="139"/>
                  </a:cubicBezTo>
                  <a:cubicBezTo>
                    <a:pt x="454" y="141"/>
                    <a:pt x="454" y="142"/>
                    <a:pt x="455" y="144"/>
                  </a:cubicBezTo>
                  <a:cubicBezTo>
                    <a:pt x="457" y="147"/>
                    <a:pt x="458" y="151"/>
                    <a:pt x="460" y="154"/>
                  </a:cubicBezTo>
                  <a:cubicBezTo>
                    <a:pt x="461" y="156"/>
                    <a:pt x="461" y="157"/>
                    <a:pt x="462" y="159"/>
                  </a:cubicBezTo>
                  <a:cubicBezTo>
                    <a:pt x="462" y="159"/>
                    <a:pt x="462" y="159"/>
                    <a:pt x="462" y="159"/>
                  </a:cubicBezTo>
                  <a:cubicBezTo>
                    <a:pt x="464" y="165"/>
                    <a:pt x="465" y="169"/>
                    <a:pt x="466" y="172"/>
                  </a:cubicBezTo>
                  <a:cubicBezTo>
                    <a:pt x="467" y="174"/>
                    <a:pt x="467" y="175"/>
                    <a:pt x="468" y="176"/>
                  </a:cubicBezTo>
                  <a:cubicBezTo>
                    <a:pt x="468" y="178"/>
                    <a:pt x="468" y="178"/>
                    <a:pt x="468" y="178"/>
                  </a:cubicBezTo>
                  <a:cubicBezTo>
                    <a:pt x="470" y="184"/>
                    <a:pt x="471" y="188"/>
                    <a:pt x="471" y="192"/>
                  </a:cubicBezTo>
                  <a:cubicBezTo>
                    <a:pt x="471" y="193"/>
                    <a:pt x="472" y="194"/>
                    <a:pt x="472" y="195"/>
                  </a:cubicBezTo>
                  <a:cubicBezTo>
                    <a:pt x="472" y="196"/>
                    <a:pt x="472" y="196"/>
                    <a:pt x="472" y="196"/>
                  </a:cubicBezTo>
                  <a:cubicBezTo>
                    <a:pt x="473" y="202"/>
                    <a:pt x="474" y="207"/>
                    <a:pt x="474" y="211"/>
                  </a:cubicBezTo>
                  <a:cubicBezTo>
                    <a:pt x="474" y="212"/>
                    <a:pt x="474" y="212"/>
                    <a:pt x="474" y="212"/>
                  </a:cubicBezTo>
                  <a:cubicBezTo>
                    <a:pt x="474" y="213"/>
                    <a:pt x="474" y="213"/>
                    <a:pt x="474" y="213"/>
                  </a:cubicBezTo>
                  <a:cubicBezTo>
                    <a:pt x="477" y="244"/>
                    <a:pt x="472" y="275"/>
                    <a:pt x="460" y="304"/>
                  </a:cubicBezTo>
                  <a:cubicBezTo>
                    <a:pt x="460" y="304"/>
                    <a:pt x="460" y="304"/>
                    <a:pt x="460" y="304"/>
                  </a:cubicBezTo>
                  <a:cubicBezTo>
                    <a:pt x="443" y="346"/>
                    <a:pt x="411" y="381"/>
                    <a:pt x="372" y="402"/>
                  </a:cubicBezTo>
                  <a:cubicBezTo>
                    <a:pt x="365" y="405"/>
                    <a:pt x="365" y="405"/>
                    <a:pt x="365" y="405"/>
                  </a:cubicBezTo>
                  <a:cubicBezTo>
                    <a:pt x="345" y="368"/>
                    <a:pt x="345" y="368"/>
                    <a:pt x="345" y="368"/>
                  </a:cubicBezTo>
                  <a:cubicBezTo>
                    <a:pt x="291" y="468"/>
                    <a:pt x="291" y="468"/>
                    <a:pt x="291" y="468"/>
                  </a:cubicBezTo>
                  <a:cubicBezTo>
                    <a:pt x="371" y="459"/>
                    <a:pt x="441" y="409"/>
                    <a:pt x="476" y="337"/>
                  </a:cubicBezTo>
                  <a:close/>
                </a:path>
              </a:pathLst>
            </a:custGeom>
            <a:solidFill>
              <a:schemeClr val="accent2"/>
            </a:solidFill>
            <a:ln>
              <a:noFill/>
            </a:ln>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sp>
        <p:nvSpPr>
          <p:cNvPr id="422" name="grey circle"/>
          <p:cNvSpPr/>
          <p:nvPr/>
        </p:nvSpPr>
        <p:spPr bwMode="auto">
          <a:xfrm>
            <a:off x="6760676" y="846170"/>
            <a:ext cx="4857527" cy="4859763"/>
          </a:xfrm>
          <a:prstGeom prst="ellipse">
            <a:avLst/>
          </a:prstGeom>
          <a:noFill/>
          <a:ln w="142875">
            <a:solidFill>
              <a:schemeClr val="bg2">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7708" tIns="38854" rIns="77708" bIns="38854" numCol="1" rtlCol="0" anchor="ctr" anchorCtr="0" compatLnSpc="1">
            <a:prstTxWarp prst="textNoShape">
              <a:avLst/>
            </a:prstTxWarp>
          </a:bodyPr>
          <a:lstStyle/>
          <a:p>
            <a:pPr algn="ctr" defTabSz="776873" fontAlgn="base">
              <a:lnSpc>
                <a:spcPct val="90000"/>
              </a:lnSpc>
              <a:spcBef>
                <a:spcPct val="0"/>
              </a:spcBef>
              <a:spcAft>
                <a:spcPct val="0"/>
              </a:spcAft>
            </a:pPr>
            <a:endParaRPr lang="en-US" sz="1666" spc="-43" dirty="0">
              <a:gradFill>
                <a:gsLst>
                  <a:gs pos="0">
                    <a:srgbClr val="EFEFEF"/>
                  </a:gs>
                  <a:gs pos="100000">
                    <a:srgbClr val="EFEFEF"/>
                  </a:gs>
                </a:gsLst>
                <a:lin ang="5400000" scaled="0"/>
              </a:gradFill>
            </a:endParaRPr>
          </a:p>
        </p:txBody>
      </p:sp>
      <p:grpSp>
        <p:nvGrpSpPr>
          <p:cNvPr id="423" name="identity"/>
          <p:cNvGrpSpPr/>
          <p:nvPr/>
        </p:nvGrpSpPr>
        <p:grpSpPr>
          <a:xfrm>
            <a:off x="6455559" y="2489613"/>
            <a:ext cx="714298" cy="700483"/>
            <a:chOff x="5236199" y="2525674"/>
            <a:chExt cx="840390" cy="823755"/>
          </a:xfrm>
        </p:grpSpPr>
        <p:sp>
          <p:nvSpPr>
            <p:cNvPr id="424" name="TextBox 423"/>
            <p:cNvSpPr txBox="1"/>
            <p:nvPr/>
          </p:nvSpPr>
          <p:spPr>
            <a:xfrm>
              <a:off x="5236199" y="2976958"/>
              <a:ext cx="840390" cy="372471"/>
            </a:xfrm>
            <a:prstGeom prst="rect">
              <a:avLst/>
            </a:prstGeom>
            <a:noFill/>
          </p:spPr>
          <p:txBody>
            <a:bodyPr wrap="none" lIns="0" tIns="44810" rIns="0" bIns="0" rtlCol="0" anchor="t" anchorCtr="0">
              <a:spAutoFit/>
            </a:bodyPr>
            <a:lstStyle>
              <a:defPPr>
                <a:defRPr lang="en-US"/>
              </a:defPPr>
              <a:lvl1pPr algn="ctr" defTabSz="731513">
                <a:defRPr sz="2000">
                  <a:solidFill>
                    <a:schemeClr val="tx1">
                      <a:lumMod val="95000"/>
                      <a:lumOff val="5000"/>
                      <a:alpha val="99000"/>
                    </a:schemeClr>
                  </a:solidFill>
                  <a:ea typeface="Segoe UI" pitchFamily="34" charset="0"/>
                  <a:cs typeface="Segoe UI" pitchFamily="34" charset="0"/>
                </a:defRPr>
              </a:lvl1pPr>
            </a:lstStyle>
            <a:p>
              <a:pPr algn="l" defTabSz="517937">
                <a:lnSpc>
                  <a:spcPct val="90000"/>
                </a:lnSpc>
              </a:pPr>
              <a:r>
                <a:rPr lang="en-US" sz="1960" b="1" spc="-60" dirty="0">
                  <a:solidFill>
                    <a:srgbClr val="00188F"/>
                  </a:solidFill>
                  <a:latin typeface="Segoe UI Light"/>
                </a:rPr>
                <a:t>Identity</a:t>
              </a:r>
            </a:p>
          </p:txBody>
        </p:sp>
        <p:sp>
          <p:nvSpPr>
            <p:cNvPr id="425" name="Freeform 27"/>
            <p:cNvSpPr>
              <a:spLocks noChangeAspect="1" noEditPoints="1"/>
            </p:cNvSpPr>
            <p:nvPr/>
          </p:nvSpPr>
          <p:spPr bwMode="auto">
            <a:xfrm>
              <a:off x="5481075" y="2525674"/>
              <a:ext cx="385809" cy="427654"/>
            </a:xfrm>
            <a:custGeom>
              <a:avLst/>
              <a:gdLst>
                <a:gd name="T0" fmla="*/ 129 w 355"/>
                <a:gd name="T1" fmla="*/ 67 h 394"/>
                <a:gd name="T2" fmla="*/ 17 w 355"/>
                <a:gd name="T3" fmla="*/ 253 h 394"/>
                <a:gd name="T4" fmla="*/ 158 w 355"/>
                <a:gd name="T5" fmla="*/ 332 h 394"/>
                <a:gd name="T6" fmla="*/ 249 w 355"/>
                <a:gd name="T7" fmla="*/ 179 h 394"/>
                <a:gd name="T8" fmla="*/ 139 w 355"/>
                <a:gd name="T9" fmla="*/ 118 h 394"/>
                <a:gd name="T10" fmla="*/ 68 w 355"/>
                <a:gd name="T11" fmla="*/ 237 h 394"/>
                <a:gd name="T12" fmla="*/ 147 w 355"/>
                <a:gd name="T13" fmla="*/ 281 h 394"/>
                <a:gd name="T14" fmla="*/ 198 w 355"/>
                <a:gd name="T15" fmla="*/ 195 h 394"/>
                <a:gd name="T16" fmla="*/ 150 w 355"/>
                <a:gd name="T17" fmla="*/ 169 h 394"/>
                <a:gd name="T18" fmla="*/ 120 w 355"/>
                <a:gd name="T19" fmla="*/ 220 h 394"/>
                <a:gd name="T20" fmla="*/ 136 w 355"/>
                <a:gd name="T21" fmla="*/ 229 h 394"/>
                <a:gd name="T22" fmla="*/ 147 w 355"/>
                <a:gd name="T23" fmla="*/ 211 h 394"/>
                <a:gd name="T24" fmla="*/ 156 w 355"/>
                <a:gd name="T25" fmla="*/ 195 h 394"/>
                <a:gd name="T26" fmla="*/ 170 w 355"/>
                <a:gd name="T27" fmla="*/ 204 h 394"/>
                <a:gd name="T28" fmla="*/ 141 w 355"/>
                <a:gd name="T29" fmla="*/ 254 h 394"/>
                <a:gd name="T30" fmla="*/ 96 w 355"/>
                <a:gd name="T31" fmla="*/ 228 h 394"/>
                <a:gd name="T32" fmla="*/ 145 w 355"/>
                <a:gd name="T33" fmla="*/ 144 h 394"/>
                <a:gd name="T34" fmla="*/ 222 w 355"/>
                <a:gd name="T35" fmla="*/ 188 h 394"/>
                <a:gd name="T36" fmla="*/ 152 w 355"/>
                <a:gd name="T37" fmla="*/ 305 h 394"/>
                <a:gd name="T38" fmla="*/ 44 w 355"/>
                <a:gd name="T39" fmla="*/ 245 h 394"/>
                <a:gd name="T40" fmla="*/ 134 w 355"/>
                <a:gd name="T41" fmla="*/ 93 h 394"/>
                <a:gd name="T42" fmla="*/ 272 w 355"/>
                <a:gd name="T43" fmla="*/ 171 h 394"/>
                <a:gd name="T44" fmla="*/ 163 w 355"/>
                <a:gd name="T45" fmla="*/ 356 h 394"/>
                <a:gd name="T46" fmla="*/ 91 w 355"/>
                <a:gd name="T47" fmla="*/ 360 h 394"/>
                <a:gd name="T48" fmla="*/ 79 w 355"/>
                <a:gd name="T49" fmla="*/ 362 h 394"/>
                <a:gd name="T50" fmla="*/ 73 w 355"/>
                <a:gd name="T51" fmla="*/ 371 h 394"/>
                <a:gd name="T52" fmla="*/ 73 w 355"/>
                <a:gd name="T53" fmla="*/ 378 h 394"/>
                <a:gd name="T54" fmla="*/ 82 w 355"/>
                <a:gd name="T55" fmla="*/ 387 h 394"/>
                <a:gd name="T56" fmla="*/ 168 w 355"/>
                <a:gd name="T57" fmla="*/ 383 h 394"/>
                <a:gd name="T58" fmla="*/ 300 w 355"/>
                <a:gd name="T59" fmla="*/ 162 h 394"/>
                <a:gd name="T60" fmla="*/ 129 w 355"/>
                <a:gd name="T61" fmla="*/ 67 h 394"/>
                <a:gd name="T62" fmla="*/ 353 w 355"/>
                <a:gd name="T63" fmla="*/ 142 h 394"/>
                <a:gd name="T64" fmla="*/ 271 w 355"/>
                <a:gd name="T65" fmla="*/ 28 h 394"/>
                <a:gd name="T66" fmla="*/ 127 w 355"/>
                <a:gd name="T67" fmla="*/ 16 h 394"/>
                <a:gd name="T68" fmla="*/ 116 w 355"/>
                <a:gd name="T69" fmla="*/ 34 h 394"/>
                <a:gd name="T70" fmla="*/ 133 w 355"/>
                <a:gd name="T71" fmla="*/ 43 h 394"/>
                <a:gd name="T72" fmla="*/ 255 w 355"/>
                <a:gd name="T73" fmla="*/ 53 h 394"/>
                <a:gd name="T74" fmla="*/ 326 w 355"/>
                <a:gd name="T75" fmla="*/ 151 h 394"/>
                <a:gd name="T76" fmla="*/ 338 w 355"/>
                <a:gd name="T77" fmla="*/ 160 h 394"/>
                <a:gd name="T78" fmla="*/ 342 w 355"/>
                <a:gd name="T79" fmla="*/ 160 h 394"/>
                <a:gd name="T80" fmla="*/ 353 w 355"/>
                <a:gd name="T81" fmla="*/ 14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5" h="394">
                  <a:moveTo>
                    <a:pt x="129" y="67"/>
                  </a:moveTo>
                  <a:cubicBezTo>
                    <a:pt x="50" y="92"/>
                    <a:pt x="0" y="175"/>
                    <a:pt x="17" y="253"/>
                  </a:cubicBezTo>
                  <a:cubicBezTo>
                    <a:pt x="30" y="317"/>
                    <a:pt x="93" y="353"/>
                    <a:pt x="158" y="332"/>
                  </a:cubicBezTo>
                  <a:cubicBezTo>
                    <a:pt x="222" y="311"/>
                    <a:pt x="263" y="243"/>
                    <a:pt x="249" y="179"/>
                  </a:cubicBezTo>
                  <a:cubicBezTo>
                    <a:pt x="239" y="129"/>
                    <a:pt x="189" y="101"/>
                    <a:pt x="139" y="118"/>
                  </a:cubicBezTo>
                  <a:cubicBezTo>
                    <a:pt x="90" y="133"/>
                    <a:pt x="58" y="187"/>
                    <a:pt x="68" y="237"/>
                  </a:cubicBezTo>
                  <a:cubicBezTo>
                    <a:pt x="76" y="273"/>
                    <a:pt x="111" y="292"/>
                    <a:pt x="147" y="281"/>
                  </a:cubicBezTo>
                  <a:cubicBezTo>
                    <a:pt x="183" y="270"/>
                    <a:pt x="205" y="231"/>
                    <a:pt x="198" y="195"/>
                  </a:cubicBezTo>
                  <a:cubicBezTo>
                    <a:pt x="193" y="173"/>
                    <a:pt x="172" y="161"/>
                    <a:pt x="150" y="169"/>
                  </a:cubicBezTo>
                  <a:cubicBezTo>
                    <a:pt x="129" y="175"/>
                    <a:pt x="115" y="199"/>
                    <a:pt x="120" y="220"/>
                  </a:cubicBezTo>
                  <a:cubicBezTo>
                    <a:pt x="121" y="228"/>
                    <a:pt x="128" y="232"/>
                    <a:pt x="136" y="229"/>
                  </a:cubicBezTo>
                  <a:cubicBezTo>
                    <a:pt x="144" y="226"/>
                    <a:pt x="149" y="219"/>
                    <a:pt x="147" y="211"/>
                  </a:cubicBezTo>
                  <a:cubicBezTo>
                    <a:pt x="146" y="205"/>
                    <a:pt x="150" y="197"/>
                    <a:pt x="156" y="195"/>
                  </a:cubicBezTo>
                  <a:cubicBezTo>
                    <a:pt x="162" y="193"/>
                    <a:pt x="169" y="197"/>
                    <a:pt x="170" y="204"/>
                  </a:cubicBezTo>
                  <a:cubicBezTo>
                    <a:pt x="175" y="225"/>
                    <a:pt x="162" y="248"/>
                    <a:pt x="141" y="254"/>
                  </a:cubicBezTo>
                  <a:cubicBezTo>
                    <a:pt x="121" y="261"/>
                    <a:pt x="100" y="249"/>
                    <a:pt x="96" y="228"/>
                  </a:cubicBezTo>
                  <a:cubicBezTo>
                    <a:pt x="88" y="193"/>
                    <a:pt x="111" y="155"/>
                    <a:pt x="145" y="144"/>
                  </a:cubicBezTo>
                  <a:cubicBezTo>
                    <a:pt x="180" y="133"/>
                    <a:pt x="214" y="153"/>
                    <a:pt x="222" y="188"/>
                  </a:cubicBezTo>
                  <a:cubicBezTo>
                    <a:pt x="232" y="237"/>
                    <a:pt x="201" y="289"/>
                    <a:pt x="152" y="305"/>
                  </a:cubicBezTo>
                  <a:cubicBezTo>
                    <a:pt x="103" y="321"/>
                    <a:pt x="55" y="294"/>
                    <a:pt x="44" y="245"/>
                  </a:cubicBezTo>
                  <a:cubicBezTo>
                    <a:pt x="31" y="181"/>
                    <a:pt x="71" y="114"/>
                    <a:pt x="134" y="93"/>
                  </a:cubicBezTo>
                  <a:cubicBezTo>
                    <a:pt x="197" y="73"/>
                    <a:pt x="259" y="108"/>
                    <a:pt x="272" y="171"/>
                  </a:cubicBezTo>
                  <a:cubicBezTo>
                    <a:pt x="289" y="249"/>
                    <a:pt x="239" y="332"/>
                    <a:pt x="163" y="356"/>
                  </a:cubicBezTo>
                  <a:cubicBezTo>
                    <a:pt x="140" y="364"/>
                    <a:pt x="115" y="365"/>
                    <a:pt x="91" y="360"/>
                  </a:cubicBezTo>
                  <a:cubicBezTo>
                    <a:pt x="87" y="359"/>
                    <a:pt x="83" y="360"/>
                    <a:pt x="79" y="362"/>
                  </a:cubicBezTo>
                  <a:cubicBezTo>
                    <a:pt x="76" y="364"/>
                    <a:pt x="74" y="367"/>
                    <a:pt x="73" y="371"/>
                  </a:cubicBezTo>
                  <a:cubicBezTo>
                    <a:pt x="72" y="373"/>
                    <a:pt x="72" y="375"/>
                    <a:pt x="73" y="378"/>
                  </a:cubicBezTo>
                  <a:cubicBezTo>
                    <a:pt x="74" y="383"/>
                    <a:pt x="77" y="387"/>
                    <a:pt x="82" y="387"/>
                  </a:cubicBezTo>
                  <a:cubicBezTo>
                    <a:pt x="110" y="394"/>
                    <a:pt x="140" y="392"/>
                    <a:pt x="168" y="383"/>
                  </a:cubicBezTo>
                  <a:cubicBezTo>
                    <a:pt x="260" y="354"/>
                    <a:pt x="319" y="255"/>
                    <a:pt x="300" y="162"/>
                  </a:cubicBezTo>
                  <a:cubicBezTo>
                    <a:pt x="284" y="85"/>
                    <a:pt x="207" y="41"/>
                    <a:pt x="129" y="67"/>
                  </a:cubicBezTo>
                  <a:close/>
                  <a:moveTo>
                    <a:pt x="353" y="142"/>
                  </a:moveTo>
                  <a:cubicBezTo>
                    <a:pt x="343" y="92"/>
                    <a:pt x="314" y="52"/>
                    <a:pt x="271" y="28"/>
                  </a:cubicBezTo>
                  <a:cubicBezTo>
                    <a:pt x="228" y="4"/>
                    <a:pt x="177" y="0"/>
                    <a:pt x="127" y="16"/>
                  </a:cubicBezTo>
                  <a:cubicBezTo>
                    <a:pt x="119" y="18"/>
                    <a:pt x="114" y="26"/>
                    <a:pt x="116" y="34"/>
                  </a:cubicBezTo>
                  <a:cubicBezTo>
                    <a:pt x="118" y="41"/>
                    <a:pt x="125" y="46"/>
                    <a:pt x="133" y="43"/>
                  </a:cubicBezTo>
                  <a:cubicBezTo>
                    <a:pt x="175" y="29"/>
                    <a:pt x="219" y="33"/>
                    <a:pt x="255" y="53"/>
                  </a:cubicBezTo>
                  <a:cubicBezTo>
                    <a:pt x="292" y="74"/>
                    <a:pt x="317" y="108"/>
                    <a:pt x="326" y="151"/>
                  </a:cubicBezTo>
                  <a:cubicBezTo>
                    <a:pt x="327" y="157"/>
                    <a:pt x="332" y="160"/>
                    <a:pt x="338" y="160"/>
                  </a:cubicBezTo>
                  <a:cubicBezTo>
                    <a:pt x="339" y="160"/>
                    <a:pt x="341" y="160"/>
                    <a:pt x="342" y="160"/>
                  </a:cubicBezTo>
                  <a:cubicBezTo>
                    <a:pt x="350" y="157"/>
                    <a:pt x="355" y="149"/>
                    <a:pt x="353" y="142"/>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grpSp>
        <p:nvGrpSpPr>
          <p:cNvPr id="426" name="virtualization"/>
          <p:cNvGrpSpPr/>
          <p:nvPr/>
        </p:nvGrpSpPr>
        <p:grpSpPr>
          <a:xfrm>
            <a:off x="8564831" y="578080"/>
            <a:ext cx="1272271" cy="729588"/>
            <a:chOff x="7697879" y="308887"/>
            <a:chExt cx="1496857" cy="857983"/>
          </a:xfrm>
        </p:grpSpPr>
        <p:sp>
          <p:nvSpPr>
            <p:cNvPr id="427" name="TextBox 426"/>
            <p:cNvSpPr txBox="1"/>
            <p:nvPr/>
          </p:nvSpPr>
          <p:spPr>
            <a:xfrm>
              <a:off x="7697879" y="794398"/>
              <a:ext cx="1496857" cy="372472"/>
            </a:xfrm>
            <a:prstGeom prst="rect">
              <a:avLst/>
            </a:prstGeom>
            <a:noFill/>
          </p:spPr>
          <p:txBody>
            <a:bodyPr wrap="none" lIns="0" tIns="44810" rIns="0" bIns="0" rtlCol="0" anchor="t" anchorCtr="0">
              <a:spAutoFit/>
            </a:bodyPr>
            <a:lstStyle/>
            <a:p>
              <a:pPr defTabSz="517937">
                <a:lnSpc>
                  <a:spcPct val="90000"/>
                </a:lnSpc>
              </a:pPr>
              <a:r>
                <a:rPr lang="en-US" sz="1960" b="1" spc="-60" dirty="0">
                  <a:solidFill>
                    <a:srgbClr val="00188F"/>
                  </a:solidFill>
                  <a:latin typeface="Segoe UI Light"/>
                  <a:ea typeface="Segoe UI" pitchFamily="34" charset="0"/>
                  <a:cs typeface="Segoe UI" pitchFamily="34" charset="0"/>
                </a:rPr>
                <a:t>Virtualization</a:t>
              </a:r>
            </a:p>
          </p:txBody>
        </p:sp>
        <p:grpSp>
          <p:nvGrpSpPr>
            <p:cNvPr id="428" name="Group 427"/>
            <p:cNvGrpSpPr>
              <a:grpSpLocks noChangeAspect="1"/>
            </p:cNvGrpSpPr>
            <p:nvPr/>
          </p:nvGrpSpPr>
          <p:grpSpPr bwMode="black">
            <a:xfrm>
              <a:off x="8162968" y="308887"/>
              <a:ext cx="628004" cy="484787"/>
              <a:chOff x="7010400" y="2133600"/>
              <a:chExt cx="1379538" cy="1065213"/>
            </a:xfrm>
          </p:grpSpPr>
          <p:sp>
            <p:nvSpPr>
              <p:cNvPr id="429"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0"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1"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2"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3"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4"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5"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6"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7"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8"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39"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0"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1"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2"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3"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4"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5"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6"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7"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8"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49"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0"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1"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2"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3"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4"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5"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6"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7"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8"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59"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0"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1"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2"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3"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4"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5"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6"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7"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8"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69"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0"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1"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2"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3"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4"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sp>
            <p:nvSpPr>
              <p:cNvPr id="475"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grpSp>
      <p:grpSp>
        <p:nvGrpSpPr>
          <p:cNvPr id="476" name="data"/>
          <p:cNvGrpSpPr/>
          <p:nvPr/>
        </p:nvGrpSpPr>
        <p:grpSpPr>
          <a:xfrm>
            <a:off x="11286834" y="2518423"/>
            <a:ext cx="825803" cy="943155"/>
            <a:chOff x="10861837" y="2559557"/>
            <a:chExt cx="971577" cy="1109135"/>
          </a:xfrm>
        </p:grpSpPr>
        <p:sp>
          <p:nvSpPr>
            <p:cNvPr id="477" name="TextBox 476"/>
            <p:cNvSpPr txBox="1"/>
            <p:nvPr/>
          </p:nvSpPr>
          <p:spPr>
            <a:xfrm>
              <a:off x="10861837" y="2976958"/>
              <a:ext cx="971577" cy="691734"/>
            </a:xfrm>
            <a:prstGeom prst="rect">
              <a:avLst/>
            </a:prstGeom>
            <a:noFill/>
            <a:ln>
              <a:noFill/>
              <a:headEnd type="none" w="med" len="med"/>
              <a:tailEnd type="none" w="med" len="med"/>
            </a:ln>
          </p:spPr>
          <p:txBody>
            <a:bodyPr wrap="none" lIns="0" tIns="44810" rIns="0" bIns="0" rtlCol="0" anchor="t" anchorCtr="0">
              <a:spAutoFit/>
            </a:bodyPr>
            <a:lstStyle>
              <a:defPPr>
                <a:defRPr lang="en-US"/>
              </a:defPPr>
              <a:lvl1pPr algn="ctr" defTabSz="731513">
                <a:defRPr sz="2000">
                  <a:solidFill>
                    <a:schemeClr val="tx1">
                      <a:lumMod val="95000"/>
                      <a:lumOff val="5000"/>
                      <a:alpha val="99000"/>
                    </a:schemeClr>
                  </a:solidFill>
                  <a:ea typeface="Segoe UI" pitchFamily="34" charset="0"/>
                  <a:cs typeface="Segoe UI" pitchFamily="34" charset="0"/>
                </a:defRPr>
              </a:lvl1pPr>
            </a:lstStyle>
            <a:p>
              <a:pPr algn="l" defTabSz="517937">
                <a:lnSpc>
                  <a:spcPct val="90000"/>
                </a:lnSpc>
              </a:pPr>
              <a:r>
                <a:rPr lang="en-US" sz="1960" b="1" spc="-60" dirty="0">
                  <a:solidFill>
                    <a:srgbClr val="00188F"/>
                  </a:solidFill>
                  <a:latin typeface="Segoe UI Light"/>
                </a:rPr>
                <a:t>Data</a:t>
              </a:r>
            </a:p>
            <a:p>
              <a:pPr algn="l" defTabSz="517937">
                <a:lnSpc>
                  <a:spcPct val="90000"/>
                </a:lnSpc>
              </a:pPr>
              <a:r>
                <a:rPr lang="en-US" sz="1960" b="1" spc="-60" dirty="0">
                  <a:solidFill>
                    <a:srgbClr val="00188F"/>
                  </a:solidFill>
                  <a:latin typeface="Segoe UI Light"/>
                </a:rPr>
                <a:t>Platform</a:t>
              </a:r>
            </a:p>
          </p:txBody>
        </p:sp>
        <p:sp>
          <p:nvSpPr>
            <p:cNvPr id="478" name="Freeform 11"/>
            <p:cNvSpPr>
              <a:spLocks noChangeAspect="1" noEditPoints="1"/>
            </p:cNvSpPr>
            <p:nvPr/>
          </p:nvSpPr>
          <p:spPr bwMode="auto">
            <a:xfrm>
              <a:off x="10996438" y="2559557"/>
              <a:ext cx="434550" cy="380289"/>
            </a:xfrm>
            <a:custGeom>
              <a:avLst/>
              <a:gdLst>
                <a:gd name="T0" fmla="*/ 0 w 945"/>
                <a:gd name="T1" fmla="*/ 354 h 827"/>
                <a:gd name="T2" fmla="*/ 472 w 945"/>
                <a:gd name="T3" fmla="*/ 473 h 827"/>
                <a:gd name="T4" fmla="*/ 945 w 945"/>
                <a:gd name="T5" fmla="*/ 354 h 827"/>
                <a:gd name="T6" fmla="*/ 945 w 945"/>
                <a:gd name="T7" fmla="*/ 473 h 827"/>
                <a:gd name="T8" fmla="*/ 472 w 945"/>
                <a:gd name="T9" fmla="*/ 591 h 827"/>
                <a:gd name="T10" fmla="*/ 0 w 945"/>
                <a:gd name="T11" fmla="*/ 473 h 827"/>
                <a:gd name="T12" fmla="*/ 0 w 945"/>
                <a:gd name="T13" fmla="*/ 354 h 827"/>
                <a:gd name="T14" fmla="*/ 0 w 945"/>
                <a:gd name="T15" fmla="*/ 591 h 827"/>
                <a:gd name="T16" fmla="*/ 472 w 945"/>
                <a:gd name="T17" fmla="*/ 709 h 827"/>
                <a:gd name="T18" fmla="*/ 945 w 945"/>
                <a:gd name="T19" fmla="*/ 591 h 827"/>
                <a:gd name="T20" fmla="*/ 945 w 945"/>
                <a:gd name="T21" fmla="*/ 709 h 827"/>
                <a:gd name="T22" fmla="*/ 472 w 945"/>
                <a:gd name="T23" fmla="*/ 827 h 827"/>
                <a:gd name="T24" fmla="*/ 0 w 945"/>
                <a:gd name="T25" fmla="*/ 709 h 827"/>
                <a:gd name="T26" fmla="*/ 0 w 945"/>
                <a:gd name="T27" fmla="*/ 591 h 827"/>
                <a:gd name="T28" fmla="*/ 0 w 945"/>
                <a:gd name="T29" fmla="*/ 118 h 827"/>
                <a:gd name="T30" fmla="*/ 472 w 945"/>
                <a:gd name="T31" fmla="*/ 0 h 827"/>
                <a:gd name="T32" fmla="*/ 945 w 945"/>
                <a:gd name="T33" fmla="*/ 118 h 827"/>
                <a:gd name="T34" fmla="*/ 945 w 945"/>
                <a:gd name="T35" fmla="*/ 236 h 827"/>
                <a:gd name="T36" fmla="*/ 472 w 945"/>
                <a:gd name="T37" fmla="*/ 354 h 827"/>
                <a:gd name="T38" fmla="*/ 0 w 945"/>
                <a:gd name="T39" fmla="*/ 236 h 827"/>
                <a:gd name="T40" fmla="*/ 0 w 945"/>
                <a:gd name="T41" fmla="*/ 118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5" h="827">
                  <a:moveTo>
                    <a:pt x="0" y="354"/>
                  </a:moveTo>
                  <a:lnTo>
                    <a:pt x="472" y="473"/>
                  </a:lnTo>
                  <a:lnTo>
                    <a:pt x="945" y="354"/>
                  </a:lnTo>
                  <a:lnTo>
                    <a:pt x="945" y="473"/>
                  </a:lnTo>
                  <a:lnTo>
                    <a:pt x="472" y="591"/>
                  </a:lnTo>
                  <a:lnTo>
                    <a:pt x="0" y="473"/>
                  </a:lnTo>
                  <a:lnTo>
                    <a:pt x="0" y="354"/>
                  </a:lnTo>
                  <a:close/>
                  <a:moveTo>
                    <a:pt x="0" y="591"/>
                  </a:moveTo>
                  <a:lnTo>
                    <a:pt x="472" y="709"/>
                  </a:lnTo>
                  <a:lnTo>
                    <a:pt x="945" y="591"/>
                  </a:lnTo>
                  <a:lnTo>
                    <a:pt x="945" y="709"/>
                  </a:lnTo>
                  <a:lnTo>
                    <a:pt x="472" y="827"/>
                  </a:lnTo>
                  <a:lnTo>
                    <a:pt x="0" y="709"/>
                  </a:lnTo>
                  <a:lnTo>
                    <a:pt x="0" y="591"/>
                  </a:lnTo>
                  <a:close/>
                  <a:moveTo>
                    <a:pt x="0" y="118"/>
                  </a:moveTo>
                  <a:lnTo>
                    <a:pt x="472" y="0"/>
                  </a:lnTo>
                  <a:lnTo>
                    <a:pt x="945" y="118"/>
                  </a:lnTo>
                  <a:lnTo>
                    <a:pt x="945" y="236"/>
                  </a:lnTo>
                  <a:lnTo>
                    <a:pt x="472" y="354"/>
                  </a:lnTo>
                  <a:lnTo>
                    <a:pt x="0" y="236"/>
                  </a:lnTo>
                  <a:lnTo>
                    <a:pt x="0" y="118"/>
                  </a:lnTo>
                  <a:close/>
                </a:path>
              </a:pathLst>
            </a:custGeom>
            <a:solidFill>
              <a:schemeClr val="tx1"/>
            </a:solidFill>
            <a:ln>
              <a:noFill/>
            </a:ln>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grpSp>
        <p:nvGrpSpPr>
          <p:cNvPr id="479" name="devlopment"/>
          <p:cNvGrpSpPr/>
          <p:nvPr/>
        </p:nvGrpSpPr>
        <p:grpSpPr>
          <a:xfrm>
            <a:off x="6987768" y="4668815"/>
            <a:ext cx="1329210" cy="668969"/>
            <a:chOff x="5693581" y="4716694"/>
            <a:chExt cx="1563847" cy="786696"/>
          </a:xfrm>
        </p:grpSpPr>
        <p:sp>
          <p:nvSpPr>
            <p:cNvPr id="480" name="TextBox 479"/>
            <p:cNvSpPr txBox="1"/>
            <p:nvPr/>
          </p:nvSpPr>
          <p:spPr>
            <a:xfrm>
              <a:off x="5693581" y="5130918"/>
              <a:ext cx="1563847" cy="372472"/>
            </a:xfrm>
            <a:prstGeom prst="rect">
              <a:avLst/>
            </a:prstGeom>
            <a:noFill/>
          </p:spPr>
          <p:txBody>
            <a:bodyPr wrap="none" lIns="0" tIns="44810" rIns="0" bIns="0" rtlCol="0" anchor="t" anchorCtr="0">
              <a:spAutoFit/>
            </a:bodyPr>
            <a:lstStyle/>
            <a:p>
              <a:pPr indent="-4048" defTabSz="517937">
                <a:lnSpc>
                  <a:spcPct val="90000"/>
                </a:lnSpc>
              </a:pPr>
              <a:r>
                <a:rPr lang="en-US" sz="1960" b="1" spc="-60" dirty="0">
                  <a:solidFill>
                    <a:srgbClr val="00188F"/>
                  </a:solidFill>
                  <a:latin typeface="Segoe UI Light"/>
                  <a:ea typeface="Segoe UI" pitchFamily="34" charset="0"/>
                  <a:cs typeface="Segoe UI" pitchFamily="34" charset="0"/>
                </a:rPr>
                <a:t>Development</a:t>
              </a:r>
            </a:p>
          </p:txBody>
        </p:sp>
        <p:sp>
          <p:nvSpPr>
            <p:cNvPr id="481" name="Freeform 205"/>
            <p:cNvSpPr>
              <a:spLocks noChangeAspect="1" noEditPoints="1"/>
            </p:cNvSpPr>
            <p:nvPr/>
          </p:nvSpPr>
          <p:spPr bwMode="auto">
            <a:xfrm>
              <a:off x="6278722" y="4716694"/>
              <a:ext cx="405066" cy="401172"/>
            </a:xfrm>
            <a:custGeom>
              <a:avLst/>
              <a:gdLst>
                <a:gd name="T0" fmla="*/ 151 w 308"/>
                <a:gd name="T1" fmla="*/ 210 h 305"/>
                <a:gd name="T2" fmla="*/ 136 w 308"/>
                <a:gd name="T3" fmla="*/ 248 h 305"/>
                <a:gd name="T4" fmla="*/ 120 w 308"/>
                <a:gd name="T5" fmla="*/ 286 h 305"/>
                <a:gd name="T6" fmla="*/ 49 w 308"/>
                <a:gd name="T7" fmla="*/ 296 h 305"/>
                <a:gd name="T8" fmla="*/ 49 w 308"/>
                <a:gd name="T9" fmla="*/ 289 h 305"/>
                <a:gd name="T10" fmla="*/ 89 w 308"/>
                <a:gd name="T11" fmla="*/ 265 h 305"/>
                <a:gd name="T12" fmla="*/ 80 w 308"/>
                <a:gd name="T13" fmla="*/ 231 h 305"/>
                <a:gd name="T14" fmla="*/ 65 w 308"/>
                <a:gd name="T15" fmla="*/ 226 h 305"/>
                <a:gd name="T16" fmla="*/ 21 w 308"/>
                <a:gd name="T17" fmla="*/ 249 h 305"/>
                <a:gd name="T18" fmla="*/ 39 w 308"/>
                <a:gd name="T19" fmla="*/ 202 h 305"/>
                <a:gd name="T20" fmla="*/ 75 w 308"/>
                <a:gd name="T21" fmla="*/ 186 h 305"/>
                <a:gd name="T22" fmla="*/ 77 w 308"/>
                <a:gd name="T23" fmla="*/ 186 h 305"/>
                <a:gd name="T24" fmla="*/ 106 w 308"/>
                <a:gd name="T25" fmla="*/ 178 h 305"/>
                <a:gd name="T26" fmla="*/ 201 w 308"/>
                <a:gd name="T27" fmla="*/ 161 h 305"/>
                <a:gd name="T28" fmla="*/ 135 w 308"/>
                <a:gd name="T29" fmla="*/ 95 h 305"/>
                <a:gd name="T30" fmla="*/ 129 w 308"/>
                <a:gd name="T31" fmla="*/ 95 h 305"/>
                <a:gd name="T32" fmla="*/ 95 w 308"/>
                <a:gd name="T33" fmla="*/ 135 h 305"/>
                <a:gd name="T34" fmla="*/ 161 w 308"/>
                <a:gd name="T35" fmla="*/ 200 h 305"/>
                <a:gd name="T36" fmla="*/ 268 w 308"/>
                <a:gd name="T37" fmla="*/ 302 h 305"/>
                <a:gd name="T38" fmla="*/ 303 w 308"/>
                <a:gd name="T39" fmla="*/ 265 h 305"/>
                <a:gd name="T40" fmla="*/ 201 w 308"/>
                <a:gd name="T41" fmla="*/ 161 h 305"/>
                <a:gd name="T42" fmla="*/ 301 w 308"/>
                <a:gd name="T43" fmla="*/ 70 h 305"/>
                <a:gd name="T44" fmla="*/ 261 w 308"/>
                <a:gd name="T45" fmla="*/ 93 h 305"/>
                <a:gd name="T46" fmla="*/ 240 w 308"/>
                <a:gd name="T47" fmla="*/ 79 h 305"/>
                <a:gd name="T48" fmla="*/ 239 w 308"/>
                <a:gd name="T49" fmla="*/ 53 h 305"/>
                <a:gd name="T50" fmla="*/ 280 w 308"/>
                <a:gd name="T51" fmla="*/ 26 h 305"/>
                <a:gd name="T52" fmla="*/ 217 w 308"/>
                <a:gd name="T53" fmla="*/ 25 h 305"/>
                <a:gd name="T54" fmla="*/ 191 w 308"/>
                <a:gd name="T55" fmla="*/ 71 h 305"/>
                <a:gd name="T56" fmla="*/ 182 w 308"/>
                <a:gd name="T57" fmla="*/ 102 h 305"/>
                <a:gd name="T58" fmla="*/ 210 w 308"/>
                <a:gd name="T59" fmla="*/ 151 h 305"/>
                <a:gd name="T60" fmla="*/ 249 w 308"/>
                <a:gd name="T61" fmla="*/ 133 h 305"/>
                <a:gd name="T62" fmla="*/ 252 w 308"/>
                <a:gd name="T63" fmla="*/ 133 h 305"/>
                <a:gd name="T64" fmla="*/ 276 w 308"/>
                <a:gd name="T65" fmla="*/ 126 h 305"/>
                <a:gd name="T66" fmla="*/ 308 w 308"/>
                <a:gd name="T67" fmla="*/ 75 h 305"/>
                <a:gd name="T68" fmla="*/ 52 w 308"/>
                <a:gd name="T69" fmla="*/ 146 h 305"/>
                <a:gd name="T70" fmla="*/ 143 w 308"/>
                <a:gd name="T71" fmla="*/ 58 h 305"/>
                <a:gd name="T72" fmla="*/ 143 w 308"/>
                <a:gd name="T73" fmla="*/ 45 h 305"/>
                <a:gd name="T74" fmla="*/ 94 w 308"/>
                <a:gd name="T75" fmla="*/ 0 h 305"/>
                <a:gd name="T76" fmla="*/ 2 w 308"/>
                <a:gd name="T77" fmla="*/ 87 h 305"/>
                <a:gd name="T78" fmla="*/ 2 w 308"/>
                <a:gd name="T79" fmla="*/ 100 h 305"/>
                <a:gd name="T80" fmla="*/ 52 w 308"/>
                <a:gd name="T81"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8" h="305">
                  <a:moveTo>
                    <a:pt x="113" y="172"/>
                  </a:moveTo>
                  <a:cubicBezTo>
                    <a:pt x="151" y="210"/>
                    <a:pt x="151" y="210"/>
                    <a:pt x="151" y="210"/>
                  </a:cubicBezTo>
                  <a:cubicBezTo>
                    <a:pt x="144" y="217"/>
                    <a:pt x="144" y="217"/>
                    <a:pt x="144" y="217"/>
                  </a:cubicBezTo>
                  <a:cubicBezTo>
                    <a:pt x="137" y="224"/>
                    <a:pt x="136" y="236"/>
                    <a:pt x="136" y="248"/>
                  </a:cubicBezTo>
                  <a:cubicBezTo>
                    <a:pt x="136" y="248"/>
                    <a:pt x="136" y="248"/>
                    <a:pt x="136" y="248"/>
                  </a:cubicBezTo>
                  <a:cubicBezTo>
                    <a:pt x="136" y="262"/>
                    <a:pt x="130" y="276"/>
                    <a:pt x="120" y="286"/>
                  </a:cubicBezTo>
                  <a:cubicBezTo>
                    <a:pt x="117" y="289"/>
                    <a:pt x="114" y="292"/>
                    <a:pt x="109" y="295"/>
                  </a:cubicBezTo>
                  <a:cubicBezTo>
                    <a:pt x="92" y="305"/>
                    <a:pt x="68" y="305"/>
                    <a:pt x="49" y="296"/>
                  </a:cubicBezTo>
                  <a:cubicBezTo>
                    <a:pt x="48" y="296"/>
                    <a:pt x="47" y="294"/>
                    <a:pt x="47" y="293"/>
                  </a:cubicBezTo>
                  <a:cubicBezTo>
                    <a:pt x="46" y="291"/>
                    <a:pt x="47" y="289"/>
                    <a:pt x="49" y="289"/>
                  </a:cubicBezTo>
                  <a:cubicBezTo>
                    <a:pt x="88" y="266"/>
                    <a:pt x="88" y="266"/>
                    <a:pt x="88" y="266"/>
                  </a:cubicBezTo>
                  <a:cubicBezTo>
                    <a:pt x="88" y="266"/>
                    <a:pt x="89" y="266"/>
                    <a:pt x="89" y="265"/>
                  </a:cubicBezTo>
                  <a:cubicBezTo>
                    <a:pt x="92" y="262"/>
                    <a:pt x="96" y="257"/>
                    <a:pt x="87" y="240"/>
                  </a:cubicBezTo>
                  <a:cubicBezTo>
                    <a:pt x="85" y="236"/>
                    <a:pt x="82" y="233"/>
                    <a:pt x="80" y="231"/>
                  </a:cubicBezTo>
                  <a:cubicBezTo>
                    <a:pt x="73" y="224"/>
                    <a:pt x="68" y="225"/>
                    <a:pt x="66" y="226"/>
                  </a:cubicBezTo>
                  <a:cubicBezTo>
                    <a:pt x="65" y="226"/>
                    <a:pt x="65" y="226"/>
                    <a:pt x="65" y="226"/>
                  </a:cubicBezTo>
                  <a:cubicBezTo>
                    <a:pt x="26" y="249"/>
                    <a:pt x="26" y="249"/>
                    <a:pt x="26" y="249"/>
                  </a:cubicBezTo>
                  <a:cubicBezTo>
                    <a:pt x="24" y="249"/>
                    <a:pt x="22" y="249"/>
                    <a:pt x="21" y="249"/>
                  </a:cubicBezTo>
                  <a:cubicBezTo>
                    <a:pt x="20" y="248"/>
                    <a:pt x="19" y="246"/>
                    <a:pt x="19" y="244"/>
                  </a:cubicBezTo>
                  <a:cubicBezTo>
                    <a:pt x="20" y="229"/>
                    <a:pt x="28" y="214"/>
                    <a:pt x="39" y="202"/>
                  </a:cubicBezTo>
                  <a:cubicBezTo>
                    <a:pt x="42" y="199"/>
                    <a:pt x="47" y="196"/>
                    <a:pt x="51" y="193"/>
                  </a:cubicBezTo>
                  <a:cubicBezTo>
                    <a:pt x="58" y="189"/>
                    <a:pt x="66" y="187"/>
                    <a:pt x="75" y="186"/>
                  </a:cubicBezTo>
                  <a:cubicBezTo>
                    <a:pt x="74" y="186"/>
                    <a:pt x="74" y="186"/>
                    <a:pt x="74" y="186"/>
                  </a:cubicBezTo>
                  <a:cubicBezTo>
                    <a:pt x="75" y="186"/>
                    <a:pt x="76" y="186"/>
                    <a:pt x="77" y="186"/>
                  </a:cubicBezTo>
                  <a:cubicBezTo>
                    <a:pt x="77" y="186"/>
                    <a:pt x="77" y="186"/>
                    <a:pt x="78" y="186"/>
                  </a:cubicBezTo>
                  <a:cubicBezTo>
                    <a:pt x="89" y="186"/>
                    <a:pt x="100" y="185"/>
                    <a:pt x="106" y="178"/>
                  </a:cubicBezTo>
                  <a:lnTo>
                    <a:pt x="113" y="172"/>
                  </a:lnTo>
                  <a:close/>
                  <a:moveTo>
                    <a:pt x="201" y="161"/>
                  </a:moveTo>
                  <a:cubicBezTo>
                    <a:pt x="162" y="122"/>
                    <a:pt x="162" y="122"/>
                    <a:pt x="162" y="122"/>
                  </a:cubicBezTo>
                  <a:cubicBezTo>
                    <a:pt x="135" y="95"/>
                    <a:pt x="135" y="95"/>
                    <a:pt x="135" y="95"/>
                  </a:cubicBezTo>
                  <a:cubicBezTo>
                    <a:pt x="134" y="94"/>
                    <a:pt x="133" y="94"/>
                    <a:pt x="132" y="94"/>
                  </a:cubicBezTo>
                  <a:cubicBezTo>
                    <a:pt x="131" y="94"/>
                    <a:pt x="130" y="94"/>
                    <a:pt x="129" y="95"/>
                  </a:cubicBezTo>
                  <a:cubicBezTo>
                    <a:pt x="95" y="129"/>
                    <a:pt x="95" y="129"/>
                    <a:pt x="95" y="129"/>
                  </a:cubicBezTo>
                  <a:cubicBezTo>
                    <a:pt x="94" y="130"/>
                    <a:pt x="94" y="133"/>
                    <a:pt x="95" y="135"/>
                  </a:cubicBezTo>
                  <a:cubicBezTo>
                    <a:pt x="123" y="162"/>
                    <a:pt x="123" y="162"/>
                    <a:pt x="123" y="162"/>
                  </a:cubicBezTo>
                  <a:cubicBezTo>
                    <a:pt x="161" y="200"/>
                    <a:pt x="161" y="200"/>
                    <a:pt x="161" y="200"/>
                  </a:cubicBezTo>
                  <a:cubicBezTo>
                    <a:pt x="262" y="302"/>
                    <a:pt x="262" y="302"/>
                    <a:pt x="262" y="302"/>
                  </a:cubicBezTo>
                  <a:cubicBezTo>
                    <a:pt x="264" y="303"/>
                    <a:pt x="266" y="303"/>
                    <a:pt x="268" y="302"/>
                  </a:cubicBezTo>
                  <a:cubicBezTo>
                    <a:pt x="302" y="268"/>
                    <a:pt x="302" y="268"/>
                    <a:pt x="302" y="268"/>
                  </a:cubicBezTo>
                  <a:cubicBezTo>
                    <a:pt x="303" y="267"/>
                    <a:pt x="303" y="266"/>
                    <a:pt x="303" y="265"/>
                  </a:cubicBezTo>
                  <a:cubicBezTo>
                    <a:pt x="303" y="264"/>
                    <a:pt x="303" y="263"/>
                    <a:pt x="302" y="262"/>
                  </a:cubicBezTo>
                  <a:lnTo>
                    <a:pt x="201" y="161"/>
                  </a:lnTo>
                  <a:close/>
                  <a:moveTo>
                    <a:pt x="306" y="70"/>
                  </a:moveTo>
                  <a:cubicBezTo>
                    <a:pt x="304" y="70"/>
                    <a:pt x="303" y="70"/>
                    <a:pt x="301" y="70"/>
                  </a:cubicBezTo>
                  <a:cubicBezTo>
                    <a:pt x="262" y="93"/>
                    <a:pt x="262" y="93"/>
                    <a:pt x="262" y="93"/>
                  </a:cubicBezTo>
                  <a:cubicBezTo>
                    <a:pt x="262" y="93"/>
                    <a:pt x="262" y="93"/>
                    <a:pt x="261" y="93"/>
                  </a:cubicBezTo>
                  <a:cubicBezTo>
                    <a:pt x="259" y="94"/>
                    <a:pt x="254" y="95"/>
                    <a:pt x="247" y="88"/>
                  </a:cubicBezTo>
                  <a:cubicBezTo>
                    <a:pt x="244" y="86"/>
                    <a:pt x="242" y="83"/>
                    <a:pt x="240" y="79"/>
                  </a:cubicBezTo>
                  <a:cubicBezTo>
                    <a:pt x="230" y="62"/>
                    <a:pt x="235" y="57"/>
                    <a:pt x="237" y="54"/>
                  </a:cubicBezTo>
                  <a:cubicBezTo>
                    <a:pt x="238" y="53"/>
                    <a:pt x="239" y="53"/>
                    <a:pt x="239" y="53"/>
                  </a:cubicBezTo>
                  <a:cubicBezTo>
                    <a:pt x="278" y="30"/>
                    <a:pt x="278" y="30"/>
                    <a:pt x="278" y="30"/>
                  </a:cubicBezTo>
                  <a:cubicBezTo>
                    <a:pt x="280" y="30"/>
                    <a:pt x="280" y="28"/>
                    <a:pt x="280" y="26"/>
                  </a:cubicBezTo>
                  <a:cubicBezTo>
                    <a:pt x="280" y="25"/>
                    <a:pt x="279" y="23"/>
                    <a:pt x="278" y="23"/>
                  </a:cubicBezTo>
                  <a:cubicBezTo>
                    <a:pt x="259" y="14"/>
                    <a:pt x="235" y="14"/>
                    <a:pt x="217" y="25"/>
                  </a:cubicBezTo>
                  <a:cubicBezTo>
                    <a:pt x="213" y="27"/>
                    <a:pt x="210" y="30"/>
                    <a:pt x="206" y="33"/>
                  </a:cubicBezTo>
                  <a:cubicBezTo>
                    <a:pt x="196" y="43"/>
                    <a:pt x="191" y="57"/>
                    <a:pt x="191" y="71"/>
                  </a:cubicBezTo>
                  <a:cubicBezTo>
                    <a:pt x="190" y="71"/>
                    <a:pt x="190" y="71"/>
                    <a:pt x="190" y="71"/>
                  </a:cubicBezTo>
                  <a:cubicBezTo>
                    <a:pt x="191" y="83"/>
                    <a:pt x="190" y="95"/>
                    <a:pt x="182" y="102"/>
                  </a:cubicBezTo>
                  <a:cubicBezTo>
                    <a:pt x="172" y="113"/>
                    <a:pt x="172" y="113"/>
                    <a:pt x="172" y="113"/>
                  </a:cubicBezTo>
                  <a:cubicBezTo>
                    <a:pt x="210" y="151"/>
                    <a:pt x="210" y="151"/>
                    <a:pt x="210" y="151"/>
                  </a:cubicBezTo>
                  <a:cubicBezTo>
                    <a:pt x="221" y="141"/>
                    <a:pt x="221" y="141"/>
                    <a:pt x="221" y="141"/>
                  </a:cubicBezTo>
                  <a:cubicBezTo>
                    <a:pt x="227" y="134"/>
                    <a:pt x="238" y="133"/>
                    <a:pt x="249" y="133"/>
                  </a:cubicBezTo>
                  <a:cubicBezTo>
                    <a:pt x="249" y="133"/>
                    <a:pt x="250" y="133"/>
                    <a:pt x="250" y="133"/>
                  </a:cubicBezTo>
                  <a:cubicBezTo>
                    <a:pt x="251" y="133"/>
                    <a:pt x="252" y="133"/>
                    <a:pt x="252" y="133"/>
                  </a:cubicBezTo>
                  <a:cubicBezTo>
                    <a:pt x="252" y="133"/>
                    <a:pt x="252" y="133"/>
                    <a:pt x="252" y="133"/>
                  </a:cubicBezTo>
                  <a:cubicBezTo>
                    <a:pt x="260" y="132"/>
                    <a:pt x="268" y="130"/>
                    <a:pt x="276" y="126"/>
                  </a:cubicBezTo>
                  <a:cubicBezTo>
                    <a:pt x="280" y="123"/>
                    <a:pt x="284" y="120"/>
                    <a:pt x="288" y="117"/>
                  </a:cubicBezTo>
                  <a:cubicBezTo>
                    <a:pt x="299" y="106"/>
                    <a:pt x="306" y="90"/>
                    <a:pt x="308" y="75"/>
                  </a:cubicBezTo>
                  <a:cubicBezTo>
                    <a:pt x="308" y="73"/>
                    <a:pt x="307" y="71"/>
                    <a:pt x="306" y="70"/>
                  </a:cubicBezTo>
                  <a:close/>
                  <a:moveTo>
                    <a:pt x="52" y="146"/>
                  </a:moveTo>
                  <a:cubicBezTo>
                    <a:pt x="54" y="146"/>
                    <a:pt x="57" y="145"/>
                    <a:pt x="58" y="143"/>
                  </a:cubicBezTo>
                  <a:cubicBezTo>
                    <a:pt x="143" y="58"/>
                    <a:pt x="143" y="58"/>
                    <a:pt x="143" y="58"/>
                  </a:cubicBezTo>
                  <a:cubicBezTo>
                    <a:pt x="145" y="57"/>
                    <a:pt x="146" y="54"/>
                    <a:pt x="146" y="52"/>
                  </a:cubicBezTo>
                  <a:cubicBezTo>
                    <a:pt x="146" y="49"/>
                    <a:pt x="145" y="47"/>
                    <a:pt x="143" y="45"/>
                  </a:cubicBezTo>
                  <a:cubicBezTo>
                    <a:pt x="100" y="2"/>
                    <a:pt x="100" y="2"/>
                    <a:pt x="100" y="2"/>
                  </a:cubicBezTo>
                  <a:cubicBezTo>
                    <a:pt x="98" y="1"/>
                    <a:pt x="96" y="0"/>
                    <a:pt x="94" y="0"/>
                  </a:cubicBezTo>
                  <a:cubicBezTo>
                    <a:pt x="91" y="0"/>
                    <a:pt x="89" y="1"/>
                    <a:pt x="87" y="2"/>
                  </a:cubicBezTo>
                  <a:cubicBezTo>
                    <a:pt x="2" y="87"/>
                    <a:pt x="2" y="87"/>
                    <a:pt x="2" y="87"/>
                  </a:cubicBezTo>
                  <a:cubicBezTo>
                    <a:pt x="1" y="89"/>
                    <a:pt x="0" y="91"/>
                    <a:pt x="0" y="93"/>
                  </a:cubicBezTo>
                  <a:cubicBezTo>
                    <a:pt x="0" y="96"/>
                    <a:pt x="1" y="98"/>
                    <a:pt x="2" y="100"/>
                  </a:cubicBezTo>
                  <a:cubicBezTo>
                    <a:pt x="46" y="143"/>
                    <a:pt x="46" y="143"/>
                    <a:pt x="46" y="143"/>
                  </a:cubicBezTo>
                  <a:cubicBezTo>
                    <a:pt x="47" y="145"/>
                    <a:pt x="50" y="146"/>
                    <a:pt x="52" y="146"/>
                  </a:cubicBez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grpSp>
        <p:nvGrpSpPr>
          <p:cNvPr id="482" name="dev ops"/>
          <p:cNvGrpSpPr/>
          <p:nvPr/>
        </p:nvGrpSpPr>
        <p:grpSpPr>
          <a:xfrm>
            <a:off x="10291873" y="4517181"/>
            <a:ext cx="1076434" cy="961049"/>
            <a:chOff x="9877799" y="4539736"/>
            <a:chExt cx="1266451" cy="1130178"/>
          </a:xfrm>
        </p:grpSpPr>
        <p:sp>
          <p:nvSpPr>
            <p:cNvPr id="483" name="TextBox 482"/>
            <p:cNvSpPr txBox="1"/>
            <p:nvPr/>
          </p:nvSpPr>
          <p:spPr>
            <a:xfrm>
              <a:off x="9877799" y="4978181"/>
              <a:ext cx="1266451" cy="691733"/>
            </a:xfrm>
            <a:prstGeom prst="rect">
              <a:avLst/>
            </a:prstGeom>
            <a:noFill/>
          </p:spPr>
          <p:txBody>
            <a:bodyPr wrap="square" lIns="0" tIns="44810" rIns="0" bIns="0" rtlCol="0" anchor="t" anchorCtr="0">
              <a:spAutoFit/>
            </a:bodyPr>
            <a:lstStyle/>
            <a:p>
              <a:pPr defTabSz="517937">
                <a:lnSpc>
                  <a:spcPct val="90000"/>
                </a:lnSpc>
              </a:pPr>
              <a:r>
                <a:rPr lang="en-US" sz="1960" b="1" spc="-60" dirty="0">
                  <a:solidFill>
                    <a:srgbClr val="00188F"/>
                  </a:solidFill>
                  <a:latin typeface="Segoe UI Light"/>
                  <a:ea typeface="Segoe UI" pitchFamily="34" charset="0"/>
                  <a:cs typeface="Segoe UI" pitchFamily="34" charset="0"/>
                </a:rPr>
                <a:t>DevOps and mgmt</a:t>
              </a:r>
            </a:p>
          </p:txBody>
        </p:sp>
        <p:sp>
          <p:nvSpPr>
            <p:cNvPr id="484" name="Freeform 647"/>
            <p:cNvSpPr>
              <a:spLocks noChangeAspect="1" noEditPoints="1"/>
            </p:cNvSpPr>
            <p:nvPr/>
          </p:nvSpPr>
          <p:spPr bwMode="auto">
            <a:xfrm rot="5400000">
              <a:off x="10179888" y="4462006"/>
              <a:ext cx="423540" cy="579000"/>
            </a:xfrm>
            <a:custGeom>
              <a:avLst/>
              <a:gdLst>
                <a:gd name="T0" fmla="*/ 110 w 293"/>
                <a:gd name="T1" fmla="*/ 266 h 400"/>
                <a:gd name="T2" fmla="*/ 110 w 293"/>
                <a:gd name="T3" fmla="*/ 314 h 400"/>
                <a:gd name="T4" fmla="*/ 119 w 293"/>
                <a:gd name="T5" fmla="*/ 181 h 400"/>
                <a:gd name="T6" fmla="*/ 90 w 293"/>
                <a:gd name="T7" fmla="*/ 211 h 400"/>
                <a:gd name="T8" fmla="*/ 39 w 293"/>
                <a:gd name="T9" fmla="*/ 206 h 400"/>
                <a:gd name="T10" fmla="*/ 40 w 293"/>
                <a:gd name="T11" fmla="*/ 248 h 400"/>
                <a:gd name="T12" fmla="*/ 1 w 293"/>
                <a:gd name="T13" fmla="*/ 281 h 400"/>
                <a:gd name="T14" fmla="*/ 30 w 293"/>
                <a:gd name="T15" fmla="*/ 310 h 400"/>
                <a:gd name="T16" fmla="*/ 26 w 293"/>
                <a:gd name="T17" fmla="*/ 361 h 400"/>
                <a:gd name="T18" fmla="*/ 68 w 293"/>
                <a:gd name="T19" fmla="*/ 361 h 400"/>
                <a:gd name="T20" fmla="*/ 101 w 293"/>
                <a:gd name="T21" fmla="*/ 399 h 400"/>
                <a:gd name="T22" fmla="*/ 130 w 293"/>
                <a:gd name="T23" fmla="*/ 370 h 400"/>
                <a:gd name="T24" fmla="*/ 181 w 293"/>
                <a:gd name="T25" fmla="*/ 374 h 400"/>
                <a:gd name="T26" fmla="*/ 181 w 293"/>
                <a:gd name="T27" fmla="*/ 332 h 400"/>
                <a:gd name="T28" fmla="*/ 219 w 293"/>
                <a:gd name="T29" fmla="*/ 299 h 400"/>
                <a:gd name="T30" fmla="*/ 190 w 293"/>
                <a:gd name="T31" fmla="*/ 270 h 400"/>
                <a:gd name="T32" fmla="*/ 194 w 293"/>
                <a:gd name="T33" fmla="*/ 219 h 400"/>
                <a:gd name="T34" fmla="*/ 152 w 293"/>
                <a:gd name="T35" fmla="*/ 220 h 400"/>
                <a:gd name="T36" fmla="*/ 119 w 293"/>
                <a:gd name="T37" fmla="*/ 181 h 400"/>
                <a:gd name="T38" fmla="*/ 179 w 293"/>
                <a:gd name="T39" fmla="*/ 82 h 400"/>
                <a:gd name="T40" fmla="*/ 197 w 293"/>
                <a:gd name="T41" fmla="*/ 126 h 400"/>
                <a:gd name="T42" fmla="*/ 155 w 293"/>
                <a:gd name="T43" fmla="*/ 0 h 400"/>
                <a:gd name="T44" fmla="*/ 139 w 293"/>
                <a:gd name="T45" fmla="*/ 38 h 400"/>
                <a:gd name="T46" fmla="*/ 91 w 293"/>
                <a:gd name="T47" fmla="*/ 54 h 400"/>
                <a:gd name="T48" fmla="*/ 107 w 293"/>
                <a:gd name="T49" fmla="*/ 92 h 400"/>
                <a:gd name="T50" fmla="*/ 84 w 293"/>
                <a:gd name="T51" fmla="*/ 137 h 400"/>
                <a:gd name="T52" fmla="*/ 122 w 293"/>
                <a:gd name="T53" fmla="*/ 153 h 400"/>
                <a:gd name="T54" fmla="*/ 138 w 293"/>
                <a:gd name="T55" fmla="*/ 201 h 400"/>
                <a:gd name="T56" fmla="*/ 176 w 293"/>
                <a:gd name="T57" fmla="*/ 185 h 400"/>
                <a:gd name="T58" fmla="*/ 222 w 293"/>
                <a:gd name="T59" fmla="*/ 208 h 400"/>
                <a:gd name="T60" fmla="*/ 237 w 293"/>
                <a:gd name="T61" fmla="*/ 170 h 400"/>
                <a:gd name="T62" fmla="*/ 286 w 293"/>
                <a:gd name="T63" fmla="*/ 154 h 400"/>
                <a:gd name="T64" fmla="*/ 270 w 293"/>
                <a:gd name="T65" fmla="*/ 116 h 400"/>
                <a:gd name="T66" fmla="*/ 293 w 293"/>
                <a:gd name="T67" fmla="*/ 71 h 400"/>
                <a:gd name="T68" fmla="*/ 254 w 293"/>
                <a:gd name="T69" fmla="*/ 55 h 400"/>
                <a:gd name="T70" fmla="*/ 239 w 293"/>
                <a:gd name="T71" fmla="*/ 7 h 400"/>
                <a:gd name="T72" fmla="*/ 200 w 293"/>
                <a:gd name="T73" fmla="*/ 23 h 400"/>
                <a:gd name="T74" fmla="*/ 155 w 293"/>
                <a:gd name="T7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3" h="400">
                  <a:moveTo>
                    <a:pt x="86" y="290"/>
                  </a:moveTo>
                  <a:cubicBezTo>
                    <a:pt x="86" y="277"/>
                    <a:pt x="97" y="266"/>
                    <a:pt x="110" y="266"/>
                  </a:cubicBezTo>
                  <a:cubicBezTo>
                    <a:pt x="123" y="266"/>
                    <a:pt x="134" y="277"/>
                    <a:pt x="134" y="290"/>
                  </a:cubicBezTo>
                  <a:cubicBezTo>
                    <a:pt x="134" y="303"/>
                    <a:pt x="123" y="314"/>
                    <a:pt x="110" y="314"/>
                  </a:cubicBezTo>
                  <a:cubicBezTo>
                    <a:pt x="97" y="314"/>
                    <a:pt x="86" y="303"/>
                    <a:pt x="86" y="290"/>
                  </a:cubicBezTo>
                  <a:close/>
                  <a:moveTo>
                    <a:pt x="119" y="181"/>
                  </a:moveTo>
                  <a:cubicBezTo>
                    <a:pt x="113" y="180"/>
                    <a:pt x="107" y="180"/>
                    <a:pt x="101" y="181"/>
                  </a:cubicBezTo>
                  <a:cubicBezTo>
                    <a:pt x="90" y="211"/>
                    <a:pt x="90" y="211"/>
                    <a:pt x="90" y="211"/>
                  </a:cubicBezTo>
                  <a:cubicBezTo>
                    <a:pt x="82" y="212"/>
                    <a:pt x="75" y="216"/>
                    <a:pt x="68" y="220"/>
                  </a:cubicBezTo>
                  <a:cubicBezTo>
                    <a:pt x="39" y="206"/>
                    <a:pt x="39" y="206"/>
                    <a:pt x="39" y="206"/>
                  </a:cubicBezTo>
                  <a:cubicBezTo>
                    <a:pt x="35" y="210"/>
                    <a:pt x="30" y="215"/>
                    <a:pt x="26" y="219"/>
                  </a:cubicBezTo>
                  <a:cubicBezTo>
                    <a:pt x="40" y="248"/>
                    <a:pt x="40" y="248"/>
                    <a:pt x="40" y="248"/>
                  </a:cubicBezTo>
                  <a:cubicBezTo>
                    <a:pt x="36" y="255"/>
                    <a:pt x="32" y="262"/>
                    <a:pt x="31" y="270"/>
                  </a:cubicBezTo>
                  <a:cubicBezTo>
                    <a:pt x="1" y="281"/>
                    <a:pt x="1" y="281"/>
                    <a:pt x="1" y="281"/>
                  </a:cubicBezTo>
                  <a:cubicBezTo>
                    <a:pt x="0" y="287"/>
                    <a:pt x="0" y="293"/>
                    <a:pt x="1" y="299"/>
                  </a:cubicBezTo>
                  <a:cubicBezTo>
                    <a:pt x="30" y="310"/>
                    <a:pt x="30" y="310"/>
                    <a:pt x="30" y="310"/>
                  </a:cubicBezTo>
                  <a:cubicBezTo>
                    <a:pt x="32" y="318"/>
                    <a:pt x="36" y="325"/>
                    <a:pt x="40" y="332"/>
                  </a:cubicBezTo>
                  <a:cubicBezTo>
                    <a:pt x="26" y="361"/>
                    <a:pt x="26" y="361"/>
                    <a:pt x="26" y="361"/>
                  </a:cubicBezTo>
                  <a:cubicBezTo>
                    <a:pt x="30" y="366"/>
                    <a:pt x="35" y="370"/>
                    <a:pt x="39" y="374"/>
                  </a:cubicBezTo>
                  <a:cubicBezTo>
                    <a:pt x="68" y="361"/>
                    <a:pt x="68" y="361"/>
                    <a:pt x="68" y="361"/>
                  </a:cubicBezTo>
                  <a:cubicBezTo>
                    <a:pt x="75" y="365"/>
                    <a:pt x="82" y="368"/>
                    <a:pt x="90" y="370"/>
                  </a:cubicBezTo>
                  <a:cubicBezTo>
                    <a:pt x="101" y="399"/>
                    <a:pt x="101" y="399"/>
                    <a:pt x="101" y="399"/>
                  </a:cubicBezTo>
                  <a:cubicBezTo>
                    <a:pt x="107" y="400"/>
                    <a:pt x="113" y="400"/>
                    <a:pt x="119" y="399"/>
                  </a:cubicBezTo>
                  <a:cubicBezTo>
                    <a:pt x="130" y="370"/>
                    <a:pt x="130" y="370"/>
                    <a:pt x="130" y="370"/>
                  </a:cubicBezTo>
                  <a:cubicBezTo>
                    <a:pt x="138" y="368"/>
                    <a:pt x="145" y="365"/>
                    <a:pt x="152" y="361"/>
                  </a:cubicBezTo>
                  <a:cubicBezTo>
                    <a:pt x="181" y="374"/>
                    <a:pt x="181" y="374"/>
                    <a:pt x="181" y="374"/>
                  </a:cubicBezTo>
                  <a:cubicBezTo>
                    <a:pt x="185" y="370"/>
                    <a:pt x="190" y="366"/>
                    <a:pt x="194" y="361"/>
                  </a:cubicBezTo>
                  <a:cubicBezTo>
                    <a:pt x="181" y="332"/>
                    <a:pt x="181" y="332"/>
                    <a:pt x="181" y="332"/>
                  </a:cubicBezTo>
                  <a:cubicBezTo>
                    <a:pt x="185" y="325"/>
                    <a:pt x="188" y="318"/>
                    <a:pt x="190" y="310"/>
                  </a:cubicBezTo>
                  <a:cubicBezTo>
                    <a:pt x="219" y="299"/>
                    <a:pt x="219" y="299"/>
                    <a:pt x="219" y="299"/>
                  </a:cubicBezTo>
                  <a:cubicBezTo>
                    <a:pt x="220" y="293"/>
                    <a:pt x="220" y="287"/>
                    <a:pt x="219" y="281"/>
                  </a:cubicBezTo>
                  <a:cubicBezTo>
                    <a:pt x="190" y="270"/>
                    <a:pt x="190" y="270"/>
                    <a:pt x="190" y="270"/>
                  </a:cubicBezTo>
                  <a:cubicBezTo>
                    <a:pt x="188" y="262"/>
                    <a:pt x="185" y="255"/>
                    <a:pt x="181" y="248"/>
                  </a:cubicBezTo>
                  <a:cubicBezTo>
                    <a:pt x="194" y="219"/>
                    <a:pt x="194" y="219"/>
                    <a:pt x="194" y="219"/>
                  </a:cubicBezTo>
                  <a:cubicBezTo>
                    <a:pt x="190" y="215"/>
                    <a:pt x="185" y="210"/>
                    <a:pt x="181" y="206"/>
                  </a:cubicBezTo>
                  <a:cubicBezTo>
                    <a:pt x="152" y="220"/>
                    <a:pt x="152" y="220"/>
                    <a:pt x="152" y="220"/>
                  </a:cubicBezTo>
                  <a:cubicBezTo>
                    <a:pt x="145" y="216"/>
                    <a:pt x="138" y="212"/>
                    <a:pt x="130" y="211"/>
                  </a:cubicBezTo>
                  <a:lnTo>
                    <a:pt x="119" y="181"/>
                  </a:lnTo>
                  <a:close/>
                  <a:moveTo>
                    <a:pt x="167" y="113"/>
                  </a:moveTo>
                  <a:cubicBezTo>
                    <a:pt x="162" y="101"/>
                    <a:pt x="167" y="87"/>
                    <a:pt x="179" y="82"/>
                  </a:cubicBezTo>
                  <a:cubicBezTo>
                    <a:pt x="191" y="77"/>
                    <a:pt x="205" y="83"/>
                    <a:pt x="210" y="95"/>
                  </a:cubicBezTo>
                  <a:cubicBezTo>
                    <a:pt x="215" y="107"/>
                    <a:pt x="210" y="121"/>
                    <a:pt x="197" y="126"/>
                  </a:cubicBezTo>
                  <a:cubicBezTo>
                    <a:pt x="185" y="131"/>
                    <a:pt x="172" y="125"/>
                    <a:pt x="167" y="113"/>
                  </a:cubicBezTo>
                  <a:close/>
                  <a:moveTo>
                    <a:pt x="155" y="0"/>
                  </a:moveTo>
                  <a:cubicBezTo>
                    <a:pt x="149" y="2"/>
                    <a:pt x="144" y="4"/>
                    <a:pt x="138" y="7"/>
                  </a:cubicBezTo>
                  <a:cubicBezTo>
                    <a:pt x="139" y="38"/>
                    <a:pt x="139" y="38"/>
                    <a:pt x="139" y="38"/>
                  </a:cubicBezTo>
                  <a:cubicBezTo>
                    <a:pt x="133" y="43"/>
                    <a:pt x="127" y="49"/>
                    <a:pt x="123" y="55"/>
                  </a:cubicBezTo>
                  <a:cubicBezTo>
                    <a:pt x="91" y="54"/>
                    <a:pt x="91" y="54"/>
                    <a:pt x="91" y="54"/>
                  </a:cubicBezTo>
                  <a:cubicBezTo>
                    <a:pt x="88" y="59"/>
                    <a:pt x="86" y="65"/>
                    <a:pt x="84" y="71"/>
                  </a:cubicBezTo>
                  <a:cubicBezTo>
                    <a:pt x="107" y="92"/>
                    <a:pt x="107" y="92"/>
                    <a:pt x="107" y="92"/>
                  </a:cubicBezTo>
                  <a:cubicBezTo>
                    <a:pt x="106" y="100"/>
                    <a:pt x="106" y="108"/>
                    <a:pt x="107" y="116"/>
                  </a:cubicBezTo>
                  <a:cubicBezTo>
                    <a:pt x="84" y="137"/>
                    <a:pt x="84" y="137"/>
                    <a:pt x="84" y="137"/>
                  </a:cubicBezTo>
                  <a:cubicBezTo>
                    <a:pt x="86" y="143"/>
                    <a:pt x="88" y="149"/>
                    <a:pt x="91" y="154"/>
                  </a:cubicBezTo>
                  <a:cubicBezTo>
                    <a:pt x="122" y="153"/>
                    <a:pt x="122" y="153"/>
                    <a:pt x="122" y="153"/>
                  </a:cubicBezTo>
                  <a:cubicBezTo>
                    <a:pt x="127" y="159"/>
                    <a:pt x="133" y="165"/>
                    <a:pt x="139" y="170"/>
                  </a:cubicBezTo>
                  <a:cubicBezTo>
                    <a:pt x="138" y="201"/>
                    <a:pt x="138" y="201"/>
                    <a:pt x="138" y="201"/>
                  </a:cubicBezTo>
                  <a:cubicBezTo>
                    <a:pt x="144" y="204"/>
                    <a:pt x="149" y="206"/>
                    <a:pt x="155" y="208"/>
                  </a:cubicBezTo>
                  <a:cubicBezTo>
                    <a:pt x="176" y="185"/>
                    <a:pt x="176" y="185"/>
                    <a:pt x="176" y="185"/>
                  </a:cubicBezTo>
                  <a:cubicBezTo>
                    <a:pt x="184" y="186"/>
                    <a:pt x="193" y="186"/>
                    <a:pt x="200" y="185"/>
                  </a:cubicBezTo>
                  <a:cubicBezTo>
                    <a:pt x="222" y="208"/>
                    <a:pt x="222" y="208"/>
                    <a:pt x="222" y="208"/>
                  </a:cubicBezTo>
                  <a:cubicBezTo>
                    <a:pt x="228" y="206"/>
                    <a:pt x="233" y="204"/>
                    <a:pt x="239" y="201"/>
                  </a:cubicBezTo>
                  <a:cubicBezTo>
                    <a:pt x="237" y="170"/>
                    <a:pt x="237" y="170"/>
                    <a:pt x="237" y="170"/>
                  </a:cubicBezTo>
                  <a:cubicBezTo>
                    <a:pt x="244" y="165"/>
                    <a:pt x="250" y="159"/>
                    <a:pt x="254" y="153"/>
                  </a:cubicBezTo>
                  <a:cubicBezTo>
                    <a:pt x="286" y="154"/>
                    <a:pt x="286" y="154"/>
                    <a:pt x="286" y="154"/>
                  </a:cubicBezTo>
                  <a:cubicBezTo>
                    <a:pt x="289" y="149"/>
                    <a:pt x="291" y="143"/>
                    <a:pt x="293" y="137"/>
                  </a:cubicBezTo>
                  <a:cubicBezTo>
                    <a:pt x="270" y="116"/>
                    <a:pt x="270" y="116"/>
                    <a:pt x="270" y="116"/>
                  </a:cubicBezTo>
                  <a:cubicBezTo>
                    <a:pt x="271" y="108"/>
                    <a:pt x="271" y="100"/>
                    <a:pt x="270" y="92"/>
                  </a:cubicBezTo>
                  <a:cubicBezTo>
                    <a:pt x="293" y="71"/>
                    <a:pt x="293" y="71"/>
                    <a:pt x="293" y="71"/>
                  </a:cubicBezTo>
                  <a:cubicBezTo>
                    <a:pt x="291" y="65"/>
                    <a:pt x="289" y="59"/>
                    <a:pt x="286" y="54"/>
                  </a:cubicBezTo>
                  <a:cubicBezTo>
                    <a:pt x="254" y="55"/>
                    <a:pt x="254" y="55"/>
                    <a:pt x="254" y="55"/>
                  </a:cubicBezTo>
                  <a:cubicBezTo>
                    <a:pt x="249" y="49"/>
                    <a:pt x="244" y="43"/>
                    <a:pt x="237" y="38"/>
                  </a:cubicBezTo>
                  <a:cubicBezTo>
                    <a:pt x="239" y="7"/>
                    <a:pt x="239" y="7"/>
                    <a:pt x="239" y="7"/>
                  </a:cubicBezTo>
                  <a:cubicBezTo>
                    <a:pt x="233" y="4"/>
                    <a:pt x="228" y="2"/>
                    <a:pt x="222" y="0"/>
                  </a:cubicBezTo>
                  <a:cubicBezTo>
                    <a:pt x="200" y="23"/>
                    <a:pt x="200" y="23"/>
                    <a:pt x="200" y="23"/>
                  </a:cubicBezTo>
                  <a:cubicBezTo>
                    <a:pt x="192" y="22"/>
                    <a:pt x="184" y="22"/>
                    <a:pt x="176" y="23"/>
                  </a:cubicBezTo>
                  <a:lnTo>
                    <a:pt x="155" y="0"/>
                  </a:lnTo>
                  <a:close/>
                </a:path>
              </a:pathLst>
            </a:custGeom>
            <a:solidFill>
              <a:schemeClr val="tx1"/>
            </a:solidFill>
            <a:ln>
              <a:noFill/>
            </a:ln>
            <a:extLst/>
          </p:spPr>
          <p:txBody>
            <a:bodyPr vert="horz" wrap="square" lIns="89619" tIns="44810" rIns="89619" bIns="44810" numCol="1" anchor="t" anchorCtr="0" compatLnSpc="1">
              <a:prstTxWarp prst="textNoShape">
                <a:avLst/>
              </a:prstTxWarp>
            </a:bodyPr>
            <a:lstStyle/>
            <a:p>
              <a:pPr defTabSz="777098"/>
              <a:endParaRPr lang="en-US" sz="1764" dirty="0">
                <a:solidFill>
                  <a:srgbClr val="505050"/>
                </a:solidFill>
              </a:endParaRPr>
            </a:p>
          </p:txBody>
        </p:sp>
      </p:grpSp>
    </p:spTree>
    <p:extLst>
      <p:ext uri="{BB962C8B-B14F-4D97-AF65-F5344CB8AC3E}">
        <p14:creationId xmlns:p14="http://schemas.microsoft.com/office/powerpoint/2010/main" val="92112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250" fill="hold"/>
                                        <p:tgtEl>
                                          <p:spTgt spid="47"/>
                                        </p:tgtEl>
                                        <p:attrNameLst>
                                          <p:attrName>ppt_w</p:attrName>
                                        </p:attrNameLst>
                                      </p:cBhvr>
                                      <p:tavLst>
                                        <p:tav tm="0">
                                          <p:val>
                                            <p:fltVal val="0"/>
                                          </p:val>
                                        </p:tav>
                                        <p:tav tm="100000">
                                          <p:val>
                                            <p:strVal val="#ppt_w"/>
                                          </p:val>
                                        </p:tav>
                                      </p:tavLst>
                                    </p:anim>
                                    <p:anim calcmode="lin" valueType="num">
                                      <p:cBhvr>
                                        <p:cTn id="8" dur="250" fill="hold"/>
                                        <p:tgtEl>
                                          <p:spTgt spid="47"/>
                                        </p:tgtEl>
                                        <p:attrNameLst>
                                          <p:attrName>ppt_h</p:attrName>
                                        </p:attrNameLst>
                                      </p:cBhvr>
                                      <p:tavLst>
                                        <p:tav tm="0">
                                          <p:val>
                                            <p:fltVal val="0"/>
                                          </p:val>
                                        </p:tav>
                                        <p:tav tm="100000">
                                          <p:val>
                                            <p:strVal val="#ppt_h"/>
                                          </p:val>
                                        </p:tav>
                                      </p:tavLst>
                                    </p:anim>
                                    <p:animEffect transition="in" filter="fade">
                                      <p:cBhvr>
                                        <p:cTn id="9" dur="250"/>
                                        <p:tgtEl>
                                          <p:spTgt spid="47"/>
                                        </p:tgtEl>
                                      </p:cBhvr>
                                    </p:animEffect>
                                  </p:childTnLst>
                                </p:cTn>
                              </p:par>
                              <p:par>
                                <p:cTn id="10" presetID="6" presetClass="emph" presetSubtype="0" decel="100000" fill="hold" grpId="1" nodeType="withEffect">
                                  <p:stCondLst>
                                    <p:cond delay="700"/>
                                  </p:stCondLst>
                                  <p:childTnLst>
                                    <p:animScale>
                                      <p:cBhvr>
                                        <p:cTn id="11" dur="250" fill="hold"/>
                                        <p:tgtEl>
                                          <p:spTgt spid="47"/>
                                        </p:tgtEl>
                                      </p:cBhvr>
                                      <p:by x="110000" y="110000"/>
                                    </p:animScale>
                                  </p:childTnLst>
                                </p:cTn>
                              </p:par>
                              <p:par>
                                <p:cTn id="12" presetID="6" presetClass="emph" presetSubtype="0" decel="100000" fill="hold" grpId="2" nodeType="withEffect">
                                  <p:stCondLst>
                                    <p:cond delay="900"/>
                                  </p:stCondLst>
                                  <p:childTnLst>
                                    <p:animScale>
                                      <p:cBhvr>
                                        <p:cTn id="13" dur="250" fill="hold"/>
                                        <p:tgtEl>
                                          <p:spTgt spid="47"/>
                                        </p:tgtEl>
                                      </p:cBhvr>
                                      <p:by x="91000" y="91000"/>
                                    </p:animScale>
                                  </p:childTnLst>
                                </p:cTn>
                              </p:par>
                              <p:par>
                                <p:cTn id="14" presetID="1" presetClass="entr" presetSubtype="0" fill="hold" grpId="2" nodeType="withEffect">
                                  <p:stCondLst>
                                    <p:cond delay="1000"/>
                                  </p:stCondLst>
                                  <p:childTnLst>
                                    <p:set>
                                      <p:cBhvr>
                                        <p:cTn id="15" dur="1" fill="hold">
                                          <p:stCondLst>
                                            <p:cond delay="0"/>
                                          </p:stCondLst>
                                        </p:cTn>
                                        <p:tgtEl>
                                          <p:spTgt spid="391"/>
                                        </p:tgtEl>
                                        <p:attrNameLst>
                                          <p:attrName>style.visibility</p:attrName>
                                        </p:attrNameLst>
                                      </p:cBhvr>
                                      <p:to>
                                        <p:strVal val="visible"/>
                                      </p:to>
                                    </p:set>
                                  </p:childTnLst>
                                </p:cTn>
                              </p:par>
                              <p:par>
                                <p:cTn id="16" presetID="6" presetClass="emph" presetSubtype="0" accel="100000" autoRev="1" fill="hold" grpId="1" nodeType="withEffect">
                                  <p:stCondLst>
                                    <p:cond delay="250"/>
                                  </p:stCondLst>
                                  <p:childTnLst>
                                    <p:animScale>
                                      <p:cBhvr>
                                        <p:cTn id="17" dur="750" fill="hold"/>
                                        <p:tgtEl>
                                          <p:spTgt spid="391"/>
                                        </p:tgtEl>
                                      </p:cBhvr>
                                      <p:by x="0" y="0"/>
                                    </p:animScale>
                                  </p:childTnLst>
                                </p:cTn>
                              </p:par>
                              <p:par>
                                <p:cTn id="18" presetID="8" presetClass="emph" presetSubtype="0" decel="100000" fill="hold" grpId="0" nodeType="withEffect">
                                  <p:stCondLst>
                                    <p:cond delay="1000"/>
                                  </p:stCondLst>
                                  <p:childTnLst>
                                    <p:animRot by="10800000">
                                      <p:cBhvr>
                                        <p:cTn id="19" dur="750" fill="hold"/>
                                        <p:tgtEl>
                                          <p:spTgt spid="391"/>
                                        </p:tgtEl>
                                        <p:attrNameLst>
                                          <p:attrName>r</p:attrName>
                                        </p:attrNameLst>
                                      </p:cBhvr>
                                    </p:animRot>
                                  </p:childTnLst>
                                </p:cTn>
                              </p:par>
                              <p:par>
                                <p:cTn id="20" presetID="1" presetClass="entr" presetSubtype="0" fill="hold" nodeType="withEffect">
                                  <p:stCondLst>
                                    <p:cond delay="1600"/>
                                  </p:stCondLst>
                                  <p:childTnLst>
                                    <p:set>
                                      <p:cBhvr>
                                        <p:cTn id="21" dur="1" fill="hold">
                                          <p:stCondLst>
                                            <p:cond delay="0"/>
                                          </p:stCondLst>
                                        </p:cTn>
                                        <p:tgtEl>
                                          <p:spTgt spid="385"/>
                                        </p:tgtEl>
                                        <p:attrNameLst>
                                          <p:attrName>style.visibility</p:attrName>
                                        </p:attrNameLst>
                                      </p:cBhvr>
                                      <p:to>
                                        <p:strVal val="visible"/>
                                      </p:to>
                                    </p:set>
                                  </p:childTnLst>
                                </p:cTn>
                              </p:par>
                              <p:par>
                                <p:cTn id="22" presetID="64" presetClass="path" presetSubtype="0" decel="100000" fill="hold" nodeType="withEffect">
                                  <p:stCondLst>
                                    <p:cond delay="1600"/>
                                  </p:stCondLst>
                                  <p:childTnLst>
                                    <p:animMotion origin="layout" path="M 3.4132E-6 3.33333E-6 L 3.4132E-6 -0.04098 " pathEditMode="relative" rAng="0" ptsTypes="AA">
                                      <p:cBhvr>
                                        <p:cTn id="23" dur="200" spd="-100000" fill="hold"/>
                                        <p:tgtEl>
                                          <p:spTgt spid="385"/>
                                        </p:tgtEl>
                                        <p:attrNameLst>
                                          <p:attrName>ppt_x</p:attrName>
                                          <p:attrName>ppt_y</p:attrName>
                                        </p:attrNameLst>
                                      </p:cBhvr>
                                      <p:rCtr x="0" y="-2060"/>
                                    </p:animMotion>
                                  </p:childTnLst>
                                </p:cTn>
                              </p:par>
                              <p:par>
                                <p:cTn id="24" presetID="22" presetClass="entr" presetSubtype="1" fill="hold" grpId="0" nodeType="withEffect">
                                  <p:stCondLst>
                                    <p:cond delay="2050"/>
                                  </p:stCondLst>
                                  <p:childTnLst>
                                    <p:set>
                                      <p:cBhvr>
                                        <p:cTn id="25" dur="1" fill="hold">
                                          <p:stCondLst>
                                            <p:cond delay="0"/>
                                          </p:stCondLst>
                                        </p:cTn>
                                        <p:tgtEl>
                                          <p:spTgt spid="384"/>
                                        </p:tgtEl>
                                        <p:attrNameLst>
                                          <p:attrName>style.visibility</p:attrName>
                                        </p:attrNameLst>
                                      </p:cBhvr>
                                      <p:to>
                                        <p:strVal val="visible"/>
                                      </p:to>
                                    </p:set>
                                    <p:animEffect transition="in" filter="wipe(up)">
                                      <p:cBhvr>
                                        <p:cTn id="26" dur="500"/>
                                        <p:tgtEl>
                                          <p:spTgt spid="384"/>
                                        </p:tgtEl>
                                      </p:cBhvr>
                                    </p:animEffect>
                                  </p:childTnLst>
                                </p:cTn>
                              </p:par>
                              <p:par>
                                <p:cTn id="27" presetID="1" presetClass="entr" presetSubtype="0" fill="hold" nodeType="withEffect">
                                  <p:stCondLst>
                                    <p:cond delay="2050"/>
                                  </p:stCondLst>
                                  <p:childTnLst>
                                    <p:set>
                                      <p:cBhvr>
                                        <p:cTn id="28" dur="1" fill="hold">
                                          <p:stCondLst>
                                            <p:cond delay="0"/>
                                          </p:stCondLst>
                                        </p:cTn>
                                        <p:tgtEl>
                                          <p:spTgt spid="386"/>
                                        </p:tgtEl>
                                        <p:attrNameLst>
                                          <p:attrName>style.visibility</p:attrName>
                                        </p:attrNameLst>
                                      </p:cBhvr>
                                      <p:to>
                                        <p:strVal val="visible"/>
                                      </p:to>
                                    </p:set>
                                  </p:childTnLst>
                                </p:cTn>
                              </p:par>
                              <p:par>
                                <p:cTn id="29" presetID="64" presetClass="path" presetSubtype="0" decel="100000" fill="hold" nodeType="withEffect">
                                  <p:stCondLst>
                                    <p:cond delay="2050"/>
                                  </p:stCondLst>
                                  <p:childTnLst>
                                    <p:animMotion origin="layout" path="M 3.4132E-6 3.33333E-6 L 3.4132E-6 -0.04098 " pathEditMode="relative" rAng="0" ptsTypes="AA">
                                      <p:cBhvr>
                                        <p:cTn id="30" dur="200" spd="-100000" fill="hold"/>
                                        <p:tgtEl>
                                          <p:spTgt spid="386"/>
                                        </p:tgtEl>
                                        <p:attrNameLst>
                                          <p:attrName>ppt_x</p:attrName>
                                          <p:attrName>ppt_y</p:attrName>
                                        </p:attrNameLst>
                                      </p:cBhvr>
                                      <p:rCtr x="0" y="-2060"/>
                                    </p:animMotion>
                                  </p:childTnLst>
                                </p:cTn>
                              </p:par>
                            </p:childTnLst>
                          </p:cTn>
                        </p:par>
                        <p:par>
                          <p:cTn id="31" fill="hold">
                            <p:stCondLst>
                              <p:cond delay="2550"/>
                            </p:stCondLst>
                            <p:childTnLst>
                              <p:par>
                                <p:cTn id="32" presetID="1" presetClass="entr" presetSubtype="0" fill="hold" nodeType="afterEffect">
                                  <p:stCondLst>
                                    <p:cond delay="500"/>
                                  </p:stCondLst>
                                  <p:childTnLst>
                                    <p:set>
                                      <p:cBhvr>
                                        <p:cTn id="33" dur="1" fill="hold">
                                          <p:stCondLst>
                                            <p:cond delay="0"/>
                                          </p:stCondLst>
                                        </p:cTn>
                                        <p:tgtEl>
                                          <p:spTgt spid="392"/>
                                        </p:tgtEl>
                                        <p:attrNameLst>
                                          <p:attrName>style.visibility</p:attrName>
                                        </p:attrNameLst>
                                      </p:cBhvr>
                                      <p:to>
                                        <p:strVal val="visible"/>
                                      </p:to>
                                    </p:set>
                                  </p:childTnLst>
                                </p:cTn>
                              </p:par>
                              <p:par>
                                <p:cTn id="34" presetID="1" presetClass="exit" presetSubtype="0" fill="hold" grpId="3" nodeType="withEffect">
                                  <p:stCondLst>
                                    <p:cond delay="500"/>
                                  </p:stCondLst>
                                  <p:childTnLst>
                                    <p:set>
                                      <p:cBhvr>
                                        <p:cTn id="35" dur="1" fill="hold">
                                          <p:stCondLst>
                                            <p:cond delay="0"/>
                                          </p:stCondLst>
                                        </p:cTn>
                                        <p:tgtEl>
                                          <p:spTgt spid="391"/>
                                        </p:tgtEl>
                                        <p:attrNameLst>
                                          <p:attrName>style.visibility</p:attrName>
                                        </p:attrNameLst>
                                      </p:cBhvr>
                                      <p:to>
                                        <p:strVal val="hidden"/>
                                      </p:to>
                                    </p:set>
                                  </p:childTnLst>
                                </p:cTn>
                              </p:par>
                              <p:par>
                                <p:cTn id="36" presetID="1" presetClass="exit" presetSubtype="0" fill="hold" nodeType="withEffect">
                                  <p:stCondLst>
                                    <p:cond delay="500"/>
                                  </p:stCondLst>
                                  <p:childTnLst>
                                    <p:set>
                                      <p:cBhvr>
                                        <p:cTn id="37" dur="1" fill="hold">
                                          <p:stCondLst>
                                            <p:cond delay="0"/>
                                          </p:stCondLst>
                                        </p:cTn>
                                        <p:tgtEl>
                                          <p:spTgt spid="385"/>
                                        </p:tgtEl>
                                        <p:attrNameLst>
                                          <p:attrName>style.visibility</p:attrName>
                                        </p:attrNameLst>
                                      </p:cBhvr>
                                      <p:to>
                                        <p:strVal val="hidden"/>
                                      </p:to>
                                    </p:set>
                                  </p:childTnLst>
                                </p:cTn>
                              </p:par>
                              <p:par>
                                <p:cTn id="38" presetID="1" presetClass="exit" presetSubtype="0" fill="hold" grpId="1" nodeType="withEffect">
                                  <p:stCondLst>
                                    <p:cond delay="500"/>
                                  </p:stCondLst>
                                  <p:childTnLst>
                                    <p:set>
                                      <p:cBhvr>
                                        <p:cTn id="39" dur="1" fill="hold">
                                          <p:stCondLst>
                                            <p:cond delay="0"/>
                                          </p:stCondLst>
                                        </p:cTn>
                                        <p:tgtEl>
                                          <p:spTgt spid="384"/>
                                        </p:tgtEl>
                                        <p:attrNameLst>
                                          <p:attrName>style.visibility</p:attrName>
                                        </p:attrNameLst>
                                      </p:cBhvr>
                                      <p:to>
                                        <p:strVal val="hidden"/>
                                      </p:to>
                                    </p:set>
                                  </p:childTnLst>
                                </p:cTn>
                              </p:par>
                              <p:par>
                                <p:cTn id="40" presetID="1" presetClass="exit" presetSubtype="0" fill="hold" nodeType="withEffect">
                                  <p:stCondLst>
                                    <p:cond delay="500"/>
                                  </p:stCondLst>
                                  <p:childTnLst>
                                    <p:set>
                                      <p:cBhvr>
                                        <p:cTn id="41" dur="1" fill="hold">
                                          <p:stCondLst>
                                            <p:cond delay="0"/>
                                          </p:stCondLst>
                                        </p:cTn>
                                        <p:tgtEl>
                                          <p:spTgt spid="386"/>
                                        </p:tgtEl>
                                        <p:attrNameLst>
                                          <p:attrName>style.visibility</p:attrName>
                                        </p:attrNameLst>
                                      </p:cBhvr>
                                      <p:to>
                                        <p:strVal val="hidden"/>
                                      </p:to>
                                    </p:set>
                                  </p:childTnLst>
                                </p:cTn>
                              </p:par>
                              <p:par>
                                <p:cTn id="42" presetID="6" presetClass="emph" presetSubtype="0" decel="100000" fill="hold" nodeType="withEffect">
                                  <p:stCondLst>
                                    <p:cond delay="500"/>
                                  </p:stCondLst>
                                  <p:childTnLst>
                                    <p:animScale>
                                      <p:cBhvr>
                                        <p:cTn id="43" dur="750" fill="hold"/>
                                        <p:tgtEl>
                                          <p:spTgt spid="392"/>
                                        </p:tgtEl>
                                      </p:cBhvr>
                                      <p:by x="75140" y="75140"/>
                                    </p:animScale>
                                  </p:childTnLst>
                                </p:cTn>
                              </p:par>
                              <p:par>
                                <p:cTn id="44" presetID="1" presetClass="exit" presetSubtype="0" fill="hold" nodeType="withEffect">
                                  <p:stCondLst>
                                    <p:cond delay="1250"/>
                                  </p:stCondLst>
                                  <p:childTnLst>
                                    <p:set>
                                      <p:cBhvr>
                                        <p:cTn id="45" dur="1" fill="hold">
                                          <p:stCondLst>
                                            <p:cond delay="0"/>
                                          </p:stCondLst>
                                        </p:cTn>
                                        <p:tgtEl>
                                          <p:spTgt spid="39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12"/>
                                        </p:tgtEl>
                                        <p:attrNameLst>
                                          <p:attrName>style.visibility</p:attrName>
                                        </p:attrNameLst>
                                      </p:cBhvr>
                                      <p:to>
                                        <p:strVal val="visible"/>
                                      </p:to>
                                    </p:set>
                                    <p:animEffect transition="in" filter="fade">
                                      <p:cBhvr>
                                        <p:cTn id="50" dur="500"/>
                                        <p:tgtEl>
                                          <p:spTgt spid="412"/>
                                        </p:tgtEl>
                                      </p:cBhvr>
                                    </p:animEffect>
                                  </p:childTnLst>
                                </p:cTn>
                              </p:par>
                              <p:par>
                                <p:cTn id="51" presetID="1" presetClass="entr" presetSubtype="0" fill="hold" nodeType="withEffect">
                                  <p:stCondLst>
                                    <p:cond delay="750"/>
                                  </p:stCondLst>
                                  <p:childTnLst>
                                    <p:set>
                                      <p:cBhvr>
                                        <p:cTn id="52" dur="1" fill="hold">
                                          <p:stCondLst>
                                            <p:cond delay="0"/>
                                          </p:stCondLst>
                                        </p:cTn>
                                        <p:tgtEl>
                                          <p:spTgt spid="423"/>
                                        </p:tgtEl>
                                        <p:attrNameLst>
                                          <p:attrName>style.visibility</p:attrName>
                                        </p:attrNameLst>
                                      </p:cBhvr>
                                      <p:to>
                                        <p:strVal val="visible"/>
                                      </p:to>
                                    </p:set>
                                  </p:childTnLst>
                                </p:cTn>
                              </p:par>
                              <p:par>
                                <p:cTn id="53" presetID="6" presetClass="emph" presetSubtype="0" accel="100000" autoRev="1" fill="hold" nodeType="withEffect">
                                  <p:stCondLst>
                                    <p:cond delay="0"/>
                                  </p:stCondLst>
                                  <p:childTnLst>
                                    <p:animScale>
                                      <p:cBhvr>
                                        <p:cTn id="54" dur="750" fill="hold"/>
                                        <p:tgtEl>
                                          <p:spTgt spid="423"/>
                                        </p:tgtEl>
                                      </p:cBhvr>
                                      <p:by x="0" y="0"/>
                                    </p:animScale>
                                  </p:childTnLst>
                                </p:cTn>
                              </p:par>
                              <p:par>
                                <p:cTn id="55" presetID="42" presetClass="path" presetSubtype="0" decel="100000" fill="hold" nodeType="withEffect">
                                  <p:stCondLst>
                                    <p:cond delay="750"/>
                                  </p:stCondLst>
                                  <p:childTnLst>
                                    <p:animMotion origin="layout" path="M 1.15395E-6 9.71548E-7 L 0.23157 0.05829 " pathEditMode="relative" rAng="0" ptsTypes="AA">
                                      <p:cBhvr>
                                        <p:cTn id="56" dur="1000" spd="-100000" fill="hold"/>
                                        <p:tgtEl>
                                          <p:spTgt spid="423"/>
                                        </p:tgtEl>
                                        <p:attrNameLst>
                                          <p:attrName>ppt_x</p:attrName>
                                          <p:attrName>ppt_y</p:attrName>
                                        </p:attrNameLst>
                                      </p:cBhvr>
                                      <p:rCtr x="11579" y="2915"/>
                                    </p:animMotion>
                                  </p:childTnLst>
                                </p:cTn>
                              </p:par>
                              <p:par>
                                <p:cTn id="57" presetID="1" presetClass="entr" presetSubtype="0" fill="hold" nodeType="withEffect">
                                  <p:stCondLst>
                                    <p:cond delay="850"/>
                                  </p:stCondLst>
                                  <p:childTnLst>
                                    <p:set>
                                      <p:cBhvr>
                                        <p:cTn id="58" dur="1" fill="hold">
                                          <p:stCondLst>
                                            <p:cond delay="0"/>
                                          </p:stCondLst>
                                        </p:cTn>
                                        <p:tgtEl>
                                          <p:spTgt spid="426"/>
                                        </p:tgtEl>
                                        <p:attrNameLst>
                                          <p:attrName>style.visibility</p:attrName>
                                        </p:attrNameLst>
                                      </p:cBhvr>
                                      <p:to>
                                        <p:strVal val="visible"/>
                                      </p:to>
                                    </p:set>
                                  </p:childTnLst>
                                </p:cTn>
                              </p:par>
                              <p:par>
                                <p:cTn id="59" presetID="6" presetClass="emph" presetSubtype="0" accel="100000" autoRev="1" fill="hold" nodeType="withEffect">
                                  <p:stCondLst>
                                    <p:cond delay="100"/>
                                  </p:stCondLst>
                                  <p:childTnLst>
                                    <p:animScale>
                                      <p:cBhvr>
                                        <p:cTn id="60" dur="750" fill="hold"/>
                                        <p:tgtEl>
                                          <p:spTgt spid="426"/>
                                        </p:tgtEl>
                                      </p:cBhvr>
                                      <p:by x="0" y="0"/>
                                    </p:animScale>
                                  </p:childTnLst>
                                </p:cTn>
                              </p:par>
                              <p:par>
                                <p:cTn id="61" presetID="42" presetClass="path" presetSubtype="0" decel="100000" fill="hold" nodeType="withEffect">
                                  <p:stCondLst>
                                    <p:cond delay="850"/>
                                  </p:stCondLst>
                                  <p:childTnLst>
                                    <p:animMotion origin="layout" path="M 4.32404E-7 -3.24543E-6 L 4.32404E-7 0.3833 " pathEditMode="relative" rAng="0" ptsTypes="AA">
                                      <p:cBhvr>
                                        <p:cTn id="62" dur="1000" spd="-100000" fill="hold"/>
                                        <p:tgtEl>
                                          <p:spTgt spid="426"/>
                                        </p:tgtEl>
                                        <p:attrNameLst>
                                          <p:attrName>ppt_x</p:attrName>
                                          <p:attrName>ppt_y</p:attrName>
                                        </p:attrNameLst>
                                      </p:cBhvr>
                                      <p:rCtr x="0" y="19153"/>
                                    </p:animMotion>
                                  </p:childTnLst>
                                </p:cTn>
                              </p:par>
                              <p:par>
                                <p:cTn id="63" presetID="1" presetClass="entr" presetSubtype="0" fill="hold" nodeType="withEffect">
                                  <p:stCondLst>
                                    <p:cond delay="950"/>
                                  </p:stCondLst>
                                  <p:childTnLst>
                                    <p:set>
                                      <p:cBhvr>
                                        <p:cTn id="64" dur="1" fill="hold">
                                          <p:stCondLst>
                                            <p:cond delay="0"/>
                                          </p:stCondLst>
                                        </p:cTn>
                                        <p:tgtEl>
                                          <p:spTgt spid="476"/>
                                        </p:tgtEl>
                                        <p:attrNameLst>
                                          <p:attrName>style.visibility</p:attrName>
                                        </p:attrNameLst>
                                      </p:cBhvr>
                                      <p:to>
                                        <p:strVal val="visible"/>
                                      </p:to>
                                    </p:set>
                                  </p:childTnLst>
                                </p:cTn>
                              </p:par>
                              <p:par>
                                <p:cTn id="65" presetID="6" presetClass="emph" presetSubtype="0" accel="100000" autoRev="1" fill="hold" nodeType="withEffect">
                                  <p:stCondLst>
                                    <p:cond delay="200"/>
                                  </p:stCondLst>
                                  <p:childTnLst>
                                    <p:animScale>
                                      <p:cBhvr>
                                        <p:cTn id="66" dur="750" fill="hold"/>
                                        <p:tgtEl>
                                          <p:spTgt spid="476"/>
                                        </p:tgtEl>
                                      </p:cBhvr>
                                      <p:by x="0" y="0"/>
                                    </p:animScale>
                                  </p:childTnLst>
                                </p:cTn>
                              </p:par>
                              <p:par>
                                <p:cTn id="67" presetID="42" presetClass="path" presetSubtype="0" decel="100000" fill="hold" nodeType="withEffect">
                                  <p:stCondLst>
                                    <p:cond delay="950"/>
                                  </p:stCondLst>
                                  <p:childTnLst>
                                    <p:animMotion origin="layout" path="M 2.61787E-6 -3.55771E-6 L -0.23001 0.05575 " pathEditMode="relative" rAng="0" ptsTypes="AA">
                                      <p:cBhvr>
                                        <p:cTn id="68" dur="1000" spd="-100000" fill="hold"/>
                                        <p:tgtEl>
                                          <p:spTgt spid="476"/>
                                        </p:tgtEl>
                                        <p:attrNameLst>
                                          <p:attrName>ppt_x</p:attrName>
                                          <p:attrName>ppt_y</p:attrName>
                                        </p:attrNameLst>
                                      </p:cBhvr>
                                      <p:rCtr x="-11500" y="2776"/>
                                    </p:animMotion>
                                  </p:childTnLst>
                                </p:cTn>
                              </p:par>
                              <p:par>
                                <p:cTn id="69" presetID="1" presetClass="entr" presetSubtype="0" fill="hold" nodeType="withEffect">
                                  <p:stCondLst>
                                    <p:cond delay="1050"/>
                                  </p:stCondLst>
                                  <p:childTnLst>
                                    <p:set>
                                      <p:cBhvr>
                                        <p:cTn id="70" dur="1" fill="hold">
                                          <p:stCondLst>
                                            <p:cond delay="0"/>
                                          </p:stCondLst>
                                        </p:cTn>
                                        <p:tgtEl>
                                          <p:spTgt spid="482"/>
                                        </p:tgtEl>
                                        <p:attrNameLst>
                                          <p:attrName>style.visibility</p:attrName>
                                        </p:attrNameLst>
                                      </p:cBhvr>
                                      <p:to>
                                        <p:strVal val="visible"/>
                                      </p:to>
                                    </p:set>
                                  </p:childTnLst>
                                </p:cTn>
                              </p:par>
                              <p:par>
                                <p:cTn id="71" presetID="6" presetClass="emph" presetSubtype="0" accel="100000" autoRev="1" fill="hold" nodeType="withEffect">
                                  <p:stCondLst>
                                    <p:cond delay="300"/>
                                  </p:stCondLst>
                                  <p:childTnLst>
                                    <p:animScale>
                                      <p:cBhvr>
                                        <p:cTn id="72" dur="750" fill="hold"/>
                                        <p:tgtEl>
                                          <p:spTgt spid="482"/>
                                        </p:tgtEl>
                                      </p:cBhvr>
                                      <p:by x="0" y="0"/>
                                    </p:animScale>
                                  </p:childTnLst>
                                </p:cTn>
                              </p:par>
                              <p:par>
                                <p:cTn id="73" presetID="42" presetClass="path" presetSubtype="0" decel="100000" fill="hold" nodeType="withEffect">
                                  <p:stCondLst>
                                    <p:cond delay="1050"/>
                                  </p:stCondLst>
                                  <p:childTnLst>
                                    <p:animMotion origin="layout" path="M 2.39646E-6 3.66181E-6 L -0.15486 -0.31252 " pathEditMode="relative" rAng="0" ptsTypes="AA">
                                      <p:cBhvr>
                                        <p:cTn id="74" dur="1000" spd="-100000" fill="hold"/>
                                        <p:tgtEl>
                                          <p:spTgt spid="482"/>
                                        </p:tgtEl>
                                        <p:attrNameLst>
                                          <p:attrName>ppt_x</p:attrName>
                                          <p:attrName>ppt_y</p:attrName>
                                        </p:attrNameLst>
                                      </p:cBhvr>
                                      <p:rCtr x="-7749" y="-15637"/>
                                    </p:animMotion>
                                  </p:childTnLst>
                                </p:cTn>
                              </p:par>
                              <p:par>
                                <p:cTn id="75" presetID="1" presetClass="entr" presetSubtype="0" fill="hold" nodeType="withEffect">
                                  <p:stCondLst>
                                    <p:cond delay="1120"/>
                                  </p:stCondLst>
                                  <p:childTnLst>
                                    <p:set>
                                      <p:cBhvr>
                                        <p:cTn id="76" dur="1" fill="hold">
                                          <p:stCondLst>
                                            <p:cond delay="0"/>
                                          </p:stCondLst>
                                        </p:cTn>
                                        <p:tgtEl>
                                          <p:spTgt spid="479"/>
                                        </p:tgtEl>
                                        <p:attrNameLst>
                                          <p:attrName>style.visibility</p:attrName>
                                        </p:attrNameLst>
                                      </p:cBhvr>
                                      <p:to>
                                        <p:strVal val="visible"/>
                                      </p:to>
                                    </p:set>
                                  </p:childTnLst>
                                </p:cTn>
                              </p:par>
                              <p:par>
                                <p:cTn id="77" presetID="6" presetClass="emph" presetSubtype="0" accel="100000" autoRev="1" fill="hold" nodeType="withEffect">
                                  <p:stCondLst>
                                    <p:cond delay="400"/>
                                  </p:stCondLst>
                                  <p:childTnLst>
                                    <p:animScale>
                                      <p:cBhvr>
                                        <p:cTn id="78" dur="750" fill="hold"/>
                                        <p:tgtEl>
                                          <p:spTgt spid="479"/>
                                        </p:tgtEl>
                                      </p:cBhvr>
                                      <p:by x="0" y="0"/>
                                    </p:animScale>
                                  </p:childTnLst>
                                </p:cTn>
                              </p:par>
                              <p:par>
                                <p:cTn id="79" presetID="42" presetClass="path" presetSubtype="0" decel="100000" fill="hold" nodeType="withEffect">
                                  <p:stCondLst>
                                    <p:cond delay="1120"/>
                                  </p:stCondLst>
                                  <p:childTnLst>
                                    <p:animMotion origin="layout" path="M -2.19067E-6 3.66181E-6 L 0.14913 -0.31252 " pathEditMode="relative" rAng="0" ptsTypes="AA">
                                      <p:cBhvr>
                                        <p:cTn id="80" dur="1000" spd="-100000" fill="hold"/>
                                        <p:tgtEl>
                                          <p:spTgt spid="479"/>
                                        </p:tgtEl>
                                        <p:attrNameLst>
                                          <p:attrName>ppt_x</p:attrName>
                                          <p:attrName>ppt_y</p:attrName>
                                        </p:attrNameLst>
                                      </p:cBhvr>
                                      <p:rCtr x="7450" y="-15637"/>
                                    </p:animMotion>
                                  </p:childTnLst>
                                </p:cTn>
                              </p:par>
                              <p:par>
                                <p:cTn id="81" presetID="1" presetClass="entr" presetSubtype="0" fill="hold" grpId="1" nodeType="withEffect">
                                  <p:stCondLst>
                                    <p:cond delay="1000"/>
                                  </p:stCondLst>
                                  <p:childTnLst>
                                    <p:set>
                                      <p:cBhvr>
                                        <p:cTn id="82" dur="1" fill="hold">
                                          <p:stCondLst>
                                            <p:cond delay="0"/>
                                          </p:stCondLst>
                                        </p:cTn>
                                        <p:tgtEl>
                                          <p:spTgt spid="422"/>
                                        </p:tgtEl>
                                        <p:attrNameLst>
                                          <p:attrName>style.visibility</p:attrName>
                                        </p:attrNameLst>
                                      </p:cBhvr>
                                      <p:to>
                                        <p:strVal val="visible"/>
                                      </p:to>
                                    </p:set>
                                  </p:childTnLst>
                                </p:cTn>
                              </p:par>
                              <p:par>
                                <p:cTn id="83" presetID="6" presetClass="emph" presetSubtype="0" accel="100000" autoRev="1" fill="hold" grpId="0" nodeType="withEffect">
                                  <p:stCondLst>
                                    <p:cond delay="0"/>
                                  </p:stCondLst>
                                  <p:childTnLst>
                                    <p:animScale>
                                      <p:cBhvr>
                                        <p:cTn id="84" dur="750" fill="hold"/>
                                        <p:tgtEl>
                                          <p:spTgt spid="422"/>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7" grpId="2" animBg="1"/>
      <p:bldP spid="384" grpId="0" animBg="1"/>
      <p:bldP spid="384" grpId="1" animBg="1"/>
      <p:bldP spid="391" grpId="0" animBg="1"/>
      <p:bldP spid="391" grpId="1" animBg="1"/>
      <p:bldP spid="391" grpId="2" animBg="1"/>
      <p:bldP spid="391" grpId="3" animBg="1"/>
      <p:bldP spid="422" grpId="0" animBg="1"/>
      <p:bldP spid="422"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7467176" y="4885405"/>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 VM2</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55" name="Rectangle 54"/>
          <p:cNvSpPr/>
          <p:nvPr/>
        </p:nvSpPr>
        <p:spPr bwMode="auto">
          <a:xfrm>
            <a:off x="7467176" y="1836599"/>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 VM1</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2" name="Title 1"/>
          <p:cNvSpPr>
            <a:spLocks noGrp="1"/>
          </p:cNvSpPr>
          <p:nvPr>
            <p:ph type="title"/>
          </p:nvPr>
        </p:nvSpPr>
        <p:spPr/>
        <p:txBody>
          <a:bodyPr/>
          <a:lstStyle/>
          <a:p>
            <a:r>
              <a:rPr lang="en-US" sz="5400" dirty="0" smtClean="0"/>
              <a:t>End-to-End Highly Available Solution</a:t>
            </a:r>
            <a:br>
              <a:rPr lang="en-US" sz="5400" dirty="0" smtClean="0"/>
            </a:br>
            <a:r>
              <a:rPr lang="en-US" sz="4000" dirty="0" smtClean="0">
                <a:solidFill>
                  <a:schemeClr val="tx2"/>
                </a:solidFill>
              </a:rPr>
              <a:t>Redundancy at every level</a:t>
            </a:r>
            <a:endParaRPr lang="en-US" sz="5400" dirty="0">
              <a:solidFill>
                <a:schemeClr val="tx2"/>
              </a:solidFill>
            </a:endParaRPr>
          </a:p>
        </p:txBody>
      </p:sp>
      <p:sp>
        <p:nvSpPr>
          <p:cNvPr id="27" name="Down Arrow 26"/>
          <p:cNvSpPr/>
          <p:nvPr/>
        </p:nvSpPr>
        <p:spPr bwMode="auto">
          <a:xfrm rot="18387314">
            <a:off x="2643628" y="3436075"/>
            <a:ext cx="333681" cy="897524"/>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44" name="Rectangle 43"/>
          <p:cNvSpPr/>
          <p:nvPr/>
        </p:nvSpPr>
        <p:spPr bwMode="auto">
          <a:xfrm>
            <a:off x="3733564" y="4349454"/>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5" name="Rectangle 44"/>
          <p:cNvSpPr/>
          <p:nvPr/>
        </p:nvSpPr>
        <p:spPr bwMode="auto">
          <a:xfrm>
            <a:off x="3798653" y="523298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smtClean="0">
                <a:solidFill>
                  <a:srgbClr val="FFFFFF">
                    <a:alpha val="99000"/>
                  </a:srgbClr>
                </a:solidFill>
                <a:ea typeface="Segoe UI" pitchFamily="34" charset="0"/>
                <a:cs typeface="Segoe UI" pitchFamily="34" charset="0"/>
              </a:rPr>
              <a:t>IIS VM2</a:t>
            </a:r>
            <a:endParaRPr lang="en-US" sz="3199" kern="0" spc="-51" dirty="0">
              <a:solidFill>
                <a:srgbClr val="FFFFFF">
                  <a:alpha val="99000"/>
                </a:srgbClr>
              </a:solidFill>
              <a:ea typeface="Segoe UI" pitchFamily="34" charset="0"/>
              <a:cs typeface="Segoe UI" pitchFamily="34" charset="0"/>
            </a:endParaRPr>
          </a:p>
        </p:txBody>
      </p:sp>
      <p:sp>
        <p:nvSpPr>
          <p:cNvPr id="47" name="Rectangle 46"/>
          <p:cNvSpPr/>
          <p:nvPr/>
        </p:nvSpPr>
        <p:spPr bwMode="auto">
          <a:xfrm>
            <a:off x="3733564" y="2394246"/>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8" name="Rectangle 47"/>
          <p:cNvSpPr/>
          <p:nvPr/>
        </p:nvSpPr>
        <p:spPr bwMode="auto">
          <a:xfrm>
            <a:off x="3798653" y="327777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smtClean="0">
                <a:solidFill>
                  <a:srgbClr val="FFFFFF">
                    <a:alpha val="99000"/>
                  </a:srgbClr>
                </a:solidFill>
                <a:ea typeface="Segoe UI" pitchFamily="34" charset="0"/>
                <a:cs typeface="Segoe UI" pitchFamily="34" charset="0"/>
              </a:rPr>
              <a:t>IIS VM1</a:t>
            </a:r>
            <a:endParaRPr lang="en-US" sz="3199" kern="0" spc="-51" dirty="0">
              <a:solidFill>
                <a:srgbClr val="FFFFFF">
                  <a:alpha val="99000"/>
                </a:srgbClr>
              </a:solidFill>
              <a:ea typeface="Segoe UI" pitchFamily="34" charset="0"/>
              <a:cs typeface="Segoe UI" pitchFamily="34" charset="0"/>
            </a:endParaRPr>
          </a:p>
        </p:txBody>
      </p:sp>
      <p:sp>
        <p:nvSpPr>
          <p:cNvPr id="51" name="TextBox 50"/>
          <p:cNvSpPr txBox="1"/>
          <p:nvPr/>
        </p:nvSpPr>
        <p:spPr>
          <a:xfrm>
            <a:off x="2930237" y="4260834"/>
            <a:ext cx="535216" cy="443070"/>
          </a:xfrm>
          <a:prstGeom prst="rect">
            <a:avLst/>
          </a:prstGeom>
          <a:noFill/>
        </p:spPr>
        <p:txBody>
          <a:bodyPr wrap="square" lIns="0" tIns="0" rIns="0" bIns="0" rtlCol="0">
            <a:spAutoFit/>
          </a:bodyPr>
          <a:lstStyle/>
          <a:p>
            <a:pPr defTabSz="1218845">
              <a:lnSpc>
                <a:spcPct val="90000"/>
              </a:lnSpc>
              <a:spcBef>
                <a:spcPct val="20000"/>
              </a:spcBef>
              <a:buSzPct val="80000"/>
            </a:pPr>
            <a:r>
              <a:rPr lang="en-US" sz="3199" dirty="0">
                <a:gradFill>
                  <a:gsLst>
                    <a:gs pos="0">
                      <a:srgbClr val="292929">
                        <a:lumMod val="90000"/>
                        <a:lumOff val="10000"/>
                      </a:srgbClr>
                    </a:gs>
                    <a:gs pos="86000">
                      <a:srgbClr val="292929">
                        <a:lumMod val="90000"/>
                        <a:lumOff val="10000"/>
                      </a:srgbClr>
                    </a:gs>
                  </a:gsLst>
                  <a:lin ang="5400000" scaled="0"/>
                </a:gradFill>
              </a:rPr>
              <a:t>LB</a:t>
            </a:r>
          </a:p>
        </p:txBody>
      </p:sp>
      <p:cxnSp>
        <p:nvCxnSpPr>
          <p:cNvPr id="53" name="Elbow Connector 15"/>
          <p:cNvCxnSpPr>
            <a:stCxn id="51" idx="3"/>
          </p:cNvCxnSpPr>
          <p:nvPr/>
        </p:nvCxnSpPr>
        <p:spPr>
          <a:xfrm flipV="1">
            <a:off x="3465453" y="3538529"/>
            <a:ext cx="333200" cy="943840"/>
          </a:xfrm>
          <a:prstGeom prst="straightConnector1">
            <a:avLst/>
          </a:prstGeom>
          <a:ln w="31750">
            <a:solidFill>
              <a:schemeClr val="bg1">
                <a:lumMod val="50000"/>
              </a:schemeClr>
            </a:solidFill>
            <a:headEnd type="oval"/>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Elbow Connector 15"/>
          <p:cNvCxnSpPr>
            <a:stCxn id="51" idx="3"/>
            <a:endCxn id="45" idx="1"/>
          </p:cNvCxnSpPr>
          <p:nvPr/>
        </p:nvCxnSpPr>
        <p:spPr>
          <a:xfrm>
            <a:off x="3465453" y="4482369"/>
            <a:ext cx="333200" cy="1091415"/>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0" name="Up-Down Arrow 59"/>
          <p:cNvSpPr/>
          <p:nvPr/>
        </p:nvSpPr>
        <p:spPr bwMode="auto">
          <a:xfrm>
            <a:off x="8432705" y="3587883"/>
            <a:ext cx="349528" cy="1314660"/>
          </a:xfrm>
          <a:prstGeom prst="up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61" name="Rectangle 60"/>
          <p:cNvSpPr/>
          <p:nvPr/>
        </p:nvSpPr>
        <p:spPr bwMode="auto">
          <a:xfrm>
            <a:off x="9124712" y="3603662"/>
            <a:ext cx="541802" cy="1281469"/>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none" lIns="91420" tIns="45711" rIns="91420" bIns="45711" numCol="1" rtlCol="0" anchor="ctr" anchorCtr="0" compatLnSpc="1">
            <a:prstTxWarp prst="textNoShape">
              <a:avLst/>
            </a:prstTxWarp>
          </a:bodyPr>
          <a:lstStyle/>
          <a:p>
            <a:pPr marL="0" lvl="1" algn="ctr" defTabSz="913878" fontAlgn="base">
              <a:spcBef>
                <a:spcPct val="0"/>
              </a:spcBef>
              <a:spcAft>
                <a:spcPct val="0"/>
              </a:spcAft>
              <a:buClr>
                <a:srgbClr val="FFC000"/>
              </a:buClr>
              <a:defRPr/>
            </a:pPr>
            <a:r>
              <a:rPr lang="en-US" sz="1600" kern="0" spc="-51" dirty="0">
                <a:solidFill>
                  <a:srgbClr val="FFFFFF">
                    <a:alpha val="99000"/>
                  </a:srgbClr>
                </a:solidFill>
                <a:ea typeface="Segoe UI" pitchFamily="34" charset="0"/>
                <a:cs typeface="Segoe UI" pitchFamily="34" charset="0"/>
              </a:rPr>
              <a:t>SQL Mirroring</a:t>
            </a:r>
          </a:p>
        </p:txBody>
      </p:sp>
      <p:sp>
        <p:nvSpPr>
          <p:cNvPr id="65" name="Rectangle 64"/>
          <p:cNvSpPr/>
          <p:nvPr/>
        </p:nvSpPr>
        <p:spPr bwMode="auto">
          <a:xfrm>
            <a:off x="7445661" y="1836426"/>
            <a:ext cx="2368542" cy="4816043"/>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66" name="Rectangle 65"/>
          <p:cNvSpPr/>
          <p:nvPr/>
        </p:nvSpPr>
        <p:spPr bwMode="auto">
          <a:xfrm>
            <a:off x="3733564" y="2394247"/>
            <a:ext cx="2167627" cy="3722272"/>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0" name="Group 9"/>
          <p:cNvGrpSpPr/>
          <p:nvPr/>
        </p:nvGrpSpPr>
        <p:grpSpPr>
          <a:xfrm>
            <a:off x="508001" y="2394246"/>
            <a:ext cx="1799771" cy="1799302"/>
            <a:chOff x="508000" y="2203271"/>
            <a:chExt cx="1799771" cy="1799771"/>
          </a:xfrm>
        </p:grpSpPr>
        <p:sp>
          <p:nvSpPr>
            <p:cNvPr id="9" name="Rectangle 8"/>
            <p:cNvSpPr/>
            <p:nvPr/>
          </p:nvSpPr>
          <p:spPr bwMode="auto">
            <a:xfrm>
              <a:off x="508000" y="2203271"/>
              <a:ext cx="1799771" cy="1799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b" anchorCtr="0" forceAA="0" compatLnSpc="1">
              <a:prstTxWarp prst="textNoShape">
                <a:avLst/>
              </a:prstTxWarp>
              <a:noAutofit/>
            </a:bodyPr>
            <a:lstStyle/>
            <a:p>
              <a:pPr defTabSz="913993" fontAlgn="base">
                <a:spcBef>
                  <a:spcPct val="0"/>
                </a:spcBef>
                <a:spcAft>
                  <a:spcPct val="0"/>
                </a:spcAft>
              </a:pPr>
              <a:r>
                <a:rPr lang="en-US" sz="3199" dirty="0">
                  <a:gradFill>
                    <a:gsLst>
                      <a:gs pos="0">
                        <a:srgbClr val="FFFFFF"/>
                      </a:gs>
                      <a:gs pos="100000">
                        <a:srgbClr val="FFFFFF"/>
                      </a:gs>
                    </a:gsLst>
                    <a:lin ang="5400000" scaled="0"/>
                  </a:gradFill>
                  <a:ea typeface="Segoe UI" pitchFamily="34" charset="0"/>
                  <a:cs typeface="Segoe UI" pitchFamily="34" charset="0"/>
                </a:rPr>
                <a:t>Internet</a:t>
              </a:r>
            </a:p>
          </p:txBody>
        </p:sp>
        <p:grpSp>
          <p:nvGrpSpPr>
            <p:cNvPr id="68" name="Group 67"/>
            <p:cNvGrpSpPr/>
            <p:nvPr/>
          </p:nvGrpSpPr>
          <p:grpSpPr>
            <a:xfrm>
              <a:off x="748459" y="2603641"/>
              <a:ext cx="1318853" cy="744211"/>
              <a:chOff x="7683468" y="2188241"/>
              <a:chExt cx="1543891" cy="871196"/>
            </a:xfrm>
          </p:grpSpPr>
          <p:pic>
            <p:nvPicPr>
              <p:cNvPr id="70"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b="57994"/>
              <a:stretch/>
            </p:blipFill>
            <p:spPr bwMode="auto">
              <a:xfrm>
                <a:off x="7683468" y="2188241"/>
                <a:ext cx="1543891" cy="871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Freeform 6"/>
              <p:cNvSpPr>
                <a:spLocks noChangeAspect="1" noEditPoints="1"/>
              </p:cNvSpPr>
              <p:nvPr/>
            </p:nvSpPr>
            <p:spPr bwMode="black">
              <a:xfrm>
                <a:off x="8553388" y="2268211"/>
                <a:ext cx="481758" cy="487799"/>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pPr algn="ctr" defTabSz="1218845"/>
                <a:endParaRPr lang="en-US" sz="3199" dirty="0">
                  <a:solidFill>
                    <a:srgbClr val="292929"/>
                  </a:solidFill>
                </a:endParaRPr>
              </a:p>
            </p:txBody>
          </p:sp>
        </p:grpSp>
      </p:grpSp>
      <p:cxnSp>
        <p:nvCxnSpPr>
          <p:cNvPr id="5" name="Straight Arrow Connector 4"/>
          <p:cNvCxnSpPr>
            <a:endCxn id="65" idx="1"/>
          </p:cNvCxnSpPr>
          <p:nvPr/>
        </p:nvCxnSpPr>
        <p:spPr>
          <a:xfrm>
            <a:off x="5895975" y="4243388"/>
            <a:ext cx="1549686" cy="1060"/>
          </a:xfrm>
          <a:prstGeom prst="straightConnector1">
            <a:avLst/>
          </a:prstGeom>
          <a:ln w="31750">
            <a:solidFill>
              <a:schemeClr val="bg1">
                <a:lumMod val="50000"/>
              </a:schemeClr>
            </a:solidFill>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905948" y="1845660"/>
            <a:ext cx="910890" cy="221599"/>
          </a:xfrm>
          <a:prstGeom prst="rect">
            <a:avLst/>
          </a:prstGeom>
          <a:noFill/>
        </p:spPr>
        <p:txBody>
          <a:bodyPr wrap="none" lIns="0" tIns="0" rIns="0" bIns="0" rtlCol="0">
            <a:spAutoFit/>
          </a:bodyPr>
          <a:lstStyle/>
          <a:p>
            <a:pPr>
              <a:lnSpc>
                <a:spcPct val="90000"/>
              </a:lnSpc>
              <a:spcBef>
                <a:spcPct val="20000"/>
              </a:spcBef>
              <a:buSzPct val="80000"/>
            </a:pPr>
            <a:r>
              <a:rPr lang="en-US" sz="1600" dirty="0" smtClean="0">
                <a:solidFill>
                  <a:schemeClr val="tx1">
                    <a:alpha val="99000"/>
                  </a:schemeClr>
                </a:solidFill>
              </a:rPr>
              <a:t>DB-AVSET</a:t>
            </a:r>
            <a:endParaRPr lang="en-US" sz="1600" dirty="0">
              <a:solidFill>
                <a:schemeClr val="tx1">
                  <a:alpha val="99000"/>
                </a:schemeClr>
              </a:solidFill>
            </a:endParaRPr>
          </a:p>
        </p:txBody>
      </p:sp>
      <p:sp>
        <p:nvSpPr>
          <p:cNvPr id="62" name="TextBox 61"/>
          <p:cNvSpPr txBox="1"/>
          <p:nvPr/>
        </p:nvSpPr>
        <p:spPr>
          <a:xfrm>
            <a:off x="6050638" y="2388419"/>
            <a:ext cx="1064650" cy="221599"/>
          </a:xfrm>
          <a:prstGeom prst="rect">
            <a:avLst/>
          </a:prstGeom>
          <a:noFill/>
        </p:spPr>
        <p:txBody>
          <a:bodyPr wrap="none" lIns="0" tIns="0" rIns="0" bIns="0" rtlCol="0">
            <a:spAutoFit/>
          </a:bodyPr>
          <a:lstStyle/>
          <a:p>
            <a:pPr>
              <a:lnSpc>
                <a:spcPct val="90000"/>
              </a:lnSpc>
              <a:spcBef>
                <a:spcPct val="20000"/>
              </a:spcBef>
              <a:buSzPct val="80000"/>
            </a:pPr>
            <a:r>
              <a:rPr lang="en-US" sz="1600" dirty="0" smtClean="0">
                <a:solidFill>
                  <a:schemeClr val="tx1">
                    <a:alpha val="99000"/>
                  </a:schemeClr>
                </a:solidFill>
              </a:rPr>
              <a:t>Web-AVSET</a:t>
            </a:r>
            <a:endParaRPr lang="en-US" sz="1600" dirty="0">
              <a:solidFill>
                <a:schemeClr val="tx1">
                  <a:alpha val="99000"/>
                </a:schemeClr>
              </a:solidFill>
            </a:endParaRPr>
          </a:p>
        </p:txBody>
      </p:sp>
      <p:pic>
        <p:nvPicPr>
          <p:cNvPr id="28" name="Picture 27"/>
          <p:cNvPicPr>
            <a:picLocks noChangeAspect="1"/>
          </p:cNvPicPr>
          <p:nvPr/>
        </p:nvPicPr>
        <p:blipFill>
          <a:blip r:embed="rId5">
            <a:duotone>
              <a:prstClr val="black"/>
              <a:srgbClr val="0070C0">
                <a:tint val="45000"/>
                <a:satMod val="400000"/>
              </a:srgbClr>
            </a:duotone>
          </a:blip>
          <a:stretch>
            <a:fillRect/>
          </a:stretch>
        </p:blipFill>
        <p:spPr>
          <a:xfrm>
            <a:off x="7954023" y="2043411"/>
            <a:ext cx="1240121" cy="1133213"/>
          </a:xfrm>
          <a:prstGeom prst="rect">
            <a:avLst/>
          </a:prstGeom>
          <a:ln>
            <a:noFill/>
          </a:ln>
        </p:spPr>
      </p:pic>
      <p:pic>
        <p:nvPicPr>
          <p:cNvPr id="29" name="Picture 28"/>
          <p:cNvPicPr>
            <a:picLocks noChangeAspect="1"/>
          </p:cNvPicPr>
          <p:nvPr/>
        </p:nvPicPr>
        <p:blipFill>
          <a:blip r:embed="rId5">
            <a:duotone>
              <a:prstClr val="black"/>
              <a:srgbClr val="0070C0">
                <a:tint val="45000"/>
                <a:satMod val="400000"/>
              </a:srgbClr>
            </a:duotone>
          </a:blip>
          <a:stretch>
            <a:fillRect/>
          </a:stretch>
        </p:blipFill>
        <p:spPr>
          <a:xfrm>
            <a:off x="7987408" y="5062040"/>
            <a:ext cx="1240121" cy="1133213"/>
          </a:xfrm>
          <a:prstGeom prst="rect">
            <a:avLst/>
          </a:prstGeom>
          <a:ln>
            <a:noFill/>
          </a:ln>
        </p:spPr>
      </p:pic>
    </p:spTree>
    <p:extLst>
      <p:ext uri="{BB962C8B-B14F-4D97-AF65-F5344CB8AC3E}">
        <p14:creationId xmlns:p14="http://schemas.microsoft.com/office/powerpoint/2010/main" val="3999107969"/>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07873" y="1291588"/>
            <a:ext cx="11173091" cy="5180251"/>
          </a:xfrm>
          <a:prstGeom prst="rect">
            <a:avLst/>
          </a:prstGeom>
          <a:solidFill>
            <a:srgbClr val="5EDB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Imaging VMs in the Cloud</a:t>
            </a:r>
          </a:p>
        </p:txBody>
      </p:sp>
      <p:sp>
        <p:nvSpPr>
          <p:cNvPr id="4" name="Rectangle 3"/>
          <p:cNvSpPr/>
          <p:nvPr/>
        </p:nvSpPr>
        <p:spPr bwMode="auto">
          <a:xfrm>
            <a:off x="507873" y="1304287"/>
            <a:ext cx="11173091"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a:lnSpc>
                <a:spcPct val="90000"/>
              </a:lnSpc>
              <a:buSzPct val="90000"/>
            </a:pPr>
            <a:r>
              <a:rPr lang="en-US" sz="2933" kern="0" dirty="0">
                <a:solidFill>
                  <a:schemeClr val="bg1">
                    <a:lumMod val="10000"/>
                    <a:alpha val="99000"/>
                  </a:schemeClr>
                </a:solidFill>
                <a:latin typeface="Segoe UI Light" pitchFamily="34" charset="0"/>
                <a:ea typeface="Segoe UI" pitchFamily="34" charset="0"/>
                <a:cs typeface="Segoe UI" pitchFamily="34" charset="0"/>
              </a:rPr>
              <a:t>Cloud</a:t>
            </a:r>
          </a:p>
        </p:txBody>
      </p:sp>
      <p:grpSp>
        <p:nvGrpSpPr>
          <p:cNvPr id="47" name="Group 46"/>
          <p:cNvGrpSpPr/>
          <p:nvPr/>
        </p:nvGrpSpPr>
        <p:grpSpPr>
          <a:xfrm>
            <a:off x="2925778" y="5203703"/>
            <a:ext cx="1011091" cy="1125829"/>
            <a:chOff x="2194904" y="3754000"/>
            <a:chExt cx="758516" cy="844592"/>
          </a:xfrm>
        </p:grpSpPr>
        <p:sp>
          <p:nvSpPr>
            <p:cNvPr id="32" name="Right Arrow 31"/>
            <p:cNvSpPr/>
            <p:nvPr/>
          </p:nvSpPr>
          <p:spPr bwMode="auto">
            <a:xfrm rot="7222079">
              <a:off x="2774251" y="3733737"/>
              <a:ext cx="102681" cy="143208"/>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0" name="Freeform 29"/>
            <p:cNvSpPr/>
            <p:nvPr/>
          </p:nvSpPr>
          <p:spPr>
            <a:xfrm>
              <a:off x="219490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Customize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8" name="Group 47"/>
          <p:cNvGrpSpPr/>
          <p:nvPr/>
        </p:nvGrpSpPr>
        <p:grpSpPr>
          <a:xfrm>
            <a:off x="4000130" y="5318705"/>
            <a:ext cx="1208617" cy="1010827"/>
            <a:chOff x="3000875" y="3840274"/>
            <a:chExt cx="906699" cy="758318"/>
          </a:xfrm>
        </p:grpSpPr>
        <p:sp>
          <p:nvSpPr>
            <p:cNvPr id="33" name="Right Arrow 32"/>
            <p:cNvSpPr/>
            <p:nvPr/>
          </p:nvSpPr>
          <p:spPr bwMode="auto">
            <a:xfrm>
              <a:off x="3000875" y="4147830"/>
              <a:ext cx="102681" cy="14320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149058"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6"/>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Generalize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5" name="Group 44"/>
          <p:cNvGrpSpPr/>
          <p:nvPr/>
        </p:nvGrpSpPr>
        <p:grpSpPr>
          <a:xfrm>
            <a:off x="5388048" y="2885245"/>
            <a:ext cx="6089768" cy="3444291"/>
            <a:chOff x="4042084" y="2014701"/>
            <a:chExt cx="4568516" cy="2583891"/>
          </a:xfrm>
        </p:grpSpPr>
        <p:sp>
          <p:nvSpPr>
            <p:cNvPr id="39" name="Freeform 128"/>
            <p:cNvSpPr>
              <a:spLocks noChangeAspect="1"/>
            </p:cNvSpPr>
            <p:nvPr/>
          </p:nvSpPr>
          <p:spPr bwMode="black">
            <a:xfrm>
              <a:off x="4800600" y="2014701"/>
              <a:ext cx="3810000" cy="210469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29" name="Freeform 28"/>
            <p:cNvSpPr/>
            <p:nvPr/>
          </p:nvSpPr>
          <p:spPr>
            <a:xfrm>
              <a:off x="404208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5"/>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Capture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5" name="Right Arrow 34"/>
            <p:cNvSpPr/>
            <p:nvPr/>
          </p:nvSpPr>
          <p:spPr bwMode="auto">
            <a:xfrm rot="19247508">
              <a:off x="4749259" y="3906053"/>
              <a:ext cx="102681" cy="143208"/>
            </a:xfrm>
            <a:prstGeom prst="rightArrow">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sp>
        <p:nvSpPr>
          <p:cNvPr id="34" name="Right Arrow 33"/>
          <p:cNvSpPr/>
          <p:nvPr/>
        </p:nvSpPr>
        <p:spPr bwMode="auto">
          <a:xfrm>
            <a:off x="5232359" y="5700335"/>
            <a:ext cx="136872" cy="190894"/>
          </a:xfrm>
          <a:prstGeom prs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7" name="Group 6"/>
          <p:cNvGrpSpPr/>
          <p:nvPr/>
        </p:nvGrpSpPr>
        <p:grpSpPr>
          <a:xfrm>
            <a:off x="2629053" y="2287914"/>
            <a:ext cx="2754344" cy="2946275"/>
            <a:chOff x="1972304" y="1566589"/>
            <a:chExt cx="2066296" cy="2210282"/>
          </a:xfrm>
        </p:grpSpPr>
        <p:grpSp>
          <p:nvGrpSpPr>
            <p:cNvPr id="26" name="Group 25"/>
            <p:cNvGrpSpPr/>
            <p:nvPr/>
          </p:nvGrpSpPr>
          <p:grpSpPr>
            <a:xfrm>
              <a:off x="3200399" y="1566589"/>
              <a:ext cx="838201" cy="1113144"/>
              <a:chOff x="3200399" y="1566589"/>
              <a:chExt cx="838201" cy="1113144"/>
            </a:xfrm>
          </p:grpSpPr>
          <p:sp>
            <p:nvSpPr>
              <p:cNvPr id="27" name="Folded Corner 26"/>
              <p:cNvSpPr/>
              <p:nvPr/>
            </p:nvSpPr>
            <p:spPr bwMode="auto">
              <a:xfrm flipV="1">
                <a:off x="3200399" y="1566589"/>
                <a:ext cx="838201" cy="1113144"/>
              </a:xfrm>
              <a:prstGeom prst="foldedCorner">
                <a:avLst>
                  <a:gd name="adj" fmla="val 32319"/>
                </a:avLst>
              </a:prstGeom>
              <a:noFill/>
              <a:ln w="19050">
                <a:solidFill>
                  <a:schemeClr val="bg1">
                    <a:lumMod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8" name="TextBox 27"/>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Base.VHD</a:t>
                </a:r>
              </a:p>
            </p:txBody>
          </p:sp>
        </p:grpSp>
        <p:sp>
          <p:nvSpPr>
            <p:cNvPr id="15" name="Right Arrow 14"/>
            <p:cNvSpPr/>
            <p:nvPr/>
          </p:nvSpPr>
          <p:spPr bwMode="auto">
            <a:xfrm rot="7222079">
              <a:off x="3264047"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1" name="Freeform 30"/>
            <p:cNvSpPr/>
            <p:nvPr/>
          </p:nvSpPr>
          <p:spPr>
            <a:xfrm>
              <a:off x="2724298" y="3018553"/>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Boot</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6" name="Right Arrow 35"/>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grpSp>
        <p:nvGrpSpPr>
          <p:cNvPr id="46" name="Group 45"/>
          <p:cNvGrpSpPr/>
          <p:nvPr/>
        </p:nvGrpSpPr>
        <p:grpSpPr>
          <a:xfrm>
            <a:off x="6737427" y="2363730"/>
            <a:ext cx="4771670" cy="3857656"/>
            <a:chOff x="5054384" y="1623463"/>
            <a:chExt cx="3579685" cy="2893996"/>
          </a:xfrm>
        </p:grpSpPr>
        <p:sp>
          <p:nvSpPr>
            <p:cNvPr id="19" name="Right Arrow 18"/>
            <p:cNvSpPr/>
            <p:nvPr/>
          </p:nvSpPr>
          <p:spPr bwMode="auto">
            <a:xfrm>
              <a:off x="5928754" y="309042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5897611" y="1623463"/>
              <a:ext cx="273645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Identical/similar deployment instances using common OS image as start</a:t>
              </a:r>
            </a:p>
          </p:txBody>
        </p:sp>
        <p:sp>
          <p:nvSpPr>
            <p:cNvPr id="37" name="Right Arrow 36"/>
            <p:cNvSpPr/>
            <p:nvPr/>
          </p:nvSpPr>
          <p:spPr bwMode="auto">
            <a:xfrm>
              <a:off x="5928754" y="257987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8" name="Right Arrow 37"/>
            <p:cNvSpPr/>
            <p:nvPr/>
          </p:nvSpPr>
          <p:spPr bwMode="auto">
            <a:xfrm>
              <a:off x="5928754" y="3598892"/>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42" name="TextBox 41"/>
            <p:cNvSpPr txBox="1"/>
            <p:nvPr/>
          </p:nvSpPr>
          <p:spPr>
            <a:xfrm>
              <a:off x="5054384" y="4224291"/>
              <a:ext cx="242833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r>
                <a:rPr lang="en-US" sz="1600" dirty="0">
                  <a:solidFill>
                    <a:schemeClr val="tx2">
                      <a:alpha val="99000"/>
                    </a:schemeClr>
                  </a:solidFill>
                  <a:latin typeface="+mn-lt"/>
                </a:rPr>
                <a:t>Capture VM Saves Customized Image to Your Image Library</a:t>
              </a:r>
            </a:p>
          </p:txBody>
        </p:sp>
      </p:grpSp>
      <p:pic>
        <p:nvPicPr>
          <p:cNvPr id="43" name="Picture 42"/>
          <p:cNvPicPr>
            <a:picLocks noChangeAspect="1"/>
          </p:cNvPicPr>
          <p:nvPr/>
        </p:nvPicPr>
        <p:blipFill>
          <a:blip r:embed="rId4">
            <a:lum bright="-40000" contrast="-40000"/>
          </a:blip>
          <a:stretch>
            <a:fillRect/>
          </a:stretch>
        </p:blipFill>
        <p:spPr>
          <a:xfrm>
            <a:off x="8605608" y="3677280"/>
            <a:ext cx="624991" cy="571113"/>
          </a:xfrm>
          <a:prstGeom prst="rect">
            <a:avLst/>
          </a:prstGeom>
        </p:spPr>
      </p:pic>
      <p:pic>
        <p:nvPicPr>
          <p:cNvPr id="44" name="Picture 43"/>
          <p:cNvPicPr>
            <a:picLocks noChangeAspect="1"/>
          </p:cNvPicPr>
          <p:nvPr/>
        </p:nvPicPr>
        <p:blipFill>
          <a:blip r:embed="rId4">
            <a:lum bright="-40000" contrast="-40000"/>
          </a:blip>
          <a:stretch>
            <a:fillRect/>
          </a:stretch>
        </p:blipFill>
        <p:spPr>
          <a:xfrm>
            <a:off x="8605608" y="4320292"/>
            <a:ext cx="624991" cy="571113"/>
          </a:xfrm>
          <a:prstGeom prst="rect">
            <a:avLst/>
          </a:prstGeom>
        </p:spPr>
      </p:pic>
      <p:pic>
        <p:nvPicPr>
          <p:cNvPr id="50" name="Picture 49"/>
          <p:cNvPicPr>
            <a:picLocks noChangeAspect="1"/>
          </p:cNvPicPr>
          <p:nvPr/>
        </p:nvPicPr>
        <p:blipFill>
          <a:blip r:embed="rId4">
            <a:lum bright="-40000" contrast="-40000"/>
          </a:blip>
          <a:stretch>
            <a:fillRect/>
          </a:stretch>
        </p:blipFill>
        <p:spPr>
          <a:xfrm>
            <a:off x="8605608" y="5029461"/>
            <a:ext cx="624991" cy="571113"/>
          </a:xfrm>
          <a:prstGeom prst="rect">
            <a:avLst/>
          </a:prstGeom>
        </p:spPr>
      </p:pic>
      <p:sp>
        <p:nvSpPr>
          <p:cNvPr id="40" name="Rectangle 39"/>
          <p:cNvSpPr/>
          <p:nvPr>
            <p:custDataLst>
              <p:tags r:id="rId1"/>
            </p:custDataLst>
          </p:nvPr>
        </p:nvSpPr>
        <p:spPr bwMode="auto">
          <a:xfrm>
            <a:off x="6625867" y="3976076"/>
            <a:ext cx="1155955" cy="141716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endPar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endParaRPr>
          </a:p>
        </p:txBody>
      </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3132" y="4116164"/>
            <a:ext cx="831864" cy="1125275"/>
          </a:xfrm>
          <a:prstGeom prst="rect">
            <a:avLst/>
          </a:prstGeom>
          <a:noFill/>
          <a:ln>
            <a:noFill/>
          </a:ln>
        </p:spPr>
      </p:pic>
      <p:pic>
        <p:nvPicPr>
          <p:cNvPr id="49" name="Picture 48"/>
          <p:cNvPicPr>
            <a:picLocks noChangeAspect="1"/>
          </p:cNvPicPr>
          <p:nvPr/>
        </p:nvPicPr>
        <p:blipFill>
          <a:blip r:embed="rId4">
            <a:lum bright="-40000" contrast="-40000"/>
          </a:blip>
          <a:stretch>
            <a:fillRect/>
          </a:stretch>
        </p:blipFill>
        <p:spPr>
          <a:xfrm>
            <a:off x="1349704" y="2559124"/>
            <a:ext cx="1123499" cy="1026646"/>
          </a:xfrm>
          <a:prstGeom prst="rect">
            <a:avLst/>
          </a:prstGeom>
        </p:spPr>
      </p:pic>
    </p:spTree>
    <p:extLst>
      <p:ext uri="{BB962C8B-B14F-4D97-AF65-F5344CB8AC3E}">
        <p14:creationId xmlns:p14="http://schemas.microsoft.com/office/powerpoint/2010/main" val="1594055690"/>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7869" y="1330793"/>
            <a:ext cx="5421625" cy="51675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Bring </a:t>
            </a:r>
            <a:r>
              <a:rPr lang="en-US" dirty="0" smtClean="0"/>
              <a:t>Your Own Server to the Cloud</a:t>
            </a:r>
            <a:endParaRPr lang="en-US" dirty="0"/>
          </a:p>
        </p:txBody>
      </p:sp>
      <p:sp>
        <p:nvSpPr>
          <p:cNvPr id="3" name="Rectangle 2"/>
          <p:cNvSpPr/>
          <p:nvPr/>
        </p:nvSpPr>
        <p:spPr bwMode="auto">
          <a:xfrm>
            <a:off x="508432" y="1330794"/>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lvl="0">
              <a:lnSpc>
                <a:spcPct val="90000"/>
              </a:lnSpc>
              <a:buSzPct val="90000"/>
              <a:defRPr/>
            </a:pPr>
            <a:r>
              <a:rPr lang="en-US" sz="2933" kern="0" dirty="0">
                <a:solidFill>
                  <a:schemeClr val="tx2">
                    <a:alpha val="99000"/>
                  </a:schemeClr>
                </a:solidFill>
                <a:latin typeface="Segoe UI Light" pitchFamily="34" charset="0"/>
                <a:ea typeface="Segoe UI" pitchFamily="34" charset="0"/>
                <a:cs typeface="Segoe UI" pitchFamily="34" charset="0"/>
              </a:rPr>
              <a:t>On-Premises</a:t>
            </a:r>
          </a:p>
        </p:txBody>
      </p:sp>
      <p:sp>
        <p:nvSpPr>
          <p:cNvPr id="10" name="TextBox 9"/>
          <p:cNvSpPr txBox="1"/>
          <p:nvPr/>
        </p:nvSpPr>
        <p:spPr>
          <a:xfrm>
            <a:off x="723381" y="3236341"/>
            <a:ext cx="1703786" cy="390789"/>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On Premises Virtual Server</a:t>
            </a:r>
          </a:p>
        </p:txBody>
      </p:sp>
      <p:grpSp>
        <p:nvGrpSpPr>
          <p:cNvPr id="25" name="Group 24"/>
          <p:cNvGrpSpPr/>
          <p:nvPr/>
        </p:nvGrpSpPr>
        <p:grpSpPr>
          <a:xfrm>
            <a:off x="2629053" y="2314421"/>
            <a:ext cx="2754344" cy="3119542"/>
            <a:chOff x="1972304" y="1566589"/>
            <a:chExt cx="2066296" cy="2340266"/>
          </a:xfrm>
        </p:grpSpPr>
        <p:sp>
          <p:nvSpPr>
            <p:cNvPr id="11" name="Right Arrow 10"/>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14" name="Group 13"/>
            <p:cNvGrpSpPr/>
            <p:nvPr/>
          </p:nvGrpSpPr>
          <p:grpSpPr>
            <a:xfrm>
              <a:off x="3200399" y="1566589"/>
              <a:ext cx="838201" cy="1113144"/>
              <a:chOff x="3200399" y="1566589"/>
              <a:chExt cx="838201" cy="1113144"/>
            </a:xfrm>
          </p:grpSpPr>
          <p:sp>
            <p:nvSpPr>
              <p:cNvPr id="12" name="Folded Corner 11"/>
              <p:cNvSpPr/>
              <p:nvPr/>
            </p:nvSpPr>
            <p:spPr bwMode="auto">
              <a:xfrm flipV="1">
                <a:off x="3200399" y="1566589"/>
                <a:ext cx="838201" cy="1113144"/>
              </a:xfrm>
              <a:prstGeom prst="foldedCorner">
                <a:avLst>
                  <a:gd name="adj" fmla="val 32319"/>
                </a:avLst>
              </a:prstGeom>
              <a:noFill/>
              <a:ln w="19050">
                <a:solidFill>
                  <a:schemeClr val="bg1">
                    <a:lumMod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13" name="TextBox 12"/>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MyApp.vhd</a:t>
                </a:r>
              </a:p>
            </p:txBody>
          </p:sp>
        </p:grpSp>
        <p:sp>
          <p:nvSpPr>
            <p:cNvPr id="15" name="Right Arrow 14"/>
            <p:cNvSpPr/>
            <p:nvPr/>
          </p:nvSpPr>
          <p:spPr bwMode="auto">
            <a:xfrm rot="5400000">
              <a:off x="3373672"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240154"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Upload VHD</a:t>
              </a:r>
            </a:p>
          </p:txBody>
        </p:sp>
      </p:grpSp>
      <p:grpSp>
        <p:nvGrpSpPr>
          <p:cNvPr id="27" name="Group 26"/>
          <p:cNvGrpSpPr/>
          <p:nvPr/>
        </p:nvGrpSpPr>
        <p:grpSpPr>
          <a:xfrm>
            <a:off x="6251100" y="1330793"/>
            <a:ext cx="5429858" cy="5167553"/>
            <a:chOff x="4689547" y="828676"/>
            <a:chExt cx="4073454" cy="3876674"/>
          </a:xfrm>
          <a:solidFill>
            <a:srgbClr val="5EDBFF"/>
          </a:solidFill>
        </p:grpSpPr>
        <p:sp>
          <p:nvSpPr>
            <p:cNvPr id="6" name="Rectangle 5"/>
            <p:cNvSpPr/>
            <p:nvPr/>
          </p:nvSpPr>
          <p:spPr bwMode="auto">
            <a:xfrm>
              <a:off x="4695723" y="828676"/>
              <a:ext cx="4067278" cy="38766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4" name="Rectangle 3"/>
            <p:cNvSpPr/>
            <p:nvPr/>
          </p:nvSpPr>
          <p:spPr bwMode="auto">
            <a:xfrm>
              <a:off x="4689547" y="828676"/>
              <a:ext cx="4073454" cy="600074"/>
            </a:xfrm>
            <a:prstGeom prst="rect">
              <a:avLst/>
            </a:prstGeom>
            <a:grp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a:lnSpc>
                  <a:spcPct val="90000"/>
                </a:lnSpc>
                <a:buSzPct val="90000"/>
              </a:pPr>
              <a:r>
                <a:rPr lang="en-US" sz="2933" kern="0" dirty="0">
                  <a:solidFill>
                    <a:schemeClr val="bg1">
                      <a:lumMod val="10000"/>
                      <a:alpha val="99000"/>
                    </a:schemeClr>
                  </a:solidFill>
                  <a:latin typeface="Segoe UI Light" pitchFamily="34" charset="0"/>
                  <a:ea typeface="Segoe UI" pitchFamily="34" charset="0"/>
                  <a:cs typeface="Segoe UI" pitchFamily="34" charset="0"/>
                </a:rPr>
                <a:t>Cloud</a:t>
              </a:r>
            </a:p>
          </p:txBody>
        </p:sp>
        <p:sp>
          <p:nvSpPr>
            <p:cNvPr id="8" name="Freeform 128"/>
            <p:cNvSpPr>
              <a:spLocks noChangeAspect="1"/>
            </p:cNvSpPr>
            <p:nvPr/>
          </p:nvSpPr>
          <p:spPr bwMode="black">
            <a:xfrm>
              <a:off x="4692484" y="2014701"/>
              <a:ext cx="3997646" cy="220835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grpFill/>
            <a:ln>
              <a:noFill/>
            </a:ln>
            <a:extLst/>
          </p:spPr>
          <p:txBody>
            <a:bodyPr vert="horz" wrap="square" lIns="121888" tIns="60944" rIns="121888" bIns="60944" numCol="1" anchor="t" anchorCtr="0" compatLnSpc="1">
              <a:prstTxWarp prst="textNoShape">
                <a:avLst/>
              </a:prstTxWarp>
            </a:bodyPr>
            <a:lstStyle/>
            <a:p>
              <a:endParaRPr lang="en-US" sz="3199" dirty="0"/>
            </a:p>
          </p:txBody>
        </p:sp>
      </p:grpSp>
      <p:grpSp>
        <p:nvGrpSpPr>
          <p:cNvPr id="26" name="Group 25"/>
          <p:cNvGrpSpPr/>
          <p:nvPr/>
        </p:nvGrpSpPr>
        <p:grpSpPr>
          <a:xfrm>
            <a:off x="7902946" y="3857211"/>
            <a:ext cx="3680876" cy="1576759"/>
            <a:chOff x="5928754" y="2723978"/>
            <a:chExt cx="2761376" cy="1182877"/>
          </a:xfrm>
        </p:grpSpPr>
        <p:sp>
          <p:nvSpPr>
            <p:cNvPr id="19" name="Right Arrow 18"/>
            <p:cNvSpPr/>
            <p:nvPr/>
          </p:nvSpPr>
          <p:spPr bwMode="auto">
            <a:xfrm>
              <a:off x="5928754"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0" name="Freeform 19"/>
            <p:cNvSpPr/>
            <p:nvPr/>
          </p:nvSpPr>
          <p:spPr>
            <a:xfrm>
              <a:off x="6385072"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Create Disk or</a:t>
              </a:r>
            </a:p>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Image</a:t>
              </a:r>
            </a:p>
          </p:txBody>
        </p:sp>
        <p:sp>
          <p:nvSpPr>
            <p:cNvPr id="21" name="Right Arrow 20"/>
            <p:cNvSpPr/>
            <p:nvPr/>
          </p:nvSpPr>
          <p:spPr bwMode="auto">
            <a:xfrm>
              <a:off x="7209858"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7113771" y="2723978"/>
              <a:ext cx="1576359"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Provision VM from Image or Disk using portal, script or API</a:t>
              </a:r>
            </a:p>
          </p:txBody>
        </p:sp>
      </p:grpSp>
      <p:sp>
        <p:nvSpPr>
          <p:cNvPr id="24" name="Content Placeholder 9"/>
          <p:cNvSpPr txBox="1">
            <a:spLocks/>
          </p:cNvSpPr>
          <p:nvPr>
            <p:custDataLst>
              <p:tags r:id="rId1"/>
            </p:custDataLst>
          </p:nvPr>
        </p:nvSpPr>
        <p:spPr>
          <a:xfrm>
            <a:off x="578757" y="4263482"/>
            <a:ext cx="5300157" cy="1989775"/>
          </a:xfrm>
          <a:prstGeom prst="rect">
            <a:avLst/>
          </a:prstGeom>
        </p:spPr>
        <p:txBody>
          <a:bodyPr vert="horz" wrap="square" lIns="0"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ts val="800"/>
              </a:spcBef>
              <a:buNone/>
            </a:pPr>
            <a:r>
              <a:rPr lang="en-US" sz="1866" dirty="0">
                <a:solidFill>
                  <a:schemeClr val="tx2">
                    <a:alpha val="99000"/>
                  </a:schemeClr>
                </a:solidFill>
              </a:rPr>
              <a:t>Use Case</a:t>
            </a:r>
          </a:p>
          <a:p>
            <a:pPr marL="232738" indent="-232738">
              <a:lnSpc>
                <a:spcPct val="90000"/>
              </a:lnSpc>
              <a:spcBef>
                <a:spcPts val="800"/>
              </a:spcBef>
            </a:pPr>
            <a:r>
              <a:rPr lang="en-US" sz="1600" dirty="0" smtClean="0">
                <a:solidFill>
                  <a:schemeClr val="tx2">
                    <a:alpha val="99000"/>
                  </a:schemeClr>
                </a:solidFill>
              </a:rPr>
              <a:t>Disk - Migration </a:t>
            </a:r>
            <a:r>
              <a:rPr lang="en-US" sz="1600" dirty="0">
                <a:solidFill>
                  <a:schemeClr val="tx2">
                    <a:alpha val="99000"/>
                  </a:schemeClr>
                </a:solidFill>
              </a:rPr>
              <a:t>of VMs</a:t>
            </a:r>
          </a:p>
          <a:p>
            <a:pPr marL="232738" indent="-232738">
              <a:lnSpc>
                <a:spcPct val="90000"/>
              </a:lnSpc>
              <a:spcBef>
                <a:spcPts val="800"/>
              </a:spcBef>
            </a:pPr>
            <a:r>
              <a:rPr lang="en-US" sz="1600" dirty="0" smtClean="0">
                <a:solidFill>
                  <a:schemeClr val="tx2">
                    <a:alpha val="99000"/>
                  </a:schemeClr>
                </a:solidFill>
              </a:rPr>
              <a:t>Images – Sys-prepped (Generalized)</a:t>
            </a:r>
            <a:endParaRPr lang="en-US" sz="1600" dirty="0">
              <a:solidFill>
                <a:schemeClr val="tx2">
                  <a:alpha val="99000"/>
                </a:schemeClr>
              </a:solidFill>
            </a:endParaRPr>
          </a:p>
          <a:p>
            <a:pPr marL="0" indent="0">
              <a:lnSpc>
                <a:spcPct val="90000"/>
              </a:lnSpc>
              <a:spcBef>
                <a:spcPts val="800"/>
              </a:spcBef>
              <a:buNone/>
            </a:pPr>
            <a:r>
              <a:rPr lang="en-US" sz="1866" dirty="0">
                <a:solidFill>
                  <a:schemeClr val="tx2">
                    <a:alpha val="99000"/>
                  </a:schemeClr>
                </a:solidFill>
              </a:rPr>
              <a:t>VHD Must Be Fixed </a:t>
            </a:r>
            <a:r>
              <a:rPr lang="en-US" sz="1866" dirty="0" smtClean="0">
                <a:solidFill>
                  <a:schemeClr val="tx2">
                    <a:alpha val="99000"/>
                  </a:schemeClr>
                </a:solidFill>
              </a:rPr>
              <a:t>Disk</a:t>
            </a:r>
          </a:p>
          <a:p>
            <a:pPr marL="0" indent="0">
              <a:lnSpc>
                <a:spcPct val="90000"/>
              </a:lnSpc>
              <a:spcBef>
                <a:spcPts val="800"/>
              </a:spcBef>
              <a:buNone/>
            </a:pPr>
            <a:r>
              <a:rPr lang="en-US" sz="1866" dirty="0" smtClean="0">
                <a:solidFill>
                  <a:schemeClr val="tx2">
                    <a:alpha val="99000"/>
                  </a:schemeClr>
                </a:solidFill>
              </a:rPr>
              <a:t>OS must be configured as DHCP client</a:t>
            </a:r>
          </a:p>
          <a:p>
            <a:pPr marL="0" indent="0">
              <a:lnSpc>
                <a:spcPct val="90000"/>
              </a:lnSpc>
              <a:spcBef>
                <a:spcPts val="800"/>
              </a:spcBef>
              <a:buNone/>
            </a:pPr>
            <a:r>
              <a:rPr lang="en-US" sz="1866" dirty="0" smtClean="0">
                <a:solidFill>
                  <a:schemeClr val="tx2">
                    <a:alpha val="99000"/>
                  </a:schemeClr>
                </a:solidFill>
              </a:rPr>
              <a:t>OS should be configured to allow Remote Desktop</a:t>
            </a:r>
            <a:endParaRPr lang="en-US" sz="1866" dirty="0">
              <a:solidFill>
                <a:schemeClr val="tx2">
                  <a:alpha val="99000"/>
                </a:schemeClr>
              </a:solidFill>
            </a:endParaRPr>
          </a:p>
        </p:txBody>
      </p:sp>
      <p:sp>
        <p:nvSpPr>
          <p:cNvPr id="17" name="Right Arrow 16"/>
          <p:cNvSpPr/>
          <p:nvPr/>
        </p:nvSpPr>
        <p:spPr bwMode="auto">
          <a:xfrm>
            <a:off x="5409263" y="4642431"/>
            <a:ext cx="1294595" cy="572238"/>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pic>
        <p:nvPicPr>
          <p:cNvPr id="29" name="Picture 28"/>
          <p:cNvPicPr>
            <a:picLocks noChangeAspect="1"/>
          </p:cNvPicPr>
          <p:nvPr/>
        </p:nvPicPr>
        <p:blipFill>
          <a:blip r:embed="rId5">
            <a:lum bright="-40000" contrast="-40000"/>
          </a:blip>
          <a:stretch>
            <a:fillRect/>
          </a:stretch>
        </p:blipFill>
        <p:spPr>
          <a:xfrm>
            <a:off x="1099261" y="2080128"/>
            <a:ext cx="1123499" cy="1026646"/>
          </a:xfrm>
          <a:prstGeom prst="rect">
            <a:avLst/>
          </a:prstGeom>
        </p:spPr>
      </p:pic>
      <p:pic>
        <p:nvPicPr>
          <p:cNvPr id="30" name="Picture 29"/>
          <p:cNvPicPr>
            <a:picLocks noChangeAspect="1"/>
          </p:cNvPicPr>
          <p:nvPr/>
        </p:nvPicPr>
        <p:blipFill>
          <a:blip r:embed="rId5">
            <a:lum bright="-40000" contrast="-40000"/>
          </a:blip>
          <a:stretch>
            <a:fillRect/>
          </a:stretch>
        </p:blipFill>
        <p:spPr>
          <a:xfrm>
            <a:off x="10254696" y="4515742"/>
            <a:ext cx="1123499" cy="1026646"/>
          </a:xfrm>
          <a:prstGeom prst="rect">
            <a:avLst/>
          </a:prstGeom>
        </p:spPr>
      </p:pic>
      <p:sp>
        <p:nvSpPr>
          <p:cNvPr id="31" name="Rectangle 30"/>
          <p:cNvSpPr/>
          <p:nvPr>
            <p:custDataLst>
              <p:tags r:id="rId2"/>
            </p:custDataLst>
          </p:nvPr>
        </p:nvSpPr>
        <p:spPr bwMode="auto">
          <a:xfrm>
            <a:off x="6712091" y="4248000"/>
            <a:ext cx="1155955" cy="141716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endPar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endParaRPr>
          </a:p>
        </p:txBody>
      </p:sp>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9356" y="4388088"/>
            <a:ext cx="831864" cy="1125275"/>
          </a:xfrm>
          <a:prstGeom prst="rect">
            <a:avLst/>
          </a:prstGeom>
          <a:noFill/>
          <a:ln>
            <a:noFill/>
          </a:ln>
        </p:spPr>
      </p:pic>
    </p:spTree>
    <p:extLst>
      <p:ext uri="{BB962C8B-B14F-4D97-AF65-F5344CB8AC3E}">
        <p14:creationId xmlns:p14="http://schemas.microsoft.com/office/powerpoint/2010/main" val="430629841"/>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Migrating a Simple Virtual Machine</a:t>
            </a:r>
            <a:endParaRPr lang="en-US" sz="5400" dirty="0"/>
          </a:p>
        </p:txBody>
      </p:sp>
      <p:sp>
        <p:nvSpPr>
          <p:cNvPr id="4" name="Rectangle 3"/>
          <p:cNvSpPr/>
          <p:nvPr/>
        </p:nvSpPr>
        <p:spPr bwMode="auto">
          <a:xfrm>
            <a:off x="287779" y="1584976"/>
            <a:ext cx="3403357" cy="4575461"/>
          </a:xfrm>
          <a:prstGeom prst="rect">
            <a:avLst/>
          </a:prstGeom>
          <a:solidFill>
            <a:schemeClr val="tx2"/>
          </a:solidFill>
          <a:ln w="28575" cmpd="sng">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chemeClr val="tx2"/>
              </a:solidFill>
            </a:endParaRPr>
          </a:p>
        </p:txBody>
      </p:sp>
      <p:sp>
        <p:nvSpPr>
          <p:cNvPr id="5" name="TextBox 4"/>
          <p:cNvSpPr txBox="1"/>
          <p:nvPr/>
        </p:nvSpPr>
        <p:spPr>
          <a:xfrm>
            <a:off x="355925" y="1930825"/>
            <a:ext cx="2628925" cy="1304973"/>
          </a:xfrm>
          <a:prstGeom prst="rect">
            <a:avLst/>
          </a:prstGeom>
          <a:noFill/>
        </p:spPr>
        <p:txBody>
          <a:bodyPr wrap="none" lIns="0" tIns="0" rIns="0" bIns="0" rtlCol="0">
            <a:spAutoFit/>
          </a:bodyPr>
          <a:lstStyle/>
          <a:p>
            <a:pPr>
              <a:lnSpc>
                <a:spcPct val="90000"/>
              </a:lnSpc>
              <a:spcBef>
                <a:spcPct val="20000"/>
              </a:spcBef>
              <a:buSzPct val="80000"/>
            </a:pPr>
            <a:r>
              <a:rPr lang="en-US" sz="1600" u="sng" dirty="0" smtClean="0">
                <a:solidFill>
                  <a:schemeClr val="bg1"/>
                </a:solidFill>
              </a:rPr>
              <a:t>On-Premises Virtual Machine</a:t>
            </a:r>
          </a:p>
          <a:p>
            <a:pPr>
              <a:lnSpc>
                <a:spcPct val="90000"/>
              </a:lnSpc>
              <a:spcBef>
                <a:spcPct val="20000"/>
              </a:spcBef>
              <a:buSzPct val="80000"/>
            </a:pPr>
            <a:r>
              <a:rPr lang="en-US" sz="1600" dirty="0" smtClean="0">
                <a:solidFill>
                  <a:schemeClr val="bg1"/>
                </a:solidFill>
              </a:rPr>
              <a:t>Machine </a:t>
            </a:r>
            <a:r>
              <a:rPr lang="en-US" sz="1600" dirty="0">
                <a:solidFill>
                  <a:schemeClr val="bg1"/>
                </a:solidFill>
              </a:rPr>
              <a:t>Name: APPSRV1</a:t>
            </a:r>
          </a:p>
          <a:p>
            <a:pPr>
              <a:lnSpc>
                <a:spcPct val="90000"/>
              </a:lnSpc>
              <a:spcBef>
                <a:spcPct val="20000"/>
              </a:spcBef>
              <a:buSzPct val="80000"/>
            </a:pPr>
            <a:r>
              <a:rPr lang="en-US" sz="1600" dirty="0">
                <a:solidFill>
                  <a:schemeClr val="bg1"/>
                </a:solidFill>
              </a:rPr>
              <a:t>Memory: 8 GB </a:t>
            </a:r>
          </a:p>
          <a:p>
            <a:pPr>
              <a:lnSpc>
                <a:spcPct val="90000"/>
              </a:lnSpc>
              <a:spcBef>
                <a:spcPct val="20000"/>
              </a:spcBef>
              <a:buSzPct val="80000"/>
            </a:pPr>
            <a:r>
              <a:rPr lang="en-US" sz="1600" dirty="0">
                <a:solidFill>
                  <a:schemeClr val="bg1"/>
                </a:solidFill>
              </a:rPr>
              <a:t>Cores: 4</a:t>
            </a:r>
          </a:p>
          <a:p>
            <a:pPr>
              <a:lnSpc>
                <a:spcPct val="90000"/>
              </a:lnSpc>
              <a:spcBef>
                <a:spcPct val="20000"/>
              </a:spcBef>
              <a:buSzPct val="80000"/>
            </a:pPr>
            <a:r>
              <a:rPr lang="en-US" sz="1600" dirty="0">
                <a:solidFill>
                  <a:schemeClr val="bg1"/>
                </a:solidFill>
              </a:rPr>
              <a:t>Ports: </a:t>
            </a:r>
            <a:r>
              <a:rPr lang="en-US" sz="1600" dirty="0" smtClean="0">
                <a:solidFill>
                  <a:schemeClr val="bg1"/>
                </a:solidFill>
              </a:rPr>
              <a:t>80/443 for </a:t>
            </a:r>
            <a:r>
              <a:rPr lang="en-US" sz="1600" dirty="0">
                <a:solidFill>
                  <a:schemeClr val="bg1"/>
                </a:solidFill>
              </a:rPr>
              <a:t>http/https</a:t>
            </a:r>
          </a:p>
        </p:txBody>
      </p:sp>
      <p:sp>
        <p:nvSpPr>
          <p:cNvPr id="6" name="Freeform 79"/>
          <p:cNvSpPr>
            <a:spLocks noEditPoints="1"/>
          </p:cNvSpPr>
          <p:nvPr>
            <p:custDataLst>
              <p:tags r:id="rId1"/>
            </p:custDataLst>
          </p:nvPr>
        </p:nvSpPr>
        <p:spPr bwMode="black">
          <a:xfrm>
            <a:off x="397001" y="3669428"/>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7" name="TextBox 6"/>
          <p:cNvSpPr txBox="1"/>
          <p:nvPr/>
        </p:nvSpPr>
        <p:spPr>
          <a:xfrm>
            <a:off x="797415" y="365842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C:\</a:t>
            </a:r>
          </a:p>
          <a:p>
            <a:pPr>
              <a:lnSpc>
                <a:spcPct val="90000"/>
              </a:lnSpc>
              <a:spcBef>
                <a:spcPct val="20000"/>
              </a:spcBef>
              <a:buSzPct val="80000"/>
            </a:pPr>
            <a:r>
              <a:rPr lang="en-US" sz="1600" dirty="0">
                <a:solidFill>
                  <a:schemeClr val="bg1"/>
                </a:solidFill>
              </a:rPr>
              <a:t>Host: C:\VMs\APP-OS.vhd</a:t>
            </a:r>
          </a:p>
          <a:p>
            <a:pPr>
              <a:lnSpc>
                <a:spcPct val="90000"/>
              </a:lnSpc>
              <a:spcBef>
                <a:spcPct val="20000"/>
              </a:spcBef>
              <a:buSzPct val="80000"/>
            </a:pPr>
            <a:endParaRPr lang="en-US" sz="1600" u="sng" dirty="0">
              <a:solidFill>
                <a:schemeClr val="bg1"/>
              </a:solidFill>
            </a:endParaRPr>
          </a:p>
        </p:txBody>
      </p:sp>
      <p:sp>
        <p:nvSpPr>
          <p:cNvPr id="8" name="Freeform 79"/>
          <p:cNvSpPr>
            <a:spLocks noEditPoints="1"/>
          </p:cNvSpPr>
          <p:nvPr>
            <p:custDataLst>
              <p:tags r:id="rId2"/>
            </p:custDataLst>
          </p:nvPr>
        </p:nvSpPr>
        <p:spPr bwMode="black">
          <a:xfrm>
            <a:off x="406180" y="4229457"/>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9" name="TextBox 8"/>
          <p:cNvSpPr txBox="1"/>
          <p:nvPr/>
        </p:nvSpPr>
        <p:spPr>
          <a:xfrm>
            <a:off x="795577" y="421845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D:\</a:t>
            </a:r>
          </a:p>
          <a:p>
            <a:pPr>
              <a:lnSpc>
                <a:spcPct val="90000"/>
              </a:lnSpc>
              <a:spcBef>
                <a:spcPct val="20000"/>
              </a:spcBef>
              <a:buSzPct val="80000"/>
            </a:pPr>
            <a:r>
              <a:rPr lang="en-US" sz="1600" dirty="0">
                <a:solidFill>
                  <a:schemeClr val="bg1"/>
                </a:solidFill>
              </a:rPr>
              <a:t>Host: D:\VMs\APP-Data.vhd</a:t>
            </a:r>
          </a:p>
          <a:p>
            <a:pPr>
              <a:lnSpc>
                <a:spcPct val="90000"/>
              </a:lnSpc>
              <a:spcBef>
                <a:spcPct val="20000"/>
              </a:spcBef>
              <a:buSzPct val="80000"/>
            </a:pPr>
            <a:endParaRPr lang="en-US" sz="1600" u="sng" dirty="0">
              <a:solidFill>
                <a:schemeClr val="bg1"/>
              </a:solidFill>
            </a:endParaRPr>
          </a:p>
        </p:txBody>
      </p:sp>
      <p:sp>
        <p:nvSpPr>
          <p:cNvPr id="10" name="Freeform 79"/>
          <p:cNvSpPr>
            <a:spLocks noEditPoints="1"/>
          </p:cNvSpPr>
          <p:nvPr>
            <p:custDataLst>
              <p:tags r:id="rId3"/>
            </p:custDataLst>
          </p:nvPr>
        </p:nvSpPr>
        <p:spPr bwMode="black">
          <a:xfrm>
            <a:off x="418593" y="4798897"/>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11" name="TextBox 10"/>
          <p:cNvSpPr txBox="1"/>
          <p:nvPr/>
        </p:nvSpPr>
        <p:spPr>
          <a:xfrm>
            <a:off x="796971" y="478789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E:\</a:t>
            </a:r>
          </a:p>
          <a:p>
            <a:pPr>
              <a:lnSpc>
                <a:spcPct val="90000"/>
              </a:lnSpc>
              <a:spcBef>
                <a:spcPct val="20000"/>
              </a:spcBef>
              <a:buSzPct val="80000"/>
            </a:pPr>
            <a:r>
              <a:rPr lang="en-US" sz="1600" dirty="0">
                <a:solidFill>
                  <a:schemeClr val="bg1"/>
                </a:solidFill>
              </a:rPr>
              <a:t>Host: E:\VMs\APP-Logs.vhd</a:t>
            </a:r>
          </a:p>
          <a:p>
            <a:pPr>
              <a:lnSpc>
                <a:spcPct val="90000"/>
              </a:lnSpc>
              <a:spcBef>
                <a:spcPct val="20000"/>
              </a:spcBef>
              <a:buSzPct val="80000"/>
            </a:pPr>
            <a:endParaRPr lang="en-US" sz="1600" u="sng" dirty="0">
              <a:solidFill>
                <a:schemeClr val="bg1"/>
              </a:solidFill>
            </a:endParaRPr>
          </a:p>
        </p:txBody>
      </p:sp>
      <p:sp>
        <p:nvSpPr>
          <p:cNvPr id="12" name="Rectangle 11"/>
          <p:cNvSpPr/>
          <p:nvPr/>
        </p:nvSpPr>
        <p:spPr bwMode="auto">
          <a:xfrm>
            <a:off x="7296162" y="1622468"/>
            <a:ext cx="3284930" cy="4670061"/>
          </a:xfrm>
          <a:prstGeom prst="rect">
            <a:avLst/>
          </a:prstGeom>
          <a:solidFill>
            <a:schemeClr val="tx2"/>
          </a:solidFill>
          <a:ln w="28575" cmpd="sng">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chemeClr val="tx2"/>
              </a:solidFill>
            </a:endParaRPr>
          </a:p>
        </p:txBody>
      </p:sp>
      <p:sp>
        <p:nvSpPr>
          <p:cNvPr id="13" name="TextBox 12"/>
          <p:cNvSpPr txBox="1"/>
          <p:nvPr/>
        </p:nvSpPr>
        <p:spPr>
          <a:xfrm>
            <a:off x="7591397" y="1676086"/>
            <a:ext cx="2660985" cy="533992"/>
          </a:xfrm>
          <a:prstGeom prst="rect">
            <a:avLst/>
          </a:prstGeom>
          <a:solidFill>
            <a:schemeClr val="tx2"/>
          </a:solidFill>
        </p:spPr>
        <p:txBody>
          <a:bodyPr wrap="none" lIns="0" tIns="0" rIns="0" bIns="0" rtlCol="0">
            <a:spAutoFit/>
          </a:bodyPr>
          <a:lstStyle/>
          <a:p>
            <a:pPr>
              <a:lnSpc>
                <a:spcPct val="90000"/>
              </a:lnSpc>
              <a:spcBef>
                <a:spcPct val="20000"/>
              </a:spcBef>
              <a:buSzPct val="80000"/>
            </a:pPr>
            <a:r>
              <a:rPr lang="en-US" u="sng" dirty="0">
                <a:solidFill>
                  <a:schemeClr val="bg1"/>
                </a:solidFill>
              </a:rPr>
              <a:t>Cloud Service</a:t>
            </a:r>
          </a:p>
          <a:p>
            <a:pPr>
              <a:lnSpc>
                <a:spcPct val="90000"/>
              </a:lnSpc>
              <a:spcBef>
                <a:spcPct val="20000"/>
              </a:spcBef>
              <a:buSzPct val="80000"/>
            </a:pPr>
            <a:r>
              <a:rPr lang="en-US" sz="1600" dirty="0" smtClean="0">
                <a:solidFill>
                  <a:schemeClr val="bg1"/>
                </a:solidFill>
              </a:rPr>
              <a:t>Name</a:t>
            </a:r>
            <a:r>
              <a:rPr lang="en-US" sz="1600" dirty="0">
                <a:solidFill>
                  <a:schemeClr val="bg1"/>
                </a:solidFill>
              </a:rPr>
              <a:t>: </a:t>
            </a:r>
            <a:r>
              <a:rPr lang="en-US" sz="1600" b="1" dirty="0">
                <a:solidFill>
                  <a:schemeClr val="bg1"/>
                </a:solidFill>
              </a:rPr>
              <a:t>myapp1.</a:t>
            </a:r>
            <a:r>
              <a:rPr lang="en-US" sz="1600" dirty="0">
                <a:solidFill>
                  <a:schemeClr val="bg1"/>
                </a:solidFill>
              </a:rPr>
              <a:t>cloudapp.net</a:t>
            </a:r>
          </a:p>
        </p:txBody>
      </p:sp>
      <p:sp>
        <p:nvSpPr>
          <p:cNvPr id="14" name="Rounded Rectangle 13"/>
          <p:cNvSpPr/>
          <p:nvPr/>
        </p:nvSpPr>
        <p:spPr bwMode="auto">
          <a:xfrm>
            <a:off x="7388486" y="2411647"/>
            <a:ext cx="3105199" cy="3795842"/>
          </a:xfrm>
          <a:prstGeom prst="roundRect">
            <a:avLst/>
          </a:prstGeom>
          <a:solidFill>
            <a:schemeClr val="accent3"/>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6" name="TextBox 15"/>
          <p:cNvSpPr txBox="1"/>
          <p:nvPr/>
        </p:nvSpPr>
        <p:spPr>
          <a:xfrm>
            <a:off x="7747076" y="3126406"/>
            <a:ext cx="1886158" cy="830997"/>
          </a:xfrm>
          <a:prstGeom prst="rect">
            <a:avLst/>
          </a:prstGeom>
          <a:noFill/>
        </p:spPr>
        <p:txBody>
          <a:bodyPr wrap="square" lIns="0" tIns="0" rIns="0" bIns="0" rtlCol="0">
            <a:spAutoFit/>
          </a:bodyPr>
          <a:lstStyle/>
          <a:p>
            <a:pPr>
              <a:lnSpc>
                <a:spcPct val="90000"/>
              </a:lnSpc>
              <a:spcBef>
                <a:spcPct val="20000"/>
              </a:spcBef>
              <a:buSzPct val="80000"/>
            </a:pPr>
            <a:r>
              <a:rPr lang="en-US" sz="1600" u="sng" dirty="0">
                <a:solidFill>
                  <a:schemeClr val="bg1"/>
                </a:solidFill>
              </a:rPr>
              <a:t>Virtual Machine</a:t>
            </a:r>
          </a:p>
          <a:p>
            <a:pPr>
              <a:lnSpc>
                <a:spcPct val="90000"/>
              </a:lnSpc>
              <a:spcBef>
                <a:spcPct val="20000"/>
              </a:spcBef>
              <a:buSzPct val="80000"/>
            </a:pPr>
            <a:r>
              <a:rPr lang="en-US" sz="1200" dirty="0">
                <a:solidFill>
                  <a:schemeClr val="bg1"/>
                </a:solidFill>
              </a:rPr>
              <a:t>Role Name: appsrv1</a:t>
            </a:r>
          </a:p>
          <a:p>
            <a:pPr>
              <a:lnSpc>
                <a:spcPct val="90000"/>
              </a:lnSpc>
              <a:spcBef>
                <a:spcPct val="20000"/>
              </a:spcBef>
              <a:buSzPct val="80000"/>
            </a:pPr>
            <a:r>
              <a:rPr lang="en-US" sz="1200" dirty="0">
                <a:solidFill>
                  <a:schemeClr val="bg1"/>
                </a:solidFill>
              </a:rPr>
              <a:t>4 Cores </a:t>
            </a:r>
          </a:p>
          <a:p>
            <a:pPr>
              <a:lnSpc>
                <a:spcPct val="90000"/>
              </a:lnSpc>
              <a:spcBef>
                <a:spcPct val="20000"/>
              </a:spcBef>
              <a:buSzPct val="80000"/>
            </a:pPr>
            <a:r>
              <a:rPr lang="en-US" sz="1200" dirty="0">
                <a:solidFill>
                  <a:schemeClr val="bg1"/>
                </a:solidFill>
              </a:rPr>
              <a:t>7 GB </a:t>
            </a:r>
            <a:r>
              <a:rPr lang="en-US" sz="1200" dirty="0" smtClean="0">
                <a:solidFill>
                  <a:schemeClr val="bg1"/>
                </a:solidFill>
              </a:rPr>
              <a:t>Ram</a:t>
            </a:r>
            <a:endParaRPr lang="en-US" sz="1200" dirty="0">
              <a:solidFill>
                <a:schemeClr val="bg1"/>
              </a:solidFill>
            </a:endParaRPr>
          </a:p>
        </p:txBody>
      </p:sp>
      <p:sp>
        <p:nvSpPr>
          <p:cNvPr id="18" name="Rectangle 17"/>
          <p:cNvSpPr/>
          <p:nvPr/>
        </p:nvSpPr>
        <p:spPr bwMode="auto">
          <a:xfrm>
            <a:off x="10705370" y="3749538"/>
            <a:ext cx="1370798" cy="1480335"/>
          </a:xfrm>
          <a:prstGeom prst="rect">
            <a:avLst/>
          </a:prstGeom>
          <a:solidFill>
            <a:schemeClr val="tx1"/>
          </a:solidFill>
          <a:ln w="9525" cap="flat" cmpd="sng" algn="ctr">
            <a:noFill/>
            <a:prstDash val="solid"/>
            <a:headEnd type="none" w="med" len="med"/>
            <a:tailEnd type="none" w="med" len="med"/>
          </a:ln>
          <a:effectLst/>
        </p:spPr>
        <p:txBody>
          <a:bodyPr vert="horz" wrap="square" lIns="91380" tIns="91380" rIns="91380" bIns="91380" numCol="1" rtlCol="0" anchor="t" anchorCtr="0" compatLnSpc="1">
            <a:prstTxWarp prst="textNoShape">
              <a:avLst/>
            </a:prstTxWarp>
          </a:bodyPr>
          <a:lstStyle/>
          <a:p>
            <a:pPr lvl="0" algn="ctr">
              <a:lnSpc>
                <a:spcPct val="90000"/>
              </a:lnSpc>
              <a:buSzPct val="90000"/>
              <a:defRPr/>
            </a:pPr>
            <a:r>
              <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a:t>
            </a:r>
          </a:p>
          <a:p>
            <a:pPr lvl="0" algn="ctr">
              <a:lnSpc>
                <a:spcPct val="90000"/>
              </a:lnSpc>
              <a:buSzPct val="90000"/>
              <a:defRPr/>
            </a:pPr>
            <a:r>
              <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Storage</a:t>
            </a:r>
          </a:p>
          <a:p>
            <a:pPr lvl="0" algn="ctr">
              <a:lnSpc>
                <a:spcPct val="90000"/>
              </a:lnSpc>
              <a:buSzPct val="90000"/>
              <a:defRPr/>
            </a:pPr>
            <a:endPar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p:txBody>
      </p:sp>
      <p:sp>
        <p:nvSpPr>
          <p:cNvPr id="19" name="Freeform 79"/>
          <p:cNvSpPr>
            <a:spLocks noEditPoints="1"/>
          </p:cNvSpPr>
          <p:nvPr/>
        </p:nvSpPr>
        <p:spPr bwMode="black">
          <a:xfrm>
            <a:off x="10827622" y="4655300"/>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1" name="Freeform 79"/>
          <p:cNvSpPr>
            <a:spLocks noEditPoints="1"/>
          </p:cNvSpPr>
          <p:nvPr/>
        </p:nvSpPr>
        <p:spPr bwMode="black">
          <a:xfrm>
            <a:off x="11259764" y="4655300"/>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3" name="Freeform 79"/>
          <p:cNvSpPr>
            <a:spLocks noEditPoints="1"/>
          </p:cNvSpPr>
          <p:nvPr/>
        </p:nvSpPr>
        <p:spPr bwMode="black">
          <a:xfrm>
            <a:off x="11673976" y="4663036"/>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5" name="Freeform 79"/>
          <p:cNvSpPr>
            <a:spLocks noEditPoints="1"/>
          </p:cNvSpPr>
          <p:nvPr>
            <p:custDataLst>
              <p:tags r:id="rId4"/>
            </p:custDataLst>
          </p:nvPr>
        </p:nvSpPr>
        <p:spPr bwMode="black">
          <a:xfrm>
            <a:off x="7442712" y="4333701"/>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26" name="TextBox 25"/>
          <p:cNvSpPr txBox="1"/>
          <p:nvPr/>
        </p:nvSpPr>
        <p:spPr>
          <a:xfrm>
            <a:off x="7826953" y="4312055"/>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C:\</a:t>
            </a:r>
          </a:p>
          <a:p>
            <a:pPr>
              <a:lnSpc>
                <a:spcPct val="90000"/>
              </a:lnSpc>
              <a:spcBef>
                <a:spcPct val="20000"/>
              </a:spcBef>
              <a:buSzPct val="80000"/>
            </a:pPr>
            <a:r>
              <a:rPr lang="en-US" sz="1500" dirty="0">
                <a:solidFill>
                  <a:schemeClr val="bg1"/>
                </a:solidFill>
              </a:rPr>
              <a:t>WAStorage\VMs\APP-OS.vhd</a:t>
            </a:r>
          </a:p>
          <a:p>
            <a:pPr>
              <a:lnSpc>
                <a:spcPct val="90000"/>
              </a:lnSpc>
              <a:spcBef>
                <a:spcPct val="20000"/>
              </a:spcBef>
              <a:buSzPct val="80000"/>
            </a:pPr>
            <a:endParaRPr lang="en-US" sz="1500" u="sng" dirty="0">
              <a:solidFill>
                <a:schemeClr val="bg1"/>
              </a:solidFill>
            </a:endParaRPr>
          </a:p>
        </p:txBody>
      </p:sp>
      <p:sp>
        <p:nvSpPr>
          <p:cNvPr id="27" name="Freeform 79"/>
          <p:cNvSpPr>
            <a:spLocks noEditPoints="1"/>
          </p:cNvSpPr>
          <p:nvPr>
            <p:custDataLst>
              <p:tags r:id="rId5"/>
            </p:custDataLst>
          </p:nvPr>
        </p:nvSpPr>
        <p:spPr bwMode="black">
          <a:xfrm>
            <a:off x="7435718" y="4904364"/>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28" name="TextBox 27"/>
          <p:cNvSpPr txBox="1"/>
          <p:nvPr/>
        </p:nvSpPr>
        <p:spPr>
          <a:xfrm>
            <a:off x="7825116" y="4872083"/>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a:t>
            </a:r>
            <a:r>
              <a:rPr lang="en-US" sz="1500" dirty="0" smtClean="0">
                <a:solidFill>
                  <a:schemeClr val="bg1"/>
                </a:solidFill>
              </a:rPr>
              <a:t>E:\</a:t>
            </a:r>
            <a:endParaRPr lang="en-US" sz="1500" dirty="0">
              <a:solidFill>
                <a:schemeClr val="bg1"/>
              </a:solidFill>
            </a:endParaRPr>
          </a:p>
          <a:p>
            <a:pPr>
              <a:lnSpc>
                <a:spcPct val="90000"/>
              </a:lnSpc>
              <a:spcBef>
                <a:spcPct val="20000"/>
              </a:spcBef>
              <a:buSzPct val="80000"/>
            </a:pPr>
            <a:r>
              <a:rPr lang="en-US" sz="1500" dirty="0">
                <a:solidFill>
                  <a:schemeClr val="bg1"/>
                </a:solidFill>
              </a:rPr>
              <a:t>WAStorage\VMs\APP-Data.vhd</a:t>
            </a:r>
          </a:p>
          <a:p>
            <a:pPr>
              <a:lnSpc>
                <a:spcPct val="90000"/>
              </a:lnSpc>
              <a:spcBef>
                <a:spcPct val="20000"/>
              </a:spcBef>
              <a:buSzPct val="80000"/>
            </a:pPr>
            <a:endParaRPr lang="en-US" sz="1500" u="sng" dirty="0">
              <a:solidFill>
                <a:schemeClr val="bg1"/>
              </a:solidFill>
            </a:endParaRPr>
          </a:p>
        </p:txBody>
      </p:sp>
      <p:sp>
        <p:nvSpPr>
          <p:cNvPr id="29" name="Freeform 79"/>
          <p:cNvSpPr>
            <a:spLocks noEditPoints="1"/>
          </p:cNvSpPr>
          <p:nvPr>
            <p:custDataLst>
              <p:tags r:id="rId6"/>
            </p:custDataLst>
          </p:nvPr>
        </p:nvSpPr>
        <p:spPr bwMode="black">
          <a:xfrm>
            <a:off x="7448132" y="5431272"/>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30" name="TextBox 29"/>
          <p:cNvSpPr txBox="1"/>
          <p:nvPr/>
        </p:nvSpPr>
        <p:spPr>
          <a:xfrm>
            <a:off x="7826509" y="5441523"/>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F</a:t>
            </a:r>
            <a:r>
              <a:rPr lang="en-US" sz="1500" dirty="0" smtClean="0">
                <a:solidFill>
                  <a:schemeClr val="bg1"/>
                </a:solidFill>
              </a:rPr>
              <a:t>:\</a:t>
            </a:r>
            <a:endParaRPr lang="en-US" sz="1500" dirty="0">
              <a:solidFill>
                <a:schemeClr val="bg1"/>
              </a:solidFill>
            </a:endParaRPr>
          </a:p>
          <a:p>
            <a:pPr>
              <a:lnSpc>
                <a:spcPct val="90000"/>
              </a:lnSpc>
              <a:spcBef>
                <a:spcPct val="20000"/>
              </a:spcBef>
              <a:buSzPct val="80000"/>
            </a:pPr>
            <a:r>
              <a:rPr lang="en-US" sz="1500" dirty="0">
                <a:solidFill>
                  <a:schemeClr val="bg1"/>
                </a:solidFill>
              </a:rPr>
              <a:t>WAStorageVMs\APP-Logs.vhd</a:t>
            </a:r>
          </a:p>
          <a:p>
            <a:pPr>
              <a:lnSpc>
                <a:spcPct val="90000"/>
              </a:lnSpc>
              <a:spcBef>
                <a:spcPct val="20000"/>
              </a:spcBef>
              <a:buSzPct val="80000"/>
            </a:pPr>
            <a:endParaRPr lang="en-US" sz="1500" u="sng" dirty="0">
              <a:solidFill>
                <a:schemeClr val="bg1"/>
              </a:solidFill>
            </a:endParaRPr>
          </a:p>
        </p:txBody>
      </p:sp>
      <p:cxnSp>
        <p:nvCxnSpPr>
          <p:cNvPr id="31" name="Straight Arrow Connector 30"/>
          <p:cNvCxnSpPr/>
          <p:nvPr/>
        </p:nvCxnSpPr>
        <p:spPr>
          <a:xfrm>
            <a:off x="10384860" y="4690452"/>
            <a:ext cx="486023" cy="120560"/>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0469532" y="4982969"/>
            <a:ext cx="804878" cy="178476"/>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10405103" y="5043357"/>
            <a:ext cx="1278998" cy="710755"/>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734947" y="2495726"/>
            <a:ext cx="1393522" cy="492443"/>
          </a:xfrm>
          <a:prstGeom prst="rect">
            <a:avLst/>
          </a:prstGeom>
          <a:noFill/>
        </p:spPr>
        <p:txBody>
          <a:bodyPr wrap="none" lIns="0" tIns="0" rIns="0" bIns="0" rtlCol="0">
            <a:spAutoFit/>
          </a:bodyPr>
          <a:lstStyle/>
          <a:p>
            <a:pPr>
              <a:lnSpc>
                <a:spcPct val="90000"/>
              </a:lnSpc>
              <a:spcBef>
                <a:spcPct val="20000"/>
              </a:spcBef>
              <a:buSzPct val="80000"/>
            </a:pPr>
            <a:r>
              <a:rPr lang="en-US" sz="1600" u="sng" dirty="0">
                <a:solidFill>
                  <a:schemeClr val="bg1"/>
                </a:solidFill>
              </a:rPr>
              <a:t>Deployment</a:t>
            </a:r>
          </a:p>
          <a:p>
            <a:pPr algn="ctr">
              <a:lnSpc>
                <a:spcPct val="90000"/>
              </a:lnSpc>
              <a:spcBef>
                <a:spcPct val="20000"/>
              </a:spcBef>
              <a:buSzPct val="80000"/>
            </a:pPr>
            <a:r>
              <a:rPr lang="en-US" sz="1600" dirty="0">
                <a:solidFill>
                  <a:schemeClr val="bg1"/>
                </a:solidFill>
              </a:rPr>
              <a:t>Slot Production</a:t>
            </a:r>
          </a:p>
        </p:txBody>
      </p:sp>
      <p:sp>
        <p:nvSpPr>
          <p:cNvPr id="60" name="TextBox 59"/>
          <p:cNvSpPr txBox="1"/>
          <p:nvPr/>
        </p:nvSpPr>
        <p:spPr>
          <a:xfrm>
            <a:off x="3965944" y="1559031"/>
            <a:ext cx="3330218" cy="4792081"/>
          </a:xfrm>
          <a:prstGeom prst="rect">
            <a:avLst/>
          </a:prstGeom>
          <a:noFill/>
        </p:spPr>
        <p:txBody>
          <a:bodyPr wrap="square" lIns="0" tIns="0" rIns="0" bIns="0" rtlCol="0">
            <a:spAutoFit/>
          </a:bodyPr>
          <a:lstStyle/>
          <a:p>
            <a:pPr>
              <a:lnSpc>
                <a:spcPct val="90000"/>
              </a:lnSpc>
              <a:spcBef>
                <a:spcPct val="20000"/>
              </a:spcBef>
              <a:buSzPct val="80000"/>
            </a:pPr>
            <a:r>
              <a:rPr lang="en-US" sz="2400" u="sng" dirty="0" smtClean="0">
                <a:solidFill>
                  <a:schemeClr val="tx2"/>
                </a:solidFill>
              </a:rPr>
              <a:t>Migration Steps</a:t>
            </a:r>
          </a:p>
          <a:p>
            <a:pPr>
              <a:lnSpc>
                <a:spcPct val="90000"/>
              </a:lnSpc>
              <a:spcBef>
                <a:spcPct val="20000"/>
              </a:spcBef>
              <a:buSzPct val="80000"/>
            </a:pPr>
            <a:r>
              <a:rPr lang="en-US" sz="1800" dirty="0" smtClean="0"/>
              <a:t>1) Upload VHDs</a:t>
            </a:r>
          </a:p>
          <a:p>
            <a:pPr>
              <a:lnSpc>
                <a:spcPct val="90000"/>
              </a:lnSpc>
              <a:spcBef>
                <a:spcPct val="20000"/>
              </a:spcBef>
              <a:buSzPct val="80000"/>
            </a:pPr>
            <a:r>
              <a:rPr lang="en-US" sz="1800" dirty="0" smtClean="0"/>
              <a:t>     Azure PS or other Tools</a:t>
            </a:r>
            <a:br>
              <a:rPr lang="en-US" sz="1800" dirty="0" smtClean="0"/>
            </a:br>
            <a:r>
              <a:rPr lang="en-US" sz="1800" dirty="0" smtClean="0">
                <a:solidFill>
                  <a:schemeClr val="tx2">
                    <a:lumMod val="60000"/>
                    <a:lumOff val="40000"/>
                  </a:schemeClr>
                </a:solidFill>
              </a:rPr>
              <a:t>     </a:t>
            </a:r>
            <a:r>
              <a:rPr lang="en-US" sz="1600" dirty="0" smtClean="0">
                <a:solidFill>
                  <a:schemeClr val="tx2">
                    <a:lumMod val="60000"/>
                    <a:lumOff val="40000"/>
                  </a:schemeClr>
                </a:solidFill>
              </a:rPr>
              <a:t>Add-</a:t>
            </a:r>
            <a:r>
              <a:rPr lang="en-US" sz="1600" dirty="0" err="1" smtClean="0">
                <a:solidFill>
                  <a:schemeClr val="tx2">
                    <a:lumMod val="60000"/>
                    <a:lumOff val="40000"/>
                  </a:schemeClr>
                </a:solidFill>
              </a:rPr>
              <a:t>AzureVHD</a:t>
            </a:r>
            <a:endParaRPr lang="en-US" sz="1600" dirty="0" smtClean="0">
              <a:solidFill>
                <a:schemeClr val="tx2">
                  <a:lumMod val="60000"/>
                  <a:lumOff val="40000"/>
                </a:schemeClr>
              </a:solidFill>
            </a:endParaRPr>
          </a:p>
          <a:p>
            <a:pPr>
              <a:lnSpc>
                <a:spcPct val="90000"/>
              </a:lnSpc>
              <a:spcBef>
                <a:spcPct val="20000"/>
              </a:spcBef>
              <a:buSzPct val="80000"/>
            </a:pPr>
            <a:r>
              <a:rPr lang="en-US" sz="1800" dirty="0" smtClean="0"/>
              <a:t>2) Create VM Configuration</a:t>
            </a:r>
          </a:p>
          <a:p>
            <a:pPr>
              <a:lnSpc>
                <a:spcPct val="90000"/>
              </a:lnSpc>
              <a:spcBef>
                <a:spcPct val="20000"/>
              </a:spcBef>
              <a:buSzPct val="80000"/>
            </a:pPr>
            <a:r>
              <a:rPr lang="en-US" sz="1800" dirty="0" smtClean="0"/>
              <a:t>     with data </a:t>
            </a:r>
            <a:r>
              <a:rPr lang="en-US" sz="1800" dirty="0"/>
              <a:t>disks attached</a:t>
            </a:r>
            <a:br>
              <a:rPr lang="en-US" sz="1800" dirty="0"/>
            </a:br>
            <a:r>
              <a:rPr lang="en-US" sz="1800" dirty="0" smtClean="0"/>
              <a:t>     </a:t>
            </a:r>
            <a:r>
              <a:rPr lang="en-US" sz="1800" dirty="0"/>
              <a:t>Data Disk 1 = APP-</a:t>
            </a:r>
            <a:r>
              <a:rPr lang="en-US" sz="1800" dirty="0" err="1"/>
              <a:t>Data.vhd</a:t>
            </a:r>
            <a:endParaRPr lang="en-US" sz="1800" dirty="0"/>
          </a:p>
          <a:p>
            <a:pPr>
              <a:lnSpc>
                <a:spcPct val="90000"/>
              </a:lnSpc>
              <a:spcBef>
                <a:spcPct val="20000"/>
              </a:spcBef>
              <a:buSzPct val="80000"/>
            </a:pPr>
            <a:r>
              <a:rPr lang="en-US" sz="1800" dirty="0"/>
              <a:t>     Data Disk 2 = App-</a:t>
            </a:r>
            <a:r>
              <a:rPr lang="en-US" sz="1800" dirty="0" err="1"/>
              <a:t>Logs.vhd</a:t>
            </a:r>
            <a:endParaRPr lang="en-US" sz="1800" dirty="0" smtClean="0"/>
          </a:p>
          <a:p>
            <a:pPr>
              <a:lnSpc>
                <a:spcPct val="90000"/>
              </a:lnSpc>
              <a:spcBef>
                <a:spcPct val="20000"/>
              </a:spcBef>
              <a:buSzPct val="80000"/>
            </a:pPr>
            <a:r>
              <a:rPr lang="en-US" sz="1800" dirty="0"/>
              <a:t> </a:t>
            </a:r>
            <a:r>
              <a:rPr lang="en-US" sz="1800" dirty="0" smtClean="0"/>
              <a:t>    </a:t>
            </a:r>
            <a:r>
              <a:rPr lang="en-US" sz="1800" dirty="0">
                <a:solidFill>
                  <a:srgbClr val="00188F">
                    <a:lumMod val="60000"/>
                    <a:lumOff val="40000"/>
                  </a:srgbClr>
                </a:solidFill>
              </a:rPr>
              <a:t> </a:t>
            </a:r>
            <a:r>
              <a:rPr lang="en-US" sz="1600" dirty="0" smtClean="0">
                <a:solidFill>
                  <a:srgbClr val="00188F">
                    <a:lumMod val="60000"/>
                    <a:lumOff val="40000"/>
                  </a:srgbClr>
                </a:solidFill>
              </a:rPr>
              <a:t>New-</a:t>
            </a:r>
            <a:r>
              <a:rPr lang="en-US" sz="1600" dirty="0" err="1" smtClean="0">
                <a:solidFill>
                  <a:srgbClr val="00188F">
                    <a:lumMod val="60000"/>
                    <a:lumOff val="40000"/>
                  </a:srgbClr>
                </a:solidFill>
              </a:rPr>
              <a:t>AzureVMConfig</a:t>
            </a:r>
            <a:endParaRPr lang="en-US" sz="1800" dirty="0" smtClean="0"/>
          </a:p>
          <a:p>
            <a:pPr>
              <a:lnSpc>
                <a:spcPct val="90000"/>
              </a:lnSpc>
              <a:spcBef>
                <a:spcPct val="20000"/>
              </a:spcBef>
              <a:buSzPct val="80000"/>
            </a:pPr>
            <a:r>
              <a:rPr lang="en-US" sz="1800" dirty="0" smtClean="0"/>
              <a:t>3) Create VM</a:t>
            </a:r>
          </a:p>
          <a:p>
            <a:pPr>
              <a:lnSpc>
                <a:spcPct val="90000"/>
              </a:lnSpc>
              <a:spcBef>
                <a:spcPct val="20000"/>
              </a:spcBef>
              <a:buSzPct val="80000"/>
            </a:pPr>
            <a:r>
              <a:rPr lang="en-US" sz="1800" dirty="0" smtClean="0">
                <a:solidFill>
                  <a:srgbClr val="00188F">
                    <a:lumMod val="60000"/>
                    <a:lumOff val="40000"/>
                  </a:srgbClr>
                </a:solidFill>
              </a:rPr>
              <a:t>      </a:t>
            </a:r>
            <a:r>
              <a:rPr lang="en-US" sz="1600" dirty="0" smtClean="0">
                <a:solidFill>
                  <a:srgbClr val="00188F">
                    <a:lumMod val="60000"/>
                    <a:lumOff val="40000"/>
                  </a:srgbClr>
                </a:solidFill>
              </a:rPr>
              <a:t>New-</a:t>
            </a:r>
            <a:r>
              <a:rPr lang="en-US" sz="1600" dirty="0" err="1" smtClean="0">
                <a:solidFill>
                  <a:srgbClr val="00188F">
                    <a:lumMod val="60000"/>
                    <a:lumOff val="40000"/>
                  </a:srgbClr>
                </a:solidFill>
              </a:rPr>
              <a:t>AzureVM</a:t>
            </a:r>
            <a:endParaRPr lang="en-US" sz="1800" dirty="0" smtClean="0"/>
          </a:p>
          <a:p>
            <a:pPr>
              <a:lnSpc>
                <a:spcPct val="90000"/>
              </a:lnSpc>
              <a:spcBef>
                <a:spcPct val="20000"/>
              </a:spcBef>
              <a:buSzPct val="80000"/>
            </a:pPr>
            <a:r>
              <a:rPr lang="en-US" sz="1800" dirty="0" smtClean="0"/>
              <a:t>4) Adjust App for Drive Letters</a:t>
            </a:r>
          </a:p>
          <a:p>
            <a:pPr>
              <a:lnSpc>
                <a:spcPct val="90000"/>
              </a:lnSpc>
              <a:spcBef>
                <a:spcPct val="20000"/>
              </a:spcBef>
              <a:buSzPct val="80000"/>
            </a:pPr>
            <a:endParaRPr lang="en-US" sz="1800" dirty="0" smtClean="0"/>
          </a:p>
          <a:p>
            <a:pPr>
              <a:lnSpc>
                <a:spcPct val="90000"/>
              </a:lnSpc>
              <a:spcBef>
                <a:spcPct val="20000"/>
              </a:spcBef>
              <a:buSzPct val="80000"/>
            </a:pPr>
            <a:r>
              <a:rPr lang="en-US" sz="1800" dirty="0" smtClean="0"/>
              <a:t>5) Add Endpoint(s)</a:t>
            </a:r>
          </a:p>
          <a:p>
            <a:pPr>
              <a:lnSpc>
                <a:spcPct val="90000"/>
              </a:lnSpc>
              <a:spcBef>
                <a:spcPct val="20000"/>
              </a:spcBef>
              <a:buSzPct val="80000"/>
            </a:pPr>
            <a:r>
              <a:rPr lang="en-US" sz="1800" dirty="0" smtClean="0"/>
              <a:t>    80, TCP, http</a:t>
            </a:r>
          </a:p>
          <a:p>
            <a:pPr>
              <a:lnSpc>
                <a:spcPct val="90000"/>
              </a:lnSpc>
              <a:spcBef>
                <a:spcPct val="20000"/>
              </a:spcBef>
              <a:buSzPct val="80000"/>
            </a:pPr>
            <a:r>
              <a:rPr lang="en-US" sz="1800" dirty="0" smtClean="0"/>
              <a:t>    443, TCP, https</a:t>
            </a:r>
            <a:endParaRPr lang="en-US" sz="1800" dirty="0"/>
          </a:p>
        </p:txBody>
      </p:sp>
      <p:sp>
        <p:nvSpPr>
          <p:cNvPr id="72" name="TextBox 71"/>
          <p:cNvSpPr txBox="1"/>
          <p:nvPr/>
        </p:nvSpPr>
        <p:spPr>
          <a:xfrm>
            <a:off x="7734947" y="3979436"/>
            <a:ext cx="1886158" cy="166199"/>
          </a:xfrm>
          <a:prstGeom prst="rect">
            <a:avLst/>
          </a:prstGeom>
          <a:noFill/>
        </p:spPr>
        <p:txBody>
          <a:bodyPr wrap="square" lIns="0" tIns="0" rIns="0" bIns="0" rtlCol="0">
            <a:spAutoFit/>
          </a:bodyPr>
          <a:lstStyle/>
          <a:p>
            <a:pPr>
              <a:lnSpc>
                <a:spcPct val="90000"/>
              </a:lnSpc>
              <a:spcBef>
                <a:spcPct val="20000"/>
              </a:spcBef>
              <a:buSzPct val="80000"/>
            </a:pPr>
            <a:r>
              <a:rPr lang="en-US" sz="1200" dirty="0" smtClean="0">
                <a:solidFill>
                  <a:schemeClr val="bg1"/>
                </a:solidFill>
              </a:rPr>
              <a:t>TCP Endpoints 80 and 443</a:t>
            </a:r>
            <a:endParaRPr lang="en-US" sz="1050" dirty="0">
              <a:solidFill>
                <a:schemeClr val="bg1"/>
              </a:solidFill>
            </a:endParaRPr>
          </a:p>
        </p:txBody>
      </p:sp>
      <p:pic>
        <p:nvPicPr>
          <p:cNvPr id="3" name="Picture 2"/>
          <p:cNvPicPr>
            <a:picLocks noChangeAspect="1"/>
          </p:cNvPicPr>
          <p:nvPr/>
        </p:nvPicPr>
        <p:blipFill>
          <a:blip r:embed="rId9"/>
          <a:stretch>
            <a:fillRect/>
          </a:stretch>
        </p:blipFill>
        <p:spPr>
          <a:xfrm>
            <a:off x="2839960" y="2425364"/>
            <a:ext cx="652500" cy="596250"/>
          </a:xfrm>
          <a:prstGeom prst="rect">
            <a:avLst/>
          </a:prstGeom>
        </p:spPr>
      </p:pic>
      <p:pic>
        <p:nvPicPr>
          <p:cNvPr id="15" name="Picture 14"/>
          <p:cNvPicPr>
            <a:picLocks noChangeAspect="1"/>
          </p:cNvPicPr>
          <p:nvPr/>
        </p:nvPicPr>
        <p:blipFill>
          <a:blip r:embed="rId9"/>
          <a:stretch>
            <a:fillRect/>
          </a:stretch>
        </p:blipFill>
        <p:spPr>
          <a:xfrm>
            <a:off x="9558639" y="3130741"/>
            <a:ext cx="652500" cy="596250"/>
          </a:xfrm>
          <a:prstGeom prst="rect">
            <a:avLst/>
          </a:prstGeom>
        </p:spPr>
      </p:pic>
    </p:spTree>
    <p:extLst>
      <p:ext uri="{BB962C8B-B14F-4D97-AF65-F5344CB8AC3E}">
        <p14:creationId xmlns:p14="http://schemas.microsoft.com/office/powerpoint/2010/main" val="723646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Effect transition="in" filter="fade">
                                      <p:cBhvr>
                                        <p:cTn id="7" dur="500"/>
                                        <p:tgtEl>
                                          <p:spTgt spid="6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0">
                                            <p:txEl>
                                              <p:pRg st="1" end="1"/>
                                            </p:txEl>
                                          </p:spTgt>
                                        </p:tgtEl>
                                        <p:attrNameLst>
                                          <p:attrName>style.visibility</p:attrName>
                                        </p:attrNameLst>
                                      </p:cBhvr>
                                      <p:to>
                                        <p:strVal val="visible"/>
                                      </p:to>
                                    </p:set>
                                    <p:animEffect transition="in" filter="fade">
                                      <p:cBhvr>
                                        <p:cTn id="10" dur="500"/>
                                        <p:tgtEl>
                                          <p:spTgt spid="6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0">
                                            <p:txEl>
                                              <p:pRg st="2" end="2"/>
                                            </p:txEl>
                                          </p:spTgt>
                                        </p:tgtEl>
                                        <p:attrNameLst>
                                          <p:attrName>style.visibility</p:attrName>
                                        </p:attrNameLst>
                                      </p:cBhvr>
                                      <p:to>
                                        <p:strVal val="visible"/>
                                      </p:to>
                                    </p:set>
                                    <p:animEffect transition="in" filter="fade">
                                      <p:cBhvr>
                                        <p:cTn id="13" dur="500"/>
                                        <p:tgtEl>
                                          <p:spTgt spid="6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0">
                                            <p:txEl>
                                              <p:pRg st="3" end="3"/>
                                            </p:txEl>
                                          </p:spTgt>
                                        </p:tgtEl>
                                        <p:attrNameLst>
                                          <p:attrName>style.visibility</p:attrName>
                                        </p:attrNameLst>
                                      </p:cBhvr>
                                      <p:to>
                                        <p:strVal val="visible"/>
                                      </p:to>
                                    </p:set>
                                    <p:animEffect transition="in" filter="fade">
                                      <p:cBhvr>
                                        <p:cTn id="30" dur="500"/>
                                        <p:tgtEl>
                                          <p:spTgt spid="60">
                                            <p:txEl>
                                              <p:pRg st="3" end="3"/>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0">
                                            <p:txEl>
                                              <p:pRg st="4" end="4"/>
                                            </p:txEl>
                                          </p:spTgt>
                                        </p:tgtEl>
                                        <p:attrNameLst>
                                          <p:attrName>style.visibility</p:attrName>
                                        </p:attrNameLst>
                                      </p:cBhvr>
                                      <p:to>
                                        <p:strVal val="visible"/>
                                      </p:to>
                                    </p:set>
                                    <p:animEffect transition="in" filter="fade">
                                      <p:cBhvr>
                                        <p:cTn id="33" dur="500"/>
                                        <p:tgtEl>
                                          <p:spTgt spid="60">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xEl>
                                              <p:pRg st="5" end="5"/>
                                            </p:txEl>
                                          </p:spTgt>
                                        </p:tgtEl>
                                        <p:attrNameLst>
                                          <p:attrName>style.visibility</p:attrName>
                                        </p:attrNameLst>
                                      </p:cBhvr>
                                      <p:to>
                                        <p:strVal val="visible"/>
                                      </p:to>
                                    </p:set>
                                    <p:animEffect transition="in" filter="fade">
                                      <p:cBhvr>
                                        <p:cTn id="36" dur="500"/>
                                        <p:tgtEl>
                                          <p:spTgt spid="60">
                                            <p:txEl>
                                              <p:pRg st="5" end="5"/>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0">
                                            <p:txEl>
                                              <p:pRg st="6" end="6"/>
                                            </p:txEl>
                                          </p:spTgt>
                                        </p:tgtEl>
                                        <p:attrNameLst>
                                          <p:attrName>style.visibility</p:attrName>
                                        </p:attrNameLst>
                                      </p:cBhvr>
                                      <p:to>
                                        <p:strVal val="visible"/>
                                      </p:to>
                                    </p:set>
                                    <p:animEffect transition="in" filter="fade">
                                      <p:cBhvr>
                                        <p:cTn id="39" dur="500"/>
                                        <p:tgtEl>
                                          <p:spTgt spid="60">
                                            <p:txEl>
                                              <p:pRg st="6" end="6"/>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0">
                                            <p:txEl>
                                              <p:pRg st="7" end="7"/>
                                            </p:txEl>
                                          </p:spTgt>
                                        </p:tgtEl>
                                        <p:attrNameLst>
                                          <p:attrName>style.visibility</p:attrName>
                                        </p:attrNameLst>
                                      </p:cBhvr>
                                      <p:to>
                                        <p:strVal val="visible"/>
                                      </p:to>
                                    </p:set>
                                    <p:animEffect transition="in" filter="fade">
                                      <p:cBhvr>
                                        <p:cTn id="68" dur="500"/>
                                        <p:tgtEl>
                                          <p:spTgt spid="60">
                                            <p:txEl>
                                              <p:pRg st="7" end="7"/>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0">
                                            <p:txEl>
                                              <p:pRg st="8" end="8"/>
                                            </p:txEl>
                                          </p:spTgt>
                                        </p:tgtEl>
                                        <p:attrNameLst>
                                          <p:attrName>style.visibility</p:attrName>
                                        </p:attrNameLst>
                                      </p:cBhvr>
                                      <p:to>
                                        <p:strVal val="visible"/>
                                      </p:to>
                                    </p:set>
                                    <p:animEffect transition="in" filter="fade">
                                      <p:cBhvr>
                                        <p:cTn id="73" dur="500"/>
                                        <p:tgtEl>
                                          <p:spTgt spid="60">
                                            <p:txEl>
                                              <p:pRg st="8" end="8"/>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nodeType="with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60">
                                            <p:txEl>
                                              <p:pRg st="9" end="9"/>
                                            </p:txEl>
                                          </p:spTgt>
                                        </p:tgtEl>
                                        <p:attrNameLst>
                                          <p:attrName>style.visibility</p:attrName>
                                        </p:attrNameLst>
                                      </p:cBhvr>
                                      <p:to>
                                        <p:strVal val="visible"/>
                                      </p:to>
                                    </p:set>
                                    <p:animEffect transition="in" filter="fade">
                                      <p:cBhvr>
                                        <p:cTn id="96" dur="500"/>
                                        <p:tgtEl>
                                          <p:spTgt spid="60">
                                            <p:txEl>
                                              <p:pRg st="9" end="9"/>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60">
                                            <p:txEl>
                                              <p:pRg st="11" end="11"/>
                                            </p:txEl>
                                          </p:spTgt>
                                        </p:tgtEl>
                                        <p:attrNameLst>
                                          <p:attrName>style.visibility</p:attrName>
                                        </p:attrNameLst>
                                      </p:cBhvr>
                                      <p:to>
                                        <p:strVal val="visible"/>
                                      </p:to>
                                    </p:set>
                                    <p:animEffect transition="in" filter="fade">
                                      <p:cBhvr>
                                        <p:cTn id="101" dur="500"/>
                                        <p:tgtEl>
                                          <p:spTgt spid="60">
                                            <p:txEl>
                                              <p:pRg st="11" end="11"/>
                                            </p:txEl>
                                          </p:spTgt>
                                        </p:tgtEl>
                                      </p:cBhvr>
                                    </p:animEffect>
                                  </p:childTnLst>
                                </p:cTn>
                              </p:par>
                              <p:par>
                                <p:cTn id="102" presetID="10" presetClass="entr" presetSubtype="0" fill="hold" nodeType="withEffect">
                                  <p:stCondLst>
                                    <p:cond delay="0"/>
                                  </p:stCondLst>
                                  <p:childTnLst>
                                    <p:set>
                                      <p:cBhvr>
                                        <p:cTn id="103" dur="1" fill="hold">
                                          <p:stCondLst>
                                            <p:cond delay="0"/>
                                          </p:stCondLst>
                                        </p:cTn>
                                        <p:tgtEl>
                                          <p:spTgt spid="60">
                                            <p:txEl>
                                              <p:pRg st="12" end="12"/>
                                            </p:txEl>
                                          </p:spTgt>
                                        </p:tgtEl>
                                        <p:attrNameLst>
                                          <p:attrName>style.visibility</p:attrName>
                                        </p:attrNameLst>
                                      </p:cBhvr>
                                      <p:to>
                                        <p:strVal val="visible"/>
                                      </p:to>
                                    </p:set>
                                    <p:animEffect transition="in" filter="fade">
                                      <p:cBhvr>
                                        <p:cTn id="104" dur="500"/>
                                        <p:tgtEl>
                                          <p:spTgt spid="60">
                                            <p:txEl>
                                              <p:pRg st="12" end="12"/>
                                            </p:txEl>
                                          </p:spTgt>
                                        </p:tgtEl>
                                      </p:cBhvr>
                                    </p:animEffect>
                                  </p:childTnLst>
                                </p:cTn>
                              </p:par>
                              <p:par>
                                <p:cTn id="105" presetID="10" presetClass="entr" presetSubtype="0" fill="hold" nodeType="withEffect">
                                  <p:stCondLst>
                                    <p:cond delay="0"/>
                                  </p:stCondLst>
                                  <p:childTnLst>
                                    <p:set>
                                      <p:cBhvr>
                                        <p:cTn id="106" dur="1" fill="hold">
                                          <p:stCondLst>
                                            <p:cond delay="0"/>
                                          </p:stCondLst>
                                        </p:cTn>
                                        <p:tgtEl>
                                          <p:spTgt spid="60">
                                            <p:txEl>
                                              <p:pRg st="13" end="13"/>
                                            </p:txEl>
                                          </p:spTgt>
                                        </p:tgtEl>
                                        <p:attrNameLst>
                                          <p:attrName>style.visibility</p:attrName>
                                        </p:attrNameLst>
                                      </p:cBhvr>
                                      <p:to>
                                        <p:strVal val="visible"/>
                                      </p:to>
                                    </p:set>
                                    <p:animEffect transition="in" filter="fade">
                                      <p:cBhvr>
                                        <p:cTn id="107" dur="500"/>
                                        <p:tgtEl>
                                          <p:spTgt spid="60">
                                            <p:txEl>
                                              <p:pRg st="13" end="13"/>
                                            </p:txEl>
                                          </p:spTgt>
                                        </p:tgtEl>
                                      </p:cBhvr>
                                    </p:animEffect>
                                  </p:childTnLst>
                                </p:cTn>
                              </p:par>
                              <p:par>
                                <p:cTn id="108" presetID="10" presetClass="entr" presetSubtype="0" fill="hold" nodeType="withEffect">
                                  <p:stCondLst>
                                    <p:cond delay="0"/>
                                  </p:stCondLst>
                                  <p:childTnLst>
                                    <p:set>
                                      <p:cBhvr>
                                        <p:cTn id="109" dur="1" fill="hold">
                                          <p:stCondLst>
                                            <p:cond delay="0"/>
                                          </p:stCondLst>
                                        </p:cTn>
                                        <p:tgtEl>
                                          <p:spTgt spid="72">
                                            <p:txEl>
                                              <p:pRg st="0" end="0"/>
                                            </p:txEl>
                                          </p:spTgt>
                                        </p:tgtEl>
                                        <p:attrNameLst>
                                          <p:attrName>style.visibility</p:attrName>
                                        </p:attrNameLst>
                                      </p:cBhvr>
                                      <p:to>
                                        <p:strVal val="visible"/>
                                      </p:to>
                                    </p:set>
                                    <p:animEffect transition="in" filter="fade">
                                      <p:cBhvr>
                                        <p:cTn id="110" dur="500"/>
                                        <p:tgtEl>
                                          <p:spTgt spid="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p:bldP spid="18" grpId="0" animBg="1"/>
      <p:bldP spid="19" grpId="0" animBg="1"/>
      <p:bldP spid="21" grpId="0" animBg="1"/>
      <p:bldP spid="23" grpId="0" animBg="1"/>
      <p:bldP spid="25" grpId="0" animBg="1"/>
      <p:bldP spid="26" grpId="0"/>
      <p:bldP spid="27" grpId="0" animBg="1"/>
      <p:bldP spid="28" grpId="0"/>
      <p:bldP spid="29" grpId="0" animBg="1"/>
      <p:bldP spid="30" grpId="0"/>
      <p:bldP spid="56"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Persistent Disk Management</a:t>
            </a:r>
            <a:endParaRPr lang="en-US" sz="5400" dirty="0"/>
          </a:p>
        </p:txBody>
      </p:sp>
      <p:sp>
        <p:nvSpPr>
          <p:cNvPr id="4" name="Text Placeholder 3"/>
          <p:cNvSpPr>
            <a:spLocks noGrp="1"/>
          </p:cNvSpPr>
          <p:nvPr>
            <p:ph type="body" sz="quarter" idx="4294967295"/>
          </p:nvPr>
        </p:nvSpPr>
        <p:spPr>
          <a:xfrm>
            <a:off x="1039813" y="4860925"/>
            <a:ext cx="11149012" cy="1455738"/>
          </a:xfrm>
        </p:spPr>
        <p:txBody>
          <a:bodyPr/>
          <a:lstStyle/>
          <a:p>
            <a:pPr marL="460261" indent="-457086">
              <a:buFont typeface="Arial" pitchFamily="34" charset="0"/>
              <a:buChar char="•"/>
            </a:pPr>
            <a:r>
              <a:rPr lang="en-US" sz="2666" dirty="0"/>
              <a:t>C:\ = OS Disk</a:t>
            </a:r>
          </a:p>
          <a:p>
            <a:pPr marL="460261" indent="-457086">
              <a:buFont typeface="Arial" pitchFamily="34" charset="0"/>
              <a:buChar char="•"/>
            </a:pPr>
            <a:r>
              <a:rPr lang="en-US" sz="2666" dirty="0">
                <a:solidFill>
                  <a:schemeClr val="tx2"/>
                </a:solidFill>
              </a:rPr>
              <a:t>D:\ = Non-Persistent Cache Disk</a:t>
            </a:r>
          </a:p>
          <a:p>
            <a:pPr marL="460261" indent="-457086">
              <a:buFont typeface="Arial" pitchFamily="34" charset="0"/>
              <a:buChar char="•"/>
            </a:pPr>
            <a:r>
              <a:rPr lang="en-US" sz="2666" dirty="0"/>
              <a:t>E:\, F:\. G:\ ... Data Disks</a:t>
            </a:r>
          </a:p>
        </p:txBody>
      </p:sp>
      <p:graphicFrame>
        <p:nvGraphicFramePr>
          <p:cNvPr id="5" name="Table 4"/>
          <p:cNvGraphicFramePr>
            <a:graphicFrameLocks noGrp="1"/>
          </p:cNvGraphicFramePr>
          <p:nvPr>
            <p:extLst/>
          </p:nvPr>
        </p:nvGraphicFramePr>
        <p:xfrm>
          <a:off x="519113" y="1477457"/>
          <a:ext cx="10476216" cy="3294031"/>
        </p:xfrm>
        <a:graphic>
          <a:graphicData uri="http://schemas.openxmlformats.org/drawingml/2006/table">
            <a:tbl>
              <a:tblPr firstRow="1" bandRow="1">
                <a:tableStyleId>{B301B821-A1FF-4177-AEE7-76D212191A09}</a:tableStyleId>
              </a:tblPr>
              <a:tblGrid>
                <a:gridCol w="2966209"/>
                <a:gridCol w="3017520"/>
                <a:gridCol w="4492487"/>
              </a:tblGrid>
              <a:tr h="494325">
                <a:tc>
                  <a:txBody>
                    <a:bodyPr/>
                    <a:lstStyle/>
                    <a:p>
                      <a:r>
                        <a:rPr lang="en-US" sz="2100" dirty="0" smtClean="0"/>
                        <a:t>Capability</a:t>
                      </a:r>
                      <a:endParaRPr lang="en-US" sz="2100" dirty="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100" dirty="0" smtClean="0"/>
                        <a:t>OS</a:t>
                      </a:r>
                      <a:r>
                        <a:rPr lang="en-US" sz="2100" baseline="0" dirty="0" smtClean="0"/>
                        <a:t> Disk</a:t>
                      </a:r>
                      <a:endParaRPr lang="en-US" sz="2100" dirty="0" smtClean="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900" dirty="0" smtClean="0"/>
                        <a:t>Data Disk </a:t>
                      </a:r>
                      <a:endParaRPr lang="en-US" sz="2500" dirty="0"/>
                    </a:p>
                  </a:txBody>
                  <a:tcPr marL="121888" marR="121888" marT="60944" marB="60944"/>
                </a:tc>
              </a:tr>
              <a:tr h="368626">
                <a:tc>
                  <a:txBody>
                    <a:bodyPr/>
                    <a:lstStyle/>
                    <a:p>
                      <a:r>
                        <a:rPr lang="en-US" sz="2500" dirty="0" smtClean="0"/>
                        <a:t>Host Cache</a:t>
                      </a:r>
                      <a:r>
                        <a:rPr lang="en-US" sz="2500" baseline="0" dirty="0" smtClean="0"/>
                        <a:t> Default</a:t>
                      </a:r>
                      <a:endParaRPr lang="en-US" sz="2500" dirty="0"/>
                    </a:p>
                  </a:txBody>
                  <a:tcPr marL="121888" marR="121888" marT="60944" marB="60944"/>
                </a:tc>
                <a:tc>
                  <a:txBody>
                    <a:bodyPr/>
                    <a:lstStyle/>
                    <a:p>
                      <a:r>
                        <a:rPr lang="en-US" sz="2500" dirty="0" smtClean="0"/>
                        <a:t>ReadWrite</a:t>
                      </a:r>
                      <a:endParaRPr lang="en-US" sz="2500" b="1" dirty="0"/>
                    </a:p>
                  </a:txBody>
                  <a:tcPr marL="121888" marR="121888" marT="60944" marB="60944"/>
                </a:tc>
                <a:tc>
                  <a:txBody>
                    <a:bodyPr/>
                    <a:lstStyle/>
                    <a:p>
                      <a:r>
                        <a:rPr lang="en-US" sz="2500" dirty="0" smtClean="0"/>
                        <a:t>None</a:t>
                      </a:r>
                      <a:endParaRPr lang="en-US" sz="2500" b="1" dirty="0"/>
                    </a:p>
                  </a:txBody>
                  <a:tcPr marL="121888" marR="121888" marT="60944" marB="60944"/>
                </a:tc>
              </a:tr>
              <a:tr h="500927">
                <a:tc>
                  <a:txBody>
                    <a:bodyPr/>
                    <a:lstStyle/>
                    <a:p>
                      <a:r>
                        <a:rPr lang="en-US" sz="2500" dirty="0" smtClean="0"/>
                        <a:t>Max Capacity</a:t>
                      </a:r>
                      <a:endParaRPr lang="en-US" sz="2500" dirty="0"/>
                    </a:p>
                  </a:txBody>
                  <a:tcPr marL="121888" marR="121888" marT="60944" marB="60944"/>
                </a:tc>
                <a:tc>
                  <a:txBody>
                    <a:bodyPr/>
                    <a:lstStyle/>
                    <a:p>
                      <a:r>
                        <a:rPr lang="en-US" sz="2500" dirty="0" smtClean="0"/>
                        <a:t>127</a:t>
                      </a:r>
                      <a:r>
                        <a:rPr lang="en-US" sz="2500" baseline="0" dirty="0" smtClean="0"/>
                        <a:t> GB</a:t>
                      </a:r>
                      <a:endParaRPr lang="en-US" sz="2500" b="1" dirty="0"/>
                    </a:p>
                  </a:txBody>
                  <a:tcPr marL="121888" marR="121888" marT="60944" marB="60944"/>
                </a:tc>
                <a:tc>
                  <a:txBody>
                    <a:bodyPr/>
                    <a:lstStyle/>
                    <a:p>
                      <a:r>
                        <a:rPr lang="en-US" sz="2500" dirty="0" smtClean="0"/>
                        <a:t>1 TB</a:t>
                      </a:r>
                      <a:endParaRPr lang="en-US" sz="2500" b="1" dirty="0"/>
                    </a:p>
                  </a:txBody>
                  <a:tcPr marL="121888" marR="121888" marT="60944" marB="60944"/>
                </a:tc>
              </a:tr>
              <a:tr h="529042">
                <a:tc>
                  <a:txBody>
                    <a:bodyPr/>
                    <a:lstStyle/>
                    <a:p>
                      <a:r>
                        <a:rPr lang="en-US" sz="2500" dirty="0" smtClean="0"/>
                        <a:t>Imaging</a:t>
                      </a:r>
                      <a:r>
                        <a:rPr lang="en-US" sz="2500" baseline="0" dirty="0" smtClean="0"/>
                        <a:t> Capable</a:t>
                      </a:r>
                      <a:endParaRPr lang="en-US" sz="2500" dirty="0"/>
                    </a:p>
                  </a:txBody>
                  <a:tcPr marL="121888" marR="121888" marT="60944" marB="60944"/>
                </a:tc>
                <a:tc>
                  <a:txBody>
                    <a:bodyPr/>
                    <a:lstStyle/>
                    <a:p>
                      <a:r>
                        <a:rPr lang="en-US" sz="2500" dirty="0" smtClean="0"/>
                        <a:t>Yes</a:t>
                      </a:r>
                      <a:endParaRPr lang="en-US" sz="2500" b="1" dirty="0"/>
                    </a:p>
                  </a:txBody>
                  <a:tcPr marL="121888" marR="121888" marT="60944" marB="60944"/>
                </a:tc>
                <a:tc>
                  <a:txBody>
                    <a:bodyPr/>
                    <a:lstStyle/>
                    <a:p>
                      <a:r>
                        <a:rPr lang="en-US" sz="2500" dirty="0" smtClean="0"/>
                        <a:t>No</a:t>
                      </a:r>
                      <a:endParaRPr lang="en-US" sz="2500" b="1" dirty="0"/>
                    </a:p>
                  </a:txBody>
                  <a:tcPr marL="121888" marR="121888" marT="60944" marB="60944"/>
                </a:tc>
              </a:tr>
              <a:tr h="1188720">
                <a:tc>
                  <a:txBody>
                    <a:bodyPr/>
                    <a:lstStyle/>
                    <a:p>
                      <a:r>
                        <a:rPr lang="en-US" sz="2500" dirty="0" smtClean="0"/>
                        <a:t>Hot Update</a:t>
                      </a:r>
                      <a:endParaRPr lang="en-US" sz="2500" dirty="0"/>
                    </a:p>
                  </a:txBody>
                  <a:tcPr marL="121888" marR="121888" marT="60944" marB="60944"/>
                </a:tc>
                <a:tc>
                  <a:txBody>
                    <a:bodyPr/>
                    <a:lstStyle/>
                    <a:p>
                      <a:r>
                        <a:rPr lang="en-US" sz="2500" dirty="0" smtClean="0"/>
                        <a:t>Cache</a:t>
                      </a:r>
                      <a:r>
                        <a:rPr lang="en-US" sz="2500" baseline="0" dirty="0" smtClean="0"/>
                        <a:t> Setting Requires Reboot</a:t>
                      </a:r>
                      <a:endParaRPr lang="en-US" sz="2500" dirty="0"/>
                    </a:p>
                  </a:txBody>
                  <a:tcPr marL="121888" marR="121888" marT="60944" marB="60944"/>
                </a:tc>
                <a:tc>
                  <a:txBody>
                    <a:bodyPr/>
                    <a:lstStyle/>
                    <a:p>
                      <a:r>
                        <a:rPr lang="en-US" sz="2500" dirty="0" smtClean="0"/>
                        <a:t>Change</a:t>
                      </a:r>
                      <a:r>
                        <a:rPr lang="en-US" sz="2500" baseline="0" dirty="0" smtClean="0"/>
                        <a:t> Cache Without Reboot, Add/Remove without Reboot.</a:t>
                      </a:r>
                      <a:endParaRPr lang="en-US" sz="2500" dirty="0"/>
                    </a:p>
                  </a:txBody>
                  <a:tcPr marL="121888" marR="121888" marT="60944" marB="60944"/>
                </a:tc>
              </a:tr>
            </a:tbl>
          </a:graphicData>
        </a:graphic>
      </p:graphicFrame>
    </p:spTree>
    <p:extLst>
      <p:ext uri="{BB962C8B-B14F-4D97-AF65-F5344CB8AC3E}">
        <p14:creationId xmlns:p14="http://schemas.microsoft.com/office/powerpoint/2010/main" val="462412646"/>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031842" y="1644037"/>
            <a:ext cx="8335561" cy="248303"/>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sp>
        <p:nvSpPr>
          <p:cNvPr id="23" name="Rectangle 22"/>
          <p:cNvSpPr/>
          <p:nvPr/>
        </p:nvSpPr>
        <p:spPr bwMode="auto">
          <a:xfrm>
            <a:off x="3034379" y="1644037"/>
            <a:ext cx="2368480" cy="248303"/>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grpSp>
        <p:nvGrpSpPr>
          <p:cNvPr id="67" name="Group 66"/>
          <p:cNvGrpSpPr/>
          <p:nvPr/>
        </p:nvGrpSpPr>
        <p:grpSpPr>
          <a:xfrm>
            <a:off x="2" y="5727174"/>
            <a:ext cx="12188826" cy="1046024"/>
            <a:chOff x="-5012460" y="5194194"/>
            <a:chExt cx="16033937"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0" y="5194194"/>
              <a:ext cx="1447405"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131" name="Straight Connector 130"/>
          <p:cNvCxnSpPr/>
          <p:nvPr/>
        </p:nvCxnSpPr>
        <p:spPr>
          <a:xfrm flipV="1">
            <a:off x="8587619" y="300823"/>
            <a:ext cx="0" cy="683049"/>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23" y="300823"/>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828"/>
            <a:ext cx="0" cy="683047"/>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8" y="983870"/>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3197098" y="2500705"/>
            <a:ext cx="2372247" cy="2928001"/>
            <a:chOff x="2274475" y="1904767"/>
            <a:chExt cx="1779649" cy="2196573"/>
          </a:xfrm>
        </p:grpSpPr>
        <p:grpSp>
          <p:nvGrpSpPr>
            <p:cNvPr id="136" name="Group 135"/>
            <p:cNvGrpSpPr/>
            <p:nvPr/>
          </p:nvGrpSpPr>
          <p:grpSpPr>
            <a:xfrm>
              <a:off x="2274475" y="1904767"/>
              <a:ext cx="1779649" cy="2196573"/>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38" name="TextBox 137"/>
              <p:cNvSpPr txBox="1"/>
              <p:nvPr/>
            </p:nvSpPr>
            <p:spPr>
              <a:xfrm>
                <a:off x="5014374" y="2791511"/>
                <a:ext cx="755015" cy="221657"/>
              </a:xfrm>
              <a:prstGeom prst="rect">
                <a:avLst/>
              </a:prstGeom>
              <a:noFill/>
            </p:spPr>
            <p:txBody>
              <a:bodyPr wrap="none" lIns="0" tIns="0" rIns="0" bIns="0" rtlCol="0">
                <a:spAutoFit/>
              </a:bodyPr>
              <a:lstStyle/>
              <a:p>
                <a:pPr defTabSz="1218693">
                  <a:lnSpc>
                    <a:spcPct val="90000"/>
                  </a:lnSpc>
                  <a:spcBef>
                    <a:spcPct val="20000"/>
                  </a:spcBef>
                  <a:buSzPct val="80000"/>
                </a:pPr>
                <a:r>
                  <a:rPr lang="en-US" sz="1600" b="1" cap="all" dirty="0" smtClean="0">
                    <a:gradFill>
                      <a:gsLst>
                        <a:gs pos="0">
                          <a:srgbClr val="FFFFFF"/>
                        </a:gs>
                        <a:gs pos="100000">
                          <a:srgbClr val="FFFFFF"/>
                        </a:gs>
                      </a:gsLst>
                      <a:lin ang="5400000" scaled="0"/>
                    </a:gradFill>
                  </a:rPr>
                  <a:t>IIS VM1</a:t>
                </a:r>
                <a:endParaRPr lang="en-US" sz="1600" b="1" cap="all" dirty="0">
                  <a:gradFill>
                    <a:gsLst>
                      <a:gs pos="0">
                        <a:srgbClr val="FFFFFF"/>
                      </a:gs>
                      <a:gs pos="100000">
                        <a:srgbClr val="FFFFFF"/>
                      </a:gs>
                    </a:gsLst>
                    <a:lin ang="5400000" scaled="0"/>
                  </a:gradFill>
                </a:endParaRPr>
              </a:p>
            </p:txBody>
          </p:sp>
        </p:grpSp>
        <p:grpSp>
          <p:nvGrpSpPr>
            <p:cNvPr id="144" name="Group 143"/>
            <p:cNvGrpSpPr/>
            <p:nvPr/>
          </p:nvGrpSpPr>
          <p:grpSpPr>
            <a:xfrm>
              <a:off x="2353918" y="2398485"/>
              <a:ext cx="1620765" cy="1179719"/>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r>
                  <a:rPr lang="en-US" sz="5465" dirty="0">
                    <a:gradFill>
                      <a:gsLst>
                        <a:gs pos="0">
                          <a:srgbClr val="FFFFFF"/>
                        </a:gs>
                        <a:gs pos="100000">
                          <a:srgbClr val="FFFFFF"/>
                        </a:gs>
                      </a:gsLst>
                      <a:lin ang="5400000" scaled="0"/>
                    </a:gradFill>
                    <a:sym typeface="Wingdings" pitchFamily="2" charset="2"/>
                  </a:rPr>
                  <a:t>:-)</a:t>
                </a:r>
                <a:endParaRPr lang="en-US" sz="4799" dirty="0">
                  <a:gradFill>
                    <a:gsLst>
                      <a:gs pos="0">
                        <a:srgbClr val="FFFFFF"/>
                      </a:gs>
                      <a:gs pos="100000">
                        <a:srgbClr val="FFFFFF"/>
                      </a:gs>
                    </a:gsLst>
                    <a:lin ang="5400000" scaled="0"/>
                  </a:gradFill>
                </a:endParaRPr>
              </a:p>
            </p:txBody>
          </p:sp>
        </p:grpSp>
      </p:grpSp>
      <p:sp>
        <p:nvSpPr>
          <p:cNvPr id="99" name="Title 1"/>
          <p:cNvSpPr txBox="1">
            <a:spLocks/>
          </p:cNvSpPr>
          <p:nvPr/>
        </p:nvSpPr>
        <p:spPr>
          <a:xfrm>
            <a:off x="158213" y="1583820"/>
            <a:ext cx="2748321" cy="3176254"/>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marL="457200" indent="-457200" algn="l" defTabSz="914142">
              <a:spcAft>
                <a:spcPts val="1800"/>
              </a:spcAft>
              <a:buFont typeface="Arial" panose="020B0604020202020204" pitchFamily="34" charset="0"/>
              <a:buChar char="•"/>
            </a:pPr>
            <a:r>
              <a:rPr lang="en-US" sz="2800" dirty="0" smtClean="0">
                <a:gradFill>
                  <a:gsLst>
                    <a:gs pos="0">
                      <a:srgbClr val="5F5F5F"/>
                    </a:gs>
                    <a:gs pos="100000">
                      <a:srgbClr val="5F5F5F"/>
                    </a:gs>
                  </a:gsLst>
                  <a:lin ang="5400000" scaled="0"/>
                </a:gradFill>
              </a:rPr>
              <a:t>Based on </a:t>
            </a:r>
            <a:br>
              <a:rPr lang="en-US" sz="2800" dirty="0" smtClean="0">
                <a:gradFill>
                  <a:gsLst>
                    <a:gs pos="0">
                      <a:srgbClr val="5F5F5F"/>
                    </a:gs>
                    <a:gs pos="100000">
                      <a:srgbClr val="5F5F5F"/>
                    </a:gs>
                  </a:gsLst>
                  <a:lin ang="5400000" scaled="0"/>
                </a:gradFill>
              </a:rPr>
            </a:br>
            <a:r>
              <a:rPr lang="en-US" sz="2800" dirty="0" smtClean="0">
                <a:gradFill>
                  <a:gsLst>
                    <a:gs pos="0">
                      <a:srgbClr val="5F5F5F"/>
                    </a:gs>
                    <a:gs pos="100000">
                      <a:srgbClr val="5F5F5F"/>
                    </a:gs>
                  </a:gsLst>
                  <a:lin ang="5400000" scaled="0"/>
                </a:gradFill>
              </a:rPr>
              <a:t>CPU Utilization Thresholds</a:t>
            </a:r>
          </a:p>
          <a:p>
            <a:pPr marL="457200" indent="-457200" algn="l" defTabSz="914142">
              <a:spcAft>
                <a:spcPts val="1800"/>
              </a:spcAft>
              <a:buFont typeface="Arial" panose="020B0604020202020204" pitchFamily="34" charset="0"/>
              <a:buChar char="•"/>
            </a:pPr>
            <a:r>
              <a:rPr lang="en-US" sz="2800" dirty="0" smtClean="0">
                <a:gradFill>
                  <a:gsLst>
                    <a:gs pos="0">
                      <a:srgbClr val="5F5F5F"/>
                    </a:gs>
                    <a:gs pos="100000">
                      <a:srgbClr val="5F5F5F"/>
                    </a:gs>
                  </a:gsLst>
                  <a:lin ang="5400000" scaled="0"/>
                </a:gradFill>
              </a:rPr>
              <a:t>Scale-up: </a:t>
            </a:r>
            <a:br>
              <a:rPr lang="en-US" sz="2800" dirty="0" smtClean="0">
                <a:gradFill>
                  <a:gsLst>
                    <a:gs pos="0">
                      <a:srgbClr val="5F5F5F"/>
                    </a:gs>
                    <a:gs pos="100000">
                      <a:srgbClr val="5F5F5F"/>
                    </a:gs>
                  </a:gsLst>
                  <a:lin ang="5400000" scaled="0"/>
                </a:gradFill>
              </a:rPr>
            </a:br>
            <a:r>
              <a:rPr lang="en-US" sz="2800" dirty="0" smtClean="0">
                <a:gradFill>
                  <a:gsLst>
                    <a:gs pos="0">
                      <a:srgbClr val="5F5F5F"/>
                    </a:gs>
                    <a:gs pos="100000">
                      <a:srgbClr val="5F5F5F"/>
                    </a:gs>
                  </a:gsLst>
                  <a:lin ang="5400000" scaled="0"/>
                </a:gradFill>
              </a:rPr>
              <a:t>Start VMs</a:t>
            </a:r>
          </a:p>
          <a:p>
            <a:pPr marL="457200" indent="-457200" algn="l" defTabSz="914142">
              <a:spcAft>
                <a:spcPts val="1800"/>
              </a:spcAft>
              <a:buFont typeface="Arial" panose="020B0604020202020204" pitchFamily="34" charset="0"/>
              <a:buChar char="•"/>
            </a:pPr>
            <a:r>
              <a:rPr lang="en-US" sz="2800" dirty="0" smtClean="0">
                <a:gradFill>
                  <a:gsLst>
                    <a:gs pos="0">
                      <a:srgbClr val="5F5F5F"/>
                    </a:gs>
                    <a:gs pos="100000">
                      <a:srgbClr val="5F5F5F"/>
                    </a:gs>
                  </a:gsLst>
                  <a:lin ang="5400000" scaled="0"/>
                </a:gradFill>
              </a:rPr>
              <a:t>Scale-down: </a:t>
            </a:r>
            <a:br>
              <a:rPr lang="en-US" sz="2800" dirty="0" smtClean="0">
                <a:gradFill>
                  <a:gsLst>
                    <a:gs pos="0">
                      <a:srgbClr val="5F5F5F"/>
                    </a:gs>
                    <a:gs pos="100000">
                      <a:srgbClr val="5F5F5F"/>
                    </a:gs>
                  </a:gsLst>
                  <a:lin ang="5400000" scaled="0"/>
                </a:gradFill>
              </a:rPr>
            </a:br>
            <a:r>
              <a:rPr lang="en-US" sz="2800" dirty="0" smtClean="0">
                <a:gradFill>
                  <a:gsLst>
                    <a:gs pos="0">
                      <a:srgbClr val="5F5F5F"/>
                    </a:gs>
                    <a:gs pos="100000">
                      <a:srgbClr val="5F5F5F"/>
                    </a:gs>
                  </a:gsLst>
                  <a:lin ang="5400000" scaled="0"/>
                </a:gradFill>
              </a:rPr>
              <a:t>Stop VMs</a:t>
            </a:r>
          </a:p>
        </p:txBody>
      </p:sp>
      <p:sp>
        <p:nvSpPr>
          <p:cNvPr id="3" name="Title 2"/>
          <p:cNvSpPr>
            <a:spLocks noGrp="1"/>
          </p:cNvSpPr>
          <p:nvPr>
            <p:ph type="title"/>
          </p:nvPr>
        </p:nvSpPr>
        <p:spPr/>
        <p:txBody>
          <a:bodyPr/>
          <a:lstStyle/>
          <a:p>
            <a:r>
              <a:rPr lang="en-US" dirty="0" smtClean="0">
                <a:gradFill>
                  <a:gsLst>
                    <a:gs pos="0">
                      <a:srgbClr val="FFFFFF"/>
                    </a:gs>
                    <a:gs pos="100000">
                      <a:srgbClr val="FFFFFF"/>
                    </a:gs>
                  </a:gsLst>
                  <a:lin ang="5400000" scaled="0"/>
                </a:gradFill>
              </a:rPr>
              <a:t>auto-scaling</a:t>
            </a:r>
            <a:endParaRPr lang="en-US" dirty="0">
              <a:gradFill>
                <a:gsLst>
                  <a:gs pos="0">
                    <a:srgbClr val="FFFFFF"/>
                  </a:gs>
                  <a:gs pos="100000">
                    <a:srgbClr val="FFFFFF"/>
                  </a:gs>
                </a:gsLst>
                <a:lin ang="5400000" scaled="0"/>
              </a:gradFill>
            </a:endParaRPr>
          </a:p>
        </p:txBody>
      </p:sp>
      <p:sp>
        <p:nvSpPr>
          <p:cNvPr id="102" name="Rectangle 101"/>
          <p:cNvSpPr/>
          <p:nvPr/>
        </p:nvSpPr>
        <p:spPr bwMode="auto">
          <a:xfrm>
            <a:off x="5402859" y="1645678"/>
            <a:ext cx="3593597" cy="245023"/>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grpSp>
        <p:nvGrpSpPr>
          <p:cNvPr id="104" name="Group 103"/>
          <p:cNvGrpSpPr/>
          <p:nvPr/>
        </p:nvGrpSpPr>
        <p:grpSpPr>
          <a:xfrm>
            <a:off x="5675242" y="2500705"/>
            <a:ext cx="2372247" cy="2928001"/>
            <a:chOff x="2274474" y="1904767"/>
            <a:chExt cx="1779649" cy="2196573"/>
          </a:xfrm>
        </p:grpSpPr>
        <p:grpSp>
          <p:nvGrpSpPr>
            <p:cNvPr id="105" name="Group 104"/>
            <p:cNvGrpSpPr/>
            <p:nvPr/>
          </p:nvGrpSpPr>
          <p:grpSpPr>
            <a:xfrm>
              <a:off x="2274474" y="1904767"/>
              <a:ext cx="1779649" cy="2196573"/>
              <a:chOff x="4888659" y="2633150"/>
              <a:chExt cx="2372247" cy="2928764"/>
            </a:xfrm>
          </p:grpSpPr>
          <p:sp>
            <p:nvSpPr>
              <p:cNvPr id="111"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2" name="TextBox 111"/>
              <p:cNvSpPr txBox="1"/>
              <p:nvPr/>
            </p:nvSpPr>
            <p:spPr>
              <a:xfrm>
                <a:off x="5014374" y="2791511"/>
                <a:ext cx="755015" cy="221657"/>
              </a:xfrm>
              <a:prstGeom prst="rect">
                <a:avLst/>
              </a:prstGeom>
              <a:noFill/>
            </p:spPr>
            <p:txBody>
              <a:bodyPr wrap="none" lIns="0" tIns="0" rIns="0" bIns="0" rtlCol="0">
                <a:spAutoFit/>
              </a:bodyPr>
              <a:lstStyle/>
              <a:p>
                <a:pPr defTabSz="1218693">
                  <a:lnSpc>
                    <a:spcPct val="90000"/>
                  </a:lnSpc>
                  <a:spcBef>
                    <a:spcPct val="20000"/>
                  </a:spcBef>
                  <a:buSzPct val="80000"/>
                </a:pPr>
                <a:r>
                  <a:rPr lang="en-US" sz="1600" b="1" cap="all" dirty="0" smtClean="0">
                    <a:gradFill>
                      <a:gsLst>
                        <a:gs pos="0">
                          <a:srgbClr val="FFFFFF"/>
                        </a:gs>
                        <a:gs pos="100000">
                          <a:srgbClr val="FFFFFF"/>
                        </a:gs>
                      </a:gsLst>
                      <a:lin ang="5400000" scaled="0"/>
                    </a:gradFill>
                  </a:rPr>
                  <a:t>IIS VM2</a:t>
                </a:r>
                <a:endParaRPr lang="en-US" sz="1600" b="1" cap="all" dirty="0">
                  <a:gradFill>
                    <a:gsLst>
                      <a:gs pos="0">
                        <a:srgbClr val="FFFFFF"/>
                      </a:gs>
                      <a:gs pos="100000">
                        <a:srgbClr val="FFFFFF"/>
                      </a:gs>
                    </a:gsLst>
                    <a:lin ang="5400000" scaled="0"/>
                  </a:gradFill>
                </a:endParaRPr>
              </a:p>
            </p:txBody>
          </p:sp>
        </p:grpSp>
        <p:grpSp>
          <p:nvGrpSpPr>
            <p:cNvPr id="106" name="Group 105"/>
            <p:cNvGrpSpPr/>
            <p:nvPr/>
          </p:nvGrpSpPr>
          <p:grpSpPr>
            <a:xfrm>
              <a:off x="2353918" y="2398485"/>
              <a:ext cx="1620765" cy="1179719"/>
              <a:chOff x="5633503" y="3707934"/>
              <a:chExt cx="866165" cy="631077"/>
            </a:xfrm>
          </p:grpSpPr>
          <p:grpSp>
            <p:nvGrpSpPr>
              <p:cNvPr id="107" name="Group 106"/>
              <p:cNvGrpSpPr/>
              <p:nvPr/>
            </p:nvGrpSpPr>
            <p:grpSpPr>
              <a:xfrm>
                <a:off x="5633503" y="3707934"/>
                <a:ext cx="866164" cy="631077"/>
                <a:chOff x="2146305" y="552450"/>
                <a:chExt cx="7896221" cy="5753100"/>
              </a:xfrm>
            </p:grpSpPr>
            <p:pic>
              <p:nvPicPr>
                <p:cNvPr id="109" name="Picture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10" name="Rectangle 109"/>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grpSp>
          <p:sp>
            <p:nvSpPr>
              <p:cNvPr id="108" name="Rectangle 107"/>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r>
                  <a:rPr lang="en-US" sz="5465" dirty="0">
                    <a:gradFill>
                      <a:gsLst>
                        <a:gs pos="0">
                          <a:srgbClr val="FFFFFF"/>
                        </a:gs>
                        <a:gs pos="100000">
                          <a:srgbClr val="FFFFFF"/>
                        </a:gs>
                      </a:gsLst>
                      <a:lin ang="5400000" scaled="0"/>
                    </a:gradFill>
                    <a:sym typeface="Wingdings" pitchFamily="2" charset="2"/>
                  </a:rPr>
                  <a:t>:-)</a:t>
                </a:r>
                <a:endParaRPr lang="en-US" sz="4799" dirty="0">
                  <a:gradFill>
                    <a:gsLst>
                      <a:gs pos="0">
                        <a:srgbClr val="FFFFFF"/>
                      </a:gs>
                      <a:gs pos="100000">
                        <a:srgbClr val="FFFFFF"/>
                      </a:gs>
                    </a:gsLst>
                    <a:lin ang="5400000" scaled="0"/>
                  </a:gradFill>
                </a:endParaRPr>
              </a:p>
            </p:txBody>
          </p:sp>
        </p:grpSp>
      </p:grpSp>
      <p:grpSp>
        <p:nvGrpSpPr>
          <p:cNvPr id="114" name="Group 113"/>
          <p:cNvGrpSpPr/>
          <p:nvPr/>
        </p:nvGrpSpPr>
        <p:grpSpPr>
          <a:xfrm>
            <a:off x="8144741" y="2500705"/>
            <a:ext cx="2372247" cy="2928001"/>
            <a:chOff x="2274475" y="1904767"/>
            <a:chExt cx="1779649" cy="2196573"/>
          </a:xfrm>
        </p:grpSpPr>
        <p:grpSp>
          <p:nvGrpSpPr>
            <p:cNvPr id="115" name="Group 114"/>
            <p:cNvGrpSpPr/>
            <p:nvPr/>
          </p:nvGrpSpPr>
          <p:grpSpPr>
            <a:xfrm>
              <a:off x="2274475" y="1904767"/>
              <a:ext cx="1779649" cy="2196573"/>
              <a:chOff x="4888659" y="2633150"/>
              <a:chExt cx="2372247" cy="2928764"/>
            </a:xfrm>
          </p:grpSpPr>
          <p:sp>
            <p:nvSpPr>
              <p:cNvPr id="140"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41" name="TextBox 140"/>
              <p:cNvSpPr txBox="1"/>
              <p:nvPr/>
            </p:nvSpPr>
            <p:spPr>
              <a:xfrm>
                <a:off x="5014374" y="2791511"/>
                <a:ext cx="755015" cy="221657"/>
              </a:xfrm>
              <a:prstGeom prst="rect">
                <a:avLst/>
              </a:prstGeom>
              <a:noFill/>
            </p:spPr>
            <p:txBody>
              <a:bodyPr wrap="none" lIns="0" tIns="0" rIns="0" bIns="0" rtlCol="0">
                <a:spAutoFit/>
              </a:bodyPr>
              <a:lstStyle/>
              <a:p>
                <a:pPr defTabSz="1218693">
                  <a:lnSpc>
                    <a:spcPct val="90000"/>
                  </a:lnSpc>
                  <a:spcBef>
                    <a:spcPct val="20000"/>
                  </a:spcBef>
                  <a:buSzPct val="80000"/>
                </a:pPr>
                <a:r>
                  <a:rPr lang="en-US" sz="1600" b="1" cap="all" dirty="0" smtClean="0">
                    <a:gradFill>
                      <a:gsLst>
                        <a:gs pos="0">
                          <a:srgbClr val="FFFFFF"/>
                        </a:gs>
                        <a:gs pos="100000">
                          <a:srgbClr val="FFFFFF"/>
                        </a:gs>
                      </a:gsLst>
                      <a:lin ang="5400000" scaled="0"/>
                    </a:gradFill>
                  </a:rPr>
                  <a:t>IIS VM3</a:t>
                </a:r>
                <a:endParaRPr lang="en-US" sz="1600" b="1" cap="all" dirty="0">
                  <a:gradFill>
                    <a:gsLst>
                      <a:gs pos="0">
                        <a:srgbClr val="FFFFFF"/>
                      </a:gs>
                      <a:gs pos="100000">
                        <a:srgbClr val="FFFFFF"/>
                      </a:gs>
                    </a:gsLst>
                    <a:lin ang="5400000" scaled="0"/>
                  </a:gradFill>
                </a:endParaRPr>
              </a:p>
            </p:txBody>
          </p:sp>
        </p:grpSp>
        <p:grpSp>
          <p:nvGrpSpPr>
            <p:cNvPr id="116" name="Group 115"/>
            <p:cNvGrpSpPr/>
            <p:nvPr/>
          </p:nvGrpSpPr>
          <p:grpSpPr>
            <a:xfrm>
              <a:off x="2353918" y="2398485"/>
              <a:ext cx="1620765" cy="1179719"/>
              <a:chOff x="5633503" y="3707934"/>
              <a:chExt cx="866165" cy="631077"/>
            </a:xfrm>
          </p:grpSpPr>
          <p:grpSp>
            <p:nvGrpSpPr>
              <p:cNvPr id="119" name="Group 118"/>
              <p:cNvGrpSpPr/>
              <p:nvPr/>
            </p:nvGrpSpPr>
            <p:grpSpPr>
              <a:xfrm>
                <a:off x="5633503" y="3707934"/>
                <a:ext cx="866164" cy="631077"/>
                <a:chOff x="2146305" y="552450"/>
                <a:chExt cx="7896221" cy="5753100"/>
              </a:xfrm>
            </p:grpSpPr>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39" name="Rectangle 138"/>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FFFFFF"/>
                        </a:gs>
                        <a:gs pos="100000">
                          <a:srgbClr val="FFFFFF"/>
                        </a:gs>
                      </a:gsLst>
                      <a:lin ang="5400000" scaled="0"/>
                    </a:gradFill>
                  </a:endParaRPr>
                </a:p>
              </p:txBody>
            </p:sp>
          </p:grpSp>
          <p:sp>
            <p:nvSpPr>
              <p:cNvPr id="120" name="Rectangle 11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r>
                  <a:rPr lang="en-US" sz="5465" dirty="0">
                    <a:gradFill>
                      <a:gsLst>
                        <a:gs pos="0">
                          <a:srgbClr val="FFFFFF"/>
                        </a:gs>
                        <a:gs pos="100000">
                          <a:srgbClr val="FFFFFF"/>
                        </a:gs>
                      </a:gsLst>
                      <a:lin ang="5400000" scaled="0"/>
                    </a:gradFill>
                    <a:sym typeface="Wingdings" pitchFamily="2" charset="2"/>
                  </a:rPr>
                  <a:t>:-)</a:t>
                </a:r>
                <a:endParaRPr lang="en-US" sz="4799" dirty="0">
                  <a:gradFill>
                    <a:gsLst>
                      <a:gs pos="0">
                        <a:srgbClr val="FFFFFF"/>
                      </a:gs>
                      <a:gs pos="100000">
                        <a:srgbClr val="FFFFFF"/>
                      </a:gs>
                    </a:gsLst>
                    <a:lin ang="5400000" scaled="0"/>
                  </a:gradFill>
                </a:endParaRPr>
              </a:p>
            </p:txBody>
          </p:sp>
        </p:grpSp>
      </p:grpSp>
      <p:sp>
        <p:nvSpPr>
          <p:cNvPr id="150" name="Rectangle 149"/>
          <p:cNvSpPr/>
          <p:nvPr/>
        </p:nvSpPr>
        <p:spPr bwMode="auto">
          <a:xfrm>
            <a:off x="8997690" y="1647918"/>
            <a:ext cx="2368480" cy="24442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sp>
        <p:nvSpPr>
          <p:cNvPr id="142" name="Rectangle 141"/>
          <p:cNvSpPr/>
          <p:nvPr/>
        </p:nvSpPr>
        <p:spPr bwMode="auto">
          <a:xfrm>
            <a:off x="5307312" y="1503921"/>
            <a:ext cx="96780" cy="5285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sp>
        <p:nvSpPr>
          <p:cNvPr id="143" name="Rectangle 142"/>
          <p:cNvSpPr/>
          <p:nvPr/>
        </p:nvSpPr>
        <p:spPr bwMode="auto">
          <a:xfrm>
            <a:off x="8988635" y="1503921"/>
            <a:ext cx="103368" cy="5285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878" fontAlgn="base">
              <a:spcBef>
                <a:spcPct val="0"/>
              </a:spcBef>
              <a:spcAft>
                <a:spcPct val="0"/>
              </a:spcAft>
            </a:pPr>
            <a:endParaRPr lang="en-US" sz="2266" dirty="0">
              <a:gradFill>
                <a:gsLst>
                  <a:gs pos="0">
                    <a:srgbClr val="5F5F5F"/>
                  </a:gs>
                  <a:gs pos="100000">
                    <a:srgbClr val="5F5F5F"/>
                  </a:gs>
                </a:gsLst>
                <a:lin ang="5400000" scaled="0"/>
              </a:gradFill>
            </a:endParaRPr>
          </a:p>
        </p:txBody>
      </p:sp>
      <p:sp>
        <p:nvSpPr>
          <p:cNvPr id="54" name="Title 1"/>
          <p:cNvSpPr txBox="1">
            <a:spLocks/>
          </p:cNvSpPr>
          <p:nvPr/>
        </p:nvSpPr>
        <p:spPr>
          <a:xfrm>
            <a:off x="421570" y="441912"/>
            <a:ext cx="11652805" cy="899665"/>
          </a:xfrm>
          <a:prstGeom prst="rect">
            <a:avLst/>
          </a:prstGeom>
        </p:spPr>
        <p:txBody>
          <a:bodyPr vert="horz" wrap="square" lIns="146286" tIns="91429" rIns="146286" bIns="91429" rtlCol="0" anchor="t">
            <a:noAutofit/>
          </a:bodyPr>
          <a:lst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smtClean="0"/>
              <a:t>Auto-scaling Windows Azure VM’s</a:t>
            </a:r>
            <a:endParaRPr lang="en-US" sz="5400" dirty="0">
              <a:solidFill>
                <a:schemeClr val="tx2"/>
              </a:solidFill>
            </a:endParaRPr>
          </a:p>
        </p:txBody>
      </p:sp>
      <p:sp>
        <p:nvSpPr>
          <p:cNvPr id="55" name="Rectangle 54"/>
          <p:cNvSpPr/>
          <p:nvPr/>
        </p:nvSpPr>
        <p:spPr bwMode="auto">
          <a:xfrm>
            <a:off x="3084725" y="2394247"/>
            <a:ext cx="7557571" cy="3180527"/>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4" name="TextBox 3"/>
          <p:cNvSpPr txBox="1"/>
          <p:nvPr/>
        </p:nvSpPr>
        <p:spPr>
          <a:xfrm>
            <a:off x="2875402" y="1933306"/>
            <a:ext cx="7557571" cy="544765"/>
          </a:xfrm>
          <a:prstGeom prst="rect">
            <a:avLst/>
          </a:prstGeom>
          <a:noFill/>
        </p:spPr>
        <p:txBody>
          <a:bodyPr wrap="square" lIns="182880" tIns="146304" rIns="182880" bIns="146304" rtlCol="0">
            <a:spAutoFit/>
          </a:bodyPr>
          <a:lstStyle/>
          <a:p>
            <a:pPr>
              <a:lnSpc>
                <a:spcPct val="90000"/>
              </a:lnSpc>
            </a:pPr>
            <a:r>
              <a:rPr lang="en-US" sz="1800" dirty="0" smtClean="0">
                <a:gradFill>
                  <a:gsLst>
                    <a:gs pos="2917">
                      <a:schemeClr val="tx1"/>
                    </a:gs>
                    <a:gs pos="30000">
                      <a:schemeClr val="tx1"/>
                    </a:gs>
                  </a:gsLst>
                  <a:lin ang="5400000" scaled="0"/>
                </a:gradFill>
              </a:rPr>
              <a:t>Cloud Service</a:t>
            </a:r>
          </a:p>
        </p:txBody>
      </p:sp>
    </p:spTree>
    <p:extLst>
      <p:ext uri="{BB962C8B-B14F-4D97-AF65-F5344CB8AC3E}">
        <p14:creationId xmlns:p14="http://schemas.microsoft.com/office/powerpoint/2010/main" val="265458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2"/>
                                        </p:tgtEl>
                                        <p:attrNameLst>
                                          <p:attrName>style.visibility</p:attrName>
                                        </p:attrNameLst>
                                      </p:cBhvr>
                                      <p:to>
                                        <p:strVal val="visible"/>
                                      </p:to>
                                    </p:set>
                                    <p:animEffect transition="in" filter="wipe(left)">
                                      <p:cBhvr>
                                        <p:cTn id="15" dur="500"/>
                                        <p:tgtEl>
                                          <p:spTgt spid="10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2" fill="hold" grpId="1" nodeType="clickEffect">
                                  <p:stCondLst>
                                    <p:cond delay="0"/>
                                  </p:stCondLst>
                                  <p:childTnLst>
                                    <p:animEffect transition="out" filter="wipe(right)">
                                      <p:cBhvr>
                                        <p:cTn id="23" dur="500"/>
                                        <p:tgtEl>
                                          <p:spTgt spid="102"/>
                                        </p:tgtEl>
                                      </p:cBhvr>
                                    </p:animEffect>
                                    <p:set>
                                      <p:cBhvr>
                                        <p:cTn id="24" dur="1" fill="hold">
                                          <p:stCondLst>
                                            <p:cond delay="499"/>
                                          </p:stCondLst>
                                        </p:cTn>
                                        <p:tgtEl>
                                          <p:spTgt spid="102"/>
                                        </p:tgtEl>
                                        <p:attrNameLst>
                                          <p:attrName>style.visibility</p:attrName>
                                        </p:attrNameLst>
                                      </p:cBhvr>
                                      <p:to>
                                        <p:strVal val="hidden"/>
                                      </p:to>
                                    </p:set>
                                  </p:childTnLst>
                                </p:cTn>
                              </p:par>
                            </p:childTnLst>
                          </p:cTn>
                        </p:par>
                        <p:par>
                          <p:cTn id="25" fill="hold">
                            <p:stCondLst>
                              <p:cond delay="500"/>
                            </p:stCondLst>
                            <p:childTnLst>
                              <p:par>
                                <p:cTn id="26" presetID="10" presetClass="exit" presetSubtype="0" fill="hold" nodeType="afterEffect">
                                  <p:stCondLst>
                                    <p:cond delay="0"/>
                                  </p:stCondLst>
                                  <p:childTnLst>
                                    <p:animEffect transition="out" filter="fade">
                                      <p:cBhvr>
                                        <p:cTn id="27" dur="500"/>
                                        <p:tgtEl>
                                          <p:spTgt spid="104"/>
                                        </p:tgtEl>
                                      </p:cBhvr>
                                    </p:animEffect>
                                    <p:set>
                                      <p:cBhvr>
                                        <p:cTn id="28" dur="1" fill="hold">
                                          <p:stCondLst>
                                            <p:cond delay="499"/>
                                          </p:stCondLst>
                                        </p:cTn>
                                        <p:tgtEl>
                                          <p:spTgt spid="10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2" nodeType="click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wipe(left)">
                                      <p:cBhvr>
                                        <p:cTn id="33" dur="500"/>
                                        <p:tgtEl>
                                          <p:spTgt spid="102"/>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500"/>
                                        <p:tgtEl>
                                          <p:spTgt spid="104"/>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150"/>
                                        </p:tgtEl>
                                        <p:attrNameLst>
                                          <p:attrName>style.visibility</p:attrName>
                                        </p:attrNameLst>
                                      </p:cBhvr>
                                      <p:to>
                                        <p:strVal val="visible"/>
                                      </p:to>
                                    </p:set>
                                    <p:animEffect transition="in" filter="wipe(left)">
                                      <p:cBhvr>
                                        <p:cTn id="41" dur="500"/>
                                        <p:tgtEl>
                                          <p:spTgt spid="150"/>
                                        </p:tgtEl>
                                      </p:cBhvr>
                                    </p:animEffect>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fade">
                                      <p:cBhvr>
                                        <p:cTn id="45" dur="500"/>
                                        <p:tgtEl>
                                          <p:spTgt spid="1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xit" presetSubtype="2" fill="hold" grpId="1" nodeType="clickEffect">
                                  <p:stCondLst>
                                    <p:cond delay="0"/>
                                  </p:stCondLst>
                                  <p:childTnLst>
                                    <p:animEffect transition="out" filter="wipe(right)">
                                      <p:cBhvr>
                                        <p:cTn id="49" dur="500"/>
                                        <p:tgtEl>
                                          <p:spTgt spid="150"/>
                                        </p:tgtEl>
                                      </p:cBhvr>
                                    </p:animEffect>
                                    <p:set>
                                      <p:cBhvr>
                                        <p:cTn id="50" dur="1" fill="hold">
                                          <p:stCondLst>
                                            <p:cond delay="499"/>
                                          </p:stCondLst>
                                        </p:cTn>
                                        <p:tgtEl>
                                          <p:spTgt spid="150"/>
                                        </p:tgtEl>
                                        <p:attrNameLst>
                                          <p:attrName>style.visibility</p:attrName>
                                        </p:attrNameLst>
                                      </p:cBhvr>
                                      <p:to>
                                        <p:strVal val="hidden"/>
                                      </p:to>
                                    </p:set>
                                  </p:childTnLst>
                                </p:cTn>
                              </p:par>
                            </p:childTnLst>
                          </p:cTn>
                        </p:par>
                        <p:par>
                          <p:cTn id="51" fill="hold">
                            <p:stCondLst>
                              <p:cond delay="500"/>
                            </p:stCondLst>
                            <p:childTnLst>
                              <p:par>
                                <p:cTn id="52" presetID="10" presetClass="exit" presetSubtype="0" fill="hold" nodeType="afterEffect">
                                  <p:stCondLst>
                                    <p:cond delay="0"/>
                                  </p:stCondLst>
                                  <p:childTnLst>
                                    <p:animEffect transition="out" filter="fade">
                                      <p:cBhvr>
                                        <p:cTn id="53" dur="500"/>
                                        <p:tgtEl>
                                          <p:spTgt spid="114"/>
                                        </p:tgtEl>
                                      </p:cBhvr>
                                    </p:animEffect>
                                    <p:set>
                                      <p:cBhvr>
                                        <p:cTn id="54" dur="1" fill="hold">
                                          <p:stCondLst>
                                            <p:cond delay="499"/>
                                          </p:stCondLst>
                                        </p:cTn>
                                        <p:tgtEl>
                                          <p:spTgt spid="114"/>
                                        </p:tgtEl>
                                        <p:attrNameLst>
                                          <p:attrName>style.visibility</p:attrName>
                                        </p:attrNameLst>
                                      </p:cBhvr>
                                      <p:to>
                                        <p:strVal val="hidden"/>
                                      </p:to>
                                    </p:set>
                                  </p:childTnLst>
                                </p:cTn>
                              </p:par>
                            </p:childTnLst>
                          </p:cTn>
                        </p:par>
                        <p:par>
                          <p:cTn id="55" fill="hold">
                            <p:stCondLst>
                              <p:cond delay="1000"/>
                            </p:stCondLst>
                            <p:childTnLst>
                              <p:par>
                                <p:cTn id="56" presetID="22" presetClass="exit" presetSubtype="2" fill="hold" grpId="3" nodeType="afterEffect">
                                  <p:stCondLst>
                                    <p:cond delay="0"/>
                                  </p:stCondLst>
                                  <p:childTnLst>
                                    <p:animEffect transition="out" filter="wipe(right)">
                                      <p:cBhvr>
                                        <p:cTn id="57" dur="500"/>
                                        <p:tgtEl>
                                          <p:spTgt spid="102"/>
                                        </p:tgtEl>
                                      </p:cBhvr>
                                    </p:animEffect>
                                    <p:set>
                                      <p:cBhvr>
                                        <p:cTn id="58" dur="1" fill="hold">
                                          <p:stCondLst>
                                            <p:cond delay="499"/>
                                          </p:stCondLst>
                                        </p:cTn>
                                        <p:tgtEl>
                                          <p:spTgt spid="102"/>
                                        </p:tgtEl>
                                        <p:attrNameLst>
                                          <p:attrName>style.visibility</p:attrName>
                                        </p:attrNameLst>
                                      </p:cBhvr>
                                      <p:to>
                                        <p:strVal val="hidden"/>
                                      </p:to>
                                    </p:set>
                                  </p:childTnLst>
                                </p:cTn>
                              </p:par>
                            </p:childTnLst>
                          </p:cTn>
                        </p:par>
                        <p:par>
                          <p:cTn id="59" fill="hold">
                            <p:stCondLst>
                              <p:cond delay="1500"/>
                            </p:stCondLst>
                            <p:childTnLst>
                              <p:par>
                                <p:cTn id="60" presetID="10" presetClass="exit" presetSubtype="0" fill="hold" nodeType="afterEffect">
                                  <p:stCondLst>
                                    <p:cond delay="0"/>
                                  </p:stCondLst>
                                  <p:childTnLst>
                                    <p:animEffect transition="out" filter="fade">
                                      <p:cBhvr>
                                        <p:cTn id="61" dur="500"/>
                                        <p:tgtEl>
                                          <p:spTgt spid="104"/>
                                        </p:tgtEl>
                                      </p:cBhvr>
                                    </p:animEffect>
                                    <p:set>
                                      <p:cBhvr>
                                        <p:cTn id="62"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2" grpId="0" animBg="1"/>
      <p:bldP spid="102" grpId="1" animBg="1"/>
      <p:bldP spid="102" grpId="2" animBg="1"/>
      <p:bldP spid="102" grpId="3" animBg="1"/>
      <p:bldP spid="150" grpId="0" animBg="1"/>
      <p:bldP spid="150"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Migrating Virtual Machines from AWS EC2</a:t>
            </a:r>
          </a:p>
          <a:p>
            <a:r>
              <a:rPr lang="en-US" dirty="0" err="1" smtClean="0"/>
              <a:t>AutoScale</a:t>
            </a:r>
            <a:endParaRPr lang="en-US" dirty="0"/>
          </a:p>
        </p:txBody>
      </p:sp>
    </p:spTree>
    <p:extLst>
      <p:ext uri="{BB962C8B-B14F-4D97-AF65-F5344CB8AC3E}">
        <p14:creationId xmlns:p14="http://schemas.microsoft.com/office/powerpoint/2010/main" val="2693415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24" name="Elbow Connector 23"/>
          <p:cNvCxnSpPr/>
          <p:nvPr/>
        </p:nvCxnSpPr>
        <p:spPr>
          <a:xfrm rot="10800000" flipV="1">
            <a:off x="6248650" y="1482279"/>
            <a:ext cx="4477670" cy="4509865"/>
          </a:xfrm>
          <a:prstGeom prst="bentConnector3">
            <a:avLst>
              <a:gd name="adj1" fmla="val 108823"/>
            </a:avLst>
          </a:prstGeom>
          <a:ln w="3175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7" name="Rectangle 116"/>
          <p:cNvSpPr/>
          <p:nvPr/>
        </p:nvSpPr>
        <p:spPr bwMode="auto">
          <a:xfrm rot="5400000">
            <a:off x="5209678" y="4070772"/>
            <a:ext cx="2745878" cy="42071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8" name="Rounded Rectangle 117"/>
          <p:cNvSpPr/>
          <p:nvPr/>
        </p:nvSpPr>
        <p:spPr bwMode="auto">
          <a:xfrm rot="1804617">
            <a:off x="6306560" y="2685522"/>
            <a:ext cx="764510"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 name="Rounded Rectangle 10"/>
          <p:cNvSpPr/>
          <p:nvPr/>
        </p:nvSpPr>
        <p:spPr bwMode="auto">
          <a:xfrm rot="19727983">
            <a:off x="6782714" y="2621906"/>
            <a:ext cx="764510"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Connecting Applications and VMs</a:t>
            </a:r>
          </a:p>
        </p:txBody>
      </p:sp>
      <p:sp>
        <p:nvSpPr>
          <p:cNvPr id="28" name="Content Placeholder 2"/>
          <p:cNvSpPr>
            <a:spLocks noGrp="1"/>
          </p:cNvSpPr>
          <p:nvPr>
            <p:ph type="body" sz="quarter" idx="4294967295"/>
          </p:nvPr>
        </p:nvSpPr>
        <p:spPr>
          <a:xfrm>
            <a:off x="269170" y="1424998"/>
            <a:ext cx="5159375" cy="2498995"/>
          </a:xfrm>
        </p:spPr>
        <p:txBody>
          <a:bodyPr/>
          <a:lstStyle/>
          <a:p>
            <a:pPr marL="0" indent="0">
              <a:buNone/>
            </a:pPr>
            <a:r>
              <a:rPr lang="en-US" sz="4000" dirty="0">
                <a:solidFill>
                  <a:schemeClr val="tx2">
                    <a:alpha val="99000"/>
                  </a:schemeClr>
                </a:solidFill>
              </a:rPr>
              <a:t>Strengths</a:t>
            </a:r>
            <a:endParaRPr lang="en-US" sz="3199" dirty="0">
              <a:solidFill>
                <a:schemeClr val="tx2">
                  <a:alpha val="99000"/>
                </a:schemeClr>
              </a:solidFill>
            </a:endParaRPr>
          </a:p>
          <a:p>
            <a:pPr lvl="1"/>
            <a:r>
              <a:rPr lang="en-US" sz="2000" spc="0" dirty="0"/>
              <a:t>Simplicity</a:t>
            </a:r>
          </a:p>
          <a:p>
            <a:pPr lvl="1"/>
            <a:r>
              <a:rPr lang="en-US" sz="2000" spc="0" dirty="0"/>
              <a:t>Tenant Autonomy</a:t>
            </a:r>
          </a:p>
          <a:p>
            <a:pPr lvl="1"/>
            <a:r>
              <a:rPr lang="en-US" sz="2000" spc="0" dirty="0"/>
              <a:t>VIP Swap (cloud services)</a:t>
            </a:r>
          </a:p>
          <a:p>
            <a:pPr lvl="1"/>
            <a:r>
              <a:rPr lang="en-US" sz="2000" spc="0" dirty="0"/>
              <a:t>Easy Local Dev/Test</a:t>
            </a:r>
          </a:p>
          <a:p>
            <a:pPr lvl="1"/>
            <a:endParaRPr lang="en-US" sz="2399" spc="0" dirty="0"/>
          </a:p>
        </p:txBody>
      </p:sp>
      <p:sp>
        <p:nvSpPr>
          <p:cNvPr id="29" name="TextBox 28"/>
          <p:cNvSpPr txBox="1"/>
          <p:nvPr/>
        </p:nvSpPr>
        <p:spPr>
          <a:xfrm>
            <a:off x="4488241" y="2075629"/>
            <a:ext cx="1336197" cy="1722779"/>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r>
              <a:rPr lang="en-US" sz="1866" dirty="0"/>
              <a:t>SQL Data Access Traffic Through Public Endpoint</a:t>
            </a:r>
          </a:p>
        </p:txBody>
      </p:sp>
      <p:sp>
        <p:nvSpPr>
          <p:cNvPr id="30" name="Content Placeholder 2"/>
          <p:cNvSpPr txBox="1">
            <a:spLocks/>
          </p:cNvSpPr>
          <p:nvPr/>
        </p:nvSpPr>
        <p:spPr>
          <a:xfrm>
            <a:off x="269170" y="4063960"/>
            <a:ext cx="5159444" cy="2183407"/>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latin typeface="+mj-lt"/>
              </a:rPr>
              <a:t>Weaknesses</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Higher Latency</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Less Secure</a:t>
            </a:r>
            <a:br>
              <a:rPr lang="en-US" sz="2000" dirty="0">
                <a:gradFill>
                  <a:gsLst>
                    <a:gs pos="1250">
                      <a:schemeClr val="tx1"/>
                    </a:gs>
                    <a:gs pos="100000">
                      <a:schemeClr val="tx1"/>
                    </a:gs>
                  </a:gsLst>
                  <a:lin ang="5400000" scaled="0"/>
                </a:gradFill>
              </a:rPr>
            </a:br>
            <a:r>
              <a:rPr lang="en-US" sz="2000" dirty="0">
                <a:gradFill>
                  <a:gsLst>
                    <a:gs pos="1250">
                      <a:schemeClr val="tx1"/>
                    </a:gs>
                    <a:gs pos="100000">
                      <a:schemeClr val="tx1"/>
                    </a:gs>
                  </a:gsLst>
                  <a:lin ang="5400000" scaled="0"/>
                </a:gradFill>
              </a:rPr>
              <a:t>Management/Deployment Overhead</a:t>
            </a:r>
          </a:p>
        </p:txBody>
      </p:sp>
      <p:grpSp>
        <p:nvGrpSpPr>
          <p:cNvPr id="42" name="Group 41"/>
          <p:cNvGrpSpPr/>
          <p:nvPr/>
        </p:nvGrpSpPr>
        <p:grpSpPr>
          <a:xfrm>
            <a:off x="7759734" y="4193367"/>
            <a:ext cx="3908394" cy="2262084"/>
            <a:chOff x="214313" y="2174875"/>
            <a:chExt cx="990600" cy="598488"/>
          </a:xfrm>
          <a:solidFill>
            <a:schemeClr val="accent2"/>
          </a:solidFill>
        </p:grpSpPr>
        <p:sp>
          <p:nvSpPr>
            <p:cNvPr id="43"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4"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grpSp>
        <p:nvGrpSpPr>
          <p:cNvPr id="45" name="Group 44"/>
          <p:cNvGrpSpPr/>
          <p:nvPr/>
        </p:nvGrpSpPr>
        <p:grpSpPr>
          <a:xfrm>
            <a:off x="7759731" y="1402653"/>
            <a:ext cx="3908394" cy="2262084"/>
            <a:chOff x="214313" y="2174875"/>
            <a:chExt cx="990600" cy="598488"/>
          </a:xfrm>
          <a:solidFill>
            <a:schemeClr val="accent2"/>
          </a:solidFill>
        </p:grpSpPr>
        <p:sp>
          <p:nvSpPr>
            <p:cNvPr id="4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pic>
        <p:nvPicPr>
          <p:cNvPr id="171" name="Picture 170"/>
          <p:cNvPicPr>
            <a:picLocks noChangeAspect="1"/>
          </p:cNvPicPr>
          <p:nvPr/>
        </p:nvPicPr>
        <p:blipFill>
          <a:blip r:embed="rId4"/>
          <a:stretch>
            <a:fillRect/>
          </a:stretch>
        </p:blipFill>
        <p:spPr>
          <a:xfrm>
            <a:off x="9228827" y="5341148"/>
            <a:ext cx="581187" cy="531085"/>
          </a:xfrm>
          <a:prstGeom prst="rect">
            <a:avLst/>
          </a:prstGeom>
        </p:spPr>
      </p:pic>
      <p:sp>
        <p:nvSpPr>
          <p:cNvPr id="50" name="TextBox 49"/>
          <p:cNvSpPr txBox="1"/>
          <p:nvPr/>
        </p:nvSpPr>
        <p:spPr>
          <a:xfrm>
            <a:off x="8153495" y="3362838"/>
            <a:ext cx="2336917" cy="225575"/>
          </a:xfrm>
          <a:prstGeom prst="rect">
            <a:avLst/>
          </a:prstGeom>
          <a:noFill/>
        </p:spPr>
        <p:txBody>
          <a:bodyPr wrap="square" lIns="0" tIns="0" rIns="0" bIns="0" rtlCol="0">
            <a:spAutoFit/>
          </a:bodyPr>
          <a:lstStyle/>
          <a:p>
            <a:pPr algn="ctr"/>
            <a:r>
              <a:rPr lang="en-US" sz="1466" dirty="0">
                <a:solidFill>
                  <a:schemeClr val="bg1">
                    <a:alpha val="99000"/>
                  </a:schemeClr>
                </a:solidFill>
              </a:rPr>
              <a:t>Cloud Service or Web Site</a:t>
            </a:r>
          </a:p>
        </p:txBody>
      </p:sp>
      <p:sp>
        <p:nvSpPr>
          <p:cNvPr id="54" name="TextBox 53"/>
          <p:cNvSpPr txBox="1"/>
          <p:nvPr/>
        </p:nvSpPr>
        <p:spPr>
          <a:xfrm>
            <a:off x="10266117" y="4478372"/>
            <a:ext cx="122658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a:t>
            </a:r>
          </a:p>
        </p:txBody>
      </p:sp>
      <p:sp>
        <p:nvSpPr>
          <p:cNvPr id="56" name="TextBox 55"/>
          <p:cNvSpPr txBox="1"/>
          <p:nvPr/>
        </p:nvSpPr>
        <p:spPr>
          <a:xfrm>
            <a:off x="9669554" y="5529385"/>
            <a:ext cx="880467" cy="574260"/>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866" dirty="0"/>
              <a:t>SQL Server</a:t>
            </a:r>
          </a:p>
        </p:txBody>
      </p:sp>
      <p:sp>
        <p:nvSpPr>
          <p:cNvPr id="62" name="Freeform 34"/>
          <p:cNvSpPr>
            <a:spLocks noEditPoints="1"/>
          </p:cNvSpPr>
          <p:nvPr/>
        </p:nvSpPr>
        <p:spPr bwMode="auto">
          <a:xfrm>
            <a:off x="9360335" y="5873483"/>
            <a:ext cx="372745"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09707" tIns="54854" rIns="109707" bIns="54854" numCol="1" rtlCol="0" anchor="ctr" anchorCtr="0" compatLnSpc="1">
            <a:prstTxWarp prst="textNoShape">
              <a:avLst/>
            </a:prstTxWarp>
          </a:bodyPr>
          <a:lstStyle/>
          <a:p>
            <a:pPr defTabSz="740470"/>
            <a:endParaRPr lang="en-US" sz="2533" spc="-123" dirty="0">
              <a:solidFill>
                <a:schemeClr val="tx1">
                  <a:lumMod val="50000"/>
                </a:schemeClr>
              </a:solidFill>
              <a:latin typeface="Segoe Light" pitchFamily="34" charset="0"/>
            </a:endParaRPr>
          </a:p>
        </p:txBody>
      </p:sp>
      <p:sp>
        <p:nvSpPr>
          <p:cNvPr id="64" name="TextBox 63"/>
          <p:cNvSpPr txBox="1"/>
          <p:nvPr/>
        </p:nvSpPr>
        <p:spPr>
          <a:xfrm>
            <a:off x="6225308" y="1829288"/>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65" name="Right Arrow 64"/>
          <p:cNvSpPr/>
          <p:nvPr/>
        </p:nvSpPr>
        <p:spPr bwMode="auto">
          <a:xfrm>
            <a:off x="7297131" y="2361588"/>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799" dirty="0">
                <a:gradFill>
                  <a:gsLst>
                    <a:gs pos="0">
                      <a:srgbClr val="FFFFFF"/>
                    </a:gs>
                    <a:gs pos="100000">
                      <a:srgbClr val="FFFFFF"/>
                    </a:gs>
                  </a:gsLst>
                  <a:lin ang="5400000" scaled="0"/>
                </a:gradFill>
              </a:rPr>
              <a:t>80</a:t>
            </a:r>
          </a:p>
        </p:txBody>
      </p:sp>
      <p:sp>
        <p:nvSpPr>
          <p:cNvPr id="66" name="Oval 65"/>
          <p:cNvSpPr/>
          <p:nvPr/>
        </p:nvSpPr>
        <p:spPr bwMode="auto">
          <a:xfrm>
            <a:off x="7001714" y="2539689"/>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5" name="Right Arrow 114"/>
          <p:cNvSpPr/>
          <p:nvPr/>
        </p:nvSpPr>
        <p:spPr bwMode="auto">
          <a:xfrm>
            <a:off x="7596420" y="5406730"/>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000" dirty="0">
                <a:gradFill>
                  <a:gsLst>
                    <a:gs pos="0">
                      <a:srgbClr val="FFFFFF"/>
                    </a:gs>
                    <a:gs pos="100000">
                      <a:srgbClr val="FFFFFF"/>
                    </a:gs>
                  </a:gsLst>
                  <a:lin ang="5400000" scaled="0"/>
                </a:gradFill>
              </a:rPr>
              <a:t>2001-1433</a:t>
            </a:r>
          </a:p>
        </p:txBody>
      </p:sp>
      <p:grpSp>
        <p:nvGrpSpPr>
          <p:cNvPr id="67" name="Group 66"/>
          <p:cNvGrpSpPr/>
          <p:nvPr/>
        </p:nvGrpSpPr>
        <p:grpSpPr bwMode="black">
          <a:xfrm>
            <a:off x="6166313" y="2283715"/>
            <a:ext cx="1475368" cy="1138614"/>
            <a:chOff x="7010400" y="2133600"/>
            <a:chExt cx="1379538" cy="1065213"/>
          </a:xfrm>
          <a:solidFill>
            <a:schemeClr val="tx2"/>
          </a:solidFill>
        </p:grpSpPr>
        <p:sp>
          <p:nvSpPr>
            <p:cNvPr id="6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sp>
        <p:nvSpPr>
          <p:cNvPr id="41" name="TextBox 40"/>
          <p:cNvSpPr txBox="1"/>
          <p:nvPr/>
        </p:nvSpPr>
        <p:spPr>
          <a:xfrm>
            <a:off x="7282595" y="4193366"/>
            <a:ext cx="3995852" cy="861390"/>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pPr algn="l"/>
            <a:r>
              <a:rPr lang="en-US" sz="1866" dirty="0"/>
              <a:t>Secure Endpoints </a:t>
            </a:r>
            <a:br>
              <a:rPr lang="en-US" sz="1866" dirty="0"/>
            </a:br>
            <a:r>
              <a:rPr lang="en-US" sz="1866" dirty="0"/>
              <a:t>with Windows </a:t>
            </a:r>
            <a:br>
              <a:rPr lang="en-US" sz="1866" dirty="0"/>
            </a:br>
            <a:r>
              <a:rPr lang="en-US" sz="1866" dirty="0"/>
              <a:t>Server Firewall</a:t>
            </a:r>
          </a:p>
        </p:txBody>
      </p:sp>
      <p:sp>
        <p:nvSpPr>
          <p:cNvPr id="119" name="Freeform 92"/>
          <p:cNvSpPr>
            <a:spLocks noEditPoints="1"/>
          </p:cNvSpPr>
          <p:nvPr/>
        </p:nvSpPr>
        <p:spPr bwMode="black">
          <a:xfrm>
            <a:off x="8849116" y="4544249"/>
            <a:ext cx="177716" cy="24207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chemeClr val="tx2"/>
          </a:solidFill>
          <a:ln>
            <a:noFill/>
          </a:ln>
          <a:extLst/>
        </p:spPr>
        <p:txBody>
          <a:bodyPr vert="horz" wrap="square" lIns="121867" tIns="60933" rIns="121867" bIns="60933" numCol="1" anchor="t" anchorCtr="0" compatLnSpc="1">
            <a:prstTxWarp prst="textNoShape">
              <a:avLst/>
            </a:prstTxWarp>
          </a:bodyPr>
          <a:lstStyle/>
          <a:p>
            <a:endParaRPr lang="en-US" sz="2533" dirty="0"/>
          </a:p>
        </p:txBody>
      </p:sp>
      <p:sp>
        <p:nvSpPr>
          <p:cNvPr id="168" name="TextBox 167"/>
          <p:cNvSpPr txBox="1"/>
          <p:nvPr/>
        </p:nvSpPr>
        <p:spPr>
          <a:xfrm>
            <a:off x="6314439" y="6372697"/>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169" name="Oval 168"/>
          <p:cNvSpPr/>
          <p:nvPr/>
        </p:nvSpPr>
        <p:spPr bwMode="auto">
          <a:xfrm>
            <a:off x="7049155" y="5545336"/>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70" name="Rounded Rectangle 169"/>
          <p:cNvSpPr/>
          <p:nvPr/>
        </p:nvSpPr>
        <p:spPr bwMode="auto">
          <a:xfrm rot="3637710">
            <a:off x="6432999" y="5539948"/>
            <a:ext cx="575875"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16" name="Group 115"/>
          <p:cNvGrpSpPr/>
          <p:nvPr/>
        </p:nvGrpSpPr>
        <p:grpSpPr bwMode="black">
          <a:xfrm>
            <a:off x="6212996" y="5294463"/>
            <a:ext cx="1475368" cy="1138614"/>
            <a:chOff x="7010400" y="2133600"/>
            <a:chExt cx="1379538" cy="1065213"/>
          </a:xfrm>
          <a:solidFill>
            <a:schemeClr val="tx2"/>
          </a:solidFill>
        </p:grpSpPr>
        <p:sp>
          <p:nvSpPr>
            <p:cNvPr id="120"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1"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2"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3"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4"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5"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7"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8"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9"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0"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1"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2"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3"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4"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5"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6"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7"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8"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9"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0"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1"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2"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3"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4"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5"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6"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7"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8"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9"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0"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1"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2"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3"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4"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5"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6"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7"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8"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9"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0"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1"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2"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3"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4"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5"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6"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7"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pic>
        <p:nvPicPr>
          <p:cNvPr id="3" name="Picture 2"/>
          <p:cNvPicPr>
            <a:picLocks noChangeAspect="1"/>
          </p:cNvPicPr>
          <p:nvPr/>
        </p:nvPicPr>
        <p:blipFill>
          <a:blip r:embed="rId5"/>
          <a:stretch>
            <a:fillRect/>
          </a:stretch>
        </p:blipFill>
        <p:spPr>
          <a:xfrm>
            <a:off x="9017782" y="2643678"/>
            <a:ext cx="776250" cy="641250"/>
          </a:xfrm>
          <a:prstGeom prst="rect">
            <a:avLst/>
          </a:prstGeom>
        </p:spPr>
      </p:pic>
      <p:pic>
        <p:nvPicPr>
          <p:cNvPr id="4" name="Picture 3"/>
          <p:cNvPicPr>
            <a:picLocks noChangeAspect="1"/>
          </p:cNvPicPr>
          <p:nvPr/>
        </p:nvPicPr>
        <p:blipFill>
          <a:blip r:embed="rId6"/>
          <a:stretch>
            <a:fillRect/>
          </a:stretch>
        </p:blipFill>
        <p:spPr>
          <a:xfrm>
            <a:off x="9705771" y="2259330"/>
            <a:ext cx="630000" cy="630000"/>
          </a:xfrm>
          <a:prstGeom prst="rect">
            <a:avLst/>
          </a:prstGeom>
        </p:spPr>
      </p:pic>
    </p:spTree>
    <p:extLst>
      <p:ext uri="{BB962C8B-B14F-4D97-AF65-F5344CB8AC3E}">
        <p14:creationId xmlns:p14="http://schemas.microsoft.com/office/powerpoint/2010/main" val="1239286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xEl>
                                              <p:pRg st="1" end="1"/>
                                            </p:txEl>
                                          </p:spTgt>
                                        </p:tgtEl>
                                        <p:attrNameLst>
                                          <p:attrName>style.visibility</p:attrName>
                                        </p:attrNameLst>
                                      </p:cBhvr>
                                      <p:to>
                                        <p:strVal val="visible"/>
                                      </p:to>
                                    </p:set>
                                    <p:animEffect transition="in" filter="fade">
                                      <p:cBhvr>
                                        <p:cTn id="13" dur="500"/>
                                        <p:tgtEl>
                                          <p:spTgt spid="2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animEffect transition="in" filter="fade">
                                      <p:cBhvr>
                                        <p:cTn id="16" dur="500"/>
                                        <p:tgtEl>
                                          <p:spTgt spid="28">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animEffect transition="in" filter="fade">
                                      <p:cBhvr>
                                        <p:cTn id="19" dur="500"/>
                                        <p:tgtEl>
                                          <p:spTgt spid="28">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4" end="4"/>
                                            </p:txEl>
                                          </p:spTgt>
                                        </p:tgtEl>
                                        <p:attrNameLst>
                                          <p:attrName>style.visibility</p:attrName>
                                        </p:attrNameLst>
                                      </p:cBhvr>
                                      <p:to>
                                        <p:strVal val="visible"/>
                                      </p:to>
                                    </p:set>
                                    <p:animEffect transition="in" filter="fade">
                                      <p:cBhvr>
                                        <p:cTn id="22" dur="500"/>
                                        <p:tgtEl>
                                          <p:spTgt spid="28">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29" grpId="0"/>
      <p:bldP spid="30" grpId="0"/>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Connecting Cloud Services with VNET</a:t>
            </a:r>
          </a:p>
        </p:txBody>
      </p:sp>
      <p:sp>
        <p:nvSpPr>
          <p:cNvPr id="34" name="Content Placeholder 2"/>
          <p:cNvSpPr>
            <a:spLocks noGrp="1"/>
          </p:cNvSpPr>
          <p:nvPr>
            <p:ph type="body" sz="quarter" idx="4294967295"/>
          </p:nvPr>
        </p:nvSpPr>
        <p:spPr>
          <a:xfrm>
            <a:off x="265176" y="1426464"/>
            <a:ext cx="11149013" cy="2092858"/>
          </a:xfrm>
        </p:spPr>
        <p:txBody>
          <a:bodyPr/>
          <a:lstStyle/>
          <a:p>
            <a:pPr marL="0" indent="0">
              <a:buNone/>
            </a:pPr>
            <a:r>
              <a:rPr lang="en-US" sz="4000" dirty="0">
                <a:solidFill>
                  <a:schemeClr val="tx2">
                    <a:alpha val="99000"/>
                  </a:schemeClr>
                </a:solidFill>
              </a:rPr>
              <a:t>Strengths</a:t>
            </a:r>
          </a:p>
          <a:p>
            <a:pPr lvl="1"/>
            <a:r>
              <a:rPr lang="en-US" sz="2000" dirty="0"/>
              <a:t>Protect VMs from the open Internet</a:t>
            </a:r>
          </a:p>
          <a:p>
            <a:pPr lvl="1"/>
            <a:r>
              <a:rPr lang="en-US" sz="2000" dirty="0"/>
              <a:t>Lower Latency</a:t>
            </a:r>
          </a:p>
          <a:p>
            <a:pPr lvl="1"/>
            <a:r>
              <a:rPr lang="en-US" sz="2000" dirty="0"/>
              <a:t>VIP Swap (web / worker roles)</a:t>
            </a:r>
          </a:p>
          <a:p>
            <a:pPr lvl="1"/>
            <a:r>
              <a:rPr lang="en-US" sz="2000" dirty="0"/>
              <a:t>Advanced Connectivity Requirements</a:t>
            </a:r>
          </a:p>
        </p:txBody>
      </p:sp>
      <p:sp>
        <p:nvSpPr>
          <p:cNvPr id="40" name="Content Placeholder 2"/>
          <p:cNvSpPr txBox="1">
            <a:spLocks/>
          </p:cNvSpPr>
          <p:nvPr/>
        </p:nvSpPr>
        <p:spPr>
          <a:xfrm>
            <a:off x="265176" y="3803904"/>
            <a:ext cx="5087747" cy="2788216"/>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latin typeface="+mj-lt"/>
              </a:rPr>
              <a:t>Weaknesses</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VNET Complexity</a:t>
            </a:r>
          </a:p>
          <a:p>
            <a:pPr marL="572501" lvl="1" indent="-236468" defTabSz="914064">
              <a:buFont typeface="Arial" pitchFamily="34" charset="0"/>
              <a:buChar char="•"/>
            </a:pPr>
            <a:r>
              <a:rPr lang="en-US" sz="2000" b="1" dirty="0" smtClean="0">
                <a:gradFill>
                  <a:gsLst>
                    <a:gs pos="1250">
                      <a:schemeClr val="tx1"/>
                    </a:gs>
                    <a:gs pos="100000">
                      <a:schemeClr val="tx1"/>
                    </a:gs>
                  </a:gsLst>
                  <a:lin ang="5400000" scaled="0"/>
                </a:gradFill>
              </a:rPr>
              <a:t>Windows </a:t>
            </a:r>
            <a:r>
              <a:rPr lang="en-US" sz="2000" b="1" dirty="0">
                <a:gradFill>
                  <a:gsLst>
                    <a:gs pos="1250">
                      <a:schemeClr val="tx1"/>
                    </a:gs>
                    <a:gs pos="100000">
                      <a:schemeClr val="tx1"/>
                    </a:gs>
                  </a:gsLst>
                  <a:lin ang="5400000" scaled="0"/>
                </a:gradFill>
              </a:rPr>
              <a:t>Azure Provided DNS does  not span  cloud services</a:t>
            </a:r>
          </a:p>
        </p:txBody>
      </p:sp>
      <p:sp>
        <p:nvSpPr>
          <p:cNvPr id="46" name="Freeform 6"/>
          <p:cNvSpPr>
            <a:spLocks/>
          </p:cNvSpPr>
          <p:nvPr/>
        </p:nvSpPr>
        <p:spPr bwMode="auto">
          <a:xfrm>
            <a:off x="8869368" y="4193367"/>
            <a:ext cx="2793500" cy="1434054"/>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accent2"/>
          </a:solid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7" name="Freeform 7"/>
          <p:cNvSpPr>
            <a:spLocks/>
          </p:cNvSpPr>
          <p:nvPr/>
        </p:nvSpPr>
        <p:spPr bwMode="auto">
          <a:xfrm>
            <a:off x="7754474" y="4835392"/>
            <a:ext cx="3169307" cy="1620059"/>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accent2"/>
          </a:solidFill>
          <a:ln>
            <a:noFill/>
          </a:ln>
        </p:spPr>
        <p:txBody>
          <a:bodyPr vert="horz" wrap="square" lIns="121888" tIns="60944" rIns="121888" bIns="60944" numCol="1" anchor="t" anchorCtr="0" compatLnSpc="1">
            <a:prstTxWarp prst="textNoShape">
              <a:avLst/>
            </a:prstTxWarp>
          </a:bodyPr>
          <a:lstStyle/>
          <a:p>
            <a:endParaRPr lang="en-US" sz="2533" dirty="0"/>
          </a:p>
        </p:txBody>
      </p:sp>
      <p:grpSp>
        <p:nvGrpSpPr>
          <p:cNvPr id="48" name="Group 47"/>
          <p:cNvGrpSpPr/>
          <p:nvPr/>
        </p:nvGrpSpPr>
        <p:grpSpPr>
          <a:xfrm>
            <a:off x="7759731" y="1402653"/>
            <a:ext cx="3908394" cy="2262084"/>
            <a:chOff x="214313" y="2174875"/>
            <a:chExt cx="990600" cy="598488"/>
          </a:xfrm>
          <a:solidFill>
            <a:schemeClr val="accent2"/>
          </a:solidFill>
        </p:grpSpPr>
        <p:sp>
          <p:nvSpPr>
            <p:cNvPr id="49"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5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sp>
        <p:nvSpPr>
          <p:cNvPr id="51" name="TextBox 50"/>
          <p:cNvSpPr txBox="1"/>
          <p:nvPr/>
        </p:nvSpPr>
        <p:spPr>
          <a:xfrm>
            <a:off x="8724742" y="3866037"/>
            <a:ext cx="1163349" cy="451149"/>
          </a:xfrm>
          <a:prstGeom prst="rect">
            <a:avLst/>
          </a:prstGeom>
          <a:noFill/>
        </p:spPr>
        <p:txBody>
          <a:bodyPr wrap="square" lIns="0" tIns="0" rIns="0" bIns="0" rtlCol="0">
            <a:spAutoFit/>
          </a:bodyPr>
          <a:lstStyle/>
          <a:p>
            <a:pPr algn="ctr"/>
            <a:r>
              <a:rPr lang="en-US" sz="1466" dirty="0">
                <a:solidFill>
                  <a:schemeClr val="tx2">
                    <a:alpha val="99000"/>
                  </a:schemeClr>
                </a:solidFill>
              </a:rPr>
              <a:t>Direct Access </a:t>
            </a:r>
            <a:br>
              <a:rPr lang="en-US" sz="1466" dirty="0">
                <a:solidFill>
                  <a:schemeClr val="tx2">
                    <a:alpha val="99000"/>
                  </a:schemeClr>
                </a:solidFill>
              </a:rPr>
            </a:br>
            <a:r>
              <a:rPr lang="en-US" sz="1466" dirty="0">
                <a:solidFill>
                  <a:schemeClr val="tx2">
                    <a:alpha val="99000"/>
                  </a:schemeClr>
                </a:solidFill>
              </a:rPr>
              <a:t>via VNET</a:t>
            </a:r>
          </a:p>
        </p:txBody>
      </p:sp>
      <p:sp>
        <p:nvSpPr>
          <p:cNvPr id="52" name="TextBox 51"/>
          <p:cNvSpPr txBox="1"/>
          <p:nvPr/>
        </p:nvSpPr>
        <p:spPr>
          <a:xfrm>
            <a:off x="9422866" y="2316385"/>
            <a:ext cx="1382084" cy="410241"/>
          </a:xfrm>
          <a:prstGeom prst="rect">
            <a:avLst/>
          </a:prstGeom>
          <a:noFill/>
        </p:spPr>
        <p:txBody>
          <a:bodyPr wrap="square" lIns="0" tIns="0" rIns="0" bIns="0" rtlCol="0">
            <a:spAutoFit/>
          </a:bodyPr>
          <a:lstStyle/>
          <a:p>
            <a:pPr algn="ctr"/>
            <a:r>
              <a:rPr lang="en-US" sz="1333" b="1" dirty="0">
                <a:solidFill>
                  <a:schemeClr val="bg1">
                    <a:alpha val="99000"/>
                  </a:schemeClr>
                </a:solidFill>
              </a:rPr>
              <a:t>AppSubnet </a:t>
            </a:r>
          </a:p>
          <a:p>
            <a:pPr algn="ctr"/>
            <a:r>
              <a:rPr lang="en-US" sz="1333" b="1" dirty="0">
                <a:solidFill>
                  <a:schemeClr val="bg1">
                    <a:alpha val="99000"/>
                  </a:schemeClr>
                </a:solidFill>
              </a:rPr>
              <a:t>(10.0.0.0/16)</a:t>
            </a:r>
          </a:p>
        </p:txBody>
      </p:sp>
      <p:sp>
        <p:nvSpPr>
          <p:cNvPr id="53" name="TextBox 52"/>
          <p:cNvSpPr txBox="1"/>
          <p:nvPr/>
        </p:nvSpPr>
        <p:spPr>
          <a:xfrm>
            <a:off x="9458520" y="4997182"/>
            <a:ext cx="1275590" cy="410241"/>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sz="1333" dirty="0">
                <a:solidFill>
                  <a:schemeClr val="bg1">
                    <a:alpha val="99000"/>
                  </a:schemeClr>
                </a:solidFill>
              </a:rPr>
              <a:t>SQLSubnet </a:t>
            </a:r>
          </a:p>
          <a:p>
            <a:r>
              <a:rPr lang="en-US" sz="1333" dirty="0">
                <a:solidFill>
                  <a:schemeClr val="bg1">
                    <a:alpha val="99000"/>
                  </a:schemeClr>
                </a:solidFill>
              </a:rPr>
              <a:t>(10.1.0.0/16)</a:t>
            </a:r>
          </a:p>
        </p:txBody>
      </p:sp>
      <p:sp>
        <p:nvSpPr>
          <p:cNvPr id="54" name="TextBox 53"/>
          <p:cNvSpPr txBox="1"/>
          <p:nvPr/>
        </p:nvSpPr>
        <p:spPr>
          <a:xfrm>
            <a:off x="6225308" y="3480862"/>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55" name="Right Arrow 54"/>
          <p:cNvSpPr/>
          <p:nvPr/>
        </p:nvSpPr>
        <p:spPr bwMode="auto">
          <a:xfrm>
            <a:off x="7297131" y="2361588"/>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799" dirty="0">
                <a:gradFill>
                  <a:gsLst>
                    <a:gs pos="0">
                      <a:srgbClr val="FFFFFF"/>
                    </a:gs>
                    <a:gs pos="100000">
                      <a:srgbClr val="FFFFFF"/>
                    </a:gs>
                  </a:gsLst>
                  <a:lin ang="5400000" scaled="0"/>
                </a:gradFill>
              </a:rPr>
              <a:t>80</a:t>
            </a:r>
          </a:p>
        </p:txBody>
      </p:sp>
      <p:sp>
        <p:nvSpPr>
          <p:cNvPr id="56" name="Oval 55"/>
          <p:cNvSpPr/>
          <p:nvPr/>
        </p:nvSpPr>
        <p:spPr bwMode="auto">
          <a:xfrm>
            <a:off x="7001714" y="2539689"/>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57" name="Group 56"/>
          <p:cNvGrpSpPr/>
          <p:nvPr/>
        </p:nvGrpSpPr>
        <p:grpSpPr bwMode="black">
          <a:xfrm>
            <a:off x="6155712" y="2280065"/>
            <a:ext cx="1475368" cy="1138614"/>
            <a:chOff x="7010400" y="2133600"/>
            <a:chExt cx="1379538" cy="1065213"/>
          </a:xfrm>
          <a:solidFill>
            <a:schemeClr val="tx2"/>
          </a:solidFill>
        </p:grpSpPr>
        <p:sp>
          <p:nvSpPr>
            <p:cNvPr id="5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5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sp>
        <p:nvSpPr>
          <p:cNvPr id="107" name="TextBox 106"/>
          <p:cNvSpPr txBox="1"/>
          <p:nvPr/>
        </p:nvSpPr>
        <p:spPr>
          <a:xfrm>
            <a:off x="8608029" y="3389041"/>
            <a:ext cx="1847036" cy="225574"/>
          </a:xfrm>
          <a:prstGeom prst="rect">
            <a:avLst/>
          </a:prstGeom>
          <a:noFill/>
        </p:spPr>
        <p:txBody>
          <a:bodyPr wrap="square" lIns="0" tIns="0" rIns="0" bIns="0" rtlCol="0">
            <a:spAutoFit/>
          </a:bodyPr>
          <a:lstStyle/>
          <a:p>
            <a:pPr algn="ctr"/>
            <a:r>
              <a:rPr lang="en-US" sz="1466" dirty="0">
                <a:solidFill>
                  <a:schemeClr val="bg1">
                    <a:alpha val="99000"/>
                  </a:schemeClr>
                </a:solidFill>
              </a:rPr>
              <a:t>Web or Worker</a:t>
            </a:r>
          </a:p>
        </p:txBody>
      </p:sp>
      <p:sp>
        <p:nvSpPr>
          <p:cNvPr id="110" name="TextBox 109"/>
          <p:cNvSpPr txBox="1"/>
          <p:nvPr/>
        </p:nvSpPr>
        <p:spPr>
          <a:xfrm>
            <a:off x="10504185" y="1669872"/>
            <a:ext cx="1025866"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Service1</a:t>
            </a:r>
          </a:p>
        </p:txBody>
      </p:sp>
      <p:sp>
        <p:nvSpPr>
          <p:cNvPr id="111" name="TextBox 110"/>
          <p:cNvSpPr txBox="1"/>
          <p:nvPr/>
        </p:nvSpPr>
        <p:spPr>
          <a:xfrm>
            <a:off x="10266117" y="4478372"/>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2</a:t>
            </a:r>
          </a:p>
        </p:txBody>
      </p:sp>
      <p:sp>
        <p:nvSpPr>
          <p:cNvPr id="113" name="TextBox 112"/>
          <p:cNvSpPr txBox="1"/>
          <p:nvPr/>
        </p:nvSpPr>
        <p:spPr>
          <a:xfrm>
            <a:off x="8826174" y="5315262"/>
            <a:ext cx="472582" cy="287130"/>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866" dirty="0"/>
              <a:t>AD</a:t>
            </a:r>
          </a:p>
        </p:txBody>
      </p:sp>
      <p:cxnSp>
        <p:nvCxnSpPr>
          <p:cNvPr id="140" name="Straight Arrow Connector 139"/>
          <p:cNvCxnSpPr/>
          <p:nvPr/>
        </p:nvCxnSpPr>
        <p:spPr>
          <a:xfrm>
            <a:off x="9860923" y="3650750"/>
            <a:ext cx="0" cy="851783"/>
          </a:xfrm>
          <a:prstGeom prst="straightConnector1">
            <a:avLst/>
          </a:prstGeom>
          <a:ln w="31750">
            <a:solidFill>
              <a:schemeClr val="accent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9566677" y="6018313"/>
            <a:ext cx="1265286" cy="225575"/>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466" dirty="0"/>
              <a:t>SQL Mirror</a:t>
            </a:r>
          </a:p>
        </p:txBody>
      </p:sp>
      <p:sp>
        <p:nvSpPr>
          <p:cNvPr id="150" name="TextBox 149"/>
          <p:cNvSpPr txBox="1"/>
          <p:nvPr/>
        </p:nvSpPr>
        <p:spPr>
          <a:xfrm>
            <a:off x="7629276" y="5673846"/>
            <a:ext cx="1258786" cy="409343"/>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sz="1330" dirty="0">
                <a:solidFill>
                  <a:schemeClr val="bg1">
                    <a:alpha val="99000"/>
                  </a:schemeClr>
                </a:solidFill>
              </a:rPr>
              <a:t>AD Subnet</a:t>
            </a:r>
          </a:p>
          <a:p>
            <a:r>
              <a:rPr lang="en-US" sz="1330" dirty="0">
                <a:solidFill>
                  <a:schemeClr val="bg1">
                    <a:alpha val="99000"/>
                  </a:schemeClr>
                </a:solidFill>
              </a:rPr>
              <a:t>(10.2.0.0/16)</a:t>
            </a:r>
          </a:p>
        </p:txBody>
      </p:sp>
      <p:sp>
        <p:nvSpPr>
          <p:cNvPr id="152" name="Rectangle 151"/>
          <p:cNvSpPr/>
          <p:nvPr/>
        </p:nvSpPr>
        <p:spPr>
          <a:xfrm>
            <a:off x="7786972" y="1454656"/>
            <a:ext cx="2026444" cy="338520"/>
          </a:xfrm>
          <a:prstGeom prst="rect">
            <a:avLst/>
          </a:prstGeom>
        </p:spPr>
        <p:txBody>
          <a:bodyPr wrap="none" lIns="91404" tIns="45703" rIns="91404" bIns="45703">
            <a:spAutoFit/>
          </a:bodyPr>
          <a:lstStyle/>
          <a:p>
            <a:r>
              <a:rPr lang="en-US" sz="1600" b="1" spc="-100" dirty="0">
                <a:ln w="3175">
                  <a:noFill/>
                </a:ln>
                <a:solidFill>
                  <a:schemeClr val="accent4">
                    <a:alpha val="99000"/>
                  </a:schemeClr>
                </a:solidFill>
                <a:latin typeface="Segoe UI Light" pitchFamily="34" charset="0"/>
                <a:cs typeface="Arial" charset="0"/>
              </a:rPr>
              <a:t>ContosoVNet (10.0.0.0/8)</a:t>
            </a:r>
          </a:p>
        </p:txBody>
      </p:sp>
      <p:sp>
        <p:nvSpPr>
          <p:cNvPr id="3" name="Rectangle 2"/>
          <p:cNvSpPr/>
          <p:nvPr/>
        </p:nvSpPr>
        <p:spPr bwMode="auto">
          <a:xfrm>
            <a:off x="7631082" y="1282291"/>
            <a:ext cx="4245210" cy="5333913"/>
          </a:xfrm>
          <a:prstGeom prst="rect">
            <a:avLst/>
          </a:prstGeom>
          <a:noFill/>
          <a:ln w="2222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51" tIns="60925" rIns="121851" bIns="60925" numCol="1" rtlCol="0" anchor="ctr" anchorCtr="0" compatLnSpc="1">
            <a:prstTxWarp prst="textNoShape">
              <a:avLst/>
            </a:prstTxWarp>
          </a:bodyPr>
          <a:lstStyle/>
          <a:p>
            <a:pPr algn="ctr" defTabSz="1218190" fontAlgn="base">
              <a:spcBef>
                <a:spcPct val="0"/>
              </a:spcBef>
              <a:spcAft>
                <a:spcPct val="0"/>
              </a:spcAft>
            </a:pPr>
            <a:endParaRPr lang="en-US" sz="2933"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4"/>
          <a:stretch>
            <a:fillRect/>
          </a:stretch>
        </p:blipFill>
        <p:spPr>
          <a:xfrm>
            <a:off x="8871816" y="2771879"/>
            <a:ext cx="630000" cy="630000"/>
          </a:xfrm>
          <a:prstGeom prst="rect">
            <a:avLst/>
          </a:prstGeom>
        </p:spPr>
      </p:pic>
      <p:pic>
        <p:nvPicPr>
          <p:cNvPr id="5" name="Picture 4"/>
          <p:cNvPicPr>
            <a:picLocks noChangeAspect="1"/>
          </p:cNvPicPr>
          <p:nvPr/>
        </p:nvPicPr>
        <p:blipFill>
          <a:blip r:embed="rId5"/>
          <a:stretch>
            <a:fillRect/>
          </a:stretch>
        </p:blipFill>
        <p:spPr>
          <a:xfrm>
            <a:off x="9577291" y="2799895"/>
            <a:ext cx="652500" cy="596250"/>
          </a:xfrm>
          <a:prstGeom prst="rect">
            <a:avLst/>
          </a:prstGeom>
        </p:spPr>
      </p:pic>
      <p:pic>
        <p:nvPicPr>
          <p:cNvPr id="151" name="Picture 150"/>
          <p:cNvPicPr>
            <a:picLocks noChangeAspect="1"/>
          </p:cNvPicPr>
          <p:nvPr/>
        </p:nvPicPr>
        <p:blipFill>
          <a:blip r:embed="rId5"/>
          <a:stretch>
            <a:fillRect/>
          </a:stretch>
        </p:blipFill>
        <p:spPr>
          <a:xfrm>
            <a:off x="8752672" y="5621898"/>
            <a:ext cx="652500" cy="596250"/>
          </a:xfrm>
          <a:prstGeom prst="rect">
            <a:avLst/>
          </a:prstGeom>
        </p:spPr>
      </p:pic>
      <p:grpSp>
        <p:nvGrpSpPr>
          <p:cNvPr id="116" name="Group 115"/>
          <p:cNvGrpSpPr/>
          <p:nvPr/>
        </p:nvGrpSpPr>
        <p:grpSpPr>
          <a:xfrm>
            <a:off x="8976362" y="5966580"/>
            <a:ext cx="619477" cy="443522"/>
            <a:chOff x="1840649" y="4818296"/>
            <a:chExt cx="966161" cy="691914"/>
          </a:xfrm>
        </p:grpSpPr>
        <p:sp>
          <p:nvSpPr>
            <p:cNvPr id="117" name="Freeform 116"/>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18" name="Freeform 117"/>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19" name="Oval 118"/>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0" name="Oval 119"/>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1" name="Oval 120"/>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2" name="Oval 121"/>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3" name="Oval 122"/>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4" name="Oval 123"/>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5" name="Oval 124"/>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6" name="Oval 125"/>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7" name="Arc 126"/>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sp>
          <p:nvSpPr>
            <p:cNvPr id="128" name="Arc 127"/>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sp>
          <p:nvSpPr>
            <p:cNvPr id="129" name="Arc 128"/>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cxnSp>
          <p:nvCxnSpPr>
            <p:cNvPr id="130" name="Straight Connector 129"/>
            <p:cNvCxnSpPr>
              <a:stCxn id="119" idx="4"/>
              <a:endCxn id="121"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1" name="Oval 130"/>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2" name="Straight Connector 131"/>
            <p:cNvCxnSpPr>
              <a:stCxn id="120" idx="4"/>
              <a:endCxn id="122"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Oval 132"/>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4" name="Straight Connector 133"/>
            <p:cNvCxnSpPr>
              <a:stCxn id="120" idx="3"/>
              <a:endCxn id="125"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5" name="Oval 134"/>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6" name="Straight Connector 135"/>
            <p:cNvCxnSpPr>
              <a:stCxn id="119" idx="3"/>
              <a:endCxn id="126"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Oval 136"/>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8" name="Straight Connector 137"/>
            <p:cNvCxnSpPr>
              <a:stCxn id="131" idx="3"/>
              <a:endCxn id="124"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3" idx="3"/>
              <a:endCxn id="123"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3" name="Picture 152"/>
          <p:cNvPicPr>
            <a:picLocks noChangeAspect="1"/>
          </p:cNvPicPr>
          <p:nvPr/>
        </p:nvPicPr>
        <p:blipFill>
          <a:blip r:embed="rId5"/>
          <a:stretch>
            <a:fillRect/>
          </a:stretch>
        </p:blipFill>
        <p:spPr>
          <a:xfrm>
            <a:off x="10148582" y="5440396"/>
            <a:ext cx="652500" cy="596250"/>
          </a:xfrm>
          <a:prstGeom prst="rect">
            <a:avLst/>
          </a:prstGeom>
        </p:spPr>
      </p:pic>
      <p:pic>
        <p:nvPicPr>
          <p:cNvPr id="154" name="Picture 153"/>
          <p:cNvPicPr>
            <a:picLocks noChangeAspect="1"/>
          </p:cNvPicPr>
          <p:nvPr/>
        </p:nvPicPr>
        <p:blipFill>
          <a:blip r:embed="rId5"/>
          <a:stretch>
            <a:fillRect/>
          </a:stretch>
        </p:blipFill>
        <p:spPr>
          <a:xfrm>
            <a:off x="9445641" y="5444715"/>
            <a:ext cx="652500" cy="596250"/>
          </a:xfrm>
          <a:prstGeom prst="rect">
            <a:avLst/>
          </a:prstGeom>
        </p:spPr>
      </p:pic>
    </p:spTree>
    <p:extLst>
      <p:ext uri="{BB962C8B-B14F-4D97-AF65-F5344CB8AC3E}">
        <p14:creationId xmlns:p14="http://schemas.microsoft.com/office/powerpoint/2010/main" val="3220176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4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638" y="1012118"/>
            <a:ext cx="11650488" cy="1796217"/>
          </a:xfrm>
        </p:spPr>
        <p:txBody>
          <a:bodyPr/>
          <a:lstStyle/>
          <a:p>
            <a:r>
              <a:rPr lang="en-US" dirty="0" smtClean="0"/>
              <a:t>Management and Monitoring</a:t>
            </a:r>
            <a:endParaRPr lang="en-US" dirty="0"/>
          </a:p>
        </p:txBody>
      </p:sp>
      <p:pic>
        <p:nvPicPr>
          <p:cNvPr id="4" name="Picture 3"/>
          <p:cNvPicPr>
            <a:picLocks noChangeAspect="1"/>
          </p:cNvPicPr>
          <p:nvPr/>
        </p:nvPicPr>
        <p:blipFill>
          <a:blip r:embed="rId3">
            <a:biLevel thresh="25000"/>
          </a:blip>
          <a:stretch>
            <a:fillRect/>
          </a:stretch>
        </p:blipFill>
        <p:spPr>
          <a:xfrm>
            <a:off x="3609756" y="3817328"/>
            <a:ext cx="2453126" cy="2220464"/>
          </a:xfrm>
          <a:prstGeom prst="rect">
            <a:avLst/>
          </a:prstGeom>
          <a:solidFill>
            <a:srgbClr val="00188F"/>
          </a:solidFill>
        </p:spPr>
      </p:pic>
      <p:pic>
        <p:nvPicPr>
          <p:cNvPr id="5" name="Picture 4"/>
          <p:cNvPicPr>
            <a:picLocks noChangeAspect="1"/>
          </p:cNvPicPr>
          <p:nvPr/>
        </p:nvPicPr>
        <p:blipFill>
          <a:blip r:embed="rId4">
            <a:duotone>
              <a:prstClr val="black"/>
              <a:srgbClr val="FF0000">
                <a:tint val="45000"/>
                <a:satMod val="400000"/>
              </a:srgbClr>
            </a:duotone>
          </a:blip>
          <a:stretch>
            <a:fillRect/>
          </a:stretch>
        </p:blipFill>
        <p:spPr>
          <a:xfrm>
            <a:off x="6355561" y="3103516"/>
            <a:ext cx="2142052" cy="1824044"/>
          </a:xfrm>
          <a:prstGeom prst="rect">
            <a:avLst/>
          </a:prstGeom>
        </p:spPr>
      </p:pic>
    </p:spTree>
    <p:extLst>
      <p:ext uri="{BB962C8B-B14F-4D97-AF65-F5344CB8AC3E}">
        <p14:creationId xmlns:p14="http://schemas.microsoft.com/office/powerpoint/2010/main" val="40551964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0" y="1011866"/>
            <a:ext cx="3546379" cy="896191"/>
            <a:chOff x="0" y="1031017"/>
            <a:chExt cx="3618434" cy="914400"/>
          </a:xfrm>
        </p:grpSpPr>
        <p:sp>
          <p:nvSpPr>
            <p:cNvPr id="18" name="Rectangle 17"/>
            <p:cNvSpPr/>
            <p:nvPr/>
          </p:nvSpPr>
          <p:spPr>
            <a:xfrm>
              <a:off x="0" y="1031017"/>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Enterprise </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needs</a:t>
              </a:r>
            </a:p>
          </p:txBody>
        </p:sp>
        <p:sp>
          <p:nvSpPr>
            <p:cNvPr id="19" name="Freeform 9"/>
            <p:cNvSpPr>
              <a:spLocks noEditPoints="1"/>
            </p:cNvSpPr>
            <p:nvPr/>
          </p:nvSpPr>
          <p:spPr bwMode="black">
            <a:xfrm>
              <a:off x="2811441" y="1153552"/>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grpSp>
        <p:nvGrpSpPr>
          <p:cNvPr id="20" name="Group 19"/>
          <p:cNvGrpSpPr/>
          <p:nvPr/>
        </p:nvGrpSpPr>
        <p:grpSpPr>
          <a:xfrm>
            <a:off x="0" y="4647807"/>
            <a:ext cx="3546379" cy="896191"/>
            <a:chOff x="0" y="4517312"/>
            <a:chExt cx="3618434" cy="914400"/>
          </a:xfrm>
        </p:grpSpPr>
        <p:sp>
          <p:nvSpPr>
            <p:cNvPr id="21" name="Rectangle 20"/>
            <p:cNvSpPr/>
            <p:nvPr/>
          </p:nvSpPr>
          <p:spPr>
            <a:xfrm>
              <a:off x="0" y="4517312"/>
              <a:ext cx="3618434" cy="914400"/>
            </a:xfrm>
            <a:prstGeom prst="rect">
              <a:avLst/>
            </a:prstGeom>
            <a:solidFill>
              <a:schemeClr val="bg1">
                <a:lumMod val="10000"/>
              </a:schemeClr>
            </a:solidFill>
          </p:spPr>
          <p:txBody>
            <a:bodyPr wrap="square" lIns="268857">
              <a:noAutofit/>
            </a:bodyPr>
            <a:lstStyle/>
            <a:p>
              <a:pPr defTabSz="913946"/>
              <a:r>
                <a:rPr lang="en-US" sz="2548" dirty="0">
                  <a:gradFill>
                    <a:gsLst>
                      <a:gs pos="0">
                        <a:srgbClr val="EFEFEF"/>
                      </a:gs>
                      <a:gs pos="100000">
                        <a:srgbClr val="EFEFEF"/>
                      </a:gs>
                    </a:gsLst>
                    <a:lin ang="5400000" scaled="0"/>
                  </a:gradFill>
                  <a:latin typeface="Segoe UI Light"/>
                </a:rPr>
                <a:t>Windows Azure</a:t>
              </a:r>
              <a:br>
                <a:rPr lang="en-US" sz="2548" dirty="0">
                  <a:gradFill>
                    <a:gsLst>
                      <a:gs pos="0">
                        <a:srgbClr val="EFEFEF"/>
                      </a:gs>
                      <a:gs pos="100000">
                        <a:srgbClr val="EFEFEF"/>
                      </a:gs>
                    </a:gsLst>
                    <a:lin ang="5400000" scaled="0"/>
                  </a:gradFill>
                  <a:latin typeface="Segoe UI Light"/>
                </a:rPr>
              </a:br>
              <a:r>
                <a:rPr lang="en-US" sz="2548" dirty="0">
                  <a:gradFill>
                    <a:gsLst>
                      <a:gs pos="0">
                        <a:srgbClr val="EFEFEF"/>
                      </a:gs>
                      <a:gs pos="100000">
                        <a:srgbClr val="EFEFEF"/>
                      </a:gs>
                    </a:gsLst>
                    <a:lin ang="5400000" scaled="0"/>
                  </a:gradFill>
                  <a:latin typeface="Segoe UI Light"/>
                </a:rPr>
                <a:t>fundamentals</a:t>
              </a:r>
            </a:p>
          </p:txBody>
        </p:sp>
        <p:sp>
          <p:nvSpPr>
            <p:cNvPr id="22" name="Freeform 9"/>
            <p:cNvSpPr>
              <a:spLocks noEditPoints="1"/>
            </p:cNvSpPr>
            <p:nvPr/>
          </p:nvSpPr>
          <p:spPr bwMode="black">
            <a:xfrm>
              <a:off x="2811441" y="4639847"/>
              <a:ext cx="666622" cy="66933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7715" tIns="143391" rIns="0" bIns="143391" numCol="1" spcCol="0" rtlCol="0" fromWordArt="0" anchor="ctr" anchorCtr="0" forceAA="0" compatLnSpc="1">
              <a:prstTxWarp prst="textNoShape">
                <a:avLst/>
              </a:prstTxWarp>
              <a:noAutofit/>
            </a:bodyPr>
            <a:lstStyle/>
            <a:p>
              <a:pPr defTabSz="913946"/>
              <a:endParaRPr lang="en-US" sz="3136">
                <a:gradFill>
                  <a:gsLst>
                    <a:gs pos="0">
                      <a:srgbClr val="FFFFFF"/>
                    </a:gs>
                    <a:gs pos="100000">
                      <a:srgbClr val="FFFFFF"/>
                    </a:gs>
                  </a:gsLst>
                  <a:lin ang="5400000" scaled="0"/>
                </a:gradFill>
                <a:latin typeface="Segoe UI Light"/>
              </a:endParaRPr>
            </a:p>
          </p:txBody>
        </p:sp>
      </p:grpSp>
      <p:sp>
        <p:nvSpPr>
          <p:cNvPr id="23" name="Rectangle 22"/>
          <p:cNvSpPr/>
          <p:nvPr/>
        </p:nvSpPr>
        <p:spPr bwMode="auto">
          <a:xfrm>
            <a:off x="3678119" y="1001509"/>
            <a:ext cx="2640342" cy="4542489"/>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grpSp>
        <p:nvGrpSpPr>
          <p:cNvPr id="27" name="Group 26"/>
          <p:cNvGrpSpPr/>
          <p:nvPr/>
        </p:nvGrpSpPr>
        <p:grpSpPr>
          <a:xfrm>
            <a:off x="3690819" y="1230530"/>
            <a:ext cx="2627642" cy="4231543"/>
            <a:chOff x="3765808" y="1254123"/>
            <a:chExt cx="2681030" cy="4317519"/>
          </a:xfrm>
        </p:grpSpPr>
        <p:sp>
          <p:nvSpPr>
            <p:cNvPr id="24" name="Rectangle 23"/>
            <p:cNvSpPr/>
            <p:nvPr/>
          </p:nvSpPr>
          <p:spPr>
            <a:xfrm>
              <a:off x="3765808" y="4802201"/>
              <a:ext cx="2681030" cy="769441"/>
            </a:xfrm>
            <a:prstGeom prst="rect">
              <a:avLst/>
            </a:prstGeom>
          </p:spPr>
          <p:txBody>
            <a:bodyPr wrap="square">
              <a:spAutoFit/>
            </a:bodyPr>
            <a:lstStyle/>
            <a:p>
              <a:pPr algn="ctr" defTabSz="932103" fontAlgn="base">
                <a:spcBef>
                  <a:spcPct val="0"/>
                </a:spcBef>
                <a:spcAft>
                  <a:spcPct val="0"/>
                </a:spcAft>
              </a:pPr>
              <a:r>
                <a:rPr lang="en-US" sz="2156" dirty="0">
                  <a:gradFill>
                    <a:gsLst>
                      <a:gs pos="0">
                        <a:srgbClr val="FFFFFF"/>
                      </a:gs>
                      <a:gs pos="100000">
                        <a:srgbClr val="FFFFFF"/>
                      </a:gs>
                    </a:gsLst>
                    <a:lin ang="5400000" scaled="0"/>
                  </a:gradFill>
                  <a:latin typeface="Segoe UI Light"/>
                </a:rPr>
                <a:t>On-premises </a:t>
              </a:r>
              <a:br>
                <a:rPr lang="en-US" sz="2156" dirty="0">
                  <a:gradFill>
                    <a:gsLst>
                      <a:gs pos="0">
                        <a:srgbClr val="FFFFFF"/>
                      </a:gs>
                      <a:gs pos="100000">
                        <a:srgbClr val="FFFFFF"/>
                      </a:gs>
                    </a:gsLst>
                    <a:lin ang="5400000" scaled="0"/>
                  </a:gradFill>
                  <a:latin typeface="Segoe UI Light"/>
                </a:rPr>
              </a:br>
              <a:r>
                <a:rPr lang="en-US" sz="2156" dirty="0">
                  <a:gradFill>
                    <a:gsLst>
                      <a:gs pos="0">
                        <a:srgbClr val="FFFFFF"/>
                      </a:gs>
                      <a:gs pos="100000">
                        <a:srgbClr val="FFFFFF"/>
                      </a:gs>
                    </a:gsLst>
                    <a:lin ang="5400000" scaled="0"/>
                  </a:gradFill>
                  <a:latin typeface="Segoe UI Light"/>
                </a:rPr>
                <a:t>AND Cloud</a:t>
              </a:r>
            </a:p>
          </p:txBody>
        </p:sp>
        <p:sp>
          <p:nvSpPr>
            <p:cNvPr id="25" name="Rectangle 24"/>
            <p:cNvSpPr/>
            <p:nvPr/>
          </p:nvSpPr>
          <p:spPr>
            <a:xfrm>
              <a:off x="4075139" y="1254123"/>
              <a:ext cx="2052165"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Integration</a:t>
              </a:r>
            </a:p>
          </p:txBody>
        </p:sp>
        <p:sp>
          <p:nvSpPr>
            <p:cNvPr id="26" name="Freeform 8"/>
            <p:cNvSpPr>
              <a:spLocks noEditPoints="1"/>
            </p:cNvSpPr>
            <p:nvPr/>
          </p:nvSpPr>
          <p:spPr bwMode="auto">
            <a:xfrm>
              <a:off x="4184271" y="2781300"/>
              <a:ext cx="1836480" cy="953130"/>
            </a:xfrm>
            <a:custGeom>
              <a:avLst/>
              <a:gdLst>
                <a:gd name="T0" fmla="*/ 202 w 251"/>
                <a:gd name="T1" fmla="*/ 60 h 133"/>
                <a:gd name="T2" fmla="*/ 43 w 251"/>
                <a:gd name="T3" fmla="*/ 0 h 133"/>
                <a:gd name="T4" fmla="*/ 37 w 251"/>
                <a:gd name="T5" fmla="*/ 29 h 133"/>
                <a:gd name="T6" fmla="*/ 0 w 251"/>
                <a:gd name="T7" fmla="*/ 41 h 133"/>
                <a:gd name="T8" fmla="*/ 37 w 251"/>
                <a:gd name="T9" fmla="*/ 87 h 133"/>
                <a:gd name="T10" fmla="*/ 0 w 251"/>
                <a:gd name="T11" fmla="*/ 99 h 133"/>
                <a:gd name="T12" fmla="*/ 37 w 251"/>
                <a:gd name="T13" fmla="*/ 127 h 133"/>
                <a:gd name="T14" fmla="*/ 120 w 251"/>
                <a:gd name="T15" fmla="*/ 133 h 133"/>
                <a:gd name="T16" fmla="*/ 251 w 251"/>
                <a:gd name="T17" fmla="*/ 72 h 133"/>
                <a:gd name="T18" fmla="*/ 120 w 251"/>
                <a:gd name="T19" fmla="*/ 121 h 133"/>
                <a:gd name="T20" fmla="*/ 49 w 251"/>
                <a:gd name="T21" fmla="*/ 12 h 133"/>
                <a:gd name="T22" fmla="*/ 191 w 251"/>
                <a:gd name="T23" fmla="*/ 66 h 133"/>
                <a:gd name="T24" fmla="*/ 78 w 251"/>
                <a:gd name="T25" fmla="*/ 50 h 133"/>
                <a:gd name="T26" fmla="*/ 70 w 251"/>
                <a:gd name="T27" fmla="*/ 83 h 133"/>
                <a:gd name="T28" fmla="*/ 87 w 251"/>
                <a:gd name="T29" fmla="*/ 74 h 133"/>
                <a:gd name="T30" fmla="*/ 95 w 251"/>
                <a:gd name="T31" fmla="*/ 83 h 133"/>
                <a:gd name="T32" fmla="*/ 78 w 251"/>
                <a:gd name="T33" fmla="*/ 50 h 133"/>
                <a:gd name="T34" fmla="*/ 80 w 251"/>
                <a:gd name="T35" fmla="*/ 56 h 133"/>
                <a:gd name="T36" fmla="*/ 80 w 251"/>
                <a:gd name="T37" fmla="*/ 54 h 133"/>
                <a:gd name="T38" fmla="*/ 86 w 251"/>
                <a:gd name="T39" fmla="*/ 70 h 133"/>
                <a:gd name="T40" fmla="*/ 137 w 251"/>
                <a:gd name="T41" fmla="*/ 50 h 133"/>
                <a:gd name="T42" fmla="*/ 128 w 251"/>
                <a:gd name="T43" fmla="*/ 83 h 133"/>
                <a:gd name="T44" fmla="*/ 150 w 251"/>
                <a:gd name="T45" fmla="*/ 79 h 133"/>
                <a:gd name="T46" fmla="*/ 137 w 251"/>
                <a:gd name="T47" fmla="*/ 50 h 133"/>
                <a:gd name="T48" fmla="*/ 137 w 251"/>
                <a:gd name="T49" fmla="*/ 80 h 133"/>
                <a:gd name="T50" fmla="*/ 132 w 251"/>
                <a:gd name="T51" fmla="*/ 53 h 133"/>
                <a:gd name="T52" fmla="*/ 151 w 251"/>
                <a:gd name="T53" fmla="*/ 66 h 133"/>
                <a:gd name="T54" fmla="*/ 119 w 251"/>
                <a:gd name="T55" fmla="*/ 50 h 133"/>
                <a:gd name="T56" fmla="*/ 123 w 251"/>
                <a:gd name="T57" fmla="*/ 83 h 133"/>
                <a:gd name="T58" fmla="*/ 101 w 251"/>
                <a:gd name="T59" fmla="*/ 56 h 133"/>
                <a:gd name="T60" fmla="*/ 100 w 251"/>
                <a:gd name="T61" fmla="*/ 54 h 133"/>
                <a:gd name="T62" fmla="*/ 100 w 251"/>
                <a:gd name="T63" fmla="*/ 83 h 133"/>
                <a:gd name="T64" fmla="*/ 96 w 251"/>
                <a:gd name="T65" fmla="*/ 50 h 133"/>
                <a:gd name="T66" fmla="*/ 118 w 251"/>
                <a:gd name="T67" fmla="*/ 76 h 133"/>
                <a:gd name="T68" fmla="*/ 120 w 251"/>
                <a:gd name="T69" fmla="*/ 78 h 133"/>
                <a:gd name="T70" fmla="*/ 119 w 251"/>
                <a:gd name="T7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33">
                  <a:moveTo>
                    <a:pt x="251" y="60"/>
                  </a:moveTo>
                  <a:cubicBezTo>
                    <a:pt x="202" y="60"/>
                    <a:pt x="202" y="60"/>
                    <a:pt x="202" y="60"/>
                  </a:cubicBezTo>
                  <a:cubicBezTo>
                    <a:pt x="199" y="26"/>
                    <a:pt x="163" y="0"/>
                    <a:pt x="120" y="0"/>
                  </a:cubicBezTo>
                  <a:cubicBezTo>
                    <a:pt x="43" y="0"/>
                    <a:pt x="43" y="0"/>
                    <a:pt x="43" y="0"/>
                  </a:cubicBezTo>
                  <a:cubicBezTo>
                    <a:pt x="40" y="0"/>
                    <a:pt x="37" y="2"/>
                    <a:pt x="37" y="6"/>
                  </a:cubicBezTo>
                  <a:cubicBezTo>
                    <a:pt x="37" y="29"/>
                    <a:pt x="37" y="29"/>
                    <a:pt x="37" y="29"/>
                  </a:cubicBezTo>
                  <a:cubicBezTo>
                    <a:pt x="0" y="29"/>
                    <a:pt x="0" y="29"/>
                    <a:pt x="0" y="29"/>
                  </a:cubicBezTo>
                  <a:cubicBezTo>
                    <a:pt x="0" y="41"/>
                    <a:pt x="0" y="41"/>
                    <a:pt x="0" y="41"/>
                  </a:cubicBezTo>
                  <a:cubicBezTo>
                    <a:pt x="37" y="41"/>
                    <a:pt x="37" y="41"/>
                    <a:pt x="37" y="41"/>
                  </a:cubicBezTo>
                  <a:cubicBezTo>
                    <a:pt x="37" y="87"/>
                    <a:pt x="37" y="87"/>
                    <a:pt x="37" y="87"/>
                  </a:cubicBezTo>
                  <a:cubicBezTo>
                    <a:pt x="0" y="87"/>
                    <a:pt x="0" y="87"/>
                    <a:pt x="0" y="87"/>
                  </a:cubicBezTo>
                  <a:cubicBezTo>
                    <a:pt x="0" y="99"/>
                    <a:pt x="0" y="99"/>
                    <a:pt x="0" y="99"/>
                  </a:cubicBezTo>
                  <a:cubicBezTo>
                    <a:pt x="37" y="99"/>
                    <a:pt x="37" y="99"/>
                    <a:pt x="37" y="99"/>
                  </a:cubicBezTo>
                  <a:cubicBezTo>
                    <a:pt x="37" y="127"/>
                    <a:pt x="37" y="127"/>
                    <a:pt x="37" y="127"/>
                  </a:cubicBezTo>
                  <a:cubicBezTo>
                    <a:pt x="37" y="130"/>
                    <a:pt x="40" y="133"/>
                    <a:pt x="43" y="133"/>
                  </a:cubicBezTo>
                  <a:cubicBezTo>
                    <a:pt x="120" y="133"/>
                    <a:pt x="120" y="133"/>
                    <a:pt x="120" y="133"/>
                  </a:cubicBezTo>
                  <a:cubicBezTo>
                    <a:pt x="163" y="133"/>
                    <a:pt x="199" y="106"/>
                    <a:pt x="202" y="72"/>
                  </a:cubicBezTo>
                  <a:cubicBezTo>
                    <a:pt x="251" y="72"/>
                    <a:pt x="251" y="72"/>
                    <a:pt x="251" y="72"/>
                  </a:cubicBezTo>
                  <a:lnTo>
                    <a:pt x="251" y="60"/>
                  </a:lnTo>
                  <a:close/>
                  <a:moveTo>
                    <a:pt x="120" y="121"/>
                  </a:moveTo>
                  <a:cubicBezTo>
                    <a:pt x="49" y="121"/>
                    <a:pt x="49" y="121"/>
                    <a:pt x="49" y="121"/>
                  </a:cubicBezTo>
                  <a:cubicBezTo>
                    <a:pt x="49" y="12"/>
                    <a:pt x="49" y="12"/>
                    <a:pt x="49" y="12"/>
                  </a:cubicBezTo>
                  <a:cubicBezTo>
                    <a:pt x="120" y="12"/>
                    <a:pt x="120" y="12"/>
                    <a:pt x="120" y="12"/>
                  </a:cubicBezTo>
                  <a:cubicBezTo>
                    <a:pt x="159" y="12"/>
                    <a:pt x="191" y="36"/>
                    <a:pt x="191" y="66"/>
                  </a:cubicBezTo>
                  <a:cubicBezTo>
                    <a:pt x="191" y="96"/>
                    <a:pt x="159" y="121"/>
                    <a:pt x="120" y="121"/>
                  </a:cubicBezTo>
                  <a:close/>
                  <a:moveTo>
                    <a:pt x="78" y="50"/>
                  </a:moveTo>
                  <a:cubicBezTo>
                    <a:pt x="65" y="83"/>
                    <a:pt x="65" y="83"/>
                    <a:pt x="65" y="83"/>
                  </a:cubicBezTo>
                  <a:cubicBezTo>
                    <a:pt x="70" y="83"/>
                    <a:pt x="70" y="83"/>
                    <a:pt x="70" y="83"/>
                  </a:cubicBezTo>
                  <a:cubicBezTo>
                    <a:pt x="73" y="74"/>
                    <a:pt x="73" y="74"/>
                    <a:pt x="73" y="74"/>
                  </a:cubicBezTo>
                  <a:cubicBezTo>
                    <a:pt x="87" y="74"/>
                    <a:pt x="87" y="74"/>
                    <a:pt x="87" y="74"/>
                  </a:cubicBezTo>
                  <a:cubicBezTo>
                    <a:pt x="91" y="83"/>
                    <a:pt x="91" y="83"/>
                    <a:pt x="91" y="83"/>
                  </a:cubicBezTo>
                  <a:cubicBezTo>
                    <a:pt x="95" y="83"/>
                    <a:pt x="95" y="83"/>
                    <a:pt x="95" y="83"/>
                  </a:cubicBezTo>
                  <a:cubicBezTo>
                    <a:pt x="82" y="50"/>
                    <a:pt x="82" y="50"/>
                    <a:pt x="82" y="50"/>
                  </a:cubicBezTo>
                  <a:lnTo>
                    <a:pt x="78" y="50"/>
                  </a:lnTo>
                  <a:close/>
                  <a:moveTo>
                    <a:pt x="74" y="70"/>
                  </a:moveTo>
                  <a:cubicBezTo>
                    <a:pt x="80" y="56"/>
                    <a:pt x="80" y="56"/>
                    <a:pt x="80" y="56"/>
                  </a:cubicBezTo>
                  <a:cubicBezTo>
                    <a:pt x="80" y="55"/>
                    <a:pt x="80" y="55"/>
                    <a:pt x="80" y="54"/>
                  </a:cubicBezTo>
                  <a:cubicBezTo>
                    <a:pt x="80" y="54"/>
                    <a:pt x="80" y="54"/>
                    <a:pt x="80" y="54"/>
                  </a:cubicBezTo>
                  <a:cubicBezTo>
                    <a:pt x="80" y="55"/>
                    <a:pt x="81" y="56"/>
                    <a:pt x="81" y="56"/>
                  </a:cubicBezTo>
                  <a:cubicBezTo>
                    <a:pt x="86" y="70"/>
                    <a:pt x="86" y="70"/>
                    <a:pt x="86" y="70"/>
                  </a:cubicBezTo>
                  <a:lnTo>
                    <a:pt x="74" y="70"/>
                  </a:lnTo>
                  <a:close/>
                  <a:moveTo>
                    <a:pt x="137" y="50"/>
                  </a:moveTo>
                  <a:cubicBezTo>
                    <a:pt x="128" y="50"/>
                    <a:pt x="128" y="50"/>
                    <a:pt x="128" y="50"/>
                  </a:cubicBezTo>
                  <a:cubicBezTo>
                    <a:pt x="128" y="83"/>
                    <a:pt x="128" y="83"/>
                    <a:pt x="128" y="83"/>
                  </a:cubicBezTo>
                  <a:cubicBezTo>
                    <a:pt x="137" y="83"/>
                    <a:pt x="137" y="83"/>
                    <a:pt x="137" y="83"/>
                  </a:cubicBezTo>
                  <a:cubicBezTo>
                    <a:pt x="142" y="83"/>
                    <a:pt x="147" y="82"/>
                    <a:pt x="150" y="79"/>
                  </a:cubicBezTo>
                  <a:cubicBezTo>
                    <a:pt x="153" y="75"/>
                    <a:pt x="155" y="71"/>
                    <a:pt x="155" y="66"/>
                  </a:cubicBezTo>
                  <a:cubicBezTo>
                    <a:pt x="155" y="55"/>
                    <a:pt x="149" y="50"/>
                    <a:pt x="137" y="50"/>
                  </a:cubicBezTo>
                  <a:close/>
                  <a:moveTo>
                    <a:pt x="147" y="76"/>
                  </a:moveTo>
                  <a:cubicBezTo>
                    <a:pt x="145" y="79"/>
                    <a:pt x="141" y="80"/>
                    <a:pt x="137" y="80"/>
                  </a:cubicBezTo>
                  <a:cubicBezTo>
                    <a:pt x="132" y="80"/>
                    <a:pt x="132" y="80"/>
                    <a:pt x="132" y="80"/>
                  </a:cubicBezTo>
                  <a:cubicBezTo>
                    <a:pt x="132" y="53"/>
                    <a:pt x="132" y="53"/>
                    <a:pt x="132" y="53"/>
                  </a:cubicBezTo>
                  <a:cubicBezTo>
                    <a:pt x="137" y="53"/>
                    <a:pt x="137" y="53"/>
                    <a:pt x="137" y="53"/>
                  </a:cubicBezTo>
                  <a:cubicBezTo>
                    <a:pt x="146" y="53"/>
                    <a:pt x="151" y="58"/>
                    <a:pt x="151" y="66"/>
                  </a:cubicBezTo>
                  <a:cubicBezTo>
                    <a:pt x="151" y="70"/>
                    <a:pt x="150" y="74"/>
                    <a:pt x="147" y="76"/>
                  </a:cubicBezTo>
                  <a:close/>
                  <a:moveTo>
                    <a:pt x="119" y="50"/>
                  </a:moveTo>
                  <a:cubicBezTo>
                    <a:pt x="123" y="50"/>
                    <a:pt x="123" y="50"/>
                    <a:pt x="123" y="50"/>
                  </a:cubicBezTo>
                  <a:cubicBezTo>
                    <a:pt x="123" y="83"/>
                    <a:pt x="123" y="83"/>
                    <a:pt x="123" y="83"/>
                  </a:cubicBezTo>
                  <a:cubicBezTo>
                    <a:pt x="118" y="83"/>
                    <a:pt x="118" y="83"/>
                    <a:pt x="118" y="83"/>
                  </a:cubicBezTo>
                  <a:cubicBezTo>
                    <a:pt x="101" y="56"/>
                    <a:pt x="101" y="56"/>
                    <a:pt x="101" y="56"/>
                  </a:cubicBezTo>
                  <a:cubicBezTo>
                    <a:pt x="101" y="56"/>
                    <a:pt x="100" y="55"/>
                    <a:pt x="100" y="54"/>
                  </a:cubicBezTo>
                  <a:cubicBezTo>
                    <a:pt x="100" y="54"/>
                    <a:pt x="100" y="54"/>
                    <a:pt x="100" y="54"/>
                  </a:cubicBezTo>
                  <a:cubicBezTo>
                    <a:pt x="100" y="55"/>
                    <a:pt x="100" y="57"/>
                    <a:pt x="100" y="59"/>
                  </a:cubicBezTo>
                  <a:cubicBezTo>
                    <a:pt x="100" y="83"/>
                    <a:pt x="100" y="83"/>
                    <a:pt x="100" y="83"/>
                  </a:cubicBezTo>
                  <a:cubicBezTo>
                    <a:pt x="96" y="83"/>
                    <a:pt x="96" y="83"/>
                    <a:pt x="96" y="83"/>
                  </a:cubicBezTo>
                  <a:cubicBezTo>
                    <a:pt x="96" y="50"/>
                    <a:pt x="96" y="50"/>
                    <a:pt x="96" y="50"/>
                  </a:cubicBezTo>
                  <a:cubicBezTo>
                    <a:pt x="101" y="50"/>
                    <a:pt x="101" y="50"/>
                    <a:pt x="101" y="50"/>
                  </a:cubicBezTo>
                  <a:cubicBezTo>
                    <a:pt x="118" y="76"/>
                    <a:pt x="118" y="76"/>
                    <a:pt x="118" y="76"/>
                  </a:cubicBezTo>
                  <a:cubicBezTo>
                    <a:pt x="119" y="77"/>
                    <a:pt x="119" y="78"/>
                    <a:pt x="119" y="78"/>
                  </a:cubicBezTo>
                  <a:cubicBezTo>
                    <a:pt x="120" y="78"/>
                    <a:pt x="120" y="78"/>
                    <a:pt x="120" y="78"/>
                  </a:cubicBezTo>
                  <a:cubicBezTo>
                    <a:pt x="119" y="77"/>
                    <a:pt x="119" y="76"/>
                    <a:pt x="119" y="73"/>
                  </a:cubicBezTo>
                  <a:lnTo>
                    <a:pt x="119" y="5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35" name="Rectangle 34"/>
          <p:cNvSpPr/>
          <p:nvPr/>
        </p:nvSpPr>
        <p:spPr bwMode="auto">
          <a:xfrm>
            <a:off x="3700015" y="5543997"/>
            <a:ext cx="8488810" cy="1312624"/>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nvGrpSpPr>
          <p:cNvPr id="37" name="Group 36"/>
          <p:cNvGrpSpPr/>
          <p:nvPr/>
        </p:nvGrpSpPr>
        <p:grpSpPr>
          <a:xfrm>
            <a:off x="3726262" y="1227709"/>
            <a:ext cx="2559419" cy="4280031"/>
            <a:chOff x="3801971" y="1251246"/>
            <a:chExt cx="2611421" cy="4366992"/>
          </a:xfrm>
        </p:grpSpPr>
        <p:sp>
          <p:nvSpPr>
            <p:cNvPr id="38" name="Rectangle 37"/>
            <p:cNvSpPr/>
            <p:nvPr/>
          </p:nvSpPr>
          <p:spPr>
            <a:xfrm>
              <a:off x="3801971" y="1251246"/>
              <a:ext cx="2611421" cy="584775"/>
            </a:xfrm>
            <a:prstGeom prst="rect">
              <a:avLst/>
            </a:prstGeom>
          </p:spPr>
          <p:txBody>
            <a:bodyPr wrap="none">
              <a:spAutoFit/>
            </a:bodyPr>
            <a:lstStyle/>
            <a:p>
              <a:pPr algn="ctr" defTabSz="932103" fontAlgn="base">
                <a:spcBef>
                  <a:spcPct val="0"/>
                </a:spcBef>
                <a:spcAft>
                  <a:spcPct val="0"/>
                </a:spcAft>
              </a:pPr>
              <a:r>
                <a:rPr lang="en-US" sz="3136" dirty="0">
                  <a:gradFill>
                    <a:gsLst>
                      <a:gs pos="0">
                        <a:srgbClr val="FFFFFF"/>
                      </a:gs>
                      <a:gs pos="100000">
                        <a:srgbClr val="FFFFFF"/>
                      </a:gs>
                    </a:gsLst>
                    <a:lin ang="5400000" scaled="0"/>
                  </a:gradFill>
                  <a:latin typeface="Segoe UI Light"/>
                </a:rPr>
                <a:t>Heterogeneity</a:t>
              </a:r>
            </a:p>
          </p:txBody>
        </p:sp>
        <p:sp>
          <p:nvSpPr>
            <p:cNvPr id="39" name="Rectangle 38"/>
            <p:cNvSpPr/>
            <p:nvPr/>
          </p:nvSpPr>
          <p:spPr>
            <a:xfrm>
              <a:off x="4233127" y="4787241"/>
              <a:ext cx="1826397" cy="830997"/>
            </a:xfrm>
            <a:prstGeom prst="rect">
              <a:avLst/>
            </a:prstGeom>
          </p:spPr>
          <p:txBody>
            <a:bodyPr wrap="none">
              <a:spAutoFit/>
            </a:bodyPr>
            <a:lstStyle/>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Open, Broad</a:t>
              </a:r>
            </a:p>
            <a:p>
              <a:pPr algn="ctr" defTabSz="932103" fontAlgn="base">
                <a:spcBef>
                  <a:spcPct val="0"/>
                </a:spcBef>
                <a:spcAft>
                  <a:spcPct val="0"/>
                </a:spcAft>
              </a:pPr>
              <a:r>
                <a:rPr lang="en-US" sz="2352" dirty="0">
                  <a:gradFill>
                    <a:gsLst>
                      <a:gs pos="0">
                        <a:srgbClr val="FFFFFF"/>
                      </a:gs>
                      <a:gs pos="100000">
                        <a:srgbClr val="FFFFFF"/>
                      </a:gs>
                    </a:gsLst>
                    <a:lin ang="5400000" scaled="0"/>
                  </a:gradFill>
                  <a:latin typeface="Segoe UI Light"/>
                </a:rPr>
                <a:t>and Flexible</a:t>
              </a:r>
            </a:p>
          </p:txBody>
        </p:sp>
        <p:sp>
          <p:nvSpPr>
            <p:cNvPr id="40" name="Freeform 20"/>
            <p:cNvSpPr>
              <a:spLocks noEditPoints="1"/>
            </p:cNvSpPr>
            <p:nvPr/>
          </p:nvSpPr>
          <p:spPr bwMode="auto">
            <a:xfrm>
              <a:off x="4186666" y="2628901"/>
              <a:ext cx="1831308" cy="1257930"/>
            </a:xfrm>
            <a:custGeom>
              <a:avLst/>
              <a:gdLst>
                <a:gd name="T0" fmla="*/ 485 w 485"/>
                <a:gd name="T1" fmla="*/ 245 h 332"/>
                <a:gd name="T2" fmla="*/ 466 w 485"/>
                <a:gd name="T3" fmla="*/ 259 h 332"/>
                <a:gd name="T4" fmla="*/ 461 w 485"/>
                <a:gd name="T5" fmla="*/ 266 h 332"/>
                <a:gd name="T6" fmla="*/ 430 w 485"/>
                <a:gd name="T7" fmla="*/ 291 h 332"/>
                <a:gd name="T8" fmla="*/ 370 w 485"/>
                <a:gd name="T9" fmla="*/ 315 h 332"/>
                <a:gd name="T10" fmla="*/ 273 w 485"/>
                <a:gd name="T11" fmla="*/ 328 h 332"/>
                <a:gd name="T12" fmla="*/ 76 w 485"/>
                <a:gd name="T13" fmla="*/ 293 h 332"/>
                <a:gd name="T14" fmla="*/ 76 w 485"/>
                <a:gd name="T15" fmla="*/ 220 h 332"/>
                <a:gd name="T16" fmla="*/ 144 w 485"/>
                <a:gd name="T17" fmla="*/ 191 h 332"/>
                <a:gd name="T18" fmla="*/ 210 w 485"/>
                <a:gd name="T19" fmla="*/ 196 h 332"/>
                <a:gd name="T20" fmla="*/ 264 w 485"/>
                <a:gd name="T21" fmla="*/ 201 h 332"/>
                <a:gd name="T22" fmla="*/ 320 w 485"/>
                <a:gd name="T23" fmla="*/ 193 h 332"/>
                <a:gd name="T24" fmla="*/ 354 w 485"/>
                <a:gd name="T25" fmla="*/ 214 h 332"/>
                <a:gd name="T26" fmla="*/ 325 w 485"/>
                <a:gd name="T27" fmla="*/ 235 h 332"/>
                <a:gd name="T28" fmla="*/ 281 w 485"/>
                <a:gd name="T29" fmla="*/ 233 h 332"/>
                <a:gd name="T30" fmla="*/ 233 w 485"/>
                <a:gd name="T31" fmla="*/ 246 h 332"/>
                <a:gd name="T32" fmla="*/ 286 w 485"/>
                <a:gd name="T33" fmla="*/ 270 h 332"/>
                <a:gd name="T34" fmla="*/ 361 w 485"/>
                <a:gd name="T35" fmla="*/ 272 h 332"/>
                <a:gd name="T36" fmla="*/ 412 w 485"/>
                <a:gd name="T37" fmla="*/ 257 h 332"/>
                <a:gd name="T38" fmla="*/ 464 w 485"/>
                <a:gd name="T39" fmla="*/ 232 h 332"/>
                <a:gd name="T40" fmla="*/ 485 w 485"/>
                <a:gd name="T41" fmla="*/ 245 h 332"/>
                <a:gd name="T42" fmla="*/ 55 w 485"/>
                <a:gd name="T43" fmla="*/ 200 h 332"/>
                <a:gd name="T44" fmla="*/ 0 w 485"/>
                <a:gd name="T45" fmla="*/ 200 h 332"/>
                <a:gd name="T46" fmla="*/ 0 w 485"/>
                <a:gd name="T47" fmla="*/ 307 h 332"/>
                <a:gd name="T48" fmla="*/ 55 w 485"/>
                <a:gd name="T49" fmla="*/ 307 h 332"/>
                <a:gd name="T50" fmla="*/ 63 w 485"/>
                <a:gd name="T51" fmla="*/ 299 h 332"/>
                <a:gd name="T52" fmla="*/ 63 w 485"/>
                <a:gd name="T53" fmla="*/ 206 h 332"/>
                <a:gd name="T54" fmla="*/ 55 w 485"/>
                <a:gd name="T55" fmla="*/ 200 h 332"/>
                <a:gd name="T56" fmla="*/ 426 w 485"/>
                <a:gd name="T57" fmla="*/ 124 h 332"/>
                <a:gd name="T58" fmla="*/ 364 w 485"/>
                <a:gd name="T59" fmla="*/ 0 h 332"/>
                <a:gd name="T60" fmla="*/ 336 w 485"/>
                <a:gd name="T61" fmla="*/ 57 h 332"/>
                <a:gd name="T62" fmla="*/ 336 w 485"/>
                <a:gd name="T63" fmla="*/ 15 h 332"/>
                <a:gd name="T64" fmla="*/ 196 w 485"/>
                <a:gd name="T65" fmla="*/ 15 h 332"/>
                <a:gd name="T66" fmla="*/ 196 w 485"/>
                <a:gd name="T67" fmla="*/ 33 h 332"/>
                <a:gd name="T68" fmla="*/ 162 w 485"/>
                <a:gd name="T69" fmla="*/ 22 h 332"/>
                <a:gd name="T70" fmla="*/ 101 w 485"/>
                <a:gd name="T71" fmla="*/ 82 h 332"/>
                <a:gd name="T72" fmla="*/ 162 w 485"/>
                <a:gd name="T73" fmla="*/ 143 h 332"/>
                <a:gd name="T74" fmla="*/ 196 w 485"/>
                <a:gd name="T75" fmla="*/ 132 h 332"/>
                <a:gd name="T76" fmla="*/ 196 w 485"/>
                <a:gd name="T77" fmla="*/ 155 h 332"/>
                <a:gd name="T78" fmla="*/ 336 w 485"/>
                <a:gd name="T79" fmla="*/ 155 h 332"/>
                <a:gd name="T80" fmla="*/ 336 w 485"/>
                <a:gd name="T81" fmla="*/ 124 h 332"/>
                <a:gd name="T82" fmla="*/ 426 w 485"/>
                <a:gd name="T83" fmla="*/ 1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 h="332">
                  <a:moveTo>
                    <a:pt x="485" y="245"/>
                  </a:moveTo>
                  <a:cubicBezTo>
                    <a:pt x="485" y="245"/>
                    <a:pt x="483" y="246"/>
                    <a:pt x="466" y="259"/>
                  </a:cubicBezTo>
                  <a:cubicBezTo>
                    <a:pt x="466" y="259"/>
                    <a:pt x="462" y="266"/>
                    <a:pt x="461" y="266"/>
                  </a:cubicBezTo>
                  <a:cubicBezTo>
                    <a:pt x="453" y="272"/>
                    <a:pt x="445" y="280"/>
                    <a:pt x="430" y="291"/>
                  </a:cubicBezTo>
                  <a:cubicBezTo>
                    <a:pt x="415" y="293"/>
                    <a:pt x="385" y="307"/>
                    <a:pt x="370" y="315"/>
                  </a:cubicBezTo>
                  <a:cubicBezTo>
                    <a:pt x="343" y="314"/>
                    <a:pt x="303" y="320"/>
                    <a:pt x="273" y="328"/>
                  </a:cubicBezTo>
                  <a:cubicBezTo>
                    <a:pt x="231" y="322"/>
                    <a:pt x="226" y="332"/>
                    <a:pt x="76" y="293"/>
                  </a:cubicBezTo>
                  <a:cubicBezTo>
                    <a:pt x="76" y="293"/>
                    <a:pt x="76" y="233"/>
                    <a:pt x="76" y="220"/>
                  </a:cubicBezTo>
                  <a:cubicBezTo>
                    <a:pt x="104" y="214"/>
                    <a:pt x="112" y="196"/>
                    <a:pt x="144" y="191"/>
                  </a:cubicBezTo>
                  <a:cubicBezTo>
                    <a:pt x="167" y="188"/>
                    <a:pt x="188" y="190"/>
                    <a:pt x="210" y="196"/>
                  </a:cubicBezTo>
                  <a:cubicBezTo>
                    <a:pt x="225" y="201"/>
                    <a:pt x="239" y="204"/>
                    <a:pt x="264" y="201"/>
                  </a:cubicBezTo>
                  <a:cubicBezTo>
                    <a:pt x="285" y="200"/>
                    <a:pt x="293" y="193"/>
                    <a:pt x="320" y="193"/>
                  </a:cubicBezTo>
                  <a:cubicBezTo>
                    <a:pt x="338" y="193"/>
                    <a:pt x="356" y="204"/>
                    <a:pt x="354" y="214"/>
                  </a:cubicBezTo>
                  <a:cubicBezTo>
                    <a:pt x="354" y="224"/>
                    <a:pt x="336" y="233"/>
                    <a:pt x="325" y="235"/>
                  </a:cubicBezTo>
                  <a:cubicBezTo>
                    <a:pt x="299" y="235"/>
                    <a:pt x="306" y="233"/>
                    <a:pt x="281" y="233"/>
                  </a:cubicBezTo>
                  <a:cubicBezTo>
                    <a:pt x="252" y="233"/>
                    <a:pt x="251" y="238"/>
                    <a:pt x="233" y="246"/>
                  </a:cubicBezTo>
                  <a:cubicBezTo>
                    <a:pt x="251" y="251"/>
                    <a:pt x="262" y="257"/>
                    <a:pt x="286" y="270"/>
                  </a:cubicBezTo>
                  <a:cubicBezTo>
                    <a:pt x="312" y="267"/>
                    <a:pt x="338" y="270"/>
                    <a:pt x="361" y="272"/>
                  </a:cubicBezTo>
                  <a:cubicBezTo>
                    <a:pt x="380" y="267"/>
                    <a:pt x="390" y="259"/>
                    <a:pt x="412" y="257"/>
                  </a:cubicBezTo>
                  <a:cubicBezTo>
                    <a:pt x="427" y="246"/>
                    <a:pt x="446" y="228"/>
                    <a:pt x="464" y="232"/>
                  </a:cubicBezTo>
                  <a:cubicBezTo>
                    <a:pt x="474" y="233"/>
                    <a:pt x="485" y="245"/>
                    <a:pt x="485" y="245"/>
                  </a:cubicBezTo>
                  <a:close/>
                  <a:moveTo>
                    <a:pt x="55" y="200"/>
                  </a:moveTo>
                  <a:cubicBezTo>
                    <a:pt x="0" y="200"/>
                    <a:pt x="0" y="200"/>
                    <a:pt x="0" y="200"/>
                  </a:cubicBezTo>
                  <a:cubicBezTo>
                    <a:pt x="0" y="307"/>
                    <a:pt x="0" y="307"/>
                    <a:pt x="0" y="307"/>
                  </a:cubicBezTo>
                  <a:cubicBezTo>
                    <a:pt x="55" y="307"/>
                    <a:pt x="55" y="307"/>
                    <a:pt x="55" y="307"/>
                  </a:cubicBezTo>
                  <a:cubicBezTo>
                    <a:pt x="60" y="307"/>
                    <a:pt x="63" y="304"/>
                    <a:pt x="63" y="299"/>
                  </a:cubicBezTo>
                  <a:cubicBezTo>
                    <a:pt x="63" y="206"/>
                    <a:pt x="63" y="206"/>
                    <a:pt x="63" y="206"/>
                  </a:cubicBezTo>
                  <a:cubicBezTo>
                    <a:pt x="63" y="203"/>
                    <a:pt x="60" y="200"/>
                    <a:pt x="55" y="200"/>
                  </a:cubicBezTo>
                  <a:close/>
                  <a:moveTo>
                    <a:pt x="426" y="124"/>
                  </a:moveTo>
                  <a:cubicBezTo>
                    <a:pt x="364" y="0"/>
                    <a:pt x="364" y="0"/>
                    <a:pt x="364" y="0"/>
                  </a:cubicBezTo>
                  <a:cubicBezTo>
                    <a:pt x="336" y="57"/>
                    <a:pt x="336" y="57"/>
                    <a:pt x="336" y="57"/>
                  </a:cubicBezTo>
                  <a:cubicBezTo>
                    <a:pt x="336" y="15"/>
                    <a:pt x="336" y="15"/>
                    <a:pt x="336" y="15"/>
                  </a:cubicBezTo>
                  <a:cubicBezTo>
                    <a:pt x="196" y="15"/>
                    <a:pt x="196" y="15"/>
                    <a:pt x="196" y="15"/>
                  </a:cubicBezTo>
                  <a:cubicBezTo>
                    <a:pt x="196" y="33"/>
                    <a:pt x="196" y="33"/>
                    <a:pt x="196" y="33"/>
                  </a:cubicBezTo>
                  <a:cubicBezTo>
                    <a:pt x="187" y="26"/>
                    <a:pt x="175" y="22"/>
                    <a:pt x="162" y="22"/>
                  </a:cubicBezTo>
                  <a:cubicBezTo>
                    <a:pt x="128" y="22"/>
                    <a:pt x="101" y="49"/>
                    <a:pt x="101" y="82"/>
                  </a:cubicBezTo>
                  <a:cubicBezTo>
                    <a:pt x="101" y="116"/>
                    <a:pt x="128" y="143"/>
                    <a:pt x="162" y="143"/>
                  </a:cubicBezTo>
                  <a:cubicBezTo>
                    <a:pt x="175" y="143"/>
                    <a:pt x="187" y="138"/>
                    <a:pt x="196" y="132"/>
                  </a:cubicBezTo>
                  <a:cubicBezTo>
                    <a:pt x="196" y="155"/>
                    <a:pt x="196" y="155"/>
                    <a:pt x="196" y="155"/>
                  </a:cubicBezTo>
                  <a:cubicBezTo>
                    <a:pt x="336" y="155"/>
                    <a:pt x="336" y="155"/>
                    <a:pt x="336" y="155"/>
                  </a:cubicBezTo>
                  <a:cubicBezTo>
                    <a:pt x="336" y="124"/>
                    <a:pt x="336" y="124"/>
                    <a:pt x="336" y="124"/>
                  </a:cubicBezTo>
                  <a:lnTo>
                    <a:pt x="426" y="124"/>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grpSp>
        <p:nvGrpSpPr>
          <p:cNvPr id="12" name="Group 11"/>
          <p:cNvGrpSpPr/>
          <p:nvPr/>
        </p:nvGrpSpPr>
        <p:grpSpPr>
          <a:xfrm>
            <a:off x="6728089" y="1212602"/>
            <a:ext cx="4897832" cy="4169639"/>
            <a:chOff x="6864788" y="1235831"/>
            <a:chExt cx="4997345" cy="4254357"/>
          </a:xfrm>
        </p:grpSpPr>
        <p:grpSp>
          <p:nvGrpSpPr>
            <p:cNvPr id="44" name="Group 43"/>
            <p:cNvGrpSpPr/>
            <p:nvPr/>
          </p:nvGrpSpPr>
          <p:grpSpPr>
            <a:xfrm>
              <a:off x="8322903" y="1235831"/>
              <a:ext cx="3311320" cy="968115"/>
              <a:chOff x="6621400" y="1260137"/>
              <a:chExt cx="5695750" cy="1577381"/>
            </a:xfrm>
          </p:grpSpPr>
          <p:pic>
            <p:nvPicPr>
              <p:cNvPr id="81" name="Picture 2" descr="https://mediabank.partners.extranet.microsoft.com/Assets/Active/M-Q/Microsoft_.NET/Microsoft_NET_ADO_.NET/Logos+Logotypes/NET-ADO_bL.png"/>
              <p:cNvPicPr>
                <a:picLocks noChangeAspect="1" noChangeArrowheads="1"/>
              </p:cNvPicPr>
              <p:nvPr/>
            </p:nvPicPr>
            <p:blipFill>
              <a:blip r:embed="rId3" cstate="print">
                <a:alphaModFix/>
                <a:duotone>
                  <a:prstClr val="black"/>
                  <a:schemeClr val="tx1">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Lst>
              </a:blip>
              <a:srcRect r="31488"/>
              <a:stretch>
                <a:fillRect/>
              </a:stretch>
            </p:blipFill>
            <p:spPr bwMode="auto">
              <a:xfrm>
                <a:off x="6718704" y="1361491"/>
                <a:ext cx="2362777" cy="682881"/>
              </a:xfrm>
              <a:prstGeom prst="rect">
                <a:avLst/>
              </a:prstGeom>
              <a:noFill/>
            </p:spPr>
          </p:pic>
          <p:pic>
            <p:nvPicPr>
              <p:cNvPr id="82" name="Picture 4" descr="http://www.jbase.com/new/products/images/java.png"/>
              <p:cNvPicPr>
                <a:picLocks noChangeAspect="1" noChangeArrowheads="1"/>
              </p:cNvPicPr>
              <p:nvPr/>
            </p:nvPicPr>
            <p:blipFill>
              <a:blip r:embed="rId5" cstate="print">
                <a:duotone>
                  <a:prstClr val="black"/>
                  <a:schemeClr val="tx1">
                    <a:tint val="45000"/>
                    <a:satMod val="400000"/>
                  </a:schemeClr>
                </a:duotone>
                <a:extLst>
                  <a:ext uri="{BEBA8EAE-BF5A-486C-A8C5-ECC9F3942E4B}">
                    <a14:imgProps xmlns:a14="http://schemas.microsoft.com/office/drawing/2010/main">
                      <a14:imgLayer r:embed="rId6">
                        <a14:imgEffect>
                          <a14:brightnessContrast bright="-100000"/>
                        </a14:imgEffect>
                      </a14:imgLayer>
                    </a14:imgProps>
                  </a:ext>
                </a:extLst>
              </a:blip>
              <a:srcRect/>
              <a:stretch>
                <a:fillRect/>
              </a:stretch>
            </p:blipFill>
            <p:spPr bwMode="auto">
              <a:xfrm>
                <a:off x="11483714" y="1260137"/>
                <a:ext cx="833436" cy="1555036"/>
              </a:xfrm>
              <a:prstGeom prst="rect">
                <a:avLst/>
              </a:prstGeom>
              <a:noFill/>
            </p:spPr>
          </p:pic>
          <p:pic>
            <p:nvPicPr>
              <p:cNvPr id="83" name="Picture 82" descr="PHP.png"/>
              <p:cNvPicPr>
                <a:picLocks noChangeAspect="1"/>
              </p:cNvPicPr>
              <p:nvPr/>
            </p:nvPicPr>
            <p:blipFill>
              <a:blip r:embed="rId7" cstate="print">
                <a:duotone>
                  <a:prstClr val="black"/>
                  <a:schemeClr val="tx1">
                    <a:tint val="45000"/>
                    <a:satMod val="400000"/>
                  </a:schemeClr>
                </a:duotone>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9606405" y="1432173"/>
                <a:ext cx="1180078" cy="620645"/>
              </a:xfrm>
              <a:prstGeom prst="rect">
                <a:avLst/>
              </a:prstGeom>
              <a:noFill/>
            </p:spPr>
          </p:pic>
          <p:pic>
            <p:nvPicPr>
              <p:cNvPr id="84" name="Picture 83"/>
              <p:cNvPicPr>
                <a:picLocks noChangeAspect="1"/>
              </p:cNvPicPr>
              <p:nvPr/>
            </p:nvPicPr>
            <p:blipFill>
              <a:blip r:embed="rId9" cstate="print">
                <a:duotone>
                  <a:prstClr val="black"/>
                  <a:schemeClr val="tx1">
                    <a:tint val="45000"/>
                    <a:satMod val="400000"/>
                  </a:schemeClr>
                </a:duotone>
                <a:extLst>
                  <a:ext uri="{BEBA8EAE-BF5A-486C-A8C5-ECC9F3942E4B}">
                    <a14:imgProps xmlns:a14="http://schemas.microsoft.com/office/drawing/2010/main">
                      <a14:imgLayer r:embed="rId10">
                        <a14:imgEffect>
                          <a14:colorTemperature colorTemp="10900"/>
                        </a14:imgEffect>
                        <a14:imgEffect>
                          <a14:saturation sat="4000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21400" y="2302711"/>
                <a:ext cx="1946761" cy="514634"/>
              </a:xfrm>
              <a:prstGeom prst="rect">
                <a:avLst/>
              </a:prstGeom>
            </p:spPr>
          </p:pic>
          <p:pic>
            <p:nvPicPr>
              <p:cNvPr id="85" name="Picture 84"/>
              <p:cNvPicPr>
                <a:picLocks noChangeAspect="1"/>
              </p:cNvPicPr>
              <p:nvPr/>
            </p:nvPicPr>
            <p:blipFill>
              <a:blip r:embed="rId11">
                <a:duotone>
                  <a:prstClr val="black"/>
                  <a:schemeClr val="tx1">
                    <a:tint val="45000"/>
                    <a:satMod val="400000"/>
                  </a:schemeClr>
                </a:duotone>
                <a:lum bright="-100000"/>
              </a:blip>
              <a:stretch>
                <a:fillRect/>
              </a:stretch>
            </p:blipFill>
            <p:spPr>
              <a:xfrm>
                <a:off x="9152678" y="2385470"/>
                <a:ext cx="1840745" cy="452048"/>
              </a:xfrm>
              <a:prstGeom prst="rect">
                <a:avLst/>
              </a:prstGeom>
            </p:spPr>
          </p:pic>
        </p:grpSp>
        <p:grpSp>
          <p:nvGrpSpPr>
            <p:cNvPr id="9" name="Group 8"/>
            <p:cNvGrpSpPr/>
            <p:nvPr/>
          </p:nvGrpSpPr>
          <p:grpSpPr>
            <a:xfrm>
              <a:off x="8781196" y="4810762"/>
              <a:ext cx="1928351" cy="679426"/>
              <a:chOff x="8781196" y="4810762"/>
              <a:chExt cx="1928351" cy="679426"/>
            </a:xfrm>
          </p:grpSpPr>
          <p:grpSp>
            <p:nvGrpSpPr>
              <p:cNvPr id="45" name="Group 44"/>
              <p:cNvGrpSpPr/>
              <p:nvPr/>
            </p:nvGrpSpPr>
            <p:grpSpPr>
              <a:xfrm>
                <a:off x="8781196" y="4827520"/>
                <a:ext cx="668856" cy="617542"/>
                <a:chOff x="7110684" y="4142550"/>
                <a:chExt cx="552708" cy="552708"/>
              </a:xfrm>
              <a:solidFill>
                <a:srgbClr val="000000"/>
              </a:solidFill>
            </p:grpSpPr>
            <p:sp>
              <p:nvSpPr>
                <p:cNvPr id="77" name="Freeform 12"/>
                <p:cNvSpPr>
                  <a:spLocks/>
                </p:cNvSpPr>
                <p:nvPr/>
              </p:nvSpPr>
              <p:spPr bwMode="auto">
                <a:xfrm>
                  <a:off x="7355732" y="4142550"/>
                  <a:ext cx="307660" cy="271766"/>
                </a:xfrm>
                <a:custGeom>
                  <a:avLst/>
                  <a:gdLst>
                    <a:gd name="T0" fmla="*/ 0 w 1140"/>
                    <a:gd name="T1" fmla="*/ 1007 h 1007"/>
                    <a:gd name="T2" fmla="*/ 1140 w 1140"/>
                    <a:gd name="T3" fmla="*/ 1007 h 1007"/>
                    <a:gd name="T4" fmla="*/ 1140 w 1140"/>
                    <a:gd name="T5" fmla="*/ 0 h 1007"/>
                    <a:gd name="T6" fmla="*/ 0 w 1140"/>
                    <a:gd name="T7" fmla="*/ 161 h 1007"/>
                    <a:gd name="T8" fmla="*/ 0 w 1140"/>
                    <a:gd name="T9" fmla="*/ 1007 h 1007"/>
                  </a:gdLst>
                  <a:ahLst/>
                  <a:cxnLst>
                    <a:cxn ang="0">
                      <a:pos x="T0" y="T1"/>
                    </a:cxn>
                    <a:cxn ang="0">
                      <a:pos x="T2" y="T3"/>
                    </a:cxn>
                    <a:cxn ang="0">
                      <a:pos x="T4" y="T5"/>
                    </a:cxn>
                    <a:cxn ang="0">
                      <a:pos x="T6" y="T7"/>
                    </a:cxn>
                    <a:cxn ang="0">
                      <a:pos x="T8" y="T9"/>
                    </a:cxn>
                  </a:cxnLst>
                  <a:rect l="0" t="0" r="r" b="b"/>
                  <a:pathLst>
                    <a:path w="1140" h="1007">
                      <a:moveTo>
                        <a:pt x="0" y="1007"/>
                      </a:moveTo>
                      <a:lnTo>
                        <a:pt x="1140" y="1007"/>
                      </a:lnTo>
                      <a:lnTo>
                        <a:pt x="1140" y="0"/>
                      </a:lnTo>
                      <a:lnTo>
                        <a:pt x="0" y="161"/>
                      </a:lnTo>
                      <a:lnTo>
                        <a:pt x="0" y="1007"/>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8" name="Freeform 13"/>
                <p:cNvSpPr>
                  <a:spLocks/>
                </p:cNvSpPr>
                <p:nvPr/>
              </p:nvSpPr>
              <p:spPr bwMode="auto">
                <a:xfrm>
                  <a:off x="7110684" y="4187350"/>
                  <a:ext cx="235333" cy="226967"/>
                </a:xfrm>
                <a:custGeom>
                  <a:avLst/>
                  <a:gdLst>
                    <a:gd name="T0" fmla="*/ 872 w 872"/>
                    <a:gd name="T1" fmla="*/ 841 h 841"/>
                    <a:gd name="T2" fmla="*/ 872 w 872"/>
                    <a:gd name="T3" fmla="*/ 0 h 841"/>
                    <a:gd name="T4" fmla="*/ 0 w 872"/>
                    <a:gd name="T5" fmla="*/ 121 h 841"/>
                    <a:gd name="T6" fmla="*/ 0 w 872"/>
                    <a:gd name="T7" fmla="*/ 841 h 841"/>
                    <a:gd name="T8" fmla="*/ 872 w 872"/>
                    <a:gd name="T9" fmla="*/ 841 h 841"/>
                  </a:gdLst>
                  <a:ahLst/>
                  <a:cxnLst>
                    <a:cxn ang="0">
                      <a:pos x="T0" y="T1"/>
                    </a:cxn>
                    <a:cxn ang="0">
                      <a:pos x="T2" y="T3"/>
                    </a:cxn>
                    <a:cxn ang="0">
                      <a:pos x="T4" y="T5"/>
                    </a:cxn>
                    <a:cxn ang="0">
                      <a:pos x="T6" y="T7"/>
                    </a:cxn>
                    <a:cxn ang="0">
                      <a:pos x="T8" y="T9"/>
                    </a:cxn>
                  </a:cxnLst>
                  <a:rect l="0" t="0" r="r" b="b"/>
                  <a:pathLst>
                    <a:path w="872" h="841">
                      <a:moveTo>
                        <a:pt x="872" y="841"/>
                      </a:moveTo>
                      <a:lnTo>
                        <a:pt x="872" y="0"/>
                      </a:lnTo>
                      <a:lnTo>
                        <a:pt x="0" y="121"/>
                      </a:lnTo>
                      <a:lnTo>
                        <a:pt x="0" y="841"/>
                      </a:lnTo>
                      <a:lnTo>
                        <a:pt x="872" y="841"/>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79" name="Freeform 14"/>
                <p:cNvSpPr>
                  <a:spLocks/>
                </p:cNvSpPr>
                <p:nvPr/>
              </p:nvSpPr>
              <p:spPr bwMode="auto">
                <a:xfrm>
                  <a:off x="7355732" y="4424032"/>
                  <a:ext cx="307660" cy="271226"/>
                </a:xfrm>
                <a:custGeom>
                  <a:avLst/>
                  <a:gdLst>
                    <a:gd name="T0" fmla="*/ 0 w 1140"/>
                    <a:gd name="T1" fmla="*/ 0 h 1005"/>
                    <a:gd name="T2" fmla="*/ 0 w 1140"/>
                    <a:gd name="T3" fmla="*/ 846 h 1005"/>
                    <a:gd name="T4" fmla="*/ 1140 w 1140"/>
                    <a:gd name="T5" fmla="*/ 1005 h 1005"/>
                    <a:gd name="T6" fmla="*/ 1140 w 1140"/>
                    <a:gd name="T7" fmla="*/ 0 h 1005"/>
                    <a:gd name="T8" fmla="*/ 0 w 1140"/>
                    <a:gd name="T9" fmla="*/ 0 h 1005"/>
                  </a:gdLst>
                  <a:ahLst/>
                  <a:cxnLst>
                    <a:cxn ang="0">
                      <a:pos x="T0" y="T1"/>
                    </a:cxn>
                    <a:cxn ang="0">
                      <a:pos x="T2" y="T3"/>
                    </a:cxn>
                    <a:cxn ang="0">
                      <a:pos x="T4" y="T5"/>
                    </a:cxn>
                    <a:cxn ang="0">
                      <a:pos x="T6" y="T7"/>
                    </a:cxn>
                    <a:cxn ang="0">
                      <a:pos x="T8" y="T9"/>
                    </a:cxn>
                  </a:cxnLst>
                  <a:rect l="0" t="0" r="r" b="b"/>
                  <a:pathLst>
                    <a:path w="1140" h="1005">
                      <a:moveTo>
                        <a:pt x="0" y="0"/>
                      </a:moveTo>
                      <a:lnTo>
                        <a:pt x="0" y="846"/>
                      </a:lnTo>
                      <a:lnTo>
                        <a:pt x="1140" y="1005"/>
                      </a:lnTo>
                      <a:lnTo>
                        <a:pt x="1140" y="0"/>
                      </a:lnTo>
                      <a:lnTo>
                        <a:pt x="0" y="0"/>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sp>
              <p:nvSpPr>
                <p:cNvPr id="80" name="Freeform 15"/>
                <p:cNvSpPr>
                  <a:spLocks/>
                </p:cNvSpPr>
                <p:nvPr/>
              </p:nvSpPr>
              <p:spPr bwMode="auto">
                <a:xfrm>
                  <a:off x="7110684" y="4424032"/>
                  <a:ext cx="235333" cy="226967"/>
                </a:xfrm>
                <a:custGeom>
                  <a:avLst/>
                  <a:gdLst>
                    <a:gd name="T0" fmla="*/ 872 w 872"/>
                    <a:gd name="T1" fmla="*/ 0 h 841"/>
                    <a:gd name="T2" fmla="*/ 0 w 872"/>
                    <a:gd name="T3" fmla="*/ 0 h 841"/>
                    <a:gd name="T4" fmla="*/ 0 w 872"/>
                    <a:gd name="T5" fmla="*/ 720 h 841"/>
                    <a:gd name="T6" fmla="*/ 872 w 872"/>
                    <a:gd name="T7" fmla="*/ 841 h 841"/>
                    <a:gd name="T8" fmla="*/ 872 w 872"/>
                    <a:gd name="T9" fmla="*/ 0 h 841"/>
                  </a:gdLst>
                  <a:ahLst/>
                  <a:cxnLst>
                    <a:cxn ang="0">
                      <a:pos x="T0" y="T1"/>
                    </a:cxn>
                    <a:cxn ang="0">
                      <a:pos x="T2" y="T3"/>
                    </a:cxn>
                    <a:cxn ang="0">
                      <a:pos x="T4" y="T5"/>
                    </a:cxn>
                    <a:cxn ang="0">
                      <a:pos x="T6" y="T7"/>
                    </a:cxn>
                    <a:cxn ang="0">
                      <a:pos x="T8" y="T9"/>
                    </a:cxn>
                  </a:cxnLst>
                  <a:rect l="0" t="0" r="r" b="b"/>
                  <a:pathLst>
                    <a:path w="872" h="841">
                      <a:moveTo>
                        <a:pt x="872" y="0"/>
                      </a:moveTo>
                      <a:lnTo>
                        <a:pt x="0" y="0"/>
                      </a:lnTo>
                      <a:lnTo>
                        <a:pt x="0" y="720"/>
                      </a:lnTo>
                      <a:lnTo>
                        <a:pt x="872" y="841"/>
                      </a:lnTo>
                      <a:lnTo>
                        <a:pt x="872" y="0"/>
                      </a:lnTo>
                      <a:close/>
                    </a:path>
                  </a:pathLst>
                </a:custGeom>
                <a:grpFill/>
                <a:ln>
                  <a:noFill/>
                </a:ln>
              </p:spPr>
              <p:txBody>
                <a:bodyPr vert="horz" wrap="square" lIns="89619" tIns="44810" rIns="89619" bIns="44810" numCol="1" anchor="t" anchorCtr="0" compatLnSpc="1">
                  <a:prstTxWarp prst="textNoShape">
                    <a:avLst/>
                  </a:prstTxWarp>
                </a:bodyPr>
                <a:lstStyle/>
                <a:p>
                  <a:pPr defTabSz="913946"/>
                  <a:endParaRPr lang="en-US" sz="1764">
                    <a:solidFill>
                      <a:srgbClr val="505050"/>
                    </a:solidFill>
                  </a:endParaRPr>
                </a:p>
              </p:txBody>
            </p:sp>
          </p:grpSp>
          <p:sp>
            <p:nvSpPr>
              <p:cNvPr id="51" name="Freeform 6"/>
              <p:cNvSpPr>
                <a:spLocks noEditPoints="1"/>
              </p:cNvSpPr>
              <p:nvPr/>
            </p:nvSpPr>
            <p:spPr bwMode="auto">
              <a:xfrm>
                <a:off x="10065682" y="4810762"/>
                <a:ext cx="643865" cy="679426"/>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grpSp>
        <p:cxnSp>
          <p:nvCxnSpPr>
            <p:cNvPr id="52" name="Straight Connector 51"/>
            <p:cNvCxnSpPr/>
            <p:nvPr/>
          </p:nvCxnSpPr>
          <p:spPr>
            <a:xfrm>
              <a:off x="7061533" y="3987986"/>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grpSp>
          <p:nvGrpSpPr>
            <p:cNvPr id="10" name="Group 9"/>
            <p:cNvGrpSpPr/>
            <p:nvPr/>
          </p:nvGrpSpPr>
          <p:grpSpPr>
            <a:xfrm>
              <a:off x="8285340" y="4130166"/>
              <a:ext cx="3164952" cy="357743"/>
              <a:chOff x="8285340" y="4130166"/>
              <a:chExt cx="3164952" cy="357743"/>
            </a:xfrm>
          </p:grpSpPr>
          <p:pic>
            <p:nvPicPr>
              <p:cNvPr id="53" name="Picture 52"/>
              <p:cNvPicPr>
                <a:picLocks noChangeAspect="1"/>
              </p:cNvPicPr>
              <p:nvPr/>
            </p:nvPicPr>
            <p:blipFill>
              <a:blip r:embed="rId12" cstate="print">
                <a:biLevel thresh="50000"/>
                <a:extLst>
                  <a:ext uri="{BEBA8EAE-BF5A-486C-A8C5-ECC9F3942E4B}">
                    <a14:imgProps xmlns:a14="http://schemas.microsoft.com/office/drawing/2010/main">
                      <a14:imgLayer r:embed="rId13">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285340" y="4130166"/>
                <a:ext cx="1411580" cy="349803"/>
              </a:xfrm>
              <a:prstGeom prst="rect">
                <a:avLst/>
              </a:prstGeom>
            </p:spPr>
          </p:pic>
          <p:pic>
            <p:nvPicPr>
              <p:cNvPr id="54" name="Picture 2" descr="https://encrypted-tbn1.gstatic.com/images?q=tbn:ANd9GcSU4_TkMLpE3Fd8IzUzpdhHuyuUHMZj1NQSvjo-kBjZLpJnpc_Uxg"/>
              <p:cNvPicPr>
                <a:picLocks noChangeAspect="1" noChangeArrowheads="1"/>
              </p:cNvPicPr>
              <p:nvPr/>
            </p:nvPicPr>
            <p:blipFill>
              <a:blip r:embed="rId14" cstate="print">
                <a:biLevel thresh="25000"/>
                <a:extLst>
                  <a:ext uri="{BEBA8EAE-BF5A-486C-A8C5-ECC9F3942E4B}">
                    <a14:imgProps xmlns:a14="http://schemas.microsoft.com/office/drawing/2010/main">
                      <a14:imgLayer r:embed="rId15">
                        <a14:imgEffect>
                          <a14:backgroundRemoval t="0" b="99083" l="0" r="100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982474" y="4150046"/>
                <a:ext cx="1467818" cy="337863"/>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9" name="Straight Connector 58"/>
            <p:cNvCxnSpPr/>
            <p:nvPr/>
          </p:nvCxnSpPr>
          <p:spPr>
            <a:xfrm>
              <a:off x="7061533" y="3107074"/>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061533" y="4627399"/>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7061533" y="2279725"/>
              <a:ext cx="4800600" cy="1"/>
            </a:xfrm>
            <a:prstGeom prst="line">
              <a:avLst/>
            </a:prstGeom>
            <a:ln w="12700">
              <a:solidFill>
                <a:schemeClr val="bg2"/>
              </a:solidFill>
              <a:prstDash val="dash"/>
              <a:headEnd type="none"/>
              <a:tailEnd type="none"/>
            </a:ln>
          </p:spPr>
          <p:style>
            <a:lnRef idx="1">
              <a:schemeClr val="dk1"/>
            </a:lnRef>
            <a:fillRef idx="0">
              <a:schemeClr val="dk1"/>
            </a:fillRef>
            <a:effectRef idx="0">
              <a:schemeClr val="dk1"/>
            </a:effectRef>
            <a:fontRef idx="minor">
              <a:schemeClr val="tx1"/>
            </a:fontRef>
          </p:style>
        </p:cxnSp>
        <p:sp>
          <p:nvSpPr>
            <p:cNvPr id="66" name="TextBox 65"/>
            <p:cNvSpPr txBox="1"/>
            <p:nvPr/>
          </p:nvSpPr>
          <p:spPr>
            <a:xfrm>
              <a:off x="6864788" y="1257384"/>
              <a:ext cx="1060227"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Languages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67" name="TextBox 66"/>
            <p:cNvSpPr txBox="1"/>
            <p:nvPr/>
          </p:nvSpPr>
          <p:spPr>
            <a:xfrm>
              <a:off x="6864788" y="2301604"/>
              <a:ext cx="1448564" cy="461665"/>
            </a:xfrm>
            <a:prstGeom prst="rect">
              <a:avLst/>
            </a:prstGeom>
            <a:noFill/>
          </p:spPr>
          <p:txBody>
            <a:bodyPr wrap="squar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CMS</a:t>
              </a:r>
            </a:p>
          </p:txBody>
        </p:sp>
        <p:sp>
          <p:nvSpPr>
            <p:cNvPr id="68" name="TextBox 67"/>
            <p:cNvSpPr txBox="1"/>
            <p:nvPr/>
          </p:nvSpPr>
          <p:spPr>
            <a:xfrm>
              <a:off x="6864788" y="3101042"/>
              <a:ext cx="855042"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Devices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69" name="TextBox 68"/>
            <p:cNvSpPr txBox="1"/>
            <p:nvPr/>
          </p:nvSpPr>
          <p:spPr>
            <a:xfrm>
              <a:off x="6864788" y="3987986"/>
              <a:ext cx="1023165" cy="461665"/>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Databases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sp>
          <p:nvSpPr>
            <p:cNvPr id="70" name="TextBox 69"/>
            <p:cNvSpPr txBox="1"/>
            <p:nvPr/>
          </p:nvSpPr>
          <p:spPr>
            <a:xfrm>
              <a:off x="6864788" y="4640499"/>
              <a:ext cx="1020151" cy="627864"/>
            </a:xfrm>
            <a:prstGeom prst="rect">
              <a:avLst/>
            </a:prstGeom>
            <a:noFill/>
          </p:spPr>
          <p:txBody>
            <a:bodyPr wrap="none" lIns="179238" tIns="143391" rIns="179238" bIns="143391" rtlCol="0">
              <a:spAutoFit/>
            </a:bodyPr>
            <a:lstStyle/>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Operating</a:t>
              </a:r>
            </a:p>
            <a:p>
              <a:pPr defTabSz="913946">
                <a:lnSpc>
                  <a:spcPct val="90000"/>
                </a:lnSpc>
              </a:pPr>
              <a:r>
                <a:rPr lang="en-US" sz="1176"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Systems</a:t>
              </a:r>
              <a:endParaRPr lang="en-US" sz="1764" spc="-49"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p:txBody>
        </p:sp>
        <p:grpSp>
          <p:nvGrpSpPr>
            <p:cNvPr id="7" name="Group 6"/>
            <p:cNvGrpSpPr/>
            <p:nvPr/>
          </p:nvGrpSpPr>
          <p:grpSpPr>
            <a:xfrm>
              <a:off x="8580876" y="2362652"/>
              <a:ext cx="2502978" cy="647856"/>
              <a:chOff x="8580876" y="2315027"/>
              <a:chExt cx="2502978" cy="647856"/>
            </a:xfrm>
          </p:grpSpPr>
          <p:pic>
            <p:nvPicPr>
              <p:cNvPr id="71" name="Picture 10" descr="https://encrypted-tbn3.gstatic.com/images?q=tbn:ANd9GcQgAB8I4GUYPGAuHqEufTpFML_JWZior9mwUJP3P5Tro4I_bcL5"/>
              <p:cNvPicPr>
                <a:picLocks noChangeAspect="1" noChangeArrowheads="1"/>
              </p:cNvPicPr>
              <p:nvPr/>
            </p:nvPicPr>
            <p:blipFill>
              <a:blip r:embed="rId16" cstate="print">
                <a:biLevel thresh="50000"/>
                <a:extLst>
                  <a:ext uri="{BEBA8EAE-BF5A-486C-A8C5-ECC9F3942E4B}">
                    <a14:imgProps xmlns:a14="http://schemas.microsoft.com/office/drawing/2010/main">
                      <a14:imgLayer r:embed="rId17">
                        <a14:imgEffect>
                          <a14:backgroundRemoval t="0" b="100000" l="0" r="100000">
                            <a14:foregroundMark x1="14222" y1="48889" x2="16000" y2="67556"/>
                            <a14:foregroundMark x1="44889" y1="64444" x2="51556" y2="84444"/>
                            <a14:foregroundMark x1="84444" y1="52000" x2="86667" y2="71556"/>
                            <a14:foregroundMark x1="67556" y1="4444" x2="73333" y2="9333"/>
                          </a14:backgroundRemoval>
                        </a14:imgEffect>
                      </a14:imgLayer>
                    </a14:imgProps>
                  </a:ext>
                  <a:ext uri="{28A0092B-C50C-407E-A947-70E740481C1C}">
                    <a14:useLocalDpi xmlns:a14="http://schemas.microsoft.com/office/drawing/2010/main" val="0"/>
                  </a:ext>
                </a:extLst>
              </a:blip>
              <a:srcRect/>
              <a:stretch>
                <a:fillRect/>
              </a:stretch>
            </p:blipFill>
            <p:spPr bwMode="auto">
              <a:xfrm>
                <a:off x="8580876" y="2345399"/>
                <a:ext cx="620759" cy="5968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contrast="4000"/>
                        </a14:imgEffect>
                      </a14:imgLayer>
                    </a14:imgProps>
                  </a:ext>
                  <a:ext uri="{28A0092B-C50C-407E-A947-70E740481C1C}">
                    <a14:useLocalDpi xmlns:a14="http://schemas.microsoft.com/office/drawing/2010/main" val="0"/>
                  </a:ext>
                </a:extLst>
              </a:blip>
              <a:stretch>
                <a:fillRect/>
              </a:stretch>
            </p:blipFill>
            <p:spPr>
              <a:xfrm>
                <a:off x="9415834" y="2355505"/>
                <a:ext cx="851682" cy="607378"/>
              </a:xfrm>
              <a:prstGeom prst="rect">
                <a:avLst/>
              </a:prstGeom>
            </p:spPr>
          </p:pic>
          <p:grpSp>
            <p:nvGrpSpPr>
              <p:cNvPr id="5" name="Group 4"/>
              <p:cNvGrpSpPr/>
              <p:nvPr/>
            </p:nvGrpSpPr>
            <p:grpSpPr>
              <a:xfrm>
                <a:off x="10518154" y="2315027"/>
                <a:ext cx="565700" cy="647594"/>
                <a:chOff x="11227523" y="2315027"/>
                <a:chExt cx="565700" cy="647594"/>
              </a:xfrm>
            </p:grpSpPr>
            <p:pic>
              <p:nvPicPr>
                <p:cNvPr id="4" name="Picture 3"/>
                <p:cNvPicPr>
                  <a:picLocks noChangeAspect="1"/>
                </p:cNvPicPr>
                <p:nvPr/>
              </p:nvPicPr>
              <p:blipFill rotWithShape="1">
                <a:blip r:embed="rId20" cstate="print">
                  <a:biLevel thresh="50000"/>
                  <a:extLst>
                    <a:ext uri="{28A0092B-C50C-407E-A947-70E740481C1C}">
                      <a14:useLocalDpi xmlns:a14="http://schemas.microsoft.com/office/drawing/2010/main" val="0"/>
                    </a:ext>
                  </a:extLst>
                </a:blip>
                <a:srcRect b="28892"/>
                <a:stretch/>
              </p:blipFill>
              <p:spPr>
                <a:xfrm>
                  <a:off x="11227523" y="2315027"/>
                  <a:ext cx="563134" cy="485323"/>
                </a:xfrm>
                <a:prstGeom prst="rect">
                  <a:avLst/>
                </a:prstGeom>
              </p:spPr>
            </p:pic>
            <p:pic>
              <p:nvPicPr>
                <p:cNvPr id="116" name="Picture 115"/>
                <p:cNvPicPr>
                  <a:picLocks noChangeAspect="1"/>
                </p:cNvPicPr>
                <p:nvPr/>
              </p:nvPicPr>
              <p:blipFill rotWithShape="1">
                <a:blip r:embed="rId20" cstate="print">
                  <a:biLevel thresh="50000"/>
                  <a:extLst>
                    <a:ext uri="{28A0092B-C50C-407E-A947-70E740481C1C}">
                      <a14:useLocalDpi xmlns:a14="http://schemas.microsoft.com/office/drawing/2010/main" val="0"/>
                    </a:ext>
                  </a:extLst>
                </a:blip>
                <a:srcRect t="73899"/>
                <a:stretch/>
              </p:blipFill>
              <p:spPr>
                <a:xfrm>
                  <a:off x="11230089" y="2784475"/>
                  <a:ext cx="563134" cy="178146"/>
                </a:xfrm>
                <a:prstGeom prst="rect">
                  <a:avLst/>
                </a:prstGeom>
              </p:spPr>
            </p:pic>
          </p:grpSp>
        </p:grpSp>
        <p:grpSp>
          <p:nvGrpSpPr>
            <p:cNvPr id="8" name="Group 7"/>
            <p:cNvGrpSpPr/>
            <p:nvPr/>
          </p:nvGrpSpPr>
          <p:grpSpPr>
            <a:xfrm>
              <a:off x="8619647" y="3223400"/>
              <a:ext cx="2377226" cy="672139"/>
              <a:chOff x="8619647" y="3223400"/>
              <a:chExt cx="2377226" cy="672139"/>
            </a:xfrm>
          </p:grpSpPr>
          <p:pic>
            <p:nvPicPr>
              <p:cNvPr id="75" name="Picture 7"/>
              <p:cNvPicPr>
                <a:picLocks noChangeAspect="1" noChangeArrowheads="1"/>
              </p:cNvPicPr>
              <p:nvPr/>
            </p:nvPicPr>
            <p:blipFill>
              <a:blip r:embed="rId21" cstate="print">
                <a:biLevel thresh="75000"/>
                <a:extLst>
                  <a:ext uri="{28A0092B-C50C-407E-A947-70E740481C1C}">
                    <a14:useLocalDpi xmlns:a14="http://schemas.microsoft.com/office/drawing/2010/main" val="0"/>
                  </a:ext>
                </a:extLst>
              </a:blip>
              <a:srcRect/>
              <a:stretch>
                <a:fillRect/>
              </a:stretch>
            </p:blipFill>
            <p:spPr bwMode="auto">
              <a:xfrm>
                <a:off x="9666287" y="3223400"/>
                <a:ext cx="406934" cy="664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8"/>
              <p:cNvPicPr>
                <a:picLocks noChangeAspect="1" noChangeArrowheads="1"/>
              </p:cNvPicPr>
              <p:nvPr/>
            </p:nvPicPr>
            <p:blipFill>
              <a:blip r:embed="rId22" cstate="print">
                <a:biLevel thresh="50000"/>
                <a:extLst>
                  <a:ext uri="{28A0092B-C50C-407E-A947-70E740481C1C}">
                    <a14:useLocalDpi xmlns:a14="http://schemas.microsoft.com/office/drawing/2010/main" val="0"/>
                  </a:ext>
                </a:extLst>
              </a:blip>
              <a:srcRect/>
              <a:stretch>
                <a:fillRect/>
              </a:stretch>
            </p:blipFill>
            <p:spPr bwMode="auto">
              <a:xfrm>
                <a:off x="10608448" y="3227883"/>
                <a:ext cx="388425" cy="66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 name="Picture 14"/>
              <p:cNvPicPr>
                <a:picLocks noChangeAspect="1" noChangeArrowheads="1"/>
              </p:cNvPicPr>
              <p:nvPr/>
            </p:nvPicPr>
            <p:blipFill>
              <a:blip r:embed="rId23" cstate="print">
                <a:biLevel thresh="75000"/>
                <a:extLst>
                  <a:ext uri="{28A0092B-C50C-407E-A947-70E740481C1C}">
                    <a14:useLocalDpi xmlns:a14="http://schemas.microsoft.com/office/drawing/2010/main" val="0"/>
                  </a:ext>
                </a:extLst>
              </a:blip>
              <a:srcRect/>
              <a:stretch>
                <a:fillRect/>
              </a:stretch>
            </p:blipFill>
            <p:spPr bwMode="auto">
              <a:xfrm>
                <a:off x="8619647" y="3231556"/>
                <a:ext cx="549095" cy="642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19" name="Rectangle 118"/>
          <p:cNvSpPr/>
          <p:nvPr/>
        </p:nvSpPr>
        <p:spPr bwMode="auto">
          <a:xfrm>
            <a:off x="3700015" y="3463"/>
            <a:ext cx="8488810" cy="1009444"/>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pPr>
            <a:endParaRPr lang="en-US" sz="1960" spc="-49" dirty="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2605708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accel="100000" fill="hold" nodeType="afterEffect">
                                  <p:stCondLst>
                                    <p:cond delay="0"/>
                                  </p:stCondLst>
                                  <p:childTnLst>
                                    <p:anim calcmode="lin" valueType="num">
                                      <p:cBhvr additive="base">
                                        <p:cTn id="6" dur="500"/>
                                        <p:tgtEl>
                                          <p:spTgt spid="27"/>
                                        </p:tgtEl>
                                        <p:attrNameLst>
                                          <p:attrName>ppt_x</p:attrName>
                                        </p:attrNameLst>
                                      </p:cBhvr>
                                      <p:tavLst>
                                        <p:tav tm="0">
                                          <p:val>
                                            <p:strVal val="ppt_x"/>
                                          </p:val>
                                        </p:tav>
                                        <p:tav tm="100000">
                                          <p:val>
                                            <p:strVal val="ppt_x"/>
                                          </p:val>
                                        </p:tav>
                                      </p:tavLst>
                                    </p:anim>
                                    <p:anim calcmode="lin" valueType="num">
                                      <p:cBhvr additive="base">
                                        <p:cTn id="7" dur="500"/>
                                        <p:tgtEl>
                                          <p:spTgt spid="27"/>
                                        </p:tgtEl>
                                        <p:attrNameLst>
                                          <p:attrName>ppt_y</p:attrName>
                                        </p:attrNameLst>
                                      </p:cBhvr>
                                      <p:tavLst>
                                        <p:tav tm="0">
                                          <p:val>
                                            <p:strVal val="ppt_y"/>
                                          </p:val>
                                        </p:tav>
                                        <p:tav tm="100000">
                                          <p:val>
                                            <p:strVal val="1+ppt_h/2"/>
                                          </p:val>
                                        </p:tav>
                                      </p:tavLst>
                                    </p:anim>
                                    <p:set>
                                      <p:cBhvr>
                                        <p:cTn id="8" dur="1" fill="hold">
                                          <p:stCondLst>
                                            <p:cond delay="499"/>
                                          </p:stCondLst>
                                        </p:cTn>
                                        <p:tgtEl>
                                          <p:spTgt spid="27"/>
                                        </p:tgtEl>
                                        <p:attrNameLst>
                                          <p:attrName>style.visibility</p:attrName>
                                        </p:attrNameLst>
                                      </p:cBhvr>
                                      <p:to>
                                        <p:strVal val="hidden"/>
                                      </p:to>
                                    </p:set>
                                  </p:childTnLst>
                                </p:cTn>
                              </p:par>
                            </p:childTnLst>
                          </p:cTn>
                        </p:par>
                        <p:par>
                          <p:cTn id="9" fill="hold">
                            <p:stCondLst>
                              <p:cond delay="500"/>
                            </p:stCondLst>
                            <p:childTnLst>
                              <p:par>
                                <p:cTn id="10" presetID="2" presetClass="entr" presetSubtype="1" decel="1000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00" fill="hold"/>
                                        <p:tgtEl>
                                          <p:spTgt spid="12"/>
                                        </p:tgtEl>
                                        <p:attrNameLst>
                                          <p:attrName>ppt_x</p:attrName>
                                        </p:attrNameLst>
                                      </p:cBhvr>
                                      <p:tavLst>
                                        <p:tav tm="0">
                                          <p:val>
                                            <p:strVal val="#ppt_x"/>
                                          </p:val>
                                        </p:tav>
                                        <p:tav tm="100000">
                                          <p:val>
                                            <p:strVal val="#ppt_x"/>
                                          </p:val>
                                        </p:tav>
                                      </p:tavLst>
                                    </p:anim>
                                    <p:anim calcmode="lin" valueType="num">
                                      <p:cBhvr additive="base">
                                        <p:cTn id="18" dur="7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p:cNvSpPr/>
          <p:nvPr/>
        </p:nvSpPr>
        <p:spPr bwMode="auto">
          <a:xfrm>
            <a:off x="10102792" y="2816027"/>
            <a:ext cx="1896461" cy="3327297"/>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600" dirty="0">
              <a:solidFill>
                <a:srgbClr val="505050"/>
              </a:solidFill>
            </a:endParaRPr>
          </a:p>
        </p:txBody>
      </p:sp>
      <p:sp>
        <p:nvSpPr>
          <p:cNvPr id="2" name="Title 1"/>
          <p:cNvSpPr>
            <a:spLocks noGrp="1"/>
          </p:cNvSpPr>
          <p:nvPr>
            <p:ph type="title"/>
          </p:nvPr>
        </p:nvSpPr>
        <p:spPr/>
        <p:txBody>
          <a:bodyPr/>
          <a:lstStyle/>
          <a:p>
            <a:r>
              <a:rPr lang="en-GB" sz="5400" dirty="0"/>
              <a:t>Manage using existing Tools</a:t>
            </a:r>
          </a:p>
        </p:txBody>
      </p:sp>
      <p:sp>
        <p:nvSpPr>
          <p:cNvPr id="68" name="TextBox 20"/>
          <p:cNvSpPr txBox="1"/>
          <p:nvPr/>
        </p:nvSpPr>
        <p:spPr>
          <a:xfrm>
            <a:off x="7281075" y="6195097"/>
            <a:ext cx="1790926"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Azure</a:t>
            </a:r>
            <a:endParaRPr lang="en-US" sz="2800" spc="-70" dirty="0">
              <a:gradFill>
                <a:gsLst>
                  <a:gs pos="100000">
                    <a:srgbClr val="00188F"/>
                  </a:gs>
                  <a:gs pos="0">
                    <a:srgbClr val="00188F"/>
                  </a:gs>
                </a:gsLst>
                <a:lin ang="5400000" scaled="0"/>
              </a:gradFill>
            </a:endParaRPr>
          </a:p>
        </p:txBody>
      </p:sp>
      <p:sp>
        <p:nvSpPr>
          <p:cNvPr id="69" name="Rectangle 68"/>
          <p:cNvSpPr/>
          <p:nvPr/>
        </p:nvSpPr>
        <p:spPr bwMode="auto">
          <a:xfrm>
            <a:off x="434132" y="1697933"/>
            <a:ext cx="6159065" cy="4401772"/>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sp>
        <p:nvSpPr>
          <p:cNvPr id="71" name="TextBox 69"/>
          <p:cNvSpPr txBox="1"/>
          <p:nvPr/>
        </p:nvSpPr>
        <p:spPr>
          <a:xfrm>
            <a:off x="447315" y="6189686"/>
            <a:ext cx="6337632"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err="1" smtClean="0">
                <a:gradFill>
                  <a:gsLst>
                    <a:gs pos="100000">
                      <a:srgbClr val="00188F"/>
                    </a:gs>
                    <a:gs pos="0">
                      <a:srgbClr val="00188F"/>
                    </a:gs>
                  </a:gsLst>
                  <a:lin ang="5400000" scaled="0"/>
                </a:gradFill>
              </a:rPr>
              <a:t>OnPrem</a:t>
            </a:r>
            <a:endParaRPr lang="en-US" sz="1959" spc="-70" dirty="0">
              <a:gradFill>
                <a:gsLst>
                  <a:gs pos="100000">
                    <a:srgbClr val="00188F"/>
                  </a:gs>
                  <a:gs pos="0">
                    <a:srgbClr val="00188F"/>
                  </a:gs>
                </a:gsLst>
                <a:lin ang="5400000" scaled="0"/>
              </a:gradFill>
            </a:endParaRPr>
          </a:p>
        </p:txBody>
      </p:sp>
      <p:sp>
        <p:nvSpPr>
          <p:cNvPr id="73" name="Rectangle 72"/>
          <p:cNvSpPr/>
          <p:nvPr/>
        </p:nvSpPr>
        <p:spPr bwMode="auto">
          <a:xfrm>
            <a:off x="7325468" y="2828686"/>
            <a:ext cx="2242275" cy="3314639"/>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89" name="Picture 8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6482221" y="2820161"/>
            <a:ext cx="914032" cy="914032"/>
          </a:xfrm>
          <a:prstGeom prst="rect">
            <a:avLst/>
          </a:prstGeom>
          <a:noFill/>
        </p:spPr>
      </p:pic>
      <p:sp>
        <p:nvSpPr>
          <p:cNvPr id="104" name="Freeform 103"/>
          <p:cNvSpPr>
            <a:spLocks noEditPoints="1"/>
          </p:cNvSpPr>
          <p:nvPr/>
        </p:nvSpPr>
        <p:spPr bwMode="black">
          <a:xfrm>
            <a:off x="4332901" y="3618100"/>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pic>
        <p:nvPicPr>
          <p:cNvPr id="99" name="Picture 98" descr="C:\Users\mflorida.REDMOND\AppData\Local\Microsoft\Windows\Temporary Internet Files\Content.Outlook\CJ3SCPD3\SysCnt12-ConfigMgr_h_rgb_r.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45043" y="4786572"/>
            <a:ext cx="1410357" cy="375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5" name="Freeform 104"/>
          <p:cNvSpPr>
            <a:spLocks noEditPoints="1"/>
          </p:cNvSpPr>
          <p:nvPr/>
        </p:nvSpPr>
        <p:spPr bwMode="black">
          <a:xfrm>
            <a:off x="758997"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106" name="TextBox 105"/>
          <p:cNvSpPr txBox="1"/>
          <p:nvPr/>
        </p:nvSpPr>
        <p:spPr>
          <a:xfrm>
            <a:off x="429812" y="5502666"/>
            <a:ext cx="1290729" cy="492443"/>
          </a:xfrm>
          <a:prstGeom prst="rect">
            <a:avLst/>
          </a:prstGeom>
          <a:noFill/>
        </p:spPr>
        <p:txBody>
          <a:bodyPr wrap="square" lIns="0" tIns="0" rIns="0" bIns="0" rtlCol="0">
            <a:spAutoFit/>
          </a:bodyPr>
          <a:lstStyle/>
          <a:p>
            <a:pPr algn="ctr" defTabSz="685593"/>
            <a:r>
              <a:rPr lang="en-US" sz="1600" spc="-53" dirty="0">
                <a:solidFill>
                  <a:schemeClr val="bg1"/>
                </a:solidFill>
              </a:rPr>
              <a:t>Windows Server </a:t>
            </a:r>
            <a:r>
              <a:rPr lang="en-US" sz="1600" spc="-53" dirty="0" smtClean="0">
                <a:solidFill>
                  <a:schemeClr val="bg1"/>
                </a:solidFill>
              </a:rPr>
              <a:t>2012</a:t>
            </a:r>
            <a:endParaRPr lang="en-US" sz="1600" spc="-53" dirty="0">
              <a:solidFill>
                <a:schemeClr val="bg1"/>
              </a:solidFill>
            </a:endParaRPr>
          </a:p>
        </p:txBody>
      </p:sp>
      <p:sp>
        <p:nvSpPr>
          <p:cNvPr id="111" name="TextBox 20"/>
          <p:cNvSpPr txBox="1"/>
          <p:nvPr/>
        </p:nvSpPr>
        <p:spPr>
          <a:xfrm>
            <a:off x="10102792" y="6195097"/>
            <a:ext cx="1896461"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Internet</a:t>
            </a:r>
            <a:endParaRPr lang="en-US" sz="2800" spc="-70" dirty="0">
              <a:gradFill>
                <a:gsLst>
                  <a:gs pos="100000">
                    <a:srgbClr val="00188F"/>
                  </a:gs>
                  <a:gs pos="0">
                    <a:srgbClr val="00188F"/>
                  </a:gs>
                </a:gsLst>
                <a:lin ang="5400000" scaled="0"/>
              </a:gradFill>
            </a:endParaRPr>
          </a:p>
        </p:txBody>
      </p:sp>
      <p:pic>
        <p:nvPicPr>
          <p:cNvPr id="138" name="Picture 13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08741" y="5547769"/>
            <a:ext cx="103479" cy="264875"/>
          </a:xfrm>
          <a:prstGeom prst="rect">
            <a:avLst/>
          </a:prstGeom>
          <a:noFill/>
        </p:spPr>
      </p:pic>
      <p:sp>
        <p:nvSpPr>
          <p:cNvPr id="139" name="TextBox 138"/>
          <p:cNvSpPr txBox="1"/>
          <p:nvPr/>
        </p:nvSpPr>
        <p:spPr>
          <a:xfrm>
            <a:off x="10513284" y="5587897"/>
            <a:ext cx="1446414" cy="246221"/>
          </a:xfrm>
          <a:prstGeom prst="rect">
            <a:avLst/>
          </a:prstGeom>
          <a:noFill/>
        </p:spPr>
        <p:txBody>
          <a:bodyPr wrap="square" lIns="0" tIns="0" rIns="0" bIns="0" rtlCol="0">
            <a:spAutoFit/>
          </a:bodyPr>
          <a:lstStyle/>
          <a:p>
            <a:pPr algn="ctr" defTabSz="685658"/>
            <a:r>
              <a:rPr lang="en-US" sz="1600" spc="-53" dirty="0">
                <a:solidFill>
                  <a:schemeClr val="bg1"/>
                </a:solidFill>
              </a:rPr>
              <a:t>Android</a:t>
            </a:r>
          </a:p>
        </p:txBody>
      </p:sp>
      <p:grpSp>
        <p:nvGrpSpPr>
          <p:cNvPr id="147" name="Group 146"/>
          <p:cNvGrpSpPr/>
          <p:nvPr/>
        </p:nvGrpSpPr>
        <p:grpSpPr bwMode="black">
          <a:xfrm>
            <a:off x="10299415" y="3857881"/>
            <a:ext cx="229760" cy="302080"/>
            <a:chOff x="2916435" y="3914152"/>
            <a:chExt cx="930763" cy="918513"/>
          </a:xfrm>
          <a:solidFill>
            <a:schemeClr val="bg2">
              <a:lumMod val="40000"/>
              <a:lumOff val="60000"/>
            </a:schemeClr>
          </a:solidFill>
        </p:grpSpPr>
        <p:pic>
          <p:nvPicPr>
            <p:cNvPr id="159" name="Picture 15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a:noFill/>
          </p:spPr>
        </p:pic>
        <p:sp>
          <p:nvSpPr>
            <p:cNvPr id="1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grpFill/>
            <a:extLst/>
          </p:spPr>
          <p:txBody>
            <a:bodyPr vert="horz" wrap="square" lIns="91416" tIns="45708" rIns="91416" bIns="45708" numCol="1" anchor="t" anchorCtr="0" compatLnSpc="1">
              <a:prstTxWarp prst="textNoShape">
                <a:avLst/>
              </a:prstTxWarp>
            </a:bodyPr>
            <a:lstStyle/>
            <a:p>
              <a:endParaRPr lang="en-US" sz="700" dirty="0">
                <a:solidFill>
                  <a:schemeClr val="bg2">
                    <a:lumMod val="40000"/>
                    <a:lumOff val="60000"/>
                  </a:schemeClr>
                </a:solidFill>
              </a:endParaRPr>
            </a:p>
          </p:txBody>
        </p:sp>
      </p:grpSp>
      <p:sp>
        <p:nvSpPr>
          <p:cNvPr id="148" name="Rounded Rectangle 6"/>
          <p:cNvSpPr/>
          <p:nvPr/>
        </p:nvSpPr>
        <p:spPr bwMode="black">
          <a:xfrm rot="16200000">
            <a:off x="10251621" y="295161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chemeClr val="bg2">
                  <a:lumMod val="40000"/>
                  <a:lumOff val="60000"/>
                </a:schemeClr>
              </a:solidFill>
              <a:latin typeface="Segoe Light" pitchFamily="34" charset="0"/>
            </a:endParaRPr>
          </a:p>
        </p:txBody>
      </p:sp>
      <p:sp>
        <p:nvSpPr>
          <p:cNvPr id="149" name="TextBox 148"/>
          <p:cNvSpPr txBox="1"/>
          <p:nvPr/>
        </p:nvSpPr>
        <p:spPr>
          <a:xfrm>
            <a:off x="10555649" y="3782873"/>
            <a:ext cx="1361684" cy="492443"/>
          </a:xfrm>
          <a:prstGeom prst="rect">
            <a:avLst/>
          </a:prstGeom>
          <a:noFill/>
        </p:spPr>
        <p:txBody>
          <a:bodyPr wrap="square" lIns="0" tIns="0" rIns="0" bIns="0" rtlCol="0">
            <a:spAutoFit/>
          </a:bodyPr>
          <a:lstStyle/>
          <a:p>
            <a:pPr algn="ctr" defTabSz="685658"/>
            <a:r>
              <a:rPr lang="en-US" sz="1600" spc="-53" dirty="0">
                <a:solidFill>
                  <a:schemeClr val="bg2">
                    <a:lumMod val="40000"/>
                    <a:lumOff val="60000"/>
                  </a:schemeClr>
                </a:solidFill>
              </a:rPr>
              <a:t>Windows Phone 8</a:t>
            </a:r>
          </a:p>
        </p:txBody>
      </p:sp>
      <p:sp>
        <p:nvSpPr>
          <p:cNvPr id="150" name="TextBox 149"/>
          <p:cNvSpPr txBox="1"/>
          <p:nvPr/>
        </p:nvSpPr>
        <p:spPr>
          <a:xfrm>
            <a:off x="10513284" y="3077305"/>
            <a:ext cx="1446414" cy="246221"/>
          </a:xfrm>
          <a:prstGeom prst="rect">
            <a:avLst/>
          </a:prstGeom>
          <a:noFill/>
        </p:spPr>
        <p:txBody>
          <a:bodyPr wrap="square" lIns="0" tIns="0" rIns="0" bIns="0" rtlCol="0">
            <a:spAutoFit/>
          </a:bodyPr>
          <a:lstStyle/>
          <a:p>
            <a:pPr algn="ctr" defTabSz="685658"/>
            <a:r>
              <a:rPr lang="en-US" sz="1600" spc="-53" dirty="0">
                <a:solidFill>
                  <a:schemeClr val="bg2">
                    <a:lumMod val="40000"/>
                    <a:lumOff val="60000"/>
                  </a:schemeClr>
                </a:solidFill>
              </a:rPr>
              <a:t>Windows RT</a:t>
            </a:r>
          </a:p>
        </p:txBody>
      </p:sp>
      <p:sp>
        <p:nvSpPr>
          <p:cNvPr id="153" name="Rounded Rectangle 6"/>
          <p:cNvSpPr/>
          <p:nvPr/>
        </p:nvSpPr>
        <p:spPr bwMode="black">
          <a:xfrm rot="16200000">
            <a:off x="10260855" y="464150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chemeClr val="bg2">
                  <a:lumMod val="40000"/>
                  <a:lumOff val="60000"/>
                </a:schemeClr>
              </a:solidFill>
              <a:latin typeface="Segoe Light" pitchFamily="34" charset="0"/>
            </a:endParaRPr>
          </a:p>
        </p:txBody>
      </p:sp>
      <p:sp>
        <p:nvSpPr>
          <p:cNvPr id="154" name="TextBox 153"/>
          <p:cNvSpPr txBox="1"/>
          <p:nvPr/>
        </p:nvSpPr>
        <p:spPr>
          <a:xfrm>
            <a:off x="10513284" y="4740165"/>
            <a:ext cx="1446414" cy="246221"/>
          </a:xfrm>
          <a:prstGeom prst="rect">
            <a:avLst/>
          </a:prstGeom>
          <a:noFill/>
        </p:spPr>
        <p:txBody>
          <a:bodyPr wrap="square" lIns="0" tIns="0" rIns="0" bIns="0" rtlCol="0">
            <a:spAutoFit/>
          </a:bodyPr>
          <a:lstStyle/>
          <a:p>
            <a:pPr algn="ctr" defTabSz="685658"/>
            <a:r>
              <a:rPr lang="en-US" sz="1600" spc="-53" dirty="0" err="1">
                <a:solidFill>
                  <a:schemeClr val="bg2">
                    <a:lumMod val="40000"/>
                    <a:lumOff val="60000"/>
                  </a:schemeClr>
                </a:solidFill>
              </a:rPr>
              <a:t>iOS</a:t>
            </a:r>
            <a:endParaRPr lang="en-US" sz="1600" spc="-53" dirty="0">
              <a:solidFill>
                <a:schemeClr val="bg2">
                  <a:lumMod val="40000"/>
                  <a:lumOff val="60000"/>
                </a:schemeClr>
              </a:solidFill>
            </a:endParaRPr>
          </a:p>
        </p:txBody>
      </p:sp>
      <p:sp>
        <p:nvSpPr>
          <p:cNvPr id="162" name="TextBox 161"/>
          <p:cNvSpPr txBox="1"/>
          <p:nvPr/>
        </p:nvSpPr>
        <p:spPr>
          <a:xfrm>
            <a:off x="1991505" y="2911545"/>
            <a:ext cx="1446414" cy="246221"/>
          </a:xfrm>
          <a:prstGeom prst="rect">
            <a:avLst/>
          </a:prstGeom>
          <a:noFill/>
        </p:spPr>
        <p:txBody>
          <a:bodyPr wrap="square" lIns="0" tIns="0" rIns="0" bIns="0" rtlCol="0">
            <a:spAutoFit/>
          </a:bodyPr>
          <a:lstStyle/>
          <a:p>
            <a:pPr algn="ctr" defTabSz="685658"/>
            <a:r>
              <a:rPr lang="en-US" sz="1600" spc="-53" dirty="0" smtClean="0">
                <a:solidFill>
                  <a:schemeClr val="bg2">
                    <a:lumMod val="40000"/>
                    <a:lumOff val="60000"/>
                  </a:schemeClr>
                </a:solidFill>
              </a:rPr>
              <a:t>X86/x64 </a:t>
            </a:r>
            <a:endParaRPr lang="en-US" sz="1600" spc="-53" dirty="0">
              <a:solidFill>
                <a:schemeClr val="bg2">
                  <a:lumMod val="40000"/>
                  <a:lumOff val="60000"/>
                </a:schemeClr>
              </a:solidFill>
            </a:endParaRPr>
          </a:p>
        </p:txBody>
      </p:sp>
      <p:sp>
        <p:nvSpPr>
          <p:cNvPr id="170" name="TextBox 169"/>
          <p:cNvSpPr txBox="1"/>
          <p:nvPr/>
        </p:nvSpPr>
        <p:spPr>
          <a:xfrm>
            <a:off x="519705" y="2883232"/>
            <a:ext cx="1290729" cy="246221"/>
          </a:xfrm>
          <a:prstGeom prst="rect">
            <a:avLst/>
          </a:prstGeom>
          <a:noFill/>
        </p:spPr>
        <p:txBody>
          <a:bodyPr wrap="square" lIns="0" tIns="0" rIns="0" bIns="0" rtlCol="0">
            <a:spAutoFit/>
          </a:bodyPr>
          <a:lstStyle/>
          <a:p>
            <a:pPr algn="ctr" defTabSz="685593"/>
            <a:r>
              <a:rPr lang="en-US" sz="1600" spc="-53" dirty="0" smtClean="0">
                <a:solidFill>
                  <a:schemeClr val="bg1"/>
                </a:solidFill>
              </a:rPr>
              <a:t>Macs</a:t>
            </a:r>
            <a:endParaRPr lang="en-US" sz="1600" spc="-53" dirty="0">
              <a:solidFill>
                <a:schemeClr val="bg1"/>
              </a:solidFill>
            </a:endParaRPr>
          </a:p>
        </p:txBody>
      </p:sp>
      <p:sp>
        <p:nvSpPr>
          <p:cNvPr id="42" name="Freeform 20"/>
          <p:cNvSpPr>
            <a:spLocks noEditPoints="1"/>
          </p:cNvSpPr>
          <p:nvPr/>
        </p:nvSpPr>
        <p:spPr bwMode="black">
          <a:xfrm>
            <a:off x="609600" y="1957158"/>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endParaRPr lang="en-US" sz="700" dirty="0">
              <a:solidFill>
                <a:schemeClr val="bg2">
                  <a:lumMod val="40000"/>
                  <a:lumOff val="60000"/>
                </a:schemeClr>
              </a:solidFill>
            </a:endParaRPr>
          </a:p>
        </p:txBody>
      </p:sp>
      <p:cxnSp>
        <p:nvCxnSpPr>
          <p:cNvPr id="48" name="Straight Arrow Connector 47"/>
          <p:cNvCxnSpPr/>
          <p:nvPr/>
        </p:nvCxnSpPr>
        <p:spPr>
          <a:xfrm flipV="1">
            <a:off x="4995292" y="2234200"/>
            <a:ext cx="2425816" cy="1344188"/>
          </a:xfrm>
          <a:prstGeom prst="straightConnector1">
            <a:avLst/>
          </a:prstGeom>
          <a:ln w="3492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Freeform 46"/>
          <p:cNvSpPr>
            <a:spLocks noEditPoints="1"/>
          </p:cNvSpPr>
          <p:nvPr/>
        </p:nvSpPr>
        <p:spPr bwMode="black">
          <a:xfrm>
            <a:off x="8684544" y="301325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51" name="Freeform 50"/>
          <p:cNvSpPr>
            <a:spLocks noEditPoints="1"/>
          </p:cNvSpPr>
          <p:nvPr/>
        </p:nvSpPr>
        <p:spPr bwMode="black">
          <a:xfrm>
            <a:off x="7616283" y="438502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9" name="Freeform 48"/>
          <p:cNvSpPr>
            <a:spLocks noEditPoints="1"/>
          </p:cNvSpPr>
          <p:nvPr/>
        </p:nvSpPr>
        <p:spPr bwMode="black">
          <a:xfrm>
            <a:off x="8681274" y="4376573"/>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52" name="TextBox 51"/>
          <p:cNvSpPr txBox="1"/>
          <p:nvPr/>
        </p:nvSpPr>
        <p:spPr>
          <a:xfrm>
            <a:off x="7273087" y="5537249"/>
            <a:ext cx="1290729" cy="492443"/>
          </a:xfrm>
          <a:prstGeom prst="rect">
            <a:avLst/>
          </a:prstGeom>
          <a:noFill/>
        </p:spPr>
        <p:txBody>
          <a:bodyPr wrap="square" lIns="0" tIns="0" rIns="0" bIns="0" rtlCol="0">
            <a:spAutoFit/>
          </a:bodyPr>
          <a:lstStyle/>
          <a:p>
            <a:pPr algn="ctr" defTabSz="685593"/>
            <a:r>
              <a:rPr lang="en-US" sz="1600" spc="-53" dirty="0">
                <a:solidFill>
                  <a:schemeClr val="bg1"/>
                </a:solidFill>
              </a:rPr>
              <a:t>Windows Server </a:t>
            </a:r>
            <a:r>
              <a:rPr lang="en-US" sz="1600" spc="-53" dirty="0" smtClean="0">
                <a:solidFill>
                  <a:schemeClr val="bg1"/>
                </a:solidFill>
              </a:rPr>
              <a:t>2012</a:t>
            </a:r>
            <a:endParaRPr lang="en-US" sz="1600" spc="-53" dirty="0">
              <a:solidFill>
                <a:schemeClr val="bg1"/>
              </a:solidFill>
            </a:endParaRPr>
          </a:p>
        </p:txBody>
      </p:sp>
      <p:sp>
        <p:nvSpPr>
          <p:cNvPr id="53" name="TextBox 52"/>
          <p:cNvSpPr txBox="1"/>
          <p:nvPr/>
        </p:nvSpPr>
        <p:spPr>
          <a:xfrm>
            <a:off x="8316424" y="5530899"/>
            <a:ext cx="1290729" cy="492443"/>
          </a:xfrm>
          <a:prstGeom prst="rect">
            <a:avLst/>
          </a:prstGeom>
          <a:noFill/>
        </p:spPr>
        <p:txBody>
          <a:bodyPr wrap="square" lIns="0" tIns="0" rIns="0" bIns="0" rtlCol="0">
            <a:spAutoFit/>
          </a:bodyPr>
          <a:lstStyle/>
          <a:p>
            <a:pPr algn="ctr" defTabSz="685593"/>
            <a:r>
              <a:rPr lang="en-US" sz="1600" spc="-53" dirty="0" smtClean="0">
                <a:solidFill>
                  <a:schemeClr val="bg1"/>
                </a:solidFill>
              </a:rPr>
              <a:t>Windows Server 2012</a:t>
            </a:r>
            <a:endParaRPr lang="en-US" sz="1600" spc="-53" dirty="0">
              <a:solidFill>
                <a:schemeClr val="bg1"/>
              </a:solidFill>
            </a:endParaRPr>
          </a:p>
        </p:txBody>
      </p:sp>
      <p:sp>
        <p:nvSpPr>
          <p:cNvPr id="54" name="TextBox 53"/>
          <p:cNvSpPr txBox="1"/>
          <p:nvPr/>
        </p:nvSpPr>
        <p:spPr>
          <a:xfrm>
            <a:off x="7487746" y="2946063"/>
            <a:ext cx="1157243" cy="759380"/>
          </a:xfrm>
          <a:prstGeom prst="rect">
            <a:avLst/>
          </a:prstGeom>
          <a:noFill/>
        </p:spPr>
        <p:txBody>
          <a:bodyPr wrap="square" lIns="0" tIns="0" rIns="0" bIns="0" rtlCol="0">
            <a:spAutoFit/>
          </a:bodyPr>
          <a:lstStyle/>
          <a:p>
            <a:pPr algn="ctr" defTabSz="685658"/>
            <a:r>
              <a:rPr lang="en-US" sz="1600" spc="-53" dirty="0">
                <a:solidFill>
                  <a:schemeClr val="bg2">
                    <a:lumMod val="40000"/>
                    <a:lumOff val="60000"/>
                  </a:schemeClr>
                </a:solidFill>
              </a:rPr>
              <a:t>Windows Server </a:t>
            </a:r>
            <a:r>
              <a:rPr lang="en-US" sz="1600" spc="-53" dirty="0" smtClean="0">
                <a:solidFill>
                  <a:schemeClr val="bg2">
                    <a:lumMod val="40000"/>
                    <a:lumOff val="60000"/>
                  </a:schemeClr>
                </a:solidFill>
              </a:rPr>
              <a:t>2008 R2</a:t>
            </a:r>
            <a:endParaRPr lang="en-US" sz="1600" spc="-53" dirty="0">
              <a:solidFill>
                <a:schemeClr val="bg2">
                  <a:lumMod val="40000"/>
                  <a:lumOff val="60000"/>
                </a:schemeClr>
              </a:solidFill>
            </a:endParaRPr>
          </a:p>
        </p:txBody>
      </p:sp>
      <p:sp>
        <p:nvSpPr>
          <p:cNvPr id="55" name="Freeform 128"/>
          <p:cNvSpPr>
            <a:spLocks noChangeAspect="1"/>
          </p:cNvSpPr>
          <p:nvPr/>
        </p:nvSpPr>
        <p:spPr bwMode="black">
          <a:xfrm>
            <a:off x="7551809" y="988480"/>
            <a:ext cx="2747887" cy="151797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5EDB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4" name="TextBox 9"/>
          <p:cNvSpPr txBox="1"/>
          <p:nvPr/>
        </p:nvSpPr>
        <p:spPr>
          <a:xfrm>
            <a:off x="7725992" y="1680496"/>
            <a:ext cx="2573704" cy="517065"/>
          </a:xfrm>
          <a:prstGeom prst="rect">
            <a:avLst/>
          </a:prstGeom>
          <a:noFill/>
        </p:spPr>
        <p:txBody>
          <a:bodyPr wrap="square" lIns="182880" tIns="146304" rIns="182880" bIns="146304" rtlCol="0">
            <a:spAutoFit/>
          </a:bodyPr>
          <a:lstStyle/>
          <a:p>
            <a:pPr algn="ctr" defTabSz="685658">
              <a:lnSpc>
                <a:spcPct val="90000"/>
              </a:lnSpc>
            </a:pPr>
            <a:r>
              <a:rPr lang="en-US" sz="1600" spc="-53" dirty="0">
                <a:solidFill>
                  <a:schemeClr val="bg2">
                    <a:lumMod val="40000"/>
                    <a:lumOff val="60000"/>
                  </a:schemeClr>
                </a:solidFill>
              </a:rPr>
              <a:t>Windows Intune</a:t>
            </a:r>
          </a:p>
        </p:txBody>
      </p:sp>
      <p:grpSp>
        <p:nvGrpSpPr>
          <p:cNvPr id="3" name="Group 2"/>
          <p:cNvGrpSpPr/>
          <p:nvPr/>
        </p:nvGrpSpPr>
        <p:grpSpPr>
          <a:xfrm>
            <a:off x="6068556" y="3562420"/>
            <a:ext cx="1785139" cy="362101"/>
            <a:chOff x="6337148" y="3932897"/>
            <a:chExt cx="1785139" cy="362101"/>
          </a:xfrm>
        </p:grpSpPr>
        <p:cxnSp>
          <p:nvCxnSpPr>
            <p:cNvPr id="74" name="Straight Connector 73"/>
            <p:cNvCxnSpPr/>
            <p:nvPr/>
          </p:nvCxnSpPr>
          <p:spPr>
            <a:xfrm>
              <a:off x="6337148" y="3932897"/>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337148" y="428684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TextBox 65"/>
            <p:cNvSpPr txBox="1"/>
            <p:nvPr/>
          </p:nvSpPr>
          <p:spPr>
            <a:xfrm>
              <a:off x="6678768" y="3978262"/>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solidFill>
                    <a:srgbClr val="505050"/>
                  </a:solidFill>
                </a:rPr>
                <a:t>VPN Tunnel</a:t>
              </a:r>
            </a:p>
          </p:txBody>
        </p:sp>
      </p:grpSp>
      <p:sp>
        <p:nvSpPr>
          <p:cNvPr id="56" name="Freeform 20"/>
          <p:cNvSpPr>
            <a:spLocks noEditPoints="1"/>
          </p:cNvSpPr>
          <p:nvPr/>
        </p:nvSpPr>
        <p:spPr bwMode="black">
          <a:xfrm>
            <a:off x="2149962" y="1959030"/>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endParaRPr lang="en-US" sz="700" dirty="0">
              <a:solidFill>
                <a:schemeClr val="bg2">
                  <a:lumMod val="40000"/>
                  <a:lumOff val="60000"/>
                </a:schemeClr>
              </a:solidFill>
            </a:endParaRPr>
          </a:p>
        </p:txBody>
      </p:sp>
      <p:sp>
        <p:nvSpPr>
          <p:cNvPr id="57" name="Freeform 56"/>
          <p:cNvSpPr>
            <a:spLocks noEditPoints="1"/>
          </p:cNvSpPr>
          <p:nvPr/>
        </p:nvSpPr>
        <p:spPr bwMode="black">
          <a:xfrm>
            <a:off x="3594218" y="1844832"/>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grpSp>
        <p:nvGrpSpPr>
          <p:cNvPr id="101" name="Group 3"/>
          <p:cNvGrpSpPr/>
          <p:nvPr/>
        </p:nvGrpSpPr>
        <p:grpSpPr>
          <a:xfrm>
            <a:off x="3554904" y="2623984"/>
            <a:ext cx="805597" cy="638607"/>
            <a:chOff x="1814425" y="3354772"/>
            <a:chExt cx="1291249" cy="1099851"/>
          </a:xfrm>
        </p:grpSpPr>
        <p:sp>
          <p:nvSpPr>
            <p:cNvPr id="102" name="TextBox 4"/>
            <p:cNvSpPr txBox="1"/>
            <p:nvPr/>
          </p:nvSpPr>
          <p:spPr>
            <a:xfrm>
              <a:off x="1814425" y="4030565"/>
              <a:ext cx="1291249" cy="424058"/>
            </a:xfrm>
            <a:prstGeom prst="rect">
              <a:avLst/>
            </a:prstGeom>
            <a:noFill/>
          </p:spPr>
          <p:txBody>
            <a:bodyPr wrap="square" lIns="0" tIns="0" rIns="0" bIns="0" rtlCol="0">
              <a:spAutoFit/>
            </a:bodyPr>
            <a:lstStyle/>
            <a:p>
              <a:pPr algn="ctr" defTabSz="685593"/>
              <a:r>
                <a:rPr lang="en-US" sz="1600" spc="-53" dirty="0" smtClean="0">
                  <a:solidFill>
                    <a:schemeClr val="bg1"/>
                  </a:solidFill>
                </a:rPr>
                <a:t>AD</a:t>
              </a:r>
              <a:endParaRPr lang="en-US" sz="1600" spc="-53" dirty="0">
                <a:solidFill>
                  <a:schemeClr val="bg1"/>
                </a:solidFill>
              </a:endParaRPr>
            </a:p>
          </p:txBody>
        </p:sp>
        <p:sp>
          <p:nvSpPr>
            <p:cNvPr id="103" name="Isosceles Triangle 5"/>
            <p:cNvSpPr/>
            <p:nvPr/>
          </p:nvSpPr>
          <p:spPr>
            <a:xfrm>
              <a:off x="2300225" y="3354772"/>
              <a:ext cx="752720" cy="658830"/>
            </a:xfrm>
            <a:prstGeom prst="triangle">
              <a:avLst/>
            </a:prstGeom>
            <a:solidFill>
              <a:srgbClr val="5DA799"/>
            </a:solidFill>
            <a:ln w="889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sp>
        <p:nvSpPr>
          <p:cNvPr id="58" name="Freeform 57"/>
          <p:cNvSpPr>
            <a:spLocks noEditPoints="1"/>
          </p:cNvSpPr>
          <p:nvPr/>
        </p:nvSpPr>
        <p:spPr bwMode="black">
          <a:xfrm>
            <a:off x="1900001"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59" name="TextBox 58"/>
          <p:cNvSpPr txBox="1"/>
          <p:nvPr/>
        </p:nvSpPr>
        <p:spPr>
          <a:xfrm>
            <a:off x="1570816" y="5502666"/>
            <a:ext cx="1290729" cy="492443"/>
          </a:xfrm>
          <a:prstGeom prst="rect">
            <a:avLst/>
          </a:prstGeom>
          <a:noFill/>
        </p:spPr>
        <p:txBody>
          <a:bodyPr wrap="square" lIns="0" tIns="0" rIns="0" bIns="0" rtlCol="0">
            <a:spAutoFit/>
          </a:bodyPr>
          <a:lstStyle/>
          <a:p>
            <a:pPr algn="ctr" defTabSz="685593"/>
            <a:r>
              <a:rPr lang="en-US" sz="1600" spc="-53" dirty="0">
                <a:solidFill>
                  <a:schemeClr val="bg1"/>
                </a:solidFill>
              </a:rPr>
              <a:t>Windows Server 2008</a:t>
            </a:r>
          </a:p>
        </p:txBody>
      </p:sp>
      <p:sp>
        <p:nvSpPr>
          <p:cNvPr id="60" name="Freeform 59"/>
          <p:cNvSpPr>
            <a:spLocks noEditPoints="1"/>
          </p:cNvSpPr>
          <p:nvPr/>
        </p:nvSpPr>
        <p:spPr bwMode="black">
          <a:xfrm>
            <a:off x="3080415"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61" name="TextBox 60"/>
          <p:cNvSpPr txBox="1"/>
          <p:nvPr/>
        </p:nvSpPr>
        <p:spPr>
          <a:xfrm>
            <a:off x="2751230" y="5502666"/>
            <a:ext cx="1290729" cy="492443"/>
          </a:xfrm>
          <a:prstGeom prst="rect">
            <a:avLst/>
          </a:prstGeom>
          <a:noFill/>
        </p:spPr>
        <p:txBody>
          <a:bodyPr wrap="square" lIns="0" tIns="0" rIns="0" bIns="0" rtlCol="0">
            <a:spAutoFit/>
          </a:bodyPr>
          <a:lstStyle/>
          <a:p>
            <a:pPr algn="ctr" defTabSz="685593"/>
            <a:r>
              <a:rPr lang="en-US" sz="1600" spc="-53" dirty="0">
                <a:solidFill>
                  <a:schemeClr val="bg1"/>
                </a:solidFill>
              </a:rPr>
              <a:t>Windows Server </a:t>
            </a:r>
            <a:r>
              <a:rPr lang="en-US" sz="1600" spc="-53" dirty="0" smtClean="0">
                <a:solidFill>
                  <a:schemeClr val="bg1"/>
                </a:solidFill>
              </a:rPr>
              <a:t>2003</a:t>
            </a:r>
            <a:endParaRPr lang="en-US" sz="1600" spc="-53" dirty="0">
              <a:solidFill>
                <a:schemeClr val="bg1"/>
              </a:solidFill>
            </a:endParaRPr>
          </a:p>
        </p:txBody>
      </p:sp>
      <p:cxnSp>
        <p:nvCxnSpPr>
          <p:cNvPr id="63" name="Straight Arrow Connector 62"/>
          <p:cNvCxnSpPr/>
          <p:nvPr/>
        </p:nvCxnSpPr>
        <p:spPr>
          <a:xfrm>
            <a:off x="9774864" y="2600852"/>
            <a:ext cx="7614" cy="3144010"/>
          </a:xfrm>
          <a:prstGeom prst="straightConnector1">
            <a:avLst/>
          </a:prstGeom>
          <a:ln w="34925">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V="1">
            <a:off x="1070865" y="3788905"/>
            <a:ext cx="3176332" cy="9692"/>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1081553" y="3184000"/>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1070865" y="3809641"/>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707010" y="3188622"/>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H="1" flipV="1">
            <a:off x="3916276" y="3280149"/>
            <a:ext cx="698" cy="500890"/>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flipH="1">
            <a:off x="2199589" y="3814396"/>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3385457" y="3809633"/>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9774491" y="32004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V="1">
            <a:off x="9793541" y="3990990"/>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9803066" y="48387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V="1">
            <a:off x="9793541" y="57150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5094386" y="3842481"/>
            <a:ext cx="3459477" cy="6119"/>
          </a:xfrm>
          <a:prstGeom prst="straightConnector1">
            <a:avLst/>
          </a:prstGeom>
          <a:ln w="3492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7944560" y="3825426"/>
            <a:ext cx="0" cy="456340"/>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H="1" flipV="1">
            <a:off x="8239825" y="3838298"/>
            <a:ext cx="323991" cy="538275"/>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5696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62539" y="4419201"/>
            <a:ext cx="11434884" cy="2258117"/>
          </a:xfrm>
          <a:prstGeom prst="rect">
            <a:avLst/>
          </a:prstGeom>
          <a:solidFill>
            <a:srgbClr val="5EDB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a:lnSpc>
                <a:spcPct val="90000"/>
              </a:lnSpc>
            </a:pPr>
            <a:endParaRPr lang="en-US" sz="1999" spc="-50" dirty="0">
              <a:gradFill>
                <a:gsLst>
                  <a:gs pos="0">
                    <a:schemeClr val="bg1"/>
                  </a:gs>
                  <a:gs pos="100000">
                    <a:schemeClr val="bg1"/>
                  </a:gs>
                </a:gsLst>
                <a:lin ang="5400000" scaled="0"/>
              </a:gradFill>
            </a:endParaRPr>
          </a:p>
        </p:txBody>
      </p:sp>
      <p:sp>
        <p:nvSpPr>
          <p:cNvPr id="1028" name="Rectangle 73"/>
          <p:cNvSpPr>
            <a:spLocks noChangeArrowheads="1"/>
          </p:cNvSpPr>
          <p:nvPr/>
        </p:nvSpPr>
        <p:spPr bwMode="auto">
          <a:xfrm>
            <a:off x="743387" y="2134121"/>
            <a:ext cx="1523387" cy="701393"/>
          </a:xfrm>
          <a:prstGeom prst="rect">
            <a:avLst/>
          </a:prstGeom>
          <a:noFill/>
          <a:ln w="9525" algn="ctr">
            <a:noFill/>
            <a:miter lim="800000"/>
            <a:headEnd/>
            <a:tailEnd/>
          </a:ln>
        </p:spPr>
        <p:txBody>
          <a:bodyPr lIns="91359" tIns="45681" rIns="91359" bIns="137105" anchor="b"/>
          <a:lstStyle/>
          <a:p>
            <a:pPr algn="ctr"/>
            <a:r>
              <a:rPr lang="en-US" sz="2352">
                <a:solidFill>
                  <a:schemeClr val="tx2"/>
                </a:solidFill>
              </a:rPr>
              <a:t>On-Premise</a:t>
            </a:r>
          </a:p>
        </p:txBody>
      </p:sp>
      <p:sp>
        <p:nvSpPr>
          <p:cNvPr id="1068" name="Rectangle 44"/>
          <p:cNvSpPr>
            <a:spLocks noGrp="1"/>
          </p:cNvSpPr>
          <p:nvPr>
            <p:ph type="title"/>
          </p:nvPr>
        </p:nvSpPr>
        <p:spPr/>
        <p:txBody>
          <a:bodyPr/>
          <a:lstStyle/>
          <a:p>
            <a:r>
              <a:rPr lang="en-US" sz="5400" dirty="0"/>
              <a:t>System Center Integration with Azure</a:t>
            </a:r>
          </a:p>
        </p:txBody>
      </p:sp>
      <p:graphicFrame>
        <p:nvGraphicFramePr>
          <p:cNvPr id="1026" name="Object 11"/>
          <p:cNvGraphicFramePr>
            <a:graphicFrameLocks noChangeAspect="1"/>
          </p:cNvGraphicFramePr>
          <p:nvPr>
            <p:custDataLst>
              <p:tags r:id="rId2"/>
            </p:custDataLst>
          </p:nvPr>
        </p:nvGraphicFramePr>
        <p:xfrm>
          <a:off x="2451" y="1380"/>
          <a:ext cx="158686" cy="158686"/>
        </p:xfrm>
        <a:graphic>
          <a:graphicData uri="http://schemas.openxmlformats.org/presentationml/2006/ole">
            <mc:AlternateContent xmlns:mc="http://schemas.openxmlformats.org/markup-compatibility/2006">
              <mc:Choice xmlns:v="urn:schemas-microsoft-com:vml" Requires="v">
                <p:oleObj spid="_x0000_s4218" name="think-cell Slide" r:id="rId5" imgW="360" imgH="360" progId="">
                  <p:embed/>
                </p:oleObj>
              </mc:Choice>
              <mc:Fallback>
                <p:oleObj name="think-cell Slide" r:id="rId5" imgW="360" imgH="36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1" y="1380"/>
                        <a:ext cx="158686" cy="1586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1" name="Freeform 65"/>
          <p:cNvSpPr>
            <a:spLocks/>
          </p:cNvSpPr>
          <p:nvPr/>
        </p:nvSpPr>
        <p:spPr bwMode="auto">
          <a:xfrm>
            <a:off x="667217" y="1829443"/>
            <a:ext cx="1675726" cy="1296467"/>
          </a:xfrm>
          <a:custGeom>
            <a:avLst/>
            <a:gdLst>
              <a:gd name="T0" fmla="*/ 144 w 3600"/>
              <a:gd name="T1" fmla="*/ 2784 h 2784"/>
              <a:gd name="T2" fmla="*/ 129 w 3600"/>
              <a:gd name="T3" fmla="*/ 816 h 2784"/>
              <a:gd name="T4" fmla="*/ 0 w 3600"/>
              <a:gd name="T5" fmla="*/ 816 h 2784"/>
              <a:gd name="T6" fmla="*/ 0 w 3600"/>
              <a:gd name="T7" fmla="*/ 624 h 2784"/>
              <a:gd name="T8" fmla="*/ 1776 w 3600"/>
              <a:gd name="T9" fmla="*/ 0 h 2784"/>
              <a:gd name="T10" fmla="*/ 3600 w 3600"/>
              <a:gd name="T11" fmla="*/ 624 h 2784"/>
              <a:gd name="T12" fmla="*/ 3600 w 3600"/>
              <a:gd name="T13" fmla="*/ 816 h 2784"/>
              <a:gd name="T14" fmla="*/ 3456 w 3600"/>
              <a:gd name="T15" fmla="*/ 816 h 2784"/>
              <a:gd name="T16" fmla="*/ 3456 w 3600"/>
              <a:gd name="T17" fmla="*/ 2784 h 2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00"/>
              <a:gd name="T28" fmla="*/ 0 h 2784"/>
              <a:gd name="T29" fmla="*/ 3600 w 3600"/>
              <a:gd name="T30" fmla="*/ 2784 h 2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00" h="2784">
                <a:moveTo>
                  <a:pt x="144" y="2784"/>
                </a:moveTo>
                <a:lnTo>
                  <a:pt x="129" y="816"/>
                </a:lnTo>
                <a:lnTo>
                  <a:pt x="0" y="816"/>
                </a:lnTo>
                <a:lnTo>
                  <a:pt x="0" y="624"/>
                </a:lnTo>
                <a:lnTo>
                  <a:pt x="1776" y="0"/>
                </a:lnTo>
                <a:lnTo>
                  <a:pt x="3600" y="624"/>
                </a:lnTo>
                <a:lnTo>
                  <a:pt x="3600" y="816"/>
                </a:lnTo>
                <a:lnTo>
                  <a:pt x="3456" y="816"/>
                </a:lnTo>
                <a:lnTo>
                  <a:pt x="3456" y="2784"/>
                </a:lnTo>
              </a:path>
            </a:pathLst>
          </a:custGeom>
          <a:noFill/>
          <a:ln w="38100" cap="rnd" cmpd="sng">
            <a:solidFill>
              <a:schemeClr val="tx2"/>
            </a:solidFill>
            <a:prstDash val="sysDot"/>
            <a:round/>
            <a:headEnd/>
            <a:tailEnd/>
          </a:ln>
        </p:spPr>
        <p:txBody>
          <a:bodyPr/>
          <a:lstStyle/>
          <a:p>
            <a:endParaRPr lang="en-US" sz="2352"/>
          </a:p>
        </p:txBody>
      </p:sp>
      <p:sp>
        <p:nvSpPr>
          <p:cNvPr id="1035" name="Rectangle 63"/>
          <p:cNvSpPr>
            <a:spLocks noChangeArrowheads="1"/>
          </p:cNvSpPr>
          <p:nvPr/>
        </p:nvSpPr>
        <p:spPr bwMode="auto">
          <a:xfrm>
            <a:off x="2799964" y="1753274"/>
            <a:ext cx="1106484" cy="1371048"/>
          </a:xfrm>
          <a:prstGeom prst="rect">
            <a:avLst/>
          </a:prstGeom>
          <a:solidFill>
            <a:srgbClr val="FF8C00"/>
          </a:solidFill>
          <a:ln w="9525">
            <a:noFill/>
            <a:miter lim="800000"/>
            <a:headEnd/>
            <a:tailEnd/>
          </a:ln>
        </p:spPr>
        <p:txBody>
          <a:bodyPr anchor="ctr"/>
          <a:lstStyle/>
          <a:p>
            <a:pPr algn="ctr" defTabSz="914038"/>
            <a:r>
              <a:rPr lang="en-US" sz="1600">
                <a:solidFill>
                  <a:srgbClr val="FFFFFF"/>
                </a:solidFill>
              </a:rPr>
              <a:t>App Controller</a:t>
            </a:r>
          </a:p>
        </p:txBody>
      </p:sp>
      <p:sp>
        <p:nvSpPr>
          <p:cNvPr id="1038" name="Text Box 69"/>
          <p:cNvSpPr txBox="1">
            <a:spLocks noChangeArrowheads="1"/>
          </p:cNvSpPr>
          <p:nvPr/>
        </p:nvSpPr>
        <p:spPr bwMode="auto">
          <a:xfrm>
            <a:off x="3607743" y="1220088"/>
            <a:ext cx="963081" cy="468850"/>
          </a:xfrm>
          <a:prstGeom prst="rect">
            <a:avLst/>
          </a:prstGeom>
          <a:noFill/>
          <a:ln w="9525">
            <a:noFill/>
            <a:miter lim="800000"/>
            <a:headEnd/>
            <a:tailEnd/>
          </a:ln>
        </p:spPr>
        <p:txBody>
          <a:bodyPr wrap="none">
            <a:spAutoFit/>
          </a:bodyPr>
          <a:lstStyle/>
          <a:p>
            <a:pPr algn="ctr" defTabSz="914038"/>
            <a:r>
              <a:rPr lang="en-US" sz="2399" dirty="0">
                <a:solidFill>
                  <a:schemeClr val="tx2"/>
                </a:solidFill>
              </a:rPr>
              <a:t>Move</a:t>
            </a:r>
          </a:p>
        </p:txBody>
      </p:sp>
      <p:grpSp>
        <p:nvGrpSpPr>
          <p:cNvPr id="1042" name="Group 67"/>
          <p:cNvGrpSpPr>
            <a:grpSpLocks noChangeAspect="1"/>
          </p:cNvGrpSpPr>
          <p:nvPr/>
        </p:nvGrpSpPr>
        <p:grpSpPr bwMode="auto">
          <a:xfrm>
            <a:off x="3894782" y="2286460"/>
            <a:ext cx="1245954" cy="590913"/>
            <a:chOff x="1823" y="1488"/>
            <a:chExt cx="3648" cy="1726"/>
          </a:xfrm>
        </p:grpSpPr>
        <p:sp>
          <p:nvSpPr>
            <p:cNvPr id="1048" name="Freeform 94"/>
            <p:cNvSpPr>
              <a:spLocks/>
            </p:cNvSpPr>
            <p:nvPr/>
          </p:nvSpPr>
          <p:spPr bwMode="auto">
            <a:xfrm>
              <a:off x="1823" y="1488"/>
              <a:ext cx="3648" cy="1726"/>
            </a:xfrm>
            <a:custGeom>
              <a:avLst/>
              <a:gdLst>
                <a:gd name="T0" fmla="*/ 555963 w 3648"/>
                <a:gd name="T1" fmla="*/ 0 h 1726"/>
                <a:gd name="T2" fmla="*/ 75130 w 3648"/>
                <a:gd name="T3" fmla="*/ 108369 h 1726"/>
                <a:gd name="T4" fmla="*/ 18782 w 3648"/>
                <a:gd name="T5" fmla="*/ 108369 h 1726"/>
                <a:gd name="T6" fmla="*/ 15026 w 3648"/>
                <a:gd name="T7" fmla="*/ 187663 h 1726"/>
                <a:gd name="T8" fmla="*/ 0 w 3648"/>
                <a:gd name="T9" fmla="*/ 203522 h 1726"/>
                <a:gd name="T10" fmla="*/ 3756 w 3648"/>
                <a:gd name="T11" fmla="*/ 327750 h 1726"/>
                <a:gd name="T12" fmla="*/ 82642 w 3648"/>
                <a:gd name="T13" fmla="*/ 306605 h 1726"/>
                <a:gd name="T14" fmla="*/ 525911 w 3648"/>
                <a:gd name="T15" fmla="*/ 488981 h 1726"/>
                <a:gd name="T16" fmla="*/ 514641 w 3648"/>
                <a:gd name="T17" fmla="*/ 533915 h 1726"/>
                <a:gd name="T18" fmla="*/ 593527 w 3648"/>
                <a:gd name="T19" fmla="*/ 515413 h 1726"/>
                <a:gd name="T20" fmla="*/ 702465 w 3648"/>
                <a:gd name="T21" fmla="*/ 568276 h 1726"/>
                <a:gd name="T22" fmla="*/ 732517 w 3648"/>
                <a:gd name="T23" fmla="*/ 531271 h 1726"/>
                <a:gd name="T24" fmla="*/ 1190812 w 3648"/>
                <a:gd name="T25" fmla="*/ 306605 h 1726"/>
                <a:gd name="T26" fmla="*/ 1202082 w 3648"/>
                <a:gd name="T27" fmla="*/ 153303 h 1726"/>
                <a:gd name="T28" fmla="*/ 555963 w 3648"/>
                <a:gd name="T29" fmla="*/ 0 h 17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48"/>
                <a:gd name="T46" fmla="*/ 0 h 1726"/>
                <a:gd name="T47" fmla="*/ 3648 w 3648"/>
                <a:gd name="T48" fmla="*/ 1726 h 17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48" h="1726">
                  <a:moveTo>
                    <a:pt x="1687" y="0"/>
                  </a:moveTo>
                  <a:lnTo>
                    <a:pt x="228" y="329"/>
                  </a:lnTo>
                  <a:lnTo>
                    <a:pt x="57" y="329"/>
                  </a:lnTo>
                  <a:cubicBezTo>
                    <a:pt x="53" y="409"/>
                    <a:pt x="49" y="490"/>
                    <a:pt x="46" y="570"/>
                  </a:cubicBezTo>
                  <a:lnTo>
                    <a:pt x="0" y="618"/>
                  </a:lnTo>
                  <a:cubicBezTo>
                    <a:pt x="4" y="744"/>
                    <a:pt x="8" y="870"/>
                    <a:pt x="11" y="995"/>
                  </a:cubicBezTo>
                  <a:lnTo>
                    <a:pt x="251" y="931"/>
                  </a:lnTo>
                  <a:lnTo>
                    <a:pt x="1596" y="1485"/>
                  </a:lnTo>
                  <a:lnTo>
                    <a:pt x="1625" y="1648"/>
                  </a:lnTo>
                  <a:lnTo>
                    <a:pt x="1801" y="1565"/>
                  </a:lnTo>
                  <a:lnTo>
                    <a:pt x="2132" y="1726"/>
                  </a:lnTo>
                  <a:lnTo>
                    <a:pt x="2223" y="1614"/>
                  </a:lnTo>
                  <a:lnTo>
                    <a:pt x="3614" y="931"/>
                  </a:lnTo>
                  <a:lnTo>
                    <a:pt x="3648" y="466"/>
                  </a:lnTo>
                  <a:lnTo>
                    <a:pt x="1687" y="0"/>
                  </a:lnTo>
                  <a:close/>
                </a:path>
              </a:pathLst>
            </a:custGeom>
            <a:noFill/>
            <a:ln w="3175" cap="flat" cmpd="sng" algn="ctr">
              <a:noFill/>
              <a:prstDash val="dash"/>
              <a:round/>
              <a:headEnd/>
              <a:tailEnd/>
            </a:ln>
          </p:spPr>
          <p:txBody>
            <a:bodyPr anchor="ctr"/>
            <a:lstStyle/>
            <a:p>
              <a:endParaRPr lang="en-US" sz="2352"/>
            </a:p>
          </p:txBody>
        </p:sp>
        <p:sp>
          <p:nvSpPr>
            <p:cNvPr id="1049" name="Freeform 95"/>
            <p:cNvSpPr>
              <a:spLocks/>
            </p:cNvSpPr>
            <p:nvPr/>
          </p:nvSpPr>
          <p:spPr bwMode="auto">
            <a:xfrm>
              <a:off x="2063" y="1536"/>
              <a:ext cx="3238" cy="1500"/>
            </a:xfrm>
            <a:custGeom>
              <a:avLst/>
              <a:gdLst>
                <a:gd name="T0" fmla="*/ 0 w 2050257"/>
                <a:gd name="T1" fmla="*/ 135 h 1347788"/>
                <a:gd name="T2" fmla="*/ 769 w 2050257"/>
                <a:gd name="T3" fmla="*/ 0 h 1347788"/>
                <a:gd name="T4" fmla="*/ 1685 w 2050257"/>
                <a:gd name="T5" fmla="*/ 165 h 1347788"/>
                <a:gd name="T6" fmla="*/ 1676 w 2050257"/>
                <a:gd name="T7" fmla="*/ 313 h 1347788"/>
                <a:gd name="T8" fmla="*/ 977 w 2050257"/>
                <a:gd name="T9" fmla="*/ 549 h 1347788"/>
                <a:gd name="T10" fmla="*/ 18 w 2050257"/>
                <a:gd name="T11" fmla="*/ 286 h 1347788"/>
                <a:gd name="T12" fmla="*/ 0 w 2050257"/>
                <a:gd name="T13" fmla="*/ 135 h 1347788"/>
                <a:gd name="T14" fmla="*/ 0 60000 65536"/>
                <a:gd name="T15" fmla="*/ 0 60000 65536"/>
                <a:gd name="T16" fmla="*/ 0 60000 65536"/>
                <a:gd name="T17" fmla="*/ 0 60000 65536"/>
                <a:gd name="T18" fmla="*/ 0 60000 65536"/>
                <a:gd name="T19" fmla="*/ 0 60000 65536"/>
                <a:gd name="T20" fmla="*/ 0 60000 65536"/>
                <a:gd name="T21" fmla="*/ 0 w 2050257"/>
                <a:gd name="T22" fmla="*/ 0 h 1347788"/>
                <a:gd name="T23" fmla="*/ 2050257 w 2050257"/>
                <a:gd name="T24" fmla="*/ 1347788 h 13477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0257" h="1347788">
                  <a:moveTo>
                    <a:pt x="0" y="330994"/>
                  </a:moveTo>
                  <a:lnTo>
                    <a:pt x="935832" y="0"/>
                  </a:lnTo>
                  <a:lnTo>
                    <a:pt x="2050257" y="404813"/>
                  </a:lnTo>
                  <a:lnTo>
                    <a:pt x="2038351" y="766763"/>
                  </a:lnTo>
                  <a:lnTo>
                    <a:pt x="1188245" y="1347788"/>
                  </a:lnTo>
                  <a:cubicBezTo>
                    <a:pt x="988220" y="1253237"/>
                    <a:pt x="188120" y="801500"/>
                    <a:pt x="21432" y="702186"/>
                  </a:cubicBezTo>
                  <a:lnTo>
                    <a:pt x="0" y="330994"/>
                  </a:lnTo>
                  <a:close/>
                </a:path>
              </a:pathLst>
            </a:custGeom>
            <a:solidFill>
              <a:schemeClr val="accent1"/>
            </a:solidFill>
            <a:ln w="10795" cap="flat" cmpd="sng" algn="ctr">
              <a:noFill/>
              <a:prstDash val="solid"/>
              <a:round/>
              <a:headEnd/>
              <a:tailEnd/>
            </a:ln>
          </p:spPr>
          <p:txBody>
            <a:bodyPr anchor="ctr"/>
            <a:lstStyle/>
            <a:p>
              <a:endParaRPr lang="en-US" sz="2352"/>
            </a:p>
          </p:txBody>
        </p:sp>
        <p:sp>
          <p:nvSpPr>
            <p:cNvPr id="1050" name="Freeform 96"/>
            <p:cNvSpPr>
              <a:spLocks/>
            </p:cNvSpPr>
            <p:nvPr/>
          </p:nvSpPr>
          <p:spPr bwMode="auto">
            <a:xfrm>
              <a:off x="4005" y="2047"/>
              <a:ext cx="1253" cy="916"/>
            </a:xfrm>
            <a:custGeom>
              <a:avLst/>
              <a:gdLst>
                <a:gd name="T0" fmla="*/ 652 w 793023"/>
                <a:gd name="T1" fmla="*/ 0 h 821531"/>
                <a:gd name="T2" fmla="*/ 4 w 793023"/>
                <a:gd name="T3" fmla="*/ 198 h 821531"/>
                <a:gd name="T4" fmla="*/ 0 w 793023"/>
                <a:gd name="T5" fmla="*/ 336 h 821531"/>
                <a:gd name="T6" fmla="*/ 645 w 793023"/>
                <a:gd name="T7" fmla="*/ 119 h 821531"/>
                <a:gd name="T8" fmla="*/ 652 w 793023"/>
                <a:gd name="T9" fmla="*/ 0 h 821531"/>
                <a:gd name="T10" fmla="*/ 0 60000 65536"/>
                <a:gd name="T11" fmla="*/ 0 60000 65536"/>
                <a:gd name="T12" fmla="*/ 0 60000 65536"/>
                <a:gd name="T13" fmla="*/ 0 60000 65536"/>
                <a:gd name="T14" fmla="*/ 0 60000 65536"/>
                <a:gd name="T15" fmla="*/ 0 w 793023"/>
                <a:gd name="T16" fmla="*/ 0 h 821531"/>
                <a:gd name="T17" fmla="*/ 793023 w 793023"/>
                <a:gd name="T18" fmla="*/ 821531 h 821531"/>
              </a:gdLst>
              <a:ahLst/>
              <a:cxnLst>
                <a:cxn ang="T10">
                  <a:pos x="T0" y="T1"/>
                </a:cxn>
                <a:cxn ang="T11">
                  <a:pos x="T2" y="T3"/>
                </a:cxn>
                <a:cxn ang="T12">
                  <a:pos x="T4" y="T5"/>
                </a:cxn>
                <a:cxn ang="T13">
                  <a:pos x="T6" y="T7"/>
                </a:cxn>
                <a:cxn ang="T14">
                  <a:pos x="T8" y="T9"/>
                </a:cxn>
              </a:cxnLst>
              <a:rect l="T15" t="T16" r="T17" b="T18"/>
              <a:pathLst>
                <a:path w="793023" h="821531">
                  <a:moveTo>
                    <a:pt x="793023" y="0"/>
                  </a:moveTo>
                  <a:lnTo>
                    <a:pt x="4829" y="483394"/>
                  </a:lnTo>
                  <a:cubicBezTo>
                    <a:pt x="5623" y="614363"/>
                    <a:pt x="-726" y="690562"/>
                    <a:pt x="68" y="821531"/>
                  </a:cubicBezTo>
                  <a:lnTo>
                    <a:pt x="783498" y="290513"/>
                  </a:lnTo>
                  <a:lnTo>
                    <a:pt x="793023" y="0"/>
                  </a:lnTo>
                  <a:close/>
                </a:path>
              </a:pathLst>
            </a:custGeom>
            <a:solidFill>
              <a:srgbClr val="FFFFFF"/>
            </a:solidFill>
            <a:ln w="10795" cap="flat" cmpd="sng" algn="ctr">
              <a:noFill/>
              <a:prstDash val="solid"/>
              <a:round/>
              <a:headEnd/>
              <a:tailEnd/>
            </a:ln>
          </p:spPr>
          <p:txBody>
            <a:bodyPr anchor="ctr"/>
            <a:lstStyle/>
            <a:p>
              <a:endParaRPr lang="en-US" sz="2352"/>
            </a:p>
          </p:txBody>
        </p:sp>
        <p:sp>
          <p:nvSpPr>
            <p:cNvPr id="1051" name="Freeform 97"/>
            <p:cNvSpPr>
              <a:spLocks/>
            </p:cNvSpPr>
            <p:nvPr/>
          </p:nvSpPr>
          <p:spPr bwMode="auto">
            <a:xfrm>
              <a:off x="1971" y="1854"/>
              <a:ext cx="1991" cy="1264"/>
            </a:xfrm>
            <a:custGeom>
              <a:avLst/>
              <a:gdLst>
                <a:gd name="T0" fmla="*/ 0 w 1134848"/>
                <a:gd name="T1" fmla="*/ 0 h 1020634"/>
                <a:gd name="T2" fmla="*/ 1151 w 1134848"/>
                <a:gd name="T3" fmla="*/ 284 h 1020634"/>
                <a:gd name="T4" fmla="*/ 1133 w 1134848"/>
                <a:gd name="T5" fmla="*/ 515 h 1020634"/>
                <a:gd name="T6" fmla="*/ 0 w 1134848"/>
                <a:gd name="T7" fmla="*/ 180 h 1020634"/>
                <a:gd name="T8" fmla="*/ 0 w 1134848"/>
                <a:gd name="T9" fmla="*/ 0 h 1020634"/>
                <a:gd name="T10" fmla="*/ 0 60000 65536"/>
                <a:gd name="T11" fmla="*/ 0 60000 65536"/>
                <a:gd name="T12" fmla="*/ 0 60000 65536"/>
                <a:gd name="T13" fmla="*/ 0 60000 65536"/>
                <a:gd name="T14" fmla="*/ 0 60000 65536"/>
                <a:gd name="T15" fmla="*/ 0 w 1134848"/>
                <a:gd name="T16" fmla="*/ 0 h 1020634"/>
                <a:gd name="T17" fmla="*/ 1134848 w 1134848"/>
                <a:gd name="T18" fmla="*/ 1020634 h 1020634"/>
              </a:gdLst>
              <a:ahLst/>
              <a:cxnLst>
                <a:cxn ang="T10">
                  <a:pos x="T0" y="T1"/>
                </a:cxn>
                <a:cxn ang="T11">
                  <a:pos x="T2" y="T3"/>
                </a:cxn>
                <a:cxn ang="T12">
                  <a:pos x="T4" y="T5"/>
                </a:cxn>
                <a:cxn ang="T13">
                  <a:pos x="T6" y="T7"/>
                </a:cxn>
                <a:cxn ang="T14">
                  <a:pos x="T8" y="T9"/>
                </a:cxn>
              </a:cxnLst>
              <a:rect l="T15" t="T16" r="T17" b="T18"/>
              <a:pathLst>
                <a:path w="1134848" h="1020634">
                  <a:moveTo>
                    <a:pt x="0" y="0"/>
                  </a:moveTo>
                  <a:lnTo>
                    <a:pt x="1134848" y="563003"/>
                  </a:lnTo>
                  <a:cubicBezTo>
                    <a:pt x="1132731" y="717520"/>
                    <a:pt x="1119889" y="866117"/>
                    <a:pt x="1117772" y="1020634"/>
                  </a:cubicBezTo>
                  <a:lnTo>
                    <a:pt x="86" y="355771"/>
                  </a:lnTo>
                  <a:cubicBezTo>
                    <a:pt x="57" y="237181"/>
                    <a:pt x="29" y="118590"/>
                    <a:pt x="0" y="0"/>
                  </a:cubicBezTo>
                  <a:close/>
                </a:path>
              </a:pathLst>
            </a:custGeom>
            <a:solidFill>
              <a:schemeClr val="accent1"/>
            </a:solidFill>
            <a:ln w="10795" cap="flat" cmpd="sng" algn="ctr">
              <a:noFill/>
              <a:prstDash val="solid"/>
              <a:round/>
              <a:headEnd/>
              <a:tailEnd/>
            </a:ln>
          </p:spPr>
          <p:txBody>
            <a:bodyPr anchor="ctr"/>
            <a:lstStyle/>
            <a:p>
              <a:endParaRPr lang="en-US" sz="2352"/>
            </a:p>
          </p:txBody>
        </p:sp>
        <p:sp>
          <p:nvSpPr>
            <p:cNvPr id="1052" name="Freeform 98"/>
            <p:cNvSpPr>
              <a:spLocks/>
            </p:cNvSpPr>
            <p:nvPr/>
          </p:nvSpPr>
          <p:spPr bwMode="auto">
            <a:xfrm>
              <a:off x="1967" y="1872"/>
              <a:ext cx="1962" cy="1224"/>
            </a:xfrm>
            <a:custGeom>
              <a:avLst/>
              <a:gdLst>
                <a:gd name="T0" fmla="*/ 674872 w 1240510"/>
                <a:gd name="T1" fmla="*/ 621210 h 1099542"/>
                <a:gd name="T2" fmla="*/ 1024916 w 1240510"/>
                <a:gd name="T3" fmla="*/ 795041 h 1099542"/>
                <a:gd name="T4" fmla="*/ 1015392 w 1240510"/>
                <a:gd name="T5" fmla="*/ 861716 h 1099542"/>
                <a:gd name="T6" fmla="*/ 679634 w 1240510"/>
                <a:gd name="T7" fmla="*/ 687885 h 1099542"/>
                <a:gd name="T8" fmla="*/ 674872 w 1240510"/>
                <a:gd name="T9" fmla="*/ 525469 h 1099542"/>
                <a:gd name="T10" fmla="*/ 1024916 w 1240510"/>
                <a:gd name="T11" fmla="*/ 699300 h 1099542"/>
                <a:gd name="T12" fmla="*/ 1015392 w 1240510"/>
                <a:gd name="T13" fmla="*/ 765975 h 1099542"/>
                <a:gd name="T14" fmla="*/ 679634 w 1240510"/>
                <a:gd name="T15" fmla="*/ 592144 h 1099542"/>
                <a:gd name="T16" fmla="*/ 674872 w 1240510"/>
                <a:gd name="T17" fmla="*/ 438306 h 1099542"/>
                <a:gd name="T18" fmla="*/ 1024916 w 1240510"/>
                <a:gd name="T19" fmla="*/ 612137 h 1099542"/>
                <a:gd name="T20" fmla="*/ 1015392 w 1240510"/>
                <a:gd name="T21" fmla="*/ 678812 h 1099542"/>
                <a:gd name="T22" fmla="*/ 679634 w 1240510"/>
                <a:gd name="T23" fmla="*/ 504981 h 1099542"/>
                <a:gd name="T24" fmla="*/ 148616 w 1240510"/>
                <a:gd name="T25" fmla="*/ 321907 h 1099542"/>
                <a:gd name="T26" fmla="*/ 229578 w 1240510"/>
                <a:gd name="T27" fmla="*/ 360007 h 1099542"/>
                <a:gd name="T28" fmla="*/ 220052 w 1240510"/>
                <a:gd name="T29" fmla="*/ 421920 h 1099542"/>
                <a:gd name="T30" fmla="*/ 162904 w 1240510"/>
                <a:gd name="T31" fmla="*/ 388582 h 1099542"/>
                <a:gd name="T32" fmla="*/ 148616 w 1240510"/>
                <a:gd name="T33" fmla="*/ 245426 h 1099542"/>
                <a:gd name="T34" fmla="*/ 229578 w 1240510"/>
                <a:gd name="T35" fmla="*/ 283526 h 1099542"/>
                <a:gd name="T36" fmla="*/ 220052 w 1240510"/>
                <a:gd name="T37" fmla="*/ 345439 h 1099542"/>
                <a:gd name="T38" fmla="*/ 162904 w 1240510"/>
                <a:gd name="T39" fmla="*/ 312101 h 1099542"/>
                <a:gd name="T40" fmla="*/ 148616 w 1240510"/>
                <a:gd name="T41" fmla="*/ 166843 h 1099542"/>
                <a:gd name="T42" fmla="*/ 229578 w 1240510"/>
                <a:gd name="T43" fmla="*/ 204943 h 1099542"/>
                <a:gd name="T44" fmla="*/ 220052 w 1240510"/>
                <a:gd name="T45" fmla="*/ 266856 h 1099542"/>
                <a:gd name="T46" fmla="*/ 162904 w 1240510"/>
                <a:gd name="T47" fmla="*/ 233518 h 1099542"/>
                <a:gd name="T48" fmla="*/ 50232 w 1240510"/>
                <a:gd name="T49" fmla="*/ 67454 h 1099542"/>
                <a:gd name="T50" fmla="*/ 54244 w 1240510"/>
                <a:gd name="T51" fmla="*/ 360335 h 1099542"/>
                <a:gd name="T52" fmla="*/ 1190278 w 1240510"/>
                <a:gd name="T53" fmla="*/ 1041612 h 1099542"/>
                <a:gd name="T54" fmla="*/ 1191028 w 1240510"/>
                <a:gd name="T55" fmla="*/ 658027 h 1099542"/>
                <a:gd name="T56" fmla="*/ 7048 w 1240510"/>
                <a:gd name="T57" fmla="*/ 0 h 1099542"/>
                <a:gd name="T58" fmla="*/ 1240510 w 1240510"/>
                <a:gd name="T59" fmla="*/ 627303 h 1099542"/>
                <a:gd name="T60" fmla="*/ 1233462 w 1240510"/>
                <a:gd name="T61" fmla="*/ 1099542 h 1099542"/>
                <a:gd name="T62" fmla="*/ 0 w 1240510"/>
                <a:gd name="T63" fmla="*/ 380611 h 10995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40510"/>
                <a:gd name="T97" fmla="*/ 0 h 1099542"/>
                <a:gd name="T98" fmla="*/ 1240510 w 1240510"/>
                <a:gd name="T99" fmla="*/ 1099542 h 109954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40510" h="1099542">
                  <a:moveTo>
                    <a:pt x="674872" y="621210"/>
                  </a:moveTo>
                  <a:lnTo>
                    <a:pt x="1024916" y="795041"/>
                  </a:lnTo>
                  <a:lnTo>
                    <a:pt x="1015392" y="861716"/>
                  </a:lnTo>
                  <a:lnTo>
                    <a:pt x="679634" y="687885"/>
                  </a:lnTo>
                  <a:close/>
                  <a:moveTo>
                    <a:pt x="674872" y="525469"/>
                  </a:moveTo>
                  <a:lnTo>
                    <a:pt x="1024916" y="699300"/>
                  </a:lnTo>
                  <a:lnTo>
                    <a:pt x="1015392" y="765975"/>
                  </a:lnTo>
                  <a:lnTo>
                    <a:pt x="679634" y="592144"/>
                  </a:lnTo>
                  <a:close/>
                  <a:moveTo>
                    <a:pt x="674872" y="438306"/>
                  </a:moveTo>
                  <a:lnTo>
                    <a:pt x="1024916" y="612137"/>
                  </a:lnTo>
                  <a:lnTo>
                    <a:pt x="1015392" y="678812"/>
                  </a:lnTo>
                  <a:lnTo>
                    <a:pt x="679634" y="504981"/>
                  </a:lnTo>
                  <a:close/>
                  <a:moveTo>
                    <a:pt x="148616" y="321907"/>
                  </a:moveTo>
                  <a:lnTo>
                    <a:pt x="229578" y="360007"/>
                  </a:lnTo>
                  <a:lnTo>
                    <a:pt x="220052" y="421920"/>
                  </a:lnTo>
                  <a:lnTo>
                    <a:pt x="162904" y="388582"/>
                  </a:lnTo>
                  <a:close/>
                  <a:moveTo>
                    <a:pt x="148616" y="245426"/>
                  </a:moveTo>
                  <a:lnTo>
                    <a:pt x="229578" y="283526"/>
                  </a:lnTo>
                  <a:lnTo>
                    <a:pt x="220052" y="345439"/>
                  </a:lnTo>
                  <a:lnTo>
                    <a:pt x="162904" y="312101"/>
                  </a:lnTo>
                  <a:close/>
                  <a:moveTo>
                    <a:pt x="148616" y="166843"/>
                  </a:moveTo>
                  <a:lnTo>
                    <a:pt x="229578" y="204943"/>
                  </a:lnTo>
                  <a:lnTo>
                    <a:pt x="220052" y="266856"/>
                  </a:lnTo>
                  <a:lnTo>
                    <a:pt x="162904" y="233518"/>
                  </a:lnTo>
                  <a:close/>
                  <a:moveTo>
                    <a:pt x="50232" y="67454"/>
                  </a:moveTo>
                  <a:lnTo>
                    <a:pt x="54244" y="360335"/>
                  </a:lnTo>
                  <a:lnTo>
                    <a:pt x="1190278" y="1041612"/>
                  </a:lnTo>
                  <a:cubicBezTo>
                    <a:pt x="1192116" y="907489"/>
                    <a:pt x="1189190" y="792150"/>
                    <a:pt x="1191028" y="658027"/>
                  </a:cubicBezTo>
                  <a:close/>
                  <a:moveTo>
                    <a:pt x="7048" y="0"/>
                  </a:moveTo>
                  <a:lnTo>
                    <a:pt x="1240510" y="627303"/>
                  </a:lnTo>
                  <a:cubicBezTo>
                    <a:pt x="1238160" y="798813"/>
                    <a:pt x="1235812" y="928032"/>
                    <a:pt x="1233462" y="1099542"/>
                  </a:cubicBezTo>
                  <a:lnTo>
                    <a:pt x="0" y="380611"/>
                  </a:lnTo>
                  <a:close/>
                </a:path>
              </a:pathLst>
            </a:custGeom>
            <a:solidFill>
              <a:srgbClr val="FFFFFF"/>
            </a:solidFill>
            <a:ln w="10795" cap="flat" cmpd="sng" algn="ctr">
              <a:noFill/>
              <a:prstDash val="solid"/>
              <a:round/>
              <a:headEnd/>
              <a:tailEnd/>
            </a:ln>
          </p:spPr>
          <p:txBody>
            <a:bodyPr anchor="ctr"/>
            <a:lstStyle/>
            <a:p>
              <a:endParaRPr lang="en-US" sz="2352"/>
            </a:p>
          </p:txBody>
        </p:sp>
        <p:sp>
          <p:nvSpPr>
            <p:cNvPr id="1053" name="Freeform 99"/>
            <p:cNvSpPr>
              <a:spLocks/>
            </p:cNvSpPr>
            <p:nvPr/>
          </p:nvSpPr>
          <p:spPr bwMode="auto">
            <a:xfrm>
              <a:off x="1933" y="1994"/>
              <a:ext cx="250" cy="415"/>
            </a:xfrm>
            <a:custGeom>
              <a:avLst/>
              <a:gdLst>
                <a:gd name="T0" fmla="*/ 99 w 150337"/>
                <a:gd name="T1" fmla="*/ 1 h 350700"/>
                <a:gd name="T2" fmla="*/ 0 w 150337"/>
                <a:gd name="T3" fmla="*/ 24 h 350700"/>
                <a:gd name="T4" fmla="*/ 0 w 150337"/>
                <a:gd name="T5" fmla="*/ 162 h 350700"/>
                <a:gd name="T6" fmla="*/ 114 w 150337"/>
                <a:gd name="T7" fmla="*/ 129 h 350700"/>
                <a:gd name="T8" fmla="*/ 113 w 150337"/>
                <a:gd name="T9" fmla="*/ 107 h 350700"/>
                <a:gd name="T10" fmla="*/ 35 w 150337"/>
                <a:gd name="T11" fmla="*/ 132 h 350700"/>
                <a:gd name="T12" fmla="*/ 35 w 150337"/>
                <a:gd name="T13" fmla="*/ 47 h 350700"/>
                <a:gd name="T14" fmla="*/ 99 w 150337"/>
                <a:gd name="T15" fmla="*/ 33 h 350700"/>
                <a:gd name="T16" fmla="*/ 99 w 150337"/>
                <a:gd name="T17" fmla="*/ 1 h 3507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337"/>
                <a:gd name="T28" fmla="*/ 0 h 350700"/>
                <a:gd name="T29" fmla="*/ 150337 w 150337"/>
                <a:gd name="T30" fmla="*/ 350700 h 3507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337" h="350700">
                  <a:moveTo>
                    <a:pt x="107950" y="1450"/>
                  </a:moveTo>
                  <a:lnTo>
                    <a:pt x="0" y="52250"/>
                  </a:lnTo>
                  <a:lnTo>
                    <a:pt x="0" y="350700"/>
                  </a:lnTo>
                  <a:lnTo>
                    <a:pt x="124619" y="280056"/>
                  </a:lnTo>
                  <a:cubicBezTo>
                    <a:pt x="167802" y="254799"/>
                    <a:pt x="148917" y="214239"/>
                    <a:pt x="123825" y="232431"/>
                  </a:cubicBezTo>
                  <a:lnTo>
                    <a:pt x="38100" y="287200"/>
                  </a:lnTo>
                  <a:lnTo>
                    <a:pt x="38100" y="103050"/>
                  </a:lnTo>
                  <a:lnTo>
                    <a:pt x="107950" y="71300"/>
                  </a:lnTo>
                  <a:cubicBezTo>
                    <a:pt x="136916" y="54224"/>
                    <a:pt x="130708" y="-10439"/>
                    <a:pt x="107950" y="1450"/>
                  </a:cubicBezTo>
                  <a:close/>
                </a:path>
              </a:pathLst>
            </a:custGeom>
            <a:solidFill>
              <a:srgbClr val="FFFFFF"/>
            </a:solidFill>
            <a:ln w="10795" cap="flat" cmpd="sng" algn="ctr">
              <a:noFill/>
              <a:prstDash val="solid"/>
              <a:round/>
              <a:headEnd/>
              <a:tailEnd/>
            </a:ln>
          </p:spPr>
          <p:txBody>
            <a:bodyPr anchor="ctr"/>
            <a:lstStyle/>
            <a:p>
              <a:endParaRPr lang="en-US" sz="2352"/>
            </a:p>
          </p:txBody>
        </p:sp>
        <p:sp>
          <p:nvSpPr>
            <p:cNvPr id="1054" name="Freeform 100"/>
            <p:cNvSpPr>
              <a:spLocks/>
            </p:cNvSpPr>
            <p:nvPr/>
          </p:nvSpPr>
          <p:spPr bwMode="auto">
            <a:xfrm>
              <a:off x="3489" y="2568"/>
              <a:ext cx="275" cy="448"/>
            </a:xfrm>
            <a:custGeom>
              <a:avLst/>
              <a:gdLst>
                <a:gd name="T0" fmla="*/ 119 w 150337"/>
                <a:gd name="T1" fmla="*/ 1 h 350700"/>
                <a:gd name="T2" fmla="*/ 0 w 150337"/>
                <a:gd name="T3" fmla="*/ 28 h 350700"/>
                <a:gd name="T4" fmla="*/ 0 w 150337"/>
                <a:gd name="T5" fmla="*/ 189 h 350700"/>
                <a:gd name="T6" fmla="*/ 137 w 150337"/>
                <a:gd name="T7" fmla="*/ 151 h 350700"/>
                <a:gd name="T8" fmla="*/ 136 w 150337"/>
                <a:gd name="T9" fmla="*/ 125 h 350700"/>
                <a:gd name="T10" fmla="*/ 42 w 150337"/>
                <a:gd name="T11" fmla="*/ 154 h 350700"/>
                <a:gd name="T12" fmla="*/ 42 w 150337"/>
                <a:gd name="T13" fmla="*/ 55 h 350700"/>
                <a:gd name="T14" fmla="*/ 119 w 150337"/>
                <a:gd name="T15" fmla="*/ 38 h 350700"/>
                <a:gd name="T16" fmla="*/ 119 w 150337"/>
                <a:gd name="T17" fmla="*/ 1 h 3507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337"/>
                <a:gd name="T28" fmla="*/ 0 h 350700"/>
                <a:gd name="T29" fmla="*/ 150337 w 150337"/>
                <a:gd name="T30" fmla="*/ 350700 h 3507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337" h="350700">
                  <a:moveTo>
                    <a:pt x="107950" y="1450"/>
                  </a:moveTo>
                  <a:lnTo>
                    <a:pt x="0" y="52250"/>
                  </a:lnTo>
                  <a:lnTo>
                    <a:pt x="0" y="350700"/>
                  </a:lnTo>
                  <a:lnTo>
                    <a:pt x="124619" y="280056"/>
                  </a:lnTo>
                  <a:cubicBezTo>
                    <a:pt x="167802" y="254799"/>
                    <a:pt x="148917" y="214239"/>
                    <a:pt x="123825" y="232431"/>
                  </a:cubicBezTo>
                  <a:lnTo>
                    <a:pt x="38100" y="287200"/>
                  </a:lnTo>
                  <a:lnTo>
                    <a:pt x="38100" y="103050"/>
                  </a:lnTo>
                  <a:lnTo>
                    <a:pt x="107950" y="71300"/>
                  </a:lnTo>
                  <a:cubicBezTo>
                    <a:pt x="136916" y="54224"/>
                    <a:pt x="130708" y="-10439"/>
                    <a:pt x="107950" y="1450"/>
                  </a:cubicBezTo>
                  <a:close/>
                </a:path>
              </a:pathLst>
            </a:custGeom>
            <a:solidFill>
              <a:srgbClr val="FFFFFF"/>
            </a:solidFill>
            <a:ln w="10795" cap="flat" cmpd="sng" algn="ctr">
              <a:noFill/>
              <a:prstDash val="solid"/>
              <a:round/>
              <a:headEnd/>
              <a:tailEnd/>
            </a:ln>
          </p:spPr>
          <p:txBody>
            <a:bodyPr anchor="ctr"/>
            <a:lstStyle/>
            <a:p>
              <a:endParaRPr lang="en-US" sz="2352"/>
            </a:p>
          </p:txBody>
        </p:sp>
        <p:sp>
          <p:nvSpPr>
            <p:cNvPr id="1055" name="Freeform 101"/>
            <p:cNvSpPr>
              <a:spLocks/>
            </p:cNvSpPr>
            <p:nvPr/>
          </p:nvSpPr>
          <p:spPr bwMode="auto">
            <a:xfrm>
              <a:off x="1971" y="2018"/>
              <a:ext cx="236" cy="367"/>
            </a:xfrm>
            <a:custGeom>
              <a:avLst/>
              <a:gdLst>
                <a:gd name="T0" fmla="*/ 86 w 142280"/>
                <a:gd name="T1" fmla="*/ 1 h 309413"/>
                <a:gd name="T2" fmla="*/ 4 w 142280"/>
                <a:gd name="T3" fmla="*/ 20 h 309413"/>
                <a:gd name="T4" fmla="*/ 0 w 142280"/>
                <a:gd name="T5" fmla="*/ 143 h 309413"/>
                <a:gd name="T6" fmla="*/ 105 w 142280"/>
                <a:gd name="T7" fmla="*/ 116 h 309413"/>
                <a:gd name="T8" fmla="*/ 106 w 142280"/>
                <a:gd name="T9" fmla="*/ 105 h 309413"/>
                <a:gd name="T10" fmla="*/ 22 w 142280"/>
                <a:gd name="T11" fmla="*/ 130 h 309413"/>
                <a:gd name="T12" fmla="*/ 22 w 142280"/>
                <a:gd name="T13" fmla="*/ 32 h 309413"/>
                <a:gd name="T14" fmla="*/ 88 w 142280"/>
                <a:gd name="T15" fmla="*/ 17 h 309413"/>
                <a:gd name="T16" fmla="*/ 86 w 142280"/>
                <a:gd name="T17" fmla="*/ 1 h 3094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280"/>
                <a:gd name="T28" fmla="*/ 0 h 309413"/>
                <a:gd name="T29" fmla="*/ 142280 w 142280"/>
                <a:gd name="T30" fmla="*/ 309413 h 3094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280" h="309413">
                  <a:moveTo>
                    <a:pt x="94487" y="2800"/>
                  </a:moveTo>
                  <a:lnTo>
                    <a:pt x="4489" y="42379"/>
                  </a:lnTo>
                  <a:cubicBezTo>
                    <a:pt x="2993" y="131390"/>
                    <a:pt x="1496" y="220402"/>
                    <a:pt x="0" y="309413"/>
                  </a:cubicBezTo>
                  <a:lnTo>
                    <a:pt x="115643" y="249989"/>
                  </a:lnTo>
                  <a:cubicBezTo>
                    <a:pt x="158826" y="224732"/>
                    <a:pt x="142186" y="208857"/>
                    <a:pt x="117094" y="227049"/>
                  </a:cubicBezTo>
                  <a:lnTo>
                    <a:pt x="24637" y="281818"/>
                  </a:lnTo>
                  <a:cubicBezTo>
                    <a:pt x="24637" y="210710"/>
                    <a:pt x="24638" y="139603"/>
                    <a:pt x="24638" y="68495"/>
                  </a:cubicBezTo>
                  <a:lnTo>
                    <a:pt x="96732" y="36746"/>
                  </a:lnTo>
                  <a:cubicBezTo>
                    <a:pt x="125698" y="19670"/>
                    <a:pt x="117245" y="-9089"/>
                    <a:pt x="94487" y="2800"/>
                  </a:cubicBezTo>
                  <a:close/>
                </a:path>
              </a:pathLst>
            </a:custGeom>
            <a:solidFill>
              <a:schemeClr val="accent1"/>
            </a:solidFill>
            <a:ln w="10795" cap="flat" cmpd="sng" algn="ctr">
              <a:noFill/>
              <a:prstDash val="solid"/>
              <a:round/>
              <a:headEnd/>
              <a:tailEnd/>
            </a:ln>
          </p:spPr>
          <p:txBody>
            <a:bodyPr anchor="ctr"/>
            <a:lstStyle/>
            <a:p>
              <a:endParaRPr lang="en-US" sz="2352"/>
            </a:p>
          </p:txBody>
        </p:sp>
        <p:sp>
          <p:nvSpPr>
            <p:cNvPr id="1056" name="Freeform 102"/>
            <p:cNvSpPr>
              <a:spLocks/>
            </p:cNvSpPr>
            <p:nvPr/>
          </p:nvSpPr>
          <p:spPr bwMode="auto">
            <a:xfrm>
              <a:off x="3518" y="2597"/>
              <a:ext cx="246" cy="395"/>
            </a:xfrm>
            <a:custGeom>
              <a:avLst/>
              <a:gdLst>
                <a:gd name="T0" fmla="*/ 92 w 146768"/>
                <a:gd name="T1" fmla="*/ 1 h 322390"/>
                <a:gd name="T2" fmla="*/ 8 w 146768"/>
                <a:gd name="T3" fmla="*/ 21 h 322390"/>
                <a:gd name="T4" fmla="*/ 0 w 146768"/>
                <a:gd name="T5" fmla="*/ 159 h 322390"/>
                <a:gd name="T6" fmla="*/ 111 w 146768"/>
                <a:gd name="T7" fmla="*/ 124 h 322390"/>
                <a:gd name="T8" fmla="*/ 112 w 146768"/>
                <a:gd name="T9" fmla="*/ 112 h 322390"/>
                <a:gd name="T10" fmla="*/ 23 w 146768"/>
                <a:gd name="T11" fmla="*/ 147 h 322390"/>
                <a:gd name="T12" fmla="*/ 27 w 146768"/>
                <a:gd name="T13" fmla="*/ 34 h 322390"/>
                <a:gd name="T14" fmla="*/ 94 w 146768"/>
                <a:gd name="T15" fmla="*/ 18 h 322390"/>
                <a:gd name="T16" fmla="*/ 92 w 146768"/>
                <a:gd name="T17" fmla="*/ 1 h 3223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6768"/>
                <a:gd name="T28" fmla="*/ 0 h 322390"/>
                <a:gd name="T29" fmla="*/ 146768 w 146768"/>
                <a:gd name="T30" fmla="*/ 322390 h 3223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6768" h="322390">
                  <a:moveTo>
                    <a:pt x="98975" y="2800"/>
                  </a:moveTo>
                  <a:lnTo>
                    <a:pt x="8977" y="42379"/>
                  </a:lnTo>
                  <a:cubicBezTo>
                    <a:pt x="7481" y="131390"/>
                    <a:pt x="1496" y="233379"/>
                    <a:pt x="0" y="322390"/>
                  </a:cubicBezTo>
                  <a:lnTo>
                    <a:pt x="120131" y="249989"/>
                  </a:lnTo>
                  <a:cubicBezTo>
                    <a:pt x="163314" y="224732"/>
                    <a:pt x="146674" y="208857"/>
                    <a:pt x="121582" y="227049"/>
                  </a:cubicBezTo>
                  <a:lnTo>
                    <a:pt x="24636" y="296958"/>
                  </a:lnTo>
                  <a:cubicBezTo>
                    <a:pt x="24636" y="225850"/>
                    <a:pt x="29126" y="139603"/>
                    <a:pt x="29126" y="68495"/>
                  </a:cubicBezTo>
                  <a:lnTo>
                    <a:pt x="101220" y="36746"/>
                  </a:lnTo>
                  <a:cubicBezTo>
                    <a:pt x="130186" y="19670"/>
                    <a:pt x="121733" y="-9089"/>
                    <a:pt x="98975" y="2800"/>
                  </a:cubicBezTo>
                  <a:close/>
                </a:path>
              </a:pathLst>
            </a:custGeom>
            <a:solidFill>
              <a:schemeClr val="accent1"/>
            </a:solidFill>
            <a:ln w="10795" cap="flat" cmpd="sng" algn="ctr">
              <a:noFill/>
              <a:prstDash val="solid"/>
              <a:round/>
              <a:headEnd/>
              <a:tailEnd/>
            </a:ln>
          </p:spPr>
          <p:txBody>
            <a:bodyPr anchor="ctr"/>
            <a:lstStyle/>
            <a:p>
              <a:endParaRPr lang="en-US" sz="2352"/>
            </a:p>
          </p:txBody>
        </p:sp>
        <p:sp>
          <p:nvSpPr>
            <p:cNvPr id="1057" name="Freeform 103"/>
            <p:cNvSpPr>
              <a:spLocks/>
            </p:cNvSpPr>
            <p:nvPr/>
          </p:nvSpPr>
          <p:spPr bwMode="auto">
            <a:xfrm>
              <a:off x="2463" y="1551"/>
              <a:ext cx="2414" cy="651"/>
            </a:xfrm>
            <a:custGeom>
              <a:avLst/>
              <a:gdLst>
                <a:gd name="T0" fmla="*/ 1705 w 504825"/>
                <a:gd name="T1" fmla="*/ 0 h 192882"/>
                <a:gd name="T2" fmla="*/ 1651 w 504825"/>
                <a:gd name="T3" fmla="*/ 241 h 192882"/>
                <a:gd name="T4" fmla="*/ 0 w 504825"/>
                <a:gd name="T5" fmla="*/ 616 h 192882"/>
                <a:gd name="T6" fmla="*/ 1723 w 504825"/>
                <a:gd name="T7" fmla="*/ 268 h 192882"/>
                <a:gd name="T8" fmla="*/ 3804 w 504825"/>
                <a:gd name="T9" fmla="*/ 723 h 192882"/>
                <a:gd name="T10" fmla="*/ 1741 w 504825"/>
                <a:gd name="T11" fmla="*/ 241 h 192882"/>
                <a:gd name="T12" fmla="*/ 1705 w 504825"/>
                <a:gd name="T13" fmla="*/ 0 h 192882"/>
                <a:gd name="T14" fmla="*/ 0 60000 65536"/>
                <a:gd name="T15" fmla="*/ 0 60000 65536"/>
                <a:gd name="T16" fmla="*/ 0 60000 65536"/>
                <a:gd name="T17" fmla="*/ 0 60000 65536"/>
                <a:gd name="T18" fmla="*/ 0 60000 65536"/>
                <a:gd name="T19" fmla="*/ 0 60000 65536"/>
                <a:gd name="T20" fmla="*/ 0 60000 65536"/>
                <a:gd name="T21" fmla="*/ 0 w 504825"/>
                <a:gd name="T22" fmla="*/ 0 h 192882"/>
                <a:gd name="T23" fmla="*/ 504825 w 504825"/>
                <a:gd name="T24" fmla="*/ 192882 h 1928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825" h="192882">
                  <a:moveTo>
                    <a:pt x="226219" y="0"/>
                  </a:moveTo>
                  <a:lnTo>
                    <a:pt x="219075" y="64295"/>
                  </a:lnTo>
                  <a:lnTo>
                    <a:pt x="0" y="164307"/>
                  </a:lnTo>
                  <a:lnTo>
                    <a:pt x="228601" y="71438"/>
                  </a:lnTo>
                  <a:lnTo>
                    <a:pt x="504825" y="192882"/>
                  </a:lnTo>
                  <a:lnTo>
                    <a:pt x="230981" y="64294"/>
                  </a:lnTo>
                  <a:lnTo>
                    <a:pt x="226219" y="0"/>
                  </a:lnTo>
                  <a:close/>
                </a:path>
              </a:pathLst>
            </a:custGeom>
            <a:solidFill>
              <a:srgbClr val="FFFFFF"/>
            </a:solidFill>
            <a:ln w="10795" cap="flat" cmpd="sng" algn="ctr">
              <a:noFill/>
              <a:prstDash val="solid"/>
              <a:round/>
              <a:headEnd/>
              <a:tailEnd/>
            </a:ln>
          </p:spPr>
          <p:txBody>
            <a:bodyPr anchor="ctr"/>
            <a:lstStyle/>
            <a:p>
              <a:endParaRPr lang="en-US" sz="2352"/>
            </a:p>
          </p:txBody>
        </p:sp>
      </p:grpSp>
      <p:sp>
        <p:nvSpPr>
          <p:cNvPr id="1076" name="Line 52"/>
          <p:cNvSpPr>
            <a:spLocks noChangeShapeType="1"/>
          </p:cNvSpPr>
          <p:nvPr/>
        </p:nvSpPr>
        <p:spPr bwMode="auto">
          <a:xfrm flipV="1">
            <a:off x="362539" y="3121111"/>
            <a:ext cx="11629436" cy="3211"/>
          </a:xfrm>
          <a:prstGeom prst="line">
            <a:avLst/>
          </a:prstGeom>
          <a:noFill/>
          <a:ln w="9525">
            <a:solidFill>
              <a:schemeClr val="tx2"/>
            </a:solidFill>
            <a:round/>
            <a:headEnd/>
            <a:tailEnd/>
          </a:ln>
          <a:effectLst/>
        </p:spPr>
        <p:txBody>
          <a:bodyPr/>
          <a:lstStyle/>
          <a:p>
            <a:endParaRPr lang="en-US" sz="2352"/>
          </a:p>
        </p:txBody>
      </p:sp>
      <p:sp>
        <p:nvSpPr>
          <p:cNvPr id="1078" name="Line 54"/>
          <p:cNvSpPr>
            <a:spLocks noChangeShapeType="1"/>
          </p:cNvSpPr>
          <p:nvPr/>
        </p:nvSpPr>
        <p:spPr bwMode="auto">
          <a:xfrm>
            <a:off x="362539" y="1753273"/>
            <a:ext cx="11559436" cy="5889"/>
          </a:xfrm>
          <a:prstGeom prst="line">
            <a:avLst/>
          </a:prstGeom>
          <a:noFill/>
          <a:ln w="9525">
            <a:solidFill>
              <a:schemeClr val="tx2"/>
            </a:solidFill>
            <a:round/>
            <a:headEnd/>
            <a:tailEnd/>
          </a:ln>
          <a:effectLst/>
        </p:spPr>
        <p:txBody>
          <a:bodyPr/>
          <a:lstStyle/>
          <a:p>
            <a:endParaRPr lang="en-US" sz="2352"/>
          </a:p>
        </p:txBody>
      </p:sp>
      <p:sp>
        <p:nvSpPr>
          <p:cNvPr id="1079" name="Line 55"/>
          <p:cNvSpPr>
            <a:spLocks noChangeShapeType="1"/>
          </p:cNvSpPr>
          <p:nvPr/>
        </p:nvSpPr>
        <p:spPr bwMode="auto">
          <a:xfrm flipH="1">
            <a:off x="2793355" y="1143918"/>
            <a:ext cx="6603" cy="5451157"/>
          </a:xfrm>
          <a:prstGeom prst="line">
            <a:avLst/>
          </a:prstGeom>
          <a:noFill/>
          <a:ln w="38100" cap="rnd">
            <a:solidFill>
              <a:schemeClr val="tx2"/>
            </a:solidFill>
            <a:prstDash val="sysDot"/>
            <a:round/>
            <a:headEnd/>
            <a:tailEnd/>
          </a:ln>
          <a:effectLst/>
        </p:spPr>
        <p:txBody>
          <a:bodyPr/>
          <a:lstStyle/>
          <a:p>
            <a:endParaRPr lang="en-US" sz="2352"/>
          </a:p>
        </p:txBody>
      </p:sp>
      <p:sp>
        <p:nvSpPr>
          <p:cNvPr id="1088" name="Line 64"/>
          <p:cNvSpPr>
            <a:spLocks noChangeShapeType="1"/>
          </p:cNvSpPr>
          <p:nvPr/>
        </p:nvSpPr>
        <p:spPr bwMode="auto">
          <a:xfrm>
            <a:off x="346636" y="6726526"/>
            <a:ext cx="11559436" cy="1"/>
          </a:xfrm>
          <a:prstGeom prst="line">
            <a:avLst/>
          </a:prstGeom>
          <a:noFill/>
          <a:ln w="9525">
            <a:solidFill>
              <a:schemeClr val="tx2"/>
            </a:solidFill>
            <a:round/>
            <a:headEnd/>
            <a:tailEnd/>
          </a:ln>
          <a:effectLst/>
        </p:spPr>
        <p:txBody>
          <a:bodyPr/>
          <a:lstStyle/>
          <a:p>
            <a:endParaRPr lang="en-US" sz="2352"/>
          </a:p>
        </p:txBody>
      </p:sp>
      <p:sp>
        <p:nvSpPr>
          <p:cNvPr id="1089" name="Line 65"/>
          <p:cNvSpPr>
            <a:spLocks noChangeShapeType="1"/>
          </p:cNvSpPr>
          <p:nvPr/>
        </p:nvSpPr>
        <p:spPr bwMode="auto">
          <a:xfrm>
            <a:off x="362539" y="4419200"/>
            <a:ext cx="11559436" cy="4765"/>
          </a:xfrm>
          <a:prstGeom prst="line">
            <a:avLst/>
          </a:prstGeom>
          <a:noFill/>
          <a:ln w="9525">
            <a:solidFill>
              <a:schemeClr val="tx2"/>
            </a:solidFill>
            <a:round/>
            <a:headEnd/>
            <a:tailEnd/>
          </a:ln>
          <a:effectLst/>
        </p:spPr>
        <p:txBody>
          <a:bodyPr/>
          <a:lstStyle/>
          <a:p>
            <a:endParaRPr lang="en-US" sz="2352"/>
          </a:p>
        </p:txBody>
      </p:sp>
      <p:sp>
        <p:nvSpPr>
          <p:cNvPr id="1034" name="Line 62"/>
          <p:cNvSpPr>
            <a:spLocks noChangeAspect="1" noChangeShapeType="1"/>
          </p:cNvSpPr>
          <p:nvPr/>
        </p:nvSpPr>
        <p:spPr bwMode="auto">
          <a:xfrm>
            <a:off x="4580306" y="2819647"/>
            <a:ext cx="0" cy="1904232"/>
          </a:xfrm>
          <a:prstGeom prst="line">
            <a:avLst/>
          </a:prstGeom>
          <a:noFill/>
          <a:ln w="38100">
            <a:solidFill>
              <a:schemeClr val="tx2"/>
            </a:solidFill>
            <a:round/>
            <a:headEnd/>
            <a:tailEnd type="triangle" w="med" len="med"/>
          </a:ln>
        </p:spPr>
        <p:txBody>
          <a:bodyPr/>
          <a:lstStyle/>
          <a:p>
            <a:endParaRPr lang="en-US" sz="2352"/>
          </a:p>
        </p:txBody>
      </p:sp>
      <p:sp>
        <p:nvSpPr>
          <p:cNvPr id="1086" name="Text Box 69"/>
          <p:cNvSpPr txBox="1">
            <a:spLocks noChangeArrowheads="1"/>
          </p:cNvSpPr>
          <p:nvPr/>
        </p:nvSpPr>
        <p:spPr bwMode="auto">
          <a:xfrm>
            <a:off x="6104437" y="1220090"/>
            <a:ext cx="1312654" cy="468850"/>
          </a:xfrm>
          <a:prstGeom prst="rect">
            <a:avLst/>
          </a:prstGeom>
          <a:noFill/>
          <a:ln w="9525">
            <a:noFill/>
            <a:miter lim="800000"/>
            <a:headEnd/>
            <a:tailEnd/>
          </a:ln>
        </p:spPr>
        <p:txBody>
          <a:bodyPr wrap="none">
            <a:spAutoFit/>
          </a:bodyPr>
          <a:lstStyle/>
          <a:p>
            <a:pPr algn="ctr" defTabSz="914038"/>
            <a:r>
              <a:rPr lang="en-US" sz="2399" dirty="0">
                <a:solidFill>
                  <a:schemeClr val="tx2"/>
                </a:solidFill>
              </a:rPr>
              <a:t>Manage</a:t>
            </a:r>
          </a:p>
        </p:txBody>
      </p:sp>
      <p:sp>
        <p:nvSpPr>
          <p:cNvPr id="1101" name="Rectangle 64"/>
          <p:cNvSpPr>
            <a:spLocks noChangeArrowheads="1"/>
          </p:cNvSpPr>
          <p:nvPr/>
        </p:nvSpPr>
        <p:spPr bwMode="auto">
          <a:xfrm>
            <a:off x="6303748" y="3151284"/>
            <a:ext cx="1098885" cy="457016"/>
          </a:xfrm>
          <a:prstGeom prst="rect">
            <a:avLst/>
          </a:prstGeom>
          <a:solidFill>
            <a:srgbClr val="00188F"/>
          </a:solidFill>
          <a:ln w="9525">
            <a:noFill/>
            <a:miter lim="800000"/>
            <a:headEnd/>
            <a:tailEnd/>
          </a:ln>
        </p:spPr>
        <p:txBody>
          <a:bodyPr anchor="ctr"/>
          <a:lstStyle/>
          <a:p>
            <a:pPr algn="ctr" defTabSz="914038"/>
            <a:r>
              <a:rPr lang="en-US" sz="1600">
                <a:solidFill>
                  <a:srgbClr val="FFFFFF"/>
                </a:solidFill>
              </a:rPr>
              <a:t>Azure IP</a:t>
            </a:r>
          </a:p>
        </p:txBody>
      </p:sp>
      <p:sp>
        <p:nvSpPr>
          <p:cNvPr id="1046" name="Rectangle 64"/>
          <p:cNvSpPr>
            <a:spLocks noChangeArrowheads="1"/>
          </p:cNvSpPr>
          <p:nvPr/>
        </p:nvSpPr>
        <p:spPr bwMode="auto">
          <a:xfrm>
            <a:off x="6296149" y="1761795"/>
            <a:ext cx="1171569" cy="1371048"/>
          </a:xfrm>
          <a:prstGeom prst="rect">
            <a:avLst/>
          </a:prstGeom>
          <a:solidFill>
            <a:srgbClr val="00188F"/>
          </a:solidFill>
          <a:ln w="9525">
            <a:noFill/>
            <a:miter lim="800000"/>
            <a:headEnd/>
            <a:tailEnd/>
          </a:ln>
        </p:spPr>
        <p:txBody>
          <a:bodyPr anchor="ctr"/>
          <a:lstStyle/>
          <a:p>
            <a:pPr algn="ctr" defTabSz="914038"/>
            <a:r>
              <a:rPr lang="en-US" sz="1400" dirty="0">
                <a:solidFill>
                  <a:srgbClr val="FFFFFF"/>
                </a:solidFill>
              </a:rPr>
              <a:t>Orchestrator</a:t>
            </a:r>
          </a:p>
        </p:txBody>
      </p:sp>
      <p:sp>
        <p:nvSpPr>
          <p:cNvPr id="1027" name="Line 60"/>
          <p:cNvSpPr>
            <a:spLocks noChangeShapeType="1"/>
          </p:cNvSpPr>
          <p:nvPr/>
        </p:nvSpPr>
        <p:spPr bwMode="auto">
          <a:xfrm flipH="1">
            <a:off x="6730844" y="3657508"/>
            <a:ext cx="91934" cy="1028288"/>
          </a:xfrm>
          <a:prstGeom prst="line">
            <a:avLst/>
          </a:prstGeom>
          <a:noFill/>
          <a:ln w="38100">
            <a:solidFill>
              <a:srgbClr val="00188F"/>
            </a:solidFill>
            <a:round/>
            <a:headEnd/>
            <a:tailEnd type="triangle" w="med" len="med"/>
          </a:ln>
        </p:spPr>
        <p:txBody>
          <a:bodyPr/>
          <a:lstStyle/>
          <a:p>
            <a:endParaRPr lang="en-US" sz="2352"/>
          </a:p>
        </p:txBody>
      </p:sp>
      <p:sp>
        <p:nvSpPr>
          <p:cNvPr id="1083" name="Rectangle 63"/>
          <p:cNvSpPr>
            <a:spLocks noChangeArrowheads="1"/>
          </p:cNvSpPr>
          <p:nvPr/>
        </p:nvSpPr>
        <p:spPr bwMode="auto">
          <a:xfrm>
            <a:off x="5189665" y="1753274"/>
            <a:ext cx="1106484" cy="1371048"/>
          </a:xfrm>
          <a:prstGeom prst="rect">
            <a:avLst/>
          </a:prstGeom>
          <a:solidFill>
            <a:srgbClr val="FF8C00"/>
          </a:solidFill>
          <a:ln w="9525">
            <a:noFill/>
            <a:miter lim="800000"/>
            <a:headEnd/>
            <a:tailEnd/>
          </a:ln>
        </p:spPr>
        <p:txBody>
          <a:bodyPr anchor="ctr"/>
          <a:lstStyle/>
          <a:p>
            <a:pPr algn="ctr" defTabSz="914038"/>
            <a:r>
              <a:rPr lang="en-US" sz="1600">
                <a:solidFill>
                  <a:srgbClr val="FFFFFF"/>
                </a:solidFill>
              </a:rPr>
              <a:t>App Controller</a:t>
            </a:r>
          </a:p>
        </p:txBody>
      </p:sp>
      <p:sp>
        <p:nvSpPr>
          <p:cNvPr id="1033" name="Line 61"/>
          <p:cNvSpPr>
            <a:spLocks noChangeShapeType="1"/>
          </p:cNvSpPr>
          <p:nvPr/>
        </p:nvSpPr>
        <p:spPr bwMode="auto">
          <a:xfrm>
            <a:off x="6075240" y="3048153"/>
            <a:ext cx="457016" cy="1599556"/>
          </a:xfrm>
          <a:prstGeom prst="line">
            <a:avLst/>
          </a:prstGeom>
          <a:noFill/>
          <a:ln w="38100">
            <a:solidFill>
              <a:srgbClr val="FF8C00"/>
            </a:solidFill>
            <a:round/>
            <a:headEnd/>
            <a:tailEnd type="triangle" w="med" len="med"/>
          </a:ln>
        </p:spPr>
        <p:txBody>
          <a:bodyPr/>
          <a:lstStyle/>
          <a:p>
            <a:endParaRPr lang="en-US" sz="2352"/>
          </a:p>
        </p:txBody>
      </p:sp>
      <p:sp>
        <p:nvSpPr>
          <p:cNvPr id="1084" name="Rectangle 64"/>
          <p:cNvSpPr>
            <a:spLocks noChangeArrowheads="1"/>
          </p:cNvSpPr>
          <p:nvPr/>
        </p:nvSpPr>
        <p:spPr bwMode="auto">
          <a:xfrm>
            <a:off x="9561426" y="1762377"/>
            <a:ext cx="1236314" cy="1371049"/>
          </a:xfrm>
          <a:prstGeom prst="rect">
            <a:avLst/>
          </a:prstGeom>
          <a:solidFill>
            <a:srgbClr val="00188F"/>
          </a:solidFill>
          <a:ln w="9525">
            <a:noFill/>
            <a:miter lim="800000"/>
            <a:headEnd/>
            <a:tailEnd/>
          </a:ln>
        </p:spPr>
        <p:txBody>
          <a:bodyPr anchor="ctr"/>
          <a:lstStyle/>
          <a:p>
            <a:pPr algn="ctr" defTabSz="914038"/>
            <a:r>
              <a:rPr lang="en-US" sz="1600">
                <a:solidFill>
                  <a:srgbClr val="FFFFFF"/>
                </a:solidFill>
              </a:rPr>
              <a:t>Operations Manager</a:t>
            </a:r>
          </a:p>
        </p:txBody>
      </p:sp>
      <p:sp>
        <p:nvSpPr>
          <p:cNvPr id="1102" name="Rectangle 64"/>
          <p:cNvSpPr>
            <a:spLocks noChangeArrowheads="1"/>
          </p:cNvSpPr>
          <p:nvPr/>
        </p:nvSpPr>
        <p:spPr bwMode="auto">
          <a:xfrm>
            <a:off x="9582476" y="3170878"/>
            <a:ext cx="1162586" cy="457016"/>
          </a:xfrm>
          <a:prstGeom prst="rect">
            <a:avLst/>
          </a:prstGeom>
          <a:solidFill>
            <a:srgbClr val="00188F"/>
          </a:solidFill>
          <a:ln w="9525">
            <a:noFill/>
            <a:miter lim="800000"/>
            <a:headEnd/>
            <a:tailEnd/>
          </a:ln>
        </p:spPr>
        <p:txBody>
          <a:bodyPr anchor="ctr"/>
          <a:lstStyle/>
          <a:p>
            <a:pPr algn="ctr" defTabSz="914038"/>
            <a:r>
              <a:rPr lang="en-US" sz="1600" dirty="0">
                <a:solidFill>
                  <a:srgbClr val="FFFFFF"/>
                </a:solidFill>
              </a:rPr>
              <a:t>Azure MP</a:t>
            </a:r>
          </a:p>
        </p:txBody>
      </p:sp>
      <p:sp>
        <p:nvSpPr>
          <p:cNvPr id="1125" name="Line 60"/>
          <p:cNvSpPr>
            <a:spLocks noChangeShapeType="1"/>
          </p:cNvSpPr>
          <p:nvPr/>
        </p:nvSpPr>
        <p:spPr bwMode="auto">
          <a:xfrm flipV="1">
            <a:off x="9771642" y="3638466"/>
            <a:ext cx="304677" cy="1066371"/>
          </a:xfrm>
          <a:prstGeom prst="line">
            <a:avLst/>
          </a:prstGeom>
          <a:noFill/>
          <a:ln w="38100">
            <a:solidFill>
              <a:srgbClr val="00188F"/>
            </a:solidFill>
            <a:round/>
            <a:headEnd/>
            <a:tailEnd type="triangle" w="med" len="med"/>
          </a:ln>
        </p:spPr>
        <p:txBody>
          <a:bodyPr/>
          <a:lstStyle/>
          <a:p>
            <a:endParaRPr lang="en-US" sz="2352"/>
          </a:p>
        </p:txBody>
      </p:sp>
      <p:sp>
        <p:nvSpPr>
          <p:cNvPr id="1085" name="Rectangle 63"/>
          <p:cNvSpPr>
            <a:spLocks noChangeArrowheads="1"/>
          </p:cNvSpPr>
          <p:nvPr/>
        </p:nvSpPr>
        <p:spPr bwMode="auto">
          <a:xfrm>
            <a:off x="8481578" y="1761795"/>
            <a:ext cx="1106484" cy="1371048"/>
          </a:xfrm>
          <a:prstGeom prst="rect">
            <a:avLst/>
          </a:prstGeom>
          <a:solidFill>
            <a:srgbClr val="FF8C00"/>
          </a:solidFill>
          <a:ln w="9525">
            <a:noFill/>
            <a:miter lim="800000"/>
            <a:headEnd/>
            <a:tailEnd/>
          </a:ln>
        </p:spPr>
        <p:txBody>
          <a:bodyPr anchor="ctr"/>
          <a:lstStyle/>
          <a:p>
            <a:pPr algn="ctr" defTabSz="914038"/>
            <a:r>
              <a:rPr lang="en-US" sz="1600">
                <a:solidFill>
                  <a:srgbClr val="FFFFFF"/>
                </a:solidFill>
              </a:rPr>
              <a:t>App Controller</a:t>
            </a:r>
          </a:p>
        </p:txBody>
      </p:sp>
      <p:sp>
        <p:nvSpPr>
          <p:cNvPr id="1126" name="Line 61"/>
          <p:cNvSpPr>
            <a:spLocks noChangeShapeType="1"/>
          </p:cNvSpPr>
          <p:nvPr/>
        </p:nvSpPr>
        <p:spPr bwMode="auto">
          <a:xfrm flipH="1" flipV="1">
            <a:off x="8764750" y="3209349"/>
            <a:ext cx="685524" cy="1523387"/>
          </a:xfrm>
          <a:prstGeom prst="line">
            <a:avLst/>
          </a:prstGeom>
          <a:noFill/>
          <a:ln w="38100">
            <a:solidFill>
              <a:srgbClr val="FF8C00"/>
            </a:solidFill>
            <a:round/>
            <a:headEnd/>
            <a:tailEnd type="triangle" w="med" len="med"/>
          </a:ln>
        </p:spPr>
        <p:txBody>
          <a:bodyPr/>
          <a:lstStyle/>
          <a:p>
            <a:endParaRPr lang="en-US" sz="2352"/>
          </a:p>
        </p:txBody>
      </p:sp>
      <p:sp>
        <p:nvSpPr>
          <p:cNvPr id="1087" name="Text Box 69"/>
          <p:cNvSpPr txBox="1">
            <a:spLocks noChangeArrowheads="1"/>
          </p:cNvSpPr>
          <p:nvPr/>
        </p:nvSpPr>
        <p:spPr bwMode="auto">
          <a:xfrm>
            <a:off x="8746241" y="1220090"/>
            <a:ext cx="1300603" cy="468850"/>
          </a:xfrm>
          <a:prstGeom prst="rect">
            <a:avLst/>
          </a:prstGeom>
          <a:noFill/>
          <a:ln w="9525">
            <a:noFill/>
            <a:miter lim="800000"/>
            <a:headEnd/>
            <a:tailEnd/>
          </a:ln>
        </p:spPr>
        <p:txBody>
          <a:bodyPr wrap="none">
            <a:spAutoFit/>
          </a:bodyPr>
          <a:lstStyle/>
          <a:p>
            <a:pPr algn="ctr" defTabSz="914038"/>
            <a:r>
              <a:rPr lang="en-US" sz="2399" dirty="0">
                <a:solidFill>
                  <a:schemeClr val="tx2"/>
                </a:solidFill>
              </a:rPr>
              <a:t>Monitor</a:t>
            </a:r>
          </a:p>
        </p:txBody>
      </p:sp>
      <p:sp>
        <p:nvSpPr>
          <p:cNvPr id="85" name="Rectangle 63"/>
          <p:cNvSpPr>
            <a:spLocks noChangeArrowheads="1"/>
          </p:cNvSpPr>
          <p:nvPr/>
        </p:nvSpPr>
        <p:spPr bwMode="auto">
          <a:xfrm>
            <a:off x="7402633" y="1753274"/>
            <a:ext cx="1106484" cy="1371048"/>
          </a:xfrm>
          <a:prstGeom prst="rect">
            <a:avLst/>
          </a:prstGeom>
          <a:solidFill>
            <a:schemeClr val="accent3"/>
          </a:solidFill>
          <a:ln w="9525">
            <a:noFill/>
            <a:miter lim="800000"/>
            <a:headEnd/>
            <a:tailEnd/>
          </a:ln>
        </p:spPr>
        <p:txBody>
          <a:bodyPr anchor="ctr"/>
          <a:lstStyle/>
          <a:p>
            <a:pPr algn="ctr" defTabSz="914038"/>
            <a:r>
              <a:rPr lang="en-US" sz="1600" dirty="0" smtClean="0">
                <a:solidFill>
                  <a:srgbClr val="FFFFFF"/>
                </a:solidFill>
              </a:rPr>
              <a:t>DPM</a:t>
            </a:r>
            <a:endParaRPr lang="en-US" sz="1600" dirty="0">
              <a:solidFill>
                <a:srgbClr val="FFFFFF"/>
              </a:solidFill>
            </a:endParaRPr>
          </a:p>
        </p:txBody>
      </p:sp>
      <p:sp>
        <p:nvSpPr>
          <p:cNvPr id="86" name="Line 61"/>
          <p:cNvSpPr>
            <a:spLocks noChangeShapeType="1"/>
          </p:cNvSpPr>
          <p:nvPr/>
        </p:nvSpPr>
        <p:spPr bwMode="auto">
          <a:xfrm flipV="1">
            <a:off x="6990512" y="3154970"/>
            <a:ext cx="914156" cy="1511293"/>
          </a:xfrm>
          <a:prstGeom prst="line">
            <a:avLst/>
          </a:prstGeom>
          <a:noFill/>
          <a:ln w="38100">
            <a:solidFill>
              <a:schemeClr val="accent3"/>
            </a:solidFill>
            <a:round/>
            <a:headEnd type="triangle"/>
            <a:tailEnd type="none" w="med" len="med"/>
          </a:ln>
        </p:spPr>
        <p:txBody>
          <a:bodyPr/>
          <a:lstStyle/>
          <a:p>
            <a:endParaRPr lang="en-US" sz="2352"/>
          </a:p>
        </p:txBody>
      </p:sp>
      <p:sp>
        <p:nvSpPr>
          <p:cNvPr id="1082" name="Line 58"/>
          <p:cNvSpPr>
            <a:spLocks noChangeShapeType="1"/>
          </p:cNvSpPr>
          <p:nvPr/>
        </p:nvSpPr>
        <p:spPr bwMode="auto">
          <a:xfrm>
            <a:off x="8509117" y="1143919"/>
            <a:ext cx="0" cy="5451156"/>
          </a:xfrm>
          <a:prstGeom prst="line">
            <a:avLst/>
          </a:prstGeom>
          <a:noFill/>
          <a:ln w="38100" cap="rnd">
            <a:solidFill>
              <a:schemeClr val="tx2"/>
            </a:solidFill>
            <a:prstDash val="sysDot"/>
            <a:round/>
            <a:headEnd/>
            <a:tailEnd/>
          </a:ln>
          <a:effectLst/>
        </p:spPr>
        <p:txBody>
          <a:bodyPr/>
          <a:lstStyle/>
          <a:p>
            <a:endParaRPr lang="en-US" sz="2352"/>
          </a:p>
        </p:txBody>
      </p:sp>
      <p:sp>
        <p:nvSpPr>
          <p:cNvPr id="88" name="Rectangle 64"/>
          <p:cNvSpPr>
            <a:spLocks noChangeArrowheads="1"/>
          </p:cNvSpPr>
          <p:nvPr/>
        </p:nvSpPr>
        <p:spPr bwMode="auto">
          <a:xfrm>
            <a:off x="10745062" y="1762091"/>
            <a:ext cx="1052361" cy="1371049"/>
          </a:xfrm>
          <a:prstGeom prst="rect">
            <a:avLst/>
          </a:prstGeom>
          <a:solidFill>
            <a:schemeClr val="accent3"/>
          </a:solidFill>
          <a:ln w="9525">
            <a:noFill/>
            <a:miter lim="800000"/>
            <a:headEnd/>
            <a:tailEnd/>
          </a:ln>
        </p:spPr>
        <p:txBody>
          <a:bodyPr anchor="ctr"/>
          <a:lstStyle/>
          <a:p>
            <a:pPr algn="ctr" defTabSz="914038"/>
            <a:r>
              <a:rPr lang="en-US" sz="1600" dirty="0" smtClean="0">
                <a:solidFill>
                  <a:srgbClr val="FFFFFF"/>
                </a:solidFill>
              </a:rPr>
              <a:t>Advisor</a:t>
            </a:r>
            <a:endParaRPr lang="en-US" sz="1600" dirty="0">
              <a:solidFill>
                <a:srgbClr val="FFFFFF"/>
              </a:solidFill>
            </a:endParaRPr>
          </a:p>
        </p:txBody>
      </p:sp>
      <p:sp>
        <p:nvSpPr>
          <p:cNvPr id="89" name="Line 61"/>
          <p:cNvSpPr>
            <a:spLocks noChangeShapeType="1"/>
          </p:cNvSpPr>
          <p:nvPr/>
        </p:nvSpPr>
        <p:spPr bwMode="auto">
          <a:xfrm flipV="1">
            <a:off x="10116274" y="3164868"/>
            <a:ext cx="1264771" cy="1602768"/>
          </a:xfrm>
          <a:prstGeom prst="line">
            <a:avLst/>
          </a:prstGeom>
          <a:noFill/>
          <a:ln w="38100">
            <a:solidFill>
              <a:schemeClr val="accent3"/>
            </a:solidFill>
            <a:round/>
            <a:headEnd type="triangle"/>
            <a:tailEnd type="none" w="med" len="med"/>
          </a:ln>
        </p:spPr>
        <p:txBody>
          <a:bodyPr/>
          <a:lstStyle/>
          <a:p>
            <a:endParaRPr lang="en-US" sz="2352"/>
          </a:p>
        </p:txBody>
      </p:sp>
      <p:pic>
        <p:nvPicPr>
          <p:cNvPr id="84" name="Picture 83" descr="Azure_logo_wht-03.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697" y="5294803"/>
            <a:ext cx="2128957" cy="314409"/>
          </a:xfrm>
          <a:prstGeom prst="rect">
            <a:avLst/>
          </a:prstGeom>
        </p:spPr>
      </p:pic>
      <p:sp>
        <p:nvSpPr>
          <p:cNvPr id="93" name="Rectangle 92"/>
          <p:cNvSpPr/>
          <p:nvPr/>
        </p:nvSpPr>
        <p:spPr bwMode="auto">
          <a:xfrm>
            <a:off x="8827801" y="4814979"/>
            <a:ext cx="2053761" cy="1780096"/>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pic>
        <p:nvPicPr>
          <p:cNvPr id="95" name="Virtual machines"/>
          <p:cNvPicPr>
            <a:picLocks noChangeAspect="1"/>
          </p:cNvPicPr>
          <p:nvPr/>
        </p:nvPicPr>
        <p:blipFill>
          <a:blip r:embed="rId8" cstate="print">
            <a:duotone>
              <a:prstClr val="black"/>
              <a:schemeClr val="tx1">
                <a:lumMod val="50000"/>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31751" y="4917098"/>
            <a:ext cx="748093" cy="748093"/>
          </a:xfrm>
          <a:prstGeom prst="rect">
            <a:avLst/>
          </a:prstGeom>
        </p:spPr>
      </p:pic>
      <p:pic>
        <p:nvPicPr>
          <p:cNvPr id="97" name="Picture 96"/>
          <p:cNvPicPr>
            <a:picLocks noChangeAspect="1"/>
          </p:cNvPicPr>
          <p:nvPr/>
        </p:nvPicPr>
        <p:blipFill>
          <a:blip r:embed="rId10" cstate="print">
            <a:duotone>
              <a:prstClr val="black"/>
              <a:schemeClr val="bg2">
                <a:lumMod val="10000"/>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51255" y="5716360"/>
            <a:ext cx="731738" cy="731738"/>
          </a:xfrm>
          <a:prstGeom prst="rect">
            <a:avLst/>
          </a:prstGeom>
        </p:spPr>
      </p:pic>
      <p:pic>
        <p:nvPicPr>
          <p:cNvPr id="98" name="Picture 97"/>
          <p:cNvPicPr>
            <a:picLocks noChangeAspect="1"/>
          </p:cNvPicPr>
          <p:nvPr/>
        </p:nvPicPr>
        <p:blipFill>
          <a:blip r:embed="rId12" cstate="print">
            <a:duotone>
              <a:prstClr val="black"/>
              <a:schemeClr val="bg2">
                <a:lumMod val="1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803298" y="5626677"/>
            <a:ext cx="905655" cy="905655"/>
          </a:xfrm>
          <a:prstGeom prst="rect">
            <a:avLst/>
          </a:prstGeom>
        </p:spPr>
      </p:pic>
      <p:sp>
        <p:nvSpPr>
          <p:cNvPr id="1080" name="Line 56"/>
          <p:cNvSpPr>
            <a:spLocks noChangeShapeType="1"/>
          </p:cNvSpPr>
          <p:nvPr/>
        </p:nvSpPr>
        <p:spPr bwMode="auto">
          <a:xfrm flipH="1">
            <a:off x="5158767" y="1143918"/>
            <a:ext cx="30893" cy="5533399"/>
          </a:xfrm>
          <a:prstGeom prst="line">
            <a:avLst/>
          </a:prstGeom>
          <a:noFill/>
          <a:ln w="38100" cap="rnd">
            <a:solidFill>
              <a:schemeClr val="tx2"/>
            </a:solidFill>
            <a:prstDash val="sysDot"/>
            <a:round/>
            <a:headEnd/>
            <a:tailEnd/>
          </a:ln>
          <a:effectLst/>
        </p:spPr>
        <p:txBody>
          <a:bodyPr/>
          <a:lstStyle/>
          <a:p>
            <a:endParaRPr lang="en-US" sz="2352"/>
          </a:p>
        </p:txBody>
      </p:sp>
      <p:pic>
        <p:nvPicPr>
          <p:cNvPr id="2" name="Picture 1"/>
          <p:cNvPicPr>
            <a:picLocks noChangeAspect="1"/>
          </p:cNvPicPr>
          <p:nvPr/>
        </p:nvPicPr>
        <p:blipFill>
          <a:blip r:embed="rId14">
            <a:lum bright="-40000" contrast="-40000"/>
          </a:blip>
          <a:stretch>
            <a:fillRect/>
          </a:stretch>
        </p:blipFill>
        <p:spPr>
          <a:xfrm>
            <a:off x="10005342" y="4956233"/>
            <a:ext cx="550722" cy="670444"/>
          </a:xfrm>
          <a:prstGeom prst="rect">
            <a:avLst/>
          </a:prstGeom>
        </p:spPr>
      </p:pic>
      <p:sp>
        <p:nvSpPr>
          <p:cNvPr id="50" name="Rectangle 49"/>
          <p:cNvSpPr/>
          <p:nvPr/>
        </p:nvSpPr>
        <p:spPr bwMode="auto">
          <a:xfrm>
            <a:off x="5664793" y="4741097"/>
            <a:ext cx="2053761" cy="1780096"/>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pic>
        <p:nvPicPr>
          <p:cNvPr id="51" name="Virtual machines"/>
          <p:cNvPicPr>
            <a:picLocks noChangeAspect="1"/>
          </p:cNvPicPr>
          <p:nvPr/>
        </p:nvPicPr>
        <p:blipFill>
          <a:blip r:embed="rId8" cstate="print">
            <a:duotone>
              <a:prstClr val="black"/>
              <a:schemeClr val="tx1">
                <a:lumMod val="50000"/>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768743" y="4843216"/>
            <a:ext cx="748093" cy="748093"/>
          </a:xfrm>
          <a:prstGeom prst="rect">
            <a:avLst/>
          </a:prstGeom>
        </p:spPr>
      </p:pic>
      <p:pic>
        <p:nvPicPr>
          <p:cNvPr id="52" name="Picture 51"/>
          <p:cNvPicPr>
            <a:picLocks noChangeAspect="1"/>
          </p:cNvPicPr>
          <p:nvPr/>
        </p:nvPicPr>
        <p:blipFill>
          <a:blip r:embed="rId10" cstate="print">
            <a:duotone>
              <a:prstClr val="black"/>
              <a:schemeClr val="bg2">
                <a:lumMod val="10000"/>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788247" y="5642478"/>
            <a:ext cx="731738" cy="731738"/>
          </a:xfrm>
          <a:prstGeom prst="rect">
            <a:avLst/>
          </a:prstGeom>
        </p:spPr>
      </p:pic>
      <p:pic>
        <p:nvPicPr>
          <p:cNvPr id="53" name="Picture 52"/>
          <p:cNvPicPr>
            <a:picLocks noChangeAspect="1"/>
          </p:cNvPicPr>
          <p:nvPr/>
        </p:nvPicPr>
        <p:blipFill>
          <a:blip r:embed="rId12" cstate="print">
            <a:duotone>
              <a:prstClr val="black"/>
              <a:schemeClr val="bg2">
                <a:lumMod val="1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40290" y="5552795"/>
            <a:ext cx="905655" cy="905655"/>
          </a:xfrm>
          <a:prstGeom prst="rect">
            <a:avLst/>
          </a:prstGeom>
        </p:spPr>
      </p:pic>
      <p:pic>
        <p:nvPicPr>
          <p:cNvPr id="54" name="Picture 53"/>
          <p:cNvPicPr>
            <a:picLocks noChangeAspect="1"/>
          </p:cNvPicPr>
          <p:nvPr/>
        </p:nvPicPr>
        <p:blipFill>
          <a:blip r:embed="rId14">
            <a:lum bright="-40000" contrast="-40000"/>
          </a:blip>
          <a:stretch>
            <a:fillRect/>
          </a:stretch>
        </p:blipFill>
        <p:spPr>
          <a:xfrm>
            <a:off x="6842334" y="4882351"/>
            <a:ext cx="550722" cy="670444"/>
          </a:xfrm>
          <a:prstGeom prst="rect">
            <a:avLst/>
          </a:prstGeom>
        </p:spPr>
      </p:pic>
      <p:sp>
        <p:nvSpPr>
          <p:cNvPr id="55" name="Rectangle 54"/>
          <p:cNvSpPr/>
          <p:nvPr/>
        </p:nvSpPr>
        <p:spPr bwMode="auto">
          <a:xfrm>
            <a:off x="2938220" y="4759000"/>
            <a:ext cx="2053761" cy="1780096"/>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pic>
        <p:nvPicPr>
          <p:cNvPr id="56" name="Virtual machines"/>
          <p:cNvPicPr>
            <a:picLocks noChangeAspect="1"/>
          </p:cNvPicPr>
          <p:nvPr/>
        </p:nvPicPr>
        <p:blipFill>
          <a:blip r:embed="rId8" cstate="print">
            <a:duotone>
              <a:prstClr val="black"/>
              <a:schemeClr val="tx1">
                <a:lumMod val="50000"/>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042170" y="4861119"/>
            <a:ext cx="748093" cy="748093"/>
          </a:xfrm>
          <a:prstGeom prst="rect">
            <a:avLst/>
          </a:prstGeom>
        </p:spPr>
      </p:pic>
      <p:pic>
        <p:nvPicPr>
          <p:cNvPr id="57" name="Picture 56"/>
          <p:cNvPicPr>
            <a:picLocks noChangeAspect="1"/>
          </p:cNvPicPr>
          <p:nvPr/>
        </p:nvPicPr>
        <p:blipFill>
          <a:blip r:embed="rId10" cstate="print">
            <a:duotone>
              <a:prstClr val="black"/>
              <a:schemeClr val="bg2">
                <a:lumMod val="10000"/>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061674" y="5660381"/>
            <a:ext cx="731738" cy="731738"/>
          </a:xfrm>
          <a:prstGeom prst="rect">
            <a:avLst/>
          </a:prstGeom>
        </p:spPr>
      </p:pic>
      <p:pic>
        <p:nvPicPr>
          <p:cNvPr id="58" name="Picture 57"/>
          <p:cNvPicPr>
            <a:picLocks noChangeAspect="1"/>
          </p:cNvPicPr>
          <p:nvPr/>
        </p:nvPicPr>
        <p:blipFill>
          <a:blip r:embed="rId12" cstate="print">
            <a:duotone>
              <a:prstClr val="black"/>
              <a:schemeClr val="bg2">
                <a:lumMod val="1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13717" y="5570698"/>
            <a:ext cx="905655" cy="905655"/>
          </a:xfrm>
          <a:prstGeom prst="rect">
            <a:avLst/>
          </a:prstGeom>
        </p:spPr>
      </p:pic>
      <p:pic>
        <p:nvPicPr>
          <p:cNvPr id="59" name="Picture 58"/>
          <p:cNvPicPr>
            <a:picLocks noChangeAspect="1"/>
          </p:cNvPicPr>
          <p:nvPr/>
        </p:nvPicPr>
        <p:blipFill>
          <a:blip r:embed="rId14">
            <a:lum bright="-40000" contrast="-40000"/>
          </a:blip>
          <a:stretch>
            <a:fillRect/>
          </a:stretch>
        </p:blipFill>
        <p:spPr>
          <a:xfrm>
            <a:off x="4115761" y="4900254"/>
            <a:ext cx="550722" cy="670444"/>
          </a:xfrm>
          <a:prstGeom prst="rect">
            <a:avLst/>
          </a:prstGeom>
        </p:spPr>
      </p:pic>
    </p:spTree>
    <p:extLst>
      <p:ext uri="{BB962C8B-B14F-4D97-AF65-F5344CB8AC3E}">
        <p14:creationId xmlns:p14="http://schemas.microsoft.com/office/powerpoint/2010/main" val="375395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250"/>
                                        <p:tgtEl>
                                          <p:spTgt spid="95"/>
                                        </p:tgtEl>
                                      </p:cBhvr>
                                    </p:animEffect>
                                  </p:childTnLst>
                                </p:cTn>
                              </p:par>
                              <p:par>
                                <p:cTn id="8" presetID="10" presetClass="entr" presetSubtype="0"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8"/>
                                        </p:tgtEl>
                                        <p:attrNameLst>
                                          <p:attrName>style.visibility</p:attrName>
                                        </p:attrNameLst>
                                      </p:cBhvr>
                                      <p:to>
                                        <p:strVal val="visible"/>
                                      </p:to>
                                    </p:set>
                                    <p:animEffect transition="in" filter="fade">
                                      <p:cBhvr>
                                        <p:cTn id="14" dur="500"/>
                                        <p:tgtEl>
                                          <p:spTgt spid="98"/>
                                        </p:tgtEl>
                                      </p:cBhvr>
                                    </p:animEffect>
                                  </p:childTnLst>
                                </p:cTn>
                              </p:par>
                              <p:par>
                                <p:cTn id="15" presetID="10" presetClass="entr" presetSubtype="0" fill="hold" nodeType="withEffect">
                                  <p:stCondLst>
                                    <p:cond delay="3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3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25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30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par>
                          <p:cTn id="32" fill="hold">
                            <p:stCondLst>
                              <p:cond delay="260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250"/>
                                        <p:tgtEl>
                                          <p:spTgt spid="56"/>
                                        </p:tgtEl>
                                      </p:cBhvr>
                                    </p:animEffect>
                                  </p:childTnLst>
                                </p:cTn>
                              </p:par>
                              <p:par>
                                <p:cTn id="36" presetID="10" presetClass="entr" presetSubtype="0" fill="hold"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childTnLst>
                          </p:cTn>
                        </p:par>
                        <p:par>
                          <p:cTn id="39" fill="hold">
                            <p:stCondLst>
                              <p:cond delay="3100"/>
                            </p:stCondLst>
                            <p:childTnLst>
                              <p:par>
                                <p:cTn id="40" presetID="10" presetClass="entr" presetSubtype="0"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nodeType="withEffect">
                                  <p:stCondLst>
                                    <p:cond delay="30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9168" y="287653"/>
            <a:ext cx="11650489" cy="723822"/>
          </a:xfrm>
        </p:spPr>
        <p:txBody>
          <a:bodyPr/>
          <a:lstStyle/>
          <a:p>
            <a:r>
              <a:rPr lang="en-US" sz="3920" b="1" dirty="0"/>
              <a:t>PowerShell for Automation and Advanced Management</a:t>
            </a:r>
          </a:p>
        </p:txBody>
      </p:sp>
      <p:sp>
        <p:nvSpPr>
          <p:cNvPr id="4" name="Rectangle 3"/>
          <p:cNvSpPr/>
          <p:nvPr/>
        </p:nvSpPr>
        <p:spPr>
          <a:xfrm>
            <a:off x="269169" y="1465934"/>
            <a:ext cx="5669726" cy="2485845"/>
          </a:xfrm>
          <a:prstGeom prst="rect">
            <a:avLst/>
          </a:prstGeom>
          <a:solidFill>
            <a:srgbClr val="EBEBEB"/>
          </a:solidFill>
        </p:spPr>
        <p:txBody>
          <a:bodyPr wrap="square" lIns="1523525" anchor="t">
            <a:noAutofit/>
          </a:bodyPr>
          <a:lstStyle/>
          <a:p>
            <a:pPr defTabSz="895221" fontAlgn="base">
              <a:lnSpc>
                <a:spcPct val="90000"/>
              </a:lnSpc>
              <a:spcBef>
                <a:spcPct val="0"/>
              </a:spcBef>
              <a:spcAft>
                <a:spcPts val="1176"/>
              </a:spcAft>
            </a:pPr>
            <a:r>
              <a:rPr lang="en-US" sz="2744" spc="-49" dirty="0">
                <a:gradFill>
                  <a:gsLst>
                    <a:gs pos="0">
                      <a:srgbClr val="00188F"/>
                    </a:gs>
                    <a:gs pos="100000">
                      <a:srgbClr val="00188F"/>
                    </a:gs>
                  </a:gsLst>
                  <a:lin ang="5400000" scaled="1"/>
                </a:gradFill>
                <a:latin typeface="Segoe UI Light"/>
              </a:rPr>
              <a:t>Automation</a:t>
            </a:r>
          </a:p>
          <a:p>
            <a:pPr defTabSz="895221" fontAlgn="base">
              <a:lnSpc>
                <a:spcPct val="90000"/>
              </a:lnSpc>
              <a:spcBef>
                <a:spcPct val="0"/>
              </a:spcBef>
              <a:spcAft>
                <a:spcPts val="1176"/>
              </a:spcAft>
            </a:pPr>
            <a:r>
              <a:rPr lang="en-US" sz="1764" spc="-49" dirty="0">
                <a:gradFill>
                  <a:gsLst>
                    <a:gs pos="0">
                      <a:srgbClr val="505050">
                        <a:lumMod val="50000"/>
                      </a:srgbClr>
                    </a:gs>
                    <a:gs pos="100000">
                      <a:srgbClr val="505050">
                        <a:lumMod val="50000"/>
                      </a:srgbClr>
                    </a:gs>
                  </a:gsLst>
                  <a:lin ang="5400000" scaled="1"/>
                </a:gradFill>
                <a:sym typeface="Wingdings" pitchFamily="2" charset="2"/>
              </a:rPr>
              <a:t> </a:t>
            </a:r>
            <a:r>
              <a:rPr lang="en-US" sz="1764" spc="-49" dirty="0">
                <a:gradFill>
                  <a:gsLst>
                    <a:gs pos="0">
                      <a:srgbClr val="505050">
                        <a:lumMod val="50000"/>
                      </a:srgbClr>
                    </a:gs>
                    <a:gs pos="100000">
                      <a:srgbClr val="505050">
                        <a:lumMod val="50000"/>
                      </a:srgbClr>
                    </a:gs>
                  </a:gsLst>
                  <a:lin ang="5400000" scaled="1"/>
                </a:gradFill>
              </a:rPr>
              <a:t>Query, manage and configure – at scale:</a:t>
            </a:r>
          </a:p>
          <a:p>
            <a:pPr marL="619992" lvl="1" indent="-163371" defTabSz="895221" fontAlgn="base">
              <a:lnSpc>
                <a:spcPct val="90000"/>
              </a:lnSpc>
              <a:spcBef>
                <a:spcPct val="0"/>
              </a:spcBef>
              <a:spcAft>
                <a:spcPts val="1176"/>
              </a:spcAft>
              <a:buFont typeface="Arial" panose="020B0604020202020204" pitchFamily="34" charset="0"/>
              <a:buChar char="•"/>
            </a:pPr>
            <a:r>
              <a:rPr lang="en-US" sz="1764" spc="-49" dirty="0">
                <a:gradFill>
                  <a:gsLst>
                    <a:gs pos="0">
                      <a:srgbClr val="505050">
                        <a:lumMod val="50000"/>
                      </a:srgbClr>
                    </a:gs>
                    <a:gs pos="100000">
                      <a:srgbClr val="505050">
                        <a:lumMod val="50000"/>
                      </a:srgbClr>
                    </a:gs>
                  </a:gsLst>
                  <a:lin ang="5400000" scaled="1"/>
                </a:gradFill>
              </a:rPr>
              <a:t>Virtual Machines</a:t>
            </a:r>
          </a:p>
          <a:p>
            <a:pPr marL="619992" lvl="1" indent="-163371" defTabSz="895221" fontAlgn="base">
              <a:lnSpc>
                <a:spcPct val="90000"/>
              </a:lnSpc>
              <a:spcBef>
                <a:spcPct val="0"/>
              </a:spcBef>
              <a:spcAft>
                <a:spcPts val="1176"/>
              </a:spcAft>
              <a:buFont typeface="Arial" panose="020B0604020202020204" pitchFamily="34" charset="0"/>
              <a:buChar char="•"/>
            </a:pPr>
            <a:r>
              <a:rPr lang="en-US" sz="1764" spc="-49" dirty="0">
                <a:gradFill>
                  <a:gsLst>
                    <a:gs pos="0">
                      <a:srgbClr val="505050">
                        <a:lumMod val="50000"/>
                      </a:srgbClr>
                    </a:gs>
                    <a:gs pos="100000">
                      <a:srgbClr val="505050">
                        <a:lumMod val="50000"/>
                      </a:srgbClr>
                    </a:gs>
                  </a:gsLst>
                  <a:lin ang="5400000" scaled="1"/>
                </a:gradFill>
              </a:rPr>
              <a:t>Storage across multiple subscriptions and storage accounts</a:t>
            </a:r>
          </a:p>
          <a:p>
            <a:pPr marL="619992" lvl="1" indent="-163371" defTabSz="895221" fontAlgn="base">
              <a:lnSpc>
                <a:spcPct val="90000"/>
              </a:lnSpc>
              <a:spcBef>
                <a:spcPct val="0"/>
              </a:spcBef>
              <a:spcAft>
                <a:spcPts val="1176"/>
              </a:spcAft>
              <a:buFont typeface="Arial" panose="020B0604020202020204" pitchFamily="34" charset="0"/>
              <a:buChar char="•"/>
            </a:pPr>
            <a:r>
              <a:rPr lang="en-US" sz="1764" spc="-49" dirty="0">
                <a:gradFill>
                  <a:gsLst>
                    <a:gs pos="0">
                      <a:srgbClr val="505050">
                        <a:lumMod val="50000"/>
                      </a:srgbClr>
                    </a:gs>
                    <a:gs pos="100000">
                      <a:srgbClr val="505050">
                        <a:lumMod val="50000"/>
                      </a:srgbClr>
                    </a:gs>
                  </a:gsLst>
                  <a:lin ang="5400000" scaled="1"/>
                </a:gradFill>
              </a:rPr>
              <a:t>Tiered deployment workflows</a:t>
            </a:r>
          </a:p>
        </p:txBody>
      </p:sp>
      <p:sp>
        <p:nvSpPr>
          <p:cNvPr id="3" name="Rectangle 2"/>
          <p:cNvSpPr/>
          <p:nvPr/>
        </p:nvSpPr>
        <p:spPr bwMode="auto">
          <a:xfrm>
            <a:off x="269169" y="1465934"/>
            <a:ext cx="1359394" cy="2485845"/>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9" name="Rectangle 8"/>
          <p:cNvSpPr/>
          <p:nvPr/>
        </p:nvSpPr>
        <p:spPr>
          <a:xfrm>
            <a:off x="6249931" y="1465934"/>
            <a:ext cx="5669726" cy="2485845"/>
          </a:xfrm>
          <a:prstGeom prst="rect">
            <a:avLst/>
          </a:prstGeom>
          <a:solidFill>
            <a:srgbClr val="EBEBEB"/>
          </a:solidFill>
        </p:spPr>
        <p:txBody>
          <a:bodyPr wrap="square" lIns="1523525" anchor="t">
            <a:noAutofit/>
          </a:bodyPr>
          <a:lstStyle/>
          <a:p>
            <a:pPr defTabSz="895221" fontAlgn="base">
              <a:lnSpc>
                <a:spcPct val="90000"/>
              </a:lnSpc>
              <a:spcBef>
                <a:spcPct val="0"/>
              </a:spcBef>
              <a:spcAft>
                <a:spcPts val="1176"/>
              </a:spcAft>
            </a:pPr>
            <a:r>
              <a:rPr lang="en-US" sz="2744" spc="-49" dirty="0">
                <a:gradFill>
                  <a:gsLst>
                    <a:gs pos="0">
                      <a:srgbClr val="00188F"/>
                    </a:gs>
                    <a:gs pos="100000">
                      <a:srgbClr val="00188F"/>
                    </a:gs>
                  </a:gsLst>
                  <a:lin ang="5400000" scaled="1"/>
                </a:gradFill>
                <a:latin typeface="Segoe UI Light"/>
              </a:rPr>
              <a:t>Virtual Machines</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Configure storage and networking </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Domain join to AD on-premises</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Bring your own machine images or disks</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Use remote PowerShell </a:t>
            </a:r>
          </a:p>
        </p:txBody>
      </p:sp>
      <p:sp>
        <p:nvSpPr>
          <p:cNvPr id="10" name="Rectangle 9"/>
          <p:cNvSpPr/>
          <p:nvPr/>
        </p:nvSpPr>
        <p:spPr bwMode="auto">
          <a:xfrm>
            <a:off x="6249931" y="1465934"/>
            <a:ext cx="1359394" cy="2485845"/>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13" name="Rectangle 12"/>
          <p:cNvSpPr/>
          <p:nvPr/>
        </p:nvSpPr>
        <p:spPr>
          <a:xfrm>
            <a:off x="269168" y="4191850"/>
            <a:ext cx="5669726" cy="2485845"/>
          </a:xfrm>
          <a:prstGeom prst="rect">
            <a:avLst/>
          </a:prstGeom>
          <a:solidFill>
            <a:srgbClr val="EBEBEB"/>
          </a:solidFill>
        </p:spPr>
        <p:txBody>
          <a:bodyPr wrap="square" lIns="1523525" anchor="t">
            <a:noAutofit/>
          </a:bodyPr>
          <a:lstStyle/>
          <a:p>
            <a:pPr defTabSz="895221" fontAlgn="base">
              <a:lnSpc>
                <a:spcPct val="90000"/>
              </a:lnSpc>
              <a:spcBef>
                <a:spcPct val="0"/>
              </a:spcBef>
              <a:spcAft>
                <a:spcPts val="1176"/>
              </a:spcAft>
            </a:pPr>
            <a:r>
              <a:rPr lang="en-US" sz="2744" spc="-49" dirty="0">
                <a:gradFill>
                  <a:gsLst>
                    <a:gs pos="0">
                      <a:srgbClr val="00188F"/>
                    </a:gs>
                    <a:gs pos="100000">
                      <a:srgbClr val="00188F"/>
                    </a:gs>
                  </a:gsLst>
                  <a:lin ang="5400000" scaled="1"/>
                </a:gradFill>
                <a:latin typeface="Segoe UI Light"/>
              </a:rPr>
              <a:t>Virtual Network</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Configure Virtual Network </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Manage  configuration and gateway</a:t>
            </a:r>
          </a:p>
          <a:p>
            <a:pPr marL="280064" indent="-280064" defTabSz="895221" fontAlgn="base">
              <a:lnSpc>
                <a:spcPct val="90000"/>
              </a:lnSpc>
              <a:spcBef>
                <a:spcPct val="0"/>
              </a:spcBef>
              <a:spcAft>
                <a:spcPts val="1176"/>
              </a:spcAft>
              <a:buFont typeface="Wingdings"/>
              <a:buChar char="è"/>
            </a:pPr>
            <a:r>
              <a:rPr lang="en-US" sz="1764" spc="-49" dirty="0">
                <a:gradFill>
                  <a:gsLst>
                    <a:gs pos="0">
                      <a:srgbClr val="505050">
                        <a:lumMod val="50000"/>
                      </a:srgbClr>
                    </a:gs>
                    <a:gs pos="100000">
                      <a:srgbClr val="505050">
                        <a:lumMod val="50000"/>
                      </a:srgbClr>
                    </a:gs>
                  </a:gsLst>
                  <a:lin ang="5400000" scaled="1"/>
                </a:gradFill>
              </a:rPr>
              <a:t>Connect to on-premises networks</a:t>
            </a:r>
          </a:p>
        </p:txBody>
      </p:sp>
      <p:sp>
        <p:nvSpPr>
          <p:cNvPr id="14" name="Rectangle 13"/>
          <p:cNvSpPr/>
          <p:nvPr/>
        </p:nvSpPr>
        <p:spPr bwMode="auto">
          <a:xfrm>
            <a:off x="269168" y="4191850"/>
            <a:ext cx="1359394" cy="2485845"/>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17" name="Rectangle 16"/>
          <p:cNvSpPr/>
          <p:nvPr/>
        </p:nvSpPr>
        <p:spPr>
          <a:xfrm>
            <a:off x="6249930" y="4191850"/>
            <a:ext cx="5669726" cy="2485845"/>
          </a:xfrm>
          <a:prstGeom prst="rect">
            <a:avLst/>
          </a:prstGeom>
          <a:solidFill>
            <a:srgbClr val="EBEBEB"/>
          </a:solidFill>
        </p:spPr>
        <p:txBody>
          <a:bodyPr wrap="square" lIns="1523525" anchor="t">
            <a:noAutofit/>
          </a:bodyPr>
          <a:lstStyle/>
          <a:p>
            <a:pPr defTabSz="895221" fontAlgn="base">
              <a:lnSpc>
                <a:spcPct val="90000"/>
              </a:lnSpc>
              <a:spcBef>
                <a:spcPct val="0"/>
              </a:spcBef>
              <a:spcAft>
                <a:spcPts val="1176"/>
              </a:spcAft>
            </a:pPr>
            <a:r>
              <a:rPr lang="en-US" sz="2744" spc="-49" dirty="0">
                <a:gradFill>
                  <a:gsLst>
                    <a:gs pos="0">
                      <a:srgbClr val="00188F"/>
                    </a:gs>
                    <a:gs pos="100000">
                      <a:srgbClr val="00188F"/>
                    </a:gs>
                  </a:gsLst>
                  <a:lin ang="5400000" scaled="1"/>
                </a:gradFill>
                <a:latin typeface="Segoe UI Light"/>
              </a:rPr>
              <a:t>Storage</a:t>
            </a:r>
          </a:p>
          <a:p>
            <a:pPr defTabSz="895221" fontAlgn="base">
              <a:lnSpc>
                <a:spcPct val="90000"/>
              </a:lnSpc>
              <a:spcBef>
                <a:spcPct val="0"/>
              </a:spcBef>
              <a:spcAft>
                <a:spcPts val="1176"/>
              </a:spcAft>
            </a:pPr>
            <a:r>
              <a:rPr lang="en-US" sz="1764" spc="-49" dirty="0">
                <a:gradFill>
                  <a:gsLst>
                    <a:gs pos="0">
                      <a:srgbClr val="505050">
                        <a:lumMod val="50000"/>
                      </a:srgbClr>
                    </a:gs>
                    <a:gs pos="100000">
                      <a:srgbClr val="505050">
                        <a:lumMod val="50000"/>
                      </a:srgbClr>
                    </a:gs>
                  </a:gsLst>
                  <a:lin ang="5400000" scaled="1"/>
                </a:gradFill>
                <a:sym typeface="Wingdings" pitchFamily="2" charset="2"/>
              </a:rPr>
              <a:t> </a:t>
            </a:r>
            <a:r>
              <a:rPr lang="en-US" sz="1764" spc="-49" dirty="0">
                <a:gradFill>
                  <a:gsLst>
                    <a:gs pos="0">
                      <a:srgbClr val="505050">
                        <a:lumMod val="50000"/>
                      </a:srgbClr>
                    </a:gs>
                    <a:gs pos="100000">
                      <a:srgbClr val="505050">
                        <a:lumMod val="50000"/>
                      </a:srgbClr>
                    </a:gs>
                  </a:gsLst>
                  <a:lin ang="5400000" scaled="1"/>
                </a:gradFill>
              </a:rPr>
              <a:t>Upload &amp; download VHDs from  storage accounts to on-premises </a:t>
            </a:r>
          </a:p>
          <a:p>
            <a:pPr defTabSz="895221" fontAlgn="base">
              <a:lnSpc>
                <a:spcPct val="90000"/>
              </a:lnSpc>
              <a:spcBef>
                <a:spcPct val="0"/>
              </a:spcBef>
              <a:spcAft>
                <a:spcPts val="1176"/>
              </a:spcAft>
            </a:pPr>
            <a:r>
              <a:rPr lang="en-US" sz="1764" spc="-49" dirty="0">
                <a:gradFill>
                  <a:gsLst>
                    <a:gs pos="0">
                      <a:srgbClr val="505050">
                        <a:lumMod val="50000"/>
                      </a:srgbClr>
                    </a:gs>
                    <a:gs pos="100000">
                      <a:srgbClr val="505050">
                        <a:lumMod val="50000"/>
                      </a:srgbClr>
                    </a:gs>
                  </a:gsLst>
                  <a:lin ang="5400000" scaled="1"/>
                </a:gradFill>
                <a:sym typeface="Wingdings" pitchFamily="2" charset="2"/>
              </a:rPr>
              <a:t> </a:t>
            </a:r>
            <a:r>
              <a:rPr lang="en-US" sz="1764" spc="-49" dirty="0">
                <a:gradFill>
                  <a:gsLst>
                    <a:gs pos="0">
                      <a:srgbClr val="505050">
                        <a:lumMod val="50000"/>
                      </a:srgbClr>
                    </a:gs>
                    <a:gs pos="100000">
                      <a:srgbClr val="505050">
                        <a:lumMod val="50000"/>
                      </a:srgbClr>
                    </a:gs>
                  </a:gsLst>
                  <a:lin ang="5400000" scaled="1"/>
                </a:gradFill>
              </a:rPr>
              <a:t>Copy VHDs between storage accounts and subscriptions</a:t>
            </a:r>
          </a:p>
        </p:txBody>
      </p:sp>
      <p:sp>
        <p:nvSpPr>
          <p:cNvPr id="18" name="Rectangle 17"/>
          <p:cNvSpPr/>
          <p:nvPr/>
        </p:nvSpPr>
        <p:spPr bwMode="auto">
          <a:xfrm>
            <a:off x="6249930" y="4191850"/>
            <a:ext cx="1359394" cy="2485845"/>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20" name="Freeform 9"/>
          <p:cNvSpPr>
            <a:spLocks noEditPoints="1"/>
          </p:cNvSpPr>
          <p:nvPr/>
        </p:nvSpPr>
        <p:spPr bwMode="black">
          <a:xfrm>
            <a:off x="460135" y="2220450"/>
            <a:ext cx="977465" cy="976816"/>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97802" tIns="48901" rIns="97802" bIns="48901" numCol="1" anchor="t" anchorCtr="0" compatLnSpc="1">
            <a:prstTxWarp prst="textNoShape">
              <a:avLst/>
            </a:prstTxWarp>
          </a:bodyPr>
          <a:lstStyle/>
          <a:p>
            <a:pPr defTabSz="913243"/>
            <a:endParaRPr lang="en-US" sz="1862">
              <a:solidFill>
                <a:srgbClr val="FFFFFF"/>
              </a:solidFill>
            </a:endParaRPr>
          </a:p>
        </p:txBody>
      </p:sp>
      <p:sp>
        <p:nvSpPr>
          <p:cNvPr id="22" name="Freeform 24"/>
          <p:cNvSpPr>
            <a:spLocks noEditPoints="1"/>
          </p:cNvSpPr>
          <p:nvPr/>
        </p:nvSpPr>
        <p:spPr bwMode="black">
          <a:xfrm>
            <a:off x="6380332" y="2390695"/>
            <a:ext cx="1098593" cy="636326"/>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p:spPr>
        <p:txBody>
          <a:bodyPr vert="horz" wrap="square" lIns="108815" tIns="54408" rIns="108815" bIns="54408" numCol="1" anchor="t" anchorCtr="0" compatLnSpc="1">
            <a:prstTxWarp prst="textNoShape">
              <a:avLst/>
            </a:prstTxWarp>
          </a:bodyPr>
          <a:lstStyle/>
          <a:p>
            <a:pPr defTabSz="913243"/>
            <a:endParaRPr lang="en-US" sz="1764">
              <a:solidFill>
                <a:srgbClr val="505050"/>
              </a:solidFill>
            </a:endParaRPr>
          </a:p>
        </p:txBody>
      </p:sp>
      <p:sp>
        <p:nvSpPr>
          <p:cNvPr id="23" name="Freeform 73"/>
          <p:cNvSpPr>
            <a:spLocks noEditPoints="1"/>
          </p:cNvSpPr>
          <p:nvPr/>
        </p:nvSpPr>
        <p:spPr bwMode="black">
          <a:xfrm>
            <a:off x="456076" y="4959117"/>
            <a:ext cx="985580" cy="95131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9706" tIns="54853" rIns="109706" bIns="54853" numCol="1" anchor="t" anchorCtr="0" compatLnSpc="1">
            <a:prstTxWarp prst="textNoShape">
              <a:avLst/>
            </a:prstTxWarp>
          </a:bodyPr>
          <a:lstStyle/>
          <a:p>
            <a:pPr defTabSz="913243"/>
            <a:endParaRPr lang="en-US" sz="2156">
              <a:solidFill>
                <a:srgbClr val="505050"/>
              </a:solidFill>
            </a:endParaRP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3893" y="4960854"/>
            <a:ext cx="771469" cy="947839"/>
          </a:xfrm>
          <a:prstGeom prst="rect">
            <a:avLst/>
          </a:prstGeom>
        </p:spPr>
      </p:pic>
    </p:spTree>
    <p:extLst>
      <p:ext uri="{BB962C8B-B14F-4D97-AF65-F5344CB8AC3E}">
        <p14:creationId xmlns:p14="http://schemas.microsoft.com/office/powerpoint/2010/main" val="838481032"/>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Monitor Windows Azure with SCOM</a:t>
            </a:r>
            <a:endParaRPr lang="en-US" sz="5400" dirty="0"/>
          </a:p>
        </p:txBody>
      </p:sp>
      <p:sp>
        <p:nvSpPr>
          <p:cNvPr id="15" name="Text Box 78"/>
          <p:cNvSpPr txBox="1">
            <a:spLocks noChangeArrowheads="1"/>
          </p:cNvSpPr>
          <p:nvPr/>
        </p:nvSpPr>
        <p:spPr bwMode="auto">
          <a:xfrm>
            <a:off x="10397093" y="2674180"/>
            <a:ext cx="1524882" cy="1954959"/>
          </a:xfrm>
          <a:prstGeom prst="rect">
            <a:avLst/>
          </a:prstGeom>
          <a:noFill/>
          <a:ln w="9525">
            <a:noFill/>
            <a:miter lim="800000"/>
            <a:headEnd/>
            <a:tailEnd/>
          </a:ln>
        </p:spPr>
        <p:txBody>
          <a:bodyPr wrap="square" lIns="0" tIns="0" rIns="0" bIns="0">
            <a:spAutoFit/>
          </a:bodyPr>
          <a:lstStyle/>
          <a:p>
            <a:pPr>
              <a:defRPr/>
            </a:pPr>
            <a:r>
              <a:rPr lang="en-US" sz="2000" b="1" dirty="0" smtClean="0">
                <a:solidFill>
                  <a:schemeClr val="tx2"/>
                </a:solidFill>
              </a:rPr>
              <a:t>System Center Operations Manager</a:t>
            </a:r>
          </a:p>
          <a:p>
            <a:pPr>
              <a:defRPr/>
            </a:pPr>
            <a:r>
              <a:rPr lang="en-US" sz="1568" dirty="0" smtClean="0">
                <a:solidFill>
                  <a:schemeClr val="bg1">
                    <a:lumMod val="50000"/>
                  </a:schemeClr>
                </a:solidFill>
              </a:rPr>
              <a:t>+ Management Pack </a:t>
            </a:r>
            <a:r>
              <a:rPr lang="en-US" sz="1568" dirty="0">
                <a:solidFill>
                  <a:schemeClr val="bg1">
                    <a:lumMod val="50000"/>
                  </a:schemeClr>
                </a:solidFill>
              </a:rPr>
              <a:t>for </a:t>
            </a:r>
            <a:r>
              <a:rPr lang="en-US" sz="1568" dirty="0" smtClean="0">
                <a:solidFill>
                  <a:schemeClr val="bg1">
                    <a:lumMod val="50000"/>
                  </a:schemeClr>
                </a:solidFill>
              </a:rPr>
              <a:t>Windows Azure</a:t>
            </a:r>
            <a:endParaRPr lang="en-US" sz="1568" dirty="0">
              <a:solidFill>
                <a:schemeClr val="bg1">
                  <a:lumMod val="50000"/>
                </a:schemeClr>
              </a:solidFill>
            </a:endParaRPr>
          </a:p>
        </p:txBody>
      </p:sp>
      <p:sp>
        <p:nvSpPr>
          <p:cNvPr id="16" name="Text Box 78"/>
          <p:cNvSpPr txBox="1">
            <a:spLocks noChangeArrowheads="1"/>
          </p:cNvSpPr>
          <p:nvPr/>
        </p:nvSpPr>
        <p:spPr bwMode="auto">
          <a:xfrm>
            <a:off x="446533" y="4264125"/>
            <a:ext cx="2013332" cy="1514197"/>
          </a:xfrm>
          <a:prstGeom prst="rect">
            <a:avLst/>
          </a:prstGeom>
          <a:noFill/>
          <a:ln w="9525">
            <a:noFill/>
            <a:miter lim="800000"/>
            <a:headEnd/>
            <a:tailEnd/>
          </a:ln>
        </p:spPr>
        <p:txBody>
          <a:bodyPr wrap="square" lIns="0" tIns="0" rIns="0" bIns="0">
            <a:spAutoFit/>
          </a:bodyPr>
          <a:lstStyle/>
          <a:p>
            <a:pPr algn="r">
              <a:defRPr/>
            </a:pPr>
            <a:r>
              <a:rPr lang="en-US" sz="2000" b="1" dirty="0" err="1" smtClean="0">
                <a:solidFill>
                  <a:schemeClr val="tx2"/>
                </a:solidFill>
              </a:rPr>
              <a:t>PaaS</a:t>
            </a:r>
            <a:endParaRPr lang="en-US" sz="2000" dirty="0" smtClean="0">
              <a:solidFill>
                <a:schemeClr val="tx2"/>
              </a:solidFill>
            </a:endParaRPr>
          </a:p>
          <a:p>
            <a:pPr algn="r">
              <a:defRPr/>
            </a:pPr>
            <a:r>
              <a:rPr lang="en-US" sz="1568" dirty="0" smtClean="0">
                <a:solidFill>
                  <a:schemeClr val="bg1">
                    <a:lumMod val="50000"/>
                  </a:schemeClr>
                </a:solidFill>
              </a:rPr>
              <a:t>Monitoring </a:t>
            </a:r>
            <a:r>
              <a:rPr lang="en-US" sz="1568" dirty="0">
                <a:solidFill>
                  <a:schemeClr val="bg1">
                    <a:lumMod val="50000"/>
                  </a:schemeClr>
                </a:solidFill>
              </a:rPr>
              <a:t>is agentless,</a:t>
            </a:r>
          </a:p>
          <a:p>
            <a:pPr algn="r">
              <a:defRPr/>
            </a:pPr>
            <a:r>
              <a:rPr lang="en-US" sz="1568" dirty="0">
                <a:solidFill>
                  <a:schemeClr val="bg1">
                    <a:lumMod val="50000"/>
                  </a:schemeClr>
                </a:solidFill>
              </a:rPr>
              <a:t>use normal API and diagnostics for </a:t>
            </a:r>
            <a:r>
              <a:rPr lang="en-US" sz="1568" dirty="0" smtClean="0">
                <a:solidFill>
                  <a:schemeClr val="bg1">
                    <a:lumMod val="50000"/>
                  </a:schemeClr>
                </a:solidFill>
              </a:rPr>
              <a:t>monitoring</a:t>
            </a:r>
            <a:endParaRPr lang="en-US" sz="1568" dirty="0">
              <a:solidFill>
                <a:schemeClr val="bg1">
                  <a:lumMod val="50000"/>
                </a:schemeClr>
              </a:solidFill>
            </a:endParaRPr>
          </a:p>
        </p:txBody>
      </p:sp>
      <p:sp>
        <p:nvSpPr>
          <p:cNvPr id="17" name="Text Box 78"/>
          <p:cNvSpPr txBox="1">
            <a:spLocks noChangeArrowheads="1"/>
          </p:cNvSpPr>
          <p:nvPr/>
        </p:nvSpPr>
        <p:spPr bwMode="auto">
          <a:xfrm>
            <a:off x="231705" y="1936305"/>
            <a:ext cx="2228160" cy="1031629"/>
          </a:xfrm>
          <a:prstGeom prst="rect">
            <a:avLst/>
          </a:prstGeom>
          <a:noFill/>
          <a:ln w="9525">
            <a:noFill/>
            <a:miter lim="800000"/>
            <a:headEnd/>
            <a:tailEnd/>
          </a:ln>
        </p:spPr>
        <p:txBody>
          <a:bodyPr wrap="square" lIns="0" tIns="0" rIns="0" bIns="0">
            <a:spAutoFit/>
          </a:bodyPr>
          <a:lstStyle/>
          <a:p>
            <a:pPr algn="r">
              <a:defRPr/>
            </a:pPr>
            <a:r>
              <a:rPr lang="en-US" sz="2000" b="1" dirty="0" err="1" smtClean="0">
                <a:solidFill>
                  <a:schemeClr val="tx2"/>
                </a:solidFill>
              </a:rPr>
              <a:t>IaaS</a:t>
            </a:r>
            <a:r>
              <a:rPr lang="en-US" sz="1568" dirty="0" smtClean="0">
                <a:solidFill>
                  <a:schemeClr val="bg1">
                    <a:lumMod val="50000"/>
                  </a:schemeClr>
                </a:solidFill>
              </a:rPr>
              <a:t> </a:t>
            </a:r>
          </a:p>
          <a:p>
            <a:pPr algn="r">
              <a:defRPr/>
            </a:pPr>
            <a:r>
              <a:rPr lang="en-US" sz="1568" dirty="0" smtClean="0">
                <a:solidFill>
                  <a:schemeClr val="bg1">
                    <a:lumMod val="50000"/>
                  </a:schemeClr>
                </a:solidFill>
              </a:rPr>
              <a:t>Treat </a:t>
            </a:r>
            <a:r>
              <a:rPr lang="en-US" sz="1568" dirty="0">
                <a:solidFill>
                  <a:schemeClr val="bg1">
                    <a:lumMod val="50000"/>
                  </a:schemeClr>
                </a:solidFill>
              </a:rPr>
              <a:t>as normal server,</a:t>
            </a:r>
          </a:p>
          <a:p>
            <a:pPr algn="r">
              <a:defRPr/>
            </a:pPr>
            <a:r>
              <a:rPr lang="en-US" sz="1568" dirty="0">
                <a:solidFill>
                  <a:schemeClr val="bg1">
                    <a:lumMod val="50000"/>
                  </a:schemeClr>
                </a:solidFill>
              </a:rPr>
              <a:t>including using a SCOM agent</a:t>
            </a:r>
          </a:p>
        </p:txBody>
      </p:sp>
      <p:cxnSp>
        <p:nvCxnSpPr>
          <p:cNvPr id="18" name="Straight Arrow Connector 17"/>
          <p:cNvCxnSpPr/>
          <p:nvPr/>
        </p:nvCxnSpPr>
        <p:spPr>
          <a:xfrm flipH="1" flipV="1">
            <a:off x="5035639" y="2452119"/>
            <a:ext cx="2643912" cy="1008230"/>
          </a:xfrm>
          <a:prstGeom prst="straightConnector1">
            <a:avLst/>
          </a:prstGeom>
          <a:ln w="34925">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035639" y="3610872"/>
            <a:ext cx="2643913" cy="1571829"/>
          </a:xfrm>
          <a:prstGeom prst="straightConnector1">
            <a:avLst/>
          </a:prstGeom>
          <a:ln w="34925">
            <a:prstDash val="dash"/>
            <a:tailEnd type="arrow"/>
          </a:ln>
        </p:spPr>
        <p:style>
          <a:lnRef idx="1">
            <a:schemeClr val="accent1"/>
          </a:lnRef>
          <a:fillRef idx="0">
            <a:schemeClr val="accent1"/>
          </a:fillRef>
          <a:effectRef idx="0">
            <a:schemeClr val="accent1"/>
          </a:effectRef>
          <a:fontRef idx="minor">
            <a:schemeClr val="tx1"/>
          </a:fontRef>
        </p:style>
      </p:cxnSp>
      <p:sp>
        <p:nvSpPr>
          <p:cNvPr id="21" name="Text Box 78"/>
          <p:cNvSpPr txBox="1">
            <a:spLocks noChangeArrowheads="1"/>
          </p:cNvSpPr>
          <p:nvPr/>
        </p:nvSpPr>
        <p:spPr bwMode="auto">
          <a:xfrm>
            <a:off x="461800" y="6019605"/>
            <a:ext cx="2453557" cy="241285"/>
          </a:xfrm>
          <a:prstGeom prst="rect">
            <a:avLst/>
          </a:prstGeom>
          <a:noFill/>
          <a:ln w="9525">
            <a:noFill/>
            <a:miter lim="800000"/>
            <a:headEnd/>
            <a:tailEnd/>
          </a:ln>
        </p:spPr>
        <p:txBody>
          <a:bodyPr wrap="none" lIns="0" tIns="0" rIns="0" bIns="0">
            <a:spAutoFit/>
          </a:bodyPr>
          <a:lstStyle/>
          <a:p>
            <a:pPr>
              <a:defRPr/>
            </a:pPr>
            <a:r>
              <a:rPr lang="en-US" sz="1568" dirty="0" smtClean="0">
                <a:solidFill>
                  <a:schemeClr val="bg1">
                    <a:lumMod val="50000"/>
                  </a:schemeClr>
                </a:solidFill>
              </a:rPr>
              <a:t>Use certs for </a:t>
            </a:r>
            <a:r>
              <a:rPr lang="en-US" sz="1568" dirty="0">
                <a:solidFill>
                  <a:schemeClr val="bg1">
                    <a:lumMod val="50000"/>
                  </a:schemeClr>
                </a:solidFill>
              </a:rPr>
              <a:t>authentication</a:t>
            </a:r>
          </a:p>
        </p:txBody>
      </p:sp>
      <p:sp>
        <p:nvSpPr>
          <p:cNvPr id="27" name="Hexagon 26"/>
          <p:cNvSpPr/>
          <p:nvPr/>
        </p:nvSpPr>
        <p:spPr bwMode="auto">
          <a:xfrm rot="19780699">
            <a:off x="2531228" y="4142769"/>
            <a:ext cx="2556061" cy="2203498"/>
          </a:xfrm>
          <a:prstGeom prst="hexagon">
            <a:avLst>
              <a:gd name="adj" fmla="val 28905"/>
              <a:gd name="vf" fmla="val 115470"/>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29" name="Group 28"/>
          <p:cNvGrpSpPr/>
          <p:nvPr/>
        </p:nvGrpSpPr>
        <p:grpSpPr>
          <a:xfrm>
            <a:off x="2516661" y="1359800"/>
            <a:ext cx="2556061" cy="2203498"/>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33" name="Hexagon 32"/>
          <p:cNvSpPr/>
          <p:nvPr/>
        </p:nvSpPr>
        <p:spPr bwMode="auto">
          <a:xfrm rot="19780699">
            <a:off x="7876332" y="2484698"/>
            <a:ext cx="2556061" cy="2203498"/>
          </a:xfrm>
          <a:prstGeom prst="hexagon">
            <a:avLst>
              <a:gd name="adj" fmla="val 28905"/>
              <a:gd name="vf" fmla="val 11547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34" name="Picture 3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8671549" y="2919266"/>
            <a:ext cx="979998" cy="1223503"/>
          </a:xfrm>
          <a:prstGeom prst="rect">
            <a:avLst/>
          </a:prstGeom>
          <a:noFill/>
          <a:ln>
            <a:noFill/>
          </a:ln>
        </p:spPr>
      </p:pic>
      <p:pic>
        <p:nvPicPr>
          <p:cNvPr id="20" name="Picture 19"/>
          <p:cNvPicPr>
            <a:picLocks noChangeAspect="1"/>
          </p:cNvPicPr>
          <p:nvPr/>
        </p:nvPicPr>
        <p:blipFill>
          <a:blip r:embed="rId5" cstate="print">
            <a:duotone>
              <a:prstClr val="black"/>
              <a:schemeClr val="bg2">
                <a:lumMod val="1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307027" y="4224313"/>
            <a:ext cx="789779" cy="789779"/>
          </a:xfrm>
          <a:prstGeom prst="rect">
            <a:avLst/>
          </a:prstGeom>
        </p:spPr>
      </p:pic>
      <p:pic>
        <p:nvPicPr>
          <p:cNvPr id="22" name="Picture 21"/>
          <p:cNvPicPr>
            <a:picLocks noChangeAspect="1"/>
          </p:cNvPicPr>
          <p:nvPr/>
        </p:nvPicPr>
        <p:blipFill>
          <a:blip r:embed="rId7" cstate="print">
            <a:duotone>
              <a:prstClr val="black"/>
              <a:schemeClr val="bg2">
                <a:lumMod val="10000"/>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370850" y="4915306"/>
            <a:ext cx="1345584" cy="1345584"/>
          </a:xfrm>
          <a:prstGeom prst="rect">
            <a:avLst/>
          </a:prstGeom>
        </p:spPr>
      </p:pic>
    </p:spTree>
    <p:extLst>
      <p:ext uri="{BB962C8B-B14F-4D97-AF65-F5344CB8AC3E}">
        <p14:creationId xmlns:p14="http://schemas.microsoft.com/office/powerpoint/2010/main" val="91145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Monitoring</a:t>
            </a:r>
            <a:endParaRPr lang="en-US" dirty="0"/>
          </a:p>
        </p:txBody>
      </p:sp>
      <p:pic>
        <p:nvPicPr>
          <p:cNvPr id="3" name="Picture 2"/>
          <p:cNvPicPr>
            <a:picLocks noChangeAspect="1"/>
          </p:cNvPicPr>
          <p:nvPr/>
        </p:nvPicPr>
        <p:blipFill>
          <a:blip r:embed="rId3"/>
          <a:stretch>
            <a:fillRect/>
          </a:stretch>
        </p:blipFill>
        <p:spPr>
          <a:xfrm>
            <a:off x="404322" y="1189177"/>
            <a:ext cx="9501677" cy="4966786"/>
          </a:xfrm>
          <a:prstGeom prst="rect">
            <a:avLst/>
          </a:prstGeom>
        </p:spPr>
      </p:pic>
    </p:spTree>
    <p:extLst>
      <p:ext uri="{BB962C8B-B14F-4D97-AF65-F5344CB8AC3E}">
        <p14:creationId xmlns:p14="http://schemas.microsoft.com/office/powerpoint/2010/main" val="2173322982"/>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Hybrid Monitoring</a:t>
            </a:r>
          </a:p>
          <a:p>
            <a:r>
              <a:rPr lang="en-US" dirty="0" smtClean="0"/>
              <a:t>Windows Azure Monitoring</a:t>
            </a:r>
          </a:p>
          <a:p>
            <a:r>
              <a:rPr lang="en-US" dirty="0"/>
              <a:t>Deploying </a:t>
            </a:r>
            <a:r>
              <a:rPr lang="en-US" dirty="0" smtClean="0"/>
              <a:t>Hybrid</a:t>
            </a:r>
            <a:endParaRPr lang="en-US" dirty="0"/>
          </a:p>
        </p:txBody>
      </p:sp>
    </p:spTree>
    <p:extLst>
      <p:ext uri="{BB962C8B-B14F-4D97-AF65-F5344CB8AC3E}">
        <p14:creationId xmlns:p14="http://schemas.microsoft.com/office/powerpoint/2010/main" val="2828865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1" y="-3179"/>
            <a:ext cx="2989195" cy="3432180"/>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sp>
        <p:nvSpPr>
          <p:cNvPr id="3" name="Slide Number Placeholder 2"/>
          <p:cNvSpPr>
            <a:spLocks noGrp="1"/>
          </p:cNvSpPr>
          <p:nvPr>
            <p:ph type="sldNum" sz="quarter" idx="4294967295"/>
          </p:nvPr>
        </p:nvSpPr>
        <p:spPr>
          <a:xfrm>
            <a:off x="11688763" y="6430963"/>
            <a:ext cx="500062" cy="136525"/>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96</a:t>
            </a:fld>
            <a:endParaRPr dirty="0">
              <a:gradFill>
                <a:gsLst>
                  <a:gs pos="0">
                    <a:srgbClr val="505050"/>
                  </a:gs>
                  <a:gs pos="100000">
                    <a:srgbClr val="505050"/>
                  </a:gs>
                </a:gsLst>
                <a:lin ang="5400000" scaled="0"/>
              </a:gradFill>
            </a:endParaRPr>
          </a:p>
        </p:txBody>
      </p:sp>
      <p:sp>
        <p:nvSpPr>
          <p:cNvPr id="4" name="Rectangle 3"/>
          <p:cNvSpPr/>
          <p:nvPr/>
        </p:nvSpPr>
        <p:spPr bwMode="auto">
          <a:xfrm>
            <a:off x="0" y="1380"/>
            <a:ext cx="12188825" cy="3432180"/>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19" tIns="2598955" rIns="0" bIns="46618" numCol="1" rtlCol="0" anchor="t" anchorCtr="0" compatLnSpc="1">
            <a:prstTxWarp prst="textNoShape">
              <a:avLst/>
            </a:prstTxWarp>
          </a:bodyPr>
          <a:lstStyle/>
          <a:p>
            <a:pPr algn="ctr" defTabSz="932103" fontAlgn="base">
              <a:spcBef>
                <a:spcPct val="0"/>
              </a:spcBef>
              <a:spcAft>
                <a:spcPct val="0"/>
              </a:spcAft>
            </a:pPr>
            <a:endParaRPr lang="en-US" sz="2352" dirty="0">
              <a:gradFill>
                <a:gsLst>
                  <a:gs pos="0">
                    <a:srgbClr val="FFFFFF"/>
                  </a:gs>
                  <a:gs pos="100000">
                    <a:srgbClr val="FFFFFF"/>
                  </a:gs>
                </a:gsLst>
                <a:lin ang="5400000" scaled="0"/>
              </a:gradFill>
              <a:latin typeface="Segoe UI Light"/>
            </a:endParaRPr>
          </a:p>
        </p:txBody>
      </p:sp>
      <p:grpSp>
        <p:nvGrpSpPr>
          <p:cNvPr id="36" name="Group 35"/>
          <p:cNvGrpSpPr/>
          <p:nvPr/>
        </p:nvGrpSpPr>
        <p:grpSpPr>
          <a:xfrm>
            <a:off x="4868927" y="417780"/>
            <a:ext cx="2450970" cy="2655829"/>
            <a:chOff x="2832101" y="715145"/>
            <a:chExt cx="2500768" cy="2709790"/>
          </a:xfrm>
        </p:grpSpPr>
        <p:sp>
          <p:nvSpPr>
            <p:cNvPr id="9" name="Rectangle 8"/>
            <p:cNvSpPr/>
            <p:nvPr/>
          </p:nvSpPr>
          <p:spPr>
            <a:xfrm>
              <a:off x="2832101" y="2510535"/>
              <a:ext cx="2500768" cy="914400"/>
            </a:xfrm>
            <a:prstGeom prst="rect">
              <a:avLst/>
            </a:prstGeom>
          </p:spPr>
          <p:txBody>
            <a:bodyPr wrap="none" lIns="0" tIns="0" rIns="0" bIns="0" anchor="ctr" anchorCtr="0">
              <a:noAutofit/>
            </a:bodyPr>
            <a:lstStyle/>
            <a:p>
              <a:pPr algn="ctr" defTabSz="913243"/>
              <a:r>
                <a:rPr lang="en-US" sz="3528" dirty="0">
                  <a:gradFill>
                    <a:gsLst>
                      <a:gs pos="0">
                        <a:srgbClr val="EFEFEF"/>
                      </a:gs>
                      <a:gs pos="100000">
                        <a:srgbClr val="EFEFEF"/>
                      </a:gs>
                    </a:gsLst>
                    <a:lin ang="5400000" scaled="1"/>
                  </a:gradFill>
                  <a:latin typeface="Segoe UI Light"/>
                </a:rPr>
                <a:t>Startup like </a:t>
              </a:r>
              <a:br>
                <a:rPr lang="en-US" sz="3528" dirty="0">
                  <a:gradFill>
                    <a:gsLst>
                      <a:gs pos="0">
                        <a:srgbClr val="EFEFEF"/>
                      </a:gs>
                      <a:gs pos="100000">
                        <a:srgbClr val="EFEFEF"/>
                      </a:gs>
                    </a:gsLst>
                    <a:lin ang="5400000" scaled="1"/>
                  </a:gradFill>
                  <a:latin typeface="Segoe UI Light"/>
                </a:rPr>
              </a:br>
              <a:r>
                <a:rPr lang="en-US" sz="3528" dirty="0">
                  <a:gradFill>
                    <a:gsLst>
                      <a:gs pos="0">
                        <a:srgbClr val="EFEFEF"/>
                      </a:gs>
                      <a:gs pos="100000">
                        <a:srgbClr val="EFEFEF"/>
                      </a:gs>
                    </a:gsLst>
                    <a:lin ang="5400000" scaled="1"/>
                  </a:gradFill>
                </a:rPr>
                <a:t>innovation</a:t>
              </a:r>
            </a:p>
          </p:txBody>
        </p:sp>
        <p:grpSp>
          <p:nvGrpSpPr>
            <p:cNvPr id="20" name="Group 19"/>
            <p:cNvGrpSpPr/>
            <p:nvPr/>
          </p:nvGrpSpPr>
          <p:grpSpPr>
            <a:xfrm>
              <a:off x="3464612" y="715145"/>
              <a:ext cx="1300085" cy="1609951"/>
              <a:chOff x="4588314" y="1927574"/>
              <a:chExt cx="3259846" cy="4036808"/>
            </a:xfrm>
          </p:grpSpPr>
          <p:sp>
            <p:nvSpPr>
              <p:cNvPr id="11" name="Freeform 108"/>
              <p:cNvSpPr>
                <a:spLocks/>
              </p:cNvSpPr>
              <p:nvPr/>
            </p:nvSpPr>
            <p:spPr bwMode="auto">
              <a:xfrm>
                <a:off x="7485014" y="3456157"/>
                <a:ext cx="363146" cy="194242"/>
              </a:xfrm>
              <a:custGeom>
                <a:avLst/>
                <a:gdLst>
                  <a:gd name="T0" fmla="*/ 0 w 32"/>
                  <a:gd name="T1" fmla="*/ 0 h 17"/>
                  <a:gd name="T2" fmla="*/ 0 w 32"/>
                  <a:gd name="T3" fmla="*/ 8 h 17"/>
                  <a:gd name="T4" fmla="*/ 0 w 32"/>
                  <a:gd name="T5" fmla="*/ 17 h 17"/>
                  <a:gd name="T6" fmla="*/ 32 w 32"/>
                  <a:gd name="T7" fmla="*/ 8 h 17"/>
                  <a:gd name="T8" fmla="*/ 0 w 32"/>
                  <a:gd name="T9" fmla="*/ 0 h 17"/>
                </a:gdLst>
                <a:ahLst/>
                <a:cxnLst>
                  <a:cxn ang="0">
                    <a:pos x="T0" y="T1"/>
                  </a:cxn>
                  <a:cxn ang="0">
                    <a:pos x="T2" y="T3"/>
                  </a:cxn>
                  <a:cxn ang="0">
                    <a:pos x="T4" y="T5"/>
                  </a:cxn>
                  <a:cxn ang="0">
                    <a:pos x="T6" y="T7"/>
                  </a:cxn>
                  <a:cxn ang="0">
                    <a:pos x="T8" y="T9"/>
                  </a:cxn>
                </a:cxnLst>
                <a:rect l="0" t="0" r="r" b="b"/>
                <a:pathLst>
                  <a:path w="32" h="17">
                    <a:moveTo>
                      <a:pt x="0" y="0"/>
                    </a:moveTo>
                    <a:cubicBezTo>
                      <a:pt x="0" y="2"/>
                      <a:pt x="0" y="5"/>
                      <a:pt x="0" y="8"/>
                    </a:cubicBezTo>
                    <a:cubicBezTo>
                      <a:pt x="0" y="11"/>
                      <a:pt x="0" y="14"/>
                      <a:pt x="0" y="17"/>
                    </a:cubicBezTo>
                    <a:cubicBezTo>
                      <a:pt x="20" y="15"/>
                      <a:pt x="32" y="12"/>
                      <a:pt x="32" y="8"/>
                    </a:cubicBezTo>
                    <a:cubicBezTo>
                      <a:pt x="32" y="5"/>
                      <a:pt x="20" y="2"/>
                      <a:pt x="0" y="0"/>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109"/>
              <p:cNvSpPr>
                <a:spLocks/>
              </p:cNvSpPr>
              <p:nvPr/>
            </p:nvSpPr>
            <p:spPr bwMode="auto">
              <a:xfrm>
                <a:off x="4588314" y="3456157"/>
                <a:ext cx="363146" cy="194242"/>
              </a:xfrm>
              <a:custGeom>
                <a:avLst/>
                <a:gdLst>
                  <a:gd name="T0" fmla="*/ 0 w 32"/>
                  <a:gd name="T1" fmla="*/ 8 h 17"/>
                  <a:gd name="T2" fmla="*/ 32 w 32"/>
                  <a:gd name="T3" fmla="*/ 17 h 17"/>
                  <a:gd name="T4" fmla="*/ 32 w 32"/>
                  <a:gd name="T5" fmla="*/ 8 h 17"/>
                  <a:gd name="T6" fmla="*/ 32 w 32"/>
                  <a:gd name="T7" fmla="*/ 0 h 17"/>
                  <a:gd name="T8" fmla="*/ 0 w 32"/>
                  <a:gd name="T9" fmla="*/ 8 h 17"/>
                </a:gdLst>
                <a:ahLst/>
                <a:cxnLst>
                  <a:cxn ang="0">
                    <a:pos x="T0" y="T1"/>
                  </a:cxn>
                  <a:cxn ang="0">
                    <a:pos x="T2" y="T3"/>
                  </a:cxn>
                  <a:cxn ang="0">
                    <a:pos x="T4" y="T5"/>
                  </a:cxn>
                  <a:cxn ang="0">
                    <a:pos x="T6" y="T7"/>
                  </a:cxn>
                  <a:cxn ang="0">
                    <a:pos x="T8" y="T9"/>
                  </a:cxn>
                </a:cxnLst>
                <a:rect l="0" t="0" r="r" b="b"/>
                <a:pathLst>
                  <a:path w="32" h="17">
                    <a:moveTo>
                      <a:pt x="0" y="8"/>
                    </a:moveTo>
                    <a:cubicBezTo>
                      <a:pt x="0" y="12"/>
                      <a:pt x="12" y="15"/>
                      <a:pt x="32" y="17"/>
                    </a:cubicBezTo>
                    <a:cubicBezTo>
                      <a:pt x="32" y="14"/>
                      <a:pt x="32" y="11"/>
                      <a:pt x="32" y="8"/>
                    </a:cubicBezTo>
                    <a:cubicBezTo>
                      <a:pt x="32" y="5"/>
                      <a:pt x="32" y="2"/>
                      <a:pt x="32" y="0"/>
                    </a:cubicBezTo>
                    <a:cubicBezTo>
                      <a:pt x="12" y="2"/>
                      <a:pt x="0" y="5"/>
                      <a:pt x="0" y="8"/>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10"/>
              <p:cNvSpPr>
                <a:spLocks/>
              </p:cNvSpPr>
              <p:nvPr/>
            </p:nvSpPr>
            <p:spPr bwMode="auto">
              <a:xfrm>
                <a:off x="5052797" y="2375172"/>
                <a:ext cx="346256" cy="354698"/>
              </a:xfrm>
              <a:custGeom>
                <a:avLst/>
                <a:gdLst>
                  <a:gd name="T0" fmla="*/ 31 w 31"/>
                  <a:gd name="T1" fmla="*/ 19 h 32"/>
                  <a:gd name="T2" fmla="*/ 2 w 31"/>
                  <a:gd name="T3" fmla="*/ 3 h 32"/>
                  <a:gd name="T4" fmla="*/ 18 w 31"/>
                  <a:gd name="T5" fmla="*/ 32 h 32"/>
                  <a:gd name="T6" fmla="*/ 31 w 31"/>
                  <a:gd name="T7" fmla="*/ 19 h 32"/>
                </a:gdLst>
                <a:ahLst/>
                <a:cxnLst>
                  <a:cxn ang="0">
                    <a:pos x="T0" y="T1"/>
                  </a:cxn>
                  <a:cxn ang="0">
                    <a:pos x="T2" y="T3"/>
                  </a:cxn>
                  <a:cxn ang="0">
                    <a:pos x="T4" y="T5"/>
                  </a:cxn>
                  <a:cxn ang="0">
                    <a:pos x="T6" y="T7"/>
                  </a:cxn>
                </a:cxnLst>
                <a:rect l="0" t="0" r="r" b="b"/>
                <a:pathLst>
                  <a:path w="31" h="32">
                    <a:moveTo>
                      <a:pt x="31" y="19"/>
                    </a:moveTo>
                    <a:cubicBezTo>
                      <a:pt x="15" y="7"/>
                      <a:pt x="4" y="0"/>
                      <a:pt x="2" y="3"/>
                    </a:cubicBezTo>
                    <a:cubicBezTo>
                      <a:pt x="0" y="5"/>
                      <a:pt x="6" y="16"/>
                      <a:pt x="18" y="32"/>
                    </a:cubicBezTo>
                    <a:cubicBezTo>
                      <a:pt x="22" y="27"/>
                      <a:pt x="26" y="23"/>
                      <a:pt x="31" y="19"/>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11"/>
              <p:cNvSpPr>
                <a:spLocks/>
              </p:cNvSpPr>
              <p:nvPr/>
            </p:nvSpPr>
            <p:spPr bwMode="auto">
              <a:xfrm>
                <a:off x="7054311" y="4376680"/>
                <a:ext cx="329365" cy="346256"/>
              </a:xfrm>
              <a:custGeom>
                <a:avLst/>
                <a:gdLst>
                  <a:gd name="T0" fmla="*/ 9 w 30"/>
                  <a:gd name="T1" fmla="*/ 3 h 31"/>
                  <a:gd name="T2" fmla="*/ 0 w 30"/>
                  <a:gd name="T3" fmla="*/ 13 h 31"/>
                  <a:gd name="T4" fmla="*/ 28 w 30"/>
                  <a:gd name="T5" fmla="*/ 29 h 31"/>
                  <a:gd name="T6" fmla="*/ 12 w 30"/>
                  <a:gd name="T7" fmla="*/ 0 h 31"/>
                  <a:gd name="T8" fmla="*/ 9 w 30"/>
                  <a:gd name="T9" fmla="*/ 3 h 31"/>
                </a:gdLst>
                <a:ahLst/>
                <a:cxnLst>
                  <a:cxn ang="0">
                    <a:pos x="T0" y="T1"/>
                  </a:cxn>
                  <a:cxn ang="0">
                    <a:pos x="T2" y="T3"/>
                  </a:cxn>
                  <a:cxn ang="0">
                    <a:pos x="T4" y="T5"/>
                  </a:cxn>
                  <a:cxn ang="0">
                    <a:pos x="T6" y="T7"/>
                  </a:cxn>
                  <a:cxn ang="0">
                    <a:pos x="T8" y="T9"/>
                  </a:cxn>
                </a:cxnLst>
                <a:rect l="0" t="0" r="r" b="b"/>
                <a:pathLst>
                  <a:path w="30" h="31">
                    <a:moveTo>
                      <a:pt x="9" y="3"/>
                    </a:moveTo>
                    <a:cubicBezTo>
                      <a:pt x="6" y="6"/>
                      <a:pt x="3" y="10"/>
                      <a:pt x="0" y="13"/>
                    </a:cubicBezTo>
                    <a:cubicBezTo>
                      <a:pt x="16" y="25"/>
                      <a:pt x="26" y="31"/>
                      <a:pt x="28" y="29"/>
                    </a:cubicBezTo>
                    <a:cubicBezTo>
                      <a:pt x="30" y="27"/>
                      <a:pt x="24" y="16"/>
                      <a:pt x="12" y="0"/>
                    </a:cubicBezTo>
                    <a:cubicBezTo>
                      <a:pt x="11" y="1"/>
                      <a:pt x="10" y="2"/>
                      <a:pt x="9" y="3"/>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112"/>
              <p:cNvSpPr>
                <a:spLocks/>
              </p:cNvSpPr>
              <p:nvPr/>
            </p:nvSpPr>
            <p:spPr bwMode="auto">
              <a:xfrm>
                <a:off x="6125340" y="1927574"/>
                <a:ext cx="185794" cy="354698"/>
              </a:xfrm>
              <a:custGeom>
                <a:avLst/>
                <a:gdLst>
                  <a:gd name="T0" fmla="*/ 17 w 17"/>
                  <a:gd name="T1" fmla="*/ 32 h 32"/>
                  <a:gd name="T2" fmla="*/ 8 w 17"/>
                  <a:gd name="T3" fmla="*/ 0 h 32"/>
                  <a:gd name="T4" fmla="*/ 0 w 17"/>
                  <a:gd name="T5" fmla="*/ 32 h 32"/>
                  <a:gd name="T6" fmla="*/ 8 w 17"/>
                  <a:gd name="T7" fmla="*/ 32 h 32"/>
                  <a:gd name="T8" fmla="*/ 17 w 17"/>
                  <a:gd name="T9" fmla="*/ 32 h 32"/>
                </a:gdLst>
                <a:ahLst/>
                <a:cxnLst>
                  <a:cxn ang="0">
                    <a:pos x="T0" y="T1"/>
                  </a:cxn>
                  <a:cxn ang="0">
                    <a:pos x="T2" y="T3"/>
                  </a:cxn>
                  <a:cxn ang="0">
                    <a:pos x="T4" y="T5"/>
                  </a:cxn>
                  <a:cxn ang="0">
                    <a:pos x="T6" y="T7"/>
                  </a:cxn>
                  <a:cxn ang="0">
                    <a:pos x="T8" y="T9"/>
                  </a:cxn>
                </a:cxnLst>
                <a:rect l="0" t="0" r="r" b="b"/>
                <a:pathLst>
                  <a:path w="17" h="32">
                    <a:moveTo>
                      <a:pt x="17" y="32"/>
                    </a:moveTo>
                    <a:cubicBezTo>
                      <a:pt x="15" y="12"/>
                      <a:pt x="12" y="0"/>
                      <a:pt x="8" y="0"/>
                    </a:cubicBezTo>
                    <a:cubicBezTo>
                      <a:pt x="5" y="0"/>
                      <a:pt x="2" y="12"/>
                      <a:pt x="0" y="32"/>
                    </a:cubicBezTo>
                    <a:cubicBezTo>
                      <a:pt x="3" y="32"/>
                      <a:pt x="6" y="32"/>
                      <a:pt x="8" y="32"/>
                    </a:cubicBezTo>
                    <a:cubicBezTo>
                      <a:pt x="11" y="32"/>
                      <a:pt x="14" y="32"/>
                      <a:pt x="17" y="32"/>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13"/>
              <p:cNvSpPr>
                <a:spLocks/>
              </p:cNvSpPr>
              <p:nvPr/>
            </p:nvSpPr>
            <p:spPr bwMode="auto">
              <a:xfrm>
                <a:off x="7037421" y="2375172"/>
                <a:ext cx="346256" cy="354698"/>
              </a:xfrm>
              <a:custGeom>
                <a:avLst/>
                <a:gdLst>
                  <a:gd name="T0" fmla="*/ 0 w 31"/>
                  <a:gd name="T1" fmla="*/ 19 h 32"/>
                  <a:gd name="T2" fmla="*/ 13 w 31"/>
                  <a:gd name="T3" fmla="*/ 32 h 32"/>
                  <a:gd name="T4" fmla="*/ 29 w 31"/>
                  <a:gd name="T5" fmla="*/ 3 h 32"/>
                  <a:gd name="T6" fmla="*/ 0 w 31"/>
                  <a:gd name="T7" fmla="*/ 19 h 32"/>
                </a:gdLst>
                <a:ahLst/>
                <a:cxnLst>
                  <a:cxn ang="0">
                    <a:pos x="T0" y="T1"/>
                  </a:cxn>
                  <a:cxn ang="0">
                    <a:pos x="T2" y="T3"/>
                  </a:cxn>
                  <a:cxn ang="0">
                    <a:pos x="T4" y="T5"/>
                  </a:cxn>
                  <a:cxn ang="0">
                    <a:pos x="T6" y="T7"/>
                  </a:cxn>
                </a:cxnLst>
                <a:rect l="0" t="0" r="r" b="b"/>
                <a:pathLst>
                  <a:path w="31" h="32">
                    <a:moveTo>
                      <a:pt x="0" y="19"/>
                    </a:moveTo>
                    <a:cubicBezTo>
                      <a:pt x="5" y="23"/>
                      <a:pt x="9" y="27"/>
                      <a:pt x="13" y="32"/>
                    </a:cubicBezTo>
                    <a:cubicBezTo>
                      <a:pt x="25" y="16"/>
                      <a:pt x="31" y="5"/>
                      <a:pt x="29" y="3"/>
                    </a:cubicBezTo>
                    <a:cubicBezTo>
                      <a:pt x="27" y="0"/>
                      <a:pt x="16" y="7"/>
                      <a:pt x="0" y="19"/>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7" name="Freeform 114"/>
              <p:cNvSpPr>
                <a:spLocks/>
              </p:cNvSpPr>
              <p:nvPr/>
            </p:nvSpPr>
            <p:spPr bwMode="auto">
              <a:xfrm>
                <a:off x="5052797" y="4376680"/>
                <a:ext cx="329365" cy="346256"/>
              </a:xfrm>
              <a:custGeom>
                <a:avLst/>
                <a:gdLst>
                  <a:gd name="T0" fmla="*/ 18 w 30"/>
                  <a:gd name="T1" fmla="*/ 0 h 31"/>
                  <a:gd name="T2" fmla="*/ 2 w 30"/>
                  <a:gd name="T3" fmla="*/ 29 h 31"/>
                  <a:gd name="T4" fmla="*/ 30 w 30"/>
                  <a:gd name="T5" fmla="*/ 13 h 31"/>
                  <a:gd name="T6" fmla="*/ 21 w 30"/>
                  <a:gd name="T7" fmla="*/ 3 h 31"/>
                  <a:gd name="T8" fmla="*/ 18 w 30"/>
                  <a:gd name="T9" fmla="*/ 0 h 31"/>
                </a:gdLst>
                <a:ahLst/>
                <a:cxnLst>
                  <a:cxn ang="0">
                    <a:pos x="T0" y="T1"/>
                  </a:cxn>
                  <a:cxn ang="0">
                    <a:pos x="T2" y="T3"/>
                  </a:cxn>
                  <a:cxn ang="0">
                    <a:pos x="T4" y="T5"/>
                  </a:cxn>
                  <a:cxn ang="0">
                    <a:pos x="T6" y="T7"/>
                  </a:cxn>
                  <a:cxn ang="0">
                    <a:pos x="T8" y="T9"/>
                  </a:cxn>
                </a:cxnLst>
                <a:rect l="0" t="0" r="r" b="b"/>
                <a:pathLst>
                  <a:path w="30" h="31">
                    <a:moveTo>
                      <a:pt x="18" y="0"/>
                    </a:moveTo>
                    <a:cubicBezTo>
                      <a:pt x="6" y="16"/>
                      <a:pt x="0" y="27"/>
                      <a:pt x="2" y="29"/>
                    </a:cubicBezTo>
                    <a:cubicBezTo>
                      <a:pt x="4" y="31"/>
                      <a:pt x="14" y="25"/>
                      <a:pt x="30" y="13"/>
                    </a:cubicBezTo>
                    <a:cubicBezTo>
                      <a:pt x="27" y="10"/>
                      <a:pt x="24" y="6"/>
                      <a:pt x="21" y="3"/>
                    </a:cubicBezTo>
                    <a:cubicBezTo>
                      <a:pt x="20" y="2"/>
                      <a:pt x="19" y="1"/>
                      <a:pt x="18" y="0"/>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8" name="Freeform 115"/>
              <p:cNvSpPr>
                <a:spLocks/>
              </p:cNvSpPr>
              <p:nvPr/>
            </p:nvSpPr>
            <p:spPr bwMode="auto">
              <a:xfrm>
                <a:off x="5779084" y="5145196"/>
                <a:ext cx="878300" cy="819186"/>
              </a:xfrm>
              <a:custGeom>
                <a:avLst/>
                <a:gdLst>
                  <a:gd name="T0" fmla="*/ 57 w 79"/>
                  <a:gd name="T1" fmla="*/ 8 h 73"/>
                  <a:gd name="T2" fmla="*/ 3 w 79"/>
                  <a:gd name="T3" fmla="*/ 3 h 73"/>
                  <a:gd name="T4" fmla="*/ 0 w 79"/>
                  <a:gd name="T5" fmla="*/ 0 h 73"/>
                  <a:gd name="T6" fmla="*/ 0 w 79"/>
                  <a:gd name="T7" fmla="*/ 2 h 73"/>
                  <a:gd name="T8" fmla="*/ 0 w 79"/>
                  <a:gd name="T9" fmla="*/ 19 h 73"/>
                  <a:gd name="T10" fmla="*/ 3 w 79"/>
                  <a:gd name="T11" fmla="*/ 22 h 73"/>
                  <a:gd name="T12" fmla="*/ 11 w 79"/>
                  <a:gd name="T13" fmla="*/ 25 h 73"/>
                  <a:gd name="T14" fmla="*/ 11 w 79"/>
                  <a:gd name="T15" fmla="*/ 45 h 73"/>
                  <a:gd name="T16" fmla="*/ 3 w 79"/>
                  <a:gd name="T17" fmla="*/ 42 h 73"/>
                  <a:gd name="T18" fmla="*/ 0 w 79"/>
                  <a:gd name="T19" fmla="*/ 39 h 73"/>
                  <a:gd name="T20" fmla="*/ 0 w 79"/>
                  <a:gd name="T21" fmla="*/ 52 h 73"/>
                  <a:gd name="T22" fmla="*/ 20 w 79"/>
                  <a:gd name="T23" fmla="*/ 73 h 73"/>
                  <a:gd name="T24" fmla="*/ 59 w 79"/>
                  <a:gd name="T25" fmla="*/ 73 h 73"/>
                  <a:gd name="T26" fmla="*/ 79 w 79"/>
                  <a:gd name="T27" fmla="*/ 52 h 73"/>
                  <a:gd name="T28" fmla="*/ 79 w 79"/>
                  <a:gd name="T29" fmla="*/ 39 h 73"/>
                  <a:gd name="T30" fmla="*/ 68 w 79"/>
                  <a:gd name="T31" fmla="*/ 45 h 73"/>
                  <a:gd name="T32" fmla="*/ 68 w 79"/>
                  <a:gd name="T33" fmla="*/ 25 h 73"/>
                  <a:gd name="T34" fmla="*/ 79 w 79"/>
                  <a:gd name="T35" fmla="*/ 19 h 73"/>
                  <a:gd name="T36" fmla="*/ 79 w 79"/>
                  <a:gd name="T37" fmla="*/ 2 h 73"/>
                  <a:gd name="T38" fmla="*/ 79 w 79"/>
                  <a:gd name="T39" fmla="*/ 0 h 73"/>
                  <a:gd name="T40" fmla="*/ 57 w 79"/>
                  <a:gd name="T41" fmla="*/ 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73">
                    <a:moveTo>
                      <a:pt x="57" y="8"/>
                    </a:moveTo>
                    <a:cubicBezTo>
                      <a:pt x="37" y="11"/>
                      <a:pt x="13" y="8"/>
                      <a:pt x="3" y="3"/>
                    </a:cubicBezTo>
                    <a:cubicBezTo>
                      <a:pt x="1" y="2"/>
                      <a:pt x="0" y="1"/>
                      <a:pt x="0" y="0"/>
                    </a:cubicBezTo>
                    <a:cubicBezTo>
                      <a:pt x="0" y="2"/>
                      <a:pt x="0" y="2"/>
                      <a:pt x="0" y="2"/>
                    </a:cubicBezTo>
                    <a:cubicBezTo>
                      <a:pt x="0" y="19"/>
                      <a:pt x="0" y="19"/>
                      <a:pt x="0" y="19"/>
                    </a:cubicBezTo>
                    <a:cubicBezTo>
                      <a:pt x="0" y="20"/>
                      <a:pt x="1" y="21"/>
                      <a:pt x="3" y="22"/>
                    </a:cubicBezTo>
                    <a:cubicBezTo>
                      <a:pt x="5" y="23"/>
                      <a:pt x="8" y="24"/>
                      <a:pt x="11" y="25"/>
                    </a:cubicBezTo>
                    <a:cubicBezTo>
                      <a:pt x="11" y="45"/>
                      <a:pt x="11" y="45"/>
                      <a:pt x="11" y="45"/>
                    </a:cubicBezTo>
                    <a:cubicBezTo>
                      <a:pt x="8" y="44"/>
                      <a:pt x="5" y="43"/>
                      <a:pt x="3" y="42"/>
                    </a:cubicBezTo>
                    <a:cubicBezTo>
                      <a:pt x="1" y="41"/>
                      <a:pt x="0" y="40"/>
                      <a:pt x="0" y="39"/>
                    </a:cubicBezTo>
                    <a:cubicBezTo>
                      <a:pt x="0" y="52"/>
                      <a:pt x="0" y="52"/>
                      <a:pt x="0" y="52"/>
                    </a:cubicBezTo>
                    <a:cubicBezTo>
                      <a:pt x="20" y="73"/>
                      <a:pt x="20" y="73"/>
                      <a:pt x="20" y="73"/>
                    </a:cubicBezTo>
                    <a:cubicBezTo>
                      <a:pt x="59" y="73"/>
                      <a:pt x="59" y="73"/>
                      <a:pt x="59" y="73"/>
                    </a:cubicBezTo>
                    <a:cubicBezTo>
                      <a:pt x="79" y="52"/>
                      <a:pt x="79" y="52"/>
                      <a:pt x="79" y="52"/>
                    </a:cubicBezTo>
                    <a:cubicBezTo>
                      <a:pt x="79" y="39"/>
                      <a:pt x="79" y="39"/>
                      <a:pt x="79" y="39"/>
                    </a:cubicBezTo>
                    <a:cubicBezTo>
                      <a:pt x="78" y="42"/>
                      <a:pt x="74" y="44"/>
                      <a:pt x="68" y="45"/>
                    </a:cubicBezTo>
                    <a:cubicBezTo>
                      <a:pt x="68" y="25"/>
                      <a:pt x="68" y="25"/>
                      <a:pt x="68" y="25"/>
                    </a:cubicBezTo>
                    <a:cubicBezTo>
                      <a:pt x="74" y="24"/>
                      <a:pt x="78" y="22"/>
                      <a:pt x="79" y="19"/>
                    </a:cubicBezTo>
                    <a:cubicBezTo>
                      <a:pt x="79" y="2"/>
                      <a:pt x="79" y="2"/>
                      <a:pt x="79" y="2"/>
                    </a:cubicBezTo>
                    <a:cubicBezTo>
                      <a:pt x="79" y="0"/>
                      <a:pt x="79" y="0"/>
                      <a:pt x="79" y="0"/>
                    </a:cubicBezTo>
                    <a:cubicBezTo>
                      <a:pt x="77" y="3"/>
                      <a:pt x="69" y="6"/>
                      <a:pt x="57" y="8"/>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sp>
            <p:nvSpPr>
              <p:cNvPr id="19" name="Freeform 116"/>
              <p:cNvSpPr>
                <a:spLocks noEditPoints="1"/>
              </p:cNvSpPr>
              <p:nvPr/>
            </p:nvSpPr>
            <p:spPr bwMode="auto">
              <a:xfrm>
                <a:off x="5128807" y="2468066"/>
                <a:ext cx="2178861" cy="2626458"/>
              </a:xfrm>
              <a:custGeom>
                <a:avLst/>
                <a:gdLst>
                  <a:gd name="T0" fmla="*/ 195 w 195"/>
                  <a:gd name="T1" fmla="*/ 97 h 235"/>
                  <a:gd name="T2" fmla="*/ 97 w 195"/>
                  <a:gd name="T3" fmla="*/ 0 h 235"/>
                  <a:gd name="T4" fmla="*/ 0 w 195"/>
                  <a:gd name="T5" fmla="*/ 97 h 235"/>
                  <a:gd name="T6" fmla="*/ 26 w 195"/>
                  <a:gd name="T7" fmla="*/ 163 h 235"/>
                  <a:gd name="T8" fmla="*/ 58 w 195"/>
                  <a:gd name="T9" fmla="*/ 224 h 235"/>
                  <a:gd name="T10" fmla="*/ 61 w 195"/>
                  <a:gd name="T11" fmla="*/ 227 h 235"/>
                  <a:gd name="T12" fmla="*/ 115 w 195"/>
                  <a:gd name="T13" fmla="*/ 233 h 235"/>
                  <a:gd name="T14" fmla="*/ 137 w 195"/>
                  <a:gd name="T15" fmla="*/ 224 h 235"/>
                  <a:gd name="T16" fmla="*/ 169 w 195"/>
                  <a:gd name="T17" fmla="*/ 163 h 235"/>
                  <a:gd name="T18" fmla="*/ 195 w 195"/>
                  <a:gd name="T19" fmla="*/ 97 h 235"/>
                  <a:gd name="T20" fmla="*/ 38 w 195"/>
                  <a:gd name="T21" fmla="*/ 84 h 235"/>
                  <a:gd name="T22" fmla="*/ 25 w 195"/>
                  <a:gd name="T23" fmla="*/ 91 h 235"/>
                  <a:gd name="T24" fmla="*/ 21 w 195"/>
                  <a:gd name="T25" fmla="*/ 77 h 235"/>
                  <a:gd name="T26" fmla="*/ 34 w 195"/>
                  <a:gd name="T27" fmla="*/ 70 h 235"/>
                  <a:gd name="T28" fmla="*/ 38 w 195"/>
                  <a:gd name="T29" fmla="*/ 84 h 235"/>
                  <a:gd name="T30" fmla="*/ 66 w 195"/>
                  <a:gd name="T31" fmla="*/ 57 h 235"/>
                  <a:gd name="T32" fmla="*/ 37 w 195"/>
                  <a:gd name="T33" fmla="*/ 57 h 235"/>
                  <a:gd name="T34" fmla="*/ 51 w 195"/>
                  <a:gd name="T35" fmla="*/ 32 h 235"/>
                  <a:gd name="T36" fmla="*/ 80 w 195"/>
                  <a:gd name="T37" fmla="*/ 32 h 235"/>
                  <a:gd name="T38" fmla="*/ 66 w 195"/>
                  <a:gd name="T39" fmla="*/ 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5" h="235">
                    <a:moveTo>
                      <a:pt x="195" y="97"/>
                    </a:moveTo>
                    <a:cubicBezTo>
                      <a:pt x="195" y="44"/>
                      <a:pt x="151" y="0"/>
                      <a:pt x="97" y="0"/>
                    </a:cubicBezTo>
                    <a:cubicBezTo>
                      <a:pt x="44" y="0"/>
                      <a:pt x="0" y="44"/>
                      <a:pt x="0" y="97"/>
                    </a:cubicBezTo>
                    <a:cubicBezTo>
                      <a:pt x="0" y="123"/>
                      <a:pt x="10" y="146"/>
                      <a:pt x="26" y="163"/>
                    </a:cubicBezTo>
                    <a:cubicBezTo>
                      <a:pt x="40" y="179"/>
                      <a:pt x="57" y="203"/>
                      <a:pt x="58" y="224"/>
                    </a:cubicBezTo>
                    <a:cubicBezTo>
                      <a:pt x="58" y="225"/>
                      <a:pt x="59" y="226"/>
                      <a:pt x="61" y="227"/>
                    </a:cubicBezTo>
                    <a:cubicBezTo>
                      <a:pt x="71" y="233"/>
                      <a:pt x="95" y="235"/>
                      <a:pt x="115" y="233"/>
                    </a:cubicBezTo>
                    <a:cubicBezTo>
                      <a:pt x="127" y="231"/>
                      <a:pt x="135" y="228"/>
                      <a:pt x="137" y="224"/>
                    </a:cubicBezTo>
                    <a:cubicBezTo>
                      <a:pt x="138" y="203"/>
                      <a:pt x="155" y="179"/>
                      <a:pt x="169" y="163"/>
                    </a:cubicBezTo>
                    <a:cubicBezTo>
                      <a:pt x="185" y="146"/>
                      <a:pt x="195" y="123"/>
                      <a:pt x="195" y="97"/>
                    </a:cubicBezTo>
                    <a:close/>
                    <a:moveTo>
                      <a:pt x="38" y="84"/>
                    </a:moveTo>
                    <a:cubicBezTo>
                      <a:pt x="35" y="90"/>
                      <a:pt x="29" y="93"/>
                      <a:pt x="25" y="91"/>
                    </a:cubicBezTo>
                    <a:cubicBezTo>
                      <a:pt x="20" y="89"/>
                      <a:pt x="19" y="82"/>
                      <a:pt x="21" y="77"/>
                    </a:cubicBezTo>
                    <a:cubicBezTo>
                      <a:pt x="24" y="71"/>
                      <a:pt x="30" y="68"/>
                      <a:pt x="34" y="70"/>
                    </a:cubicBezTo>
                    <a:cubicBezTo>
                      <a:pt x="39" y="72"/>
                      <a:pt x="40" y="78"/>
                      <a:pt x="38" y="84"/>
                    </a:cubicBezTo>
                    <a:close/>
                    <a:moveTo>
                      <a:pt x="66" y="57"/>
                    </a:moveTo>
                    <a:cubicBezTo>
                      <a:pt x="54" y="64"/>
                      <a:pt x="41" y="64"/>
                      <a:pt x="37" y="57"/>
                    </a:cubicBezTo>
                    <a:cubicBezTo>
                      <a:pt x="33" y="50"/>
                      <a:pt x="39" y="39"/>
                      <a:pt x="51" y="32"/>
                    </a:cubicBezTo>
                    <a:cubicBezTo>
                      <a:pt x="63" y="25"/>
                      <a:pt x="76" y="25"/>
                      <a:pt x="80" y="32"/>
                    </a:cubicBezTo>
                    <a:cubicBezTo>
                      <a:pt x="84" y="39"/>
                      <a:pt x="78" y="50"/>
                      <a:pt x="66" y="57"/>
                    </a:cubicBezTo>
                    <a:close/>
                  </a:path>
                </a:pathLst>
              </a:custGeom>
              <a:solidFill>
                <a:schemeClr val="bg1"/>
              </a:solidFill>
              <a:ln w="952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2353" tIns="125467" rIns="152353" bIns="125467" numCol="1" spcCol="0" rtlCol="0" fromWordArt="0" anchor="t" anchorCtr="0" forceAA="0" compatLnSpc="1">
                <a:prstTxWarp prst="textNoShape">
                  <a:avLst/>
                </a:prstTxWarp>
                <a:noAutofit/>
              </a:bodyPr>
              <a:lstStyle/>
              <a:p>
                <a:pPr defTabSz="913916" fontAlgn="base">
                  <a:lnSpc>
                    <a:spcPct val="90000"/>
                  </a:lnSpc>
                  <a:spcBef>
                    <a:spcPct val="0"/>
                  </a:spcBef>
                  <a:spcAft>
                    <a:spcPts val="294"/>
                  </a:spcAft>
                </a:pPr>
                <a:endParaRPr lang="en-US" sz="784" spc="-7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37" name="Group 36"/>
          <p:cNvGrpSpPr/>
          <p:nvPr/>
        </p:nvGrpSpPr>
        <p:grpSpPr>
          <a:xfrm>
            <a:off x="4525744" y="3904746"/>
            <a:ext cx="3137337" cy="2468217"/>
            <a:chOff x="3589436" y="4432617"/>
            <a:chExt cx="3201081" cy="2518366"/>
          </a:xfrm>
        </p:grpSpPr>
        <p:grpSp>
          <p:nvGrpSpPr>
            <p:cNvPr id="34" name="Group 33"/>
            <p:cNvGrpSpPr/>
            <p:nvPr/>
          </p:nvGrpSpPr>
          <p:grpSpPr>
            <a:xfrm>
              <a:off x="4143767" y="4432617"/>
              <a:ext cx="2097378" cy="1458534"/>
              <a:chOff x="4741673" y="4049123"/>
              <a:chExt cx="2755573" cy="1916248"/>
            </a:xfrm>
          </p:grpSpPr>
          <p:grpSp>
            <p:nvGrpSpPr>
              <p:cNvPr id="23" name="Group 4"/>
              <p:cNvGrpSpPr>
                <a:grpSpLocks noChangeAspect="1"/>
              </p:cNvGrpSpPr>
              <p:nvPr/>
            </p:nvGrpSpPr>
            <p:grpSpPr bwMode="auto">
              <a:xfrm>
                <a:off x="5532921" y="4246089"/>
                <a:ext cx="1173076" cy="1124198"/>
                <a:chOff x="3377" y="1687"/>
                <a:chExt cx="1080" cy="1035"/>
              </a:xfrm>
              <a:solidFill>
                <a:schemeClr val="tx2"/>
              </a:solidFill>
            </p:grpSpPr>
            <p:sp>
              <p:nvSpPr>
                <p:cNvPr id="26" name="Freeform 6"/>
                <p:cNvSpPr>
                  <a:spLocks/>
                </p:cNvSpPr>
                <p:nvPr/>
              </p:nvSpPr>
              <p:spPr bwMode="auto">
                <a:xfrm>
                  <a:off x="3377" y="2539"/>
                  <a:ext cx="1080" cy="183"/>
                </a:xfrm>
                <a:custGeom>
                  <a:avLst/>
                  <a:gdLst>
                    <a:gd name="T0" fmla="*/ 1577 w 4319"/>
                    <a:gd name="T1" fmla="*/ 0 h 731"/>
                    <a:gd name="T2" fmla="*/ 2744 w 4319"/>
                    <a:gd name="T3" fmla="*/ 0 h 731"/>
                    <a:gd name="T4" fmla="*/ 3912 w 4319"/>
                    <a:gd name="T5" fmla="*/ 0 h 731"/>
                    <a:gd name="T6" fmla="*/ 3912 w 4319"/>
                    <a:gd name="T7" fmla="*/ 238 h 731"/>
                    <a:gd name="T8" fmla="*/ 3982 w 4319"/>
                    <a:gd name="T9" fmla="*/ 238 h 731"/>
                    <a:gd name="T10" fmla="*/ 4050 w 4319"/>
                    <a:gd name="T11" fmla="*/ 238 h 731"/>
                    <a:gd name="T12" fmla="*/ 4121 w 4319"/>
                    <a:gd name="T13" fmla="*/ 238 h 731"/>
                    <a:gd name="T14" fmla="*/ 4121 w 4319"/>
                    <a:gd name="T15" fmla="*/ 484 h 731"/>
                    <a:gd name="T16" fmla="*/ 4189 w 4319"/>
                    <a:gd name="T17" fmla="*/ 484 h 731"/>
                    <a:gd name="T18" fmla="*/ 4255 w 4319"/>
                    <a:gd name="T19" fmla="*/ 484 h 731"/>
                    <a:gd name="T20" fmla="*/ 4319 w 4319"/>
                    <a:gd name="T21" fmla="*/ 484 h 731"/>
                    <a:gd name="T22" fmla="*/ 4319 w 4319"/>
                    <a:gd name="T23" fmla="*/ 566 h 731"/>
                    <a:gd name="T24" fmla="*/ 4319 w 4319"/>
                    <a:gd name="T25" fmla="*/ 647 h 731"/>
                    <a:gd name="T26" fmla="*/ 4319 w 4319"/>
                    <a:gd name="T27" fmla="*/ 731 h 731"/>
                    <a:gd name="T28" fmla="*/ 0 w 4319"/>
                    <a:gd name="T29" fmla="*/ 731 h 731"/>
                    <a:gd name="T30" fmla="*/ 0 w 4319"/>
                    <a:gd name="T31" fmla="*/ 485 h 731"/>
                    <a:gd name="T32" fmla="*/ 196 w 4319"/>
                    <a:gd name="T33" fmla="*/ 485 h 731"/>
                    <a:gd name="T34" fmla="*/ 196 w 4319"/>
                    <a:gd name="T35" fmla="*/ 245 h 731"/>
                    <a:gd name="T36" fmla="*/ 267 w 4319"/>
                    <a:gd name="T37" fmla="*/ 245 h 731"/>
                    <a:gd name="T38" fmla="*/ 336 w 4319"/>
                    <a:gd name="T39" fmla="*/ 245 h 731"/>
                    <a:gd name="T40" fmla="*/ 410 w 4319"/>
                    <a:gd name="T41" fmla="*/ 245 h 731"/>
                    <a:gd name="T42" fmla="*/ 410 w 4319"/>
                    <a:gd name="T43" fmla="*/ 0 h 731"/>
                    <a:gd name="T44" fmla="*/ 1577 w 4319"/>
                    <a:gd name="T45"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19" h="731">
                      <a:moveTo>
                        <a:pt x="1577" y="0"/>
                      </a:moveTo>
                      <a:lnTo>
                        <a:pt x="2744" y="0"/>
                      </a:lnTo>
                      <a:lnTo>
                        <a:pt x="3912" y="0"/>
                      </a:lnTo>
                      <a:lnTo>
                        <a:pt x="3912" y="238"/>
                      </a:lnTo>
                      <a:lnTo>
                        <a:pt x="3982" y="238"/>
                      </a:lnTo>
                      <a:lnTo>
                        <a:pt x="4050" y="238"/>
                      </a:lnTo>
                      <a:lnTo>
                        <a:pt x="4121" y="238"/>
                      </a:lnTo>
                      <a:lnTo>
                        <a:pt x="4121" y="484"/>
                      </a:lnTo>
                      <a:lnTo>
                        <a:pt x="4189" y="484"/>
                      </a:lnTo>
                      <a:lnTo>
                        <a:pt x="4255" y="484"/>
                      </a:lnTo>
                      <a:lnTo>
                        <a:pt x="4319" y="484"/>
                      </a:lnTo>
                      <a:lnTo>
                        <a:pt x="4319" y="566"/>
                      </a:lnTo>
                      <a:lnTo>
                        <a:pt x="4319" y="647"/>
                      </a:lnTo>
                      <a:lnTo>
                        <a:pt x="4319" y="731"/>
                      </a:lnTo>
                      <a:lnTo>
                        <a:pt x="0" y="731"/>
                      </a:lnTo>
                      <a:lnTo>
                        <a:pt x="0" y="485"/>
                      </a:lnTo>
                      <a:lnTo>
                        <a:pt x="196" y="485"/>
                      </a:lnTo>
                      <a:lnTo>
                        <a:pt x="196" y="245"/>
                      </a:lnTo>
                      <a:lnTo>
                        <a:pt x="267" y="245"/>
                      </a:lnTo>
                      <a:lnTo>
                        <a:pt x="336" y="245"/>
                      </a:lnTo>
                      <a:lnTo>
                        <a:pt x="410" y="245"/>
                      </a:lnTo>
                      <a:lnTo>
                        <a:pt x="410" y="0"/>
                      </a:lnTo>
                      <a:lnTo>
                        <a:pt x="1577"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27" name="Freeform 7"/>
                <p:cNvSpPr>
                  <a:spLocks/>
                </p:cNvSpPr>
                <p:nvPr/>
              </p:nvSpPr>
              <p:spPr bwMode="auto">
                <a:xfrm>
                  <a:off x="3431" y="1687"/>
                  <a:ext cx="969" cy="265"/>
                </a:xfrm>
                <a:custGeom>
                  <a:avLst/>
                  <a:gdLst>
                    <a:gd name="T0" fmla="*/ 1918 w 3874"/>
                    <a:gd name="T1" fmla="*/ 0 h 1058"/>
                    <a:gd name="T2" fmla="*/ 1964 w 3874"/>
                    <a:gd name="T3" fmla="*/ 0 h 1058"/>
                    <a:gd name="T4" fmla="*/ 2304 w 3874"/>
                    <a:gd name="T5" fmla="*/ 164 h 1058"/>
                    <a:gd name="T6" fmla="*/ 2645 w 3874"/>
                    <a:gd name="T7" fmla="*/ 328 h 1058"/>
                    <a:gd name="T8" fmla="*/ 3011 w 3874"/>
                    <a:gd name="T9" fmla="*/ 500 h 1058"/>
                    <a:gd name="T10" fmla="*/ 3379 w 3874"/>
                    <a:gd name="T11" fmla="*/ 673 h 1058"/>
                    <a:gd name="T12" fmla="*/ 3573 w 3874"/>
                    <a:gd name="T13" fmla="*/ 764 h 1058"/>
                    <a:gd name="T14" fmla="*/ 3765 w 3874"/>
                    <a:gd name="T15" fmla="*/ 856 h 1058"/>
                    <a:gd name="T16" fmla="*/ 3798 w 3874"/>
                    <a:gd name="T17" fmla="*/ 871 h 1058"/>
                    <a:gd name="T18" fmla="*/ 3823 w 3874"/>
                    <a:gd name="T19" fmla="*/ 885 h 1058"/>
                    <a:gd name="T20" fmla="*/ 3842 w 3874"/>
                    <a:gd name="T21" fmla="*/ 898 h 1058"/>
                    <a:gd name="T22" fmla="*/ 3857 w 3874"/>
                    <a:gd name="T23" fmla="*/ 911 h 1058"/>
                    <a:gd name="T24" fmla="*/ 3866 w 3874"/>
                    <a:gd name="T25" fmla="*/ 924 h 1058"/>
                    <a:gd name="T26" fmla="*/ 3871 w 3874"/>
                    <a:gd name="T27" fmla="*/ 941 h 1058"/>
                    <a:gd name="T28" fmla="*/ 3874 w 3874"/>
                    <a:gd name="T29" fmla="*/ 962 h 1058"/>
                    <a:gd name="T30" fmla="*/ 3873 w 3874"/>
                    <a:gd name="T31" fmla="*/ 988 h 1058"/>
                    <a:gd name="T32" fmla="*/ 3870 w 3874"/>
                    <a:gd name="T33" fmla="*/ 1019 h 1058"/>
                    <a:gd name="T34" fmla="*/ 3866 w 3874"/>
                    <a:gd name="T35" fmla="*/ 1058 h 1058"/>
                    <a:gd name="T36" fmla="*/ 13 w 3874"/>
                    <a:gd name="T37" fmla="*/ 1058 h 1058"/>
                    <a:gd name="T38" fmla="*/ 7 w 3874"/>
                    <a:gd name="T39" fmla="*/ 1022 h 1058"/>
                    <a:gd name="T40" fmla="*/ 2 w 3874"/>
                    <a:gd name="T41" fmla="*/ 992 h 1058"/>
                    <a:gd name="T42" fmla="*/ 0 w 3874"/>
                    <a:gd name="T43" fmla="*/ 967 h 1058"/>
                    <a:gd name="T44" fmla="*/ 2 w 3874"/>
                    <a:gd name="T45" fmla="*/ 947 h 1058"/>
                    <a:gd name="T46" fmla="*/ 7 w 3874"/>
                    <a:gd name="T47" fmla="*/ 930 h 1058"/>
                    <a:gd name="T48" fmla="*/ 16 w 3874"/>
                    <a:gd name="T49" fmla="*/ 916 h 1058"/>
                    <a:gd name="T50" fmla="*/ 30 w 3874"/>
                    <a:gd name="T51" fmla="*/ 904 h 1058"/>
                    <a:gd name="T52" fmla="*/ 49 w 3874"/>
                    <a:gd name="T53" fmla="*/ 892 h 1058"/>
                    <a:gd name="T54" fmla="*/ 74 w 3874"/>
                    <a:gd name="T55" fmla="*/ 879 h 1058"/>
                    <a:gd name="T56" fmla="*/ 105 w 3874"/>
                    <a:gd name="T57" fmla="*/ 865 h 1058"/>
                    <a:gd name="T58" fmla="*/ 651 w 3874"/>
                    <a:gd name="T59" fmla="*/ 606 h 1058"/>
                    <a:gd name="T60" fmla="*/ 1197 w 3874"/>
                    <a:gd name="T61" fmla="*/ 347 h 1058"/>
                    <a:gd name="T62" fmla="*/ 1902 w 3874"/>
                    <a:gd name="T63" fmla="*/ 15 h 1058"/>
                    <a:gd name="T64" fmla="*/ 1906 w 3874"/>
                    <a:gd name="T65" fmla="*/ 13 h 1058"/>
                    <a:gd name="T66" fmla="*/ 1910 w 3874"/>
                    <a:gd name="T67" fmla="*/ 9 h 1058"/>
                    <a:gd name="T68" fmla="*/ 1914 w 3874"/>
                    <a:gd name="T69" fmla="*/ 4 h 1058"/>
                    <a:gd name="T70" fmla="*/ 1918 w 3874"/>
                    <a:gd name="T7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4" h="1058">
                      <a:moveTo>
                        <a:pt x="1918" y="0"/>
                      </a:moveTo>
                      <a:lnTo>
                        <a:pt x="1964" y="0"/>
                      </a:lnTo>
                      <a:lnTo>
                        <a:pt x="2304" y="164"/>
                      </a:lnTo>
                      <a:lnTo>
                        <a:pt x="2645" y="328"/>
                      </a:lnTo>
                      <a:lnTo>
                        <a:pt x="3011" y="500"/>
                      </a:lnTo>
                      <a:lnTo>
                        <a:pt x="3379" y="673"/>
                      </a:lnTo>
                      <a:lnTo>
                        <a:pt x="3573" y="764"/>
                      </a:lnTo>
                      <a:lnTo>
                        <a:pt x="3765" y="856"/>
                      </a:lnTo>
                      <a:lnTo>
                        <a:pt x="3798" y="871"/>
                      </a:lnTo>
                      <a:lnTo>
                        <a:pt x="3823" y="885"/>
                      </a:lnTo>
                      <a:lnTo>
                        <a:pt x="3842" y="898"/>
                      </a:lnTo>
                      <a:lnTo>
                        <a:pt x="3857" y="911"/>
                      </a:lnTo>
                      <a:lnTo>
                        <a:pt x="3866" y="924"/>
                      </a:lnTo>
                      <a:lnTo>
                        <a:pt x="3871" y="941"/>
                      </a:lnTo>
                      <a:lnTo>
                        <a:pt x="3874" y="962"/>
                      </a:lnTo>
                      <a:lnTo>
                        <a:pt x="3873" y="988"/>
                      </a:lnTo>
                      <a:lnTo>
                        <a:pt x="3870" y="1019"/>
                      </a:lnTo>
                      <a:lnTo>
                        <a:pt x="3866" y="1058"/>
                      </a:lnTo>
                      <a:lnTo>
                        <a:pt x="13" y="1058"/>
                      </a:lnTo>
                      <a:lnTo>
                        <a:pt x="7" y="1022"/>
                      </a:lnTo>
                      <a:lnTo>
                        <a:pt x="2" y="992"/>
                      </a:lnTo>
                      <a:lnTo>
                        <a:pt x="0" y="967"/>
                      </a:lnTo>
                      <a:lnTo>
                        <a:pt x="2" y="947"/>
                      </a:lnTo>
                      <a:lnTo>
                        <a:pt x="7" y="930"/>
                      </a:lnTo>
                      <a:lnTo>
                        <a:pt x="16" y="916"/>
                      </a:lnTo>
                      <a:lnTo>
                        <a:pt x="30" y="904"/>
                      </a:lnTo>
                      <a:lnTo>
                        <a:pt x="49" y="892"/>
                      </a:lnTo>
                      <a:lnTo>
                        <a:pt x="74" y="879"/>
                      </a:lnTo>
                      <a:lnTo>
                        <a:pt x="105" y="865"/>
                      </a:lnTo>
                      <a:lnTo>
                        <a:pt x="651" y="606"/>
                      </a:lnTo>
                      <a:lnTo>
                        <a:pt x="1197" y="347"/>
                      </a:lnTo>
                      <a:lnTo>
                        <a:pt x="1902" y="15"/>
                      </a:lnTo>
                      <a:lnTo>
                        <a:pt x="1906" y="13"/>
                      </a:lnTo>
                      <a:lnTo>
                        <a:pt x="1910" y="9"/>
                      </a:lnTo>
                      <a:lnTo>
                        <a:pt x="1914" y="4"/>
                      </a:lnTo>
                      <a:lnTo>
                        <a:pt x="1918"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28" name="Freeform 8"/>
                <p:cNvSpPr>
                  <a:spLocks/>
                </p:cNvSpPr>
                <p:nvPr/>
              </p:nvSpPr>
              <p:spPr bwMode="auto">
                <a:xfrm>
                  <a:off x="3528" y="1968"/>
                  <a:ext cx="778" cy="62"/>
                </a:xfrm>
                <a:custGeom>
                  <a:avLst/>
                  <a:gdLst>
                    <a:gd name="T0" fmla="*/ 0 w 3116"/>
                    <a:gd name="T1" fmla="*/ 0 h 248"/>
                    <a:gd name="T2" fmla="*/ 3116 w 3116"/>
                    <a:gd name="T3" fmla="*/ 0 h 248"/>
                    <a:gd name="T4" fmla="*/ 3116 w 3116"/>
                    <a:gd name="T5" fmla="*/ 248 h 248"/>
                    <a:gd name="T6" fmla="*/ 0 w 3116"/>
                    <a:gd name="T7" fmla="*/ 248 h 248"/>
                    <a:gd name="T8" fmla="*/ 0 w 3116"/>
                    <a:gd name="T9" fmla="*/ 163 h 248"/>
                    <a:gd name="T10" fmla="*/ 0 w 3116"/>
                    <a:gd name="T11" fmla="*/ 82 h 248"/>
                    <a:gd name="T12" fmla="*/ 0 w 3116"/>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3116" h="248">
                      <a:moveTo>
                        <a:pt x="0" y="0"/>
                      </a:moveTo>
                      <a:lnTo>
                        <a:pt x="3116" y="0"/>
                      </a:lnTo>
                      <a:lnTo>
                        <a:pt x="3116" y="248"/>
                      </a:lnTo>
                      <a:lnTo>
                        <a:pt x="0" y="248"/>
                      </a:lnTo>
                      <a:lnTo>
                        <a:pt x="0" y="163"/>
                      </a:lnTo>
                      <a:lnTo>
                        <a:pt x="0" y="82"/>
                      </a:lnTo>
                      <a:lnTo>
                        <a:pt x="0"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29" name="Freeform 9"/>
                <p:cNvSpPr>
                  <a:spLocks/>
                </p:cNvSpPr>
                <p:nvPr/>
              </p:nvSpPr>
              <p:spPr bwMode="auto">
                <a:xfrm>
                  <a:off x="3962" y="2049"/>
                  <a:ext cx="117" cy="472"/>
                </a:xfrm>
                <a:custGeom>
                  <a:avLst/>
                  <a:gdLst>
                    <a:gd name="T0" fmla="*/ 46 w 467"/>
                    <a:gd name="T1" fmla="*/ 0 h 1892"/>
                    <a:gd name="T2" fmla="*/ 401 w 467"/>
                    <a:gd name="T3" fmla="*/ 0 h 1892"/>
                    <a:gd name="T4" fmla="*/ 408 w 467"/>
                    <a:gd name="T5" fmla="*/ 82 h 1892"/>
                    <a:gd name="T6" fmla="*/ 415 w 467"/>
                    <a:gd name="T7" fmla="*/ 163 h 1892"/>
                    <a:gd name="T8" fmla="*/ 419 w 467"/>
                    <a:gd name="T9" fmla="*/ 242 h 1892"/>
                    <a:gd name="T10" fmla="*/ 424 w 467"/>
                    <a:gd name="T11" fmla="*/ 564 h 1892"/>
                    <a:gd name="T12" fmla="*/ 429 w 467"/>
                    <a:gd name="T13" fmla="*/ 885 h 1892"/>
                    <a:gd name="T14" fmla="*/ 440 w 467"/>
                    <a:gd name="T15" fmla="*/ 1293 h 1892"/>
                    <a:gd name="T16" fmla="*/ 453 w 467"/>
                    <a:gd name="T17" fmla="*/ 1701 h 1892"/>
                    <a:gd name="T18" fmla="*/ 457 w 467"/>
                    <a:gd name="T19" fmla="*/ 1762 h 1892"/>
                    <a:gd name="T20" fmla="*/ 462 w 467"/>
                    <a:gd name="T21" fmla="*/ 1825 h 1892"/>
                    <a:gd name="T22" fmla="*/ 467 w 467"/>
                    <a:gd name="T23" fmla="*/ 1892 h 1892"/>
                    <a:gd name="T24" fmla="*/ 0 w 467"/>
                    <a:gd name="T25" fmla="*/ 1892 h 1892"/>
                    <a:gd name="T26" fmla="*/ 22 w 467"/>
                    <a:gd name="T27" fmla="*/ 947 h 1892"/>
                    <a:gd name="T28" fmla="*/ 46 w 467"/>
                    <a:gd name="T29" fmla="*/ 0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7" h="1892">
                      <a:moveTo>
                        <a:pt x="46" y="0"/>
                      </a:moveTo>
                      <a:lnTo>
                        <a:pt x="401" y="0"/>
                      </a:lnTo>
                      <a:lnTo>
                        <a:pt x="408" y="82"/>
                      </a:lnTo>
                      <a:lnTo>
                        <a:pt x="415" y="163"/>
                      </a:lnTo>
                      <a:lnTo>
                        <a:pt x="419" y="242"/>
                      </a:lnTo>
                      <a:lnTo>
                        <a:pt x="424" y="564"/>
                      </a:lnTo>
                      <a:lnTo>
                        <a:pt x="429" y="885"/>
                      </a:lnTo>
                      <a:lnTo>
                        <a:pt x="440" y="1293"/>
                      </a:lnTo>
                      <a:lnTo>
                        <a:pt x="453" y="1701"/>
                      </a:lnTo>
                      <a:lnTo>
                        <a:pt x="457" y="1762"/>
                      </a:lnTo>
                      <a:lnTo>
                        <a:pt x="462" y="1825"/>
                      </a:lnTo>
                      <a:lnTo>
                        <a:pt x="467" y="1892"/>
                      </a:lnTo>
                      <a:lnTo>
                        <a:pt x="0" y="1892"/>
                      </a:lnTo>
                      <a:lnTo>
                        <a:pt x="22" y="947"/>
                      </a:lnTo>
                      <a:lnTo>
                        <a:pt x="46"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30" name="Freeform 10"/>
                <p:cNvSpPr>
                  <a:spLocks/>
                </p:cNvSpPr>
                <p:nvPr/>
              </p:nvSpPr>
              <p:spPr bwMode="auto">
                <a:xfrm>
                  <a:off x="3550" y="2049"/>
                  <a:ext cx="116" cy="472"/>
                </a:xfrm>
                <a:custGeom>
                  <a:avLst/>
                  <a:gdLst>
                    <a:gd name="T0" fmla="*/ 285 w 462"/>
                    <a:gd name="T1" fmla="*/ 0 h 1890"/>
                    <a:gd name="T2" fmla="*/ 408 w 462"/>
                    <a:gd name="T3" fmla="*/ 0 h 1890"/>
                    <a:gd name="T4" fmla="*/ 426 w 462"/>
                    <a:gd name="T5" fmla="*/ 627 h 1890"/>
                    <a:gd name="T6" fmla="*/ 445 w 462"/>
                    <a:gd name="T7" fmla="*/ 1257 h 1890"/>
                    <a:gd name="T8" fmla="*/ 462 w 462"/>
                    <a:gd name="T9" fmla="*/ 1890 h 1890"/>
                    <a:gd name="T10" fmla="*/ 0 w 462"/>
                    <a:gd name="T11" fmla="*/ 1890 h 1890"/>
                    <a:gd name="T12" fmla="*/ 24 w 462"/>
                    <a:gd name="T13" fmla="*/ 945 h 1890"/>
                    <a:gd name="T14" fmla="*/ 48 w 462"/>
                    <a:gd name="T15" fmla="*/ 0 h 1890"/>
                    <a:gd name="T16" fmla="*/ 167 w 462"/>
                    <a:gd name="T17" fmla="*/ 0 h 1890"/>
                    <a:gd name="T18" fmla="*/ 285 w 462"/>
                    <a:gd name="T19" fmla="*/ 0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2" h="1890">
                      <a:moveTo>
                        <a:pt x="285" y="0"/>
                      </a:moveTo>
                      <a:lnTo>
                        <a:pt x="408" y="0"/>
                      </a:lnTo>
                      <a:lnTo>
                        <a:pt x="426" y="627"/>
                      </a:lnTo>
                      <a:lnTo>
                        <a:pt x="445" y="1257"/>
                      </a:lnTo>
                      <a:lnTo>
                        <a:pt x="462" y="1890"/>
                      </a:lnTo>
                      <a:lnTo>
                        <a:pt x="0" y="1890"/>
                      </a:lnTo>
                      <a:lnTo>
                        <a:pt x="24" y="945"/>
                      </a:lnTo>
                      <a:lnTo>
                        <a:pt x="48" y="0"/>
                      </a:lnTo>
                      <a:lnTo>
                        <a:pt x="167" y="0"/>
                      </a:lnTo>
                      <a:lnTo>
                        <a:pt x="285"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31" name="Freeform 11"/>
                <p:cNvSpPr>
                  <a:spLocks/>
                </p:cNvSpPr>
                <p:nvPr/>
              </p:nvSpPr>
              <p:spPr bwMode="auto">
                <a:xfrm>
                  <a:off x="4168" y="2049"/>
                  <a:ext cx="117" cy="472"/>
                </a:xfrm>
                <a:custGeom>
                  <a:avLst/>
                  <a:gdLst>
                    <a:gd name="T0" fmla="*/ 49 w 465"/>
                    <a:gd name="T1" fmla="*/ 0 h 1890"/>
                    <a:gd name="T2" fmla="*/ 167 w 465"/>
                    <a:gd name="T3" fmla="*/ 0 h 1890"/>
                    <a:gd name="T4" fmla="*/ 282 w 465"/>
                    <a:gd name="T5" fmla="*/ 0 h 1890"/>
                    <a:gd name="T6" fmla="*/ 398 w 465"/>
                    <a:gd name="T7" fmla="*/ 0 h 1890"/>
                    <a:gd name="T8" fmla="*/ 405 w 465"/>
                    <a:gd name="T9" fmla="*/ 31 h 1890"/>
                    <a:gd name="T10" fmla="*/ 411 w 465"/>
                    <a:gd name="T11" fmla="*/ 62 h 1890"/>
                    <a:gd name="T12" fmla="*/ 414 w 465"/>
                    <a:gd name="T13" fmla="*/ 93 h 1890"/>
                    <a:gd name="T14" fmla="*/ 422 w 465"/>
                    <a:gd name="T15" fmla="*/ 411 h 1890"/>
                    <a:gd name="T16" fmla="*/ 428 w 465"/>
                    <a:gd name="T17" fmla="*/ 727 h 1890"/>
                    <a:gd name="T18" fmla="*/ 438 w 465"/>
                    <a:gd name="T19" fmla="*/ 1143 h 1890"/>
                    <a:gd name="T20" fmla="*/ 448 w 465"/>
                    <a:gd name="T21" fmla="*/ 1560 h 1890"/>
                    <a:gd name="T22" fmla="*/ 452 w 465"/>
                    <a:gd name="T23" fmla="*/ 1668 h 1890"/>
                    <a:gd name="T24" fmla="*/ 459 w 465"/>
                    <a:gd name="T25" fmla="*/ 1778 h 1890"/>
                    <a:gd name="T26" fmla="*/ 465 w 465"/>
                    <a:gd name="T27" fmla="*/ 1890 h 1890"/>
                    <a:gd name="T28" fmla="*/ 0 w 465"/>
                    <a:gd name="T29" fmla="*/ 1890 h 1890"/>
                    <a:gd name="T30" fmla="*/ 25 w 465"/>
                    <a:gd name="T31" fmla="*/ 947 h 1890"/>
                    <a:gd name="T32" fmla="*/ 49 w 465"/>
                    <a:gd name="T33" fmla="*/ 0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5" h="1890">
                      <a:moveTo>
                        <a:pt x="49" y="0"/>
                      </a:moveTo>
                      <a:lnTo>
                        <a:pt x="167" y="0"/>
                      </a:lnTo>
                      <a:lnTo>
                        <a:pt x="282" y="0"/>
                      </a:lnTo>
                      <a:lnTo>
                        <a:pt x="398" y="0"/>
                      </a:lnTo>
                      <a:lnTo>
                        <a:pt x="405" y="31"/>
                      </a:lnTo>
                      <a:lnTo>
                        <a:pt x="411" y="62"/>
                      </a:lnTo>
                      <a:lnTo>
                        <a:pt x="414" y="93"/>
                      </a:lnTo>
                      <a:lnTo>
                        <a:pt x="422" y="411"/>
                      </a:lnTo>
                      <a:lnTo>
                        <a:pt x="428" y="727"/>
                      </a:lnTo>
                      <a:lnTo>
                        <a:pt x="438" y="1143"/>
                      </a:lnTo>
                      <a:lnTo>
                        <a:pt x="448" y="1560"/>
                      </a:lnTo>
                      <a:lnTo>
                        <a:pt x="452" y="1668"/>
                      </a:lnTo>
                      <a:lnTo>
                        <a:pt x="459" y="1778"/>
                      </a:lnTo>
                      <a:lnTo>
                        <a:pt x="465" y="1890"/>
                      </a:lnTo>
                      <a:lnTo>
                        <a:pt x="0" y="1890"/>
                      </a:lnTo>
                      <a:lnTo>
                        <a:pt x="25" y="947"/>
                      </a:lnTo>
                      <a:lnTo>
                        <a:pt x="49"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sp>
              <p:nvSpPr>
                <p:cNvPr id="32" name="Freeform 12"/>
                <p:cNvSpPr>
                  <a:spLocks/>
                </p:cNvSpPr>
                <p:nvPr/>
              </p:nvSpPr>
              <p:spPr bwMode="auto">
                <a:xfrm>
                  <a:off x="3756" y="2049"/>
                  <a:ext cx="116" cy="472"/>
                </a:xfrm>
                <a:custGeom>
                  <a:avLst/>
                  <a:gdLst>
                    <a:gd name="T0" fmla="*/ 47 w 462"/>
                    <a:gd name="T1" fmla="*/ 0 h 1892"/>
                    <a:gd name="T2" fmla="*/ 409 w 462"/>
                    <a:gd name="T3" fmla="*/ 0 h 1892"/>
                    <a:gd name="T4" fmla="*/ 435 w 462"/>
                    <a:gd name="T5" fmla="*/ 945 h 1892"/>
                    <a:gd name="T6" fmla="*/ 462 w 462"/>
                    <a:gd name="T7" fmla="*/ 1892 h 1892"/>
                    <a:gd name="T8" fmla="*/ 308 w 462"/>
                    <a:gd name="T9" fmla="*/ 1892 h 1892"/>
                    <a:gd name="T10" fmla="*/ 156 w 462"/>
                    <a:gd name="T11" fmla="*/ 1892 h 1892"/>
                    <a:gd name="T12" fmla="*/ 0 w 462"/>
                    <a:gd name="T13" fmla="*/ 1892 h 1892"/>
                    <a:gd name="T14" fmla="*/ 24 w 462"/>
                    <a:gd name="T15" fmla="*/ 945 h 1892"/>
                    <a:gd name="T16" fmla="*/ 47 w 462"/>
                    <a:gd name="T17" fmla="*/ 0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1892">
                      <a:moveTo>
                        <a:pt x="47" y="0"/>
                      </a:moveTo>
                      <a:lnTo>
                        <a:pt x="409" y="0"/>
                      </a:lnTo>
                      <a:lnTo>
                        <a:pt x="435" y="945"/>
                      </a:lnTo>
                      <a:lnTo>
                        <a:pt x="462" y="1892"/>
                      </a:lnTo>
                      <a:lnTo>
                        <a:pt x="308" y="1892"/>
                      </a:lnTo>
                      <a:lnTo>
                        <a:pt x="156" y="1892"/>
                      </a:lnTo>
                      <a:lnTo>
                        <a:pt x="0" y="1892"/>
                      </a:lnTo>
                      <a:lnTo>
                        <a:pt x="24" y="945"/>
                      </a:lnTo>
                      <a:lnTo>
                        <a:pt x="47" y="0"/>
                      </a:lnTo>
                      <a:close/>
                    </a:path>
                  </a:pathLst>
                </a:custGeom>
                <a:grp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grpSp>
          <p:sp>
            <p:nvSpPr>
              <p:cNvPr id="33" name="Freeform 8"/>
              <p:cNvSpPr>
                <a:spLocks noEditPoints="1"/>
              </p:cNvSpPr>
              <p:nvPr/>
            </p:nvSpPr>
            <p:spPr bwMode="auto">
              <a:xfrm>
                <a:off x="4741673" y="4049123"/>
                <a:ext cx="2755573" cy="1916248"/>
              </a:xfrm>
              <a:custGeom>
                <a:avLst/>
                <a:gdLst>
                  <a:gd name="T0" fmla="*/ 769 w 1786"/>
                  <a:gd name="T1" fmla="*/ 1086 h 1242"/>
                  <a:gd name="T2" fmla="*/ 746 w 1786"/>
                  <a:gd name="T3" fmla="*/ 1097 h 1242"/>
                  <a:gd name="T4" fmla="*/ 743 w 1786"/>
                  <a:gd name="T5" fmla="*/ 1099 h 1242"/>
                  <a:gd name="T6" fmla="*/ 732 w 1786"/>
                  <a:gd name="T7" fmla="*/ 1121 h 1242"/>
                  <a:gd name="T8" fmla="*/ 718 w 1786"/>
                  <a:gd name="T9" fmla="*/ 1162 h 1242"/>
                  <a:gd name="T10" fmla="*/ 742 w 1786"/>
                  <a:gd name="T11" fmla="*/ 1171 h 1242"/>
                  <a:gd name="T12" fmla="*/ 785 w 1786"/>
                  <a:gd name="T13" fmla="*/ 1171 h 1242"/>
                  <a:gd name="T14" fmla="*/ 867 w 1786"/>
                  <a:gd name="T15" fmla="*/ 1171 h 1242"/>
                  <a:gd name="T16" fmla="*/ 1019 w 1786"/>
                  <a:gd name="T17" fmla="*/ 1171 h 1242"/>
                  <a:gd name="T18" fmla="*/ 1046 w 1786"/>
                  <a:gd name="T19" fmla="*/ 1156 h 1242"/>
                  <a:gd name="T20" fmla="*/ 1044 w 1786"/>
                  <a:gd name="T21" fmla="*/ 1152 h 1242"/>
                  <a:gd name="T22" fmla="*/ 1032 w 1786"/>
                  <a:gd name="T23" fmla="*/ 1130 h 1242"/>
                  <a:gd name="T24" fmla="*/ 1011 w 1786"/>
                  <a:gd name="T25" fmla="*/ 1093 h 1242"/>
                  <a:gd name="T26" fmla="*/ 1001 w 1786"/>
                  <a:gd name="T27" fmla="*/ 1087 h 1242"/>
                  <a:gd name="T28" fmla="*/ 990 w 1786"/>
                  <a:gd name="T29" fmla="*/ 1086 h 1242"/>
                  <a:gd name="T30" fmla="*/ 249 w 1786"/>
                  <a:gd name="T31" fmla="*/ 51 h 1242"/>
                  <a:gd name="T32" fmla="*/ 212 w 1786"/>
                  <a:gd name="T33" fmla="*/ 74 h 1242"/>
                  <a:gd name="T34" fmla="*/ 210 w 1786"/>
                  <a:gd name="T35" fmla="*/ 964 h 1242"/>
                  <a:gd name="T36" fmla="*/ 242 w 1786"/>
                  <a:gd name="T37" fmla="*/ 964 h 1242"/>
                  <a:gd name="T38" fmla="*/ 319 w 1786"/>
                  <a:gd name="T39" fmla="*/ 964 h 1242"/>
                  <a:gd name="T40" fmla="*/ 421 w 1786"/>
                  <a:gd name="T41" fmla="*/ 964 h 1242"/>
                  <a:gd name="T42" fmla="*/ 711 w 1786"/>
                  <a:gd name="T43" fmla="*/ 964 h 1242"/>
                  <a:gd name="T44" fmla="*/ 972 w 1786"/>
                  <a:gd name="T45" fmla="*/ 964 h 1242"/>
                  <a:gd name="T46" fmla="*/ 1583 w 1786"/>
                  <a:gd name="T47" fmla="*/ 964 h 1242"/>
                  <a:gd name="T48" fmla="*/ 1572 w 1786"/>
                  <a:gd name="T49" fmla="*/ 62 h 1242"/>
                  <a:gd name="T50" fmla="*/ 1543 w 1786"/>
                  <a:gd name="T51" fmla="*/ 51 h 1242"/>
                  <a:gd name="T52" fmla="*/ 1364 w 1786"/>
                  <a:gd name="T53" fmla="*/ 51 h 1242"/>
                  <a:gd name="T54" fmla="*/ 712 w 1786"/>
                  <a:gd name="T55" fmla="*/ 0 h 1242"/>
                  <a:gd name="T56" fmla="*/ 966 w 1786"/>
                  <a:gd name="T57" fmla="*/ 0 h 1242"/>
                  <a:gd name="T58" fmla="*/ 1560 w 1786"/>
                  <a:gd name="T59" fmla="*/ 0 h 1242"/>
                  <a:gd name="T60" fmla="*/ 1623 w 1786"/>
                  <a:gd name="T61" fmla="*/ 31 h 1242"/>
                  <a:gd name="T62" fmla="*/ 1638 w 1786"/>
                  <a:gd name="T63" fmla="*/ 75 h 1242"/>
                  <a:gd name="T64" fmla="*/ 1638 w 1786"/>
                  <a:gd name="T65" fmla="*/ 202 h 1242"/>
                  <a:gd name="T66" fmla="*/ 1638 w 1786"/>
                  <a:gd name="T67" fmla="*/ 375 h 1242"/>
                  <a:gd name="T68" fmla="*/ 1638 w 1786"/>
                  <a:gd name="T69" fmla="*/ 577 h 1242"/>
                  <a:gd name="T70" fmla="*/ 1638 w 1786"/>
                  <a:gd name="T71" fmla="*/ 852 h 1242"/>
                  <a:gd name="T72" fmla="*/ 1783 w 1786"/>
                  <a:gd name="T73" fmla="*/ 1173 h 1242"/>
                  <a:gd name="T74" fmla="*/ 1740 w 1786"/>
                  <a:gd name="T75" fmla="*/ 1230 h 1242"/>
                  <a:gd name="T76" fmla="*/ 1693 w 1786"/>
                  <a:gd name="T77" fmla="*/ 1242 h 1242"/>
                  <a:gd name="T78" fmla="*/ 1689 w 1786"/>
                  <a:gd name="T79" fmla="*/ 1242 h 1242"/>
                  <a:gd name="T80" fmla="*/ 1673 w 1786"/>
                  <a:gd name="T81" fmla="*/ 1242 h 1242"/>
                  <a:gd name="T82" fmla="*/ 1634 w 1786"/>
                  <a:gd name="T83" fmla="*/ 1242 h 1242"/>
                  <a:gd name="T84" fmla="*/ 1493 w 1786"/>
                  <a:gd name="T85" fmla="*/ 1242 h 1242"/>
                  <a:gd name="T86" fmla="*/ 1219 w 1786"/>
                  <a:gd name="T87" fmla="*/ 1242 h 1242"/>
                  <a:gd name="T88" fmla="*/ 973 w 1786"/>
                  <a:gd name="T89" fmla="*/ 1242 h 1242"/>
                  <a:gd name="T90" fmla="*/ 652 w 1786"/>
                  <a:gd name="T91" fmla="*/ 1242 h 1242"/>
                  <a:gd name="T92" fmla="*/ 249 w 1786"/>
                  <a:gd name="T93" fmla="*/ 1242 h 1242"/>
                  <a:gd name="T94" fmla="*/ 47 w 1786"/>
                  <a:gd name="T95" fmla="*/ 1230 h 1242"/>
                  <a:gd name="T96" fmla="*/ 4 w 1786"/>
                  <a:gd name="T97" fmla="*/ 1173 h 1242"/>
                  <a:gd name="T98" fmla="*/ 2 w 1786"/>
                  <a:gd name="T99" fmla="*/ 1149 h 1242"/>
                  <a:gd name="T100" fmla="*/ 7 w 1786"/>
                  <a:gd name="T101" fmla="*/ 1141 h 1242"/>
                  <a:gd name="T102" fmla="*/ 28 w 1786"/>
                  <a:gd name="T103" fmla="*/ 1114 h 1242"/>
                  <a:gd name="T104" fmla="*/ 74 w 1786"/>
                  <a:gd name="T105" fmla="*/ 1059 h 1242"/>
                  <a:gd name="T106" fmla="*/ 151 w 1786"/>
                  <a:gd name="T107" fmla="*/ 964 h 1242"/>
                  <a:gd name="T108" fmla="*/ 165 w 1786"/>
                  <a:gd name="T109" fmla="*/ 31 h 1242"/>
                  <a:gd name="T110" fmla="*/ 227 w 1786"/>
                  <a:gd name="T111" fmla="*/ 0 h 1242"/>
                  <a:gd name="T112" fmla="*/ 234 w 1786"/>
                  <a:gd name="T113" fmla="*/ 0 h 1242"/>
                  <a:gd name="T114" fmla="*/ 258 w 1786"/>
                  <a:gd name="T115" fmla="*/ 0 h 1242"/>
                  <a:gd name="T116" fmla="*/ 332 w 1786"/>
                  <a:gd name="T117" fmla="*/ 0 h 1242"/>
                  <a:gd name="T118" fmla="*/ 431 w 1786"/>
                  <a:gd name="T119" fmla="*/ 0 h 1242"/>
                  <a:gd name="T120" fmla="*/ 644 w 1786"/>
                  <a:gd name="T121" fmla="*/ 0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86" h="1242">
                    <a:moveTo>
                      <a:pt x="990" y="1086"/>
                    </a:moveTo>
                    <a:lnTo>
                      <a:pt x="989" y="1086"/>
                    </a:lnTo>
                    <a:lnTo>
                      <a:pt x="769" y="1086"/>
                    </a:lnTo>
                    <a:lnTo>
                      <a:pt x="757" y="1087"/>
                    </a:lnTo>
                    <a:lnTo>
                      <a:pt x="749" y="1091"/>
                    </a:lnTo>
                    <a:lnTo>
                      <a:pt x="746" y="1097"/>
                    </a:lnTo>
                    <a:lnTo>
                      <a:pt x="746" y="1097"/>
                    </a:lnTo>
                    <a:lnTo>
                      <a:pt x="745" y="1097"/>
                    </a:lnTo>
                    <a:lnTo>
                      <a:pt x="743" y="1099"/>
                    </a:lnTo>
                    <a:lnTo>
                      <a:pt x="742" y="1103"/>
                    </a:lnTo>
                    <a:lnTo>
                      <a:pt x="738" y="1110"/>
                    </a:lnTo>
                    <a:lnTo>
                      <a:pt x="732" y="1121"/>
                    </a:lnTo>
                    <a:lnTo>
                      <a:pt x="724" y="1136"/>
                    </a:lnTo>
                    <a:lnTo>
                      <a:pt x="714" y="1156"/>
                    </a:lnTo>
                    <a:lnTo>
                      <a:pt x="718" y="1162"/>
                    </a:lnTo>
                    <a:lnTo>
                      <a:pt x="727" y="1168"/>
                    </a:lnTo>
                    <a:lnTo>
                      <a:pt x="741" y="1171"/>
                    </a:lnTo>
                    <a:lnTo>
                      <a:pt x="742" y="1171"/>
                    </a:lnTo>
                    <a:lnTo>
                      <a:pt x="742" y="1171"/>
                    </a:lnTo>
                    <a:lnTo>
                      <a:pt x="745" y="1171"/>
                    </a:lnTo>
                    <a:lnTo>
                      <a:pt x="785" y="1171"/>
                    </a:lnTo>
                    <a:lnTo>
                      <a:pt x="806" y="1171"/>
                    </a:lnTo>
                    <a:lnTo>
                      <a:pt x="833" y="1171"/>
                    </a:lnTo>
                    <a:lnTo>
                      <a:pt x="867" y="1171"/>
                    </a:lnTo>
                    <a:lnTo>
                      <a:pt x="908" y="1171"/>
                    </a:lnTo>
                    <a:lnTo>
                      <a:pt x="960" y="1171"/>
                    </a:lnTo>
                    <a:lnTo>
                      <a:pt x="1019" y="1171"/>
                    </a:lnTo>
                    <a:lnTo>
                      <a:pt x="1032" y="1168"/>
                    </a:lnTo>
                    <a:lnTo>
                      <a:pt x="1042" y="1162"/>
                    </a:lnTo>
                    <a:lnTo>
                      <a:pt x="1046" y="1156"/>
                    </a:lnTo>
                    <a:lnTo>
                      <a:pt x="1046" y="1156"/>
                    </a:lnTo>
                    <a:lnTo>
                      <a:pt x="1046" y="1154"/>
                    </a:lnTo>
                    <a:lnTo>
                      <a:pt x="1044" y="1152"/>
                    </a:lnTo>
                    <a:lnTo>
                      <a:pt x="1042" y="1148"/>
                    </a:lnTo>
                    <a:lnTo>
                      <a:pt x="1037" y="1141"/>
                    </a:lnTo>
                    <a:lnTo>
                      <a:pt x="1032" y="1130"/>
                    </a:lnTo>
                    <a:lnTo>
                      <a:pt x="1023" y="1115"/>
                    </a:lnTo>
                    <a:lnTo>
                      <a:pt x="1012" y="1097"/>
                    </a:lnTo>
                    <a:lnTo>
                      <a:pt x="1011" y="1093"/>
                    </a:lnTo>
                    <a:lnTo>
                      <a:pt x="1009" y="1091"/>
                    </a:lnTo>
                    <a:lnTo>
                      <a:pt x="1005" y="1089"/>
                    </a:lnTo>
                    <a:lnTo>
                      <a:pt x="1001" y="1087"/>
                    </a:lnTo>
                    <a:lnTo>
                      <a:pt x="996" y="1086"/>
                    </a:lnTo>
                    <a:lnTo>
                      <a:pt x="990" y="1086"/>
                    </a:lnTo>
                    <a:lnTo>
                      <a:pt x="990" y="1086"/>
                    </a:lnTo>
                    <a:close/>
                    <a:moveTo>
                      <a:pt x="1322" y="51"/>
                    </a:moveTo>
                    <a:lnTo>
                      <a:pt x="1275" y="51"/>
                    </a:lnTo>
                    <a:lnTo>
                      <a:pt x="249" y="51"/>
                    </a:lnTo>
                    <a:lnTo>
                      <a:pt x="233" y="54"/>
                    </a:lnTo>
                    <a:lnTo>
                      <a:pt x="221" y="62"/>
                    </a:lnTo>
                    <a:lnTo>
                      <a:pt x="212" y="74"/>
                    </a:lnTo>
                    <a:lnTo>
                      <a:pt x="210" y="89"/>
                    </a:lnTo>
                    <a:lnTo>
                      <a:pt x="210" y="964"/>
                    </a:lnTo>
                    <a:lnTo>
                      <a:pt x="210" y="964"/>
                    </a:lnTo>
                    <a:lnTo>
                      <a:pt x="211" y="964"/>
                    </a:lnTo>
                    <a:lnTo>
                      <a:pt x="231" y="964"/>
                    </a:lnTo>
                    <a:lnTo>
                      <a:pt x="242" y="964"/>
                    </a:lnTo>
                    <a:lnTo>
                      <a:pt x="255" y="964"/>
                    </a:lnTo>
                    <a:lnTo>
                      <a:pt x="293" y="964"/>
                    </a:lnTo>
                    <a:lnTo>
                      <a:pt x="319" y="964"/>
                    </a:lnTo>
                    <a:lnTo>
                      <a:pt x="347" y="964"/>
                    </a:lnTo>
                    <a:lnTo>
                      <a:pt x="382" y="964"/>
                    </a:lnTo>
                    <a:lnTo>
                      <a:pt x="421" y="964"/>
                    </a:lnTo>
                    <a:lnTo>
                      <a:pt x="466" y="964"/>
                    </a:lnTo>
                    <a:lnTo>
                      <a:pt x="640" y="964"/>
                    </a:lnTo>
                    <a:lnTo>
                      <a:pt x="711" y="964"/>
                    </a:lnTo>
                    <a:lnTo>
                      <a:pt x="789" y="964"/>
                    </a:lnTo>
                    <a:lnTo>
                      <a:pt x="876" y="964"/>
                    </a:lnTo>
                    <a:lnTo>
                      <a:pt x="972" y="964"/>
                    </a:lnTo>
                    <a:lnTo>
                      <a:pt x="1309" y="964"/>
                    </a:lnTo>
                    <a:lnTo>
                      <a:pt x="1442" y="964"/>
                    </a:lnTo>
                    <a:lnTo>
                      <a:pt x="1583" y="964"/>
                    </a:lnTo>
                    <a:lnTo>
                      <a:pt x="1583" y="89"/>
                    </a:lnTo>
                    <a:lnTo>
                      <a:pt x="1580" y="74"/>
                    </a:lnTo>
                    <a:lnTo>
                      <a:pt x="1572" y="62"/>
                    </a:lnTo>
                    <a:lnTo>
                      <a:pt x="1560" y="54"/>
                    </a:lnTo>
                    <a:lnTo>
                      <a:pt x="1545" y="51"/>
                    </a:lnTo>
                    <a:lnTo>
                      <a:pt x="1543" y="51"/>
                    </a:lnTo>
                    <a:lnTo>
                      <a:pt x="1541" y="51"/>
                    </a:lnTo>
                    <a:lnTo>
                      <a:pt x="1537" y="51"/>
                    </a:lnTo>
                    <a:lnTo>
                      <a:pt x="1364" y="51"/>
                    </a:lnTo>
                    <a:lnTo>
                      <a:pt x="1322" y="51"/>
                    </a:lnTo>
                    <a:close/>
                    <a:moveTo>
                      <a:pt x="644" y="0"/>
                    </a:moveTo>
                    <a:lnTo>
                      <a:pt x="712" y="0"/>
                    </a:lnTo>
                    <a:lnTo>
                      <a:pt x="789" y="0"/>
                    </a:lnTo>
                    <a:lnTo>
                      <a:pt x="874" y="0"/>
                    </a:lnTo>
                    <a:lnTo>
                      <a:pt x="966" y="0"/>
                    </a:lnTo>
                    <a:lnTo>
                      <a:pt x="1294" y="0"/>
                    </a:lnTo>
                    <a:lnTo>
                      <a:pt x="1422" y="0"/>
                    </a:lnTo>
                    <a:lnTo>
                      <a:pt x="1560" y="0"/>
                    </a:lnTo>
                    <a:lnTo>
                      <a:pt x="1584" y="4"/>
                    </a:lnTo>
                    <a:lnTo>
                      <a:pt x="1606" y="15"/>
                    </a:lnTo>
                    <a:lnTo>
                      <a:pt x="1623" y="31"/>
                    </a:lnTo>
                    <a:lnTo>
                      <a:pt x="1634" y="51"/>
                    </a:lnTo>
                    <a:lnTo>
                      <a:pt x="1638" y="75"/>
                    </a:lnTo>
                    <a:lnTo>
                      <a:pt x="1638" y="75"/>
                    </a:lnTo>
                    <a:lnTo>
                      <a:pt x="1638" y="77"/>
                    </a:lnTo>
                    <a:lnTo>
                      <a:pt x="1638" y="78"/>
                    </a:lnTo>
                    <a:lnTo>
                      <a:pt x="1638" y="202"/>
                    </a:lnTo>
                    <a:lnTo>
                      <a:pt x="1638" y="237"/>
                    </a:lnTo>
                    <a:lnTo>
                      <a:pt x="1638" y="323"/>
                    </a:lnTo>
                    <a:lnTo>
                      <a:pt x="1638" y="375"/>
                    </a:lnTo>
                    <a:lnTo>
                      <a:pt x="1638" y="434"/>
                    </a:lnTo>
                    <a:lnTo>
                      <a:pt x="1638" y="501"/>
                    </a:lnTo>
                    <a:lnTo>
                      <a:pt x="1638" y="577"/>
                    </a:lnTo>
                    <a:lnTo>
                      <a:pt x="1638" y="660"/>
                    </a:lnTo>
                    <a:lnTo>
                      <a:pt x="1638" y="751"/>
                    </a:lnTo>
                    <a:lnTo>
                      <a:pt x="1638" y="852"/>
                    </a:lnTo>
                    <a:lnTo>
                      <a:pt x="1638" y="964"/>
                    </a:lnTo>
                    <a:lnTo>
                      <a:pt x="1786" y="1149"/>
                    </a:lnTo>
                    <a:lnTo>
                      <a:pt x="1783" y="1173"/>
                    </a:lnTo>
                    <a:lnTo>
                      <a:pt x="1774" y="1196"/>
                    </a:lnTo>
                    <a:lnTo>
                      <a:pt x="1759" y="1215"/>
                    </a:lnTo>
                    <a:lnTo>
                      <a:pt x="1740" y="1230"/>
                    </a:lnTo>
                    <a:lnTo>
                      <a:pt x="1717" y="1239"/>
                    </a:lnTo>
                    <a:lnTo>
                      <a:pt x="1693" y="1242"/>
                    </a:lnTo>
                    <a:lnTo>
                      <a:pt x="1693" y="1242"/>
                    </a:lnTo>
                    <a:lnTo>
                      <a:pt x="1693" y="1242"/>
                    </a:lnTo>
                    <a:lnTo>
                      <a:pt x="1692" y="1242"/>
                    </a:lnTo>
                    <a:lnTo>
                      <a:pt x="1689" y="1242"/>
                    </a:lnTo>
                    <a:lnTo>
                      <a:pt x="1686" y="1242"/>
                    </a:lnTo>
                    <a:lnTo>
                      <a:pt x="1681" y="1242"/>
                    </a:lnTo>
                    <a:lnTo>
                      <a:pt x="1673" y="1242"/>
                    </a:lnTo>
                    <a:lnTo>
                      <a:pt x="1662" y="1242"/>
                    </a:lnTo>
                    <a:lnTo>
                      <a:pt x="1650" y="1242"/>
                    </a:lnTo>
                    <a:lnTo>
                      <a:pt x="1634" y="1242"/>
                    </a:lnTo>
                    <a:lnTo>
                      <a:pt x="1563" y="1242"/>
                    </a:lnTo>
                    <a:lnTo>
                      <a:pt x="1531" y="1242"/>
                    </a:lnTo>
                    <a:lnTo>
                      <a:pt x="1493" y="1242"/>
                    </a:lnTo>
                    <a:lnTo>
                      <a:pt x="1450" y="1242"/>
                    </a:lnTo>
                    <a:lnTo>
                      <a:pt x="1402" y="1242"/>
                    </a:lnTo>
                    <a:lnTo>
                      <a:pt x="1219" y="1242"/>
                    </a:lnTo>
                    <a:lnTo>
                      <a:pt x="1145" y="1242"/>
                    </a:lnTo>
                    <a:lnTo>
                      <a:pt x="1063" y="1242"/>
                    </a:lnTo>
                    <a:lnTo>
                      <a:pt x="973" y="1242"/>
                    </a:lnTo>
                    <a:lnTo>
                      <a:pt x="875" y="1242"/>
                    </a:lnTo>
                    <a:lnTo>
                      <a:pt x="767" y="1242"/>
                    </a:lnTo>
                    <a:lnTo>
                      <a:pt x="652" y="1242"/>
                    </a:lnTo>
                    <a:lnTo>
                      <a:pt x="527" y="1242"/>
                    </a:lnTo>
                    <a:lnTo>
                      <a:pt x="393" y="1242"/>
                    </a:lnTo>
                    <a:lnTo>
                      <a:pt x="249" y="1242"/>
                    </a:lnTo>
                    <a:lnTo>
                      <a:pt x="94" y="1242"/>
                    </a:lnTo>
                    <a:lnTo>
                      <a:pt x="69" y="1239"/>
                    </a:lnTo>
                    <a:lnTo>
                      <a:pt x="47" y="1230"/>
                    </a:lnTo>
                    <a:lnTo>
                      <a:pt x="28" y="1215"/>
                    </a:lnTo>
                    <a:lnTo>
                      <a:pt x="14" y="1196"/>
                    </a:lnTo>
                    <a:lnTo>
                      <a:pt x="4" y="1173"/>
                    </a:lnTo>
                    <a:lnTo>
                      <a:pt x="0" y="1149"/>
                    </a:lnTo>
                    <a:lnTo>
                      <a:pt x="0" y="1149"/>
                    </a:lnTo>
                    <a:lnTo>
                      <a:pt x="2" y="1149"/>
                    </a:lnTo>
                    <a:lnTo>
                      <a:pt x="2" y="1148"/>
                    </a:lnTo>
                    <a:lnTo>
                      <a:pt x="4" y="1145"/>
                    </a:lnTo>
                    <a:lnTo>
                      <a:pt x="7" y="1141"/>
                    </a:lnTo>
                    <a:lnTo>
                      <a:pt x="12" y="1134"/>
                    </a:lnTo>
                    <a:lnTo>
                      <a:pt x="19" y="1126"/>
                    </a:lnTo>
                    <a:lnTo>
                      <a:pt x="28" y="1114"/>
                    </a:lnTo>
                    <a:lnTo>
                      <a:pt x="41" y="1099"/>
                    </a:lnTo>
                    <a:lnTo>
                      <a:pt x="55" y="1082"/>
                    </a:lnTo>
                    <a:lnTo>
                      <a:pt x="74" y="1059"/>
                    </a:lnTo>
                    <a:lnTo>
                      <a:pt x="96" y="1032"/>
                    </a:lnTo>
                    <a:lnTo>
                      <a:pt x="121" y="1000"/>
                    </a:lnTo>
                    <a:lnTo>
                      <a:pt x="151" y="964"/>
                    </a:lnTo>
                    <a:lnTo>
                      <a:pt x="151" y="75"/>
                    </a:lnTo>
                    <a:lnTo>
                      <a:pt x="155" y="51"/>
                    </a:lnTo>
                    <a:lnTo>
                      <a:pt x="165" y="31"/>
                    </a:lnTo>
                    <a:lnTo>
                      <a:pt x="182" y="15"/>
                    </a:lnTo>
                    <a:lnTo>
                      <a:pt x="203" y="4"/>
                    </a:lnTo>
                    <a:lnTo>
                      <a:pt x="227" y="0"/>
                    </a:lnTo>
                    <a:lnTo>
                      <a:pt x="227" y="0"/>
                    </a:lnTo>
                    <a:lnTo>
                      <a:pt x="227" y="0"/>
                    </a:lnTo>
                    <a:lnTo>
                      <a:pt x="234" y="0"/>
                    </a:lnTo>
                    <a:lnTo>
                      <a:pt x="241" y="0"/>
                    </a:lnTo>
                    <a:lnTo>
                      <a:pt x="247" y="0"/>
                    </a:lnTo>
                    <a:lnTo>
                      <a:pt x="258" y="0"/>
                    </a:lnTo>
                    <a:lnTo>
                      <a:pt x="272" y="0"/>
                    </a:lnTo>
                    <a:lnTo>
                      <a:pt x="308" y="0"/>
                    </a:lnTo>
                    <a:lnTo>
                      <a:pt x="332" y="0"/>
                    </a:lnTo>
                    <a:lnTo>
                      <a:pt x="360" y="0"/>
                    </a:lnTo>
                    <a:lnTo>
                      <a:pt x="394" y="0"/>
                    </a:lnTo>
                    <a:lnTo>
                      <a:pt x="431" y="0"/>
                    </a:lnTo>
                    <a:lnTo>
                      <a:pt x="476" y="0"/>
                    </a:lnTo>
                    <a:lnTo>
                      <a:pt x="581" y="0"/>
                    </a:lnTo>
                    <a:lnTo>
                      <a:pt x="644" y="0"/>
                    </a:lnTo>
                    <a:close/>
                  </a:path>
                </a:pathLst>
              </a:custGeom>
              <a:solidFill>
                <a:schemeClr val="tx2"/>
              </a:solidFill>
              <a:ln w="0">
                <a:noFill/>
                <a:prstDash val="solid"/>
                <a:round/>
                <a:headEnd/>
                <a:tailEnd/>
              </a:ln>
            </p:spPr>
            <p:txBody>
              <a:bodyPr vert="horz" wrap="square" lIns="89619" tIns="44810" rIns="89619" bIns="44810" numCol="1" anchor="t" anchorCtr="0" compatLnSpc="1">
                <a:prstTxWarp prst="textNoShape">
                  <a:avLst/>
                </a:prstTxWarp>
              </a:bodyPr>
              <a:lstStyle/>
              <a:p>
                <a:pPr defTabSz="913243"/>
                <a:endParaRPr lang="en-US" sz="1568">
                  <a:solidFill>
                    <a:srgbClr val="505050"/>
                  </a:solidFill>
                </a:endParaRPr>
              </a:p>
            </p:txBody>
          </p:sp>
        </p:grpSp>
        <p:sp>
          <p:nvSpPr>
            <p:cNvPr id="35" name="Rectangle 34"/>
            <p:cNvSpPr/>
            <p:nvPr/>
          </p:nvSpPr>
          <p:spPr>
            <a:xfrm>
              <a:off x="3589436" y="6036583"/>
              <a:ext cx="3201081" cy="914400"/>
            </a:xfrm>
            <a:prstGeom prst="rect">
              <a:avLst/>
            </a:prstGeom>
          </p:spPr>
          <p:txBody>
            <a:bodyPr wrap="none" lIns="0" tIns="0" rIns="0" bIns="0" anchor="ctr" anchorCtr="0">
              <a:noAutofit/>
            </a:bodyPr>
            <a:lstStyle/>
            <a:p>
              <a:pPr algn="ctr" defTabSz="913243"/>
              <a:r>
                <a:rPr lang="en-US" sz="3528" dirty="0">
                  <a:gradFill>
                    <a:gsLst>
                      <a:gs pos="0">
                        <a:srgbClr val="00188F"/>
                      </a:gs>
                      <a:gs pos="100000">
                        <a:srgbClr val="00188F"/>
                      </a:gs>
                    </a:gsLst>
                    <a:lin ang="5400000" scaled="1"/>
                  </a:gradFill>
                  <a:latin typeface="Segoe UI Light"/>
                </a:rPr>
                <a:t>Enterprise like </a:t>
              </a:r>
              <a:br>
                <a:rPr lang="en-US" sz="3528" dirty="0">
                  <a:gradFill>
                    <a:gsLst>
                      <a:gs pos="0">
                        <a:srgbClr val="00188F"/>
                      </a:gs>
                      <a:gs pos="100000">
                        <a:srgbClr val="00188F"/>
                      </a:gs>
                    </a:gsLst>
                    <a:lin ang="5400000" scaled="1"/>
                  </a:gradFill>
                  <a:latin typeface="Segoe UI Light"/>
                </a:rPr>
              </a:br>
              <a:r>
                <a:rPr lang="en-US" sz="3528" dirty="0">
                  <a:gradFill>
                    <a:gsLst>
                      <a:gs pos="0">
                        <a:srgbClr val="00188F"/>
                      </a:gs>
                      <a:gs pos="100000">
                        <a:srgbClr val="00188F"/>
                      </a:gs>
                    </a:gsLst>
                    <a:lin ang="5400000" scaled="1"/>
                  </a:gradFill>
                </a:rPr>
                <a:t>governance</a:t>
              </a:r>
            </a:p>
          </p:txBody>
        </p:sp>
      </p:grpSp>
      <p:sp>
        <p:nvSpPr>
          <p:cNvPr id="45" name="Rectangle 44"/>
          <p:cNvSpPr/>
          <p:nvPr/>
        </p:nvSpPr>
        <p:spPr bwMode="auto">
          <a:xfrm>
            <a:off x="3754538" y="329673"/>
            <a:ext cx="8165119" cy="6348022"/>
          </a:xfrm>
          <a:prstGeom prst="rect">
            <a:avLst/>
          </a:prstGeom>
          <a:solidFill>
            <a:srgbClr val="FFFFFF"/>
          </a:solid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38" tIns="89619" rIns="179238" bIns="143391" numCol="1" spcCol="0" rtlCol="0" fromWordArt="0" anchor="t" anchorCtr="0" forceAA="0" compatLnSpc="1">
            <a:prstTxWarp prst="textNoShape">
              <a:avLst/>
            </a:prstTxWarp>
            <a:noAutofit/>
          </a:bodyPr>
          <a:lstStyle/>
          <a:p>
            <a:pPr algn="ctr" defTabSz="895221" fontAlgn="base">
              <a:lnSpc>
                <a:spcPct val="90000"/>
              </a:lnSpc>
              <a:spcBef>
                <a:spcPct val="0"/>
              </a:spcBef>
              <a:spcAft>
                <a:spcPct val="0"/>
              </a:spcAft>
            </a:pPr>
            <a:endParaRPr lang="en-US" sz="1960" spc="-49" dirty="0">
              <a:gradFill>
                <a:gsLst>
                  <a:gs pos="36283">
                    <a:srgbClr val="00188F"/>
                  </a:gs>
                  <a:gs pos="28000">
                    <a:srgbClr val="00188F"/>
                  </a:gs>
                </a:gsLst>
                <a:lin ang="5400000" scaled="0"/>
              </a:gradFill>
            </a:endParaRPr>
          </a:p>
        </p:txBody>
      </p:sp>
      <p:sp>
        <p:nvSpPr>
          <p:cNvPr id="56" name="Rectangle 55"/>
          <p:cNvSpPr/>
          <p:nvPr/>
        </p:nvSpPr>
        <p:spPr>
          <a:xfrm>
            <a:off x="3914150" y="443880"/>
            <a:ext cx="7898300" cy="5583478"/>
          </a:xfrm>
          <a:prstGeom prst="rect">
            <a:avLst/>
          </a:prstGeom>
        </p:spPr>
        <p:txBody>
          <a:bodyPr wrap="square" numCol="2" spcCol="182880">
            <a:noAutofit/>
          </a:bodyPr>
          <a:lstStyle/>
          <a:p>
            <a:pPr marL="336076" indent="-336076" defTabSz="913243">
              <a:lnSpc>
                <a:spcPct val="90000"/>
              </a:lnSpc>
              <a:spcAft>
                <a:spcPts val="2940"/>
              </a:spcAft>
              <a:buBlip>
                <a:blip r:embed="rId3"/>
              </a:buBlip>
            </a:pPr>
            <a:r>
              <a:rPr lang="en-US" sz="2156" dirty="0">
                <a:gradFill>
                  <a:gsLst>
                    <a:gs pos="1250">
                      <a:srgbClr val="505050">
                        <a:lumMod val="50000"/>
                      </a:srgbClr>
                    </a:gs>
                    <a:gs pos="100000">
                      <a:srgbClr val="505050">
                        <a:lumMod val="50000"/>
                      </a:srgbClr>
                    </a:gs>
                  </a:gsLst>
                  <a:lin ang="5400000" scaled="0"/>
                </a:gradFill>
              </a:rPr>
              <a:t>Enterprise agreements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Direct &amp; commitment offers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Gallery with pre-built images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Pay by the minute, no minimums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MSDN </a:t>
            </a:r>
            <a:r>
              <a:rPr lang="en-US" sz="2156" spc="-49" dirty="0" err="1">
                <a:gradFill>
                  <a:gsLst>
                    <a:gs pos="1250">
                      <a:srgbClr val="505050">
                        <a:lumMod val="50000"/>
                      </a:srgbClr>
                    </a:gs>
                    <a:gs pos="100000">
                      <a:srgbClr val="505050">
                        <a:lumMod val="50000"/>
                      </a:srgbClr>
                    </a:gs>
                  </a:gsLst>
                  <a:lin ang="5400000" scaled="0"/>
                </a:gradFill>
              </a:rPr>
              <a:t>Dev</a:t>
            </a:r>
            <a:r>
              <a:rPr lang="en-US" sz="2156" spc="-49" dirty="0">
                <a:gradFill>
                  <a:gsLst>
                    <a:gs pos="1250">
                      <a:srgbClr val="505050">
                        <a:lumMod val="50000"/>
                      </a:srgbClr>
                    </a:gs>
                    <a:gs pos="100000">
                      <a:srgbClr val="505050">
                        <a:lumMod val="50000"/>
                      </a:srgbClr>
                    </a:gs>
                  </a:gsLst>
                  <a:lin ang="5400000" scaled="0"/>
                </a:gradFill>
              </a:rPr>
              <a:t> &amp; Test offer</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Direct, end to end support</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Variety of support plans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Onsite customer support</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Direct account management</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89 countries, 19 currencies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License mobility</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Monthly consistent SLAs</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UK Government Accreditation</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SOC Type II,  HIPAA</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ISO 27001</a:t>
            </a:r>
          </a:p>
          <a:p>
            <a:pPr marL="336076" indent="-336076" defTabSz="913243">
              <a:lnSpc>
                <a:spcPct val="90000"/>
              </a:lnSpc>
              <a:spcAft>
                <a:spcPts val="2940"/>
              </a:spcAft>
              <a:buBlip>
                <a:blip r:embed="rId3"/>
              </a:buBlip>
            </a:pPr>
            <a:r>
              <a:rPr lang="en-US" sz="2156" spc="-49" dirty="0">
                <a:gradFill>
                  <a:gsLst>
                    <a:gs pos="1250">
                      <a:srgbClr val="505050">
                        <a:lumMod val="50000"/>
                      </a:srgbClr>
                    </a:gs>
                    <a:gs pos="100000">
                      <a:srgbClr val="505050">
                        <a:lumMod val="50000"/>
                      </a:srgbClr>
                    </a:gs>
                  </a:gsLst>
                  <a:lin ang="5400000" scaled="0"/>
                </a:gradFill>
              </a:rPr>
              <a:t>Trust Center</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8843" y="6027358"/>
            <a:ext cx="2711544" cy="402574"/>
          </a:xfrm>
          <a:prstGeom prst="rect">
            <a:avLst/>
          </a:prstGeom>
        </p:spPr>
      </p:pic>
    </p:spTree>
    <p:extLst>
      <p:ext uri="{BB962C8B-B14F-4D97-AF65-F5344CB8AC3E}">
        <p14:creationId xmlns:p14="http://schemas.microsoft.com/office/powerpoint/2010/main" val="2206378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5" presetClass="path" presetSubtype="0" accel="50000" decel="50000" fill="hold" nodeType="afterEffect">
                                  <p:stCondLst>
                                    <p:cond delay="1000"/>
                                  </p:stCondLst>
                                  <p:childTnLst>
                                    <p:animMotion origin="layout" path="M 0 4.21698E-6 L -0.36814 0.00295 " pathEditMode="relative" rAng="0" ptsTypes="AA">
                                      <p:cBhvr>
                                        <p:cTn id="20" dur="1000" fill="hold"/>
                                        <p:tgtEl>
                                          <p:spTgt spid="36"/>
                                        </p:tgtEl>
                                        <p:attrNameLst>
                                          <p:attrName>ppt_x</p:attrName>
                                          <p:attrName>ppt_y</p:attrName>
                                        </p:attrNameLst>
                                      </p:cBhvr>
                                      <p:rCtr x="-18407" y="136"/>
                                    </p:animMotion>
                                  </p:childTnLst>
                                </p:cTn>
                              </p:par>
                              <p:par>
                                <p:cTn id="21" presetID="35" presetClass="path" presetSubtype="0" accel="50000" decel="50000" fill="hold" nodeType="withEffect">
                                  <p:stCondLst>
                                    <p:cond delay="1000"/>
                                  </p:stCondLst>
                                  <p:childTnLst>
                                    <p:animMotion origin="layout" path="M 0 -2.59192E-6 L -0.36584 0.00023 " pathEditMode="relative" rAng="0" ptsTypes="AA">
                                      <p:cBhvr>
                                        <p:cTn id="22" dur="1000" fill="hold"/>
                                        <p:tgtEl>
                                          <p:spTgt spid="37"/>
                                        </p:tgtEl>
                                        <p:attrNameLst>
                                          <p:attrName>ppt_x</p:attrName>
                                          <p:attrName>ppt_y</p:attrName>
                                        </p:attrNameLst>
                                      </p:cBhvr>
                                      <p:rCtr x="-18292" y="0"/>
                                    </p:animMotion>
                                  </p:childTnLst>
                                </p:cTn>
                              </p:par>
                              <p:par>
                                <p:cTn id="23" presetID="22" presetClass="exit" presetSubtype="2" fill="hold" grpId="0" nodeType="withEffect">
                                  <p:stCondLst>
                                    <p:cond delay="1250"/>
                                  </p:stCondLst>
                                  <p:childTnLst>
                                    <p:animEffect transition="out" filter="wipe(right)">
                                      <p:cBhvr>
                                        <p:cTn id="24" dur="1000"/>
                                        <p:tgtEl>
                                          <p:spTgt spid="4"/>
                                        </p:tgtEl>
                                      </p:cBhvr>
                                    </p:animEffect>
                                    <p:set>
                                      <p:cBhvr>
                                        <p:cTn id="25" dur="1" fill="hold">
                                          <p:stCondLst>
                                            <p:cond delay="999"/>
                                          </p:stCondLst>
                                        </p:cTn>
                                        <p:tgtEl>
                                          <p:spTgt spid="4"/>
                                        </p:tgtEl>
                                        <p:attrNameLst>
                                          <p:attrName>style.visibility</p:attrName>
                                        </p:attrNameLst>
                                      </p:cBhvr>
                                      <p:to>
                                        <p:strVal val="hidden"/>
                                      </p:to>
                                    </p:set>
                                  </p:childTnLst>
                                </p:cTn>
                              </p:par>
                              <p:par>
                                <p:cTn id="26" presetID="1" presetClass="entr" presetSubtype="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childTnLst>
                                </p:cTn>
                              </p:par>
                            </p:childTnLst>
                          </p:cTn>
                        </p:par>
                        <p:par>
                          <p:cTn id="28" fill="hold">
                            <p:stCondLst>
                              <p:cond delay="3750"/>
                            </p:stCondLst>
                            <p:childTnLst>
                              <p:par>
                                <p:cTn id="29" presetID="10" presetClass="entr" presetSubtype="0" fill="hold" nodeType="afterEffect">
                                  <p:stCondLst>
                                    <p:cond delay="0"/>
                                  </p:stCondLst>
                                  <p:childTnLst>
                                    <p:set>
                                      <p:cBhvr>
                                        <p:cTn id="30" dur="1" fill="hold">
                                          <p:stCondLst>
                                            <p:cond delay="0"/>
                                          </p:stCondLst>
                                        </p:cTn>
                                        <p:tgtEl>
                                          <p:spTgt spid="56">
                                            <p:txEl>
                                              <p:pRg st="0" end="0"/>
                                            </p:txEl>
                                          </p:spTgt>
                                        </p:tgtEl>
                                        <p:attrNameLst>
                                          <p:attrName>style.visibility</p:attrName>
                                        </p:attrNameLst>
                                      </p:cBhvr>
                                      <p:to>
                                        <p:strVal val="visible"/>
                                      </p:to>
                                    </p:set>
                                    <p:animEffect transition="in" filter="fade">
                                      <p:cBhvr>
                                        <p:cTn id="31" dur="750"/>
                                        <p:tgtEl>
                                          <p:spTgt spid="56">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250"/>
                                  </p:stCondLst>
                                  <p:childTnLst>
                                    <p:set>
                                      <p:cBhvr>
                                        <p:cTn id="36" dur="1" fill="hold">
                                          <p:stCondLst>
                                            <p:cond delay="0"/>
                                          </p:stCondLst>
                                        </p:cTn>
                                        <p:tgtEl>
                                          <p:spTgt spid="56">
                                            <p:txEl>
                                              <p:pRg st="1" end="1"/>
                                            </p:txEl>
                                          </p:spTgt>
                                        </p:tgtEl>
                                        <p:attrNameLst>
                                          <p:attrName>style.visibility</p:attrName>
                                        </p:attrNameLst>
                                      </p:cBhvr>
                                      <p:to>
                                        <p:strVal val="visible"/>
                                      </p:to>
                                    </p:set>
                                    <p:animEffect transition="in" filter="fade">
                                      <p:cBhvr>
                                        <p:cTn id="37" dur="750"/>
                                        <p:tgtEl>
                                          <p:spTgt spid="56">
                                            <p:txEl>
                                              <p:pRg st="1" end="1"/>
                                            </p:txEl>
                                          </p:spTgt>
                                        </p:tgtEl>
                                      </p:cBhvr>
                                    </p:animEffect>
                                  </p:childTnLst>
                                </p:cTn>
                              </p:par>
                              <p:par>
                                <p:cTn id="38" presetID="10" presetClass="entr" presetSubtype="0" fill="hold" nodeType="withEffect">
                                  <p:stCondLst>
                                    <p:cond delay="500"/>
                                  </p:stCondLst>
                                  <p:childTnLst>
                                    <p:set>
                                      <p:cBhvr>
                                        <p:cTn id="39" dur="1" fill="hold">
                                          <p:stCondLst>
                                            <p:cond delay="0"/>
                                          </p:stCondLst>
                                        </p:cTn>
                                        <p:tgtEl>
                                          <p:spTgt spid="56">
                                            <p:txEl>
                                              <p:pRg st="2" end="2"/>
                                            </p:txEl>
                                          </p:spTgt>
                                        </p:tgtEl>
                                        <p:attrNameLst>
                                          <p:attrName>style.visibility</p:attrName>
                                        </p:attrNameLst>
                                      </p:cBhvr>
                                      <p:to>
                                        <p:strVal val="visible"/>
                                      </p:to>
                                    </p:set>
                                    <p:animEffect transition="in" filter="fade">
                                      <p:cBhvr>
                                        <p:cTn id="40" dur="750"/>
                                        <p:tgtEl>
                                          <p:spTgt spid="56">
                                            <p:txEl>
                                              <p:pRg st="2" end="2"/>
                                            </p:txEl>
                                          </p:spTgt>
                                        </p:tgtEl>
                                      </p:cBhvr>
                                    </p:animEffect>
                                  </p:childTnLst>
                                </p:cTn>
                              </p:par>
                              <p:par>
                                <p:cTn id="41" presetID="10" presetClass="entr" presetSubtype="0" fill="hold" nodeType="withEffect">
                                  <p:stCondLst>
                                    <p:cond delay="500"/>
                                  </p:stCondLst>
                                  <p:childTnLst>
                                    <p:set>
                                      <p:cBhvr>
                                        <p:cTn id="42" dur="1" fill="hold">
                                          <p:stCondLst>
                                            <p:cond delay="0"/>
                                          </p:stCondLst>
                                        </p:cTn>
                                        <p:tgtEl>
                                          <p:spTgt spid="56">
                                            <p:txEl>
                                              <p:pRg st="3" end="3"/>
                                            </p:txEl>
                                          </p:spTgt>
                                        </p:tgtEl>
                                        <p:attrNameLst>
                                          <p:attrName>style.visibility</p:attrName>
                                        </p:attrNameLst>
                                      </p:cBhvr>
                                      <p:to>
                                        <p:strVal val="visible"/>
                                      </p:to>
                                    </p:set>
                                    <p:animEffect transition="in" filter="fade">
                                      <p:cBhvr>
                                        <p:cTn id="43" dur="750"/>
                                        <p:tgtEl>
                                          <p:spTgt spid="56">
                                            <p:txEl>
                                              <p:pRg st="3" end="3"/>
                                            </p:txEl>
                                          </p:spTgt>
                                        </p:tgtEl>
                                      </p:cBhvr>
                                    </p:animEffect>
                                  </p:childTnLst>
                                </p:cTn>
                              </p:par>
                              <p:par>
                                <p:cTn id="44" presetID="10" presetClass="entr" presetSubtype="0" fill="hold" nodeType="withEffect">
                                  <p:stCondLst>
                                    <p:cond delay="1000"/>
                                  </p:stCondLst>
                                  <p:childTnLst>
                                    <p:set>
                                      <p:cBhvr>
                                        <p:cTn id="45" dur="1" fill="hold">
                                          <p:stCondLst>
                                            <p:cond delay="0"/>
                                          </p:stCondLst>
                                        </p:cTn>
                                        <p:tgtEl>
                                          <p:spTgt spid="56">
                                            <p:txEl>
                                              <p:pRg st="4" end="4"/>
                                            </p:txEl>
                                          </p:spTgt>
                                        </p:tgtEl>
                                        <p:attrNameLst>
                                          <p:attrName>style.visibility</p:attrName>
                                        </p:attrNameLst>
                                      </p:cBhvr>
                                      <p:to>
                                        <p:strVal val="visible"/>
                                      </p:to>
                                    </p:set>
                                    <p:animEffect transition="in" filter="fade">
                                      <p:cBhvr>
                                        <p:cTn id="46" dur="750"/>
                                        <p:tgtEl>
                                          <p:spTgt spid="56">
                                            <p:txEl>
                                              <p:pRg st="4" end="4"/>
                                            </p:txEl>
                                          </p:spTgt>
                                        </p:tgtEl>
                                      </p:cBhvr>
                                    </p:animEffect>
                                  </p:childTnLst>
                                </p:cTn>
                              </p:par>
                              <p:par>
                                <p:cTn id="47" presetID="10" presetClass="entr" presetSubtype="0" fill="hold" nodeType="withEffect">
                                  <p:stCondLst>
                                    <p:cond delay="1250"/>
                                  </p:stCondLst>
                                  <p:childTnLst>
                                    <p:set>
                                      <p:cBhvr>
                                        <p:cTn id="48" dur="1" fill="hold">
                                          <p:stCondLst>
                                            <p:cond delay="0"/>
                                          </p:stCondLst>
                                        </p:cTn>
                                        <p:tgtEl>
                                          <p:spTgt spid="56">
                                            <p:txEl>
                                              <p:pRg st="5" end="5"/>
                                            </p:txEl>
                                          </p:spTgt>
                                        </p:tgtEl>
                                        <p:attrNameLst>
                                          <p:attrName>style.visibility</p:attrName>
                                        </p:attrNameLst>
                                      </p:cBhvr>
                                      <p:to>
                                        <p:strVal val="visible"/>
                                      </p:to>
                                    </p:set>
                                    <p:animEffect transition="in" filter="fade">
                                      <p:cBhvr>
                                        <p:cTn id="49" dur="750"/>
                                        <p:tgtEl>
                                          <p:spTgt spid="56">
                                            <p:txEl>
                                              <p:pRg st="5" end="5"/>
                                            </p:txEl>
                                          </p:spTgt>
                                        </p:tgtEl>
                                      </p:cBhvr>
                                    </p:animEffect>
                                  </p:childTnLst>
                                </p:cTn>
                              </p:par>
                              <p:par>
                                <p:cTn id="50" presetID="10" presetClass="entr" presetSubtype="0" fill="hold" nodeType="withEffect">
                                  <p:stCondLst>
                                    <p:cond delay="1500"/>
                                  </p:stCondLst>
                                  <p:childTnLst>
                                    <p:set>
                                      <p:cBhvr>
                                        <p:cTn id="51" dur="1" fill="hold">
                                          <p:stCondLst>
                                            <p:cond delay="0"/>
                                          </p:stCondLst>
                                        </p:cTn>
                                        <p:tgtEl>
                                          <p:spTgt spid="56">
                                            <p:txEl>
                                              <p:pRg st="6" end="6"/>
                                            </p:txEl>
                                          </p:spTgt>
                                        </p:tgtEl>
                                        <p:attrNameLst>
                                          <p:attrName>style.visibility</p:attrName>
                                        </p:attrNameLst>
                                      </p:cBhvr>
                                      <p:to>
                                        <p:strVal val="visible"/>
                                      </p:to>
                                    </p:set>
                                    <p:animEffect transition="in" filter="fade">
                                      <p:cBhvr>
                                        <p:cTn id="52" dur="750"/>
                                        <p:tgtEl>
                                          <p:spTgt spid="56">
                                            <p:txEl>
                                              <p:pRg st="6" end="6"/>
                                            </p:txEl>
                                          </p:spTgt>
                                        </p:tgtEl>
                                      </p:cBhvr>
                                    </p:animEffect>
                                  </p:childTnLst>
                                </p:cTn>
                              </p:par>
                              <p:par>
                                <p:cTn id="53" presetID="10" presetClass="entr" presetSubtype="0" fill="hold" nodeType="withEffect">
                                  <p:stCondLst>
                                    <p:cond delay="1750"/>
                                  </p:stCondLst>
                                  <p:childTnLst>
                                    <p:set>
                                      <p:cBhvr>
                                        <p:cTn id="54" dur="1" fill="hold">
                                          <p:stCondLst>
                                            <p:cond delay="0"/>
                                          </p:stCondLst>
                                        </p:cTn>
                                        <p:tgtEl>
                                          <p:spTgt spid="56">
                                            <p:txEl>
                                              <p:pRg st="7" end="7"/>
                                            </p:txEl>
                                          </p:spTgt>
                                        </p:tgtEl>
                                        <p:attrNameLst>
                                          <p:attrName>style.visibility</p:attrName>
                                        </p:attrNameLst>
                                      </p:cBhvr>
                                      <p:to>
                                        <p:strVal val="visible"/>
                                      </p:to>
                                    </p:set>
                                    <p:animEffect transition="in" filter="fade">
                                      <p:cBhvr>
                                        <p:cTn id="55" dur="750"/>
                                        <p:tgtEl>
                                          <p:spTgt spid="56">
                                            <p:txEl>
                                              <p:pRg st="7" end="7"/>
                                            </p:txEl>
                                          </p:spTgt>
                                        </p:tgtEl>
                                      </p:cBhvr>
                                    </p:animEffect>
                                  </p:childTnLst>
                                </p:cTn>
                              </p:par>
                              <p:par>
                                <p:cTn id="56" presetID="10" presetClass="entr" presetSubtype="0" fill="hold" nodeType="withEffect">
                                  <p:stCondLst>
                                    <p:cond delay="2000"/>
                                  </p:stCondLst>
                                  <p:childTnLst>
                                    <p:set>
                                      <p:cBhvr>
                                        <p:cTn id="57" dur="1" fill="hold">
                                          <p:stCondLst>
                                            <p:cond delay="0"/>
                                          </p:stCondLst>
                                        </p:cTn>
                                        <p:tgtEl>
                                          <p:spTgt spid="56">
                                            <p:txEl>
                                              <p:pRg st="8" end="8"/>
                                            </p:txEl>
                                          </p:spTgt>
                                        </p:tgtEl>
                                        <p:attrNameLst>
                                          <p:attrName>style.visibility</p:attrName>
                                        </p:attrNameLst>
                                      </p:cBhvr>
                                      <p:to>
                                        <p:strVal val="visible"/>
                                      </p:to>
                                    </p:set>
                                    <p:animEffect transition="in" filter="fade">
                                      <p:cBhvr>
                                        <p:cTn id="58" dur="750"/>
                                        <p:tgtEl>
                                          <p:spTgt spid="56">
                                            <p:txEl>
                                              <p:pRg st="8" end="8"/>
                                            </p:txEl>
                                          </p:spTgt>
                                        </p:tgtEl>
                                      </p:cBhvr>
                                    </p:animEffect>
                                  </p:childTnLst>
                                </p:cTn>
                              </p:par>
                              <p:par>
                                <p:cTn id="59" presetID="10" presetClass="entr" presetSubtype="0" fill="hold" nodeType="withEffect">
                                  <p:stCondLst>
                                    <p:cond delay="2250"/>
                                  </p:stCondLst>
                                  <p:childTnLst>
                                    <p:set>
                                      <p:cBhvr>
                                        <p:cTn id="60" dur="1" fill="hold">
                                          <p:stCondLst>
                                            <p:cond delay="0"/>
                                          </p:stCondLst>
                                        </p:cTn>
                                        <p:tgtEl>
                                          <p:spTgt spid="56">
                                            <p:txEl>
                                              <p:pRg st="9" end="9"/>
                                            </p:txEl>
                                          </p:spTgt>
                                        </p:tgtEl>
                                        <p:attrNameLst>
                                          <p:attrName>style.visibility</p:attrName>
                                        </p:attrNameLst>
                                      </p:cBhvr>
                                      <p:to>
                                        <p:strVal val="visible"/>
                                      </p:to>
                                    </p:set>
                                    <p:animEffect transition="in" filter="fade">
                                      <p:cBhvr>
                                        <p:cTn id="61" dur="750"/>
                                        <p:tgtEl>
                                          <p:spTgt spid="56">
                                            <p:txEl>
                                              <p:pRg st="9" end="9"/>
                                            </p:txEl>
                                          </p:spTgt>
                                        </p:tgtEl>
                                      </p:cBhvr>
                                    </p:animEffect>
                                  </p:childTnLst>
                                </p:cTn>
                              </p:par>
                              <p:par>
                                <p:cTn id="62" presetID="10" presetClass="entr" presetSubtype="0" fill="hold" nodeType="withEffect">
                                  <p:stCondLst>
                                    <p:cond delay="2750"/>
                                  </p:stCondLst>
                                  <p:childTnLst>
                                    <p:set>
                                      <p:cBhvr>
                                        <p:cTn id="63" dur="1" fill="hold">
                                          <p:stCondLst>
                                            <p:cond delay="0"/>
                                          </p:stCondLst>
                                        </p:cTn>
                                        <p:tgtEl>
                                          <p:spTgt spid="56">
                                            <p:txEl>
                                              <p:pRg st="11" end="11"/>
                                            </p:txEl>
                                          </p:spTgt>
                                        </p:tgtEl>
                                        <p:attrNameLst>
                                          <p:attrName>style.visibility</p:attrName>
                                        </p:attrNameLst>
                                      </p:cBhvr>
                                      <p:to>
                                        <p:strVal val="visible"/>
                                      </p:to>
                                    </p:set>
                                    <p:animEffect transition="in" filter="fade">
                                      <p:cBhvr>
                                        <p:cTn id="64" dur="750"/>
                                        <p:tgtEl>
                                          <p:spTgt spid="56">
                                            <p:txEl>
                                              <p:pRg st="11" end="11"/>
                                            </p:txEl>
                                          </p:spTgt>
                                        </p:tgtEl>
                                      </p:cBhvr>
                                    </p:animEffect>
                                  </p:childTnLst>
                                </p:cTn>
                              </p:par>
                              <p:par>
                                <p:cTn id="65" presetID="10" presetClass="entr" presetSubtype="0" fill="hold" nodeType="withEffect">
                                  <p:stCondLst>
                                    <p:cond delay="2750"/>
                                  </p:stCondLst>
                                  <p:childTnLst>
                                    <p:set>
                                      <p:cBhvr>
                                        <p:cTn id="66" dur="1" fill="hold">
                                          <p:stCondLst>
                                            <p:cond delay="0"/>
                                          </p:stCondLst>
                                        </p:cTn>
                                        <p:tgtEl>
                                          <p:spTgt spid="56">
                                            <p:txEl>
                                              <p:pRg st="10" end="10"/>
                                            </p:txEl>
                                          </p:spTgt>
                                        </p:tgtEl>
                                        <p:attrNameLst>
                                          <p:attrName>style.visibility</p:attrName>
                                        </p:attrNameLst>
                                      </p:cBhvr>
                                      <p:to>
                                        <p:strVal val="visible"/>
                                      </p:to>
                                    </p:set>
                                    <p:animEffect transition="in" filter="fade">
                                      <p:cBhvr>
                                        <p:cTn id="67" dur="750"/>
                                        <p:tgtEl>
                                          <p:spTgt spid="56">
                                            <p:txEl>
                                              <p:pRg st="10" end="10"/>
                                            </p:txEl>
                                          </p:spTgt>
                                        </p:tgtEl>
                                      </p:cBhvr>
                                    </p:animEffect>
                                  </p:childTnLst>
                                </p:cTn>
                              </p:par>
                              <p:par>
                                <p:cTn id="68" presetID="10" presetClass="entr" presetSubtype="0" fill="hold" nodeType="withEffect">
                                  <p:stCondLst>
                                    <p:cond delay="3000"/>
                                  </p:stCondLst>
                                  <p:childTnLst>
                                    <p:set>
                                      <p:cBhvr>
                                        <p:cTn id="69" dur="1" fill="hold">
                                          <p:stCondLst>
                                            <p:cond delay="0"/>
                                          </p:stCondLst>
                                        </p:cTn>
                                        <p:tgtEl>
                                          <p:spTgt spid="56">
                                            <p:txEl>
                                              <p:pRg st="12" end="12"/>
                                            </p:txEl>
                                          </p:spTgt>
                                        </p:tgtEl>
                                        <p:attrNameLst>
                                          <p:attrName>style.visibility</p:attrName>
                                        </p:attrNameLst>
                                      </p:cBhvr>
                                      <p:to>
                                        <p:strVal val="visible"/>
                                      </p:to>
                                    </p:set>
                                    <p:animEffect transition="in" filter="fade">
                                      <p:cBhvr>
                                        <p:cTn id="70" dur="750"/>
                                        <p:tgtEl>
                                          <p:spTgt spid="56">
                                            <p:txEl>
                                              <p:pRg st="12" end="12"/>
                                            </p:txEl>
                                          </p:spTgt>
                                        </p:tgtEl>
                                      </p:cBhvr>
                                    </p:animEffect>
                                  </p:childTnLst>
                                </p:cTn>
                              </p:par>
                              <p:par>
                                <p:cTn id="71" presetID="10" presetClass="entr" presetSubtype="0" fill="hold" nodeType="withEffect">
                                  <p:stCondLst>
                                    <p:cond delay="3250"/>
                                  </p:stCondLst>
                                  <p:childTnLst>
                                    <p:set>
                                      <p:cBhvr>
                                        <p:cTn id="72" dur="1" fill="hold">
                                          <p:stCondLst>
                                            <p:cond delay="0"/>
                                          </p:stCondLst>
                                        </p:cTn>
                                        <p:tgtEl>
                                          <p:spTgt spid="56">
                                            <p:txEl>
                                              <p:pRg st="13" end="13"/>
                                            </p:txEl>
                                          </p:spTgt>
                                        </p:tgtEl>
                                        <p:attrNameLst>
                                          <p:attrName>style.visibility</p:attrName>
                                        </p:attrNameLst>
                                      </p:cBhvr>
                                      <p:to>
                                        <p:strVal val="visible"/>
                                      </p:to>
                                    </p:set>
                                    <p:animEffect transition="in" filter="fade">
                                      <p:cBhvr>
                                        <p:cTn id="73" dur="750"/>
                                        <p:tgtEl>
                                          <p:spTgt spid="56">
                                            <p:txEl>
                                              <p:pRg st="13" end="13"/>
                                            </p:txEl>
                                          </p:spTgt>
                                        </p:tgtEl>
                                      </p:cBhvr>
                                    </p:animEffect>
                                  </p:childTnLst>
                                </p:cTn>
                              </p:par>
                              <p:par>
                                <p:cTn id="74" presetID="10" presetClass="entr" presetSubtype="0" fill="hold" nodeType="withEffect">
                                  <p:stCondLst>
                                    <p:cond delay="3500"/>
                                  </p:stCondLst>
                                  <p:childTnLst>
                                    <p:set>
                                      <p:cBhvr>
                                        <p:cTn id="75" dur="1" fill="hold">
                                          <p:stCondLst>
                                            <p:cond delay="0"/>
                                          </p:stCondLst>
                                        </p:cTn>
                                        <p:tgtEl>
                                          <p:spTgt spid="56">
                                            <p:txEl>
                                              <p:pRg st="14" end="14"/>
                                            </p:txEl>
                                          </p:spTgt>
                                        </p:tgtEl>
                                        <p:attrNameLst>
                                          <p:attrName>style.visibility</p:attrName>
                                        </p:attrNameLst>
                                      </p:cBhvr>
                                      <p:to>
                                        <p:strVal val="visible"/>
                                      </p:to>
                                    </p:set>
                                    <p:animEffect transition="in" filter="fade">
                                      <p:cBhvr>
                                        <p:cTn id="76" dur="750"/>
                                        <p:tgtEl>
                                          <p:spTgt spid="56">
                                            <p:txEl>
                                              <p:pRg st="14" end="14"/>
                                            </p:txEl>
                                          </p:spTgt>
                                        </p:tgtEl>
                                      </p:cBhvr>
                                    </p:animEffect>
                                  </p:childTnLst>
                                </p:cTn>
                              </p:par>
                              <p:par>
                                <p:cTn id="77" presetID="10" presetClass="entr" presetSubtype="0" fill="hold" nodeType="withEffect">
                                  <p:stCondLst>
                                    <p:cond delay="3750"/>
                                  </p:stCondLst>
                                  <p:childTnLst>
                                    <p:set>
                                      <p:cBhvr>
                                        <p:cTn id="78" dur="1" fill="hold">
                                          <p:stCondLst>
                                            <p:cond delay="0"/>
                                          </p:stCondLst>
                                        </p:cTn>
                                        <p:tgtEl>
                                          <p:spTgt spid="56">
                                            <p:txEl>
                                              <p:pRg st="15" end="15"/>
                                            </p:txEl>
                                          </p:spTgt>
                                        </p:tgtEl>
                                        <p:attrNameLst>
                                          <p:attrName>style.visibility</p:attrName>
                                        </p:attrNameLst>
                                      </p:cBhvr>
                                      <p:to>
                                        <p:strVal val="visible"/>
                                      </p:to>
                                    </p:set>
                                    <p:animEffect transition="in" filter="fade">
                                      <p:cBhvr>
                                        <p:cTn id="79" dur="750"/>
                                        <p:tgtEl>
                                          <p:spTgt spid="56">
                                            <p:txEl>
                                              <p:pRg st="15" end="15"/>
                                            </p:txEl>
                                          </p:spTgt>
                                        </p:tgtEl>
                                      </p:cBhvr>
                                    </p:animEffect>
                                  </p:childTnLst>
                                </p:cTn>
                              </p:par>
                              <p:par>
                                <p:cTn id="80" presetID="2" presetClass="entr" presetSubtype="2" decel="100000" fill="hold" nodeType="withEffect">
                                  <p:stCondLst>
                                    <p:cond delay="425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1000" fill="hold"/>
                                        <p:tgtEl>
                                          <p:spTgt spid="2"/>
                                        </p:tgtEl>
                                        <p:attrNameLst>
                                          <p:attrName>ppt_x</p:attrName>
                                        </p:attrNameLst>
                                      </p:cBhvr>
                                      <p:tavLst>
                                        <p:tav tm="0">
                                          <p:val>
                                            <p:strVal val="1+#ppt_w/2"/>
                                          </p:val>
                                        </p:tav>
                                        <p:tav tm="100000">
                                          <p:val>
                                            <p:strVal val="#ppt_x"/>
                                          </p:val>
                                        </p:tav>
                                      </p:tavLst>
                                    </p:anim>
                                    <p:anim calcmode="lin" valueType="num">
                                      <p:cBhvr additive="base">
                                        <p:cTn id="83"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 grpId="0" animBg="1"/>
      <p:bldP spid="4" grpId="1" animBg="1"/>
      <p:bldP spid="4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67615" y="5959367"/>
            <a:ext cx="10755853" cy="606312"/>
          </a:xfrm>
          <a:prstGeom prst="rect">
            <a:avLst/>
          </a:prstGeom>
          <a:noFill/>
          <a:ln w="12700">
            <a:noFill/>
            <a:miter lim="800000"/>
            <a:headEnd type="none" w="sm" len="sm"/>
            <a:tailEnd type="none" w="sm" len="sm"/>
          </a:ln>
          <a:effectLst/>
        </p:spPr>
        <p:txBody>
          <a:bodyPr vert="horz" wrap="square" lIns="179101" tIns="143281" rIns="179101" bIns="143281" numCol="1" anchor="t" anchorCtr="0" compatLnSpc="1">
            <a:prstTxWarp prst="textNoShape">
              <a:avLst/>
            </a:prstTxWarp>
            <a:spAutoFit/>
          </a:bodyPr>
          <a:lstStyle/>
          <a:p>
            <a:pPr defTabSz="913038" eaLnBrk="0" hangingPunct="0"/>
            <a:r>
              <a:rPr lang="en-US" sz="686" dirty="0">
                <a:gradFill>
                  <a:gsLst>
                    <a:gs pos="0">
                      <a:srgbClr val="FFFFFF"/>
                    </a:gs>
                    <a:gs pos="100000">
                      <a:srgbClr val="FFFFFF"/>
                    </a:gs>
                  </a:gsLst>
                  <a:lin ang="5400000" scaled="0"/>
                </a:gradFill>
                <a:cs typeface="Segoe UI" pitchFamily="34" charset="0"/>
              </a:rPr>
              <a:t>© 2013 Microsoft Corporation. All rights reserved. Microsoft, Windows, Windows Vista and other product names are or may be registered trademarks and/or trademarks in the U.S. and/or other countries.</a:t>
            </a:r>
          </a:p>
          <a:p>
            <a:pPr defTabSz="913038"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0085" y="3083800"/>
            <a:ext cx="3223021" cy="690417"/>
          </a:xfrm>
          <a:prstGeom prst="rect">
            <a:avLst/>
          </a:prstGeom>
        </p:spPr>
      </p:pic>
    </p:spTree>
    <p:extLst>
      <p:ext uri="{BB962C8B-B14F-4D97-AF65-F5344CB8AC3E}">
        <p14:creationId xmlns:p14="http://schemas.microsoft.com/office/powerpoint/2010/main" val="4244491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t>
            </a:r>
            <a:r>
              <a:rPr lang="en-US" dirty="0"/>
              <a:t>Delivery Network (CDN)</a:t>
            </a:r>
          </a:p>
        </p:txBody>
      </p:sp>
      <p:sp>
        <p:nvSpPr>
          <p:cNvPr id="3" name="Content Placeholder 2"/>
          <p:cNvSpPr>
            <a:spLocks noGrp="1"/>
          </p:cNvSpPr>
          <p:nvPr>
            <p:ph type="body" sz="quarter" idx="10"/>
          </p:nvPr>
        </p:nvSpPr>
        <p:spPr/>
        <p:txBody>
          <a:bodyPr/>
          <a:lstStyle/>
          <a:p>
            <a:r>
              <a:rPr lang="en-US" dirty="0">
                <a:solidFill>
                  <a:schemeClr val="accent2">
                    <a:alpha val="99000"/>
                  </a:schemeClr>
                </a:solidFill>
              </a:rPr>
              <a:t>High-bandwidth global blob content delivery</a:t>
            </a:r>
          </a:p>
          <a:p>
            <a:pPr lvl="1"/>
            <a:r>
              <a:rPr lang="en-US" sz="2400" spc="-51" dirty="0"/>
              <a:t>24 locations globally (US, Europe, Asia, Australia and South America), and </a:t>
            </a:r>
            <a:r>
              <a:rPr lang="en-US" sz="2400" spc="-51" dirty="0" smtClean="0"/>
              <a:t>growing</a:t>
            </a:r>
          </a:p>
          <a:p>
            <a:pPr lvl="1"/>
            <a:endParaRPr lang="en-US" sz="1200" spc="-51" dirty="0"/>
          </a:p>
          <a:p>
            <a:pPr lvl="1"/>
            <a:r>
              <a:rPr lang="en-US" sz="2400" spc="-51" dirty="0"/>
              <a:t>Same experience for users no matter how far they are from the geo-location where the storage account is </a:t>
            </a:r>
            <a:r>
              <a:rPr lang="en-US" sz="2400" spc="-51" dirty="0" smtClean="0"/>
              <a:t>hosted</a:t>
            </a:r>
          </a:p>
          <a:p>
            <a:pPr lvl="1"/>
            <a:endParaRPr lang="en-US" sz="2400" spc="-51" dirty="0"/>
          </a:p>
          <a:p>
            <a:r>
              <a:rPr lang="en-US" dirty="0">
                <a:solidFill>
                  <a:schemeClr val="accent2">
                    <a:alpha val="99000"/>
                  </a:schemeClr>
                </a:solidFill>
              </a:rPr>
              <a:t>Blob service URL </a:t>
            </a:r>
            <a:r>
              <a:rPr lang="en-US" dirty="0" smtClean="0">
                <a:solidFill>
                  <a:schemeClr val="accent2">
                    <a:alpha val="99000"/>
                  </a:schemeClr>
                </a:solidFill>
              </a:rPr>
              <a:t>vs. </a:t>
            </a:r>
            <a:r>
              <a:rPr lang="en-US" dirty="0">
                <a:solidFill>
                  <a:schemeClr val="accent2">
                    <a:alpha val="99000"/>
                  </a:schemeClr>
                </a:solidFill>
              </a:rPr>
              <a:t>CDN URL:</a:t>
            </a:r>
          </a:p>
          <a:p>
            <a:pPr lvl="1"/>
            <a:r>
              <a:rPr lang="en-US" sz="2400" spc="-51" dirty="0"/>
              <a:t>Windows Azure Blob URL: </a:t>
            </a:r>
            <a:r>
              <a:rPr lang="en-US" sz="2400" spc="-51" dirty="0">
                <a:hlinkClick r:id="rId3"/>
              </a:rPr>
              <a:t>http://images.blob.core.windows.net</a:t>
            </a:r>
            <a:r>
              <a:rPr lang="en-US" sz="2400" spc="-51" dirty="0" smtClean="0">
                <a:hlinkClick r:id="rId3"/>
              </a:rPr>
              <a:t>/</a:t>
            </a:r>
            <a:endParaRPr lang="en-US" sz="2400" spc="-51" dirty="0" smtClean="0"/>
          </a:p>
          <a:p>
            <a:pPr lvl="1"/>
            <a:endParaRPr lang="en-US" sz="1200" spc="-51" dirty="0"/>
          </a:p>
          <a:p>
            <a:pPr lvl="1"/>
            <a:r>
              <a:rPr lang="en-US" sz="2400" spc="-51" dirty="0"/>
              <a:t>Windows Azure CDN URL: </a:t>
            </a:r>
            <a:r>
              <a:rPr lang="en-US" sz="2400" spc="-51" dirty="0">
                <a:hlinkClick r:id="rId4"/>
              </a:rPr>
              <a:t>http://&lt;id&gt;.vo.msecnd.net/ </a:t>
            </a:r>
            <a:endParaRPr lang="en-US" sz="2400" spc="-51" dirty="0" smtClean="0"/>
          </a:p>
          <a:p>
            <a:pPr lvl="1"/>
            <a:endParaRPr lang="en-US" sz="1200" spc="-51" dirty="0"/>
          </a:p>
          <a:p>
            <a:pPr lvl="1"/>
            <a:r>
              <a:rPr lang="en-US" sz="2400" spc="-51" dirty="0"/>
              <a:t>Custom Domain Name for CDN: </a:t>
            </a:r>
            <a:r>
              <a:rPr lang="en-US" sz="2400" spc="-51" dirty="0">
                <a:hlinkClick r:id="rId4"/>
              </a:rPr>
              <a:t>http://cdn.contoso.com/ </a:t>
            </a:r>
            <a:endParaRPr lang="en-US" sz="2400" spc="-51" dirty="0"/>
          </a:p>
        </p:txBody>
      </p:sp>
    </p:spTree>
    <p:extLst>
      <p:ext uri="{BB962C8B-B14F-4D97-AF65-F5344CB8AC3E}">
        <p14:creationId xmlns:p14="http://schemas.microsoft.com/office/powerpoint/2010/main" val="648046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
          <p:cNvSpPr>
            <a:spLocks/>
          </p:cNvSpPr>
          <p:nvPr/>
        </p:nvSpPr>
        <p:spPr bwMode="auto">
          <a:xfrm>
            <a:off x="6462275" y="1807779"/>
            <a:ext cx="3817592" cy="255872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82" name="Freeform 6"/>
          <p:cNvSpPr>
            <a:spLocks/>
          </p:cNvSpPr>
          <p:nvPr/>
        </p:nvSpPr>
        <p:spPr bwMode="auto">
          <a:xfrm>
            <a:off x="6683742" y="4430633"/>
            <a:ext cx="3275804" cy="219559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59" name="Rectangle 58"/>
          <p:cNvSpPr/>
          <p:nvPr/>
        </p:nvSpPr>
        <p:spPr bwMode="auto">
          <a:xfrm>
            <a:off x="7206836" y="5243465"/>
            <a:ext cx="658586" cy="201168"/>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sp>
        <p:nvSpPr>
          <p:cNvPr id="5" name="Title 4"/>
          <p:cNvSpPr>
            <a:spLocks noGrp="1"/>
          </p:cNvSpPr>
          <p:nvPr>
            <p:ph type="title"/>
          </p:nvPr>
        </p:nvSpPr>
        <p:spPr/>
        <p:txBody>
          <a:bodyPr/>
          <a:lstStyle/>
          <a:p>
            <a:r>
              <a:rPr lang="en-US" smtClean="0"/>
              <a:t>Windows Azure CDN</a:t>
            </a:r>
            <a:endParaRPr lang="en-US" dirty="0"/>
          </a:p>
        </p:txBody>
      </p:sp>
      <p:sp>
        <p:nvSpPr>
          <p:cNvPr id="39" name="Text Placeholder 4"/>
          <p:cNvSpPr txBox="1">
            <a:spLocks/>
          </p:cNvSpPr>
          <p:nvPr/>
        </p:nvSpPr>
        <p:spPr>
          <a:xfrm>
            <a:off x="499426" y="2928747"/>
            <a:ext cx="5575301" cy="1559634"/>
          </a:xfrm>
          <a:prstGeom prst="rect">
            <a:avLst/>
          </a:prstGeom>
        </p:spPr>
        <p:txBody>
          <a:bodyPr vert="horz" wrap="square" lIns="0" tIns="0" rIns="0" bIns="0" rtlCol="0">
            <a:normAutofit/>
          </a:bodyPr>
          <a:lstStyle>
            <a:lvl1pPr marL="533307" indent="-533307" algn="l" defTabSz="1218937"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effectLst/>
                <a:latin typeface="+mn-lt"/>
                <a:ea typeface="+mn-ea"/>
                <a:cs typeface="+mn-cs"/>
              </a:defRPr>
            </a:lvl1pPr>
            <a:lvl2pPr marL="994659" indent="-461353" algn="l" defTabSz="1218937"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effectLst/>
                <a:latin typeface="+mn-lt"/>
                <a:ea typeface="+mn-ea"/>
                <a:cs typeface="+mn-cs"/>
              </a:defRPr>
            </a:lvl2pPr>
            <a:lvl3pPr marL="1443314" indent="-448655" algn="l" defTabSz="1218937"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effectLst/>
                <a:latin typeface="+mn-lt"/>
                <a:ea typeface="+mn-ea"/>
                <a:cs typeface="+mn-cs"/>
              </a:defRPr>
            </a:lvl3pPr>
            <a:lvl4pPr marL="1832713" indent="-389399"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4pPr>
            <a:lvl5pPr marL="2213646" indent="-380933" algn="l" defTabSz="1218937"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effectLst/>
                <a:latin typeface="+mn-lt"/>
                <a:ea typeface="+mn-ea"/>
                <a:cs typeface="+mn-cs"/>
              </a:defRPr>
            </a:lvl5pPr>
            <a:lvl6pPr marL="3352079"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8"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1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8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defRPr/>
            </a:pPr>
            <a:r>
              <a:rPr lang="en-US" sz="4000" spc="-100" dirty="0">
                <a:solidFill>
                  <a:schemeClr val="accent2">
                    <a:alpha val="99000"/>
                  </a:schemeClr>
                </a:solidFill>
                <a:latin typeface="Segoe UI Light" pitchFamily="34" charset="0"/>
              </a:rPr>
              <a:t>To Enable CDN:</a:t>
            </a:r>
          </a:p>
          <a:p>
            <a:pPr marL="53975" indent="0">
              <a:buNone/>
              <a:defRPr/>
            </a:pPr>
            <a:r>
              <a:rPr lang="en-US" sz="2400" spc="-51" dirty="0">
                <a:gradFill>
                  <a:gsLst>
                    <a:gs pos="0">
                      <a:srgbClr val="595959"/>
                    </a:gs>
                    <a:gs pos="86000">
                      <a:srgbClr val="595959"/>
                    </a:gs>
                  </a:gsLst>
                  <a:lin ang="5400000" scaled="0"/>
                </a:gradFill>
              </a:rPr>
              <a:t>Register for CDN via </a:t>
            </a:r>
            <a:r>
              <a:rPr lang="en-US" sz="2400" spc="-51" dirty="0" smtClean="0">
                <a:gradFill>
                  <a:gsLst>
                    <a:gs pos="0">
                      <a:srgbClr val="595959"/>
                    </a:gs>
                    <a:gs pos="86000">
                      <a:srgbClr val="595959"/>
                    </a:gs>
                  </a:gsLst>
                  <a:lin ang="5400000" scaled="0"/>
                </a:gradFill>
              </a:rPr>
              <a:t>Management </a:t>
            </a:r>
            <a:r>
              <a:rPr lang="en-US" sz="2400" spc="-51" dirty="0">
                <a:gradFill>
                  <a:gsLst>
                    <a:gs pos="0">
                      <a:srgbClr val="595959"/>
                    </a:gs>
                    <a:gs pos="86000">
                      <a:srgbClr val="595959"/>
                    </a:gs>
                  </a:gsLst>
                  <a:lin ang="5400000" scaled="0"/>
                </a:gradFill>
              </a:rPr>
              <a:t>Portal</a:t>
            </a:r>
          </a:p>
          <a:p>
            <a:pPr marL="53975" indent="0">
              <a:buNone/>
              <a:defRPr/>
            </a:pPr>
            <a:r>
              <a:rPr lang="en-US" sz="2400" spc="-51" dirty="0">
                <a:gradFill>
                  <a:gsLst>
                    <a:gs pos="0">
                      <a:srgbClr val="595959"/>
                    </a:gs>
                    <a:gs pos="86000">
                      <a:srgbClr val="595959"/>
                    </a:gs>
                  </a:gsLst>
                  <a:lin ang="5400000" scaled="0"/>
                </a:gradFill>
              </a:rPr>
              <a:t>Set container images to public</a:t>
            </a:r>
          </a:p>
        </p:txBody>
      </p:sp>
      <p:sp>
        <p:nvSpPr>
          <p:cNvPr id="41" name="Rectangle 40"/>
          <p:cNvSpPr/>
          <p:nvPr/>
        </p:nvSpPr>
        <p:spPr bwMode="auto">
          <a:xfrm>
            <a:off x="7188622" y="5215696"/>
            <a:ext cx="1146085" cy="3398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600" dirty="0">
                <a:solidFill>
                  <a:schemeClr val="bg1">
                    <a:alpha val="99000"/>
                  </a:schemeClr>
                </a:solidFill>
              </a:rPr>
              <a:t>pic1.jpg</a:t>
            </a:r>
            <a:endParaRPr lang="en-US" sz="1800" dirty="0">
              <a:solidFill>
                <a:schemeClr val="bg1">
                  <a:alpha val="99000"/>
                </a:schemeClr>
              </a:solidFill>
            </a:endParaRPr>
          </a:p>
        </p:txBody>
      </p:sp>
      <p:cxnSp>
        <p:nvCxnSpPr>
          <p:cNvPr id="49" name="Straight Arrow Connector 48"/>
          <p:cNvCxnSpPr/>
          <p:nvPr/>
        </p:nvCxnSpPr>
        <p:spPr>
          <a:xfrm>
            <a:off x="6978869" y="1797269"/>
            <a:ext cx="55344" cy="48873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0" name="TextBox 49"/>
          <p:cNvSpPr txBox="1"/>
          <p:nvPr/>
        </p:nvSpPr>
        <p:spPr>
          <a:xfrm>
            <a:off x="7374179" y="926049"/>
            <a:ext cx="3782767" cy="640175"/>
          </a:xfrm>
          <a:prstGeom prst="rect">
            <a:avLst/>
          </a:prstGeom>
          <a:noFill/>
        </p:spPr>
        <p:txBody>
          <a:bodyPr wrap="none" lIns="0" tIns="0" rIns="0" bIns="0" rtlCol="0">
            <a:spAutoFit/>
          </a:bodyPr>
          <a:lstStyle/>
          <a:p>
            <a:r>
              <a:rPr lang="en-US" dirty="0" smtClean="0">
                <a:solidFill>
                  <a:srgbClr val="595959">
                    <a:alpha val="99000"/>
                  </a:srgbClr>
                </a:solidFill>
              </a:rPr>
              <a:t>GET</a:t>
            </a:r>
          </a:p>
          <a:p>
            <a:pPr defTabSz="1218937">
              <a:lnSpc>
                <a:spcPct val="90000"/>
              </a:lnSpc>
              <a:spcBef>
                <a:spcPct val="20000"/>
              </a:spcBef>
              <a:buSzPct val="90000"/>
              <a:defRPr/>
            </a:pPr>
            <a:r>
              <a:rPr lang="en-US" sz="1600" spc="-51" dirty="0">
                <a:solidFill>
                  <a:srgbClr val="595959">
                    <a:alpha val="99000"/>
                  </a:srgbClr>
                </a:solidFill>
              </a:rPr>
              <a:t>http://guid01.vo.msecnd.net/images/pic.1jpg</a:t>
            </a:r>
          </a:p>
        </p:txBody>
      </p:sp>
      <p:sp>
        <p:nvSpPr>
          <p:cNvPr id="51" name="TextBox 50"/>
          <p:cNvSpPr txBox="1"/>
          <p:nvPr/>
        </p:nvSpPr>
        <p:spPr>
          <a:xfrm>
            <a:off x="6784182" y="5794909"/>
            <a:ext cx="3174205" cy="153888"/>
          </a:xfrm>
          <a:prstGeom prst="rect">
            <a:avLst/>
          </a:prstGeom>
          <a:noFill/>
        </p:spPr>
        <p:txBody>
          <a:bodyPr wrap="square" lIns="0" tIns="0" rIns="0" bIns="0" rtlCol="0">
            <a:spAutoFit/>
          </a:bodyPr>
          <a:lstStyle/>
          <a:p>
            <a:r>
              <a:rPr lang="en-US" sz="1000" b="1" dirty="0">
                <a:solidFill>
                  <a:srgbClr val="595959">
                    <a:alpha val="99000"/>
                  </a:srgbClr>
                </a:solidFill>
              </a:rPr>
              <a:t>http://sally.blob.core.windows.net/images/pic1.jpg</a:t>
            </a:r>
          </a:p>
        </p:txBody>
      </p:sp>
      <p:sp>
        <p:nvSpPr>
          <p:cNvPr id="52" name="TextBox 51"/>
          <p:cNvSpPr txBox="1"/>
          <p:nvPr/>
        </p:nvSpPr>
        <p:spPr>
          <a:xfrm>
            <a:off x="7557863" y="3305522"/>
            <a:ext cx="2342882" cy="498598"/>
          </a:xfrm>
          <a:prstGeom prst="rect">
            <a:avLst/>
          </a:prstGeom>
          <a:noFill/>
        </p:spPr>
        <p:txBody>
          <a:bodyPr wrap="square" lIns="0" tIns="0" rIns="0" bIns="0" rtlCol="0">
            <a:spAutoFit/>
          </a:bodyPr>
          <a:lstStyle/>
          <a:p>
            <a:pPr defTabSz="1218937">
              <a:lnSpc>
                <a:spcPct val="90000"/>
              </a:lnSpc>
              <a:buSzPct val="90000"/>
              <a:defRPr/>
            </a:pPr>
            <a:r>
              <a:rPr lang="en-US" sz="1200" spc="-51" dirty="0">
                <a:gradFill>
                  <a:gsLst>
                    <a:gs pos="0">
                      <a:srgbClr val="595959"/>
                    </a:gs>
                    <a:gs pos="86000">
                      <a:srgbClr val="595959"/>
                    </a:gs>
                  </a:gsLst>
                  <a:lin ang="5400000" scaled="0"/>
                </a:gradFill>
              </a:rPr>
              <a:t>http://sally.blob.core.windows.net/ </a:t>
            </a:r>
            <a:endParaRPr lang="en-US" sz="1200" spc="-51" dirty="0" smtClean="0">
              <a:gradFill>
                <a:gsLst>
                  <a:gs pos="0">
                    <a:srgbClr val="595959"/>
                  </a:gs>
                  <a:gs pos="86000">
                    <a:srgbClr val="595959"/>
                  </a:gs>
                </a:gsLst>
                <a:lin ang="5400000" scaled="0"/>
              </a:gradFill>
            </a:endParaRPr>
          </a:p>
          <a:p>
            <a:pPr defTabSz="1218937">
              <a:lnSpc>
                <a:spcPct val="90000"/>
              </a:lnSpc>
              <a:buSzPct val="90000"/>
              <a:defRPr/>
            </a:pPr>
            <a:r>
              <a:rPr lang="en-US" sz="1200" spc="-51" dirty="0">
                <a:gradFill>
                  <a:gsLst>
                    <a:gs pos="0">
                      <a:srgbClr val="595959"/>
                    </a:gs>
                    <a:gs pos="86000">
                      <a:srgbClr val="595959"/>
                    </a:gs>
                  </a:gsLst>
                  <a:lin ang="5400000" scaled="0"/>
                </a:gradFill>
                <a:sym typeface="Wingdings" pitchFamily="2" charset="2"/>
              </a:rPr>
              <a:t> </a:t>
            </a:r>
            <a:r>
              <a:rPr lang="en-US" sz="1200" spc="-51" dirty="0" smtClean="0">
                <a:gradFill>
                  <a:gsLst>
                    <a:gs pos="0">
                      <a:srgbClr val="595959"/>
                    </a:gs>
                    <a:gs pos="86000">
                      <a:srgbClr val="595959"/>
                    </a:gs>
                  </a:gsLst>
                  <a:lin ang="5400000" scaled="0"/>
                </a:gradFill>
                <a:sym typeface="Wingdings" pitchFamily="2" charset="2"/>
              </a:rPr>
              <a:t>                       </a:t>
            </a:r>
          </a:p>
          <a:p>
            <a:pPr defTabSz="1218937">
              <a:lnSpc>
                <a:spcPct val="90000"/>
              </a:lnSpc>
              <a:buSzPct val="90000"/>
              <a:defRPr/>
            </a:pPr>
            <a:r>
              <a:rPr lang="en-US" sz="1200" spc="-51" dirty="0" smtClean="0">
                <a:gradFill>
                  <a:gsLst>
                    <a:gs pos="0">
                      <a:srgbClr val="595959"/>
                    </a:gs>
                    <a:gs pos="86000">
                      <a:srgbClr val="595959"/>
                    </a:gs>
                  </a:gsLst>
                  <a:lin ang="5400000" scaled="0"/>
                </a:gradFill>
                <a:sym typeface="Wingdings" pitchFamily="2" charset="2"/>
              </a:rPr>
              <a:t>http</a:t>
            </a:r>
            <a:r>
              <a:rPr lang="en-US" sz="1200" spc="-51" dirty="0">
                <a:gradFill>
                  <a:gsLst>
                    <a:gs pos="0">
                      <a:srgbClr val="595959"/>
                    </a:gs>
                    <a:gs pos="86000">
                      <a:srgbClr val="595959"/>
                    </a:gs>
                  </a:gsLst>
                  <a:lin ang="5400000" scaled="0"/>
                </a:gradFill>
                <a:sym typeface="Wingdings" pitchFamily="2" charset="2"/>
              </a:rPr>
              <a:t>://guid01.vo.msecnd.net/</a:t>
            </a:r>
            <a:endParaRPr lang="en-US" sz="1200" spc="-51" dirty="0">
              <a:gradFill>
                <a:gsLst>
                  <a:gs pos="0">
                    <a:srgbClr val="595959"/>
                  </a:gs>
                  <a:gs pos="86000">
                    <a:srgbClr val="595959"/>
                  </a:gs>
                </a:gsLst>
                <a:lin ang="5400000" scaled="0"/>
              </a:gradFill>
            </a:endParaRPr>
          </a:p>
        </p:txBody>
      </p:sp>
      <p:cxnSp>
        <p:nvCxnSpPr>
          <p:cNvPr id="53" name="Straight Arrow Connector 52"/>
          <p:cNvCxnSpPr/>
          <p:nvPr/>
        </p:nvCxnSpPr>
        <p:spPr>
          <a:xfrm>
            <a:off x="7177088" y="3052763"/>
            <a:ext cx="538162" cy="2141537"/>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cxnSp>
        <p:nvCxnSpPr>
          <p:cNvPr id="54" name="Straight Arrow Connector 53"/>
          <p:cNvCxnSpPr/>
          <p:nvPr/>
        </p:nvCxnSpPr>
        <p:spPr>
          <a:xfrm flipH="1" flipV="1">
            <a:off x="7010400" y="3038475"/>
            <a:ext cx="561978" cy="2143126"/>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5" name="Rectangle 54"/>
          <p:cNvSpPr/>
          <p:nvPr/>
        </p:nvSpPr>
        <p:spPr bwMode="auto">
          <a:xfrm>
            <a:off x="7384066" y="5291319"/>
            <a:ext cx="657238" cy="1890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cxnSp>
        <p:nvCxnSpPr>
          <p:cNvPr id="57" name="Straight Arrow Connector 56"/>
          <p:cNvCxnSpPr/>
          <p:nvPr/>
        </p:nvCxnSpPr>
        <p:spPr>
          <a:xfrm flipH="1" flipV="1">
            <a:off x="6872288" y="1781175"/>
            <a:ext cx="64541" cy="49957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8" name="TextBox 57"/>
          <p:cNvSpPr txBox="1"/>
          <p:nvPr/>
        </p:nvSpPr>
        <p:spPr>
          <a:xfrm>
            <a:off x="6490285" y="2237502"/>
            <a:ext cx="331822" cy="246221"/>
          </a:xfrm>
          <a:prstGeom prst="rect">
            <a:avLst/>
          </a:prstGeom>
          <a:noFill/>
        </p:spPr>
        <p:txBody>
          <a:bodyPr wrap="none" lIns="0" tIns="0" rIns="0" bIns="0" rtlCol="0">
            <a:spAutoFit/>
          </a:bodyPr>
          <a:lstStyle/>
          <a:p>
            <a:r>
              <a:rPr lang="en-US" sz="1600" dirty="0" smtClean="0">
                <a:solidFill>
                  <a:srgbClr val="595959">
                    <a:alpha val="99000"/>
                  </a:srgbClr>
                </a:solidFill>
              </a:rPr>
              <a:t>404</a:t>
            </a:r>
          </a:p>
        </p:txBody>
      </p:sp>
      <p:sp>
        <p:nvSpPr>
          <p:cNvPr id="60" name="TextBox 59"/>
          <p:cNvSpPr txBox="1"/>
          <p:nvPr/>
        </p:nvSpPr>
        <p:spPr>
          <a:xfrm>
            <a:off x="5857457" y="2838112"/>
            <a:ext cx="473912" cy="369332"/>
          </a:xfrm>
          <a:prstGeom prst="rect">
            <a:avLst/>
          </a:prstGeom>
          <a:noFill/>
        </p:spPr>
        <p:txBody>
          <a:bodyPr wrap="none" lIns="0" tIns="0" rIns="0" bIns="0" rtlCol="0">
            <a:spAutoFit/>
          </a:bodyPr>
          <a:lstStyle/>
          <a:p>
            <a:r>
              <a:rPr lang="en-US" dirty="0" smtClean="0">
                <a:solidFill>
                  <a:srgbClr val="595959">
                    <a:alpha val="99000"/>
                  </a:srgbClr>
                </a:solidFill>
              </a:rPr>
              <a:t>TTL</a:t>
            </a:r>
          </a:p>
        </p:txBody>
      </p:sp>
      <p:sp>
        <p:nvSpPr>
          <p:cNvPr id="61" name="Oval 60"/>
          <p:cNvSpPr/>
          <p:nvPr/>
        </p:nvSpPr>
        <p:spPr bwMode="auto">
          <a:xfrm>
            <a:off x="7361878" y="2920401"/>
            <a:ext cx="2362890" cy="1206756"/>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800" dirty="0">
              <a:solidFill>
                <a:schemeClr val="tx1"/>
              </a:solidFill>
            </a:endParaRPr>
          </a:p>
        </p:txBody>
      </p:sp>
      <p:sp>
        <p:nvSpPr>
          <p:cNvPr id="62" name="Oval 61"/>
          <p:cNvSpPr/>
          <p:nvPr/>
        </p:nvSpPr>
        <p:spPr bwMode="auto">
          <a:xfrm>
            <a:off x="8628749" y="5718550"/>
            <a:ext cx="793490" cy="33166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63" name="Oval 62"/>
          <p:cNvSpPr/>
          <p:nvPr/>
        </p:nvSpPr>
        <p:spPr bwMode="auto">
          <a:xfrm>
            <a:off x="7044373" y="1160591"/>
            <a:ext cx="4362744" cy="57124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grpSp>
        <p:nvGrpSpPr>
          <p:cNvPr id="4" name="Group 3"/>
          <p:cNvGrpSpPr/>
          <p:nvPr/>
        </p:nvGrpSpPr>
        <p:grpSpPr>
          <a:xfrm>
            <a:off x="6756564" y="812827"/>
            <a:ext cx="331995" cy="843336"/>
            <a:chOff x="1171557" y="1055314"/>
            <a:chExt cx="331995" cy="843336"/>
          </a:xfrm>
        </p:grpSpPr>
        <p:sp>
          <p:nvSpPr>
            <p:cNvPr id="31" name="Oval 6"/>
            <p:cNvSpPr>
              <a:spLocks noChangeArrowheads="1"/>
            </p:cNvSpPr>
            <p:nvPr/>
          </p:nvSpPr>
          <p:spPr bwMode="auto">
            <a:xfrm>
              <a:off x="1268405" y="1055314"/>
              <a:ext cx="137501" cy="140290"/>
            </a:xfrm>
            <a:prstGeom prst="ellipse">
              <a:avLst/>
            </a:pr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sp>
          <p:nvSpPr>
            <p:cNvPr id="32" name="Freeform 31"/>
            <p:cNvSpPr>
              <a:spLocks/>
            </p:cNvSpPr>
            <p:nvPr/>
          </p:nvSpPr>
          <p:spPr bwMode="auto">
            <a:xfrm>
              <a:off x="1171557" y="1211546"/>
              <a:ext cx="331995" cy="687104"/>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grpSp>
      <p:sp>
        <p:nvSpPr>
          <p:cNvPr id="11" name="Rectangle 10"/>
          <p:cNvSpPr/>
          <p:nvPr/>
        </p:nvSpPr>
        <p:spPr>
          <a:xfrm>
            <a:off x="10424869" y="2828835"/>
            <a:ext cx="1115626" cy="1015663"/>
          </a:xfrm>
          <a:prstGeom prst="rect">
            <a:avLst/>
          </a:prstGeom>
        </p:spPr>
        <p:txBody>
          <a:bodyPr wrap="none">
            <a:spAutoFit/>
          </a:bodyPr>
          <a:lstStyle/>
          <a:p>
            <a:r>
              <a:rPr lang="en-US" sz="2000" spc="-51" dirty="0">
                <a:solidFill>
                  <a:schemeClr val="accent2">
                    <a:alpha val="99000"/>
                  </a:schemeClr>
                </a:solidFill>
              </a:rPr>
              <a:t>Content </a:t>
            </a:r>
            <a:br>
              <a:rPr lang="en-US" sz="2000" spc="-51" dirty="0">
                <a:solidFill>
                  <a:schemeClr val="accent2">
                    <a:alpha val="99000"/>
                  </a:schemeClr>
                </a:solidFill>
              </a:rPr>
            </a:br>
            <a:r>
              <a:rPr lang="en-US" sz="2000" spc="-51" dirty="0">
                <a:solidFill>
                  <a:schemeClr val="accent2">
                    <a:alpha val="99000"/>
                  </a:schemeClr>
                </a:solidFill>
              </a:rPr>
              <a:t>Delivery </a:t>
            </a:r>
            <a:br>
              <a:rPr lang="en-US" sz="2000" spc="-51" dirty="0">
                <a:solidFill>
                  <a:schemeClr val="accent2">
                    <a:alpha val="99000"/>
                  </a:schemeClr>
                </a:solidFill>
              </a:rPr>
            </a:br>
            <a:r>
              <a:rPr lang="en-US" sz="2000" spc="-51" dirty="0">
                <a:solidFill>
                  <a:schemeClr val="accent2">
                    <a:alpha val="99000"/>
                  </a:schemeClr>
                </a:solidFill>
              </a:rPr>
              <a:t>Network</a:t>
            </a:r>
          </a:p>
        </p:txBody>
      </p:sp>
      <p:sp>
        <p:nvSpPr>
          <p:cNvPr id="64" name="Rectangle 63"/>
          <p:cNvSpPr/>
          <p:nvPr/>
        </p:nvSpPr>
        <p:spPr>
          <a:xfrm>
            <a:off x="10424869" y="5139286"/>
            <a:ext cx="1246431" cy="1323439"/>
          </a:xfrm>
          <a:prstGeom prst="rect">
            <a:avLst/>
          </a:prstGeom>
        </p:spPr>
        <p:txBody>
          <a:bodyPr wrap="none">
            <a:spAutoFit/>
          </a:bodyPr>
          <a:lstStyle/>
          <a:p>
            <a:r>
              <a:rPr lang="en-US" sz="2000" spc="-51" dirty="0">
                <a:solidFill>
                  <a:schemeClr val="accent2">
                    <a:alpha val="99000"/>
                  </a:schemeClr>
                </a:solidFill>
              </a:rPr>
              <a:t>Windows </a:t>
            </a:r>
            <a:r>
              <a:rPr lang="en-US" sz="2000" spc="-51" dirty="0" smtClean="0">
                <a:solidFill>
                  <a:schemeClr val="accent2">
                    <a:alpha val="99000"/>
                  </a:schemeClr>
                </a:solidFill>
              </a:rPr>
              <a:t/>
            </a:r>
            <a:br>
              <a:rPr lang="en-US" sz="2000" spc="-51" dirty="0" smtClean="0">
                <a:solidFill>
                  <a:schemeClr val="accent2">
                    <a:alpha val="99000"/>
                  </a:schemeClr>
                </a:solidFill>
              </a:rPr>
            </a:br>
            <a:r>
              <a:rPr lang="en-US" sz="2000" spc="-51" dirty="0" smtClean="0">
                <a:solidFill>
                  <a:schemeClr val="accent2">
                    <a:alpha val="99000"/>
                  </a:schemeClr>
                </a:solidFill>
              </a:rPr>
              <a:t>Azure </a:t>
            </a:r>
            <a:br>
              <a:rPr lang="en-US" sz="2000" spc="-51" dirty="0" smtClean="0">
                <a:solidFill>
                  <a:schemeClr val="accent2">
                    <a:alpha val="99000"/>
                  </a:schemeClr>
                </a:solidFill>
              </a:rPr>
            </a:br>
            <a:r>
              <a:rPr lang="en-US" sz="2000" spc="-51" dirty="0" smtClean="0">
                <a:solidFill>
                  <a:schemeClr val="accent2">
                    <a:alpha val="99000"/>
                  </a:schemeClr>
                </a:solidFill>
              </a:rPr>
              <a:t>Blob </a:t>
            </a:r>
            <a:br>
              <a:rPr lang="en-US" sz="2000" spc="-51" dirty="0" smtClean="0">
                <a:solidFill>
                  <a:schemeClr val="accent2">
                    <a:alpha val="99000"/>
                  </a:schemeClr>
                </a:solidFill>
              </a:rPr>
            </a:br>
            <a:r>
              <a:rPr lang="en-US" sz="2000" spc="-51" dirty="0" smtClean="0">
                <a:solidFill>
                  <a:schemeClr val="accent2">
                    <a:alpha val="99000"/>
                  </a:schemeClr>
                </a:solidFill>
              </a:rPr>
              <a:t>Service</a:t>
            </a:r>
            <a:endParaRPr lang="en-US" sz="2000" spc="-51" dirty="0">
              <a:solidFill>
                <a:schemeClr val="accent2">
                  <a:alpha val="99000"/>
                </a:schemeClr>
              </a:solidFill>
            </a:endParaRPr>
          </a:p>
        </p:txBody>
      </p:sp>
      <p:sp>
        <p:nvSpPr>
          <p:cNvPr id="68" name="Freeform 108"/>
          <p:cNvSpPr>
            <a:spLocks noEditPoints="1"/>
          </p:cNvSpPr>
          <p:nvPr/>
        </p:nvSpPr>
        <p:spPr bwMode="black">
          <a:xfrm>
            <a:off x="6361268" y="2798436"/>
            <a:ext cx="255468" cy="286566"/>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70" name="Group 69"/>
          <p:cNvGrpSpPr/>
          <p:nvPr/>
        </p:nvGrpSpPr>
        <p:grpSpPr>
          <a:xfrm>
            <a:off x="6903277" y="2360613"/>
            <a:ext cx="1090309" cy="581070"/>
            <a:chOff x="9475898" y="2480441"/>
            <a:chExt cx="1090309" cy="581070"/>
          </a:xfrm>
        </p:grpSpPr>
        <p:sp>
          <p:nvSpPr>
            <p:cNvPr id="71" name="Rectangle 70"/>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2"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6" name="Group 75"/>
          <p:cNvGrpSpPr/>
          <p:nvPr/>
        </p:nvGrpSpPr>
        <p:grpSpPr>
          <a:xfrm>
            <a:off x="8204145" y="1898650"/>
            <a:ext cx="1090309" cy="581070"/>
            <a:chOff x="9475898" y="2480441"/>
            <a:chExt cx="1090309" cy="581070"/>
          </a:xfrm>
        </p:grpSpPr>
        <p:sp>
          <p:nvSpPr>
            <p:cNvPr id="77" name="Rectangle 76"/>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8"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9" name="Group 78"/>
          <p:cNvGrpSpPr/>
          <p:nvPr/>
        </p:nvGrpSpPr>
        <p:grpSpPr>
          <a:xfrm>
            <a:off x="9412835" y="2360613"/>
            <a:ext cx="1090309" cy="581070"/>
            <a:chOff x="9475898" y="2480441"/>
            <a:chExt cx="1090309" cy="581070"/>
          </a:xfrm>
        </p:grpSpPr>
        <p:sp>
          <p:nvSpPr>
            <p:cNvPr id="80" name="Rectangle 79"/>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81"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17831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xEl>
                                              <p:pRg st="1" end="1"/>
                                            </p:txEl>
                                          </p:spTgt>
                                        </p:tgtEl>
                                        <p:attrNameLst>
                                          <p:attrName>style.visibility</p:attrName>
                                        </p:attrNameLst>
                                      </p:cBhvr>
                                      <p:to>
                                        <p:strVal val="visible"/>
                                      </p:to>
                                    </p:set>
                                    <p:animEffect transition="in" filter="fade">
                                      <p:cBhvr>
                                        <p:cTn id="7" dur="500"/>
                                        <p:tgtEl>
                                          <p:spTgt spid="39">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75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2" nodeType="click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9">
                                            <p:txEl>
                                              <p:pRg st="2" end="2"/>
                                            </p:txEl>
                                          </p:spTgt>
                                        </p:tgtEl>
                                        <p:attrNameLst>
                                          <p:attrName>style.visibility</p:attrName>
                                        </p:attrNameLst>
                                      </p:cBhvr>
                                      <p:to>
                                        <p:strVal val="visible"/>
                                      </p:to>
                                    </p:set>
                                    <p:animEffect transition="in" filter="fade">
                                      <p:cBhvr>
                                        <p:cTn id="21" dur="500"/>
                                        <p:tgtEl>
                                          <p:spTgt spid="39">
                                            <p:txEl>
                                              <p:pRg st="2" end="2"/>
                                            </p:txEl>
                                          </p:spTgt>
                                        </p:tgtEl>
                                      </p:cBhvr>
                                    </p:animEffect>
                                  </p:childTnLst>
                                </p:cTn>
                              </p:par>
                              <p:par>
                                <p:cTn id="22" presetID="10" presetClass="exit" presetSubtype="0" fill="hold" grpId="3" nodeType="withEffect">
                                  <p:stCondLst>
                                    <p:cond delay="0"/>
                                  </p:stCondLst>
                                  <p:childTnLst>
                                    <p:animEffect transition="out" filter="fade">
                                      <p:cBhvr>
                                        <p:cTn id="23" dur="500"/>
                                        <p:tgtEl>
                                          <p:spTgt spid="61"/>
                                        </p:tgtEl>
                                      </p:cBhvr>
                                    </p:animEffect>
                                    <p:set>
                                      <p:cBhvr>
                                        <p:cTn id="24" dur="1" fill="hold">
                                          <p:stCondLst>
                                            <p:cond delay="499"/>
                                          </p:stCondLst>
                                        </p:cTn>
                                        <p:tgtEl>
                                          <p:spTgt spid="6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xit" presetSubtype="0" fill="hold" grpId="1" nodeType="withEffect">
                                  <p:stCondLst>
                                    <p:cond delay="0"/>
                                  </p:stCondLst>
                                  <p:childTnLst>
                                    <p:animEffect transition="out" filter="fade">
                                      <p:cBhvr>
                                        <p:cTn id="34" dur="500"/>
                                        <p:tgtEl>
                                          <p:spTgt spid="62"/>
                                        </p:tgtEl>
                                      </p:cBhvr>
                                    </p:animEffect>
                                    <p:set>
                                      <p:cBhvr>
                                        <p:cTn id="35" dur="1" fill="hold">
                                          <p:stCondLst>
                                            <p:cond delay="499"/>
                                          </p:stCondLst>
                                        </p:cTn>
                                        <p:tgtEl>
                                          <p:spTgt spid="62"/>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63"/>
                                        </p:tgtEl>
                                      </p:cBhvr>
                                    </p:animEffect>
                                    <p:set>
                                      <p:cBhvr>
                                        <p:cTn id="43" dur="1" fill="hold">
                                          <p:stCondLst>
                                            <p:cond delay="499"/>
                                          </p:stCondLst>
                                        </p:cTn>
                                        <p:tgtEl>
                                          <p:spTgt spid="6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xit" presetSubtype="0" fill="hold" grpId="1" nodeType="withEffect">
                                  <p:stCondLst>
                                    <p:cond delay="0"/>
                                  </p:stCondLst>
                                  <p:childTnLst>
                                    <p:animEffect transition="out" filter="fade">
                                      <p:cBhvr>
                                        <p:cTn id="60" dur="500"/>
                                        <p:tgtEl>
                                          <p:spTgt spid="61"/>
                                        </p:tgtEl>
                                      </p:cBhvr>
                                    </p:animEffect>
                                    <p:set>
                                      <p:cBhvr>
                                        <p:cTn id="61" dur="1" fill="hold">
                                          <p:stCondLst>
                                            <p:cond delay="499"/>
                                          </p:stCondLst>
                                        </p:cTn>
                                        <p:tgtEl>
                                          <p:spTgt spid="61"/>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0" presetClass="path" presetSubtype="0" decel="100000" fill="hold" grpId="1" nodeType="withEffect">
                                  <p:stCondLst>
                                    <p:cond delay="0"/>
                                  </p:stCondLst>
                                  <p:childTnLst>
                                    <p:animMotion origin="layout" path="M -4.16938E-6 4.81481E-6 L -0.11413 -0.41042 " pathEditMode="relative" rAng="0" ptsTypes="AA">
                                      <p:cBhvr>
                                        <p:cTn id="70" dur="1000" fill="hold"/>
                                        <p:tgtEl>
                                          <p:spTgt spid="55"/>
                                        </p:tgtEl>
                                        <p:attrNameLst>
                                          <p:attrName>ppt_x</p:attrName>
                                          <p:attrName>ppt_y</p:attrName>
                                        </p:attrNameLst>
                                      </p:cBhvr>
                                      <p:rCtr x="-5707" y="-20532"/>
                                    </p:animMotion>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par>
                                <p:cTn id="76" presetID="10" presetClass="entr" presetSubtype="0" fill="hold" nodeType="withEffect">
                                  <p:stCondLst>
                                    <p:cond delay="0"/>
                                  </p:stCondLst>
                                  <p:childTnLst>
                                    <p:set>
                                      <p:cBhvr>
                                        <p:cTn id="77" dur="1" fill="hold">
                                          <p:stCondLst>
                                            <p:cond delay="0"/>
                                          </p:stCondLst>
                                        </p:cTn>
                                        <p:tgtEl>
                                          <p:spTgt spid="60">
                                            <p:txEl>
                                              <p:pRg st="0" end="0"/>
                                            </p:txEl>
                                          </p:spTgt>
                                        </p:tgtEl>
                                        <p:attrNameLst>
                                          <p:attrName>style.visibility</p:attrName>
                                        </p:attrNameLst>
                                      </p:cBhvr>
                                      <p:to>
                                        <p:strVal val="visible"/>
                                      </p:to>
                                    </p:set>
                                    <p:animEffect transition="in" filter="fade">
                                      <p:cBhvr>
                                        <p:cTn id="78" dur="500"/>
                                        <p:tgtEl>
                                          <p:spTgt spid="60">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57"/>
                                        </p:tgtEl>
                                      </p:cBhvr>
                                    </p:animEffect>
                                    <p:set>
                                      <p:cBhvr>
                                        <p:cTn id="88" dur="1" fill="hold">
                                          <p:stCondLst>
                                            <p:cond delay="499"/>
                                          </p:stCondLst>
                                        </p:cTn>
                                        <p:tgtEl>
                                          <p:spTgt spid="57"/>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49"/>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53"/>
                                        </p:tgtEl>
                                      </p:cBhvr>
                                    </p:animEffect>
                                    <p:set>
                                      <p:cBhvr>
                                        <p:cTn id="93" dur="1" fill="hold">
                                          <p:stCondLst>
                                            <p:cond delay="499"/>
                                          </p:stCondLst>
                                        </p:cTn>
                                        <p:tgtEl>
                                          <p:spTgt spid="53"/>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54"/>
                                        </p:tgtEl>
                                      </p:cBhvr>
                                    </p:animEffect>
                                    <p:set>
                                      <p:cBhvr>
                                        <p:cTn id="96" dur="1" fill="hold">
                                          <p:stCondLst>
                                            <p:cond delay="499"/>
                                          </p:stCondLst>
                                        </p:cTn>
                                        <p:tgtEl>
                                          <p:spTgt spid="5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par>
                          <p:cTn id="102" fill="hold">
                            <p:stCondLst>
                              <p:cond delay="500"/>
                            </p:stCondLst>
                            <p:childTnLst>
                              <p:par>
                                <p:cTn id="103" presetID="26" presetClass="emph" presetSubtype="0" fill="hold" grpId="2" nodeType="afterEffect">
                                  <p:stCondLst>
                                    <p:cond delay="0"/>
                                  </p:stCondLst>
                                  <p:childTnLst>
                                    <p:animEffect transition="out" filter="fade">
                                      <p:cBhvr>
                                        <p:cTn id="104" dur="500" tmFilter="0, 0; .2, .5; .8, .5; 1, 0"/>
                                        <p:tgtEl>
                                          <p:spTgt spid="55"/>
                                        </p:tgtEl>
                                      </p:cBhvr>
                                    </p:animEffect>
                                    <p:animScale>
                                      <p:cBhvr>
                                        <p:cTn id="105" dur="250" autoRev="1" fill="hold"/>
                                        <p:tgtEl>
                                          <p:spTgt spid="55"/>
                                        </p:tgtEl>
                                      </p:cBhvr>
                                      <p:by x="105000" y="105000"/>
                                    </p:animScale>
                                  </p:childTnLst>
                                </p:cTn>
                              </p:par>
                            </p:childTnLst>
                          </p:cTn>
                        </p:par>
                        <p:par>
                          <p:cTn id="106" fill="hold">
                            <p:stCondLst>
                              <p:cond delay="1000"/>
                            </p:stCondLst>
                            <p:childTnLst>
                              <p:par>
                                <p:cTn id="107" presetID="10" presetClass="entr" presetSubtype="0"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57"/>
                                        </p:tgtEl>
                                      </p:cBhvr>
                                    </p:animEffect>
                                    <p:set>
                                      <p:cBhvr>
                                        <p:cTn id="114" dur="1" fill="hold">
                                          <p:stCondLst>
                                            <p:cond delay="499"/>
                                          </p:stCondLst>
                                        </p:cTn>
                                        <p:tgtEl>
                                          <p:spTgt spid="57"/>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49"/>
                                        </p:tgtEl>
                                      </p:cBhvr>
                                    </p:animEffect>
                                    <p:set>
                                      <p:cBhvr>
                                        <p:cTn id="117" dur="1" fill="hold">
                                          <p:stCondLst>
                                            <p:cond delay="499"/>
                                          </p:stCondLst>
                                        </p:cTn>
                                        <p:tgtEl>
                                          <p:spTgt spid="49"/>
                                        </p:tgtEl>
                                        <p:attrNameLst>
                                          <p:attrName>style.visibility</p:attrName>
                                        </p:attrNameLst>
                                      </p:cBhvr>
                                      <p:to>
                                        <p:strVal val="hidden"/>
                                      </p:to>
                                    </p:set>
                                  </p:childTnLst>
                                </p:cTn>
                              </p:par>
                            </p:childTnLst>
                          </p:cTn>
                        </p:par>
                        <p:par>
                          <p:cTn id="118" fill="hold">
                            <p:stCondLst>
                              <p:cond delay="500"/>
                            </p:stCondLst>
                            <p:childTnLst>
                              <p:par>
                                <p:cTn id="119" presetID="10" presetClass="exit" presetSubtype="0" fill="hold" grpId="1" nodeType="afterEffect">
                                  <p:stCondLst>
                                    <p:cond delay="0"/>
                                  </p:stCondLst>
                                  <p:childTnLst>
                                    <p:animEffect transition="out" filter="fade">
                                      <p:cBhvr>
                                        <p:cTn id="120" dur="500"/>
                                        <p:tgtEl>
                                          <p:spTgt spid="68"/>
                                        </p:tgtEl>
                                      </p:cBhvr>
                                    </p:animEffect>
                                    <p:set>
                                      <p:cBhvr>
                                        <p:cTn id="121" dur="1" fill="hold">
                                          <p:stCondLst>
                                            <p:cond delay="499"/>
                                          </p:stCondLst>
                                        </p:cTn>
                                        <p:tgtEl>
                                          <p:spTgt spid="68"/>
                                        </p:tgtEl>
                                        <p:attrNameLst>
                                          <p:attrName>style.visibility</p:attrName>
                                        </p:attrNameLst>
                                      </p:cBhvr>
                                      <p:to>
                                        <p:strVal val="hidden"/>
                                      </p:to>
                                    </p:set>
                                  </p:childTnLst>
                                </p:cTn>
                              </p:par>
                              <p:par>
                                <p:cTn id="122" presetID="10" presetClass="exit" presetSubtype="0" fill="hold" grpId="0" nodeType="withEffect">
                                  <p:stCondLst>
                                    <p:cond delay="0"/>
                                  </p:stCondLst>
                                  <p:childTnLst>
                                    <p:animEffect transition="out" filter="fade">
                                      <p:cBhvr>
                                        <p:cTn id="123" dur="500"/>
                                        <p:tgtEl>
                                          <p:spTgt spid="60">
                                            <p:txEl>
                                              <p:pRg st="0" end="0"/>
                                            </p:txEl>
                                          </p:spTgt>
                                        </p:tgtEl>
                                      </p:cBhvr>
                                    </p:animEffect>
                                    <p:set>
                                      <p:cBhvr>
                                        <p:cTn id="124" dur="1" fill="hold">
                                          <p:stCondLst>
                                            <p:cond delay="499"/>
                                          </p:stCondLst>
                                        </p:cTn>
                                        <p:tgtEl>
                                          <p:spTgt spid="60">
                                            <p:txEl>
                                              <p:pRg st="0" end="0"/>
                                            </p:txEl>
                                          </p:spTgt>
                                        </p:tgtEl>
                                        <p:attrNameLst>
                                          <p:attrName>style.visibility</p:attrName>
                                        </p:attrNameLst>
                                      </p:cBhvr>
                                      <p:to>
                                        <p:strVal val="hidden"/>
                                      </p:to>
                                    </p:set>
                                  </p:childTnLst>
                                </p:cTn>
                              </p:par>
                              <p:par>
                                <p:cTn id="125" presetID="10" presetClass="exit" presetSubtype="0" fill="hold" grpId="3" nodeType="withEffect">
                                  <p:stCondLst>
                                    <p:cond delay="0"/>
                                  </p:stCondLst>
                                  <p:childTnLst>
                                    <p:animEffect transition="out" filter="fade">
                                      <p:cBhvr>
                                        <p:cTn id="126" dur="500"/>
                                        <p:tgtEl>
                                          <p:spTgt spid="55"/>
                                        </p:tgtEl>
                                      </p:cBhvr>
                                    </p:animEffect>
                                    <p:set>
                                      <p:cBhvr>
                                        <p:cTn id="127" dur="1" fill="hold">
                                          <p:stCondLst>
                                            <p:cond delay="499"/>
                                          </p:stCondLst>
                                        </p:cTn>
                                        <p:tgtEl>
                                          <p:spTgt spid="55"/>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49"/>
                                        </p:tgtEl>
                                        <p:attrNameLst>
                                          <p:attrName>style.visibility</p:attrName>
                                        </p:attrNameLst>
                                      </p:cBhvr>
                                      <p:to>
                                        <p:strVal val="visible"/>
                                      </p:to>
                                    </p:set>
                                    <p:animEffect transition="in" filter="fade">
                                      <p:cBhvr>
                                        <p:cTn id="132" dur="500"/>
                                        <p:tgtEl>
                                          <p:spTgt spid="49"/>
                                        </p:tgtEl>
                                      </p:cBhvr>
                                    </p:animEffect>
                                  </p:childTnLst>
                                </p:cTn>
                              </p:par>
                            </p:childTnLst>
                          </p:cTn>
                        </p:par>
                        <p:par>
                          <p:cTn id="133" fill="hold">
                            <p:stCondLst>
                              <p:cond delay="500"/>
                            </p:stCondLst>
                            <p:childTnLst>
                              <p:par>
                                <p:cTn id="134" presetID="10" presetClass="entr" presetSubtype="0" fill="hold" nodeType="afterEffect">
                                  <p:stCondLst>
                                    <p:cond delay="0"/>
                                  </p:stCondLst>
                                  <p:childTnLst>
                                    <p:set>
                                      <p:cBhvr>
                                        <p:cTn id="135" dur="1" fill="hold">
                                          <p:stCondLst>
                                            <p:cond delay="0"/>
                                          </p:stCondLst>
                                        </p:cTn>
                                        <p:tgtEl>
                                          <p:spTgt spid="53"/>
                                        </p:tgtEl>
                                        <p:attrNameLst>
                                          <p:attrName>style.visibility</p:attrName>
                                        </p:attrNameLst>
                                      </p:cBhvr>
                                      <p:to>
                                        <p:strVal val="visible"/>
                                      </p:to>
                                    </p:set>
                                    <p:animEffect transition="in" filter="fade">
                                      <p:cBhvr>
                                        <p:cTn id="136" dur="500"/>
                                        <p:tgtEl>
                                          <p:spTgt spid="53"/>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fade">
                                      <p:cBhvr>
                                        <p:cTn id="141" dur="500"/>
                                        <p:tgtEl>
                                          <p:spTgt spid="54"/>
                                        </p:tgtEl>
                                      </p:cBhvr>
                                    </p:animEffect>
                                  </p:childTnLst>
                                </p:cTn>
                              </p:par>
                            </p:childTnLst>
                          </p:cTn>
                        </p:par>
                        <p:par>
                          <p:cTn id="142" fill="hold">
                            <p:stCondLst>
                              <p:cond delay="500"/>
                            </p:stCondLst>
                            <p:childTnLst>
                              <p:par>
                                <p:cTn id="143" presetID="1" presetClass="entr" presetSubtype="0" fill="hold" grpId="0" nodeType="afterEffect">
                                  <p:stCondLst>
                                    <p:cond delay="0"/>
                                  </p:stCondLst>
                                  <p:childTnLst>
                                    <p:set>
                                      <p:cBhvr>
                                        <p:cTn id="144" dur="1" fill="hold">
                                          <p:stCondLst>
                                            <p:cond delay="0"/>
                                          </p:stCondLst>
                                        </p:cTn>
                                        <p:tgtEl>
                                          <p:spTgt spid="59"/>
                                        </p:tgtEl>
                                        <p:attrNameLst>
                                          <p:attrName>style.visibility</p:attrName>
                                        </p:attrNameLst>
                                      </p:cBhvr>
                                      <p:to>
                                        <p:strVal val="visible"/>
                                      </p:to>
                                    </p:set>
                                  </p:childTnLst>
                                </p:cTn>
                              </p:par>
                            </p:childTnLst>
                          </p:cTn>
                        </p:par>
                        <p:par>
                          <p:cTn id="145" fill="hold">
                            <p:stCondLst>
                              <p:cond delay="500"/>
                            </p:stCondLst>
                            <p:childTnLst>
                              <p:par>
                                <p:cTn id="146" presetID="0" presetClass="path" presetSubtype="0" accel="50000" decel="50000" fill="hold" grpId="1" nodeType="afterEffect">
                                  <p:stCondLst>
                                    <p:cond delay="0"/>
                                  </p:stCondLst>
                                  <p:childTnLst>
                                    <p:animMotion origin="layout" path="M -4.9759E-7 -3.7037E-7 L -0.10225 -0.40509 " pathEditMode="relative" rAng="0" ptsTypes="AA">
                                      <p:cBhvr>
                                        <p:cTn id="147" dur="750" fill="hold"/>
                                        <p:tgtEl>
                                          <p:spTgt spid="59"/>
                                        </p:tgtEl>
                                        <p:attrNameLst>
                                          <p:attrName>ppt_x</p:attrName>
                                          <p:attrName>ppt_y</p:attrName>
                                        </p:attrNameLst>
                                      </p:cBhvr>
                                      <p:rCtr x="-5119" y="-20255"/>
                                    </p:animMotion>
                                  </p:childTnLst>
                                </p:cTn>
                              </p:par>
                            </p:childTnLst>
                          </p:cTn>
                        </p:par>
                        <p:par>
                          <p:cTn id="148" fill="hold">
                            <p:stCondLst>
                              <p:cond delay="1250"/>
                            </p:stCondLst>
                            <p:childTnLst>
                              <p:par>
                                <p:cTn id="149" presetID="10" presetClass="entr" presetSubtype="0" fill="hold" grpId="2" nodeType="afterEffect">
                                  <p:stCondLst>
                                    <p:cond delay="0"/>
                                  </p:stCondLst>
                                  <p:childTnLst>
                                    <p:set>
                                      <p:cBhvr>
                                        <p:cTn id="150" dur="1" fill="hold">
                                          <p:stCondLst>
                                            <p:cond delay="0"/>
                                          </p:stCondLst>
                                        </p:cTn>
                                        <p:tgtEl>
                                          <p:spTgt spid="68"/>
                                        </p:tgtEl>
                                        <p:attrNameLst>
                                          <p:attrName>style.visibility</p:attrName>
                                        </p:attrNameLst>
                                      </p:cBhvr>
                                      <p:to>
                                        <p:strVal val="visible"/>
                                      </p:to>
                                    </p:set>
                                    <p:animEffect transition="in" filter="fade">
                                      <p:cBhvr>
                                        <p:cTn id="151" dur="500"/>
                                        <p:tgtEl>
                                          <p:spTgt spid="68"/>
                                        </p:tgtEl>
                                      </p:cBhvr>
                                    </p:animEffect>
                                  </p:childTnLst>
                                </p:cTn>
                              </p:par>
                              <p:par>
                                <p:cTn id="152" presetID="10" presetClass="entr" presetSubtype="0" fill="hold" grpId="1" nodeType="withEffect">
                                  <p:stCondLst>
                                    <p:cond delay="0"/>
                                  </p:stCondLst>
                                  <p:childTnLst>
                                    <p:set>
                                      <p:cBhvr>
                                        <p:cTn id="153" dur="1" fill="hold">
                                          <p:stCondLst>
                                            <p:cond delay="0"/>
                                          </p:stCondLst>
                                        </p:cTn>
                                        <p:tgtEl>
                                          <p:spTgt spid="60">
                                            <p:txEl>
                                              <p:pRg st="0" end="0"/>
                                            </p:txEl>
                                          </p:spTgt>
                                        </p:tgtEl>
                                        <p:attrNameLst>
                                          <p:attrName>style.visibility</p:attrName>
                                        </p:attrNameLst>
                                      </p:cBhvr>
                                      <p:to>
                                        <p:strVal val="visible"/>
                                      </p:to>
                                    </p:set>
                                    <p:animEffect transition="in" filter="fade">
                                      <p:cBhvr>
                                        <p:cTn id="154" dur="500"/>
                                        <p:tgtEl>
                                          <p:spTgt spid="60">
                                            <p:txEl>
                                              <p:pRg st="0" end="0"/>
                                            </p:txEl>
                                          </p:spTgt>
                                        </p:tgtEl>
                                      </p:cBhvr>
                                    </p:animEffect>
                                  </p:childTnLst>
                                </p:cTn>
                              </p:par>
                            </p:childTnLst>
                          </p:cTn>
                        </p:par>
                        <p:par>
                          <p:cTn id="155" fill="hold">
                            <p:stCondLst>
                              <p:cond delay="1750"/>
                            </p:stCondLst>
                            <p:childTnLst>
                              <p:par>
                                <p:cTn id="156" presetID="10" presetClass="entr" presetSubtype="0" fill="hold" nodeType="afterEffect">
                                  <p:stCondLst>
                                    <p:cond delay="0"/>
                                  </p:stCondLst>
                                  <p:childTnLst>
                                    <p:set>
                                      <p:cBhvr>
                                        <p:cTn id="157" dur="1" fill="hold">
                                          <p:stCondLst>
                                            <p:cond delay="0"/>
                                          </p:stCondLst>
                                        </p:cTn>
                                        <p:tgtEl>
                                          <p:spTgt spid="57"/>
                                        </p:tgtEl>
                                        <p:attrNameLst>
                                          <p:attrName>style.visibility</p:attrName>
                                        </p:attrNameLst>
                                      </p:cBhvr>
                                      <p:to>
                                        <p:strVal val="visible"/>
                                      </p:to>
                                    </p:set>
                                    <p:animEffect transition="in" filter="fade">
                                      <p:cBhvr>
                                        <p:cTn id="158" dur="500"/>
                                        <p:tgtEl>
                                          <p:spTgt spid="57"/>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nodeType="clickEffect">
                                  <p:stCondLst>
                                    <p:cond delay="0"/>
                                  </p:stCondLst>
                                  <p:childTnLst>
                                    <p:animEffect transition="out" filter="fade">
                                      <p:cBhvr>
                                        <p:cTn id="162" dur="500"/>
                                        <p:tgtEl>
                                          <p:spTgt spid="54"/>
                                        </p:tgtEl>
                                      </p:cBhvr>
                                    </p:animEffect>
                                    <p:set>
                                      <p:cBhvr>
                                        <p:cTn id="163" dur="1" fill="hold">
                                          <p:stCondLst>
                                            <p:cond delay="499"/>
                                          </p:stCondLst>
                                        </p:cTn>
                                        <p:tgtEl>
                                          <p:spTgt spid="54"/>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53"/>
                                        </p:tgtEl>
                                      </p:cBhvr>
                                    </p:animEffect>
                                    <p:set>
                                      <p:cBhvr>
                                        <p:cTn id="166" dur="1" fill="hold">
                                          <p:stCondLst>
                                            <p:cond delay="499"/>
                                          </p:stCondLst>
                                        </p:cTn>
                                        <p:tgtEl>
                                          <p:spTgt spid="53"/>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500"/>
                                        <p:tgtEl>
                                          <p:spTgt spid="57"/>
                                        </p:tgtEl>
                                      </p:cBhvr>
                                    </p:animEffect>
                                    <p:set>
                                      <p:cBhvr>
                                        <p:cTn id="169" dur="1" fill="hold">
                                          <p:stCondLst>
                                            <p:cond delay="499"/>
                                          </p:stCondLst>
                                        </p:cTn>
                                        <p:tgtEl>
                                          <p:spTgt spid="57"/>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49"/>
                                        </p:tgtEl>
                                      </p:cBhvr>
                                    </p:animEffect>
                                    <p:set>
                                      <p:cBhvr>
                                        <p:cTn id="172" dur="1" fill="hold">
                                          <p:stCondLst>
                                            <p:cond delay="499"/>
                                          </p:stCondLst>
                                        </p:cTn>
                                        <p:tgtEl>
                                          <p:spTgt spid="49"/>
                                        </p:tgtEl>
                                        <p:attrNameLst>
                                          <p:attrName>style.visibility</p:attrName>
                                        </p:attrNameLst>
                                      </p:cBhvr>
                                      <p:to>
                                        <p:strVal val="hidden"/>
                                      </p:to>
                                    </p:set>
                                  </p:childTnLst>
                                </p:cTn>
                              </p:par>
                            </p:childTnLst>
                          </p:cTn>
                        </p:par>
                        <p:par>
                          <p:cTn id="173" fill="hold">
                            <p:stCondLst>
                              <p:cond delay="500"/>
                            </p:stCondLst>
                            <p:childTnLst>
                              <p:par>
                                <p:cTn id="174" presetID="10" presetClass="exit" presetSubtype="0" fill="hold" grpId="0" nodeType="afterEffect">
                                  <p:stCondLst>
                                    <p:cond delay="0"/>
                                  </p:stCondLst>
                                  <p:childTnLst>
                                    <p:animEffect transition="out" filter="fade">
                                      <p:cBhvr>
                                        <p:cTn id="175" dur="750"/>
                                        <p:tgtEl>
                                          <p:spTgt spid="41"/>
                                        </p:tgtEl>
                                      </p:cBhvr>
                                    </p:animEffect>
                                    <p:set>
                                      <p:cBhvr>
                                        <p:cTn id="176" dur="1" fill="hold">
                                          <p:stCondLst>
                                            <p:cond delay="749"/>
                                          </p:stCondLst>
                                        </p:cTn>
                                        <p:tgtEl>
                                          <p:spTgt spid="41"/>
                                        </p:tgtEl>
                                        <p:attrNameLst>
                                          <p:attrName>style.visibility</p:attrName>
                                        </p:attrNameLst>
                                      </p:cBhvr>
                                      <p:to>
                                        <p:strVal val="hidden"/>
                                      </p:to>
                                    </p:set>
                                  </p:childTnLst>
                                </p:cTn>
                              </p:par>
                              <p:par>
                                <p:cTn id="177" presetID="10" presetClass="exit" presetSubtype="0" fill="hold" grpId="0" nodeType="withEffect">
                                  <p:stCondLst>
                                    <p:cond delay="0"/>
                                  </p:stCondLst>
                                  <p:childTnLst>
                                    <p:animEffect transition="out" filter="fade">
                                      <p:cBhvr>
                                        <p:cTn id="178" dur="750"/>
                                        <p:tgtEl>
                                          <p:spTgt spid="51"/>
                                        </p:tgtEl>
                                      </p:cBhvr>
                                    </p:animEffect>
                                    <p:set>
                                      <p:cBhvr>
                                        <p:cTn id="179" dur="1" fill="hold">
                                          <p:stCondLst>
                                            <p:cond delay="749"/>
                                          </p:stCondLst>
                                        </p:cTn>
                                        <p:tgtEl>
                                          <p:spTgt spid="51"/>
                                        </p:tgtEl>
                                        <p:attrNameLst>
                                          <p:attrName>style.visibility</p:attrName>
                                        </p:attrNameLst>
                                      </p:cBhvr>
                                      <p:to>
                                        <p:strVal val="hidden"/>
                                      </p:to>
                                    </p:se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nodeType="clickEffect">
                                  <p:stCondLst>
                                    <p:cond delay="0"/>
                                  </p:stCondLst>
                                  <p:childTnLst>
                                    <p:set>
                                      <p:cBhvr>
                                        <p:cTn id="183" dur="1" fill="hold">
                                          <p:stCondLst>
                                            <p:cond delay="0"/>
                                          </p:stCondLst>
                                        </p:cTn>
                                        <p:tgtEl>
                                          <p:spTgt spid="49"/>
                                        </p:tgtEl>
                                        <p:attrNameLst>
                                          <p:attrName>style.visibility</p:attrName>
                                        </p:attrNameLst>
                                      </p:cBhvr>
                                      <p:to>
                                        <p:strVal val="visible"/>
                                      </p:to>
                                    </p:set>
                                    <p:animEffect transition="in" filter="fade">
                                      <p:cBhvr>
                                        <p:cTn id="184" dur="500"/>
                                        <p:tgtEl>
                                          <p:spTgt spid="49"/>
                                        </p:tgtEl>
                                      </p:cBhvr>
                                    </p:animEffect>
                                  </p:childTnLst>
                                </p:cTn>
                              </p:par>
                            </p:childTnLst>
                          </p:cTn>
                        </p:par>
                        <p:par>
                          <p:cTn id="185" fill="hold">
                            <p:stCondLst>
                              <p:cond delay="500"/>
                            </p:stCondLst>
                            <p:childTnLst>
                              <p:par>
                                <p:cTn id="186" presetID="26" presetClass="emph" presetSubtype="0" fill="hold" grpId="2" nodeType="afterEffect">
                                  <p:stCondLst>
                                    <p:cond delay="0"/>
                                  </p:stCondLst>
                                  <p:childTnLst>
                                    <p:animEffect transition="out" filter="fade">
                                      <p:cBhvr>
                                        <p:cTn id="187" dur="500" tmFilter="0, 0; .2, .5; .8, .5; 1, 0"/>
                                        <p:tgtEl>
                                          <p:spTgt spid="59"/>
                                        </p:tgtEl>
                                      </p:cBhvr>
                                    </p:animEffect>
                                    <p:animScale>
                                      <p:cBhvr>
                                        <p:cTn id="188" dur="250" autoRev="1" fill="hold"/>
                                        <p:tgtEl>
                                          <p:spTgt spid="59"/>
                                        </p:tgtEl>
                                      </p:cBhvr>
                                      <p:by x="105000" y="105000"/>
                                    </p:animScale>
                                  </p:childTnLst>
                                </p:cTn>
                              </p:par>
                            </p:childTnLst>
                          </p:cTn>
                        </p:par>
                        <p:par>
                          <p:cTn id="189" fill="hold">
                            <p:stCondLst>
                              <p:cond delay="1000"/>
                            </p:stCondLst>
                            <p:childTnLst>
                              <p:par>
                                <p:cTn id="190" presetID="10" presetClass="entr" presetSubtype="0" fill="hold" nodeType="afterEffect">
                                  <p:stCondLst>
                                    <p:cond delay="0"/>
                                  </p:stCondLst>
                                  <p:childTnLst>
                                    <p:set>
                                      <p:cBhvr>
                                        <p:cTn id="191" dur="1" fill="hold">
                                          <p:stCondLst>
                                            <p:cond delay="0"/>
                                          </p:stCondLst>
                                        </p:cTn>
                                        <p:tgtEl>
                                          <p:spTgt spid="57"/>
                                        </p:tgtEl>
                                        <p:attrNameLst>
                                          <p:attrName>style.visibility</p:attrName>
                                        </p:attrNameLst>
                                      </p:cBhvr>
                                      <p:to>
                                        <p:strVal val="visible"/>
                                      </p:to>
                                    </p:set>
                                    <p:animEffect transition="in" filter="fade">
                                      <p:cBhvr>
                                        <p:cTn id="192" dur="500"/>
                                        <p:tgtEl>
                                          <p:spTgt spid="57"/>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nodeType="clickEffect">
                                  <p:stCondLst>
                                    <p:cond delay="0"/>
                                  </p:stCondLst>
                                  <p:childTnLst>
                                    <p:animEffect transition="out" filter="fade">
                                      <p:cBhvr>
                                        <p:cTn id="196" dur="500"/>
                                        <p:tgtEl>
                                          <p:spTgt spid="57"/>
                                        </p:tgtEl>
                                      </p:cBhvr>
                                    </p:animEffect>
                                    <p:set>
                                      <p:cBhvr>
                                        <p:cTn id="197" dur="1" fill="hold">
                                          <p:stCondLst>
                                            <p:cond delay="499"/>
                                          </p:stCondLst>
                                        </p:cTn>
                                        <p:tgtEl>
                                          <p:spTgt spid="57"/>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49"/>
                                        </p:tgtEl>
                                      </p:cBhvr>
                                    </p:animEffect>
                                    <p:set>
                                      <p:cBhvr>
                                        <p:cTn id="200" dur="1" fill="hold">
                                          <p:stCondLst>
                                            <p:cond delay="499"/>
                                          </p:stCondLst>
                                        </p:cTn>
                                        <p:tgtEl>
                                          <p:spTgt spid="49"/>
                                        </p:tgtEl>
                                        <p:attrNameLst>
                                          <p:attrName>style.visibility</p:attrName>
                                        </p:attrNameLst>
                                      </p:cBhvr>
                                      <p:to>
                                        <p:strVal val="hidden"/>
                                      </p:to>
                                    </p:set>
                                  </p:childTnLst>
                                </p:cTn>
                              </p:par>
                            </p:childTnLst>
                          </p:cTn>
                        </p:par>
                        <p:par>
                          <p:cTn id="201" fill="hold">
                            <p:stCondLst>
                              <p:cond delay="500"/>
                            </p:stCondLst>
                            <p:childTnLst>
                              <p:par>
                                <p:cTn id="202" presetID="10" presetClass="exit" presetSubtype="0" fill="hold" grpId="3" nodeType="afterEffect">
                                  <p:stCondLst>
                                    <p:cond delay="0"/>
                                  </p:stCondLst>
                                  <p:childTnLst>
                                    <p:animEffect transition="out" filter="fade">
                                      <p:cBhvr>
                                        <p:cTn id="203" dur="500"/>
                                        <p:tgtEl>
                                          <p:spTgt spid="68"/>
                                        </p:tgtEl>
                                      </p:cBhvr>
                                    </p:animEffect>
                                    <p:set>
                                      <p:cBhvr>
                                        <p:cTn id="204" dur="1" fill="hold">
                                          <p:stCondLst>
                                            <p:cond delay="499"/>
                                          </p:stCondLst>
                                        </p:cTn>
                                        <p:tgtEl>
                                          <p:spTgt spid="68"/>
                                        </p:tgtEl>
                                        <p:attrNameLst>
                                          <p:attrName>style.visibility</p:attrName>
                                        </p:attrNameLst>
                                      </p:cBhvr>
                                      <p:to>
                                        <p:strVal val="hidden"/>
                                      </p:to>
                                    </p:set>
                                  </p:childTnLst>
                                </p:cTn>
                              </p:par>
                              <p:par>
                                <p:cTn id="205" presetID="10" presetClass="exit" presetSubtype="0" fill="hold" grpId="2" nodeType="withEffect">
                                  <p:stCondLst>
                                    <p:cond delay="0"/>
                                  </p:stCondLst>
                                  <p:childTnLst>
                                    <p:animEffect transition="out" filter="fade">
                                      <p:cBhvr>
                                        <p:cTn id="206" dur="500"/>
                                        <p:tgtEl>
                                          <p:spTgt spid="60">
                                            <p:txEl>
                                              <p:pRg st="0" end="0"/>
                                            </p:txEl>
                                          </p:spTgt>
                                        </p:tgtEl>
                                      </p:cBhvr>
                                    </p:animEffect>
                                    <p:set>
                                      <p:cBhvr>
                                        <p:cTn id="207" dur="1" fill="hold">
                                          <p:stCondLst>
                                            <p:cond delay="499"/>
                                          </p:stCondLst>
                                        </p:cTn>
                                        <p:tgtEl>
                                          <p:spTgt spid="60">
                                            <p:txEl>
                                              <p:pRg st="0" end="0"/>
                                            </p:txEl>
                                          </p:spTgt>
                                        </p:tgtEl>
                                        <p:attrNameLst>
                                          <p:attrName>style.visibility</p:attrName>
                                        </p:attrNameLst>
                                      </p:cBhvr>
                                      <p:to>
                                        <p:strVal val="hidden"/>
                                      </p:to>
                                    </p:set>
                                  </p:childTnLst>
                                </p:cTn>
                              </p:par>
                              <p:par>
                                <p:cTn id="208" presetID="10" presetClass="exit" presetSubtype="0" fill="hold" grpId="3" nodeType="withEffect">
                                  <p:stCondLst>
                                    <p:cond delay="0"/>
                                  </p:stCondLst>
                                  <p:childTnLst>
                                    <p:animEffect transition="out" filter="fade">
                                      <p:cBhvr>
                                        <p:cTn id="209" dur="500"/>
                                        <p:tgtEl>
                                          <p:spTgt spid="59"/>
                                        </p:tgtEl>
                                      </p:cBhvr>
                                    </p:animEffect>
                                    <p:set>
                                      <p:cBhvr>
                                        <p:cTn id="210" dur="1" fill="hold">
                                          <p:stCondLst>
                                            <p:cond delay="499"/>
                                          </p:stCondLst>
                                        </p:cTn>
                                        <p:tgtEl>
                                          <p:spTgt spid="59"/>
                                        </p:tgtEl>
                                        <p:attrNameLst>
                                          <p:attrName>style.visibility</p:attrName>
                                        </p:attrNameLst>
                                      </p:cBhvr>
                                      <p:to>
                                        <p:strVal val="hidden"/>
                                      </p:to>
                                    </p:se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49"/>
                                        </p:tgtEl>
                                        <p:attrNameLst>
                                          <p:attrName>style.visibility</p:attrName>
                                        </p:attrNameLst>
                                      </p:cBhvr>
                                      <p:to>
                                        <p:strVal val="visible"/>
                                      </p:to>
                                    </p:set>
                                    <p:animEffect transition="in" filter="fade">
                                      <p:cBhvr>
                                        <p:cTn id="215" dur="500"/>
                                        <p:tgtEl>
                                          <p:spTgt spid="49"/>
                                        </p:tgtEl>
                                      </p:cBhvr>
                                    </p:animEffect>
                                  </p:childTnLst>
                                </p:cTn>
                              </p:par>
                              <p:par>
                                <p:cTn id="216" presetID="10" presetClass="entr" presetSubtype="0" fill="hold" nodeType="withEffect">
                                  <p:stCondLst>
                                    <p:cond delay="1000"/>
                                  </p:stCondLst>
                                  <p:childTnLst>
                                    <p:set>
                                      <p:cBhvr>
                                        <p:cTn id="217" dur="1" fill="hold">
                                          <p:stCondLst>
                                            <p:cond delay="0"/>
                                          </p:stCondLst>
                                        </p:cTn>
                                        <p:tgtEl>
                                          <p:spTgt spid="53"/>
                                        </p:tgtEl>
                                        <p:attrNameLst>
                                          <p:attrName>style.visibility</p:attrName>
                                        </p:attrNameLst>
                                      </p:cBhvr>
                                      <p:to>
                                        <p:strVal val="visible"/>
                                      </p:to>
                                    </p:set>
                                    <p:animEffect transition="in" filter="fade">
                                      <p:cBhvr>
                                        <p:cTn id="218" dur="500"/>
                                        <p:tgtEl>
                                          <p:spTgt spid="53"/>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nodeType="clickEffect">
                                  <p:stCondLst>
                                    <p:cond delay="0"/>
                                  </p:stCondLst>
                                  <p:childTnLst>
                                    <p:set>
                                      <p:cBhvr>
                                        <p:cTn id="222" dur="1" fill="hold">
                                          <p:stCondLst>
                                            <p:cond delay="0"/>
                                          </p:stCondLst>
                                        </p:cTn>
                                        <p:tgtEl>
                                          <p:spTgt spid="58">
                                            <p:txEl>
                                              <p:pRg st="0" end="0"/>
                                            </p:txEl>
                                          </p:spTgt>
                                        </p:tgtEl>
                                        <p:attrNameLst>
                                          <p:attrName>style.visibility</p:attrName>
                                        </p:attrNameLst>
                                      </p:cBhvr>
                                      <p:to>
                                        <p:strVal val="visible"/>
                                      </p:to>
                                    </p:set>
                                    <p:animEffect transition="in" filter="fade">
                                      <p:cBhvr>
                                        <p:cTn id="22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59" grpId="2" animBg="1"/>
      <p:bldP spid="59" grpId="3" animBg="1"/>
      <p:bldP spid="41" grpId="0" animBg="1"/>
      <p:bldP spid="50" grpId="0"/>
      <p:bldP spid="51" grpId="0"/>
      <p:bldP spid="52" grpId="0"/>
      <p:bldP spid="55" grpId="0" animBg="1"/>
      <p:bldP spid="55" grpId="1" animBg="1"/>
      <p:bldP spid="55" grpId="2" animBg="1"/>
      <p:bldP spid="55" grpId="3" animBg="1"/>
      <p:bldP spid="60" grpId="0" build="allAtOnce"/>
      <p:bldP spid="60" grpId="1" build="allAtOnce"/>
      <p:bldP spid="60" grpId="2" build="allAtOnce"/>
      <p:bldP spid="61" grpId="0" animBg="1"/>
      <p:bldP spid="61" grpId="1" animBg="1"/>
      <p:bldP spid="61" grpId="2" animBg="1"/>
      <p:bldP spid="61" grpId="3" animBg="1"/>
      <p:bldP spid="62" grpId="0" animBg="1"/>
      <p:bldP spid="62" grpId="1" animBg="1"/>
      <p:bldP spid="63" grpId="0" animBg="1"/>
      <p:bldP spid="63" grpId="1" animBg="1"/>
      <p:bldP spid="68" grpId="0" animBg="1"/>
      <p:bldP spid="68" grpId="1" animBg="1"/>
      <p:bldP spid="68" grpId="2" animBg="1"/>
      <p:bldP spid="68" grpId="3"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IMING" val="|.8|20.6|11.1"/>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7TQBLwN7JUqZ50IxKG9w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8.xml><?xml version="1.0" encoding="utf-8"?>
<p:tagLst xmlns:a="http://schemas.openxmlformats.org/drawingml/2006/main" xmlns:r="http://schemas.openxmlformats.org/officeDocument/2006/relationships" xmlns:p="http://schemas.openxmlformats.org/presentationml/2006/main">
  <p:tag name="MT_TILE" val="YES"/>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gPlPD9p_kEmuhPuNSNSOV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30.xml><?xml version="1.0" encoding="utf-8"?>
<p:tagLst xmlns:a="http://schemas.openxmlformats.org/drawingml/2006/main" xmlns:r="http://schemas.openxmlformats.org/officeDocument/2006/relationships" xmlns:p="http://schemas.openxmlformats.org/presentationml/2006/main">
  <p:tag name="MT_TILE" val="YES"/>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heme/theme1.xml><?xml version="1.0" encoding="utf-8"?>
<a:theme xmlns:a="http://schemas.openxmlformats.org/drawingml/2006/main" name="3-30070_Windows_Server_Management_Marketing_Template_16x9">
  <a:themeElements>
    <a:clrScheme name="WSMM_v02">
      <a:dk1>
        <a:srgbClr val="505050"/>
      </a:dk1>
      <a:lt1>
        <a:srgbClr val="EFEFEF"/>
      </a:lt1>
      <a:dk2>
        <a:srgbClr val="00188F"/>
      </a:dk2>
      <a:lt2>
        <a:srgbClr val="969696"/>
      </a:lt2>
      <a:accent1>
        <a:srgbClr val="00188F"/>
      </a:accent1>
      <a:accent2>
        <a:srgbClr val="7FBA00"/>
      </a:accent2>
      <a:accent3>
        <a:srgbClr val="FF8C00"/>
      </a:accent3>
      <a:accent4>
        <a:srgbClr val="002050"/>
      </a:accent4>
      <a:accent5>
        <a:srgbClr val="007233"/>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14099" fontAlgn="base">
          <a:lnSpc>
            <a:spcPct val="90000"/>
          </a:lnSpc>
          <a:spcBef>
            <a:spcPct val="0"/>
          </a:spcBef>
          <a:spcAft>
            <a:spcPct val="0"/>
          </a:spcAft>
          <a:defRPr sz="2000" spc="-50" dirty="0" smtClean="0">
            <a:gradFill>
              <a:gsLst>
                <a:gs pos="1250">
                  <a:schemeClr val="bg1"/>
                </a:gs>
                <a:gs pos="10417">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39DE33269768429C68E4ADA8BF0B7F" ma:contentTypeVersion="0" ma:contentTypeDescription="Create a new document." ma:contentTypeScope="" ma:versionID="bdfbba2c10a4265f0a6dc971dff45a3e">
  <xsd:schema xmlns:xsd="http://www.w3.org/2001/XMLSchema" xmlns:xs="http://www.w3.org/2001/XMLSchema" xmlns:p="http://schemas.microsoft.com/office/2006/metadata/properties" targetNamespace="http://schemas.microsoft.com/office/2006/metadata/properties" ma:root="true" ma:fieldsID="ce2422f8ab5ff0ebf4a2c9595dd8473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B2F97D-0457-4986-9734-D03EB073C5E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87CD9F93-6106-426B-9F41-CE45EC0EF7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6765</TotalTime>
  <Words>13499</Words>
  <Application>Microsoft Office PowerPoint</Application>
  <PresentationFormat>Custom</PresentationFormat>
  <Paragraphs>1945</Paragraphs>
  <Slides>99</Slides>
  <Notes>96</Notes>
  <HiddenSlides>12</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99</vt:i4>
      </vt:variant>
    </vt:vector>
  </HeadingPairs>
  <TitlesOfParts>
    <vt:vector size="113" baseType="lpstr">
      <vt:lpstr>Arial</vt:lpstr>
      <vt:lpstr>Calibri</vt:lpstr>
      <vt:lpstr>Consolas</vt:lpstr>
      <vt:lpstr>Kozuka Gothic Pro R</vt:lpstr>
      <vt:lpstr>Segoe Light</vt:lpstr>
      <vt:lpstr>Segoe Semibold</vt:lpstr>
      <vt:lpstr>Segoe UI</vt:lpstr>
      <vt:lpstr>Segoe UI Light</vt:lpstr>
      <vt:lpstr>Segoe UI Semibold</vt:lpstr>
      <vt:lpstr>Times New Roman</vt:lpstr>
      <vt:lpstr>Wingdings</vt:lpstr>
      <vt:lpstr>Wingdings 2</vt:lpstr>
      <vt:lpstr>3-30070_Windows_Server_Management_Marketing_Template_16x9</vt:lpstr>
      <vt:lpstr>think-cell Slide</vt:lpstr>
      <vt:lpstr>Windows Azure    Bringing Cloud  to your Enterprise</vt:lpstr>
      <vt:lpstr>Agenda</vt:lpstr>
      <vt:lpstr>Why consider the cloud?</vt:lpstr>
      <vt:lpstr>Cloud Computing Patterns</vt:lpstr>
      <vt:lpstr>Cloud Computing</vt:lpstr>
      <vt:lpstr>Cloud innovation presents challenges for 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True cloud economics. Billing stops when you stop!</vt:lpstr>
      <vt:lpstr>Estimating Cloud Costs</vt:lpstr>
      <vt:lpstr>Estimating On-Premises Server Costs</vt:lpstr>
      <vt:lpstr>Comparative Performance/Price IaaS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 test, run your apps</vt:lpstr>
      <vt:lpstr>Develop, test, run your apps</vt:lpstr>
      <vt:lpstr>Develop, test, run your apps</vt:lpstr>
      <vt:lpstr>PowerPoint Presentation</vt:lpstr>
      <vt:lpstr>PowerPoint Presentation</vt:lpstr>
      <vt:lpstr>Reach where your datacenter won’t</vt:lpstr>
      <vt:lpstr>Reach where your datacenter won’t</vt:lpstr>
      <vt:lpstr>Reach where your datacenter won’t</vt:lpstr>
      <vt:lpstr>PowerPoint Presentation</vt:lpstr>
      <vt:lpstr>PowerPoint Presentation</vt:lpstr>
      <vt:lpstr>SharePoint Cloud Continuum</vt:lpstr>
      <vt:lpstr>PowerPoint Presentation</vt:lpstr>
      <vt:lpstr>PowerPoint Presentation</vt:lpstr>
      <vt:lpstr>Cloud Services</vt:lpstr>
      <vt:lpstr>Virtual Machines &amp; Cloud Services VMs exist within a Cloud Service</vt:lpstr>
      <vt:lpstr>Virtual Machines &amp; Cloud Services Multiple VMs can be hosted within the same cloud service </vt:lpstr>
      <vt:lpstr>IaaS and PaaS   – Better Together</vt:lpstr>
      <vt:lpstr>The Benefits of PaaS </vt:lpstr>
      <vt:lpstr>PaaS Cloud Service Deployment</vt:lpstr>
      <vt:lpstr>PowerPoint Presentation</vt:lpstr>
      <vt:lpstr>PowerPoint Presentation</vt:lpstr>
      <vt:lpstr>Web sites</vt:lpstr>
      <vt:lpstr>PowerPoint Presentation</vt:lpstr>
      <vt:lpstr>PowerPoint Presentation</vt:lpstr>
      <vt:lpstr>PowerPoint Presentation</vt:lpstr>
      <vt:lpstr>PowerPoint Presentation</vt:lpstr>
      <vt:lpstr>PowerPoint Presentation</vt:lpstr>
      <vt:lpstr>Windows Azure Web Sites Gallery</vt:lpstr>
      <vt:lpstr>DEMO</vt:lpstr>
      <vt:lpstr>Networking</vt:lpstr>
      <vt:lpstr>Extending your infrastructure</vt:lpstr>
      <vt:lpstr>The Differences</vt:lpstr>
      <vt:lpstr>More Options for Getting Your Virtual Network Started</vt:lpstr>
      <vt:lpstr>Point-to-Site Virtual Network</vt:lpstr>
      <vt:lpstr>Port Forwarding Input Endpoints</vt:lpstr>
      <vt:lpstr>Load-Balanced Endpoints</vt:lpstr>
      <vt:lpstr>Getting tighter on Security with Public Endpoint Access Control Lists</vt:lpstr>
      <vt:lpstr>Windows Azure Traffic Manager</vt:lpstr>
      <vt:lpstr>Multiple Cloud Services Configuration</vt:lpstr>
      <vt:lpstr>DEMO</vt:lpstr>
      <vt:lpstr>Virtual machines</vt:lpstr>
      <vt:lpstr>Gallery Images Available</vt:lpstr>
      <vt:lpstr>Supported Windows Server Applications</vt:lpstr>
      <vt:lpstr>DEMO</vt:lpstr>
      <vt:lpstr>What about licensing?</vt:lpstr>
      <vt:lpstr>Windows Azure VM Sizes</vt:lpstr>
      <vt:lpstr>Availability &amp; Service Level Agreements </vt:lpstr>
      <vt:lpstr>Virtual Machine Availability Sets Update Domains are honored by host OS updates</vt:lpstr>
      <vt:lpstr>End-to-End Highly Available Solution Redundancy at every level</vt:lpstr>
      <vt:lpstr>Imaging VMs in the Cloud</vt:lpstr>
      <vt:lpstr>Bring Your Own Server to the Cloud</vt:lpstr>
      <vt:lpstr>Migrating a Simple Virtual Machine</vt:lpstr>
      <vt:lpstr>Persistent Disk Management</vt:lpstr>
      <vt:lpstr>auto-scaling</vt:lpstr>
      <vt:lpstr>DEMO</vt:lpstr>
      <vt:lpstr>Connecting Applications and VMs</vt:lpstr>
      <vt:lpstr>Connecting Cloud Services with VNET</vt:lpstr>
      <vt:lpstr>Management and Monitoring</vt:lpstr>
      <vt:lpstr>Manage using existing Tools</vt:lpstr>
      <vt:lpstr>System Center Integration with Azure</vt:lpstr>
      <vt:lpstr>PowerShell for Automation and Advanced Management</vt:lpstr>
      <vt:lpstr>Monitor Windows Azure with SCOM</vt:lpstr>
      <vt:lpstr>Windows Azure Monitoring</vt:lpstr>
      <vt:lpstr>DEMO</vt:lpstr>
      <vt:lpstr>PowerPoint Presentation</vt:lpstr>
      <vt:lpstr>PowerPoint Presentation</vt:lpstr>
      <vt:lpstr>Content Delivery Network (CDN)</vt:lpstr>
      <vt:lpstr>Windows Azure CDN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 for IT Professionals</dc:title>
  <dc:subject>Windows Azure</dc:subject>
  <dc:creator>James Conard</dc:creator>
  <dc:description>This presentation provides an overview of Windows Azure for IT Professionals.  After this presentation you will understand the key concepts and how to get started using Windows Azure. The additional presentations in this training kit will drill into key features and services. 
by James Conard</dc:description>
  <cp:lastModifiedBy>David Tesar</cp:lastModifiedBy>
  <cp:revision>394</cp:revision>
  <cp:lastPrinted>2011-10-11T14:25:22Z</cp:lastPrinted>
  <dcterms:created xsi:type="dcterms:W3CDTF">2011-03-29T16:07:22Z</dcterms:created>
  <dcterms:modified xsi:type="dcterms:W3CDTF">2013-10-03T20:29:58Z</dcterms:modified>
  <cp:version>1.0.2</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0x0101000439DE33269768429C68E4ADA8BF0B7F</vt:lpwstr>
  </property>
  <property fmtid="{D5CDD505-2E9C-101B-9397-08002B2CF9AE}" pid="3" name="IsMyDocuments">
    <vt:bool>true</vt:bool>
  </property>
</Properties>
</file>